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4"/>
  </p:notesMasterIdLst>
  <p:handoutMasterIdLst>
    <p:handoutMasterId r:id="rId45"/>
  </p:handoutMasterIdLst>
  <p:sldIdLst>
    <p:sldId id="266" r:id="rId2"/>
    <p:sldId id="609" r:id="rId3"/>
    <p:sldId id="610" r:id="rId4"/>
    <p:sldId id="611" r:id="rId5"/>
    <p:sldId id="556" r:id="rId6"/>
    <p:sldId id="557" r:id="rId7"/>
    <p:sldId id="558" r:id="rId8"/>
    <p:sldId id="567" r:id="rId9"/>
    <p:sldId id="559" r:id="rId10"/>
    <p:sldId id="568" r:id="rId11"/>
    <p:sldId id="573" r:id="rId12"/>
    <p:sldId id="574" r:id="rId13"/>
    <p:sldId id="575" r:id="rId14"/>
    <p:sldId id="576" r:id="rId15"/>
    <p:sldId id="577" r:id="rId16"/>
    <p:sldId id="578" r:id="rId17"/>
    <p:sldId id="581" r:id="rId18"/>
    <p:sldId id="585" r:id="rId19"/>
    <p:sldId id="590" r:id="rId20"/>
    <p:sldId id="591" r:id="rId21"/>
    <p:sldId id="592" r:id="rId22"/>
    <p:sldId id="594" r:id="rId23"/>
    <p:sldId id="595" r:id="rId24"/>
    <p:sldId id="560" r:id="rId25"/>
    <p:sldId id="561" r:id="rId26"/>
    <p:sldId id="569" r:id="rId27"/>
    <p:sldId id="570" r:id="rId28"/>
    <p:sldId id="571" r:id="rId29"/>
    <p:sldId id="572" r:id="rId30"/>
    <p:sldId id="563" r:id="rId31"/>
    <p:sldId id="599" r:id="rId32"/>
    <p:sldId id="600" r:id="rId33"/>
    <p:sldId id="601" r:id="rId34"/>
    <p:sldId id="602" r:id="rId35"/>
    <p:sldId id="564" r:id="rId36"/>
    <p:sldId id="603" r:id="rId37"/>
    <p:sldId id="605" r:id="rId38"/>
    <p:sldId id="606" r:id="rId39"/>
    <p:sldId id="607" r:id="rId40"/>
    <p:sldId id="608" r:id="rId41"/>
    <p:sldId id="565" r:id="rId42"/>
    <p:sldId id="566" r:id="rId4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2B1E"/>
    <a:srgbClr val="A2A4A3"/>
    <a:srgbClr val="006983"/>
    <a:srgbClr val="6C6F70"/>
    <a:srgbClr val="739600"/>
    <a:srgbClr val="669A20"/>
    <a:srgbClr val="4EAD0D"/>
    <a:srgbClr val="532E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94628" autoAdjust="0"/>
  </p:normalViewPr>
  <p:slideViewPr>
    <p:cSldViewPr>
      <p:cViewPr>
        <p:scale>
          <a:sx n="90" d="100"/>
          <a:sy n="90" d="100"/>
        </p:scale>
        <p:origin x="-1243" y="-58"/>
      </p:cViewPr>
      <p:guideLst>
        <p:guide orient="horz" pos="4176"/>
        <p:guide orient="horz" pos="144"/>
        <p:guide orient="horz" pos="2160"/>
        <p:guide pos="2880"/>
        <p:guide pos="288"/>
        <p:guide pos="5472"/>
        <p:guide pos="86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898" y="-10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7466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0578" tIns="45289" rIns="90578" bIns="452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idx="1"/>
          </p:nvPr>
        </p:nvSpPr>
        <p:spPr>
          <a:xfrm>
            <a:off x="3970436" y="0"/>
            <a:ext cx="3038372" cy="464184"/>
          </a:xfrm>
          <a:prstGeom prst="rect">
            <a:avLst/>
          </a:prstGeom>
        </p:spPr>
        <p:txBody>
          <a:bodyPr vert="horz" lIns="90578" tIns="45289" rIns="90578" bIns="45289" rtlCol="0"/>
          <a:lstStyle>
            <a:lvl1pPr algn="r">
              <a:defRPr sz="1200">
                <a:latin typeface="Arial" charset="0"/>
                <a:cs typeface="+mn-cs"/>
              </a:defRPr>
            </a:lvl1pPr>
          </a:lstStyle>
          <a:p>
            <a:pPr>
              <a:defRPr/>
            </a:pPr>
            <a:fld id="{9A9B964B-32FE-4E0F-B45F-E90B3CB47D82}" type="datetimeFigureOut">
              <a:rPr lang="en-US"/>
              <a:pPr>
                <a:defRPr/>
              </a:pPr>
              <a:t>8/9/2018</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0578" tIns="45289" rIns="90578" bIns="45289" rtlCol="0" anchor="ctr"/>
          <a:lstStyle/>
          <a:p>
            <a:pPr lvl="0"/>
            <a:endParaRPr lang="en-US" noProof="0" dirty="0"/>
          </a:p>
        </p:txBody>
      </p:sp>
      <p:sp>
        <p:nvSpPr>
          <p:cNvPr id="5" name="Notes Placeholder 4"/>
          <p:cNvSpPr>
            <a:spLocks noGrp="1"/>
          </p:cNvSpPr>
          <p:nvPr>
            <p:ph type="body" sz="quarter" idx="3"/>
          </p:nvPr>
        </p:nvSpPr>
        <p:spPr>
          <a:xfrm>
            <a:off x="701040" y="4416108"/>
            <a:ext cx="5608320" cy="4182427"/>
          </a:xfrm>
          <a:prstGeom prst="rect">
            <a:avLst/>
          </a:prstGeom>
        </p:spPr>
        <p:txBody>
          <a:bodyPr vert="horz" lIns="90578" tIns="45289" rIns="90578" bIns="452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30627"/>
            <a:ext cx="3038372" cy="464184"/>
          </a:xfrm>
          <a:prstGeom prst="rect">
            <a:avLst/>
          </a:prstGeom>
        </p:spPr>
        <p:txBody>
          <a:bodyPr vert="horz" lIns="90578" tIns="45289" rIns="90578" bIns="45289" rtlCol="0" anchor="b"/>
          <a:lstStyle>
            <a:lvl1pPr algn="l">
              <a:defRPr sz="12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3970436" y="8830627"/>
            <a:ext cx="3038372" cy="464184"/>
          </a:xfrm>
          <a:prstGeom prst="rect">
            <a:avLst/>
          </a:prstGeom>
        </p:spPr>
        <p:txBody>
          <a:bodyPr vert="horz" lIns="90578" tIns="45289" rIns="90578" bIns="45289" rtlCol="0" anchor="b"/>
          <a:lstStyle>
            <a:lvl1pPr algn="r">
              <a:defRPr sz="1200">
                <a:latin typeface="Arial" charset="0"/>
                <a:cs typeface="+mn-cs"/>
              </a:defRPr>
            </a:lvl1pPr>
          </a:lstStyle>
          <a:p>
            <a:pPr>
              <a:defRPr/>
            </a:pPr>
            <a:fld id="{6E70FAEA-8D51-430B-8DC8-E9487D131742}" type="slidenum">
              <a:rPr lang="en-US"/>
              <a:pPr>
                <a:defRPr/>
              </a:pPr>
              <a:t>‹#›</a:t>
            </a:fld>
            <a:endParaRPr lang="en-US" dirty="0"/>
          </a:p>
        </p:txBody>
      </p:sp>
    </p:spTree>
    <p:extLst>
      <p:ext uri="{BB962C8B-B14F-4D97-AF65-F5344CB8AC3E}">
        <p14:creationId xmlns:p14="http://schemas.microsoft.com/office/powerpoint/2010/main" val="1178475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70FAEA-8D51-430B-8DC8-E9487D131742}" type="slidenum">
              <a:rPr lang="en-US" smtClean="0"/>
              <a:pPr>
                <a:defRPr/>
              </a:pPr>
              <a:t>11</a:t>
            </a:fld>
            <a:endParaRPr lang="en-US" dirty="0"/>
          </a:p>
        </p:txBody>
      </p:sp>
    </p:spTree>
    <p:extLst>
      <p:ext uri="{BB962C8B-B14F-4D97-AF65-F5344CB8AC3E}">
        <p14:creationId xmlns:p14="http://schemas.microsoft.com/office/powerpoint/2010/main" val="802834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Also tightened regulation and enforcement of employer misclassifications of employees as independent contractors</a:t>
            </a:r>
          </a:p>
          <a:p>
            <a:r>
              <a:rPr lang="en-US" dirty="0" smtClean="0"/>
              <a:t>. took an expansive view of the “employment” relationship, finding that a worker would be an employee and not an independent contractor if “the worker is economically dependent on the employer.” To be an independent contractor, the worker had to be “in business for him or herself (i.e., economically independent from the employer).”</a:t>
            </a:r>
          </a:p>
          <a:p>
            <a:endParaRPr lang="en-US" dirty="0"/>
          </a:p>
        </p:txBody>
      </p:sp>
      <p:sp>
        <p:nvSpPr>
          <p:cNvPr id="4" name="Slide Number Placeholder 3"/>
          <p:cNvSpPr>
            <a:spLocks noGrp="1"/>
          </p:cNvSpPr>
          <p:nvPr>
            <p:ph type="sldNum" sz="quarter" idx="10"/>
          </p:nvPr>
        </p:nvSpPr>
        <p:spPr/>
        <p:txBody>
          <a:bodyPr/>
          <a:lstStyle/>
          <a:p>
            <a:fld id="{43C2D2C6-9411-4506-BC89-C16BB15B34A7}" type="slidenum">
              <a:rPr lang="en-US" smtClean="0"/>
              <a:t>32</a:t>
            </a:fld>
            <a:endParaRPr lang="en-US" dirty="0"/>
          </a:p>
        </p:txBody>
      </p:sp>
    </p:spTree>
    <p:extLst>
      <p:ext uri="{BB962C8B-B14F-4D97-AF65-F5344CB8AC3E}">
        <p14:creationId xmlns:p14="http://schemas.microsoft.com/office/powerpoint/2010/main" val="199304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determining whether entities are joint employers for purposes of the FLSA, the various federal judicial circuits use different tests. Many circuits consider the following four factors to some degree in determining whether an entity is a joint employer: power to hire/fire, supervision and control over work schedules or conditions of employment, rate and method of pay, and maintenance of personnel records. Despite the varying tests, courts agree that the inquiry is a flexible one and each factor does not need to be met.</a:t>
            </a:r>
            <a:endParaRPr lang="en-US" dirty="0"/>
          </a:p>
        </p:txBody>
      </p:sp>
      <p:sp>
        <p:nvSpPr>
          <p:cNvPr id="4" name="Slide Number Placeholder 3"/>
          <p:cNvSpPr>
            <a:spLocks noGrp="1"/>
          </p:cNvSpPr>
          <p:nvPr>
            <p:ph type="sldNum" sz="quarter" idx="10"/>
          </p:nvPr>
        </p:nvSpPr>
        <p:spPr/>
        <p:txBody>
          <a:bodyPr/>
          <a:lstStyle/>
          <a:p>
            <a:fld id="{43C2D2C6-9411-4506-BC89-C16BB15B34A7}" type="slidenum">
              <a:rPr lang="en-US" smtClean="0"/>
              <a:t>33</a:t>
            </a:fld>
            <a:endParaRPr lang="en-US" dirty="0"/>
          </a:p>
        </p:txBody>
      </p:sp>
    </p:spTree>
    <p:extLst>
      <p:ext uri="{BB962C8B-B14F-4D97-AF65-F5344CB8AC3E}">
        <p14:creationId xmlns:p14="http://schemas.microsoft.com/office/powerpoint/2010/main" val="24202359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l="1961"/>
          <a:stretch>
            <a:fillRect/>
          </a:stretch>
        </p:blipFill>
        <p:spPr bwMode="auto">
          <a:xfrm>
            <a:off x="0" y="233363"/>
            <a:ext cx="896938"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H:\Users\bc\Logos\Baker Donelson Logos\Horizontal\Red\RGB\BDBCB_horiz_RGB_red.png"/>
          <p:cNvPicPr>
            <a:picLocks noChangeAspect="1" noChangeArrowheads="1"/>
          </p:cNvPicPr>
          <p:nvPr userDrawn="1"/>
        </p:nvPicPr>
        <p:blipFill>
          <a:blip r:embed="rId3">
            <a:extLst>
              <a:ext uri="{28A0092B-C50C-407E-A947-70E740481C1C}">
                <a14:useLocalDpi xmlns:a14="http://schemas.microsoft.com/office/drawing/2010/main" val="0"/>
              </a:ext>
            </a:extLst>
          </a:blip>
          <a:srcRect b="40625"/>
          <a:stretch>
            <a:fillRect/>
          </a:stretch>
        </p:blipFill>
        <p:spPr bwMode="auto">
          <a:xfrm>
            <a:off x="1371600" y="6418263"/>
            <a:ext cx="2743200"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4"/>
          <p:cNvSpPr>
            <a:spLocks noChangeShapeType="1"/>
          </p:cNvSpPr>
          <p:nvPr userDrawn="1"/>
        </p:nvSpPr>
        <p:spPr bwMode="auto">
          <a:xfrm rot="5400000">
            <a:off x="-2273300" y="3429000"/>
            <a:ext cx="6400800" cy="0"/>
          </a:xfrm>
          <a:prstGeom prst="line">
            <a:avLst/>
          </a:prstGeom>
          <a:noFill/>
          <a:ln w="25400" cap="rnd">
            <a:solidFill>
              <a:srgbClr val="D52B1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7" name="Picture 9"/>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172200" y="6496050"/>
            <a:ext cx="2503488"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ctrTitle" sz="quarter"/>
          </p:nvPr>
        </p:nvSpPr>
        <p:spPr>
          <a:xfrm>
            <a:off x="1371600" y="1676400"/>
            <a:ext cx="7304088" cy="1470025"/>
          </a:xfrm>
        </p:spPr>
        <p:txBody>
          <a:bodyPr/>
          <a:lstStyle>
            <a:lvl1pPr>
              <a:defRPr sz="3200">
                <a:solidFill>
                  <a:srgbClr val="D52B1E"/>
                </a:solidFill>
                <a:latin typeface="Arial" pitchFamily="34" charset="0"/>
                <a:cs typeface="Arial" pitchFamily="34" charset="0"/>
              </a:defRPr>
            </a:lvl1pPr>
          </a:lstStyle>
          <a:p>
            <a:pPr lvl="0"/>
            <a:r>
              <a:rPr lang="en-US" noProof="0" smtClean="0"/>
              <a:t>Click to edit Master title style</a:t>
            </a:r>
            <a:endParaRPr lang="en-US" noProof="0" dirty="0" smtClean="0"/>
          </a:p>
        </p:txBody>
      </p:sp>
      <p:sp>
        <p:nvSpPr>
          <p:cNvPr id="5125" name="Rectangle 5"/>
          <p:cNvSpPr>
            <a:spLocks noGrp="1" noChangeArrowheads="1"/>
          </p:cNvSpPr>
          <p:nvPr>
            <p:ph type="subTitle" sz="quarter" idx="1"/>
          </p:nvPr>
        </p:nvSpPr>
        <p:spPr>
          <a:xfrm>
            <a:off x="1371600" y="3429000"/>
            <a:ext cx="7304088" cy="838200"/>
          </a:xfrm>
        </p:spPr>
        <p:txBody>
          <a:bodyPr/>
          <a:lstStyle>
            <a:lvl1pPr marL="0" indent="0">
              <a:buFontTx/>
              <a:buNone/>
              <a:defRPr sz="2000" b="1">
                <a:latin typeface="Arial" pitchFamily="34" charset="0"/>
                <a:cs typeface="Arial" pitchFamily="34" charset="0"/>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1003563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1069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5140"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45140"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71342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4066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5546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60861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0156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978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547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9514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3538"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9250" y="1600200"/>
            <a:ext cx="8229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4"/>
          <p:cNvSpPr>
            <a:spLocks noChangeShapeType="1"/>
          </p:cNvSpPr>
          <p:nvPr/>
        </p:nvSpPr>
        <p:spPr bwMode="auto">
          <a:xfrm>
            <a:off x="457200" y="1219200"/>
            <a:ext cx="8458200" cy="0"/>
          </a:xfrm>
          <a:prstGeom prst="line">
            <a:avLst/>
          </a:prstGeom>
          <a:noFill/>
          <a:ln w="25400" cap="rnd">
            <a:solidFill>
              <a:srgbClr val="D52B1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9" name="TextBox 7"/>
          <p:cNvSpPr txBox="1">
            <a:spLocks noChangeArrowheads="1"/>
          </p:cNvSpPr>
          <p:nvPr/>
        </p:nvSpPr>
        <p:spPr bwMode="auto">
          <a:xfrm>
            <a:off x="7315200" y="6459538"/>
            <a:ext cx="16764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fld id="{B8F5BDAF-2B69-47A0-BDCD-5C88B5227A39}" type="slidenum">
              <a:rPr lang="en-US" sz="1000" smtClean="0">
                <a:solidFill>
                  <a:srgbClr val="7F7F7F"/>
                </a:solidFill>
                <a:cs typeface="+mn-cs"/>
              </a:rPr>
              <a:pPr algn="r" eaLnBrk="1" hangingPunct="1">
                <a:defRPr/>
              </a:pPr>
              <a:t>‹#›</a:t>
            </a:fld>
            <a:endParaRPr lang="en-US" sz="1000" dirty="0" smtClean="0">
              <a:solidFill>
                <a:srgbClr val="7F7F7F"/>
              </a:solidFill>
              <a:cs typeface="+mn-cs"/>
            </a:endParaRPr>
          </a:p>
        </p:txBody>
      </p:sp>
      <p:sp>
        <p:nvSpPr>
          <p:cNvPr id="1030" name="TextBox 8"/>
          <p:cNvSpPr txBox="1">
            <a:spLocks noChangeArrowheads="1"/>
          </p:cNvSpPr>
          <p:nvPr/>
        </p:nvSpPr>
        <p:spPr bwMode="auto">
          <a:xfrm>
            <a:off x="304800" y="6351588"/>
            <a:ext cx="30480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rgbClr val="A2A4A3"/>
                </a:solidFill>
                <a:cs typeface="+mn-cs"/>
              </a:rPr>
              <a:t>www.bakerdonelson.com</a:t>
            </a:r>
          </a:p>
          <a:p>
            <a:pPr eaLnBrk="1" hangingPunct="1">
              <a:defRPr/>
            </a:pPr>
            <a:r>
              <a:rPr lang="en-US" sz="800" dirty="0" smtClean="0">
                <a:solidFill>
                  <a:srgbClr val="A2A4A3"/>
                </a:solidFill>
                <a:cs typeface="+mn-cs"/>
              </a:rPr>
              <a:t>© 2013 Baker, Donelson, Bearman, Caldwell &amp; Berkowitz, PC</a:t>
            </a:r>
          </a:p>
        </p:txBody>
      </p:sp>
    </p:spTree>
  </p:cSld>
  <p:clrMap bg1="lt1" tx1="dk1" bg2="lt2" tx2="dk2" accent1="accent1" accent2="accent2" accent3="accent3" accent4="accent4" accent5="accent5" accent6="accent6" hlink="hlink" folHlink="folHlink"/>
  <p:sldLayoutIdLst>
    <p:sldLayoutId id="2147483999" r:id="rId1"/>
    <p:sldLayoutId id="2147483992" r:id="rId2"/>
    <p:sldLayoutId id="2147483993" r:id="rId3"/>
    <p:sldLayoutId id="2147483994" r:id="rId4"/>
    <p:sldLayoutId id="2147483995" r:id="rId5"/>
    <p:sldLayoutId id="2147483996" r:id="rId6"/>
    <p:sldLayoutId id="2147483997" r:id="rId7"/>
    <p:sldLayoutId id="2147483998" r:id="rId8"/>
  </p:sldLayoutIdLst>
  <p:timing>
    <p:tnLst>
      <p:par>
        <p:cTn id="1" dur="indefinite" restart="never" nodeType="tmRoot"/>
      </p:par>
    </p:tnLst>
  </p:timing>
  <p:txStyles>
    <p:titleStyle>
      <a:lvl1pPr algn="l" rtl="0" eaLnBrk="0" fontAlgn="base" hangingPunct="0">
        <a:spcBef>
          <a:spcPct val="0"/>
        </a:spcBef>
        <a:spcAft>
          <a:spcPct val="0"/>
        </a:spcAft>
        <a:defRPr sz="2400" b="1">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400" b="1">
          <a:solidFill>
            <a:schemeClr val="tx1"/>
          </a:solidFill>
          <a:latin typeface="Arial" charset="0"/>
          <a:cs typeface="Arial" charset="0"/>
        </a:defRPr>
      </a:lvl2pPr>
      <a:lvl3pPr algn="l" rtl="0" eaLnBrk="0" fontAlgn="base" hangingPunct="0">
        <a:spcBef>
          <a:spcPct val="0"/>
        </a:spcBef>
        <a:spcAft>
          <a:spcPct val="0"/>
        </a:spcAft>
        <a:defRPr sz="2400" b="1">
          <a:solidFill>
            <a:schemeClr val="tx1"/>
          </a:solidFill>
          <a:latin typeface="Arial" charset="0"/>
          <a:cs typeface="Arial" charset="0"/>
        </a:defRPr>
      </a:lvl3pPr>
      <a:lvl4pPr algn="l" rtl="0" eaLnBrk="0" fontAlgn="base" hangingPunct="0">
        <a:spcBef>
          <a:spcPct val="0"/>
        </a:spcBef>
        <a:spcAft>
          <a:spcPct val="0"/>
        </a:spcAft>
        <a:defRPr sz="2400" b="1">
          <a:solidFill>
            <a:schemeClr val="tx1"/>
          </a:solidFill>
          <a:latin typeface="Arial" charset="0"/>
          <a:cs typeface="Arial" charset="0"/>
        </a:defRPr>
      </a:lvl4pPr>
      <a:lvl5pPr algn="l" rtl="0" eaLnBrk="0" fontAlgn="base" hangingPunct="0">
        <a:spcBef>
          <a:spcPct val="0"/>
        </a:spcBef>
        <a:spcAft>
          <a:spcPct val="0"/>
        </a:spcAft>
        <a:defRPr sz="2400" b="1">
          <a:solidFill>
            <a:schemeClr val="tx1"/>
          </a:solidFill>
          <a:latin typeface="Arial" charset="0"/>
          <a:cs typeface="Arial" charset="0"/>
        </a:defRPr>
      </a:lvl5pPr>
      <a:lvl6pPr marL="457200" algn="l" rtl="0" eaLnBrk="1" fontAlgn="base" hangingPunct="1">
        <a:spcBef>
          <a:spcPct val="0"/>
        </a:spcBef>
        <a:spcAft>
          <a:spcPct val="0"/>
        </a:spcAft>
        <a:defRPr sz="2400" b="1">
          <a:solidFill>
            <a:schemeClr val="tx1"/>
          </a:solidFill>
          <a:latin typeface="Tahoma" pitchFamily="34" charset="0"/>
        </a:defRPr>
      </a:lvl6pPr>
      <a:lvl7pPr marL="914400" algn="l" rtl="0" eaLnBrk="1" fontAlgn="base" hangingPunct="1">
        <a:spcBef>
          <a:spcPct val="0"/>
        </a:spcBef>
        <a:spcAft>
          <a:spcPct val="0"/>
        </a:spcAft>
        <a:defRPr sz="2400" b="1">
          <a:solidFill>
            <a:schemeClr val="tx1"/>
          </a:solidFill>
          <a:latin typeface="Tahoma" pitchFamily="34" charset="0"/>
        </a:defRPr>
      </a:lvl7pPr>
      <a:lvl8pPr marL="1371600" algn="l" rtl="0" eaLnBrk="1" fontAlgn="base" hangingPunct="1">
        <a:spcBef>
          <a:spcPct val="0"/>
        </a:spcBef>
        <a:spcAft>
          <a:spcPct val="0"/>
        </a:spcAft>
        <a:defRPr sz="2400" b="1">
          <a:solidFill>
            <a:schemeClr val="tx1"/>
          </a:solidFill>
          <a:latin typeface="Tahoma" pitchFamily="34" charset="0"/>
        </a:defRPr>
      </a:lvl8pPr>
      <a:lvl9pPr marL="1828800" algn="l" rtl="0" eaLnBrk="1" fontAlgn="base" hangingPunct="1">
        <a:spcBef>
          <a:spcPct val="0"/>
        </a:spcBef>
        <a:spcAft>
          <a:spcPct val="0"/>
        </a:spcAft>
        <a:defRPr sz="2400" b="1">
          <a:solidFill>
            <a:schemeClr val="tx1"/>
          </a:solidFill>
          <a:latin typeface="Tahoma" pitchFamily="34" charset="0"/>
        </a:defRPr>
      </a:lvl9pPr>
    </p:titleStyle>
    <p:bodyStyle>
      <a:lvl1pPr marL="342900" indent="-342900" algn="l" rtl="0" eaLnBrk="0" fontAlgn="base" hangingPunct="0">
        <a:spcBef>
          <a:spcPct val="20000"/>
        </a:spcBef>
        <a:spcAft>
          <a:spcPct val="0"/>
        </a:spcAft>
        <a:buClr>
          <a:srgbClr val="D52B1E"/>
        </a:buClr>
        <a:buChar char="•"/>
        <a:defRPr sz="2000">
          <a:solidFill>
            <a:schemeClr val="tx1"/>
          </a:solidFill>
          <a:latin typeface="Arial" pitchFamily="34" charset="0"/>
          <a:ea typeface="+mn-ea"/>
          <a:cs typeface="Arial" pitchFamily="34" charset="0"/>
        </a:defRPr>
      </a:lvl1pPr>
      <a:lvl2pPr marL="690563" indent="-349250" algn="l" rtl="0" eaLnBrk="0" fontAlgn="base" hangingPunct="0">
        <a:spcBef>
          <a:spcPct val="20000"/>
        </a:spcBef>
        <a:spcAft>
          <a:spcPct val="0"/>
        </a:spcAft>
        <a:buClr>
          <a:srgbClr val="D52B1E"/>
        </a:buClr>
        <a:buFont typeface="Tahoma" pitchFamily="34" charset="0"/>
        <a:buChar char="−"/>
        <a:defRPr sz="2000">
          <a:solidFill>
            <a:schemeClr val="tx1"/>
          </a:solidFill>
          <a:latin typeface="Arial" pitchFamily="34" charset="0"/>
          <a:cs typeface="Arial" pitchFamily="34" charset="0"/>
        </a:defRPr>
      </a:lvl2pPr>
      <a:lvl3pPr marL="1030288" indent="-341313" algn="l" rtl="0" eaLnBrk="0" fontAlgn="base" hangingPunct="0">
        <a:spcBef>
          <a:spcPct val="20000"/>
        </a:spcBef>
        <a:spcAft>
          <a:spcPct val="0"/>
        </a:spcAft>
        <a:buClr>
          <a:srgbClr val="D52B1E"/>
        </a:buClr>
        <a:buFont typeface="Wingdings" pitchFamily="2" charset="2"/>
        <a:buChar char="§"/>
        <a:defRPr sz="2000">
          <a:solidFill>
            <a:schemeClr val="tx1"/>
          </a:solidFill>
          <a:latin typeface="Arial" pitchFamily="34" charset="0"/>
          <a:cs typeface="Arial" pitchFamily="34" charset="0"/>
        </a:defRPr>
      </a:lvl3pPr>
      <a:lvl4pPr marL="1371600" indent="-341313" algn="l" rtl="0" eaLnBrk="0" fontAlgn="base" hangingPunct="0">
        <a:spcBef>
          <a:spcPct val="20000"/>
        </a:spcBef>
        <a:spcAft>
          <a:spcPct val="0"/>
        </a:spcAft>
        <a:buClr>
          <a:srgbClr val="D52B1E"/>
        </a:buClr>
        <a:buFont typeface="Tahoma" pitchFamily="34" charset="0"/>
        <a:buChar char="▫"/>
        <a:defRPr sz="2000">
          <a:solidFill>
            <a:schemeClr val="tx1"/>
          </a:solidFill>
          <a:latin typeface="Arial" pitchFamily="34" charset="0"/>
          <a:cs typeface="Arial" pitchFamily="34" charset="0"/>
        </a:defRPr>
      </a:lvl4pPr>
      <a:lvl5pPr marL="1712913" indent="-341313" algn="l" rtl="0" eaLnBrk="0" fontAlgn="base" hangingPunct="0">
        <a:spcBef>
          <a:spcPct val="20000"/>
        </a:spcBef>
        <a:spcAft>
          <a:spcPct val="0"/>
        </a:spcAft>
        <a:buClr>
          <a:srgbClr val="D52B1E"/>
        </a:buClr>
        <a:buFont typeface="Tahoma" pitchFamily="34" charset="0"/>
        <a:buChar char="◦"/>
        <a:defRPr sz="20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6pPr>
      <a:lvl7pPr marL="29718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7pPr>
      <a:lvl8pPr marL="34290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8pPr>
      <a:lvl9pPr marL="38862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sz="quarter"/>
          </p:nvPr>
        </p:nvSpPr>
        <p:spPr>
          <a:xfrm>
            <a:off x="1295400" y="838200"/>
            <a:ext cx="7304088" cy="2209800"/>
          </a:xfrm>
        </p:spPr>
        <p:txBody>
          <a:bodyPr/>
          <a:lstStyle/>
          <a:p>
            <a:pPr algn="ctr" eaLnBrk="1" hangingPunct="1"/>
            <a:r>
              <a:rPr lang="en-US" altLang="en-US" sz="2000" dirty="0" smtClean="0">
                <a:latin typeface="Arial" charset="0"/>
                <a:cs typeface="Arial" charset="0"/>
              </a:rPr>
              <a:t>Insights and Perspectives from Twenty Years of Practice:</a:t>
            </a:r>
            <a:br>
              <a:rPr lang="en-US" altLang="en-US" sz="2000" dirty="0" smtClean="0">
                <a:latin typeface="Arial" charset="0"/>
                <a:cs typeface="Arial" charset="0"/>
              </a:rPr>
            </a:br>
            <a:r>
              <a:rPr lang="en-US" altLang="en-US" sz="2000" dirty="0" smtClean="0">
                <a:latin typeface="Arial" charset="0"/>
                <a:cs typeface="Arial" charset="0"/>
              </a:rPr>
              <a:t>  </a:t>
            </a:r>
            <a:br>
              <a:rPr lang="en-US" altLang="en-US" sz="2000" dirty="0" smtClean="0">
                <a:latin typeface="Arial" charset="0"/>
                <a:cs typeface="Arial" charset="0"/>
              </a:rPr>
            </a:br>
            <a:r>
              <a:rPr lang="en-US" altLang="en-US" sz="2000" dirty="0" smtClean="0">
                <a:latin typeface="Arial" charset="0"/>
                <a:cs typeface="Arial" charset="0"/>
              </a:rPr>
              <a:t>Musings of a Management-Side Counsel on Employers’ Most Common HR-Related Mistakes and Best Practices </a:t>
            </a:r>
          </a:p>
        </p:txBody>
      </p:sp>
      <p:sp>
        <p:nvSpPr>
          <p:cNvPr id="3075" name="Subtitle 2"/>
          <p:cNvSpPr>
            <a:spLocks noGrp="1"/>
          </p:cNvSpPr>
          <p:nvPr>
            <p:ph type="subTitle" sz="quarter" idx="1"/>
          </p:nvPr>
        </p:nvSpPr>
        <p:spPr>
          <a:xfrm>
            <a:off x="1371600" y="3733800"/>
            <a:ext cx="4572000" cy="1905000"/>
          </a:xfrm>
        </p:spPr>
        <p:txBody>
          <a:bodyPr/>
          <a:lstStyle/>
          <a:p>
            <a:pPr eaLnBrk="1" hangingPunct="1"/>
            <a:r>
              <a:rPr lang="en-US" altLang="en-US" sz="1800" dirty="0" smtClean="0">
                <a:latin typeface="Arial" charset="0"/>
                <a:cs typeface="Arial" charset="0"/>
              </a:rPr>
              <a:t>Presented by:</a:t>
            </a:r>
          </a:p>
          <a:p>
            <a:pPr eaLnBrk="1" hangingPunct="1"/>
            <a:r>
              <a:rPr lang="en-US" altLang="en-US" sz="1800" b="0" dirty="0" smtClean="0">
                <a:latin typeface="Arial" charset="0"/>
                <a:cs typeface="Arial" charset="0"/>
              </a:rPr>
              <a:t>Tim McConnell, Esq.</a:t>
            </a:r>
          </a:p>
          <a:p>
            <a:pPr eaLnBrk="1" hangingPunct="1"/>
            <a:r>
              <a:rPr lang="en-US" altLang="en-US" sz="1800" b="0" dirty="0" smtClean="0">
                <a:latin typeface="Arial" charset="0"/>
                <a:cs typeface="Arial" charset="0"/>
              </a:rPr>
              <a:t>865.971.5166</a:t>
            </a:r>
          </a:p>
          <a:p>
            <a:pPr eaLnBrk="1" hangingPunct="1"/>
            <a:r>
              <a:rPr lang="en-US" altLang="en-US" sz="1800" b="0" u="sng" dirty="0" smtClean="0">
                <a:solidFill>
                  <a:schemeClr val="accent1"/>
                </a:solidFill>
                <a:latin typeface="Arial" charset="0"/>
                <a:cs typeface="Arial" charset="0"/>
              </a:rPr>
              <a:t>tmcconnell@bakerdonelson.com</a:t>
            </a:r>
          </a:p>
          <a:p>
            <a:pPr eaLnBrk="1" hangingPunct="1"/>
            <a:endParaRPr lang="en-US" altLang="en-US" b="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IV.  Failure </a:t>
            </a:r>
            <a:r>
              <a:rPr lang="en-US" altLang="en-US" dirty="0">
                <a:latin typeface="Arial" charset="0"/>
                <a:cs typeface="Arial" charset="0"/>
              </a:rPr>
              <a:t>to </a:t>
            </a:r>
            <a:r>
              <a:rPr lang="en-US" altLang="en-US" dirty="0" smtClean="0">
                <a:latin typeface="Arial" charset="0"/>
                <a:cs typeface="Arial" charset="0"/>
              </a:rPr>
              <a:t>Educate</a:t>
            </a:r>
            <a:endParaRPr lang="en-US" dirty="0"/>
          </a:p>
        </p:txBody>
      </p:sp>
      <p:sp>
        <p:nvSpPr>
          <p:cNvPr id="3" name="Content Placeholder 2"/>
          <p:cNvSpPr>
            <a:spLocks noGrp="1"/>
          </p:cNvSpPr>
          <p:nvPr>
            <p:ph idx="1"/>
          </p:nvPr>
        </p:nvSpPr>
        <p:spPr/>
        <p:txBody>
          <a:bodyPr/>
          <a:lstStyle/>
          <a:p>
            <a:r>
              <a:rPr lang="en-US" sz="2400" dirty="0" smtClean="0"/>
              <a:t>Despite all of news about #MeToo, employers are still not making training a priority</a:t>
            </a:r>
          </a:p>
          <a:p>
            <a:r>
              <a:rPr lang="en-US" sz="2400" dirty="0" smtClean="0"/>
              <a:t>For employers that have been providing training, the training has been ineffective -- </a:t>
            </a:r>
            <a:r>
              <a:rPr lang="en-US" sz="2400" dirty="0"/>
              <a:t>reliance on on-line training programs</a:t>
            </a:r>
          </a:p>
          <a:p>
            <a:endParaRPr lang="en-US" dirty="0"/>
          </a:p>
        </p:txBody>
      </p:sp>
    </p:spTree>
    <p:extLst>
      <p:ext uri="{BB962C8B-B14F-4D97-AF65-F5344CB8AC3E}">
        <p14:creationId xmlns:p14="http://schemas.microsoft.com/office/powerpoint/2010/main" val="403778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dirty="0" smtClean="0">
                <a:latin typeface="Arial" charset="0"/>
                <a:ea typeface="MS PGothic" pitchFamily="34" charset="-128"/>
                <a:cs typeface="Arial" charset="0"/>
              </a:rPr>
              <a:t>Excuses for Not Training</a:t>
            </a:r>
            <a:endParaRPr lang="en-US" altLang="en-US" dirty="0" smtClean="0">
              <a:latin typeface="Arial" charset="0"/>
              <a:cs typeface="Arial" charset="0"/>
            </a:endParaRPr>
          </a:p>
        </p:txBody>
      </p:sp>
      <p:sp>
        <p:nvSpPr>
          <p:cNvPr id="5123" name="Content Placeholder 2"/>
          <p:cNvSpPr>
            <a:spLocks noGrp="1"/>
          </p:cNvSpPr>
          <p:nvPr>
            <p:ph idx="1"/>
          </p:nvPr>
        </p:nvSpPr>
        <p:spPr/>
        <p:txBody>
          <a:bodyPr/>
          <a:lstStyle/>
          <a:p>
            <a:pPr>
              <a:lnSpc>
                <a:spcPct val="90000"/>
              </a:lnSpc>
            </a:pPr>
            <a:r>
              <a:rPr lang="en-US" altLang="en-US" sz="2400" dirty="0" smtClean="0">
                <a:latin typeface="Arial" charset="0"/>
                <a:cs typeface="Arial" charset="0"/>
              </a:rPr>
              <a:t>Gee, that would be expensive.”</a:t>
            </a:r>
          </a:p>
          <a:p>
            <a:pPr>
              <a:lnSpc>
                <a:spcPct val="90000"/>
              </a:lnSpc>
              <a:buFontTx/>
              <a:buNone/>
            </a:pPr>
            <a:endParaRPr lang="en-US" altLang="en-US" sz="2400" dirty="0" smtClean="0">
              <a:latin typeface="Arial" charset="0"/>
              <a:cs typeface="Arial" charset="0"/>
            </a:endParaRPr>
          </a:p>
          <a:p>
            <a:pPr>
              <a:lnSpc>
                <a:spcPct val="90000"/>
              </a:lnSpc>
            </a:pPr>
            <a:r>
              <a:rPr lang="en-US" altLang="en-US" sz="2400" dirty="0" smtClean="0">
                <a:latin typeface="Arial" charset="0"/>
                <a:cs typeface="Arial" charset="0"/>
              </a:rPr>
              <a:t>“We don’t have time for that.”</a:t>
            </a:r>
          </a:p>
          <a:p>
            <a:pPr>
              <a:lnSpc>
                <a:spcPct val="90000"/>
              </a:lnSpc>
              <a:buFontTx/>
              <a:buNone/>
            </a:pPr>
            <a:endParaRPr lang="en-US" altLang="en-US" sz="2400" dirty="0" smtClean="0">
              <a:latin typeface="Arial" charset="0"/>
              <a:cs typeface="Arial" charset="0"/>
            </a:endParaRPr>
          </a:p>
          <a:p>
            <a:pPr>
              <a:lnSpc>
                <a:spcPct val="90000"/>
              </a:lnSpc>
            </a:pPr>
            <a:r>
              <a:rPr lang="en-US" altLang="en-US" sz="2400" dirty="0" smtClean="0">
                <a:latin typeface="Arial" charset="0"/>
                <a:cs typeface="Arial" charset="0"/>
              </a:rPr>
              <a:t>“My CEO thinks that it’s stupid.”</a:t>
            </a:r>
          </a:p>
          <a:p>
            <a:pPr>
              <a:lnSpc>
                <a:spcPct val="90000"/>
              </a:lnSpc>
              <a:buFontTx/>
              <a:buNone/>
            </a:pPr>
            <a:endParaRPr lang="en-US" altLang="en-US" sz="2400" dirty="0" smtClean="0">
              <a:latin typeface="Arial" charset="0"/>
              <a:cs typeface="Arial" charset="0"/>
            </a:endParaRPr>
          </a:p>
          <a:p>
            <a:pPr>
              <a:lnSpc>
                <a:spcPct val="90000"/>
              </a:lnSpc>
            </a:pPr>
            <a:r>
              <a:rPr lang="en-US" altLang="en-US" sz="2400" dirty="0" smtClean="0">
                <a:latin typeface="Arial" charset="0"/>
                <a:cs typeface="Arial" charset="0"/>
              </a:rPr>
              <a:t>“Are you kidding me?  That will just teach them how to sue us?”</a:t>
            </a:r>
          </a:p>
          <a:p>
            <a:endParaRPr lang="en-US" altLang="en-US" sz="3200" dirty="0" smtClean="0">
              <a:latin typeface="Arial" charset="0"/>
              <a:cs typeface="Arial"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990600"/>
            <a:ext cx="387416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0837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altLang="en-US" dirty="0" smtClean="0">
                <a:latin typeface="Arial" charset="0"/>
                <a:ea typeface="MS PGothic" pitchFamily="34" charset="-128"/>
                <a:cs typeface="Arial" charset="0"/>
              </a:rPr>
              <a:t>Why Train?</a:t>
            </a:r>
            <a:endParaRPr lang="en-US" altLang="en-US" dirty="0" smtClean="0">
              <a:latin typeface="Arial" charset="0"/>
              <a:cs typeface="Arial" charset="0"/>
            </a:endParaRPr>
          </a:p>
        </p:txBody>
      </p:sp>
      <p:sp>
        <p:nvSpPr>
          <p:cNvPr id="6147" name="Content Placeholder 2"/>
          <p:cNvSpPr>
            <a:spLocks noGrp="1"/>
          </p:cNvSpPr>
          <p:nvPr>
            <p:ph idx="1"/>
          </p:nvPr>
        </p:nvSpPr>
        <p:spPr>
          <a:xfrm>
            <a:off x="304800" y="1905000"/>
            <a:ext cx="8229600" cy="4343400"/>
          </a:xfrm>
        </p:spPr>
        <p:txBody>
          <a:bodyPr/>
          <a:lstStyle/>
          <a:p>
            <a:r>
              <a:rPr lang="en-US" altLang="en-US" sz="2400" dirty="0" smtClean="0">
                <a:latin typeface="Arial" charset="0"/>
                <a:cs typeface="Arial" charset="0"/>
              </a:rPr>
              <a:t>It’s required by many states.</a:t>
            </a:r>
          </a:p>
          <a:p>
            <a:r>
              <a:rPr lang="en-US" altLang="en-US" sz="2400" dirty="0" smtClean="0">
                <a:latin typeface="Arial" charset="0"/>
                <a:cs typeface="Arial" charset="0"/>
              </a:rPr>
              <a:t>It’s required to establish the affirmative defense to harassment.</a:t>
            </a:r>
          </a:p>
          <a:p>
            <a:r>
              <a:rPr lang="en-US" altLang="en-US" sz="2400" dirty="0" smtClean="0">
                <a:latin typeface="Arial" charset="0"/>
                <a:cs typeface="Arial" charset="0"/>
              </a:rPr>
              <a:t>It’s required to defeat a claim for punitive damages. </a:t>
            </a:r>
          </a:p>
          <a:p>
            <a:r>
              <a:rPr lang="en-US" altLang="en-US" sz="2400" dirty="0" smtClean="0">
                <a:latin typeface="Arial" charset="0"/>
                <a:cs typeface="Arial" charset="0"/>
              </a:rPr>
              <a:t>It’s required by EEOC guidelines.</a:t>
            </a:r>
          </a:p>
          <a:p>
            <a:endParaRPr lang="en-US" altLang="en-US" sz="3600" dirty="0" smtClean="0">
              <a:latin typeface="Arial" charset="0"/>
              <a:cs typeface="Arial" charset="0"/>
            </a:endParaRPr>
          </a:p>
        </p:txBody>
      </p:sp>
    </p:spTree>
    <p:extLst>
      <p:ext uri="{BB962C8B-B14F-4D97-AF65-F5344CB8AC3E}">
        <p14:creationId xmlns:p14="http://schemas.microsoft.com/office/powerpoint/2010/main" val="4147192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dirty="0" smtClean="0">
                <a:solidFill>
                  <a:srgbClr val="000000"/>
                </a:solidFill>
                <a:latin typeface="Arial" charset="0"/>
                <a:ea typeface="MS PGothic" pitchFamily="34" charset="-128"/>
                <a:cs typeface="Arial" charset="0"/>
              </a:rPr>
              <a:t>It’s Required By The EEOC</a:t>
            </a:r>
            <a:endParaRPr lang="en-US" altLang="en-US" dirty="0" smtClean="0">
              <a:latin typeface="Arial" charset="0"/>
              <a:cs typeface="Arial" charset="0"/>
            </a:endParaRPr>
          </a:p>
        </p:txBody>
      </p:sp>
      <p:sp>
        <p:nvSpPr>
          <p:cNvPr id="3" name="Content Placeholder 2"/>
          <p:cNvSpPr>
            <a:spLocks noGrp="1"/>
          </p:cNvSpPr>
          <p:nvPr>
            <p:ph idx="1"/>
          </p:nvPr>
        </p:nvSpPr>
        <p:spPr/>
        <p:txBody>
          <a:bodyPr/>
          <a:lstStyle/>
          <a:p>
            <a:pPr marL="0" indent="0" algn="just" eaLnBrk="0" hangingPunct="0">
              <a:buClr>
                <a:srgbClr val="FF0000"/>
              </a:buClr>
              <a:buFontTx/>
              <a:buNone/>
              <a:defRPr/>
            </a:pPr>
            <a:r>
              <a:rPr lang="ja-JP" altLang="en-US" sz="2400" dirty="0">
                <a:solidFill>
                  <a:srgbClr val="000000"/>
                </a:solidFill>
              </a:rPr>
              <a:t>“</a:t>
            </a:r>
            <a:r>
              <a:rPr lang="en-US" altLang="ja-JP" sz="2400" dirty="0">
                <a:solidFill>
                  <a:srgbClr val="000000"/>
                </a:solidFill>
              </a:rPr>
              <a:t>The employer should provide training to all employees to ensure they understand their rights and responsibilities concerning workplace harassment.</a:t>
            </a:r>
            <a:r>
              <a:rPr lang="ja-JP" altLang="en-US" sz="2400" dirty="0">
                <a:solidFill>
                  <a:srgbClr val="000000"/>
                </a:solidFill>
              </a:rPr>
              <a:t>”</a:t>
            </a:r>
            <a:r>
              <a:rPr lang="en-US" altLang="ja-JP" sz="2400" dirty="0">
                <a:solidFill>
                  <a:srgbClr val="000000"/>
                </a:solidFill>
              </a:rPr>
              <a:t>  </a:t>
            </a:r>
          </a:p>
          <a:p>
            <a:pPr marL="0" indent="0" eaLnBrk="0" hangingPunct="0">
              <a:buClr>
                <a:srgbClr val="FF0000"/>
              </a:buClr>
              <a:buFontTx/>
              <a:buNone/>
              <a:defRPr/>
            </a:pPr>
            <a:endParaRPr lang="en-US" sz="2400" dirty="0">
              <a:solidFill>
                <a:srgbClr val="000000"/>
              </a:solidFill>
              <a:ea typeface="MS PGothic" pitchFamily="34" charset="-128"/>
            </a:endParaRPr>
          </a:p>
          <a:p>
            <a:pPr marL="0" indent="0" eaLnBrk="0" hangingPunct="0">
              <a:buClr>
                <a:srgbClr val="FF0000"/>
              </a:buClr>
              <a:buFontTx/>
              <a:buNone/>
              <a:defRPr/>
            </a:pPr>
            <a:r>
              <a:rPr lang="en-US" sz="2400" dirty="0">
                <a:solidFill>
                  <a:srgbClr val="000000"/>
                </a:solidFill>
                <a:ea typeface="MS PGothic" pitchFamily="34" charset="-128"/>
              </a:rPr>
              <a:t>EEOC Employment Guidance: </a:t>
            </a:r>
            <a:r>
              <a:rPr lang="en-US" sz="2400" i="1" dirty="0">
                <a:solidFill>
                  <a:srgbClr val="000000"/>
                </a:solidFill>
                <a:ea typeface="MS PGothic" pitchFamily="34" charset="-128"/>
              </a:rPr>
              <a:t>Vicarious Liability for Unlawful Harassment by Supervisors </a:t>
            </a:r>
            <a:r>
              <a:rPr lang="en-US" sz="2400" dirty="0">
                <a:solidFill>
                  <a:srgbClr val="000000"/>
                </a:solidFill>
                <a:ea typeface="MS PGothic" pitchFamily="34" charset="-128"/>
              </a:rPr>
              <a:t>(6/18/99)</a:t>
            </a:r>
          </a:p>
          <a:p>
            <a:pPr>
              <a:defRPr/>
            </a:pPr>
            <a:endParaRPr lang="en-US" dirty="0"/>
          </a:p>
        </p:txBody>
      </p:sp>
    </p:spTree>
    <p:extLst>
      <p:ext uri="{BB962C8B-B14F-4D97-AF65-F5344CB8AC3E}">
        <p14:creationId xmlns:p14="http://schemas.microsoft.com/office/powerpoint/2010/main" val="1500319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38" y="274638"/>
            <a:ext cx="8247062" cy="1173162"/>
          </a:xfrm>
        </p:spPr>
        <p:txBody>
          <a:bodyPr/>
          <a:lstStyle/>
          <a:p>
            <a:pPr algn="ctr">
              <a:defRPr/>
            </a:pPr>
            <a:r>
              <a:rPr lang="en-US" cap="all" dirty="0">
                <a:solidFill>
                  <a:srgbClr val="000000"/>
                </a:solidFill>
                <a:ea typeface="ＭＳ Ｐゴシック" charset="0"/>
              </a:rPr>
              <a:t>EEOC </a:t>
            </a:r>
            <a:r>
              <a:rPr lang="en-US" dirty="0" smtClean="0">
                <a:solidFill>
                  <a:srgbClr val="000000"/>
                </a:solidFill>
                <a:ea typeface="ＭＳ Ｐゴシック" charset="0"/>
              </a:rPr>
              <a:t>Expands Training Requirements</a:t>
            </a:r>
            <a:endParaRPr lang="en-US" dirty="0"/>
          </a:p>
        </p:txBody>
      </p:sp>
      <p:sp>
        <p:nvSpPr>
          <p:cNvPr id="3" name="Content Placeholder 2"/>
          <p:cNvSpPr>
            <a:spLocks noGrp="1"/>
          </p:cNvSpPr>
          <p:nvPr>
            <p:ph idx="1"/>
          </p:nvPr>
        </p:nvSpPr>
        <p:spPr>
          <a:xfrm>
            <a:off x="349250" y="1752600"/>
            <a:ext cx="8229600" cy="4191000"/>
          </a:xfrm>
        </p:spPr>
        <p:txBody>
          <a:bodyPr/>
          <a:lstStyle/>
          <a:p>
            <a:pPr marL="0" indent="0" algn="just" eaLnBrk="0" hangingPunct="0">
              <a:buClr>
                <a:srgbClr val="FF0000"/>
              </a:buClr>
              <a:buFontTx/>
              <a:buNone/>
              <a:defRPr/>
            </a:pPr>
            <a:r>
              <a:rPr lang="en-US" altLang="en-US" sz="2400" dirty="0">
                <a:solidFill>
                  <a:srgbClr val="000000"/>
                </a:solidFill>
                <a:ea typeface="MS PGothic" pitchFamily="34" charset="-128"/>
              </a:rPr>
              <a:t>“</a:t>
            </a:r>
            <a:r>
              <a:rPr lang="en-US" sz="2400" dirty="0">
                <a:solidFill>
                  <a:srgbClr val="000000"/>
                </a:solidFill>
                <a:ea typeface="MS PGothic" pitchFamily="34" charset="-128"/>
              </a:rPr>
              <a:t>Describe all the training given to managers and supervisors during the relevant period related to (a) equal employment opportunity; (b) the Americans With Disabilities Act, as amended; (c) requests for accommodations; and (d) retaliation for engaging in protected EEOC activity.</a:t>
            </a:r>
            <a:r>
              <a:rPr lang="en-US" altLang="en-US" sz="2400" dirty="0">
                <a:solidFill>
                  <a:srgbClr val="000000"/>
                </a:solidFill>
                <a:ea typeface="MS PGothic" pitchFamily="34" charset="-128"/>
              </a:rPr>
              <a:t>”</a:t>
            </a:r>
            <a:endParaRPr lang="en-US" sz="2400" dirty="0">
              <a:solidFill>
                <a:srgbClr val="000000"/>
              </a:solidFill>
              <a:ea typeface="MS PGothic" pitchFamily="34" charset="-128"/>
            </a:endParaRPr>
          </a:p>
          <a:p>
            <a:pPr>
              <a:defRPr/>
            </a:pPr>
            <a:endParaRPr lang="en-US" sz="3200" dirty="0"/>
          </a:p>
        </p:txBody>
      </p:sp>
    </p:spTree>
    <p:extLst>
      <p:ext uri="{BB962C8B-B14F-4D97-AF65-F5344CB8AC3E}">
        <p14:creationId xmlns:p14="http://schemas.microsoft.com/office/powerpoint/2010/main" val="1156638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cap="all" dirty="0">
                <a:solidFill>
                  <a:srgbClr val="000000"/>
                </a:solidFill>
                <a:ea typeface="ＭＳ Ｐゴシック" charset="0"/>
              </a:rPr>
              <a:t>EEOC </a:t>
            </a:r>
            <a:r>
              <a:rPr lang="en-US" dirty="0">
                <a:solidFill>
                  <a:srgbClr val="000000"/>
                </a:solidFill>
                <a:ea typeface="ＭＳ Ｐゴシック" charset="0"/>
              </a:rPr>
              <a:t>Expands Training Requirements</a:t>
            </a:r>
            <a:endParaRPr lang="en-US" dirty="0"/>
          </a:p>
        </p:txBody>
      </p:sp>
      <p:sp>
        <p:nvSpPr>
          <p:cNvPr id="3" name="Content Placeholder 2"/>
          <p:cNvSpPr>
            <a:spLocks noGrp="1"/>
          </p:cNvSpPr>
          <p:nvPr>
            <p:ph idx="1"/>
          </p:nvPr>
        </p:nvSpPr>
        <p:spPr>
          <a:xfrm>
            <a:off x="349250" y="1752600"/>
            <a:ext cx="8229600" cy="4191000"/>
          </a:xfrm>
        </p:spPr>
        <p:txBody>
          <a:bodyPr/>
          <a:lstStyle/>
          <a:p>
            <a:pPr marL="0" indent="0" algn="just" eaLnBrk="0" hangingPunct="0">
              <a:buClr>
                <a:srgbClr val="FF0000"/>
              </a:buClr>
              <a:buFontTx/>
              <a:buNone/>
              <a:defRPr/>
            </a:pPr>
            <a:r>
              <a:rPr lang="en-US" altLang="en-US" sz="2400" dirty="0">
                <a:solidFill>
                  <a:srgbClr val="000000"/>
                </a:solidFill>
                <a:ea typeface="MS PGothic" pitchFamily="34" charset="-128"/>
              </a:rPr>
              <a:t>“</a:t>
            </a:r>
            <a:r>
              <a:rPr lang="en-US" sz="2400" dirty="0">
                <a:solidFill>
                  <a:srgbClr val="000000"/>
                </a:solidFill>
                <a:ea typeface="MS PGothic" pitchFamily="34" charset="-128"/>
              </a:rPr>
              <a:t>Your answer should include a description of the training, e.g., whether it was in person or computer-based, the date and place of the training, the name of the individual(s) who conducted the training, those who attended the training, and the subjects covered during the training.</a:t>
            </a:r>
            <a:r>
              <a:rPr lang="en-US" altLang="en-US" sz="2400" dirty="0">
                <a:solidFill>
                  <a:srgbClr val="000000"/>
                </a:solidFill>
                <a:ea typeface="MS PGothic" pitchFamily="34" charset="-128"/>
              </a:rPr>
              <a:t>”</a:t>
            </a:r>
            <a:endParaRPr lang="en-US" sz="2400" dirty="0">
              <a:solidFill>
                <a:srgbClr val="000000"/>
              </a:solidFill>
              <a:ea typeface="MS PGothic" pitchFamily="34" charset="-128"/>
            </a:endParaRPr>
          </a:p>
          <a:p>
            <a:pPr>
              <a:defRPr/>
            </a:pPr>
            <a:endParaRPr lang="en-US" dirty="0"/>
          </a:p>
        </p:txBody>
      </p:sp>
    </p:spTree>
    <p:extLst>
      <p:ext uri="{BB962C8B-B14F-4D97-AF65-F5344CB8AC3E}">
        <p14:creationId xmlns:p14="http://schemas.microsoft.com/office/powerpoint/2010/main" val="620272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altLang="en-US" dirty="0" smtClean="0">
                <a:solidFill>
                  <a:srgbClr val="000000"/>
                </a:solidFill>
                <a:latin typeface="Arial" charset="0"/>
                <a:ea typeface="MS PGothic" pitchFamily="34" charset="-128"/>
                <a:cs typeface="Arial" charset="0"/>
              </a:rPr>
              <a:t>It’s Required By State Law</a:t>
            </a:r>
            <a:endParaRPr lang="en-US" altLang="en-US" dirty="0" smtClean="0">
              <a:latin typeface="Arial" charset="0"/>
              <a:cs typeface="Arial" charset="0"/>
            </a:endParaRPr>
          </a:p>
        </p:txBody>
      </p:sp>
      <p:sp>
        <p:nvSpPr>
          <p:cNvPr id="10243" name="Content Placeholder 2"/>
          <p:cNvSpPr>
            <a:spLocks noGrp="1"/>
          </p:cNvSpPr>
          <p:nvPr>
            <p:ph idx="1"/>
          </p:nvPr>
        </p:nvSpPr>
        <p:spPr/>
        <p:txBody>
          <a:bodyPr/>
          <a:lstStyle/>
          <a:p>
            <a:pPr eaLnBrk="0" hangingPunct="0">
              <a:buClr>
                <a:srgbClr val="FF0000"/>
              </a:buClr>
            </a:pPr>
            <a:r>
              <a:rPr lang="en-US" altLang="en-US" sz="2400" dirty="0" smtClean="0">
                <a:solidFill>
                  <a:srgbClr val="000000"/>
                </a:solidFill>
                <a:latin typeface="Arial" charset="0"/>
                <a:ea typeface="MS PGothic" pitchFamily="34" charset="-128"/>
                <a:cs typeface="Arial" charset="0"/>
              </a:rPr>
              <a:t>California, Maine, Connecticut, and New Jersey have mandatory sexual harassment training laws.</a:t>
            </a:r>
          </a:p>
          <a:p>
            <a:pPr eaLnBrk="0" hangingPunct="0">
              <a:buClr>
                <a:srgbClr val="FF0000"/>
              </a:buClr>
              <a:buFontTx/>
              <a:buNone/>
            </a:pPr>
            <a:endParaRPr lang="en-US" altLang="en-US" sz="2400" dirty="0" smtClean="0">
              <a:solidFill>
                <a:srgbClr val="000000"/>
              </a:solidFill>
              <a:latin typeface="Arial" charset="0"/>
              <a:ea typeface="MS PGothic" pitchFamily="34" charset="-128"/>
              <a:cs typeface="Arial" charset="0"/>
            </a:endParaRPr>
          </a:p>
          <a:p>
            <a:pPr eaLnBrk="0" hangingPunct="0">
              <a:buClr>
                <a:srgbClr val="FF0000"/>
              </a:buClr>
            </a:pPr>
            <a:r>
              <a:rPr lang="en-US" altLang="en-US" sz="2400" dirty="0" smtClean="0">
                <a:solidFill>
                  <a:srgbClr val="000000"/>
                </a:solidFill>
                <a:latin typeface="Arial" charset="0"/>
                <a:ea typeface="MS PGothic" pitchFamily="34" charset="-128"/>
                <a:cs typeface="Arial" charset="0"/>
              </a:rPr>
              <a:t>Numerous states</a:t>
            </a:r>
            <a:r>
              <a:rPr lang="ja-JP" altLang="en-US" sz="2400" dirty="0" smtClean="0">
                <a:solidFill>
                  <a:srgbClr val="000000"/>
                </a:solidFill>
                <a:latin typeface="Arial" charset="0"/>
                <a:cs typeface="Arial" charset="0"/>
              </a:rPr>
              <a:t>’</a:t>
            </a:r>
            <a:r>
              <a:rPr lang="en-US" altLang="ja-JP" sz="2400" dirty="0" smtClean="0">
                <a:solidFill>
                  <a:srgbClr val="000000"/>
                </a:solidFill>
                <a:latin typeface="Arial" charset="0"/>
                <a:cs typeface="Arial" charset="0"/>
              </a:rPr>
              <a:t>courts have issued guidance making training virtually mandatory under those states</a:t>
            </a:r>
            <a:r>
              <a:rPr lang="ja-JP" altLang="en-US" sz="2400" dirty="0" smtClean="0">
                <a:solidFill>
                  <a:srgbClr val="000000"/>
                </a:solidFill>
                <a:latin typeface="Arial" charset="0"/>
                <a:cs typeface="Arial" charset="0"/>
              </a:rPr>
              <a:t>’</a:t>
            </a:r>
            <a:r>
              <a:rPr lang="en-US" altLang="ja-JP" sz="2400" dirty="0" smtClean="0">
                <a:solidFill>
                  <a:srgbClr val="000000"/>
                </a:solidFill>
                <a:latin typeface="Arial" charset="0"/>
                <a:cs typeface="Arial" charset="0"/>
              </a:rPr>
              <a:t>laws.</a:t>
            </a:r>
          </a:p>
          <a:p>
            <a:endParaRPr lang="en-US" altLang="en-US" dirty="0" smtClean="0">
              <a:latin typeface="Arial" charset="0"/>
              <a:cs typeface="Arial" charset="0"/>
            </a:endParaRPr>
          </a:p>
        </p:txBody>
      </p:sp>
    </p:spTree>
    <p:extLst>
      <p:ext uri="{BB962C8B-B14F-4D97-AF65-F5344CB8AC3E}">
        <p14:creationId xmlns:p14="http://schemas.microsoft.com/office/powerpoint/2010/main" val="45417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endParaRPr lang="en-US" dirty="0"/>
          </a:p>
        </p:txBody>
      </p:sp>
      <p:sp>
        <p:nvSpPr>
          <p:cNvPr id="7" name="Content Placeholder 6"/>
          <p:cNvSpPr>
            <a:spLocks noGrp="1"/>
          </p:cNvSpPr>
          <p:nvPr>
            <p:ph idx="1"/>
          </p:nvPr>
        </p:nvSpPr>
        <p:spPr/>
        <p:txBody>
          <a:bodyPr/>
          <a:lstStyle/>
          <a:p>
            <a:pPr marL="0" indent="0" algn="ctr">
              <a:buNone/>
            </a:pPr>
            <a:r>
              <a:rPr lang="en-US" sz="2400" b="1" dirty="0">
                <a:solidFill>
                  <a:srgbClr val="000000"/>
                </a:solidFill>
                <a:ea typeface="MS PGothic" pitchFamily="34" charset="-128"/>
              </a:rPr>
              <a:t>It</a:t>
            </a:r>
            <a:r>
              <a:rPr lang="en-US" altLang="en-US" sz="2400" b="1" dirty="0">
                <a:solidFill>
                  <a:srgbClr val="000000"/>
                </a:solidFill>
                <a:ea typeface="MS PGothic" pitchFamily="34" charset="-128"/>
              </a:rPr>
              <a:t>’</a:t>
            </a:r>
            <a:r>
              <a:rPr lang="en-US" sz="2400" b="1" dirty="0">
                <a:solidFill>
                  <a:srgbClr val="000000"/>
                </a:solidFill>
                <a:ea typeface="MS PGothic" pitchFamily="34" charset="-128"/>
              </a:rPr>
              <a:t>s Required to Establish Affirmative Defense To A Harassment Claim</a:t>
            </a:r>
            <a:endParaRPr lang="en-US" sz="2400" dirty="0">
              <a:solidFill>
                <a:sysClr val="windowText" lastClr="000000"/>
              </a:solidFill>
            </a:endParaRPr>
          </a:p>
          <a:p>
            <a:endParaRPr lang="en-US" dirty="0"/>
          </a:p>
        </p:txBody>
      </p:sp>
    </p:spTree>
    <p:extLst>
      <p:ext uri="{BB962C8B-B14F-4D97-AF65-F5344CB8AC3E}">
        <p14:creationId xmlns:p14="http://schemas.microsoft.com/office/powerpoint/2010/main" val="3911485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63538" y="152400"/>
            <a:ext cx="8229600" cy="1265238"/>
          </a:xfrm>
        </p:spPr>
        <p:txBody>
          <a:bodyPr/>
          <a:lstStyle/>
          <a:p>
            <a:pPr algn="ctr"/>
            <a:r>
              <a:rPr lang="en-US" altLang="en-US" dirty="0" smtClean="0">
                <a:solidFill>
                  <a:srgbClr val="000000"/>
                </a:solidFill>
                <a:latin typeface="Arial" charset="0"/>
                <a:ea typeface="MS PGothic" pitchFamily="34" charset="-128"/>
                <a:cs typeface="Arial" charset="0"/>
              </a:rPr>
              <a:t>Limiting Liability: the Kolstad Defense</a:t>
            </a:r>
            <a:endParaRPr lang="en-US" altLang="en-US" dirty="0" smtClean="0">
              <a:latin typeface="Arial" charset="0"/>
              <a:cs typeface="Arial" charset="0"/>
            </a:endParaRPr>
          </a:p>
        </p:txBody>
      </p:sp>
      <p:sp>
        <p:nvSpPr>
          <p:cNvPr id="3" name="Content Placeholder 2"/>
          <p:cNvSpPr>
            <a:spLocks noGrp="1"/>
          </p:cNvSpPr>
          <p:nvPr>
            <p:ph idx="1"/>
          </p:nvPr>
        </p:nvSpPr>
        <p:spPr/>
        <p:txBody>
          <a:bodyPr/>
          <a:lstStyle/>
          <a:p>
            <a:pPr algn="just">
              <a:buClr>
                <a:srgbClr val="FF0000"/>
              </a:buClr>
              <a:defRPr/>
            </a:pPr>
            <a:r>
              <a:rPr lang="en-US" sz="2400" dirty="0">
                <a:solidFill>
                  <a:srgbClr val="000000"/>
                </a:solidFill>
                <a:ea typeface="ＭＳ Ｐゴシック" charset="0"/>
              </a:rPr>
              <a:t>Kolstad allows an employer to avoid punitive damages </a:t>
            </a:r>
            <a:r>
              <a:rPr lang="en-US" sz="2400" u="sng" dirty="0">
                <a:solidFill>
                  <a:srgbClr val="000000"/>
                </a:solidFill>
                <a:ea typeface="ＭＳ Ｐゴシック" charset="0"/>
              </a:rPr>
              <a:t>even if harassment is proven, and even if a compensatory damage award is made.</a:t>
            </a:r>
          </a:p>
          <a:p>
            <a:pPr algn="just">
              <a:defRPr/>
            </a:pPr>
            <a:r>
              <a:rPr lang="en-US" sz="2400" dirty="0">
                <a:solidFill>
                  <a:srgbClr val="000000"/>
                </a:solidFill>
                <a:ea typeface="ＭＳ Ｐゴシック" charset="0"/>
              </a:rPr>
              <a:t>Generally, employers qualify for the </a:t>
            </a:r>
            <a:r>
              <a:rPr lang="en-US" sz="2400" i="1" dirty="0">
                <a:solidFill>
                  <a:srgbClr val="000000"/>
                </a:solidFill>
                <a:ea typeface="ＭＳ Ｐゴシック" charset="0"/>
              </a:rPr>
              <a:t>Kolstad </a:t>
            </a:r>
            <a:r>
              <a:rPr lang="en-US" sz="2400" dirty="0">
                <a:solidFill>
                  <a:srgbClr val="000000"/>
                </a:solidFill>
                <a:ea typeface="ＭＳ Ｐゴシック" charset="0"/>
              </a:rPr>
              <a:t>defense by adopting a comprehensive anti-harassment policy, and providing adequate harassment training for </a:t>
            </a:r>
            <a:r>
              <a:rPr lang="en-US" sz="2400" u="sng" dirty="0">
                <a:solidFill>
                  <a:srgbClr val="000000"/>
                </a:solidFill>
                <a:ea typeface="ＭＳ Ｐゴシック" charset="0"/>
              </a:rPr>
              <a:t>at least </a:t>
            </a:r>
            <a:r>
              <a:rPr lang="en-US" sz="2400" dirty="0">
                <a:solidFill>
                  <a:srgbClr val="000000"/>
                </a:solidFill>
                <a:ea typeface="ＭＳ Ｐゴシック" charset="0"/>
              </a:rPr>
              <a:t>every management level employee</a:t>
            </a:r>
            <a:endParaRPr lang="en-US" altLang="ja-JP" sz="2400" dirty="0">
              <a:solidFill>
                <a:srgbClr val="000000"/>
              </a:solidFill>
            </a:endParaRPr>
          </a:p>
          <a:p>
            <a:pPr>
              <a:defRPr/>
            </a:pPr>
            <a:endParaRPr lang="en-US" sz="4400" dirty="0"/>
          </a:p>
        </p:txBody>
      </p:sp>
    </p:spTree>
    <p:extLst>
      <p:ext uri="{BB962C8B-B14F-4D97-AF65-F5344CB8AC3E}">
        <p14:creationId xmlns:p14="http://schemas.microsoft.com/office/powerpoint/2010/main" val="3374011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04800" y="152400"/>
            <a:ext cx="8229600" cy="1143000"/>
          </a:xfrm>
        </p:spPr>
        <p:txBody>
          <a:bodyPr/>
          <a:lstStyle/>
          <a:p>
            <a:pPr algn="ctr"/>
            <a:r>
              <a:rPr lang="en-US" altLang="en-US" dirty="0" smtClean="0">
                <a:solidFill>
                  <a:srgbClr val="000000"/>
                </a:solidFill>
                <a:latin typeface="Arial" charset="0"/>
                <a:ea typeface="MS PGothic" pitchFamily="34" charset="-128"/>
                <a:cs typeface="Arial" charset="0"/>
              </a:rPr>
              <a:t>Management Training Now Required By Courts</a:t>
            </a:r>
            <a:endParaRPr lang="en-US" altLang="en-US" dirty="0" smtClean="0">
              <a:latin typeface="Arial" charset="0"/>
              <a:cs typeface="Arial" charset="0"/>
            </a:endParaRPr>
          </a:p>
        </p:txBody>
      </p:sp>
      <p:sp>
        <p:nvSpPr>
          <p:cNvPr id="22531" name="Content Placeholder 2"/>
          <p:cNvSpPr>
            <a:spLocks noGrp="1"/>
          </p:cNvSpPr>
          <p:nvPr>
            <p:ph idx="1"/>
          </p:nvPr>
        </p:nvSpPr>
        <p:spPr>
          <a:xfrm>
            <a:off x="228600" y="1600200"/>
            <a:ext cx="8686800" cy="4343400"/>
          </a:xfrm>
        </p:spPr>
        <p:txBody>
          <a:bodyPr/>
          <a:lstStyle/>
          <a:p>
            <a:pPr algn="ctr">
              <a:buClr>
                <a:srgbClr val="FF0000"/>
              </a:buClr>
              <a:buFontTx/>
              <a:buNone/>
            </a:pPr>
            <a:r>
              <a:rPr lang="en-US" altLang="en-US" sz="2400" dirty="0" smtClean="0">
                <a:solidFill>
                  <a:srgbClr val="000000"/>
                </a:solidFill>
                <a:latin typeface="+mj-lt"/>
                <a:ea typeface="MS PGothic" pitchFamily="34" charset="-128"/>
                <a:cs typeface="Arial" charset="0"/>
              </a:rPr>
              <a:t>“Thus, the extent to which an employer has adopted antidiscrimination policies and educated its employees about the requirements of the ADA is important in deciding whether it is insulated from vicarious punitive liability.” </a:t>
            </a:r>
          </a:p>
          <a:p>
            <a:pPr>
              <a:buClr>
                <a:srgbClr val="FF0000"/>
              </a:buClr>
              <a:buFontTx/>
              <a:buNone/>
            </a:pPr>
            <a:endParaRPr lang="en-US" altLang="en-US" sz="2400" dirty="0" smtClean="0">
              <a:solidFill>
                <a:srgbClr val="000000"/>
              </a:solidFill>
              <a:latin typeface="+mj-lt"/>
              <a:ea typeface="MS PGothic" pitchFamily="34" charset="-128"/>
              <a:cs typeface="Arial" charset="0"/>
            </a:endParaRPr>
          </a:p>
          <a:p>
            <a:pPr algn="ctr">
              <a:buClr>
                <a:srgbClr val="FF0000"/>
              </a:buClr>
              <a:buFontTx/>
              <a:buNone/>
            </a:pPr>
            <a:r>
              <a:rPr lang="en-US" altLang="en-US" sz="2400" i="1" u="sng" dirty="0" smtClean="0">
                <a:solidFill>
                  <a:srgbClr val="000000"/>
                </a:solidFill>
                <a:latin typeface="+mj-lt"/>
                <a:ea typeface="MS PGothic" pitchFamily="34" charset="-128"/>
                <a:cs typeface="Arial" charset="0"/>
              </a:rPr>
              <a:t>EEOC v. Wal-Mart Stores, Inc.</a:t>
            </a:r>
            <a:r>
              <a:rPr lang="en-US" altLang="en-US" sz="2400" i="1" dirty="0" smtClean="0">
                <a:solidFill>
                  <a:srgbClr val="000000"/>
                </a:solidFill>
                <a:latin typeface="+mj-lt"/>
                <a:ea typeface="MS PGothic" pitchFamily="34" charset="-128"/>
                <a:cs typeface="Arial" charset="0"/>
              </a:rPr>
              <a:t>,187 F. 3d 1241 (10</a:t>
            </a:r>
            <a:r>
              <a:rPr lang="en-US" altLang="en-US" sz="2400" i="1" baseline="30000" dirty="0" smtClean="0">
                <a:solidFill>
                  <a:srgbClr val="000000"/>
                </a:solidFill>
                <a:latin typeface="+mj-lt"/>
                <a:ea typeface="MS PGothic" pitchFamily="34" charset="-128"/>
                <a:cs typeface="Arial" charset="0"/>
              </a:rPr>
              <a:t>th</a:t>
            </a:r>
            <a:r>
              <a:rPr lang="en-US" altLang="en-US" sz="2400" i="1" dirty="0" smtClean="0">
                <a:solidFill>
                  <a:srgbClr val="000000"/>
                </a:solidFill>
                <a:latin typeface="+mj-lt"/>
                <a:ea typeface="MS PGothic" pitchFamily="34" charset="-128"/>
                <a:cs typeface="Arial" charset="0"/>
              </a:rPr>
              <a:t> Cir. 1999)</a:t>
            </a:r>
            <a:endParaRPr lang="en-US" altLang="en-US" sz="2400" dirty="0" smtClean="0">
              <a:latin typeface="+mj-lt"/>
              <a:cs typeface="Arial" charset="0"/>
            </a:endParaRPr>
          </a:p>
        </p:txBody>
      </p:sp>
    </p:spTree>
    <p:extLst>
      <p:ext uri="{BB962C8B-B14F-4D97-AF65-F5344CB8AC3E}">
        <p14:creationId xmlns:p14="http://schemas.microsoft.com/office/powerpoint/2010/main" val="987247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5140" y="1828801"/>
            <a:ext cx="7772400" cy="1600200"/>
          </a:xfrm>
        </p:spPr>
        <p:txBody>
          <a:bodyPr/>
          <a:lstStyle/>
          <a:p>
            <a:pPr algn="ctr"/>
            <a:r>
              <a:rPr lang="en-US" sz="3200" i="1" dirty="0" smtClean="0"/>
              <a:t>20 years of practice…</a:t>
            </a:r>
            <a:endParaRPr lang="en-US" sz="3200" i="1" dirty="0"/>
          </a:p>
        </p:txBody>
      </p:sp>
      <p:sp>
        <p:nvSpPr>
          <p:cNvPr id="5" name="Text Placeholder 4"/>
          <p:cNvSpPr>
            <a:spLocks noGrp="1"/>
          </p:cNvSpPr>
          <p:nvPr>
            <p:ph type="body" idx="1"/>
          </p:nvPr>
        </p:nvSpPr>
        <p:spPr>
          <a:xfrm>
            <a:off x="345140" y="3352800"/>
            <a:ext cx="7772400" cy="1371600"/>
          </a:xfrm>
        </p:spPr>
        <p:txBody>
          <a:bodyPr/>
          <a:lstStyle/>
          <a:p>
            <a:pPr algn="ctr"/>
            <a:r>
              <a:rPr lang="en-US" sz="3600" b="1" dirty="0" smtClean="0"/>
              <a:t>DEEP THOUGHTS</a:t>
            </a:r>
            <a:endParaRPr lang="en-US" sz="3600" b="1" dirty="0"/>
          </a:p>
        </p:txBody>
      </p:sp>
    </p:spTree>
    <p:extLst>
      <p:ext uri="{BB962C8B-B14F-4D97-AF65-F5344CB8AC3E}">
        <p14:creationId xmlns:p14="http://schemas.microsoft.com/office/powerpoint/2010/main" val="3382768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pPr algn="ctr">
              <a:defRPr/>
            </a:pPr>
            <a:r>
              <a:rPr lang="en-US" altLang="en-US" dirty="0">
                <a:solidFill>
                  <a:srgbClr val="000000"/>
                </a:solidFill>
                <a:latin typeface="Arial" charset="0"/>
                <a:ea typeface="MS PGothic" pitchFamily="34" charset="-128"/>
                <a:cs typeface="Arial" charset="0"/>
              </a:rPr>
              <a:t>Management Training Now Required By Courts</a:t>
            </a:r>
            <a:endParaRPr lang="en-US" dirty="0">
              <a:latin typeface="+mj-lt"/>
            </a:endParaRPr>
          </a:p>
        </p:txBody>
      </p:sp>
      <p:sp>
        <p:nvSpPr>
          <p:cNvPr id="23555" name="Content Placeholder 2"/>
          <p:cNvSpPr>
            <a:spLocks noGrp="1"/>
          </p:cNvSpPr>
          <p:nvPr>
            <p:ph idx="1"/>
          </p:nvPr>
        </p:nvSpPr>
        <p:spPr>
          <a:xfrm>
            <a:off x="228600" y="1600200"/>
            <a:ext cx="8534400" cy="4343400"/>
          </a:xfrm>
        </p:spPr>
        <p:txBody>
          <a:bodyPr/>
          <a:lstStyle/>
          <a:p>
            <a:pPr algn="ctr">
              <a:buClr>
                <a:srgbClr val="FF0000"/>
              </a:buClr>
              <a:buFontTx/>
              <a:buNone/>
            </a:pPr>
            <a:r>
              <a:rPr lang="en-US" altLang="en-US" sz="2400" dirty="0" smtClean="0">
                <a:solidFill>
                  <a:srgbClr val="000000"/>
                </a:solidFill>
                <a:latin typeface="+mj-lt"/>
                <a:ea typeface="MS PGothic" pitchFamily="34" charset="-128"/>
                <a:cs typeface="Arial" charset="0"/>
              </a:rPr>
              <a:t>“</a:t>
            </a:r>
            <a:r>
              <a:rPr lang="en-US" altLang="ja-JP" sz="2400" dirty="0" smtClean="0">
                <a:solidFill>
                  <a:srgbClr val="000000"/>
                </a:solidFill>
                <a:latin typeface="+mj-lt"/>
                <a:cs typeface="Arial" charset="0"/>
              </a:rPr>
              <a:t>Wal-Mart certainly had a written policy against discrimination, but that alone is not enough.  Our review of the record leaves us unconvinced that Wal-Mart made a good faith effort to educate its employees about the ADA</a:t>
            </a:r>
            <a:r>
              <a:rPr lang="ja-JP" altLang="en-US" sz="2400" dirty="0" smtClean="0">
                <a:solidFill>
                  <a:srgbClr val="000000"/>
                </a:solidFill>
                <a:latin typeface="+mj-lt"/>
                <a:cs typeface="Arial" charset="0"/>
              </a:rPr>
              <a:t>’</a:t>
            </a:r>
            <a:r>
              <a:rPr lang="en-US" altLang="ja-JP" sz="2400" dirty="0" smtClean="0">
                <a:solidFill>
                  <a:srgbClr val="000000"/>
                </a:solidFill>
                <a:latin typeface="+mj-lt"/>
                <a:cs typeface="Arial" charset="0"/>
              </a:rPr>
              <a:t>s prohibitions.</a:t>
            </a:r>
            <a:r>
              <a:rPr lang="en-US" altLang="en-US" sz="2400" dirty="0" smtClean="0">
                <a:solidFill>
                  <a:srgbClr val="000000"/>
                </a:solidFill>
                <a:latin typeface="+mj-lt"/>
                <a:ea typeface="MS PGothic" pitchFamily="34" charset="-128"/>
                <a:cs typeface="Arial" charset="0"/>
              </a:rPr>
              <a:t>” </a:t>
            </a:r>
          </a:p>
          <a:p>
            <a:pPr algn="ctr">
              <a:buClr>
                <a:srgbClr val="FF0000"/>
              </a:buClr>
              <a:buFontTx/>
              <a:buNone/>
            </a:pPr>
            <a:endParaRPr lang="en-US" altLang="en-US" sz="2400" dirty="0" smtClean="0">
              <a:solidFill>
                <a:srgbClr val="000000"/>
              </a:solidFill>
              <a:latin typeface="+mj-lt"/>
              <a:ea typeface="MS PGothic" pitchFamily="34" charset="-128"/>
              <a:cs typeface="Arial" charset="0"/>
            </a:endParaRPr>
          </a:p>
          <a:p>
            <a:pPr>
              <a:buClr>
                <a:srgbClr val="FF0000"/>
              </a:buClr>
              <a:buNone/>
            </a:pPr>
            <a:r>
              <a:rPr lang="en-US" altLang="en-US" sz="2400" i="1" u="sng" dirty="0" smtClean="0">
                <a:solidFill>
                  <a:srgbClr val="000000"/>
                </a:solidFill>
                <a:ea typeface="MS PGothic" pitchFamily="34" charset="-128"/>
                <a:cs typeface="Arial" charset="0"/>
              </a:rPr>
              <a:t>EEOC v. Wal-Mart Stores, Inc.,</a:t>
            </a:r>
            <a:r>
              <a:rPr lang="en-US" altLang="en-US" sz="2400" i="1" dirty="0" smtClean="0">
                <a:solidFill>
                  <a:srgbClr val="000000"/>
                </a:solidFill>
                <a:ea typeface="MS PGothic" pitchFamily="34" charset="-128"/>
                <a:cs typeface="Arial" charset="0"/>
              </a:rPr>
              <a:t> 187 F. 3d 124 (10</a:t>
            </a:r>
            <a:r>
              <a:rPr lang="en-US" altLang="en-US" sz="2400" i="1" baseline="30000" dirty="0" smtClean="0">
                <a:solidFill>
                  <a:srgbClr val="000000"/>
                </a:solidFill>
                <a:ea typeface="MS PGothic" pitchFamily="34" charset="-128"/>
                <a:cs typeface="Arial" charset="0"/>
              </a:rPr>
              <a:t>th</a:t>
            </a:r>
            <a:r>
              <a:rPr lang="en-US" altLang="en-US" sz="2400" i="1" dirty="0" smtClean="0">
                <a:solidFill>
                  <a:srgbClr val="000000"/>
                </a:solidFill>
                <a:ea typeface="MS PGothic" pitchFamily="34" charset="-128"/>
                <a:cs typeface="Arial" charset="0"/>
              </a:rPr>
              <a:t> Cir. 1999)</a:t>
            </a:r>
            <a:endParaRPr lang="en-US" altLang="en-US" sz="2400" i="1" u="sng" dirty="0" smtClean="0">
              <a:solidFill>
                <a:srgbClr val="000000"/>
              </a:solidFill>
              <a:ea typeface="MS PGothic" pitchFamily="34" charset="-128"/>
              <a:cs typeface="Arial" charset="0"/>
            </a:endParaRPr>
          </a:p>
        </p:txBody>
      </p:sp>
    </p:spTree>
    <p:extLst>
      <p:ext uri="{BB962C8B-B14F-4D97-AF65-F5344CB8AC3E}">
        <p14:creationId xmlns:p14="http://schemas.microsoft.com/office/powerpoint/2010/main" val="19140458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81000" y="152400"/>
            <a:ext cx="8229600" cy="1143000"/>
          </a:xfrm>
        </p:spPr>
        <p:txBody>
          <a:bodyPr/>
          <a:lstStyle/>
          <a:p>
            <a:pPr algn="ctr"/>
            <a:r>
              <a:rPr lang="en-US" altLang="en-US" dirty="0">
                <a:solidFill>
                  <a:srgbClr val="000000"/>
                </a:solidFill>
                <a:latin typeface="Arial" charset="0"/>
                <a:ea typeface="MS PGothic" pitchFamily="34" charset="-128"/>
                <a:cs typeface="Arial" charset="0"/>
              </a:rPr>
              <a:t>Management Training Now Required By Courts</a:t>
            </a:r>
            <a:endParaRPr lang="en-US" altLang="en-US" dirty="0" smtClean="0">
              <a:latin typeface="Arial" charset="0"/>
              <a:cs typeface="Arial" charset="0"/>
            </a:endParaRPr>
          </a:p>
        </p:txBody>
      </p:sp>
      <p:sp>
        <p:nvSpPr>
          <p:cNvPr id="24579" name="Content Placeholder 2"/>
          <p:cNvSpPr>
            <a:spLocks noGrp="1"/>
          </p:cNvSpPr>
          <p:nvPr>
            <p:ph idx="1"/>
          </p:nvPr>
        </p:nvSpPr>
        <p:spPr/>
        <p:txBody>
          <a:bodyPr/>
          <a:lstStyle/>
          <a:p>
            <a:pPr algn="ctr">
              <a:buClr>
                <a:srgbClr val="FF0000"/>
              </a:buClr>
              <a:buFontTx/>
              <a:buNone/>
            </a:pPr>
            <a:r>
              <a:rPr lang="en-US" altLang="en-US" sz="2400" dirty="0" smtClean="0">
                <a:solidFill>
                  <a:srgbClr val="000000"/>
                </a:solidFill>
                <a:latin typeface="+mj-lt"/>
                <a:ea typeface="MS PGothic" pitchFamily="34" charset="-128"/>
                <a:cs typeface="Arial" charset="0"/>
              </a:rPr>
              <a:t>“Leaving managers with hiring authority in ignorance of the basic features of the discrimination laws is an </a:t>
            </a:r>
            <a:r>
              <a:rPr lang="ja-JP" altLang="en-US" sz="2400" dirty="0" smtClean="0">
                <a:solidFill>
                  <a:srgbClr val="000000"/>
                </a:solidFill>
                <a:latin typeface="+mj-lt"/>
                <a:cs typeface="Arial" charset="0"/>
              </a:rPr>
              <a:t>“</a:t>
            </a:r>
            <a:r>
              <a:rPr lang="en-US" altLang="ja-JP" sz="2400" dirty="0" smtClean="0">
                <a:solidFill>
                  <a:srgbClr val="000000"/>
                </a:solidFill>
                <a:latin typeface="+mj-lt"/>
                <a:cs typeface="Arial" charset="0"/>
              </a:rPr>
              <a:t>extraordinary mistake</a:t>
            </a:r>
            <a:r>
              <a:rPr lang="ja-JP" altLang="en-US" sz="2400" dirty="0" smtClean="0">
                <a:solidFill>
                  <a:srgbClr val="000000"/>
                </a:solidFill>
                <a:latin typeface="+mj-lt"/>
                <a:cs typeface="Arial" charset="0"/>
              </a:rPr>
              <a:t>”</a:t>
            </a:r>
            <a:r>
              <a:rPr lang="en-US" altLang="ja-JP" sz="2400" dirty="0" smtClean="0">
                <a:solidFill>
                  <a:srgbClr val="000000"/>
                </a:solidFill>
                <a:latin typeface="+mj-lt"/>
                <a:cs typeface="Arial" charset="0"/>
              </a:rPr>
              <a:t> for a company to make, and a jury can find that such an extraordinary mistake amounts to reckless indifference.</a:t>
            </a:r>
            <a:r>
              <a:rPr lang="en-US" altLang="en-US" sz="2400" dirty="0" smtClean="0">
                <a:solidFill>
                  <a:srgbClr val="000000"/>
                </a:solidFill>
                <a:latin typeface="+mj-lt"/>
                <a:ea typeface="MS PGothic" pitchFamily="34" charset="-128"/>
                <a:cs typeface="Arial" charset="0"/>
              </a:rPr>
              <a:t>”</a:t>
            </a:r>
            <a:endParaRPr lang="en-US" altLang="ja-JP" sz="2400" dirty="0" smtClean="0">
              <a:solidFill>
                <a:srgbClr val="000000"/>
              </a:solidFill>
              <a:latin typeface="+mj-lt"/>
              <a:cs typeface="Arial" charset="0"/>
            </a:endParaRPr>
          </a:p>
          <a:p>
            <a:pPr algn="ctr">
              <a:buClr>
                <a:srgbClr val="FF0000"/>
              </a:buClr>
              <a:buFontTx/>
              <a:buNone/>
            </a:pPr>
            <a:r>
              <a:rPr lang="en-US" altLang="en-US" sz="2400" dirty="0" smtClean="0">
                <a:solidFill>
                  <a:srgbClr val="000000"/>
                </a:solidFill>
                <a:latin typeface="+mj-lt"/>
                <a:ea typeface="MS PGothic" pitchFamily="34" charset="-128"/>
                <a:cs typeface="Arial" charset="0"/>
              </a:rPr>
              <a:t>	Judge Diane P. Wood, </a:t>
            </a:r>
            <a:r>
              <a:rPr lang="en-US" altLang="en-US" sz="2400" i="1" u="sng" dirty="0" smtClean="0">
                <a:solidFill>
                  <a:srgbClr val="000000"/>
                </a:solidFill>
                <a:latin typeface="+mj-lt"/>
                <a:ea typeface="MS PGothic" pitchFamily="34" charset="-128"/>
                <a:cs typeface="Arial" charset="0"/>
              </a:rPr>
              <a:t>Mathis v. Phillips Chevrolet, Inc. </a:t>
            </a:r>
            <a:r>
              <a:rPr lang="en-US" altLang="en-US" sz="2400" i="1" dirty="0" smtClean="0">
                <a:solidFill>
                  <a:srgbClr val="000000"/>
                </a:solidFill>
                <a:latin typeface="+mj-lt"/>
                <a:ea typeface="MS PGothic" pitchFamily="34" charset="-128"/>
                <a:cs typeface="Arial" charset="0"/>
              </a:rPr>
              <a:t> </a:t>
            </a:r>
            <a:r>
              <a:rPr lang="en-US" altLang="en-US" sz="2400" dirty="0" smtClean="0">
                <a:solidFill>
                  <a:srgbClr val="000000"/>
                </a:solidFill>
                <a:latin typeface="+mj-lt"/>
                <a:ea typeface="MS PGothic" pitchFamily="34" charset="-128"/>
                <a:cs typeface="Arial" charset="0"/>
              </a:rPr>
              <a:t>(7</a:t>
            </a:r>
            <a:r>
              <a:rPr lang="en-US" altLang="en-US" sz="2400" baseline="30000" dirty="0" smtClean="0">
                <a:solidFill>
                  <a:srgbClr val="000000"/>
                </a:solidFill>
                <a:latin typeface="+mj-lt"/>
                <a:ea typeface="MS PGothic" pitchFamily="34" charset="-128"/>
                <a:cs typeface="Arial" charset="0"/>
              </a:rPr>
              <a:t>th</a:t>
            </a:r>
            <a:r>
              <a:rPr lang="en-US" altLang="en-US" sz="2400" dirty="0" smtClean="0">
                <a:solidFill>
                  <a:srgbClr val="000000"/>
                </a:solidFill>
                <a:latin typeface="+mj-lt"/>
                <a:ea typeface="MS PGothic" pitchFamily="34" charset="-128"/>
                <a:cs typeface="Arial" charset="0"/>
              </a:rPr>
              <a:t> Cir. 10/15/01)</a:t>
            </a:r>
            <a:endParaRPr lang="en-US" altLang="en-US" sz="2400" dirty="0" smtClean="0">
              <a:latin typeface="+mj-lt"/>
              <a:cs typeface="Arial" charset="0"/>
            </a:endParaRPr>
          </a:p>
        </p:txBody>
      </p:sp>
    </p:spTree>
    <p:extLst>
      <p:ext uri="{BB962C8B-B14F-4D97-AF65-F5344CB8AC3E}">
        <p14:creationId xmlns:p14="http://schemas.microsoft.com/office/powerpoint/2010/main" val="2962847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a:r>
              <a:rPr lang="en-US" altLang="en-US" dirty="0" smtClean="0">
                <a:solidFill>
                  <a:srgbClr val="000000"/>
                </a:solidFill>
                <a:latin typeface="Arial" charset="0"/>
                <a:ea typeface="MS PGothic" pitchFamily="34" charset="-128"/>
                <a:cs typeface="Arial" charset="0"/>
              </a:rPr>
              <a:t>Quality of Training Counts</a:t>
            </a:r>
            <a:endParaRPr lang="en-US" altLang="en-US" dirty="0" smtClean="0">
              <a:latin typeface="Arial" charset="0"/>
              <a:cs typeface="Arial" charset="0"/>
            </a:endParaRPr>
          </a:p>
        </p:txBody>
      </p:sp>
      <p:sp>
        <p:nvSpPr>
          <p:cNvPr id="26627" name="Content Placeholder 2"/>
          <p:cNvSpPr>
            <a:spLocks noGrp="1"/>
          </p:cNvSpPr>
          <p:nvPr>
            <p:ph idx="1"/>
          </p:nvPr>
        </p:nvSpPr>
        <p:spPr>
          <a:xfrm>
            <a:off x="228600" y="1295400"/>
            <a:ext cx="8229600" cy="4953000"/>
          </a:xfrm>
        </p:spPr>
        <p:txBody>
          <a:bodyPr/>
          <a:lstStyle/>
          <a:p>
            <a:pPr algn="just" eaLnBrk="0" hangingPunct="0">
              <a:buClr>
                <a:srgbClr val="FF0000"/>
              </a:buClr>
            </a:pPr>
            <a:r>
              <a:rPr lang="en-US" altLang="en-US" sz="2400" dirty="0" smtClean="0">
                <a:solidFill>
                  <a:srgbClr val="000000"/>
                </a:solidFill>
                <a:latin typeface="Arial" charset="0"/>
                <a:ea typeface="MS PGothic" pitchFamily="34" charset="-128"/>
                <a:cs typeface="Arial" charset="0"/>
              </a:rPr>
              <a:t>Seventh Circuit Court of Appeals in </a:t>
            </a:r>
            <a:r>
              <a:rPr lang="en-US" altLang="en-US" sz="2400" i="1" dirty="0" smtClean="0">
                <a:solidFill>
                  <a:srgbClr val="000000"/>
                </a:solidFill>
                <a:latin typeface="Arial" charset="0"/>
                <a:ea typeface="MS PGothic" pitchFamily="34" charset="-128"/>
                <a:cs typeface="Arial" charset="0"/>
              </a:rPr>
              <a:t>EEOC v. IHOP of Racine (1/9/12)</a:t>
            </a:r>
            <a:r>
              <a:rPr lang="en-US" altLang="en-US" sz="2400" dirty="0" smtClean="0">
                <a:solidFill>
                  <a:srgbClr val="000000"/>
                </a:solidFill>
                <a:latin typeface="Arial" charset="0"/>
                <a:ea typeface="MS PGothic" pitchFamily="34" charset="-128"/>
                <a:cs typeface="Arial" charset="0"/>
              </a:rPr>
              <a:t>, found pre-canned, un-customized training such as generic videotaped training </a:t>
            </a:r>
            <a:r>
              <a:rPr lang="en-US" altLang="en-US" sz="2400" u="sng" dirty="0" smtClean="0">
                <a:solidFill>
                  <a:srgbClr val="000000"/>
                </a:solidFill>
                <a:latin typeface="Arial" charset="0"/>
                <a:ea typeface="MS PGothic" pitchFamily="34" charset="-128"/>
                <a:cs typeface="Arial" charset="0"/>
              </a:rPr>
              <a:t>does not qualify</a:t>
            </a:r>
            <a:r>
              <a:rPr lang="en-US" altLang="en-US" sz="2400" dirty="0" smtClean="0">
                <a:solidFill>
                  <a:srgbClr val="000000"/>
                </a:solidFill>
                <a:latin typeface="Arial" charset="0"/>
                <a:ea typeface="MS PGothic" pitchFamily="34" charset="-128"/>
                <a:cs typeface="Arial" charset="0"/>
              </a:rPr>
              <a:t> for the </a:t>
            </a:r>
            <a:r>
              <a:rPr lang="en-US" altLang="en-US" sz="2400" i="1" dirty="0" smtClean="0">
                <a:solidFill>
                  <a:srgbClr val="000000"/>
                </a:solidFill>
                <a:latin typeface="Arial" charset="0"/>
                <a:ea typeface="MS PGothic" pitchFamily="34" charset="-128"/>
                <a:cs typeface="Arial" charset="0"/>
              </a:rPr>
              <a:t>Kolstad</a:t>
            </a:r>
            <a:r>
              <a:rPr lang="en-US" altLang="en-US" sz="2400" dirty="0" smtClean="0">
                <a:solidFill>
                  <a:srgbClr val="000000"/>
                </a:solidFill>
                <a:latin typeface="Arial" charset="0"/>
                <a:ea typeface="MS PGothic" pitchFamily="34" charset="-128"/>
                <a:cs typeface="Arial" charset="0"/>
              </a:rPr>
              <a:t> good-faith effort defense</a:t>
            </a:r>
          </a:p>
          <a:p>
            <a:pPr algn="just" eaLnBrk="0" hangingPunct="0">
              <a:buClr>
                <a:srgbClr val="FF0000"/>
              </a:buClr>
            </a:pPr>
            <a:r>
              <a:rPr lang="en-US" altLang="en-US" sz="2400" dirty="0" smtClean="0">
                <a:solidFill>
                  <a:srgbClr val="000000"/>
                </a:solidFill>
                <a:latin typeface="Arial" charset="0"/>
                <a:ea typeface="MS PGothic" pitchFamily="34" charset="-128"/>
                <a:cs typeface="Arial" charset="0"/>
              </a:rPr>
              <a:t>Employer assessed $5000 in compensatory damages, but $100,000 in punitive damages for its failure to adequately train its employees.</a:t>
            </a:r>
          </a:p>
          <a:p>
            <a:endParaRPr lang="en-US" altLang="en-US" sz="2800" dirty="0" smtClean="0">
              <a:latin typeface="Arial" charset="0"/>
              <a:cs typeface="Arial" charset="0"/>
            </a:endParaRPr>
          </a:p>
        </p:txBody>
      </p:sp>
    </p:spTree>
    <p:extLst>
      <p:ext uri="{BB962C8B-B14F-4D97-AF65-F5344CB8AC3E}">
        <p14:creationId xmlns:p14="http://schemas.microsoft.com/office/powerpoint/2010/main" val="2682456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ctr"/>
            <a:r>
              <a:rPr lang="en-US" altLang="en-US" dirty="0">
                <a:solidFill>
                  <a:srgbClr val="000000"/>
                </a:solidFill>
                <a:latin typeface="Arial" charset="0"/>
                <a:ea typeface="MS PGothic" pitchFamily="34" charset="-128"/>
                <a:cs typeface="Arial" charset="0"/>
              </a:rPr>
              <a:t>Quality of Training Counts</a:t>
            </a:r>
            <a:endParaRPr lang="en-US" altLang="en-US" dirty="0" smtClean="0">
              <a:latin typeface="Arial" charset="0"/>
              <a:cs typeface="Arial" charset="0"/>
            </a:endParaRPr>
          </a:p>
        </p:txBody>
      </p:sp>
      <p:sp>
        <p:nvSpPr>
          <p:cNvPr id="27651" name="Content Placeholder 2"/>
          <p:cNvSpPr>
            <a:spLocks noGrp="1"/>
          </p:cNvSpPr>
          <p:nvPr>
            <p:ph idx="1"/>
          </p:nvPr>
        </p:nvSpPr>
        <p:spPr>
          <a:xfrm>
            <a:off x="349250" y="1600200"/>
            <a:ext cx="4832350" cy="5486400"/>
          </a:xfrm>
        </p:spPr>
        <p:txBody>
          <a:bodyPr/>
          <a:lstStyle/>
          <a:p>
            <a:pPr marL="0" indent="0">
              <a:buFontTx/>
              <a:buNone/>
            </a:pPr>
            <a:r>
              <a:rPr lang="en-US" altLang="en-US" sz="2400" dirty="0" smtClean="0">
                <a:solidFill>
                  <a:srgbClr val="000000"/>
                </a:solidFill>
                <a:latin typeface="Arial" charset="0"/>
                <a:ea typeface="MS PGothic" pitchFamily="34" charset="-128"/>
                <a:cs typeface="Arial" charset="0"/>
              </a:rPr>
              <a:t>“This training consisted of showing all new hires a sexual harassment videotape, handing them a copy of the sexual harassment policy, and asking them to read and sign it.”</a:t>
            </a:r>
          </a:p>
          <a:p>
            <a:pPr marL="0" indent="0">
              <a:buFontTx/>
              <a:buNone/>
            </a:pPr>
            <a:endParaRPr lang="en-US" altLang="en-US" sz="2400" dirty="0">
              <a:solidFill>
                <a:srgbClr val="000000"/>
              </a:solidFill>
              <a:latin typeface="Arial" charset="0"/>
              <a:ea typeface="MS PGothic" pitchFamily="34" charset="-128"/>
              <a:cs typeface="Arial" charset="0"/>
            </a:endParaRPr>
          </a:p>
          <a:p>
            <a:pPr marL="0" indent="0">
              <a:buNone/>
            </a:pPr>
            <a:r>
              <a:rPr lang="en-US" altLang="en-US" sz="2400" dirty="0">
                <a:solidFill>
                  <a:srgbClr val="000000"/>
                </a:solidFill>
                <a:latin typeface="Arial" charset="0"/>
                <a:ea typeface="MS PGothic" pitchFamily="34" charset="-128"/>
                <a:cs typeface="Arial" charset="0"/>
              </a:rPr>
              <a:t> “[A]lthough management was required to take sexual harassment training, the evidence at trial suggested that the training was inadequate.”</a:t>
            </a:r>
            <a:endParaRPr lang="en-US" altLang="en-US" sz="2400" dirty="0">
              <a:latin typeface="Arial" charset="0"/>
              <a:cs typeface="Arial" charset="0"/>
            </a:endParaRPr>
          </a:p>
          <a:p>
            <a:pPr marL="0" indent="0">
              <a:buFontTx/>
              <a:buNone/>
            </a:pPr>
            <a:endParaRPr lang="en-US" altLang="en-US" sz="2400" dirty="0" smtClean="0">
              <a:latin typeface="Arial" charset="0"/>
              <a:cs typeface="Arial" charset="0"/>
            </a:endParaRPr>
          </a:p>
        </p:txBody>
      </p:sp>
      <p:pic>
        <p:nvPicPr>
          <p:cNvPr id="2765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676400"/>
            <a:ext cx="3886200" cy="497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30187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IV.  Failure </a:t>
            </a:r>
            <a:r>
              <a:rPr lang="en-US" altLang="en-US" dirty="0">
                <a:latin typeface="Arial" charset="0"/>
                <a:cs typeface="Arial" charset="0"/>
              </a:rPr>
              <a:t>to Educate </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pPr marL="0" indent="0">
              <a:buNone/>
            </a:pPr>
            <a:r>
              <a:rPr lang="en-US" dirty="0" smtClean="0"/>
              <a:t>Best Practices:</a:t>
            </a:r>
          </a:p>
          <a:p>
            <a:r>
              <a:rPr lang="en-US" dirty="0" smtClean="0"/>
              <a:t>Training on harassment and discrimination should be mandatory</a:t>
            </a:r>
          </a:p>
          <a:p>
            <a:pPr lvl="1"/>
            <a:r>
              <a:rPr lang="en-US" dirty="0" smtClean="0"/>
              <a:t>Start at the top -- training </a:t>
            </a:r>
            <a:r>
              <a:rPr lang="en-US" dirty="0"/>
              <a:t>for </a:t>
            </a:r>
            <a:r>
              <a:rPr lang="en-US" dirty="0" smtClean="0"/>
              <a:t>the Executive Team</a:t>
            </a:r>
            <a:endParaRPr lang="en-US" dirty="0"/>
          </a:p>
          <a:p>
            <a:pPr lvl="1"/>
            <a:r>
              <a:rPr lang="en-US" dirty="0" smtClean="0"/>
              <a:t>Train all Managers and Supervisors</a:t>
            </a:r>
            <a:endParaRPr lang="en-US" dirty="0"/>
          </a:p>
          <a:p>
            <a:r>
              <a:rPr lang="en-US" dirty="0" smtClean="0"/>
              <a:t>Live, in-person training should be a regular component of your training program</a:t>
            </a:r>
          </a:p>
          <a:p>
            <a:r>
              <a:rPr lang="en-US" dirty="0" smtClean="0"/>
              <a:t>For managers and up, expand training into other areas </a:t>
            </a:r>
          </a:p>
          <a:p>
            <a:r>
              <a:rPr lang="en-US" dirty="0" smtClean="0"/>
              <a:t>Provide a different voice</a:t>
            </a:r>
          </a:p>
          <a:p>
            <a:r>
              <a:rPr lang="en-US" dirty="0" smtClean="0"/>
              <a:t>Invest in your employees</a:t>
            </a:r>
          </a:p>
          <a:p>
            <a:pPr lvl="1"/>
            <a:r>
              <a:rPr lang="en-US" dirty="0" smtClean="0"/>
              <a:t>Harassment/Discrimination training for all employees</a:t>
            </a:r>
          </a:p>
        </p:txBody>
      </p:sp>
    </p:spTree>
    <p:extLst>
      <p:ext uri="{BB962C8B-B14F-4D97-AF65-F5344CB8AC3E}">
        <p14:creationId xmlns:p14="http://schemas.microsoft.com/office/powerpoint/2010/main" val="182705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V.  Insufficient </a:t>
            </a:r>
            <a:r>
              <a:rPr lang="en-US" altLang="en-US" dirty="0">
                <a:latin typeface="Arial" charset="0"/>
                <a:cs typeface="Arial" charset="0"/>
              </a:rPr>
              <a:t>Investigations</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pPr marL="342900" lvl="1" indent="-342900">
              <a:buFontTx/>
              <a:buChar char="•"/>
            </a:pPr>
            <a:r>
              <a:rPr lang="en-US" dirty="0" smtClean="0"/>
              <a:t>In this era of #MeToo</a:t>
            </a:r>
            <a:r>
              <a:rPr lang="en-US" dirty="0"/>
              <a:t> </a:t>
            </a:r>
            <a:r>
              <a:rPr lang="en-US" dirty="0" smtClean="0"/>
              <a:t>and whistleblower awards, investigations are more important now than ever</a:t>
            </a:r>
          </a:p>
          <a:p>
            <a:pPr marL="342900" lvl="1" indent="-342900">
              <a:buFontTx/>
              <a:buChar char="•"/>
            </a:pPr>
            <a:r>
              <a:rPr lang="en-US" dirty="0" smtClean="0"/>
              <a:t>Investigations can oftentimes head off litigation</a:t>
            </a:r>
          </a:p>
          <a:p>
            <a:pPr marL="342900" lvl="1" indent="-342900">
              <a:buFontTx/>
              <a:buChar char="•"/>
            </a:pPr>
            <a:r>
              <a:rPr lang="en-US" dirty="0" smtClean="0"/>
              <a:t>Investigations play a key role in defending claims</a:t>
            </a:r>
            <a:endParaRPr lang="en-US" b="1" dirty="0"/>
          </a:p>
          <a:p>
            <a:pPr marL="342900" lvl="1" indent="-342900">
              <a:buFontTx/>
              <a:buChar char="•"/>
            </a:pPr>
            <a:r>
              <a:rPr lang="en-US" dirty="0" smtClean="0"/>
              <a:t>Best Practices:</a:t>
            </a:r>
            <a:endParaRPr lang="en-US" dirty="0"/>
          </a:p>
          <a:p>
            <a:pPr marL="682625" lvl="2" indent="-342900">
              <a:buFontTx/>
              <a:buChar char="•"/>
            </a:pPr>
            <a:r>
              <a:rPr lang="en-US" dirty="0" smtClean="0"/>
              <a:t>Human </a:t>
            </a:r>
            <a:r>
              <a:rPr lang="en-US" dirty="0"/>
              <a:t>Resources Training – training on effective handling of complaints, proper and thorough investigation of complaints and when to escalate to </a:t>
            </a:r>
            <a:r>
              <a:rPr lang="en-US" dirty="0" smtClean="0"/>
              <a:t>legal</a:t>
            </a:r>
          </a:p>
          <a:p>
            <a:pPr marL="682625" lvl="2" indent="-342900">
              <a:buFontTx/>
              <a:buChar char="•"/>
            </a:pPr>
            <a:r>
              <a:rPr lang="en-US" dirty="0" smtClean="0"/>
              <a:t>Bringing in someone from outside the organization</a:t>
            </a:r>
            <a:endParaRPr lang="en-US" dirty="0"/>
          </a:p>
          <a:p>
            <a:endParaRPr lang="en-US" dirty="0"/>
          </a:p>
        </p:txBody>
      </p:sp>
    </p:spTree>
    <p:extLst>
      <p:ext uri="{BB962C8B-B14F-4D97-AF65-F5344CB8AC3E}">
        <p14:creationId xmlns:p14="http://schemas.microsoft.com/office/powerpoint/2010/main" val="427874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dirty="0">
                <a:latin typeface="Arial" charset="0"/>
                <a:cs typeface="Arial" charset="0"/>
              </a:rPr>
              <a:t>VI. Failing to Proactively Manage Leave</a:t>
            </a:r>
            <a:endParaRPr lang="en-US" altLang="en-US" dirty="0" smtClean="0"/>
          </a:p>
        </p:txBody>
      </p:sp>
      <p:sp>
        <p:nvSpPr>
          <p:cNvPr id="13315" name="Content Placeholder 2"/>
          <p:cNvSpPr>
            <a:spLocks noGrp="1"/>
          </p:cNvSpPr>
          <p:nvPr>
            <p:ph idx="1"/>
          </p:nvPr>
        </p:nvSpPr>
        <p:spPr/>
        <p:txBody>
          <a:bodyPr/>
          <a:lstStyle/>
          <a:p>
            <a:pPr marL="0" indent="0">
              <a:buNone/>
            </a:pPr>
            <a:r>
              <a:rPr lang="en-US" altLang="en-US" dirty="0" smtClean="0"/>
              <a:t>The EEOC has said, “The era of employers being able to inflexibly and universally apply a leave limits policy without seriously considering the reasonable accommodation requirements of the ADA are [sic] over.”</a:t>
            </a:r>
          </a:p>
        </p:txBody>
      </p:sp>
      <p:pic>
        <p:nvPicPr>
          <p:cNvPr id="13316" name="Picture 3" descr="C:\Users\rev01\AppData\Local\Microsoft\Windows\Temporary Internet Files\Content.IE5\5P5BKRMY\eeoc[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925" y="3581400"/>
            <a:ext cx="3857625"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8383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Leave, Leave </a:t>
            </a:r>
            <a:r>
              <a:rPr lang="en-US" altLang="en-US" dirty="0" smtClean="0"/>
              <a:t>and </a:t>
            </a:r>
            <a:r>
              <a:rPr lang="en-US" altLang="en-US" dirty="0"/>
              <a:t>More Leave </a:t>
            </a:r>
            <a:r>
              <a:rPr lang="en-US" altLang="en-US" sz="2400" dirty="0">
                <a:solidFill>
                  <a:schemeClr val="accent1"/>
                </a:solidFill>
              </a:rPr>
              <a:t>(continued)</a:t>
            </a:r>
            <a:endParaRPr lang="en-US" altLang="en-US" dirty="0" smtClean="0"/>
          </a:p>
        </p:txBody>
      </p:sp>
      <p:sp>
        <p:nvSpPr>
          <p:cNvPr id="14339" name="Content Placeholder 3"/>
          <p:cNvSpPr>
            <a:spLocks noGrp="1"/>
          </p:cNvSpPr>
          <p:nvPr>
            <p:ph idx="1"/>
          </p:nvPr>
        </p:nvSpPr>
        <p:spPr/>
        <p:txBody>
          <a:bodyPr/>
          <a:lstStyle/>
          <a:p>
            <a:pPr marL="0" indent="0" algn="ctr">
              <a:buNone/>
            </a:pPr>
            <a:r>
              <a:rPr lang="en-US" altLang="en-US" sz="2400" b="1" dirty="0" smtClean="0"/>
              <a:t>How much leave is enough?</a:t>
            </a:r>
          </a:p>
        </p:txBody>
      </p:sp>
      <p:pic>
        <p:nvPicPr>
          <p:cNvPr id="14340" name="Picture 4" descr="C:\Users\rev01\AppData\Local\Microsoft\Windows\Temporary Internet Files\Content.IE5\7M00CWZW\question_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672867"/>
            <a:ext cx="3346933" cy="3346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47671">
            <a:off x="1321929" y="2845927"/>
            <a:ext cx="2286000" cy="2286000"/>
          </a:xfrm>
          <a:prstGeom prst="snip1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01687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Leave, Leave </a:t>
            </a:r>
            <a:r>
              <a:rPr lang="en-US" altLang="en-US" dirty="0" smtClean="0"/>
              <a:t>and </a:t>
            </a:r>
            <a:r>
              <a:rPr lang="en-US" altLang="en-US" dirty="0"/>
              <a:t>More Leave </a:t>
            </a:r>
            <a:r>
              <a:rPr lang="en-US" altLang="en-US" sz="2400" dirty="0">
                <a:solidFill>
                  <a:schemeClr val="accent1"/>
                </a:solidFill>
              </a:rPr>
              <a:t>(continued)</a:t>
            </a:r>
            <a:endParaRPr lang="en-US" altLang="en-US" dirty="0" smtClean="0"/>
          </a:p>
        </p:txBody>
      </p:sp>
      <p:sp>
        <p:nvSpPr>
          <p:cNvPr id="3" name="Content Placeholder 2"/>
          <p:cNvSpPr>
            <a:spLocks noGrp="1"/>
          </p:cNvSpPr>
          <p:nvPr>
            <p:ph idx="1"/>
          </p:nvPr>
        </p:nvSpPr>
        <p:spPr/>
        <p:txBody>
          <a:bodyPr/>
          <a:lstStyle/>
          <a:p>
            <a:r>
              <a:rPr lang="en-US" dirty="0" smtClean="0"/>
              <a:t>EEOC Guidance issued on May 9, 2016:</a:t>
            </a:r>
          </a:p>
          <a:p>
            <a:endParaRPr lang="en-US" dirty="0" smtClean="0"/>
          </a:p>
          <a:p>
            <a:pPr lvl="1"/>
            <a:r>
              <a:rPr lang="en-US" dirty="0" smtClean="0"/>
              <a:t>A request for leave due to a medical condition must be treated as a request for a reasonable accommodation whereby the employer must promptly engage the employee in the interactive process</a:t>
            </a:r>
          </a:p>
          <a:p>
            <a:pPr lvl="1"/>
            <a:endParaRPr lang="en-US" dirty="0" smtClean="0"/>
          </a:p>
          <a:p>
            <a:pPr lvl="1"/>
            <a:r>
              <a:rPr lang="en-US" dirty="0" smtClean="0"/>
              <a:t>A leave of absence that exceeds the 12 weeks under the FMLA,  by itself, is not sufficient to show undue hardship</a:t>
            </a:r>
          </a:p>
          <a:p>
            <a:pPr lvl="1"/>
            <a:endParaRPr lang="en-US" dirty="0" smtClean="0"/>
          </a:p>
          <a:p>
            <a:pPr lvl="1"/>
            <a:r>
              <a:rPr lang="en-US" dirty="0" smtClean="0"/>
              <a:t>Indefinite leave, meaning that an employee or their doctor cannot say whether or when they will be able to return to work, </a:t>
            </a:r>
            <a:r>
              <a:rPr lang="en-US" b="1" dirty="0" smtClean="0">
                <a:solidFill>
                  <a:schemeClr val="accent1"/>
                </a:solidFill>
              </a:rPr>
              <a:t>does</a:t>
            </a:r>
            <a:r>
              <a:rPr lang="en-US" dirty="0" smtClean="0"/>
              <a:t> constitute an undue hardship</a:t>
            </a:r>
            <a:endParaRPr lang="en-US" dirty="0"/>
          </a:p>
        </p:txBody>
      </p:sp>
    </p:spTree>
    <p:extLst>
      <p:ext uri="{BB962C8B-B14F-4D97-AF65-F5344CB8AC3E}">
        <p14:creationId xmlns:p14="http://schemas.microsoft.com/office/powerpoint/2010/main" val="9502662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Leave, Leave and More Leave </a:t>
            </a:r>
            <a:r>
              <a:rPr lang="en-US" altLang="en-US" sz="2400" dirty="0" smtClean="0">
                <a:solidFill>
                  <a:schemeClr val="accent1"/>
                </a:solidFill>
              </a:rPr>
              <a:t>(continued)</a:t>
            </a:r>
          </a:p>
        </p:txBody>
      </p:sp>
      <p:sp>
        <p:nvSpPr>
          <p:cNvPr id="3" name="Content Placeholder 2"/>
          <p:cNvSpPr>
            <a:spLocks noGrp="1"/>
          </p:cNvSpPr>
          <p:nvPr>
            <p:ph idx="1"/>
          </p:nvPr>
        </p:nvSpPr>
        <p:spPr/>
        <p:txBody>
          <a:bodyPr/>
          <a:lstStyle/>
          <a:p>
            <a:pPr marL="0" indent="-6350">
              <a:buNone/>
            </a:pPr>
            <a:r>
              <a:rPr lang="en-US" b="1" dirty="0" smtClean="0"/>
              <a:t>EEOC Undue Hardship Analysis: </a:t>
            </a:r>
          </a:p>
          <a:p>
            <a:r>
              <a:rPr lang="en-US" sz="2000" dirty="0" smtClean="0"/>
              <a:t>The amount and/or length of leave required; </a:t>
            </a:r>
          </a:p>
          <a:p>
            <a:r>
              <a:rPr lang="en-US" sz="2000" dirty="0" smtClean="0"/>
              <a:t>The frequency of the leave (for example, three days </a:t>
            </a:r>
            <a:br>
              <a:rPr lang="en-US" sz="2000" dirty="0" smtClean="0"/>
            </a:br>
            <a:r>
              <a:rPr lang="en-US" sz="2000" dirty="0" smtClean="0"/>
              <a:t>per week, three days per month, every Thursday);</a:t>
            </a:r>
          </a:p>
          <a:p>
            <a:r>
              <a:rPr lang="en-US" sz="2000" dirty="0" smtClean="0"/>
              <a:t>Whether there is any flexibility with respect to the days on which leave is taken;</a:t>
            </a:r>
          </a:p>
          <a:p>
            <a:r>
              <a:rPr lang="en-US" sz="2000" dirty="0" smtClean="0"/>
              <a:t>Whether the need for intermittent leave on specific dates is predictable or unpredictable;</a:t>
            </a:r>
          </a:p>
          <a:p>
            <a:r>
              <a:rPr lang="en-US" sz="2000" dirty="0" smtClean="0"/>
              <a:t>The impact of the employee’s absence on co-workers and on whether specific job duties are being performed in an appropriate and timely manner; and</a:t>
            </a:r>
          </a:p>
          <a:p>
            <a:r>
              <a:rPr lang="en-US" sz="2000" dirty="0" smtClean="0"/>
              <a:t>The impact on the employer’s operations and its ability to serve customers/clients appropriately and in a timely manner, which takes into account the size of the employer</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349433"/>
            <a:ext cx="2265218" cy="1502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2363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Important Life Questions</a:t>
            </a:r>
            <a:endParaRPr lang="en-US" dirty="0"/>
          </a:p>
        </p:txBody>
      </p:sp>
      <p:sp>
        <p:nvSpPr>
          <p:cNvPr id="5" name="Content Placeholder 4"/>
          <p:cNvSpPr>
            <a:spLocks noGrp="1"/>
          </p:cNvSpPr>
          <p:nvPr>
            <p:ph idx="1"/>
          </p:nvPr>
        </p:nvSpPr>
        <p:spPr/>
        <p:txBody>
          <a:bodyPr/>
          <a:lstStyle/>
          <a:p>
            <a:pPr marL="457200" indent="-457200">
              <a:buFont typeface="+mj-lt"/>
              <a:buAutoNum type="arabicPeriod"/>
            </a:pPr>
            <a:r>
              <a:rPr lang="en-US" dirty="0" smtClean="0"/>
              <a:t>Have I been a good husband?</a:t>
            </a:r>
          </a:p>
          <a:p>
            <a:pPr marL="457200" indent="-457200">
              <a:buFont typeface="+mj-lt"/>
              <a:buAutoNum type="arabicPeriod"/>
            </a:pPr>
            <a:r>
              <a:rPr lang="en-US" dirty="0" smtClean="0"/>
              <a:t>Have I been a good father?</a:t>
            </a:r>
          </a:p>
          <a:p>
            <a:pPr marL="457200" indent="-457200">
              <a:buFont typeface="+mj-lt"/>
              <a:buAutoNum type="arabicPeriod"/>
            </a:pPr>
            <a:r>
              <a:rPr lang="en-US" dirty="0" smtClean="0"/>
              <a:t>Am I pleased with how my career has progressed?</a:t>
            </a:r>
          </a:p>
          <a:p>
            <a:pPr marL="0" indent="0">
              <a:buNone/>
            </a:pPr>
            <a:endParaRPr lang="en-US" dirty="0"/>
          </a:p>
          <a:p>
            <a:pPr marL="0" indent="0">
              <a:buNone/>
            </a:pPr>
            <a:r>
              <a:rPr lang="en-US" dirty="0" smtClean="0"/>
              <a:t>Deeper questions about the meaning of life:</a:t>
            </a:r>
          </a:p>
          <a:p>
            <a:r>
              <a:rPr lang="en-US" dirty="0" smtClean="0"/>
              <a:t>When should I get my next iPhone?</a:t>
            </a:r>
          </a:p>
          <a:p>
            <a:r>
              <a:rPr lang="en-US" dirty="0" smtClean="0"/>
              <a:t>How many “The Fast and the Furious” movies can they actually make?  Will they ever end?</a:t>
            </a:r>
          </a:p>
          <a:p>
            <a:r>
              <a:rPr lang="en-US" dirty="0" smtClean="0"/>
              <a:t>Is Dwayne “The Rock” Johnson in every movie that Hollywood makes?</a:t>
            </a:r>
          </a:p>
          <a:p>
            <a:r>
              <a:rPr lang="en-US" dirty="0" smtClean="0"/>
              <a:t>How have the Kardashians done it?</a:t>
            </a:r>
            <a:r>
              <a:rPr lang="en-US" dirty="0"/>
              <a:t>	</a:t>
            </a:r>
            <a:endParaRPr lang="en-US" dirty="0" smtClean="0"/>
          </a:p>
        </p:txBody>
      </p:sp>
    </p:spTree>
    <p:extLst>
      <p:ext uri="{BB962C8B-B14F-4D97-AF65-F5344CB8AC3E}">
        <p14:creationId xmlns:p14="http://schemas.microsoft.com/office/powerpoint/2010/main" val="428198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VII.  Treating Employees as Independent Contractors</a:t>
            </a:r>
            <a:r>
              <a:rPr lang="en-US" altLang="en-US" dirty="0">
                <a:latin typeface="Arial" charset="0"/>
                <a:cs typeface="Arial" charset="0"/>
              </a:rPr>
              <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pPr>
              <a:spcAft>
                <a:spcPts val="1200"/>
              </a:spcAft>
              <a:defRPr/>
            </a:pPr>
            <a:r>
              <a:rPr lang="en-US" sz="2400" dirty="0"/>
              <a:t>Must be careful with misclassifications! The DOL considers it to be a serious problem and the penalties are severe. </a:t>
            </a:r>
          </a:p>
          <a:p>
            <a:pPr>
              <a:spcAft>
                <a:spcPts val="1200"/>
              </a:spcAft>
              <a:defRPr/>
            </a:pPr>
            <a:r>
              <a:rPr lang="en-US" sz="2400" dirty="0"/>
              <a:t>The focus should be on the </a:t>
            </a:r>
            <a:r>
              <a:rPr lang="en-US" sz="2400" dirty="0">
                <a:solidFill>
                  <a:srgbClr val="FF0000"/>
                </a:solidFill>
              </a:rPr>
              <a:t>“economic realities</a:t>
            </a:r>
            <a:r>
              <a:rPr lang="en-US" sz="2400" dirty="0"/>
              <a:t>” of the relationship: is the worker economically dependent on the company or in business for herself.</a:t>
            </a:r>
          </a:p>
          <a:p>
            <a:endParaRPr lang="en-US" dirty="0"/>
          </a:p>
        </p:txBody>
      </p:sp>
    </p:spTree>
    <p:extLst>
      <p:ext uri="{BB962C8B-B14F-4D97-AF65-F5344CB8AC3E}">
        <p14:creationId xmlns:p14="http://schemas.microsoft.com/office/powerpoint/2010/main" val="30103157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lstStyle/>
          <a:p>
            <a:pPr algn="ctr"/>
            <a:r>
              <a:rPr lang="en-US" altLang="en-US" dirty="0">
                <a:latin typeface="Arial" charset="0"/>
                <a:cs typeface="Arial" charset="0"/>
              </a:rPr>
              <a:t>Treating Employees as Independent Contractors</a:t>
            </a:r>
            <a:endParaRPr lang="en-US" dirty="0"/>
          </a:p>
        </p:txBody>
      </p:sp>
      <p:sp>
        <p:nvSpPr>
          <p:cNvPr id="3" name="Content Placeholder 2"/>
          <p:cNvSpPr>
            <a:spLocks noGrp="1"/>
          </p:cNvSpPr>
          <p:nvPr>
            <p:ph idx="1"/>
          </p:nvPr>
        </p:nvSpPr>
        <p:spPr>
          <a:xfrm>
            <a:off x="381000" y="1371600"/>
            <a:ext cx="8229600" cy="4724400"/>
          </a:xfrm>
        </p:spPr>
        <p:txBody>
          <a:bodyPr/>
          <a:lstStyle/>
          <a:p>
            <a:pPr marL="0" indent="0">
              <a:buNone/>
              <a:defRPr/>
            </a:pPr>
            <a:r>
              <a:rPr lang="en-US" sz="2400" dirty="0" smtClean="0">
                <a:solidFill>
                  <a:srgbClr val="FF0000"/>
                </a:solidFill>
              </a:rPr>
              <a:t>“Economic Realities”</a:t>
            </a:r>
            <a:r>
              <a:rPr lang="en-US" sz="2400" dirty="0">
                <a:solidFill>
                  <a:srgbClr val="FF0000"/>
                </a:solidFill>
              </a:rPr>
              <a:t> </a:t>
            </a:r>
            <a:r>
              <a:rPr lang="en-US" sz="2400" dirty="0" smtClean="0">
                <a:solidFill>
                  <a:srgbClr val="FF0000"/>
                </a:solidFill>
              </a:rPr>
              <a:t>- </a:t>
            </a:r>
            <a:r>
              <a:rPr lang="en-US" dirty="0" smtClean="0"/>
              <a:t>Six </a:t>
            </a:r>
            <a:r>
              <a:rPr lang="en-US" dirty="0"/>
              <a:t>factors to </a:t>
            </a:r>
            <a:r>
              <a:rPr lang="en-US" dirty="0" smtClean="0"/>
              <a:t>consider:</a:t>
            </a:r>
            <a:endParaRPr lang="en-US" dirty="0"/>
          </a:p>
          <a:p>
            <a:pPr marL="914400" indent="-457200">
              <a:spcBef>
                <a:spcPts val="600"/>
              </a:spcBef>
              <a:spcAft>
                <a:spcPts val="1200"/>
              </a:spcAft>
              <a:buFont typeface="+mj-lt"/>
              <a:buAutoNum type="arabicPeriod"/>
              <a:defRPr/>
            </a:pPr>
            <a:r>
              <a:rPr lang="en-US" altLang="en-US" dirty="0"/>
              <a:t>Is the work an integral part of the employer’s business?</a:t>
            </a:r>
          </a:p>
          <a:p>
            <a:pPr marL="914400" indent="-457200">
              <a:spcBef>
                <a:spcPts val="600"/>
              </a:spcBef>
              <a:spcAft>
                <a:spcPts val="1200"/>
              </a:spcAft>
              <a:buFont typeface="+mj-lt"/>
              <a:buAutoNum type="arabicPeriod"/>
              <a:defRPr/>
            </a:pPr>
            <a:r>
              <a:rPr lang="en-US" altLang="en-US" dirty="0"/>
              <a:t>Does the worker’s skill affect the worker’s profit or loss?</a:t>
            </a:r>
          </a:p>
          <a:p>
            <a:pPr marL="914400" indent="-457200">
              <a:spcBef>
                <a:spcPts val="600"/>
              </a:spcBef>
              <a:spcAft>
                <a:spcPts val="1200"/>
              </a:spcAft>
              <a:buFont typeface="+mj-lt"/>
              <a:buAutoNum type="arabicPeriod"/>
              <a:defRPr/>
            </a:pPr>
            <a:r>
              <a:rPr lang="en-US" altLang="en-US" dirty="0"/>
              <a:t>Worker’s investment vs employer’s investment? </a:t>
            </a:r>
          </a:p>
          <a:p>
            <a:pPr marL="914400" indent="-457200">
              <a:spcBef>
                <a:spcPts val="600"/>
              </a:spcBef>
              <a:spcAft>
                <a:spcPts val="1200"/>
              </a:spcAft>
              <a:buFont typeface="+mj-lt"/>
              <a:buAutoNum type="arabicPeriod"/>
              <a:defRPr/>
            </a:pPr>
            <a:r>
              <a:rPr lang="en-US" altLang="en-US" dirty="0"/>
              <a:t>Does the work performed require special skill and initiative?</a:t>
            </a:r>
          </a:p>
          <a:p>
            <a:pPr marL="914400" indent="-457200">
              <a:spcBef>
                <a:spcPts val="600"/>
              </a:spcBef>
              <a:spcAft>
                <a:spcPts val="1200"/>
              </a:spcAft>
              <a:buFont typeface="+mj-lt"/>
              <a:buAutoNum type="arabicPeriod"/>
              <a:defRPr/>
            </a:pPr>
            <a:r>
              <a:rPr lang="en-US" altLang="en-US" dirty="0"/>
              <a:t>Is the relationship permanent or indefinite?</a:t>
            </a:r>
          </a:p>
          <a:p>
            <a:pPr marL="914400" indent="-457200">
              <a:spcBef>
                <a:spcPts val="600"/>
              </a:spcBef>
              <a:spcAft>
                <a:spcPts val="1200"/>
              </a:spcAft>
              <a:buFont typeface="+mj-lt"/>
              <a:buAutoNum type="arabicPeriod"/>
              <a:defRPr/>
            </a:pPr>
            <a:r>
              <a:rPr lang="en-US" altLang="en-US" dirty="0"/>
              <a:t>What is the nature and degree of the employer’s control?</a:t>
            </a:r>
          </a:p>
          <a:p>
            <a:pPr>
              <a:spcBef>
                <a:spcPts val="600"/>
              </a:spcBef>
              <a:spcAft>
                <a:spcPts val="1200"/>
              </a:spcAft>
              <a:defRPr/>
            </a:pPr>
            <a:r>
              <a:rPr lang="en-US" dirty="0"/>
              <a:t>No one factor is dispositive or carries greater weight than the </a:t>
            </a:r>
            <a:r>
              <a:rPr lang="en-US" dirty="0" smtClean="0"/>
              <a:t>others. Qualitative </a:t>
            </a:r>
            <a:r>
              <a:rPr lang="en-US" dirty="0"/>
              <a:t>rather than quantitative </a:t>
            </a:r>
            <a:r>
              <a:rPr lang="en-US" dirty="0" smtClean="0"/>
              <a:t>analysis.</a:t>
            </a:r>
            <a:endParaRPr lang="en-US" dirty="0"/>
          </a:p>
          <a:p>
            <a:endParaRPr lang="en-US" dirty="0"/>
          </a:p>
        </p:txBody>
      </p:sp>
    </p:spTree>
    <p:extLst>
      <p:ext uri="{BB962C8B-B14F-4D97-AF65-F5344CB8AC3E}">
        <p14:creationId xmlns:p14="http://schemas.microsoft.com/office/powerpoint/2010/main" val="22024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lstStyle/>
          <a:p>
            <a:pPr algn="ctr"/>
            <a:r>
              <a:rPr lang="en-US" altLang="en-US" dirty="0">
                <a:latin typeface="Arial" charset="0"/>
                <a:cs typeface="Arial" charset="0"/>
              </a:rPr>
              <a:t>Treating Employees as Independent Contractors</a:t>
            </a:r>
            <a:endParaRPr lang="en-US" dirty="0"/>
          </a:p>
        </p:txBody>
      </p:sp>
      <p:sp>
        <p:nvSpPr>
          <p:cNvPr id="3" name="Content Placeholder 2"/>
          <p:cNvSpPr>
            <a:spLocks noGrp="1"/>
          </p:cNvSpPr>
          <p:nvPr>
            <p:ph idx="1"/>
          </p:nvPr>
        </p:nvSpPr>
        <p:spPr>
          <a:xfrm>
            <a:off x="457200" y="1524000"/>
            <a:ext cx="8229600" cy="4419600"/>
          </a:xfrm>
        </p:spPr>
        <p:txBody>
          <a:bodyPr/>
          <a:lstStyle/>
          <a:p>
            <a:r>
              <a:rPr lang="en-US" sz="2400" dirty="0" smtClean="0"/>
              <a:t>DOL Independent Contractor Guidance July 2015 </a:t>
            </a:r>
          </a:p>
          <a:p>
            <a:pPr lvl="1"/>
            <a:r>
              <a:rPr lang="en-US" sz="2400" dirty="0" smtClean="0"/>
              <a:t>tightened regulation and enforcement of employer misclassifications of employees as independent contractors</a:t>
            </a:r>
          </a:p>
          <a:p>
            <a:pPr lvl="1"/>
            <a:r>
              <a:rPr lang="en-US" sz="2400" dirty="0" smtClean="0"/>
              <a:t>expansive view of the “employment” relationship: “most workers are employees under the FLSA,” rather than independent contractors</a:t>
            </a:r>
          </a:p>
          <a:p>
            <a:pPr lvl="1"/>
            <a:r>
              <a:rPr lang="en-US" sz="2400" dirty="0" smtClean="0"/>
              <a:t>the DOL set forth a multi-factor “economic realities” test with a focus on whether a worker was economically dependent on the employer or was in business for himself or herself</a:t>
            </a:r>
          </a:p>
          <a:p>
            <a:endParaRPr lang="en-US" sz="2400" dirty="0" smtClean="0"/>
          </a:p>
        </p:txBody>
      </p:sp>
    </p:spTree>
    <p:extLst>
      <p:ext uri="{BB962C8B-B14F-4D97-AF65-F5344CB8AC3E}">
        <p14:creationId xmlns:p14="http://schemas.microsoft.com/office/powerpoint/2010/main" val="24353933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latin typeface="Arial" charset="0"/>
                <a:cs typeface="Arial" charset="0"/>
              </a:rPr>
              <a:t>Treating Employees as Independent Contractors</a:t>
            </a:r>
            <a:endParaRPr lang="en-US" sz="2400" dirty="0">
              <a:solidFill>
                <a:schemeClr val="accent1"/>
              </a:solidFill>
            </a:endParaRPr>
          </a:p>
        </p:txBody>
      </p:sp>
      <p:sp>
        <p:nvSpPr>
          <p:cNvPr id="3" name="Content Placeholder 2"/>
          <p:cNvSpPr>
            <a:spLocks noGrp="1"/>
          </p:cNvSpPr>
          <p:nvPr>
            <p:ph idx="1"/>
          </p:nvPr>
        </p:nvSpPr>
        <p:spPr/>
        <p:txBody>
          <a:bodyPr/>
          <a:lstStyle/>
          <a:p>
            <a:pPr marL="341313" lvl="1" indent="0">
              <a:buNone/>
            </a:pPr>
            <a:r>
              <a:rPr lang="en-US" dirty="0" smtClean="0"/>
              <a:t>On June 7, 2017, DOL Secretary Acosta announced the agency’s withdrawal of its guidance on independent contractors</a:t>
            </a:r>
          </a:p>
          <a:p>
            <a:pPr lvl="1"/>
            <a:r>
              <a:rPr lang="en-US" dirty="0" smtClean="0"/>
              <a:t>expected to revert to pre-guidance tests</a:t>
            </a:r>
          </a:p>
          <a:p>
            <a:pPr lvl="1"/>
            <a:r>
              <a:rPr lang="en-US" b="1" dirty="0" smtClean="0"/>
              <a:t>Independent Contractor</a:t>
            </a:r>
            <a:r>
              <a:rPr lang="en-US" dirty="0" smtClean="0"/>
              <a:t>: test will no longer start with the presumption that all workers are employees</a:t>
            </a:r>
          </a:p>
          <a:p>
            <a:pPr lvl="2"/>
            <a:r>
              <a:rPr lang="en-US" dirty="0" smtClean="0"/>
              <a:t>degree of employer’s right to control the manner in which work is performed</a:t>
            </a:r>
          </a:p>
          <a:p>
            <a:pPr lvl="2"/>
            <a:r>
              <a:rPr lang="en-US" dirty="0" smtClean="0"/>
              <a:t>degree of skill required to perform the work</a:t>
            </a:r>
          </a:p>
          <a:p>
            <a:pPr lvl="2"/>
            <a:r>
              <a:rPr lang="en-US" dirty="0" smtClean="0"/>
              <a:t>worker’s opportunity for profit or loss</a:t>
            </a:r>
          </a:p>
          <a:p>
            <a:pPr lvl="2"/>
            <a:r>
              <a:rPr lang="en-US" dirty="0" smtClean="0"/>
              <a:t>extent to which the work is an integral part of the business</a:t>
            </a:r>
          </a:p>
        </p:txBody>
      </p:sp>
    </p:spTree>
    <p:extLst>
      <p:ext uri="{BB962C8B-B14F-4D97-AF65-F5344CB8AC3E}">
        <p14:creationId xmlns:p14="http://schemas.microsoft.com/office/powerpoint/2010/main" val="103432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latin typeface="Arial" charset="0"/>
                <a:cs typeface="Arial" charset="0"/>
              </a:rPr>
              <a:t>Treating Employees as Independent Contractors</a:t>
            </a:r>
            <a:endParaRPr lang="en-US" dirty="0"/>
          </a:p>
        </p:txBody>
      </p:sp>
      <p:sp>
        <p:nvSpPr>
          <p:cNvPr id="3" name="Content Placeholder 2"/>
          <p:cNvSpPr>
            <a:spLocks noGrp="1"/>
          </p:cNvSpPr>
          <p:nvPr>
            <p:ph idx="1"/>
          </p:nvPr>
        </p:nvSpPr>
        <p:spPr>
          <a:xfrm>
            <a:off x="349250" y="1295400"/>
            <a:ext cx="8229600" cy="4876800"/>
          </a:xfrm>
        </p:spPr>
        <p:txBody>
          <a:bodyPr/>
          <a:lstStyle/>
          <a:p>
            <a:pPr marL="0" indent="0" algn="just">
              <a:buNone/>
            </a:pPr>
            <a:r>
              <a:rPr lang="en-US" dirty="0" smtClean="0"/>
              <a:t>State law considerations:</a:t>
            </a:r>
          </a:p>
          <a:p>
            <a:pPr algn="just"/>
            <a:r>
              <a:rPr lang="en-US" dirty="0" smtClean="0"/>
              <a:t>The </a:t>
            </a:r>
            <a:r>
              <a:rPr lang="en-US" b="1" dirty="0" smtClean="0"/>
              <a:t>ABC Test</a:t>
            </a:r>
            <a:r>
              <a:rPr lang="en-US" dirty="0" smtClean="0"/>
              <a:t> -- burden </a:t>
            </a:r>
            <a:r>
              <a:rPr lang="en-US" dirty="0"/>
              <a:t>on the business to prove that a worker is an independent contractor rather than an employee, otherwise the worker will be presumed to be an employee</a:t>
            </a:r>
            <a:r>
              <a:rPr lang="en-US" dirty="0" smtClean="0"/>
              <a:t>.  Adopted in NJ, MA and California</a:t>
            </a:r>
            <a:endParaRPr lang="en-US" dirty="0"/>
          </a:p>
          <a:p>
            <a:r>
              <a:rPr lang="en-US" dirty="0"/>
              <a:t>To meet its burden under the ABC Test, </a:t>
            </a:r>
            <a:r>
              <a:rPr lang="en-US" i="1" u="sng" dirty="0"/>
              <a:t>a business must establish ALL three "ABC" </a:t>
            </a:r>
            <a:r>
              <a:rPr lang="en-US" i="1" u="sng" dirty="0" smtClean="0"/>
              <a:t>factors</a:t>
            </a:r>
            <a:r>
              <a:rPr lang="en-US" dirty="0" smtClean="0"/>
              <a:t>:</a:t>
            </a:r>
            <a:endParaRPr lang="en-US" dirty="0"/>
          </a:p>
          <a:p>
            <a:pPr lvl="1"/>
            <a:r>
              <a:rPr lang="en-US" dirty="0" smtClean="0"/>
              <a:t>A</a:t>
            </a:r>
            <a:r>
              <a:rPr lang="en-US" dirty="0"/>
              <a:t>.  that the worker is </a:t>
            </a:r>
            <a:r>
              <a:rPr lang="en-US" i="1" dirty="0"/>
              <a:t>free from the control and direction</a:t>
            </a:r>
            <a:r>
              <a:rPr lang="en-US" dirty="0"/>
              <a:t> of the hiring entity in connection with the performance of the work, both under the contract for the performance of the work and in </a:t>
            </a:r>
            <a:r>
              <a:rPr lang="en-US" dirty="0" smtClean="0"/>
              <a:t>fact;</a:t>
            </a:r>
          </a:p>
          <a:p>
            <a:pPr lvl="1"/>
            <a:r>
              <a:rPr lang="en-US" dirty="0" smtClean="0"/>
              <a:t>B</a:t>
            </a:r>
            <a:r>
              <a:rPr lang="en-US" dirty="0"/>
              <a:t>.  that the worker performs </a:t>
            </a:r>
            <a:r>
              <a:rPr lang="en-US" i="1" dirty="0"/>
              <a:t>work that is outside the usual course of the hiring entity’s business</a:t>
            </a:r>
            <a:r>
              <a:rPr lang="en-US" dirty="0"/>
              <a:t>; </a:t>
            </a:r>
            <a:r>
              <a:rPr lang="en-US" u="sng" dirty="0" smtClean="0"/>
              <a:t>and</a:t>
            </a:r>
            <a:endParaRPr lang="en-US" dirty="0"/>
          </a:p>
          <a:p>
            <a:pPr lvl="1"/>
            <a:r>
              <a:rPr lang="en-US" dirty="0" smtClean="0"/>
              <a:t>C</a:t>
            </a:r>
            <a:r>
              <a:rPr lang="en-US" dirty="0"/>
              <a:t>.  that the worker is </a:t>
            </a:r>
            <a:r>
              <a:rPr lang="en-US" i="1" dirty="0"/>
              <a:t>customarily engaged in an independently established trade, occupation, or business</a:t>
            </a:r>
            <a:r>
              <a:rPr lang="en-US" dirty="0"/>
              <a:t>.</a:t>
            </a:r>
          </a:p>
          <a:p>
            <a:endParaRPr lang="en-US" dirty="0"/>
          </a:p>
        </p:txBody>
      </p:sp>
    </p:spTree>
    <p:extLst>
      <p:ext uri="{BB962C8B-B14F-4D97-AF65-F5344CB8AC3E}">
        <p14:creationId xmlns:p14="http://schemas.microsoft.com/office/powerpoint/2010/main" val="29958135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VIII.  Failing </a:t>
            </a:r>
            <a:r>
              <a:rPr lang="en-US" altLang="en-US" dirty="0">
                <a:latin typeface="Arial" charset="0"/>
                <a:cs typeface="Arial" charset="0"/>
              </a:rPr>
              <a:t>to Recognize the </a:t>
            </a:r>
            <a:r>
              <a:rPr lang="en-US" altLang="en-US" dirty="0" smtClean="0">
                <a:latin typeface="Arial" charset="0"/>
                <a:cs typeface="Arial" charset="0"/>
              </a:rPr>
              <a:t>Whistleblower</a:t>
            </a:r>
            <a:br>
              <a:rPr lang="en-US" altLang="en-US" dirty="0" smtClean="0">
                <a:latin typeface="Arial" charset="0"/>
                <a:cs typeface="Arial" charset="0"/>
              </a:rPr>
            </a:br>
            <a:r>
              <a:rPr lang="en-US" altLang="en-US" dirty="0" smtClean="0">
                <a:latin typeface="Arial" charset="0"/>
                <a:cs typeface="Arial" charset="0"/>
              </a:rPr>
              <a:t>/Retaliation Scenario</a:t>
            </a:r>
            <a:r>
              <a:rPr lang="en-US" altLang="en-US" dirty="0">
                <a:latin typeface="Arial" charset="0"/>
                <a:cs typeface="Arial" charset="0"/>
              </a:rPr>
              <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r>
              <a:rPr lang="en-US" sz="2400" dirty="0" smtClean="0"/>
              <a:t>Retaliation claims are on the rise!</a:t>
            </a:r>
          </a:p>
          <a:p>
            <a:r>
              <a:rPr lang="en-US" sz="2400" dirty="0" smtClean="0"/>
              <a:t>According to the EEOC’s charge statistics, over the past 2 years, the EEOC has received its highest number of retaliation claims in the past 10 years</a:t>
            </a:r>
          </a:p>
          <a:p>
            <a:pPr lvl="1"/>
            <a:r>
              <a:rPr lang="en-US" sz="2400" dirty="0" smtClean="0"/>
              <a:t>FY 2016 – 42,018</a:t>
            </a:r>
          </a:p>
          <a:p>
            <a:pPr lvl="1"/>
            <a:r>
              <a:rPr lang="en-US" sz="2400" dirty="0" smtClean="0"/>
              <a:t>FY 2017 – 41,097 (48.8% of the Charges filed with the EEOC contained claims of retaliation)</a:t>
            </a:r>
          </a:p>
          <a:p>
            <a:endParaRPr lang="en-US" dirty="0"/>
          </a:p>
          <a:p>
            <a:pPr marL="0" indent="0">
              <a:buNone/>
            </a:pPr>
            <a:endParaRPr lang="en-US" dirty="0"/>
          </a:p>
        </p:txBody>
      </p:sp>
    </p:spTree>
    <p:extLst>
      <p:ext uri="{BB962C8B-B14F-4D97-AF65-F5344CB8AC3E}">
        <p14:creationId xmlns:p14="http://schemas.microsoft.com/office/powerpoint/2010/main" val="335199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Retaliation Protections are Numerous</a:t>
            </a:r>
            <a:endParaRPr lang="en-US" dirty="0"/>
          </a:p>
        </p:txBody>
      </p:sp>
      <p:sp>
        <p:nvSpPr>
          <p:cNvPr id="3" name="Content Placeholder 2"/>
          <p:cNvSpPr>
            <a:spLocks noGrp="1"/>
          </p:cNvSpPr>
          <p:nvPr>
            <p:ph idx="1"/>
          </p:nvPr>
        </p:nvSpPr>
        <p:spPr>
          <a:xfrm>
            <a:off x="349250" y="1600200"/>
            <a:ext cx="8229600" cy="4648200"/>
          </a:xfrm>
        </p:spPr>
        <p:txBody>
          <a:bodyPr/>
          <a:lstStyle/>
          <a:p>
            <a:pPr>
              <a:lnSpc>
                <a:spcPct val="150000"/>
              </a:lnSpc>
            </a:pPr>
            <a:r>
              <a:rPr lang="en-US" altLang="en-US" sz="1800" dirty="0" smtClean="0">
                <a:latin typeface="Arial" charset="0"/>
                <a:cs typeface="Arial" charset="0"/>
              </a:rPr>
              <a:t>Title VII, Civil Rights Act of 1964 </a:t>
            </a:r>
          </a:p>
          <a:p>
            <a:pPr>
              <a:lnSpc>
                <a:spcPct val="150000"/>
              </a:lnSpc>
            </a:pPr>
            <a:r>
              <a:rPr lang="en-US" altLang="en-US" sz="1800" dirty="0" smtClean="0">
                <a:latin typeface="Arial" charset="0"/>
                <a:cs typeface="Arial" charset="0"/>
              </a:rPr>
              <a:t>Pregnancy Discrimination Act </a:t>
            </a:r>
          </a:p>
          <a:p>
            <a:pPr>
              <a:lnSpc>
                <a:spcPct val="150000"/>
              </a:lnSpc>
            </a:pPr>
            <a:r>
              <a:rPr lang="en-US" altLang="en-US" sz="1800" dirty="0" smtClean="0">
                <a:latin typeface="Arial" charset="0"/>
                <a:cs typeface="Arial" charset="0"/>
              </a:rPr>
              <a:t>Equal Pay Act of 1963 (“EPA”)</a:t>
            </a:r>
          </a:p>
          <a:p>
            <a:pPr>
              <a:lnSpc>
                <a:spcPct val="150000"/>
              </a:lnSpc>
            </a:pPr>
            <a:r>
              <a:rPr lang="en-US" altLang="en-US" sz="1800" dirty="0" smtClean="0">
                <a:latin typeface="Arial" charset="0"/>
                <a:cs typeface="Arial" charset="0"/>
              </a:rPr>
              <a:t>Americans with Disability Act (“ADA”)</a:t>
            </a:r>
          </a:p>
          <a:p>
            <a:pPr>
              <a:lnSpc>
                <a:spcPct val="150000"/>
              </a:lnSpc>
            </a:pPr>
            <a:r>
              <a:rPr lang="en-US" altLang="en-US" sz="1800" dirty="0" smtClean="0">
                <a:latin typeface="Arial" charset="0"/>
                <a:cs typeface="Arial" charset="0"/>
              </a:rPr>
              <a:t>Age Discrimination in Employment Act (“ADEA”)</a:t>
            </a:r>
          </a:p>
          <a:p>
            <a:pPr>
              <a:lnSpc>
                <a:spcPct val="150000"/>
              </a:lnSpc>
            </a:pPr>
            <a:r>
              <a:rPr lang="en-US" altLang="en-US" sz="1800" dirty="0" smtClean="0">
                <a:latin typeface="Arial" charset="0"/>
                <a:cs typeface="Arial" charset="0"/>
              </a:rPr>
              <a:t>Civil Rights Act of 1991</a:t>
            </a:r>
          </a:p>
          <a:p>
            <a:pPr>
              <a:lnSpc>
                <a:spcPct val="150000"/>
              </a:lnSpc>
            </a:pPr>
            <a:r>
              <a:rPr lang="en-US" altLang="en-US" sz="1800" dirty="0" smtClean="0">
                <a:latin typeface="Arial" charset="0"/>
                <a:cs typeface="Arial" charset="0"/>
              </a:rPr>
              <a:t>Rehabilitation Act of 1973</a:t>
            </a:r>
          </a:p>
          <a:p>
            <a:pPr>
              <a:lnSpc>
                <a:spcPct val="150000"/>
              </a:lnSpc>
            </a:pPr>
            <a:r>
              <a:rPr lang="en-US" altLang="en-US" sz="1800" dirty="0" smtClean="0">
                <a:latin typeface="Arial" charset="0"/>
                <a:cs typeface="Arial" charset="0"/>
              </a:rPr>
              <a:t>Genetic Information Nondiscrimination </a:t>
            </a:r>
            <a:br>
              <a:rPr lang="en-US" altLang="en-US" sz="1800" dirty="0" smtClean="0">
                <a:latin typeface="Arial" charset="0"/>
                <a:cs typeface="Arial" charset="0"/>
              </a:rPr>
            </a:br>
            <a:r>
              <a:rPr lang="en-US" altLang="en-US" sz="1800" dirty="0" smtClean="0">
                <a:latin typeface="Arial" charset="0"/>
                <a:cs typeface="Arial" charset="0"/>
              </a:rPr>
              <a:t>Act of 2008 (“GINA”)</a:t>
            </a:r>
          </a:p>
          <a:p>
            <a:pPr>
              <a:lnSpc>
                <a:spcPct val="150000"/>
              </a:lnSpc>
            </a:pPr>
            <a:r>
              <a:rPr lang="en-US" altLang="en-US" sz="1800" dirty="0" smtClean="0">
                <a:latin typeface="Arial" charset="0"/>
                <a:cs typeface="Arial" charset="0"/>
              </a:rPr>
              <a:t>42 U.S.C. § 1981</a:t>
            </a:r>
          </a:p>
          <a:p>
            <a:endParaRPr lang="en-US" dirty="0"/>
          </a:p>
        </p:txBody>
      </p:sp>
      <p:sp>
        <p:nvSpPr>
          <p:cNvPr id="4" name="AutoShape 2" descr="Image result for eeo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Image result for eeo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16742" name="Picture 6" descr="Image result for eeo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276600"/>
            <a:ext cx="2689225" cy="2649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2571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Retaliation Statutes . . . and the List Goes On</a:t>
            </a:r>
            <a:endParaRPr lang="en-US" dirty="0"/>
          </a:p>
        </p:txBody>
      </p:sp>
      <p:sp>
        <p:nvSpPr>
          <p:cNvPr id="3" name="Content Placeholder 2"/>
          <p:cNvSpPr>
            <a:spLocks noGrp="1"/>
          </p:cNvSpPr>
          <p:nvPr>
            <p:ph idx="1"/>
          </p:nvPr>
        </p:nvSpPr>
        <p:spPr/>
        <p:txBody>
          <a:bodyPr/>
          <a:lstStyle/>
          <a:p>
            <a:pPr eaLnBrk="1" hangingPunct="1"/>
            <a:endParaRPr lang="en-US" altLang="en-US" dirty="0" smtClean="0">
              <a:latin typeface="Arial" charset="0"/>
              <a:cs typeface="Arial" charset="0"/>
            </a:endParaRPr>
          </a:p>
          <a:p>
            <a:pPr eaLnBrk="1" hangingPunct="1"/>
            <a:r>
              <a:rPr lang="en-US" altLang="en-US" dirty="0" smtClean="0">
                <a:latin typeface="Arial" charset="0"/>
                <a:cs typeface="Arial" charset="0"/>
              </a:rPr>
              <a:t>Fair Labor Standards Act</a:t>
            </a:r>
          </a:p>
          <a:p>
            <a:pPr eaLnBrk="1" hangingPunct="1"/>
            <a:endParaRPr lang="en-US" altLang="en-US" dirty="0">
              <a:latin typeface="Arial" charset="0"/>
              <a:cs typeface="Arial" charset="0"/>
            </a:endParaRPr>
          </a:p>
          <a:p>
            <a:pPr eaLnBrk="1" hangingPunct="1"/>
            <a:r>
              <a:rPr lang="en-US" altLang="en-US" dirty="0" smtClean="0">
                <a:latin typeface="Arial" charset="0"/>
                <a:cs typeface="Arial" charset="0"/>
              </a:rPr>
              <a:t>Family Medical Leave Act</a:t>
            </a:r>
          </a:p>
          <a:p>
            <a:pPr eaLnBrk="1" hangingPunct="1"/>
            <a:endParaRPr lang="en-US" altLang="en-US" dirty="0" smtClean="0">
              <a:latin typeface="Arial" charset="0"/>
              <a:cs typeface="Arial" charset="0"/>
            </a:endParaRPr>
          </a:p>
          <a:p>
            <a:pPr eaLnBrk="1" hangingPunct="1"/>
            <a:r>
              <a:rPr lang="en-US" altLang="en-US" dirty="0" smtClean="0">
                <a:latin typeface="Arial" charset="0"/>
                <a:cs typeface="Arial" charset="0"/>
              </a:rPr>
              <a:t>Workers’ compensation</a:t>
            </a:r>
          </a:p>
          <a:p>
            <a:pPr eaLnBrk="1" hangingPunct="1"/>
            <a:endParaRPr lang="en-US" altLang="en-US" dirty="0" smtClean="0">
              <a:latin typeface="Arial" charset="0"/>
              <a:cs typeface="Arial" charset="0"/>
            </a:endParaRPr>
          </a:p>
          <a:p>
            <a:pPr eaLnBrk="1" hangingPunct="1"/>
            <a:r>
              <a:rPr lang="en-US" altLang="en-US" dirty="0" smtClean="0">
                <a:latin typeface="Arial" charset="0"/>
                <a:cs typeface="Arial" charset="0"/>
              </a:rPr>
              <a:t>State Discrimination Laws</a:t>
            </a:r>
          </a:p>
          <a:p>
            <a:pPr eaLnBrk="1" hangingPunct="1"/>
            <a:endParaRPr lang="en-US" altLang="en-US" dirty="0" smtClean="0">
              <a:latin typeface="Arial" charset="0"/>
              <a:cs typeface="Arial" charset="0"/>
            </a:endParaRPr>
          </a:p>
          <a:p>
            <a:pPr eaLnBrk="1" hangingPunct="1"/>
            <a:r>
              <a:rPr lang="en-US" altLang="en-US" dirty="0" smtClean="0">
                <a:latin typeface="Arial" charset="0"/>
                <a:cs typeface="Arial" charset="0"/>
              </a:rPr>
              <a:t>State Whistleblower Laws</a:t>
            </a:r>
          </a:p>
          <a:p>
            <a:endParaRPr lang="en-US" dirty="0"/>
          </a:p>
        </p:txBody>
      </p:sp>
      <p:pic>
        <p:nvPicPr>
          <p:cNvPr id="118788" name="Picture 4" descr="Image result for retal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2423984"/>
            <a:ext cx="247132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7129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 . and On</a:t>
            </a:r>
            <a:endParaRPr lang="en-US" dirty="0"/>
          </a:p>
        </p:txBody>
      </p:sp>
      <p:sp>
        <p:nvSpPr>
          <p:cNvPr id="3" name="Content Placeholder 2"/>
          <p:cNvSpPr>
            <a:spLocks noGrp="1"/>
          </p:cNvSpPr>
          <p:nvPr>
            <p:ph idx="1"/>
          </p:nvPr>
        </p:nvSpPr>
        <p:spPr>
          <a:xfrm>
            <a:off x="349250" y="1371601"/>
            <a:ext cx="8229600" cy="4940672"/>
          </a:xfrm>
        </p:spPr>
        <p:txBody>
          <a:bodyPr/>
          <a:lstStyle/>
          <a:p>
            <a:pPr eaLnBrk="1" hangingPunct="1">
              <a:defRPr/>
            </a:pPr>
            <a:r>
              <a:rPr lang="en-US" altLang="en-US" dirty="0">
                <a:solidFill>
                  <a:srgbClr val="000000"/>
                </a:solidFill>
                <a:latin typeface="Arial" charset="0"/>
                <a:cs typeface="Arial" charset="0"/>
              </a:rPr>
              <a:t>Sarbanes-Oxley </a:t>
            </a:r>
          </a:p>
          <a:p>
            <a:pPr eaLnBrk="1" hangingPunct="1">
              <a:defRPr/>
            </a:pPr>
            <a:r>
              <a:rPr lang="en-US" altLang="en-US" dirty="0" smtClean="0">
                <a:solidFill>
                  <a:srgbClr val="000000"/>
                </a:solidFill>
                <a:latin typeface="Arial" charset="0"/>
                <a:cs typeface="Arial" charset="0"/>
              </a:rPr>
              <a:t>Federal False Claims Act (many states have similar laws)</a:t>
            </a:r>
          </a:p>
          <a:p>
            <a:pPr eaLnBrk="1" hangingPunct="1">
              <a:defRPr/>
            </a:pPr>
            <a:r>
              <a:rPr lang="en-US" altLang="en-US" dirty="0" smtClean="0">
                <a:solidFill>
                  <a:srgbClr val="000000"/>
                </a:solidFill>
                <a:latin typeface="Arial" charset="0"/>
                <a:cs typeface="Arial" charset="0"/>
              </a:rPr>
              <a:t>Occupational </a:t>
            </a:r>
            <a:r>
              <a:rPr lang="en-US" altLang="en-US" dirty="0">
                <a:solidFill>
                  <a:srgbClr val="000000"/>
                </a:solidFill>
                <a:latin typeface="Arial" charset="0"/>
                <a:cs typeface="Arial" charset="0"/>
              </a:rPr>
              <a:t>Health and Safety Act </a:t>
            </a:r>
          </a:p>
          <a:p>
            <a:pPr eaLnBrk="1" hangingPunct="1">
              <a:defRPr/>
            </a:pPr>
            <a:r>
              <a:rPr lang="en-US" altLang="en-US" dirty="0">
                <a:solidFill>
                  <a:srgbClr val="000000"/>
                </a:solidFill>
                <a:latin typeface="Arial" charset="0"/>
                <a:cs typeface="Arial" charset="0"/>
              </a:rPr>
              <a:t>Asbestos Hazard Emergency Response Act </a:t>
            </a:r>
          </a:p>
          <a:p>
            <a:pPr eaLnBrk="1" hangingPunct="1">
              <a:defRPr/>
            </a:pPr>
            <a:r>
              <a:rPr lang="en-US" altLang="en-US" dirty="0">
                <a:solidFill>
                  <a:srgbClr val="000000"/>
                </a:solidFill>
                <a:latin typeface="Arial" charset="0"/>
                <a:cs typeface="Arial" charset="0"/>
              </a:rPr>
              <a:t>Surface Transportation Assistance Act </a:t>
            </a:r>
          </a:p>
          <a:p>
            <a:pPr eaLnBrk="1" hangingPunct="1">
              <a:defRPr/>
            </a:pPr>
            <a:r>
              <a:rPr lang="en-US" altLang="en-US" dirty="0">
                <a:solidFill>
                  <a:srgbClr val="000000"/>
                </a:solidFill>
                <a:latin typeface="Arial" charset="0"/>
                <a:cs typeface="Arial" charset="0"/>
              </a:rPr>
              <a:t>Energy Reorganization Act </a:t>
            </a:r>
          </a:p>
          <a:p>
            <a:pPr eaLnBrk="1" hangingPunct="1">
              <a:defRPr/>
            </a:pPr>
            <a:r>
              <a:rPr lang="en-US" altLang="en-US" dirty="0">
                <a:solidFill>
                  <a:srgbClr val="000000"/>
                </a:solidFill>
                <a:latin typeface="Arial" charset="0"/>
                <a:cs typeface="Arial" charset="0"/>
              </a:rPr>
              <a:t>Wendell H. Ford Aviation Investment </a:t>
            </a:r>
            <a:r>
              <a:rPr lang="en-US" altLang="en-US" dirty="0" smtClean="0">
                <a:solidFill>
                  <a:srgbClr val="000000"/>
                </a:solidFill>
                <a:latin typeface="Arial" charset="0"/>
                <a:cs typeface="Arial" charset="0"/>
              </a:rPr>
              <a:t/>
            </a:r>
            <a:br>
              <a:rPr lang="en-US" altLang="en-US" dirty="0" smtClean="0">
                <a:solidFill>
                  <a:srgbClr val="000000"/>
                </a:solidFill>
                <a:latin typeface="Arial" charset="0"/>
                <a:cs typeface="Arial" charset="0"/>
              </a:rPr>
            </a:br>
            <a:r>
              <a:rPr lang="en-US" altLang="en-US" dirty="0" smtClean="0">
                <a:solidFill>
                  <a:srgbClr val="000000"/>
                </a:solidFill>
                <a:latin typeface="Arial" charset="0"/>
                <a:cs typeface="Arial" charset="0"/>
              </a:rPr>
              <a:t>and </a:t>
            </a:r>
            <a:r>
              <a:rPr lang="en-US" altLang="en-US" dirty="0">
                <a:solidFill>
                  <a:srgbClr val="000000"/>
                </a:solidFill>
                <a:latin typeface="Arial" charset="0"/>
                <a:cs typeface="Arial" charset="0"/>
              </a:rPr>
              <a:t>Reform Act for the 21st Century </a:t>
            </a:r>
          </a:p>
          <a:p>
            <a:pPr eaLnBrk="1" hangingPunct="1">
              <a:defRPr/>
            </a:pPr>
            <a:r>
              <a:rPr lang="en-US" altLang="en-US" dirty="0" smtClean="0">
                <a:solidFill>
                  <a:srgbClr val="000000"/>
                </a:solidFill>
                <a:latin typeface="Arial" charset="0"/>
                <a:cs typeface="Arial" charset="0"/>
              </a:rPr>
              <a:t>the </a:t>
            </a:r>
            <a:r>
              <a:rPr lang="en-US" altLang="en-US" dirty="0">
                <a:solidFill>
                  <a:srgbClr val="000000"/>
                </a:solidFill>
                <a:latin typeface="Arial" charset="0"/>
                <a:cs typeface="Arial" charset="0"/>
              </a:rPr>
              <a:t>Pipeline Safety Improvement Act </a:t>
            </a:r>
          </a:p>
          <a:p>
            <a:pPr eaLnBrk="1" hangingPunct="1">
              <a:defRPr/>
            </a:pPr>
            <a:r>
              <a:rPr lang="en-US" altLang="en-US" dirty="0">
                <a:solidFill>
                  <a:srgbClr val="000000"/>
                </a:solidFill>
                <a:latin typeface="Arial" charset="0"/>
                <a:cs typeface="Arial" charset="0"/>
              </a:rPr>
              <a:t>Federal Railroad Safety Act </a:t>
            </a:r>
          </a:p>
          <a:p>
            <a:pPr eaLnBrk="1" hangingPunct="1">
              <a:defRPr/>
            </a:pPr>
            <a:r>
              <a:rPr lang="en-US" altLang="en-US" dirty="0">
                <a:solidFill>
                  <a:srgbClr val="000000"/>
                </a:solidFill>
                <a:latin typeface="Arial" charset="0"/>
                <a:cs typeface="Arial" charset="0"/>
              </a:rPr>
              <a:t>National Transit Systems Security Act </a:t>
            </a:r>
          </a:p>
          <a:p>
            <a:pPr eaLnBrk="1" hangingPunct="1">
              <a:defRPr/>
            </a:pPr>
            <a:r>
              <a:rPr lang="en-US" altLang="en-US" dirty="0">
                <a:solidFill>
                  <a:srgbClr val="000000"/>
                </a:solidFill>
                <a:latin typeface="Arial" charset="0"/>
                <a:cs typeface="Arial" charset="0"/>
              </a:rPr>
              <a:t>Affordable Care Act </a:t>
            </a:r>
          </a:p>
          <a:p>
            <a:pPr eaLnBrk="1" hangingPunct="1">
              <a:defRPr/>
            </a:pPr>
            <a:r>
              <a:rPr lang="en-US" altLang="en-US" dirty="0">
                <a:solidFill>
                  <a:srgbClr val="000000"/>
                </a:solidFill>
                <a:latin typeface="Arial" charset="0"/>
                <a:cs typeface="Arial" charset="0"/>
              </a:rPr>
              <a:t>FDA Food Safety Modernization Act </a:t>
            </a:r>
          </a:p>
          <a:p>
            <a:endParaRPr lang="en-US" dirty="0"/>
          </a:p>
        </p:txBody>
      </p:sp>
      <p:pic>
        <p:nvPicPr>
          <p:cNvPr id="119810" name="Picture 2" descr="Image result for osh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272491"/>
            <a:ext cx="3473450" cy="3039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8956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Employee </a:t>
            </a:r>
            <a:r>
              <a:rPr lang="en-US" dirty="0"/>
              <a:t>M</a:t>
            </a:r>
            <a:r>
              <a:rPr lang="en-US" dirty="0" smtClean="0"/>
              <a:t>ust Engage in </a:t>
            </a:r>
            <a:r>
              <a:rPr lang="en-US" dirty="0"/>
              <a:t>S</a:t>
            </a:r>
            <a:r>
              <a:rPr lang="en-US" dirty="0" smtClean="0"/>
              <a:t>tatutorily </a:t>
            </a:r>
            <a:r>
              <a:rPr lang="en-US" dirty="0"/>
              <a:t>P</a:t>
            </a:r>
            <a:r>
              <a:rPr lang="en-US" dirty="0" smtClean="0"/>
              <a:t>rotected Activity</a:t>
            </a:r>
            <a:endParaRPr lang="en-US" dirty="0"/>
          </a:p>
        </p:txBody>
      </p:sp>
      <p:sp>
        <p:nvSpPr>
          <p:cNvPr id="3" name="Content Placeholder 2"/>
          <p:cNvSpPr>
            <a:spLocks noGrp="1"/>
          </p:cNvSpPr>
          <p:nvPr>
            <p:ph idx="1"/>
          </p:nvPr>
        </p:nvSpPr>
        <p:spPr>
          <a:xfrm>
            <a:off x="349250" y="1295400"/>
            <a:ext cx="8229600" cy="5181600"/>
          </a:xfrm>
        </p:spPr>
        <p:txBody>
          <a:bodyPr/>
          <a:lstStyle/>
          <a:p>
            <a:r>
              <a:rPr lang="en-US" sz="1800" dirty="0" smtClean="0"/>
              <a:t>Obvious activity:</a:t>
            </a:r>
          </a:p>
          <a:p>
            <a:pPr lvl="1"/>
            <a:r>
              <a:rPr lang="en-US" sz="1800" dirty="0"/>
              <a:t>Filing a Charge with the EEOC </a:t>
            </a:r>
            <a:br>
              <a:rPr lang="en-US" sz="1800" dirty="0"/>
            </a:br>
            <a:r>
              <a:rPr lang="en-US" sz="1800" dirty="0"/>
              <a:t>or a lawsuit alleging discrimination </a:t>
            </a:r>
          </a:p>
          <a:p>
            <a:pPr lvl="1"/>
            <a:r>
              <a:rPr lang="en-US" sz="1800" dirty="0"/>
              <a:t>Serving as a witness in an administrative </a:t>
            </a:r>
            <a:br>
              <a:rPr lang="en-US" sz="1800" dirty="0"/>
            </a:br>
            <a:r>
              <a:rPr lang="en-US" sz="1800" dirty="0"/>
              <a:t>proceeding or lawsuit alleging discrimination </a:t>
            </a:r>
            <a:endParaRPr lang="en-US" sz="1800" dirty="0" smtClean="0"/>
          </a:p>
          <a:p>
            <a:pPr lvl="1"/>
            <a:r>
              <a:rPr lang="en-US" sz="1800" dirty="0"/>
              <a:t>EEO complaints made </a:t>
            </a:r>
            <a:r>
              <a:rPr lang="en-US" altLang="en-US" sz="1800" dirty="0">
                <a:latin typeface="Arial" charset="0"/>
                <a:cs typeface="Arial" charset="0"/>
              </a:rPr>
              <a:t>to company </a:t>
            </a:r>
            <a:br>
              <a:rPr lang="en-US" altLang="en-US" sz="1800" dirty="0">
                <a:latin typeface="Arial" charset="0"/>
                <a:cs typeface="Arial" charset="0"/>
              </a:rPr>
            </a:br>
            <a:r>
              <a:rPr lang="en-US" altLang="en-US" sz="1800" dirty="0">
                <a:latin typeface="Arial" charset="0"/>
                <a:cs typeface="Arial" charset="0"/>
              </a:rPr>
              <a:t>management, HR, or otherwise submitted </a:t>
            </a:r>
            <a:br>
              <a:rPr lang="en-US" altLang="en-US" sz="1800" dirty="0">
                <a:latin typeface="Arial" charset="0"/>
                <a:cs typeface="Arial" charset="0"/>
              </a:rPr>
            </a:br>
            <a:r>
              <a:rPr lang="en-US" altLang="en-US" sz="1800" dirty="0">
                <a:latin typeface="Arial" charset="0"/>
                <a:cs typeface="Arial" charset="0"/>
              </a:rPr>
              <a:t>as part of a company's internal complaint </a:t>
            </a:r>
            <a:r>
              <a:rPr lang="en-US" altLang="en-US" sz="1800" dirty="0" smtClean="0">
                <a:latin typeface="Arial" charset="0"/>
                <a:cs typeface="Arial" charset="0"/>
              </a:rPr>
              <a:t>process</a:t>
            </a:r>
          </a:p>
          <a:p>
            <a:pPr lvl="1"/>
            <a:r>
              <a:rPr lang="en-US" sz="1800" dirty="0"/>
              <a:t>accompanying co-worker to HR to file complaint;</a:t>
            </a:r>
          </a:p>
          <a:p>
            <a:pPr lvl="1"/>
            <a:r>
              <a:rPr lang="en-US" sz="1800" dirty="0" smtClean="0"/>
              <a:t>refusing </a:t>
            </a:r>
            <a:r>
              <a:rPr lang="en-US" sz="1800" dirty="0"/>
              <a:t>to obey order believed </a:t>
            </a:r>
            <a:br>
              <a:rPr lang="en-US" sz="1800" dirty="0"/>
            </a:br>
            <a:r>
              <a:rPr lang="en-US" sz="1800" dirty="0"/>
              <a:t>to be discriminatory </a:t>
            </a:r>
          </a:p>
          <a:p>
            <a:pPr lvl="1"/>
            <a:r>
              <a:rPr lang="en-US" sz="1800" dirty="0"/>
              <a:t>resisting sexual advances </a:t>
            </a:r>
            <a:br>
              <a:rPr lang="en-US" sz="1800" dirty="0"/>
            </a:br>
            <a:r>
              <a:rPr lang="en-US" sz="1800" dirty="0"/>
              <a:t>or intervening to protect </a:t>
            </a:r>
            <a:r>
              <a:rPr lang="en-US" sz="1800" dirty="0" smtClean="0"/>
              <a:t>others</a:t>
            </a:r>
            <a:endParaRPr lang="en-US" sz="1800" dirty="0"/>
          </a:p>
          <a:p>
            <a:pPr lvl="1"/>
            <a:r>
              <a:rPr lang="en-US" sz="1800" dirty="0"/>
              <a:t>requesting reasonable accommodation for disability or religion </a:t>
            </a:r>
          </a:p>
          <a:p>
            <a:pPr marL="341313" lvl="1" indent="0">
              <a:buNone/>
            </a:pPr>
            <a:endParaRPr lang="en-US" sz="1800" dirty="0"/>
          </a:p>
          <a:p>
            <a:pPr lvl="1"/>
            <a:endParaRPr lang="en-US" sz="1600" dirty="0"/>
          </a:p>
          <a:p>
            <a:endParaRPr lang="en-US" dirty="0" smtClean="0"/>
          </a:p>
        </p:txBody>
      </p:sp>
    </p:spTree>
    <p:extLst>
      <p:ext uri="{BB962C8B-B14F-4D97-AF65-F5344CB8AC3E}">
        <p14:creationId xmlns:p14="http://schemas.microsoft.com/office/powerpoint/2010/main" val="3122751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 There Really a Fountain of Youth?</a:t>
            </a:r>
            <a:endParaRPr lang="en-US" dirty="0"/>
          </a:p>
        </p:txBody>
      </p:sp>
      <p:pic>
        <p:nvPicPr>
          <p:cNvPr id="7" name="Content Placeholder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341313" y="1752600"/>
            <a:ext cx="4038600" cy="3962400"/>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76800" y="1752600"/>
            <a:ext cx="3429000" cy="3962400"/>
          </a:xfrm>
        </p:spPr>
      </p:pic>
    </p:spTree>
    <p:extLst>
      <p:ext uri="{BB962C8B-B14F-4D97-AF65-F5344CB8AC3E}">
        <p14:creationId xmlns:p14="http://schemas.microsoft.com/office/powerpoint/2010/main" val="857002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Must Engage in Statutorily Protected Activity</a:t>
            </a:r>
          </a:p>
        </p:txBody>
      </p:sp>
      <p:sp>
        <p:nvSpPr>
          <p:cNvPr id="3" name="Content Placeholder 2"/>
          <p:cNvSpPr>
            <a:spLocks noGrp="1"/>
          </p:cNvSpPr>
          <p:nvPr>
            <p:ph idx="1"/>
          </p:nvPr>
        </p:nvSpPr>
        <p:spPr/>
        <p:txBody>
          <a:bodyPr/>
          <a:lstStyle/>
          <a:p>
            <a:r>
              <a:rPr lang="en-US" dirty="0" smtClean="0"/>
              <a:t>The Not </a:t>
            </a:r>
            <a:r>
              <a:rPr lang="en-US" dirty="0"/>
              <a:t>S</a:t>
            </a:r>
            <a:r>
              <a:rPr lang="en-US" dirty="0" smtClean="0"/>
              <a:t>o </a:t>
            </a:r>
            <a:r>
              <a:rPr lang="en-US" dirty="0"/>
              <a:t>O</a:t>
            </a:r>
            <a:r>
              <a:rPr lang="en-US" dirty="0" smtClean="0"/>
              <a:t>bvious </a:t>
            </a:r>
            <a:r>
              <a:rPr lang="en-US" dirty="0"/>
              <a:t>A</a:t>
            </a:r>
            <a:r>
              <a:rPr lang="en-US" dirty="0" smtClean="0"/>
              <a:t>ctivity</a:t>
            </a:r>
          </a:p>
          <a:p>
            <a:r>
              <a:rPr lang="en-US" dirty="0" smtClean="0"/>
              <a:t>Seemingly casual remarks between an employee and his/her manager that implicate compliance or ethics but the employee does not use any obvious red flag words – “illegal”, “unethical”</a:t>
            </a:r>
          </a:p>
          <a:p>
            <a:pPr lvl="1"/>
            <a:r>
              <a:rPr lang="en-US" dirty="0" smtClean="0"/>
              <a:t>Instead, the employee makes statements similar to the following:</a:t>
            </a:r>
          </a:p>
          <a:p>
            <a:pPr lvl="2"/>
            <a:r>
              <a:rPr lang="en-US" dirty="0"/>
              <a:t>“Are you comfortable with our current procedure for…”</a:t>
            </a:r>
          </a:p>
          <a:p>
            <a:pPr lvl="2"/>
            <a:r>
              <a:rPr lang="en-US" dirty="0"/>
              <a:t>“Do you have any concerns about the way we are handling…”</a:t>
            </a:r>
          </a:p>
          <a:p>
            <a:pPr lvl="2"/>
            <a:r>
              <a:rPr lang="en-US" dirty="0"/>
              <a:t>“Do our clients know how we are handling</a:t>
            </a:r>
            <a:r>
              <a:rPr lang="en-US" dirty="0" smtClean="0"/>
              <a:t>…”</a:t>
            </a:r>
            <a:endParaRPr lang="en-US" dirty="0"/>
          </a:p>
          <a:p>
            <a:pPr lvl="1"/>
            <a:r>
              <a:rPr lang="en-US" dirty="0" smtClean="0"/>
              <a:t>And then, it doesn’t become an issue, until it becomes an issue</a:t>
            </a:r>
          </a:p>
        </p:txBody>
      </p:sp>
    </p:spTree>
    <p:extLst>
      <p:ext uri="{BB962C8B-B14F-4D97-AF65-F5344CB8AC3E}">
        <p14:creationId xmlns:p14="http://schemas.microsoft.com/office/powerpoint/2010/main" val="122861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38" y="228600"/>
            <a:ext cx="8229600" cy="1143000"/>
          </a:xfrm>
        </p:spPr>
        <p:txBody>
          <a:bodyPr/>
          <a:lstStyle/>
          <a:p>
            <a:pPr algn="ctr"/>
            <a:r>
              <a:rPr lang="en-US" altLang="en-US" dirty="0" smtClean="0">
                <a:latin typeface="Arial" charset="0"/>
                <a:cs typeface="Arial" charset="0"/>
              </a:rPr>
              <a:t>IX.  Failing </a:t>
            </a:r>
            <a:r>
              <a:rPr lang="en-US" altLang="en-US" dirty="0">
                <a:latin typeface="Arial" charset="0"/>
                <a:cs typeface="Arial" charset="0"/>
              </a:rPr>
              <a:t>to Draw a Line in the Sand </a:t>
            </a:r>
            <a:r>
              <a:rPr lang="en-US" altLang="en-US" dirty="0" smtClean="0">
                <a:latin typeface="Arial" charset="0"/>
                <a:cs typeface="Arial" charset="0"/>
              </a:rPr>
              <a:t/>
            </a:r>
            <a:br>
              <a:rPr lang="en-US" altLang="en-US" dirty="0" smtClean="0">
                <a:latin typeface="Arial" charset="0"/>
                <a:cs typeface="Arial" charset="0"/>
              </a:rPr>
            </a:br>
            <a:r>
              <a:rPr lang="en-US" altLang="en-US" dirty="0" smtClean="0">
                <a:latin typeface="Arial" charset="0"/>
                <a:cs typeface="Arial" charset="0"/>
              </a:rPr>
              <a:t>(</a:t>
            </a:r>
            <a:r>
              <a:rPr lang="en-US" altLang="en-US" dirty="0">
                <a:latin typeface="Arial" charset="0"/>
                <a:cs typeface="Arial" charset="0"/>
              </a:rPr>
              <a:t>Litigation is not always bad!)</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r>
              <a:rPr lang="en-US" dirty="0" smtClean="0"/>
              <a:t>Once, twice, three times a plaintiff…</a:t>
            </a:r>
            <a:endParaRPr lang="en-US" dirty="0"/>
          </a:p>
        </p:txBody>
      </p:sp>
    </p:spTree>
    <p:extLst>
      <p:ext uri="{BB962C8B-B14F-4D97-AF65-F5344CB8AC3E}">
        <p14:creationId xmlns:p14="http://schemas.microsoft.com/office/powerpoint/2010/main" val="7459281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X.  Understanding </a:t>
            </a:r>
            <a:r>
              <a:rPr lang="en-US" altLang="en-US" dirty="0">
                <a:latin typeface="Arial" charset="0"/>
                <a:cs typeface="Arial" charset="0"/>
              </a:rPr>
              <a:t>and Managing Risk</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r>
              <a:rPr lang="en-US" dirty="0" smtClean="0"/>
              <a:t>Providing guidance and counsel in the face of risk</a:t>
            </a:r>
            <a:endParaRPr lang="en-US" dirty="0"/>
          </a:p>
        </p:txBody>
      </p:sp>
    </p:spTree>
    <p:extLst>
      <p:ext uri="{BB962C8B-B14F-4D97-AF65-F5344CB8AC3E}">
        <p14:creationId xmlns:p14="http://schemas.microsoft.com/office/powerpoint/2010/main" val="317896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altLang="en-US" dirty="0" smtClean="0">
                <a:latin typeface="Arial" charset="0"/>
                <a:cs typeface="Arial" charset="0"/>
              </a:rPr>
              <a:t>The Top 10 </a:t>
            </a:r>
          </a:p>
        </p:txBody>
      </p:sp>
      <p:sp>
        <p:nvSpPr>
          <p:cNvPr id="4099" name="Content Placeholder 2"/>
          <p:cNvSpPr>
            <a:spLocks noGrp="1"/>
          </p:cNvSpPr>
          <p:nvPr>
            <p:ph idx="1"/>
          </p:nvPr>
        </p:nvSpPr>
        <p:spPr/>
        <p:txBody>
          <a:bodyPr/>
          <a:lstStyle/>
          <a:p>
            <a:pPr marL="514350" indent="-514350">
              <a:buFontTx/>
              <a:buAutoNum type="romanUcPeriod"/>
            </a:pPr>
            <a:r>
              <a:rPr lang="en-US" altLang="en-US" dirty="0" smtClean="0">
                <a:latin typeface="Arial" charset="0"/>
                <a:cs typeface="Arial" charset="0"/>
              </a:rPr>
              <a:t>Not Managing Bad Performers/Failing to Manage Performance Expectations/Waiting Too Long to Address Performance Issues</a:t>
            </a:r>
          </a:p>
          <a:p>
            <a:pPr marL="514350" indent="-514350">
              <a:buFontTx/>
              <a:buAutoNum type="romanUcPeriod"/>
            </a:pPr>
            <a:r>
              <a:rPr lang="en-US" altLang="en-US" dirty="0" smtClean="0">
                <a:latin typeface="Arial" charset="0"/>
                <a:cs typeface="Arial" charset="0"/>
              </a:rPr>
              <a:t>Insufficient Documentation</a:t>
            </a:r>
          </a:p>
          <a:p>
            <a:pPr marL="514350" indent="-514350">
              <a:buFontTx/>
              <a:buAutoNum type="romanUcPeriod"/>
            </a:pPr>
            <a:r>
              <a:rPr lang="en-US" altLang="en-US" dirty="0" smtClean="0">
                <a:latin typeface="Arial" charset="0"/>
                <a:cs typeface="Arial" charset="0"/>
              </a:rPr>
              <a:t>Poor People Managers</a:t>
            </a:r>
          </a:p>
          <a:p>
            <a:pPr marL="514350" indent="-514350">
              <a:buFontTx/>
              <a:buAutoNum type="romanUcPeriod"/>
            </a:pPr>
            <a:r>
              <a:rPr lang="en-US" altLang="en-US" dirty="0" smtClean="0">
                <a:latin typeface="Arial" charset="0"/>
                <a:cs typeface="Arial" charset="0"/>
              </a:rPr>
              <a:t>Failure to Educate </a:t>
            </a:r>
          </a:p>
          <a:p>
            <a:pPr marL="514350" indent="-514350">
              <a:buFontTx/>
              <a:buAutoNum type="romanUcPeriod"/>
            </a:pPr>
            <a:r>
              <a:rPr lang="en-US" altLang="en-US" dirty="0" smtClean="0">
                <a:latin typeface="Arial" charset="0"/>
                <a:cs typeface="Arial" charset="0"/>
              </a:rPr>
              <a:t>Insufficient Investigations</a:t>
            </a:r>
          </a:p>
          <a:p>
            <a:pPr marL="514350" indent="-514350">
              <a:buFontTx/>
              <a:buAutoNum type="romanUcPeriod"/>
            </a:pPr>
            <a:r>
              <a:rPr lang="en-US" altLang="en-US" dirty="0" smtClean="0">
                <a:latin typeface="Arial" charset="0"/>
                <a:cs typeface="Arial" charset="0"/>
              </a:rPr>
              <a:t>Failing to Proactively Manage Leave</a:t>
            </a:r>
          </a:p>
          <a:p>
            <a:pPr marL="514350" indent="-514350">
              <a:buFontTx/>
              <a:buAutoNum type="romanUcPeriod"/>
            </a:pPr>
            <a:r>
              <a:rPr lang="en-US" altLang="en-US" dirty="0" smtClean="0">
                <a:latin typeface="Arial" charset="0"/>
                <a:cs typeface="Arial" charset="0"/>
              </a:rPr>
              <a:t>Treating Employees as Independent Contractors</a:t>
            </a:r>
          </a:p>
          <a:p>
            <a:pPr marL="514350" indent="-514350">
              <a:buFontTx/>
              <a:buAutoNum type="romanUcPeriod"/>
            </a:pPr>
            <a:r>
              <a:rPr lang="en-US" altLang="en-US" dirty="0" smtClean="0">
                <a:latin typeface="Arial" charset="0"/>
                <a:cs typeface="Arial" charset="0"/>
              </a:rPr>
              <a:t>Failing to Recognize the Whistleblower/Retaliation Scenario</a:t>
            </a:r>
          </a:p>
          <a:p>
            <a:pPr marL="514350" indent="-514350">
              <a:buFontTx/>
              <a:buAutoNum type="romanUcPeriod"/>
            </a:pPr>
            <a:r>
              <a:rPr lang="en-US" altLang="en-US" dirty="0" smtClean="0">
                <a:latin typeface="Arial" charset="0"/>
                <a:cs typeface="Arial" charset="0"/>
              </a:rPr>
              <a:t>Failing to Draw a Line in the Sand (Litigation is not always bad!)</a:t>
            </a:r>
          </a:p>
          <a:p>
            <a:pPr marL="514350" indent="-514350">
              <a:buFontTx/>
              <a:buAutoNum type="romanUcPeriod"/>
            </a:pPr>
            <a:r>
              <a:rPr lang="en-US" altLang="en-US" dirty="0" smtClean="0">
                <a:latin typeface="Arial" charset="0"/>
                <a:cs typeface="Arial" charset="0"/>
              </a:rPr>
              <a:t>Understanding and Managing Risk</a:t>
            </a:r>
          </a:p>
          <a:p>
            <a:pPr marL="514350" indent="-514350">
              <a:buFontTx/>
              <a:buAutoNum type="romanUcPeriod"/>
            </a:pPr>
            <a:endParaRPr lang="en-US" altLang="en-US" dirty="0" smtClean="0">
              <a:latin typeface="Arial" charset="0"/>
              <a:cs typeface="Arial" charset="0"/>
            </a:endParaRPr>
          </a:p>
          <a:p>
            <a:pPr marL="514350" indent="-514350">
              <a:buFontTx/>
              <a:buAutoNum type="romanUcPeriod"/>
            </a:pPr>
            <a:endParaRPr lang="en-US" altLang="en-US" dirty="0" smtClean="0">
              <a:latin typeface="Arial" charset="0"/>
              <a:cs typeface="Arial" charset="0"/>
            </a:endParaRPr>
          </a:p>
          <a:p>
            <a:pPr marL="514350" indent="-514350">
              <a:buFontTx/>
              <a:buAutoNum type="romanUcPeriod"/>
            </a:pPr>
            <a:endParaRPr lang="en-US" altLang="en-US" dirty="0" smtClean="0">
              <a:latin typeface="Arial" charset="0"/>
              <a:cs typeface="Arial" charset="0"/>
            </a:endParaRPr>
          </a:p>
        </p:txBody>
      </p:sp>
    </p:spTree>
    <p:extLst>
      <p:ext uri="{BB962C8B-B14F-4D97-AF65-F5344CB8AC3E}">
        <p14:creationId xmlns:p14="http://schemas.microsoft.com/office/powerpoint/2010/main" val="283782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295400"/>
          </a:xfrm>
        </p:spPr>
        <p:txBody>
          <a:bodyPr/>
          <a:lstStyle/>
          <a:p>
            <a:pPr algn="ctr"/>
            <a:r>
              <a:rPr lang="en-US" altLang="en-US" dirty="0" smtClean="0">
                <a:latin typeface="Arial" charset="0"/>
                <a:cs typeface="Arial" charset="0"/>
              </a:rPr>
              <a:t>I.  Not </a:t>
            </a:r>
            <a:r>
              <a:rPr lang="en-US" altLang="en-US" dirty="0">
                <a:latin typeface="Arial" charset="0"/>
                <a:cs typeface="Arial" charset="0"/>
              </a:rPr>
              <a:t>Managing Bad Performers/Failing to Manage Performance </a:t>
            </a:r>
            <a:r>
              <a:rPr lang="en-US" altLang="en-US" dirty="0" smtClean="0">
                <a:latin typeface="Arial" charset="0"/>
                <a:cs typeface="Arial" charset="0"/>
              </a:rPr>
              <a:t>Expectations/Waiting Too Long to Address Performance Issues</a:t>
            </a:r>
            <a:r>
              <a:rPr lang="en-US" altLang="en-US" dirty="0">
                <a:latin typeface="Arial" charset="0"/>
                <a:cs typeface="Arial" charset="0"/>
              </a:rPr>
              <a:t/>
            </a:r>
            <a:br>
              <a:rPr lang="en-US" altLang="en-US" dirty="0">
                <a:latin typeface="Arial" charset="0"/>
                <a:cs typeface="Arial" charset="0"/>
              </a:rPr>
            </a:br>
            <a:endParaRPr lang="en-US" dirty="0"/>
          </a:p>
        </p:txBody>
      </p:sp>
      <p:sp>
        <p:nvSpPr>
          <p:cNvPr id="5" name="Content Placeholder 4"/>
          <p:cNvSpPr>
            <a:spLocks noGrp="1"/>
          </p:cNvSpPr>
          <p:nvPr>
            <p:ph idx="1"/>
          </p:nvPr>
        </p:nvSpPr>
        <p:spPr/>
        <p:txBody>
          <a:bodyPr/>
          <a:lstStyle/>
          <a:p>
            <a:r>
              <a:rPr lang="en-US" dirty="0" smtClean="0"/>
              <a:t>Starting Point – understanding the psyche of a typical plaintiff</a:t>
            </a:r>
          </a:p>
          <a:p>
            <a:r>
              <a:rPr lang="en-US" dirty="0" smtClean="0"/>
              <a:t>Employers bear some of the blame for creating or aiding the creation of unrealistic expectations</a:t>
            </a:r>
          </a:p>
          <a:p>
            <a:r>
              <a:rPr lang="en-US" altLang="en-US" dirty="0" smtClean="0">
                <a:latin typeface="Arial" charset="0"/>
                <a:cs typeface="Arial" charset="0"/>
              </a:rPr>
              <a:t>Manage Performance -- the expectation is for each employee to perform his/her job duties</a:t>
            </a:r>
            <a:endParaRPr lang="en-US" altLang="en-US" dirty="0">
              <a:latin typeface="Arial" charset="0"/>
              <a:cs typeface="Arial" charset="0"/>
            </a:endParaRPr>
          </a:p>
          <a:p>
            <a:r>
              <a:rPr lang="en-US" dirty="0" smtClean="0"/>
              <a:t> Best Practices:</a:t>
            </a:r>
          </a:p>
          <a:p>
            <a:pPr lvl="1"/>
            <a:r>
              <a:rPr lang="en-US" dirty="0" smtClean="0"/>
              <a:t>Do not rely solely on the annual evaluation to address performance (good or bad)</a:t>
            </a:r>
          </a:p>
          <a:p>
            <a:pPr lvl="1"/>
            <a:r>
              <a:rPr lang="en-US" dirty="0" smtClean="0"/>
              <a:t>Ongoing dialogue with employees – monthly meetings, quarterly conversations… </a:t>
            </a:r>
          </a:p>
          <a:p>
            <a:pPr lvl="1"/>
            <a:r>
              <a:rPr lang="en-US" dirty="0" smtClean="0"/>
              <a:t>Address issues as they happen, including making termination decisions</a:t>
            </a:r>
            <a:endParaRPr lang="en-US" dirty="0"/>
          </a:p>
        </p:txBody>
      </p:sp>
    </p:spTree>
    <p:extLst>
      <p:ext uri="{BB962C8B-B14F-4D97-AF65-F5344CB8AC3E}">
        <p14:creationId xmlns:p14="http://schemas.microsoft.com/office/powerpoint/2010/main" val="393028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II.  Insufficient or Inadequate Documentation</a:t>
            </a:r>
            <a:r>
              <a:rPr lang="en-US" altLang="en-US" dirty="0">
                <a:latin typeface="Arial" charset="0"/>
                <a:cs typeface="Arial" charset="0"/>
              </a:rPr>
              <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pPr>
              <a:defRPr/>
            </a:pPr>
            <a:r>
              <a:rPr lang="en-US" dirty="0" smtClean="0"/>
              <a:t>Employers are still struggling with the fundamentals:</a:t>
            </a:r>
          </a:p>
          <a:p>
            <a:pPr lvl="1">
              <a:defRPr/>
            </a:pPr>
            <a:r>
              <a:rPr lang="en-US" dirty="0" smtClean="0"/>
              <a:t>No documentation – still a problem</a:t>
            </a:r>
          </a:p>
          <a:p>
            <a:pPr lvl="1">
              <a:defRPr/>
            </a:pPr>
            <a:r>
              <a:rPr lang="en-US" dirty="0" smtClean="0"/>
              <a:t>Creating disciplinary documents but not discussing them with the employee</a:t>
            </a:r>
          </a:p>
          <a:p>
            <a:pPr lvl="1">
              <a:defRPr/>
            </a:pPr>
            <a:r>
              <a:rPr lang="en-US" dirty="0" smtClean="0"/>
              <a:t>Not getting the employee to sign the disciplinary document</a:t>
            </a:r>
          </a:p>
          <a:p>
            <a:pPr>
              <a:defRPr/>
            </a:pPr>
            <a:r>
              <a:rPr lang="en-US" dirty="0" smtClean="0"/>
              <a:t>Annual Evaluations:</a:t>
            </a:r>
          </a:p>
          <a:p>
            <a:pPr lvl="1">
              <a:defRPr/>
            </a:pPr>
            <a:r>
              <a:rPr lang="en-US" dirty="0" smtClean="0"/>
              <a:t>Are the identified performance issues objective </a:t>
            </a:r>
            <a:r>
              <a:rPr lang="en-US" dirty="0"/>
              <a:t>in nature or are they more subjective</a:t>
            </a:r>
            <a:r>
              <a:rPr lang="en-US" dirty="0" smtClean="0"/>
              <a:t>?</a:t>
            </a:r>
          </a:p>
          <a:p>
            <a:pPr lvl="2">
              <a:defRPr/>
            </a:pPr>
            <a:r>
              <a:rPr lang="en-US" dirty="0" smtClean="0"/>
              <a:t>Not a good fit</a:t>
            </a:r>
          </a:p>
          <a:p>
            <a:pPr lvl="2">
              <a:defRPr/>
            </a:pPr>
            <a:r>
              <a:rPr lang="en-US" dirty="0" smtClean="0"/>
              <a:t>Not a leader</a:t>
            </a:r>
          </a:p>
          <a:p>
            <a:pPr lvl="2">
              <a:defRPr/>
            </a:pPr>
            <a:r>
              <a:rPr lang="en-US" dirty="0" smtClean="0"/>
              <a:t>Attitude is poor</a:t>
            </a:r>
            <a:endParaRPr lang="en-US" dirty="0"/>
          </a:p>
          <a:p>
            <a:pPr lvl="1">
              <a:defRPr/>
            </a:pPr>
            <a:r>
              <a:rPr lang="en-US" dirty="0"/>
              <a:t>Are the same comments being repeated </a:t>
            </a:r>
            <a:r>
              <a:rPr lang="en-US" dirty="0" smtClean="0"/>
              <a:t>year-to-year</a:t>
            </a:r>
          </a:p>
          <a:p>
            <a:pPr>
              <a:defRPr/>
            </a:pPr>
            <a:endParaRPr lang="en-US" dirty="0"/>
          </a:p>
          <a:p>
            <a:pPr marL="341313" lvl="1" indent="0">
              <a:buNone/>
              <a:defRPr/>
            </a:pPr>
            <a:r>
              <a:rPr lang="en-US" dirty="0"/>
              <a:t>  </a:t>
            </a:r>
          </a:p>
          <a:p>
            <a:endParaRPr lang="en-US" dirty="0"/>
          </a:p>
        </p:txBody>
      </p:sp>
    </p:spTree>
    <p:extLst>
      <p:ext uri="{BB962C8B-B14F-4D97-AF65-F5344CB8AC3E}">
        <p14:creationId xmlns:p14="http://schemas.microsoft.com/office/powerpoint/2010/main" val="177522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latin typeface="Arial" charset="0"/>
                <a:cs typeface="Arial" charset="0"/>
              </a:rPr>
              <a:t>Insufficient or Inadequate Documentation</a:t>
            </a:r>
            <a:endParaRPr lang="en-US" dirty="0"/>
          </a:p>
        </p:txBody>
      </p:sp>
      <p:sp>
        <p:nvSpPr>
          <p:cNvPr id="3" name="Content Placeholder 2"/>
          <p:cNvSpPr>
            <a:spLocks noGrp="1"/>
          </p:cNvSpPr>
          <p:nvPr>
            <p:ph idx="1"/>
          </p:nvPr>
        </p:nvSpPr>
        <p:spPr>
          <a:xfrm>
            <a:off x="349250" y="1371600"/>
            <a:ext cx="8229600" cy="5105400"/>
          </a:xfrm>
        </p:spPr>
        <p:txBody>
          <a:bodyPr/>
          <a:lstStyle/>
          <a:p>
            <a:r>
              <a:rPr lang="en-US" altLang="en-US" dirty="0" smtClean="0">
                <a:latin typeface="Arial" charset="0"/>
                <a:cs typeface="Arial" charset="0"/>
              </a:rPr>
              <a:t>Best Practices:</a:t>
            </a:r>
          </a:p>
          <a:p>
            <a:pPr lvl="1"/>
            <a:r>
              <a:rPr lang="en-US" altLang="en-US" dirty="0"/>
              <a:t>Train your supervisors and managers on </a:t>
            </a:r>
            <a:r>
              <a:rPr lang="en-US" altLang="en-US" dirty="0" smtClean="0"/>
              <a:t>preparing records of conversations, disciplinary documents and performance evaluations</a:t>
            </a:r>
          </a:p>
          <a:p>
            <a:pPr lvl="1"/>
            <a:r>
              <a:rPr lang="en-US" altLang="en-US" dirty="0"/>
              <a:t>Implement a review process to make sure that your supervisors and managers are </a:t>
            </a:r>
            <a:r>
              <a:rPr lang="en-US" altLang="en-US" dirty="0" smtClean="0"/>
              <a:t>properly evaluating employees</a:t>
            </a:r>
            <a:endParaRPr lang="en-US" altLang="en-US" dirty="0">
              <a:latin typeface="Arial" charset="0"/>
              <a:cs typeface="Arial" charset="0"/>
            </a:endParaRPr>
          </a:p>
          <a:p>
            <a:r>
              <a:rPr lang="en-US" altLang="en-US" dirty="0" smtClean="0">
                <a:latin typeface="Arial" charset="0"/>
                <a:cs typeface="Arial" charset="0"/>
              </a:rPr>
              <a:t>Bigger </a:t>
            </a:r>
            <a:r>
              <a:rPr lang="en-US" altLang="en-US" dirty="0">
                <a:latin typeface="Arial" charset="0"/>
                <a:cs typeface="Arial" charset="0"/>
              </a:rPr>
              <a:t>Picture Questions:</a:t>
            </a:r>
          </a:p>
          <a:p>
            <a:pPr lvl="1"/>
            <a:r>
              <a:rPr lang="en-US" altLang="en-US" dirty="0">
                <a:latin typeface="Arial" charset="0"/>
                <a:cs typeface="Arial" charset="0"/>
              </a:rPr>
              <a:t>Is your rating system truly useful</a:t>
            </a:r>
            <a:r>
              <a:rPr lang="en-US" altLang="en-US" dirty="0" smtClean="0">
                <a:latin typeface="Arial" charset="0"/>
                <a:cs typeface="Arial" charset="0"/>
              </a:rPr>
              <a:t>? </a:t>
            </a:r>
          </a:p>
          <a:p>
            <a:pPr lvl="1"/>
            <a:r>
              <a:rPr lang="en-US" dirty="0" smtClean="0"/>
              <a:t>Does it </a:t>
            </a:r>
            <a:r>
              <a:rPr lang="en-US" dirty="0"/>
              <a:t>accurately measure </a:t>
            </a:r>
            <a:r>
              <a:rPr lang="en-US" dirty="0" smtClean="0"/>
              <a:t>an </a:t>
            </a:r>
            <a:r>
              <a:rPr lang="en-US" dirty="0"/>
              <a:t>employee’s performance?</a:t>
            </a:r>
            <a:endParaRPr lang="en-US" altLang="en-US" dirty="0">
              <a:latin typeface="Arial" charset="0"/>
              <a:cs typeface="Arial" charset="0"/>
            </a:endParaRPr>
          </a:p>
          <a:p>
            <a:pPr lvl="1"/>
            <a:r>
              <a:rPr lang="en-US" altLang="en-US" dirty="0" smtClean="0">
                <a:latin typeface="Arial" charset="0"/>
                <a:cs typeface="Arial" charset="0"/>
              </a:rPr>
              <a:t>Does one size fit all?</a:t>
            </a:r>
          </a:p>
          <a:p>
            <a:pPr lvl="1"/>
            <a:r>
              <a:rPr lang="en-US" altLang="en-US" dirty="0" smtClean="0">
                <a:latin typeface="Arial" charset="0"/>
                <a:cs typeface="Arial" charset="0"/>
              </a:rPr>
              <a:t>Can </a:t>
            </a:r>
            <a:r>
              <a:rPr lang="en-US" altLang="en-US" dirty="0">
                <a:latin typeface="Arial" charset="0"/>
                <a:cs typeface="Arial" charset="0"/>
              </a:rPr>
              <a:t>evaluations be </a:t>
            </a:r>
            <a:r>
              <a:rPr lang="en-US" altLang="en-US" dirty="0" smtClean="0">
                <a:latin typeface="Arial" charset="0"/>
                <a:cs typeface="Arial" charset="0"/>
              </a:rPr>
              <a:t>better tailored </a:t>
            </a:r>
            <a:r>
              <a:rPr lang="en-US" altLang="en-US" dirty="0">
                <a:latin typeface="Arial" charset="0"/>
                <a:cs typeface="Arial" charset="0"/>
              </a:rPr>
              <a:t>for specific </a:t>
            </a:r>
            <a:r>
              <a:rPr lang="en-US" altLang="en-US" dirty="0" smtClean="0">
                <a:latin typeface="Arial" charset="0"/>
                <a:cs typeface="Arial" charset="0"/>
              </a:rPr>
              <a:t>jobs or individuals?</a:t>
            </a:r>
            <a:endParaRPr lang="en-US" altLang="en-US" dirty="0">
              <a:latin typeface="Arial" charset="0"/>
              <a:cs typeface="Arial" charset="0"/>
            </a:endParaRPr>
          </a:p>
          <a:p>
            <a:pPr lvl="1"/>
            <a:r>
              <a:rPr lang="en-US" altLang="en-US" dirty="0">
                <a:latin typeface="Arial" charset="0"/>
                <a:cs typeface="Arial" charset="0"/>
              </a:rPr>
              <a:t>Can they be </a:t>
            </a:r>
            <a:r>
              <a:rPr lang="en-US" altLang="en-US" dirty="0" smtClean="0">
                <a:latin typeface="Arial" charset="0"/>
                <a:cs typeface="Arial" charset="0"/>
              </a:rPr>
              <a:t>better tailored </a:t>
            </a:r>
            <a:r>
              <a:rPr lang="en-US" altLang="en-US" dirty="0">
                <a:latin typeface="Arial" charset="0"/>
                <a:cs typeface="Arial" charset="0"/>
              </a:rPr>
              <a:t>to measure the essential aspects of the job under evaluation?</a:t>
            </a:r>
          </a:p>
          <a:p>
            <a:pPr lvl="1"/>
            <a:r>
              <a:rPr lang="en-US" altLang="en-US" dirty="0">
                <a:latin typeface="Arial" charset="0"/>
                <a:cs typeface="Arial" charset="0"/>
              </a:rPr>
              <a:t>Should you even continue with annual </a:t>
            </a:r>
            <a:r>
              <a:rPr lang="en-US" altLang="en-US" dirty="0" smtClean="0">
                <a:latin typeface="Arial" charset="0"/>
                <a:cs typeface="Arial" charset="0"/>
              </a:rPr>
              <a:t>evaluations?</a:t>
            </a:r>
            <a:endParaRPr lang="en-US" altLang="en-US" dirty="0"/>
          </a:p>
          <a:p>
            <a:pPr lvl="1"/>
            <a:endParaRPr lang="en-US" altLang="en-US" dirty="0">
              <a:latin typeface="Arial" charset="0"/>
              <a:cs typeface="Arial" charset="0"/>
            </a:endParaRPr>
          </a:p>
          <a:p>
            <a:endParaRPr lang="en-US" dirty="0"/>
          </a:p>
        </p:txBody>
      </p:sp>
    </p:spTree>
    <p:extLst>
      <p:ext uri="{BB962C8B-B14F-4D97-AF65-F5344CB8AC3E}">
        <p14:creationId xmlns:p14="http://schemas.microsoft.com/office/powerpoint/2010/main" val="1177832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smtClean="0">
                <a:latin typeface="Arial" charset="0"/>
                <a:cs typeface="Arial" charset="0"/>
              </a:rPr>
              <a:t>III.  Poor </a:t>
            </a:r>
            <a:r>
              <a:rPr lang="en-US" altLang="en-US" dirty="0">
                <a:latin typeface="Arial" charset="0"/>
                <a:cs typeface="Arial" charset="0"/>
              </a:rPr>
              <a:t>People Managers</a:t>
            </a:r>
            <a:br>
              <a:rPr lang="en-US" altLang="en-US" dirty="0">
                <a:latin typeface="Arial" charset="0"/>
                <a:cs typeface="Arial" charset="0"/>
              </a:rPr>
            </a:br>
            <a:endParaRPr lang="en-US" dirty="0"/>
          </a:p>
        </p:txBody>
      </p:sp>
      <p:sp>
        <p:nvSpPr>
          <p:cNvPr id="3" name="Content Placeholder 2"/>
          <p:cNvSpPr>
            <a:spLocks noGrp="1"/>
          </p:cNvSpPr>
          <p:nvPr>
            <p:ph idx="1"/>
          </p:nvPr>
        </p:nvSpPr>
        <p:spPr/>
        <p:txBody>
          <a:bodyPr/>
          <a:lstStyle/>
          <a:p>
            <a:pPr algn="just"/>
            <a:r>
              <a:rPr lang="en-US" dirty="0" smtClean="0"/>
              <a:t>Just because someone is a high performer in his/her job doesn’t necessarily mean that he/she will be an effective people manager – important to recognize the difference in those skillsets before placing someone in people manager role </a:t>
            </a:r>
          </a:p>
          <a:p>
            <a:pPr algn="just"/>
            <a:r>
              <a:rPr lang="en-US" dirty="0" smtClean="0"/>
              <a:t>Most people are not naturally good at managing others, but it can be a learned skill</a:t>
            </a:r>
          </a:p>
          <a:p>
            <a:pPr algn="just"/>
            <a:r>
              <a:rPr lang="en-US" dirty="0" smtClean="0"/>
              <a:t>Provide training on how to manage employees – develop the skillset</a:t>
            </a:r>
          </a:p>
          <a:p>
            <a:pPr algn="just"/>
            <a:r>
              <a:rPr lang="en-US" dirty="0" smtClean="0"/>
              <a:t>If a high performer shouldn’t be a people manager, place them in an individual contributor role – still providing recognition and rewards for being a high performer </a:t>
            </a:r>
          </a:p>
          <a:p>
            <a:pPr algn="just"/>
            <a:r>
              <a:rPr lang="en-US" dirty="0" smtClean="0"/>
              <a:t>Related Issue – change in supervisors and adjusting employees’ expectations</a:t>
            </a:r>
          </a:p>
          <a:p>
            <a:pPr algn="just"/>
            <a:endParaRPr lang="en-US" dirty="0"/>
          </a:p>
        </p:txBody>
      </p:sp>
    </p:spTree>
    <p:extLst>
      <p:ext uri="{BB962C8B-B14F-4D97-AF65-F5344CB8AC3E}">
        <p14:creationId xmlns:p14="http://schemas.microsoft.com/office/powerpoint/2010/main" val="170331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D_PowerPoint_Template_12.13.2012">
  <a:themeElements>
    <a:clrScheme name="Baker Donelson">
      <a:dk1>
        <a:srgbClr val="000000"/>
      </a:dk1>
      <a:lt1>
        <a:srgbClr val="FFFFFF"/>
      </a:lt1>
      <a:dk2>
        <a:srgbClr val="000000"/>
      </a:dk2>
      <a:lt2>
        <a:srgbClr val="6C6F70"/>
      </a:lt2>
      <a:accent1>
        <a:srgbClr val="D52B1E"/>
      </a:accent1>
      <a:accent2>
        <a:srgbClr val="6C6F70"/>
      </a:accent2>
      <a:accent3>
        <a:srgbClr val="006983"/>
      </a:accent3>
      <a:accent4>
        <a:srgbClr val="A2A4A3"/>
      </a:accent4>
      <a:accent5>
        <a:srgbClr val="FFFFFF"/>
      </a:accent5>
      <a:accent6>
        <a:srgbClr val="000000"/>
      </a:accent6>
      <a:hlink>
        <a:srgbClr val="D52B1E"/>
      </a:hlink>
      <a:folHlink>
        <a:srgbClr val="0069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BD_PowerPoint_Template_12.13.2012</Template>
  <TotalTime>6301</TotalTime>
  <Words>2450</Words>
  <Application>Microsoft Office PowerPoint</Application>
  <PresentationFormat>On-screen Show (4:3)</PresentationFormat>
  <Paragraphs>254</Paragraphs>
  <Slides>42</Slides>
  <Notes>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BD_PowerPoint_Template_12.13.2012</vt:lpstr>
      <vt:lpstr>Insights and Perspectives from Twenty Years of Practice:    Musings of a Management-Side Counsel on Employers’ Most Common HR-Related Mistakes and Best Practices </vt:lpstr>
      <vt:lpstr>20 years of practice…</vt:lpstr>
      <vt:lpstr>Important Life Questions</vt:lpstr>
      <vt:lpstr>Is There Really a Fountain of Youth?</vt:lpstr>
      <vt:lpstr>The Top 10 </vt:lpstr>
      <vt:lpstr>I.  Not Managing Bad Performers/Failing to Manage Performance Expectations/Waiting Too Long to Address Performance Issues </vt:lpstr>
      <vt:lpstr>II.  Insufficient or Inadequate Documentation </vt:lpstr>
      <vt:lpstr>Insufficient or Inadequate Documentation</vt:lpstr>
      <vt:lpstr>III.  Poor People Managers </vt:lpstr>
      <vt:lpstr>IV.  Failure to Educate</vt:lpstr>
      <vt:lpstr>Excuses for Not Training</vt:lpstr>
      <vt:lpstr>Why Train?</vt:lpstr>
      <vt:lpstr>It’s Required By The EEOC</vt:lpstr>
      <vt:lpstr>EEOC Expands Training Requirements</vt:lpstr>
      <vt:lpstr>EEOC Expands Training Requirements</vt:lpstr>
      <vt:lpstr>It’s Required By State Law</vt:lpstr>
      <vt:lpstr>PowerPoint Presentation</vt:lpstr>
      <vt:lpstr>Limiting Liability: the Kolstad Defense</vt:lpstr>
      <vt:lpstr>Management Training Now Required By Courts</vt:lpstr>
      <vt:lpstr>Management Training Now Required By Courts</vt:lpstr>
      <vt:lpstr>Management Training Now Required By Courts</vt:lpstr>
      <vt:lpstr>Quality of Training Counts</vt:lpstr>
      <vt:lpstr>Quality of Training Counts</vt:lpstr>
      <vt:lpstr>IV.  Failure to Educate  </vt:lpstr>
      <vt:lpstr>V.  Insufficient Investigations </vt:lpstr>
      <vt:lpstr>VI. Failing to Proactively Manage Leave</vt:lpstr>
      <vt:lpstr>Leave, Leave and More Leave (continued)</vt:lpstr>
      <vt:lpstr>Leave, Leave and More Leave (continued)</vt:lpstr>
      <vt:lpstr>Leave, Leave and More Leave (continued)</vt:lpstr>
      <vt:lpstr>VII.  Treating Employees as Independent Contractors </vt:lpstr>
      <vt:lpstr>Treating Employees as Independent Contractors</vt:lpstr>
      <vt:lpstr>Treating Employees as Independent Contractors</vt:lpstr>
      <vt:lpstr>Treating Employees as Independent Contractors</vt:lpstr>
      <vt:lpstr>Treating Employees as Independent Contractors</vt:lpstr>
      <vt:lpstr>VIII.  Failing to Recognize the Whistleblower /Retaliation Scenario </vt:lpstr>
      <vt:lpstr>Retaliation Protections are Numerous</vt:lpstr>
      <vt:lpstr>Retaliation Statutes . . . and the List Goes On</vt:lpstr>
      <vt:lpstr>. . . and On</vt:lpstr>
      <vt:lpstr>Employee Must Engage in Statutorily Protected Activity</vt:lpstr>
      <vt:lpstr>Employee Must Engage in Statutorily Protected Activity</vt:lpstr>
      <vt:lpstr>IX.  Failing to Draw a Line in the Sand  (Litigation is not always bad!) </vt:lpstr>
      <vt:lpstr>X.  Understanding and Managing Risk </vt:lpstr>
    </vt:vector>
  </TitlesOfParts>
  <Company>Baker Donelson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BDBCB</dc:creator>
  <cp:lastModifiedBy>BDBCB</cp:lastModifiedBy>
  <cp:revision>144</cp:revision>
  <cp:lastPrinted>2018-08-09T12:50:22Z</cp:lastPrinted>
  <dcterms:created xsi:type="dcterms:W3CDTF">2013-01-29T22:26:41Z</dcterms:created>
  <dcterms:modified xsi:type="dcterms:W3CDTF">2018-08-09T12:51:43Z</dcterms:modified>
</cp:coreProperties>
</file>