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Lst>
  <p:notesMasterIdLst>
    <p:notesMasterId r:id="rId34"/>
  </p:notesMasterIdLst>
  <p:handoutMasterIdLst>
    <p:handoutMasterId r:id="rId35"/>
  </p:handoutMasterIdLst>
  <p:sldIdLst>
    <p:sldId id="276" r:id="rId2"/>
    <p:sldId id="273" r:id="rId3"/>
    <p:sldId id="294" r:id="rId4"/>
    <p:sldId id="277" r:id="rId5"/>
    <p:sldId id="278" r:id="rId6"/>
    <p:sldId id="293" r:id="rId7"/>
    <p:sldId id="290" r:id="rId8"/>
    <p:sldId id="289" r:id="rId9"/>
    <p:sldId id="288" r:id="rId10"/>
    <p:sldId id="322" r:id="rId11"/>
    <p:sldId id="281" r:id="rId12"/>
    <p:sldId id="305" r:id="rId13"/>
    <p:sldId id="307" r:id="rId14"/>
    <p:sldId id="309" r:id="rId15"/>
    <p:sldId id="312" r:id="rId16"/>
    <p:sldId id="310" r:id="rId17"/>
    <p:sldId id="306" r:id="rId18"/>
    <p:sldId id="279" r:id="rId19"/>
    <p:sldId id="315" r:id="rId20"/>
    <p:sldId id="304" r:id="rId21"/>
    <p:sldId id="313" r:id="rId22"/>
    <p:sldId id="303" r:id="rId23"/>
    <p:sldId id="299" r:id="rId24"/>
    <p:sldId id="301" r:id="rId25"/>
    <p:sldId id="300" r:id="rId26"/>
    <p:sldId id="324" r:id="rId27"/>
    <p:sldId id="325" r:id="rId28"/>
    <p:sldId id="323" r:id="rId29"/>
    <p:sldId id="317" r:id="rId30"/>
    <p:sldId id="318" r:id="rId31"/>
    <p:sldId id="297" r:id="rId32"/>
    <p:sldId id="275"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F48"/>
    <a:srgbClr val="AC0000"/>
    <a:srgbClr val="B22624"/>
    <a:srgbClr val="FFC53F"/>
    <a:srgbClr val="9AB9AD"/>
    <a:srgbClr val="683064"/>
    <a:srgbClr val="521B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1703" autoAdjust="0"/>
    <p:restoredTop sz="79182" autoAdjust="0"/>
  </p:normalViewPr>
  <p:slideViewPr>
    <p:cSldViewPr snapToGrid="0" snapToObjects="1">
      <p:cViewPr varScale="1">
        <p:scale>
          <a:sx n="70" d="100"/>
          <a:sy n="70" d="100"/>
        </p:scale>
        <p:origin x="-754" y="-67"/>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21" d="100"/>
          <a:sy n="121" d="100"/>
        </p:scale>
        <p:origin x="3808"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9DD7495B-6566-EF48-AA77-B2A903BA95E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B54F1F5C-2E95-394F-8A13-28572A1BAA1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5144FD-B057-BA44-9761-702D059DDD55}" type="datetimeFigureOut">
              <a:rPr lang="en-US" smtClean="0"/>
              <a:t>8/5/2019</a:t>
            </a:fld>
            <a:endParaRPr lang="en-US"/>
          </a:p>
        </p:txBody>
      </p:sp>
      <p:sp>
        <p:nvSpPr>
          <p:cNvPr id="4" name="Footer Placeholder 3">
            <a:extLst>
              <a:ext uri="{FF2B5EF4-FFF2-40B4-BE49-F238E27FC236}">
                <a16:creationId xmlns:a16="http://schemas.microsoft.com/office/drawing/2014/main" xmlns="" id="{770F6BA5-3BF1-6147-ABD4-45FA318057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A45E0E91-227C-2044-A7A0-6C4A014CCDA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E3FE8A-DA58-A845-92D6-FB0170EC5664}" type="slidenum">
              <a:rPr lang="en-US" smtClean="0"/>
              <a:t>‹#›</a:t>
            </a:fld>
            <a:endParaRPr lang="en-US"/>
          </a:p>
        </p:txBody>
      </p:sp>
    </p:spTree>
    <p:extLst>
      <p:ext uri="{BB962C8B-B14F-4D97-AF65-F5344CB8AC3E}">
        <p14:creationId xmlns:p14="http://schemas.microsoft.com/office/powerpoint/2010/main" val="27016483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1E165C-15CC-4DFD-8C5E-60784384D34A}" type="datetimeFigureOut">
              <a:rPr lang="en-US" smtClean="0"/>
              <a:t>8/5/2019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577627-D327-46D6-97E2-15D0628071C8}" type="slidenum">
              <a:rPr lang="en-US" smtClean="0"/>
              <a:t>‹#›</a:t>
            </a:fld>
            <a:endParaRPr lang="en-US"/>
          </a:p>
        </p:txBody>
      </p:sp>
    </p:spTree>
    <p:extLst>
      <p:ext uri="{BB962C8B-B14F-4D97-AF65-F5344CB8AC3E}">
        <p14:creationId xmlns:p14="http://schemas.microsoft.com/office/powerpoint/2010/main" val="1969818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1</a:t>
            </a:fld>
            <a:endParaRPr lang="en-US"/>
          </a:p>
        </p:txBody>
      </p:sp>
    </p:spTree>
    <p:extLst>
      <p:ext uri="{BB962C8B-B14F-4D97-AF65-F5344CB8AC3E}">
        <p14:creationId xmlns:p14="http://schemas.microsoft.com/office/powerpoint/2010/main" val="2605799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10</a:t>
            </a:fld>
            <a:endParaRPr lang="en-US"/>
          </a:p>
        </p:txBody>
      </p:sp>
    </p:spTree>
    <p:extLst>
      <p:ext uri="{BB962C8B-B14F-4D97-AF65-F5344CB8AC3E}">
        <p14:creationId xmlns:p14="http://schemas.microsoft.com/office/powerpoint/2010/main" val="1928237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12</a:t>
            </a:fld>
            <a:endParaRPr lang="en-US"/>
          </a:p>
        </p:txBody>
      </p:sp>
    </p:spTree>
    <p:extLst>
      <p:ext uri="{BB962C8B-B14F-4D97-AF65-F5344CB8AC3E}">
        <p14:creationId xmlns:p14="http://schemas.microsoft.com/office/powerpoint/2010/main" val="1838822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14</a:t>
            </a:fld>
            <a:endParaRPr lang="en-US"/>
          </a:p>
        </p:txBody>
      </p:sp>
    </p:spTree>
    <p:extLst>
      <p:ext uri="{BB962C8B-B14F-4D97-AF65-F5344CB8AC3E}">
        <p14:creationId xmlns:p14="http://schemas.microsoft.com/office/powerpoint/2010/main" val="3958803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15</a:t>
            </a:fld>
            <a:endParaRPr lang="en-US"/>
          </a:p>
        </p:txBody>
      </p:sp>
    </p:spTree>
    <p:extLst>
      <p:ext uri="{BB962C8B-B14F-4D97-AF65-F5344CB8AC3E}">
        <p14:creationId xmlns:p14="http://schemas.microsoft.com/office/powerpoint/2010/main" val="501782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20</a:t>
            </a:fld>
            <a:endParaRPr lang="en-US"/>
          </a:p>
        </p:txBody>
      </p:sp>
    </p:spTree>
    <p:extLst>
      <p:ext uri="{BB962C8B-B14F-4D97-AF65-F5344CB8AC3E}">
        <p14:creationId xmlns:p14="http://schemas.microsoft.com/office/powerpoint/2010/main" val="221596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23</a:t>
            </a:fld>
            <a:endParaRPr lang="en-US"/>
          </a:p>
        </p:txBody>
      </p:sp>
    </p:spTree>
    <p:extLst>
      <p:ext uri="{BB962C8B-B14F-4D97-AF65-F5344CB8AC3E}">
        <p14:creationId xmlns:p14="http://schemas.microsoft.com/office/powerpoint/2010/main" val="8109946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24</a:t>
            </a:fld>
            <a:endParaRPr lang="en-US"/>
          </a:p>
        </p:txBody>
      </p:sp>
    </p:spTree>
    <p:extLst>
      <p:ext uri="{BB962C8B-B14F-4D97-AF65-F5344CB8AC3E}">
        <p14:creationId xmlns:p14="http://schemas.microsoft.com/office/powerpoint/2010/main" val="1393131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26</a:t>
            </a:fld>
            <a:endParaRPr lang="en-US"/>
          </a:p>
        </p:txBody>
      </p:sp>
    </p:spTree>
    <p:extLst>
      <p:ext uri="{BB962C8B-B14F-4D97-AF65-F5344CB8AC3E}">
        <p14:creationId xmlns:p14="http://schemas.microsoft.com/office/powerpoint/2010/main" val="4173095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27</a:t>
            </a:fld>
            <a:endParaRPr lang="en-US"/>
          </a:p>
        </p:txBody>
      </p:sp>
    </p:spTree>
    <p:extLst>
      <p:ext uri="{BB962C8B-B14F-4D97-AF65-F5344CB8AC3E}">
        <p14:creationId xmlns:p14="http://schemas.microsoft.com/office/powerpoint/2010/main" val="733224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2</a:t>
            </a:fld>
            <a:endParaRPr lang="en-US"/>
          </a:p>
        </p:txBody>
      </p:sp>
    </p:spTree>
    <p:extLst>
      <p:ext uri="{BB962C8B-B14F-4D97-AF65-F5344CB8AC3E}">
        <p14:creationId xmlns:p14="http://schemas.microsoft.com/office/powerpoint/2010/main" val="727712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3</a:t>
            </a:fld>
            <a:endParaRPr lang="en-US"/>
          </a:p>
        </p:txBody>
      </p:sp>
    </p:spTree>
    <p:extLst>
      <p:ext uri="{BB962C8B-B14F-4D97-AF65-F5344CB8AC3E}">
        <p14:creationId xmlns:p14="http://schemas.microsoft.com/office/powerpoint/2010/main" val="2678662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4</a:t>
            </a:fld>
            <a:endParaRPr lang="en-US"/>
          </a:p>
        </p:txBody>
      </p:sp>
    </p:spTree>
    <p:extLst>
      <p:ext uri="{BB962C8B-B14F-4D97-AF65-F5344CB8AC3E}">
        <p14:creationId xmlns:p14="http://schemas.microsoft.com/office/powerpoint/2010/main" val="2322988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5</a:t>
            </a:fld>
            <a:endParaRPr lang="en-US"/>
          </a:p>
        </p:txBody>
      </p:sp>
    </p:spTree>
    <p:extLst>
      <p:ext uri="{BB962C8B-B14F-4D97-AF65-F5344CB8AC3E}">
        <p14:creationId xmlns:p14="http://schemas.microsoft.com/office/powerpoint/2010/main" val="497861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6</a:t>
            </a:fld>
            <a:endParaRPr lang="en-US"/>
          </a:p>
        </p:txBody>
      </p:sp>
    </p:spTree>
    <p:extLst>
      <p:ext uri="{BB962C8B-B14F-4D97-AF65-F5344CB8AC3E}">
        <p14:creationId xmlns:p14="http://schemas.microsoft.com/office/powerpoint/2010/main" val="902349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7</a:t>
            </a:fld>
            <a:endParaRPr lang="en-US"/>
          </a:p>
        </p:txBody>
      </p:sp>
    </p:spTree>
    <p:extLst>
      <p:ext uri="{BB962C8B-B14F-4D97-AF65-F5344CB8AC3E}">
        <p14:creationId xmlns:p14="http://schemas.microsoft.com/office/powerpoint/2010/main" val="763569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8</a:t>
            </a:fld>
            <a:endParaRPr lang="en-US"/>
          </a:p>
        </p:txBody>
      </p:sp>
    </p:spTree>
    <p:extLst>
      <p:ext uri="{BB962C8B-B14F-4D97-AF65-F5344CB8AC3E}">
        <p14:creationId xmlns:p14="http://schemas.microsoft.com/office/powerpoint/2010/main" val="1915207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77627-D327-46D6-97E2-15D0628071C8}" type="slidenum">
              <a:rPr lang="en-US" smtClean="0"/>
              <a:t>9</a:t>
            </a:fld>
            <a:endParaRPr lang="en-US"/>
          </a:p>
        </p:txBody>
      </p:sp>
    </p:spTree>
    <p:extLst>
      <p:ext uri="{BB962C8B-B14F-4D97-AF65-F5344CB8AC3E}">
        <p14:creationId xmlns:p14="http://schemas.microsoft.com/office/powerpoint/2010/main" val="8381629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xmlns="" id="{75BC547F-E025-A141-B862-BD825484AA31}"/>
              </a:ext>
            </a:extLst>
          </p:cNvPr>
          <p:cNvPicPr>
            <a:picLocks noChangeAspect="1"/>
          </p:cNvPicPr>
          <p:nvPr userDrawn="1"/>
        </p:nvPicPr>
        <p:blipFill rotWithShape="1">
          <a:blip r:embed="rId2"/>
          <a:srcRect t="11282" r="-78" b="21674"/>
          <a:stretch/>
        </p:blipFill>
        <p:spPr>
          <a:xfrm>
            <a:off x="-1" y="0"/>
            <a:ext cx="12191999" cy="5943600"/>
          </a:xfrm>
          <a:prstGeom prst="rect">
            <a:avLst/>
          </a:prstGeom>
        </p:spPr>
      </p:pic>
      <p:sp>
        <p:nvSpPr>
          <p:cNvPr id="8" name="Rectangle 7"/>
          <p:cNvSpPr/>
          <p:nvPr userDrawn="1"/>
        </p:nvSpPr>
        <p:spPr>
          <a:xfrm>
            <a:off x="838200" y="0"/>
            <a:ext cx="10515600" cy="5943600"/>
          </a:xfrm>
          <a:prstGeom prst="rect">
            <a:avLst/>
          </a:prstGeom>
          <a:solidFill>
            <a:srgbClr val="AC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1524000" y="5958348"/>
            <a:ext cx="9144000" cy="109728"/>
          </a:xfrm>
          <a:prstGeom prst="rect">
            <a:avLst/>
          </a:prstGeom>
          <a:solidFill>
            <a:srgbClr val="333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A9160B8-889F-6E4F-BD14-D7C07EA7B108}"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663368-760F-C146-A07A-338E074C9438}" type="slidenum">
              <a:rPr lang="en-US" smtClean="0"/>
              <a:t>‹#›</a:t>
            </a:fld>
            <a:endParaRPr lang="en-US"/>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24452" y="620550"/>
            <a:ext cx="1843548" cy="516650"/>
          </a:xfrm>
          <a:prstGeom prst="rect">
            <a:avLst/>
          </a:prstGeom>
        </p:spPr>
      </p:pic>
      <p:cxnSp>
        <p:nvCxnSpPr>
          <p:cNvPr id="13" name="Straight Connector 12"/>
          <p:cNvCxnSpPr/>
          <p:nvPr userDrawn="1"/>
        </p:nvCxnSpPr>
        <p:spPr>
          <a:xfrm>
            <a:off x="0" y="5958348"/>
            <a:ext cx="12192000" cy="0"/>
          </a:xfrm>
          <a:prstGeom prst="line">
            <a:avLst/>
          </a:prstGeom>
          <a:ln w="38100">
            <a:solidFill>
              <a:schemeClr val="accent2"/>
            </a:solidFill>
          </a:ln>
        </p:spPr>
        <p:style>
          <a:lnRef idx="1">
            <a:schemeClr val="dk1"/>
          </a:lnRef>
          <a:fillRef idx="0">
            <a:schemeClr val="dk1"/>
          </a:fillRef>
          <a:effectRef idx="0">
            <a:schemeClr val="dk1"/>
          </a:effectRef>
          <a:fontRef idx="minor">
            <a:schemeClr val="tx1"/>
          </a:fontRef>
        </p:style>
      </p:cxnSp>
      <p:sp>
        <p:nvSpPr>
          <p:cNvPr id="16" name="Subtitle 2"/>
          <p:cNvSpPr>
            <a:spLocks noGrp="1"/>
          </p:cNvSpPr>
          <p:nvPr>
            <p:ph type="subTitle" idx="1"/>
          </p:nvPr>
        </p:nvSpPr>
        <p:spPr>
          <a:xfrm>
            <a:off x="1524000" y="5257800"/>
            <a:ext cx="9144000" cy="462281"/>
          </a:xfrm>
        </p:spPr>
        <p:txBody>
          <a:bodyPr anchor="ctr">
            <a:normAutofit/>
          </a:bodyPr>
          <a:lstStyle>
            <a:lvl1pPr marL="0" indent="0" algn="r">
              <a:buFontTx/>
              <a:buNone/>
              <a:defRPr sz="1800" b="0" i="1">
                <a:solidFill>
                  <a:schemeClr val="bg1"/>
                </a:solidFill>
                <a:latin typeface="Arial" panose="020B0604020202020204" pitchFamily="34" charset="0"/>
                <a:ea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7" name="Title 1"/>
          <p:cNvSpPr>
            <a:spLocks noGrp="1"/>
          </p:cNvSpPr>
          <p:nvPr>
            <p:ph type="ctrTitle"/>
          </p:nvPr>
        </p:nvSpPr>
        <p:spPr>
          <a:xfrm>
            <a:off x="1524000" y="1588166"/>
            <a:ext cx="9144000" cy="3456274"/>
          </a:xfrm>
        </p:spPr>
        <p:txBody>
          <a:bodyPr anchor="b">
            <a:normAutofit/>
          </a:bodyPr>
          <a:lstStyle>
            <a:lvl1pPr algn="l">
              <a:defRPr sz="5400" b="0" i="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4052281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Section Brea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2C74093B-A31E-5C4A-93AE-2FDDB157BE26}"/>
              </a:ext>
            </a:extLst>
          </p:cNvPr>
          <p:cNvPicPr>
            <a:picLocks noChangeAspect="1"/>
          </p:cNvPicPr>
          <p:nvPr userDrawn="1"/>
        </p:nvPicPr>
        <p:blipFill rotWithShape="1">
          <a:blip r:embed="rId2"/>
          <a:srcRect t="11282" r="-78" b="11359"/>
          <a:stretch/>
        </p:blipFill>
        <p:spPr>
          <a:xfrm>
            <a:off x="-1" y="0"/>
            <a:ext cx="12191999" cy="6858000"/>
          </a:xfrm>
          <a:prstGeom prst="rect">
            <a:avLst/>
          </a:prstGeom>
        </p:spPr>
      </p:pic>
      <p:sp>
        <p:nvSpPr>
          <p:cNvPr id="7" name="Rectangle 6">
            <a:extLst>
              <a:ext uri="{FF2B5EF4-FFF2-40B4-BE49-F238E27FC236}">
                <a16:creationId xmlns:a16="http://schemas.microsoft.com/office/drawing/2014/main" xmlns="" id="{3A5DE9FA-7C7E-0040-B0E1-7E889464F3A4}"/>
              </a:ext>
            </a:extLst>
          </p:cNvPr>
          <p:cNvSpPr/>
          <p:nvPr userDrawn="1"/>
        </p:nvSpPr>
        <p:spPr>
          <a:xfrm>
            <a:off x="-2" y="2"/>
            <a:ext cx="12192000" cy="6858000"/>
          </a:xfrm>
          <a:prstGeom prst="rect">
            <a:avLst/>
          </a:prstGeom>
          <a:solidFill>
            <a:srgbClr val="AC0000">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84901" y="5257800"/>
            <a:ext cx="10515600" cy="457200"/>
          </a:xfrm>
        </p:spPr>
        <p:txBody>
          <a:bodyPr anchor="ctr">
            <a:normAutofit/>
          </a:bodyPr>
          <a:lstStyle>
            <a:lvl1pPr marL="0" indent="0" algn="r">
              <a:buFontTx/>
              <a:buNone/>
              <a:defRPr sz="1800" b="0" i="1">
                <a:solidFill>
                  <a:schemeClr val="bg1"/>
                </a:solidFill>
                <a:latin typeface="Arial" panose="020B0604020202020204" pitchFamily="34" charset="0"/>
                <a:ea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 name="Title 1"/>
          <p:cNvSpPr>
            <a:spLocks noGrp="1"/>
          </p:cNvSpPr>
          <p:nvPr>
            <p:ph type="ctrTitle"/>
          </p:nvPr>
        </p:nvSpPr>
        <p:spPr>
          <a:xfrm>
            <a:off x="884903" y="1122363"/>
            <a:ext cx="10515600" cy="3886200"/>
          </a:xfrm>
        </p:spPr>
        <p:txBody>
          <a:bodyPr anchor="b">
            <a:normAutofit/>
          </a:bodyPr>
          <a:lstStyle>
            <a:lvl1pPr algn="l">
              <a:defRPr sz="6000" b="0" i="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xmlns="" id="{1B700385-E7DA-D441-8C75-3EA3CB0EC8AD}"/>
              </a:ext>
            </a:extLst>
          </p:cNvPr>
          <p:cNvSpPr>
            <a:spLocks noGrp="1"/>
          </p:cNvSpPr>
          <p:nvPr>
            <p:ph type="sldNum" sz="quarter" idx="4"/>
          </p:nvPr>
        </p:nvSpPr>
        <p:spPr>
          <a:xfrm>
            <a:off x="8657301"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59663368-760F-C146-A07A-338E074C9438}" type="slidenum">
              <a:rPr lang="en-US" smtClean="0"/>
              <a:pPr/>
              <a:t>‹#›</a:t>
            </a:fld>
            <a:endParaRPr lang="en-US" dirty="0"/>
          </a:p>
        </p:txBody>
      </p:sp>
    </p:spTree>
    <p:extLst>
      <p:ext uri="{BB962C8B-B14F-4D97-AF65-F5344CB8AC3E}">
        <p14:creationId xmlns:p14="http://schemas.microsoft.com/office/powerpoint/2010/main" val="353391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Pull Quot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9B8AC0CE-5128-9343-A68E-55BF00B4BEEF}"/>
              </a:ext>
            </a:extLst>
          </p:cNvPr>
          <p:cNvPicPr>
            <a:picLocks noChangeAspect="1"/>
          </p:cNvPicPr>
          <p:nvPr userDrawn="1"/>
        </p:nvPicPr>
        <p:blipFill rotWithShape="1">
          <a:blip r:embed="rId2"/>
          <a:srcRect t="11282" r="-78" b="11359"/>
          <a:stretch/>
        </p:blipFill>
        <p:spPr>
          <a:xfrm>
            <a:off x="-1" y="0"/>
            <a:ext cx="12191999" cy="6858000"/>
          </a:xfrm>
          <a:prstGeom prst="rect">
            <a:avLst/>
          </a:prstGeom>
        </p:spPr>
      </p:pic>
      <p:sp>
        <p:nvSpPr>
          <p:cNvPr id="7" name="Rectangle 6">
            <a:extLst>
              <a:ext uri="{FF2B5EF4-FFF2-40B4-BE49-F238E27FC236}">
                <a16:creationId xmlns:a16="http://schemas.microsoft.com/office/drawing/2014/main" xmlns="" id="{3A5DE9FA-7C7E-0040-B0E1-7E889464F3A4}"/>
              </a:ext>
            </a:extLst>
          </p:cNvPr>
          <p:cNvSpPr/>
          <p:nvPr userDrawn="1"/>
        </p:nvSpPr>
        <p:spPr>
          <a:xfrm>
            <a:off x="-1" y="0"/>
            <a:ext cx="12192000" cy="6858000"/>
          </a:xfrm>
          <a:prstGeom prst="rect">
            <a:avLst/>
          </a:prstGeom>
          <a:solidFill>
            <a:srgbClr val="333F48">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23385" y="5257800"/>
            <a:ext cx="9262872" cy="457200"/>
          </a:xfrm>
        </p:spPr>
        <p:txBody>
          <a:bodyPr anchor="ctr">
            <a:normAutofit/>
          </a:bodyPr>
          <a:lstStyle>
            <a:lvl1pPr marL="0" indent="0" algn="r">
              <a:buFontTx/>
              <a:buNone/>
              <a:defRPr sz="1800" b="0" i="1">
                <a:solidFill>
                  <a:schemeClr val="bg1"/>
                </a:solidFill>
                <a:latin typeface="Arial" panose="020B0604020202020204" pitchFamily="34" charset="0"/>
                <a:ea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 name="Title 1"/>
          <p:cNvSpPr>
            <a:spLocks noGrp="1"/>
          </p:cNvSpPr>
          <p:nvPr>
            <p:ph type="ctrTitle"/>
          </p:nvPr>
        </p:nvSpPr>
        <p:spPr>
          <a:xfrm>
            <a:off x="1423384" y="1122363"/>
            <a:ext cx="9262872" cy="3886200"/>
          </a:xfrm>
        </p:spPr>
        <p:txBody>
          <a:bodyPr anchor="b">
            <a:normAutofit/>
          </a:bodyPr>
          <a:lstStyle>
            <a:lvl1pPr algn="l">
              <a:defRPr sz="5400" b="0" i="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grpSp>
        <p:nvGrpSpPr>
          <p:cNvPr id="24" name="Group 23">
            <a:extLst>
              <a:ext uri="{FF2B5EF4-FFF2-40B4-BE49-F238E27FC236}">
                <a16:creationId xmlns:a16="http://schemas.microsoft.com/office/drawing/2014/main" xmlns="" id="{DF53852C-1D11-5942-84A8-17A205D85704}"/>
              </a:ext>
            </a:extLst>
          </p:cNvPr>
          <p:cNvGrpSpPr/>
          <p:nvPr userDrawn="1"/>
        </p:nvGrpSpPr>
        <p:grpSpPr>
          <a:xfrm flipH="1" flipV="1">
            <a:off x="1077943" y="790350"/>
            <a:ext cx="10058400" cy="4139381"/>
            <a:chOff x="1037303" y="2226882"/>
            <a:chExt cx="10058400" cy="4139381"/>
          </a:xfrm>
        </p:grpSpPr>
        <p:cxnSp>
          <p:nvCxnSpPr>
            <p:cNvPr id="21" name="Straight Connector 20">
              <a:extLst>
                <a:ext uri="{FF2B5EF4-FFF2-40B4-BE49-F238E27FC236}">
                  <a16:creationId xmlns:a16="http://schemas.microsoft.com/office/drawing/2014/main" xmlns="" id="{D64B22CF-297E-AD44-B7BE-27EA5AFF9F2E}"/>
                </a:ext>
              </a:extLst>
            </p:cNvPr>
            <p:cNvCxnSpPr>
              <a:cxnSpLocks/>
            </p:cNvCxnSpPr>
            <p:nvPr userDrawn="1"/>
          </p:nvCxnSpPr>
          <p:spPr>
            <a:xfrm>
              <a:off x="1037303" y="6346723"/>
              <a:ext cx="10058400" cy="0"/>
            </a:xfrm>
            <a:prstGeom prst="line">
              <a:avLst/>
            </a:prstGeom>
            <a:ln w="38100">
              <a:solidFill>
                <a:srgbClr val="B22624"/>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xmlns="" id="{BB3E8710-6A73-CA46-B4CF-DFED43840F55}"/>
                </a:ext>
              </a:extLst>
            </p:cNvPr>
            <p:cNvCxnSpPr>
              <a:cxnSpLocks/>
            </p:cNvCxnSpPr>
            <p:nvPr userDrawn="1"/>
          </p:nvCxnSpPr>
          <p:spPr>
            <a:xfrm>
              <a:off x="1037303" y="2226882"/>
              <a:ext cx="0" cy="4139381"/>
            </a:xfrm>
            <a:prstGeom prst="line">
              <a:avLst/>
            </a:prstGeom>
            <a:ln w="38100">
              <a:solidFill>
                <a:srgbClr val="B22624"/>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xmlns="" id="{B1ECF053-0CDC-DC4E-B0FF-7DE678609653}"/>
                </a:ext>
              </a:extLst>
            </p:cNvPr>
            <p:cNvCxnSpPr>
              <a:cxnSpLocks/>
            </p:cNvCxnSpPr>
            <p:nvPr userDrawn="1"/>
          </p:nvCxnSpPr>
          <p:spPr>
            <a:xfrm>
              <a:off x="11095703" y="5872481"/>
              <a:ext cx="0" cy="493782"/>
            </a:xfrm>
            <a:prstGeom prst="line">
              <a:avLst/>
            </a:prstGeom>
            <a:ln w="38100">
              <a:solidFill>
                <a:srgbClr val="B22624"/>
              </a:solidFill>
            </a:ln>
          </p:spPr>
          <p:style>
            <a:lnRef idx="1">
              <a:schemeClr val="accent1"/>
            </a:lnRef>
            <a:fillRef idx="0">
              <a:schemeClr val="accent1"/>
            </a:fillRef>
            <a:effectRef idx="0">
              <a:schemeClr val="accent1"/>
            </a:effectRef>
            <a:fontRef idx="minor">
              <a:schemeClr val="tx1"/>
            </a:fontRef>
          </p:style>
        </p:cxnSp>
      </p:grpSp>
      <p:sp>
        <p:nvSpPr>
          <p:cNvPr id="15" name="Subtitle 5">
            <a:extLst>
              <a:ext uri="{FF2B5EF4-FFF2-40B4-BE49-F238E27FC236}">
                <a16:creationId xmlns:a16="http://schemas.microsoft.com/office/drawing/2014/main" xmlns="" id="{81C2D22C-BEA8-1145-A39F-F9562B6DF13B}"/>
              </a:ext>
            </a:extLst>
          </p:cNvPr>
          <p:cNvSpPr txBox="1">
            <a:spLocks/>
          </p:cNvSpPr>
          <p:nvPr userDrawn="1"/>
        </p:nvSpPr>
        <p:spPr>
          <a:xfrm>
            <a:off x="10105102" y="4876800"/>
            <a:ext cx="1148081" cy="160528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Tx/>
              <a:buNone/>
              <a:defRPr sz="1800" b="0" i="1" kern="1200">
                <a:solidFill>
                  <a:schemeClr val="bg1"/>
                </a:solidFill>
                <a:latin typeface="Source Sans Pro" charset="0"/>
                <a:ea typeface="Source Sans Pro" charset="0"/>
                <a:cs typeface="Source Sans Pro"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en-US" sz="10000" b="1" dirty="0">
                <a:solidFill>
                  <a:srgbClr val="B22624"/>
                </a:solidFill>
                <a:latin typeface="Source Sans Pro Semibold" panose="020B0503030403020204" pitchFamily="34" charset="77"/>
              </a:rPr>
              <a:t>”</a:t>
            </a:r>
          </a:p>
        </p:txBody>
      </p:sp>
      <p:sp>
        <p:nvSpPr>
          <p:cNvPr id="16" name="Subtitle 5">
            <a:extLst>
              <a:ext uri="{FF2B5EF4-FFF2-40B4-BE49-F238E27FC236}">
                <a16:creationId xmlns:a16="http://schemas.microsoft.com/office/drawing/2014/main" xmlns="" id="{45FB43B4-AF1E-C94C-90F3-DDDE55FA00E2}"/>
              </a:ext>
            </a:extLst>
          </p:cNvPr>
          <p:cNvSpPr txBox="1">
            <a:spLocks/>
          </p:cNvSpPr>
          <p:nvPr userDrawn="1"/>
        </p:nvSpPr>
        <p:spPr>
          <a:xfrm>
            <a:off x="732501" y="1188719"/>
            <a:ext cx="1148081" cy="160528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Tx/>
              <a:buNone/>
              <a:defRPr sz="1800" b="0" i="1" kern="1200">
                <a:solidFill>
                  <a:schemeClr val="bg1"/>
                </a:solidFill>
                <a:latin typeface="Source Sans Pro" charset="0"/>
                <a:ea typeface="Source Sans Pro" charset="0"/>
                <a:cs typeface="Source Sans Pro"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r>
              <a:rPr lang="en-US" sz="10000" b="1" dirty="0">
                <a:solidFill>
                  <a:srgbClr val="B22624"/>
                </a:solidFill>
                <a:latin typeface="Source Sans Pro Semibold" panose="020B0503030403020204" pitchFamily="34" charset="77"/>
              </a:rPr>
              <a:t>“</a:t>
            </a:r>
          </a:p>
        </p:txBody>
      </p:sp>
      <p:grpSp>
        <p:nvGrpSpPr>
          <p:cNvPr id="17" name="Group 16">
            <a:extLst>
              <a:ext uri="{FF2B5EF4-FFF2-40B4-BE49-F238E27FC236}">
                <a16:creationId xmlns:a16="http://schemas.microsoft.com/office/drawing/2014/main" xmlns="" id="{E64CEE5D-70AF-6B45-A351-12B17CD37374}"/>
              </a:ext>
            </a:extLst>
          </p:cNvPr>
          <p:cNvGrpSpPr/>
          <p:nvPr userDrawn="1"/>
        </p:nvGrpSpPr>
        <p:grpSpPr>
          <a:xfrm rot="10800000" flipH="1" flipV="1">
            <a:off x="1077943" y="1998610"/>
            <a:ext cx="10058400" cy="4139381"/>
            <a:chOff x="1037303" y="2226882"/>
            <a:chExt cx="10058400" cy="4139381"/>
          </a:xfrm>
        </p:grpSpPr>
        <p:cxnSp>
          <p:nvCxnSpPr>
            <p:cNvPr id="19" name="Straight Connector 18">
              <a:extLst>
                <a:ext uri="{FF2B5EF4-FFF2-40B4-BE49-F238E27FC236}">
                  <a16:creationId xmlns:a16="http://schemas.microsoft.com/office/drawing/2014/main" xmlns="" id="{0849A707-27E5-FC4C-B701-230905A94A0F}"/>
                </a:ext>
              </a:extLst>
            </p:cNvPr>
            <p:cNvCxnSpPr>
              <a:cxnSpLocks/>
            </p:cNvCxnSpPr>
            <p:nvPr userDrawn="1"/>
          </p:nvCxnSpPr>
          <p:spPr>
            <a:xfrm>
              <a:off x="1037303" y="6346723"/>
              <a:ext cx="10058400" cy="0"/>
            </a:xfrm>
            <a:prstGeom prst="line">
              <a:avLst/>
            </a:prstGeom>
            <a:ln w="38100">
              <a:solidFill>
                <a:srgbClr val="B22624"/>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8FAC835E-45B9-1745-9927-1B4A41794A93}"/>
                </a:ext>
              </a:extLst>
            </p:cNvPr>
            <p:cNvCxnSpPr>
              <a:cxnSpLocks/>
            </p:cNvCxnSpPr>
            <p:nvPr userDrawn="1"/>
          </p:nvCxnSpPr>
          <p:spPr>
            <a:xfrm>
              <a:off x="1037303" y="2226882"/>
              <a:ext cx="0" cy="4139381"/>
            </a:xfrm>
            <a:prstGeom prst="line">
              <a:avLst/>
            </a:prstGeom>
            <a:ln w="38100">
              <a:solidFill>
                <a:srgbClr val="B22624"/>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xmlns="" id="{D90E4F77-8FB8-4A43-9566-92733AE1B952}"/>
                </a:ext>
              </a:extLst>
            </p:cNvPr>
            <p:cNvCxnSpPr>
              <a:cxnSpLocks/>
            </p:cNvCxnSpPr>
            <p:nvPr userDrawn="1"/>
          </p:nvCxnSpPr>
          <p:spPr>
            <a:xfrm>
              <a:off x="11095703" y="5872481"/>
              <a:ext cx="0" cy="493782"/>
            </a:xfrm>
            <a:prstGeom prst="line">
              <a:avLst/>
            </a:prstGeom>
            <a:ln w="38100">
              <a:solidFill>
                <a:srgbClr val="B22624"/>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92045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xmlns="" id="{F7330D72-5A23-0044-90DA-812D9EE39FAC}"/>
              </a:ext>
            </a:extLst>
          </p:cNvPr>
          <p:cNvPicPr>
            <a:picLocks noChangeAspect="1"/>
          </p:cNvPicPr>
          <p:nvPr userDrawn="1"/>
        </p:nvPicPr>
        <p:blipFill rotWithShape="1">
          <a:blip r:embed="rId2"/>
          <a:srcRect t="15400" r="-78" b="69647"/>
          <a:stretch/>
        </p:blipFill>
        <p:spPr>
          <a:xfrm>
            <a:off x="-1" y="365116"/>
            <a:ext cx="12191999" cy="1325560"/>
          </a:xfrm>
          <a:prstGeom prst="rect">
            <a:avLst/>
          </a:prstGeom>
        </p:spPr>
      </p:pic>
      <p:sp>
        <p:nvSpPr>
          <p:cNvPr id="8" name="Rectangle 7"/>
          <p:cNvSpPr/>
          <p:nvPr userDrawn="1"/>
        </p:nvSpPr>
        <p:spPr>
          <a:xfrm>
            <a:off x="838200" y="0"/>
            <a:ext cx="10515600" cy="1690688"/>
          </a:xfrm>
          <a:prstGeom prst="rect">
            <a:avLst/>
          </a:prstGeom>
          <a:solidFill>
            <a:srgbClr val="AC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524000" y="1690688"/>
            <a:ext cx="9144000" cy="109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b="0" i="0" spc="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2055813"/>
            <a:ext cx="10515600" cy="4121150"/>
          </a:xfrm>
        </p:spPr>
        <p:txBody>
          <a:bodyPr/>
          <a:lstStyle>
            <a:lvl1pPr marL="0" indent="0">
              <a:buNone/>
              <a:defRPr b="0" i="0">
                <a:solidFill>
                  <a:schemeClr val="accent2"/>
                </a:solidFill>
                <a:latin typeface="Arial" panose="020B0604020202020204" pitchFamily="34" charset="0"/>
                <a:ea typeface="Arial" panose="020B0604020202020204" pitchFamily="34" charset="0"/>
                <a:cs typeface="Arial" panose="020B0604020202020204" pitchFamily="34" charset="0"/>
              </a:defRPr>
            </a:lvl1pPr>
            <a:lvl2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2pPr>
            <a:lvl3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3pPr>
            <a:lvl4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4pPr>
            <a:lvl5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solidFill>
                  <a:schemeClr val="accent2"/>
                </a:solidFill>
              </a:defRPr>
            </a:lvl1pPr>
          </a:lstStyle>
          <a:p>
            <a:fld id="{EA9160B8-889F-6E4F-BD14-D7C07EA7B108}" type="datetimeFigureOut">
              <a:rPr lang="en-US" smtClean="0"/>
              <a:pPr/>
              <a:t>8/5/2019</a:t>
            </a:fld>
            <a:endParaRPr lang="en-US" dirty="0"/>
          </a:p>
        </p:txBody>
      </p:sp>
      <p:sp>
        <p:nvSpPr>
          <p:cNvPr id="5" name="Footer Placeholder 4"/>
          <p:cNvSpPr>
            <a:spLocks noGrp="1"/>
          </p:cNvSpPr>
          <p:nvPr>
            <p:ph type="ftr" sz="quarter" idx="11"/>
          </p:nvPr>
        </p:nvSpPr>
        <p:spPr/>
        <p:txBody>
          <a:bodyPr/>
          <a:lstStyle>
            <a:lvl1pPr>
              <a:defRPr>
                <a:solidFill>
                  <a:schemeClr val="accent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2"/>
                </a:solidFill>
              </a:defRPr>
            </a:lvl1pPr>
          </a:lstStyle>
          <a:p>
            <a:fld id="{59663368-760F-C146-A07A-338E074C9438}" type="slidenum">
              <a:rPr lang="en-US" smtClean="0"/>
              <a:pPr/>
              <a:t>‹#›</a:t>
            </a:fld>
            <a:endParaRPr lang="en-US" dirty="0"/>
          </a:p>
        </p:txBody>
      </p:sp>
      <p:cxnSp>
        <p:nvCxnSpPr>
          <p:cNvPr id="12" name="Straight Connector 11"/>
          <p:cNvCxnSpPr/>
          <p:nvPr userDrawn="1"/>
        </p:nvCxnSpPr>
        <p:spPr>
          <a:xfrm>
            <a:off x="0" y="1690688"/>
            <a:ext cx="12192000" cy="0"/>
          </a:xfrm>
          <a:prstGeom prst="line">
            <a:avLst/>
          </a:prstGeom>
          <a:ln w="38100">
            <a:solidFill>
              <a:schemeClr val="accent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83307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xmlns="" id="{F7330D72-5A23-0044-90DA-812D9EE39FAC}"/>
              </a:ext>
            </a:extLst>
          </p:cNvPr>
          <p:cNvPicPr>
            <a:picLocks noChangeAspect="1"/>
          </p:cNvPicPr>
          <p:nvPr userDrawn="1"/>
        </p:nvPicPr>
        <p:blipFill rotWithShape="1">
          <a:blip r:embed="rId2"/>
          <a:srcRect t="15400" r="-78" b="69647"/>
          <a:stretch/>
        </p:blipFill>
        <p:spPr>
          <a:xfrm>
            <a:off x="-1" y="365116"/>
            <a:ext cx="12191999" cy="1325560"/>
          </a:xfrm>
          <a:prstGeom prst="rect">
            <a:avLst/>
          </a:prstGeom>
        </p:spPr>
      </p:pic>
      <p:sp>
        <p:nvSpPr>
          <p:cNvPr id="8" name="Rectangle 7"/>
          <p:cNvSpPr/>
          <p:nvPr userDrawn="1"/>
        </p:nvSpPr>
        <p:spPr>
          <a:xfrm>
            <a:off x="838200" y="0"/>
            <a:ext cx="10515600" cy="1690688"/>
          </a:xfrm>
          <a:prstGeom prst="rect">
            <a:avLst/>
          </a:prstGeom>
          <a:solidFill>
            <a:srgbClr val="AC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524000" y="1690688"/>
            <a:ext cx="9144000" cy="109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b="0" i="0" spc="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2055813"/>
            <a:ext cx="10515600" cy="4121150"/>
          </a:xfrm>
        </p:spPr>
        <p:txBody>
          <a:bodyPr/>
          <a:lstStyle>
            <a:lvl1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1pPr>
            <a:lvl2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2pPr>
            <a:lvl3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3pPr>
            <a:lvl4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4pPr>
            <a:lvl5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solidFill>
                  <a:schemeClr val="accent2"/>
                </a:solidFill>
              </a:defRPr>
            </a:lvl1pPr>
          </a:lstStyle>
          <a:p>
            <a:fld id="{EA9160B8-889F-6E4F-BD14-D7C07EA7B108}" type="datetimeFigureOut">
              <a:rPr lang="en-US" smtClean="0"/>
              <a:pPr/>
              <a:t>8/5/2019</a:t>
            </a:fld>
            <a:endParaRPr lang="en-US" dirty="0"/>
          </a:p>
        </p:txBody>
      </p:sp>
      <p:sp>
        <p:nvSpPr>
          <p:cNvPr id="5" name="Footer Placeholder 4"/>
          <p:cNvSpPr>
            <a:spLocks noGrp="1"/>
          </p:cNvSpPr>
          <p:nvPr>
            <p:ph type="ftr" sz="quarter" idx="11"/>
          </p:nvPr>
        </p:nvSpPr>
        <p:spPr/>
        <p:txBody>
          <a:bodyPr/>
          <a:lstStyle>
            <a:lvl1pPr>
              <a:defRPr>
                <a:solidFill>
                  <a:schemeClr val="accent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2"/>
                </a:solidFill>
              </a:defRPr>
            </a:lvl1pPr>
          </a:lstStyle>
          <a:p>
            <a:fld id="{59663368-760F-C146-A07A-338E074C9438}" type="slidenum">
              <a:rPr lang="en-US" smtClean="0"/>
              <a:pPr/>
              <a:t>‹#›</a:t>
            </a:fld>
            <a:endParaRPr lang="en-US" dirty="0"/>
          </a:p>
        </p:txBody>
      </p:sp>
      <p:cxnSp>
        <p:nvCxnSpPr>
          <p:cNvPr id="12" name="Straight Connector 11"/>
          <p:cNvCxnSpPr/>
          <p:nvPr userDrawn="1"/>
        </p:nvCxnSpPr>
        <p:spPr>
          <a:xfrm>
            <a:off x="0" y="1690688"/>
            <a:ext cx="12192000" cy="0"/>
          </a:xfrm>
          <a:prstGeom prst="line">
            <a:avLst/>
          </a:prstGeom>
          <a:ln w="38100">
            <a:solidFill>
              <a:schemeClr val="accent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65092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LOGO">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xmlns="" id="{F7330D72-5A23-0044-90DA-812D9EE39FAC}"/>
              </a:ext>
            </a:extLst>
          </p:cNvPr>
          <p:cNvPicPr>
            <a:picLocks noChangeAspect="1"/>
          </p:cNvPicPr>
          <p:nvPr userDrawn="1"/>
        </p:nvPicPr>
        <p:blipFill rotWithShape="1">
          <a:blip r:embed="rId2"/>
          <a:srcRect t="15400" r="-78" b="69647"/>
          <a:stretch/>
        </p:blipFill>
        <p:spPr>
          <a:xfrm>
            <a:off x="-1" y="365116"/>
            <a:ext cx="12191999" cy="1325560"/>
          </a:xfrm>
          <a:prstGeom prst="rect">
            <a:avLst/>
          </a:prstGeom>
        </p:spPr>
      </p:pic>
      <p:sp>
        <p:nvSpPr>
          <p:cNvPr id="8" name="Rectangle 7"/>
          <p:cNvSpPr/>
          <p:nvPr userDrawn="1"/>
        </p:nvSpPr>
        <p:spPr>
          <a:xfrm>
            <a:off x="838200" y="0"/>
            <a:ext cx="10515600" cy="1690688"/>
          </a:xfrm>
          <a:prstGeom prst="rect">
            <a:avLst/>
          </a:prstGeom>
          <a:solidFill>
            <a:srgbClr val="AC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524000" y="1690688"/>
            <a:ext cx="9144000" cy="109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b="0" i="0" spc="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2055813"/>
            <a:ext cx="10515600" cy="4121150"/>
          </a:xfrm>
        </p:spPr>
        <p:txBody>
          <a:bodyPr/>
          <a:lstStyle>
            <a:lvl1pPr marL="0" indent="0">
              <a:buNone/>
              <a:defRPr b="0" i="0">
                <a:solidFill>
                  <a:schemeClr val="accent2"/>
                </a:solidFill>
                <a:latin typeface="Arial" panose="020B0604020202020204" pitchFamily="34" charset="0"/>
                <a:ea typeface="Arial" panose="020B0604020202020204" pitchFamily="34" charset="0"/>
                <a:cs typeface="Arial" panose="020B0604020202020204" pitchFamily="34" charset="0"/>
              </a:defRPr>
            </a:lvl1pPr>
            <a:lvl2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2pPr>
            <a:lvl3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3pPr>
            <a:lvl4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4pPr>
            <a:lvl5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a:solidFill>
                  <a:schemeClr val="accent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2"/>
                </a:solidFill>
              </a:defRPr>
            </a:lvl1pPr>
          </a:lstStyle>
          <a:p>
            <a:fld id="{59663368-760F-C146-A07A-338E074C9438}" type="slidenum">
              <a:rPr lang="en-US" smtClean="0"/>
              <a:pPr/>
              <a:t>‹#›</a:t>
            </a:fld>
            <a:endParaRPr lang="en-US" dirty="0"/>
          </a:p>
        </p:txBody>
      </p:sp>
      <p:cxnSp>
        <p:nvCxnSpPr>
          <p:cNvPr id="12" name="Straight Connector 11"/>
          <p:cNvCxnSpPr/>
          <p:nvPr userDrawn="1"/>
        </p:nvCxnSpPr>
        <p:spPr>
          <a:xfrm>
            <a:off x="0" y="1690688"/>
            <a:ext cx="12192000" cy="0"/>
          </a:xfrm>
          <a:prstGeom prst="line">
            <a:avLst/>
          </a:prstGeom>
          <a:ln w="38100">
            <a:solidFill>
              <a:schemeClr val="accent2"/>
            </a:solidFill>
          </a:ln>
        </p:spPr>
        <p:style>
          <a:lnRef idx="1">
            <a:schemeClr val="dk1"/>
          </a:lnRef>
          <a:fillRef idx="0">
            <a:schemeClr val="dk1"/>
          </a:fillRef>
          <a:effectRef idx="0">
            <a:schemeClr val="dk1"/>
          </a:effectRef>
          <a:fontRef idx="minor">
            <a:schemeClr val="tx1"/>
          </a:fontRef>
        </p:style>
      </p:cxnSp>
      <p:pic>
        <p:nvPicPr>
          <p:cNvPr id="14" name="Picture 13">
            <a:extLst>
              <a:ext uri="{FF2B5EF4-FFF2-40B4-BE49-F238E27FC236}">
                <a16:creationId xmlns:a16="http://schemas.microsoft.com/office/drawing/2014/main" xmlns="" id="{B0A3DEE0-E0F6-BE4B-9B41-4ECDCAB37403}"/>
              </a:ext>
            </a:extLst>
          </p:cNvPr>
          <p:cNvPicPr>
            <a:picLocks noChangeAspect="1"/>
          </p:cNvPicPr>
          <p:nvPr userDrawn="1"/>
        </p:nvPicPr>
        <p:blipFill>
          <a:blip r:embed="rId3"/>
          <a:stretch>
            <a:fillRect/>
          </a:stretch>
        </p:blipFill>
        <p:spPr>
          <a:xfrm>
            <a:off x="856741" y="6343954"/>
            <a:ext cx="1367367" cy="377522"/>
          </a:xfrm>
          <a:prstGeom prst="rect">
            <a:avLst/>
          </a:prstGeom>
        </p:spPr>
      </p:pic>
    </p:spTree>
    <p:extLst>
      <p:ext uri="{BB962C8B-B14F-4D97-AF65-F5344CB8AC3E}">
        <p14:creationId xmlns:p14="http://schemas.microsoft.com/office/powerpoint/2010/main" val="3317894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2_Title and Content-LOGO">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xmlns="" id="{F7330D72-5A23-0044-90DA-812D9EE39FAC}"/>
              </a:ext>
            </a:extLst>
          </p:cNvPr>
          <p:cNvPicPr>
            <a:picLocks noChangeAspect="1"/>
          </p:cNvPicPr>
          <p:nvPr userDrawn="1"/>
        </p:nvPicPr>
        <p:blipFill rotWithShape="1">
          <a:blip r:embed="rId2"/>
          <a:srcRect t="15400" r="-78" b="69647"/>
          <a:stretch/>
        </p:blipFill>
        <p:spPr>
          <a:xfrm>
            <a:off x="-1" y="365116"/>
            <a:ext cx="12191999" cy="1325560"/>
          </a:xfrm>
          <a:prstGeom prst="rect">
            <a:avLst/>
          </a:prstGeom>
        </p:spPr>
      </p:pic>
      <p:sp>
        <p:nvSpPr>
          <p:cNvPr id="8" name="Rectangle 7"/>
          <p:cNvSpPr/>
          <p:nvPr userDrawn="1"/>
        </p:nvSpPr>
        <p:spPr>
          <a:xfrm>
            <a:off x="838200" y="0"/>
            <a:ext cx="10515600" cy="1690688"/>
          </a:xfrm>
          <a:prstGeom prst="rect">
            <a:avLst/>
          </a:prstGeom>
          <a:solidFill>
            <a:srgbClr val="AC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524000" y="1690688"/>
            <a:ext cx="9144000" cy="109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b="0" i="0" spc="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2055813"/>
            <a:ext cx="10515600" cy="4121150"/>
          </a:xfrm>
        </p:spPr>
        <p:txBody>
          <a:bodyPr/>
          <a:lstStyle>
            <a:lvl1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1pPr>
            <a:lvl2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2pPr>
            <a:lvl3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3pPr>
            <a:lvl4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4pPr>
            <a:lvl5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a:solidFill>
                  <a:schemeClr val="accent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2"/>
                </a:solidFill>
              </a:defRPr>
            </a:lvl1pPr>
          </a:lstStyle>
          <a:p>
            <a:fld id="{59663368-760F-C146-A07A-338E074C9438}" type="slidenum">
              <a:rPr lang="en-US" smtClean="0"/>
              <a:pPr/>
              <a:t>‹#›</a:t>
            </a:fld>
            <a:endParaRPr lang="en-US" dirty="0"/>
          </a:p>
        </p:txBody>
      </p:sp>
      <p:cxnSp>
        <p:nvCxnSpPr>
          <p:cNvPr id="12" name="Straight Connector 11"/>
          <p:cNvCxnSpPr/>
          <p:nvPr userDrawn="1"/>
        </p:nvCxnSpPr>
        <p:spPr>
          <a:xfrm>
            <a:off x="0" y="1690688"/>
            <a:ext cx="12192000" cy="0"/>
          </a:xfrm>
          <a:prstGeom prst="line">
            <a:avLst/>
          </a:prstGeom>
          <a:ln w="38100">
            <a:solidFill>
              <a:schemeClr val="accent2"/>
            </a:solidFill>
          </a:ln>
        </p:spPr>
        <p:style>
          <a:lnRef idx="1">
            <a:schemeClr val="dk1"/>
          </a:lnRef>
          <a:fillRef idx="0">
            <a:schemeClr val="dk1"/>
          </a:fillRef>
          <a:effectRef idx="0">
            <a:schemeClr val="dk1"/>
          </a:effectRef>
          <a:fontRef idx="minor">
            <a:schemeClr val="tx1"/>
          </a:fontRef>
        </p:style>
      </p:cxnSp>
      <p:pic>
        <p:nvPicPr>
          <p:cNvPr id="14" name="Picture 13">
            <a:extLst>
              <a:ext uri="{FF2B5EF4-FFF2-40B4-BE49-F238E27FC236}">
                <a16:creationId xmlns:a16="http://schemas.microsoft.com/office/drawing/2014/main" xmlns="" id="{B0A3DEE0-E0F6-BE4B-9B41-4ECDCAB37403}"/>
              </a:ext>
            </a:extLst>
          </p:cNvPr>
          <p:cNvPicPr>
            <a:picLocks noChangeAspect="1"/>
          </p:cNvPicPr>
          <p:nvPr userDrawn="1"/>
        </p:nvPicPr>
        <p:blipFill>
          <a:blip r:embed="rId3"/>
          <a:stretch>
            <a:fillRect/>
          </a:stretch>
        </p:blipFill>
        <p:spPr>
          <a:xfrm>
            <a:off x="856741" y="6343954"/>
            <a:ext cx="1367367" cy="377522"/>
          </a:xfrm>
          <a:prstGeom prst="rect">
            <a:avLst/>
          </a:prstGeom>
        </p:spPr>
      </p:pic>
    </p:spTree>
    <p:extLst>
      <p:ext uri="{BB962C8B-B14F-4D97-AF65-F5344CB8AC3E}">
        <p14:creationId xmlns:p14="http://schemas.microsoft.com/office/powerpoint/2010/main" val="2130093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SMALL HEADER">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xmlns="" id="{0D96125E-CBB2-2D42-AB31-5114E558C22B}"/>
              </a:ext>
            </a:extLst>
          </p:cNvPr>
          <p:cNvPicPr>
            <a:picLocks/>
          </p:cNvPicPr>
          <p:nvPr userDrawn="1"/>
        </p:nvPicPr>
        <p:blipFill rotWithShape="1">
          <a:blip r:embed="rId2"/>
          <a:srcRect t="15400" r="-78" b="69647"/>
          <a:stretch/>
        </p:blipFill>
        <p:spPr>
          <a:xfrm>
            <a:off x="-2" y="0"/>
            <a:ext cx="12188952" cy="1371600"/>
          </a:xfrm>
          <a:prstGeom prst="rect">
            <a:avLst/>
          </a:prstGeom>
        </p:spPr>
      </p:pic>
      <p:sp>
        <p:nvSpPr>
          <p:cNvPr id="8" name="Rectangle 7"/>
          <p:cNvSpPr/>
          <p:nvPr userDrawn="1"/>
        </p:nvSpPr>
        <p:spPr>
          <a:xfrm>
            <a:off x="838200" y="-1"/>
            <a:ext cx="10515600" cy="1371600"/>
          </a:xfrm>
          <a:prstGeom prst="rect">
            <a:avLst/>
          </a:prstGeom>
          <a:solidFill>
            <a:srgbClr val="AC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524000" y="1371600"/>
            <a:ext cx="9144000" cy="109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7626"/>
            <a:ext cx="10515600" cy="1371600"/>
          </a:xfrm>
        </p:spPr>
        <p:txBody>
          <a:bodyPr/>
          <a:lstStyle>
            <a:lvl1pPr>
              <a:defRPr b="0" i="0" spc="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1593664"/>
            <a:ext cx="10515600" cy="4652957"/>
          </a:xfrm>
        </p:spPr>
        <p:txBody>
          <a:bodyPr/>
          <a:lstStyle>
            <a:lvl1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1pPr>
            <a:lvl2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2pPr>
            <a:lvl3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3pPr>
            <a:lvl4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4pPr>
            <a:lvl5pPr>
              <a:defRPr b="0" i="0">
                <a:solidFill>
                  <a:schemeClr val="accent2"/>
                </a:solidFill>
                <a:latin typeface="Arial" panose="020B0604020202020204" pitchFamily="34" charset="0"/>
                <a:ea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A9160B8-889F-6E4F-BD14-D7C07EA7B108}"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663368-760F-C146-A07A-338E074C9438}" type="slidenum">
              <a:rPr lang="en-US" smtClean="0"/>
              <a:t>‹#›</a:t>
            </a:fld>
            <a:endParaRPr lang="en-US"/>
          </a:p>
        </p:txBody>
      </p:sp>
      <p:cxnSp>
        <p:nvCxnSpPr>
          <p:cNvPr id="12" name="Straight Connector 11"/>
          <p:cNvCxnSpPr/>
          <p:nvPr userDrawn="1"/>
        </p:nvCxnSpPr>
        <p:spPr>
          <a:xfrm>
            <a:off x="0" y="1371600"/>
            <a:ext cx="12192000" cy="0"/>
          </a:xfrm>
          <a:prstGeom prst="line">
            <a:avLst/>
          </a:prstGeom>
          <a:ln w="38100">
            <a:solidFill>
              <a:schemeClr val="accent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281171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1_Section Header-ALT">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357C0FD6-0626-7A47-BB71-E13BD2142F3A}"/>
              </a:ext>
            </a:extLst>
          </p:cNvPr>
          <p:cNvPicPr>
            <a:picLocks noChangeAspect="1"/>
          </p:cNvPicPr>
          <p:nvPr userDrawn="1"/>
        </p:nvPicPr>
        <p:blipFill rotWithShape="1">
          <a:blip r:embed="rId2"/>
          <a:srcRect t="15034" r="-78" b="52785"/>
          <a:stretch/>
        </p:blipFill>
        <p:spPr>
          <a:xfrm>
            <a:off x="-1" y="1708357"/>
            <a:ext cx="12191999" cy="2852737"/>
          </a:xfrm>
          <a:prstGeom prst="rect">
            <a:avLst/>
          </a:prstGeom>
        </p:spPr>
      </p:pic>
      <p:sp>
        <p:nvSpPr>
          <p:cNvPr id="7" name="Rectangle 6"/>
          <p:cNvSpPr/>
          <p:nvPr userDrawn="1"/>
        </p:nvSpPr>
        <p:spPr>
          <a:xfrm>
            <a:off x="838200" y="-1"/>
            <a:ext cx="10515600" cy="4562475"/>
          </a:xfrm>
          <a:prstGeom prst="rect">
            <a:avLst/>
          </a:prstGeom>
          <a:solidFill>
            <a:srgbClr val="AC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524000" y="4561554"/>
            <a:ext cx="9144000" cy="109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494503" y="1709738"/>
            <a:ext cx="9144000" cy="2852737"/>
          </a:xfrm>
        </p:spPr>
        <p:txBody>
          <a:bodyPr anchor="b">
            <a:normAutofit/>
          </a:bodyPr>
          <a:lstStyle>
            <a:lvl1pPr>
              <a:defRPr sz="5400" b="0" i="0" spc="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31850" y="4807974"/>
            <a:ext cx="10515600" cy="1281676"/>
          </a:xfrm>
        </p:spPr>
        <p:txBody>
          <a:bodyPr/>
          <a:lstStyle>
            <a:lvl1pPr marL="0" indent="0">
              <a:buNone/>
              <a:defRPr sz="2400" b="0" i="0">
                <a:solidFill>
                  <a:schemeClr val="accent2"/>
                </a:solidFill>
                <a:latin typeface="Arial" panose="020B0604020202020204" pitchFamily="34" charset="0"/>
                <a:ea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EA9160B8-889F-6E4F-BD14-D7C07EA7B108}"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663368-760F-C146-A07A-338E074C9438}" type="slidenum">
              <a:rPr lang="en-US" smtClean="0"/>
              <a:t>‹#›</a:t>
            </a:fld>
            <a:endParaRPr lang="en-US"/>
          </a:p>
        </p:txBody>
      </p:sp>
      <p:cxnSp>
        <p:nvCxnSpPr>
          <p:cNvPr id="10" name="Straight Connector 9"/>
          <p:cNvCxnSpPr/>
          <p:nvPr userDrawn="1"/>
        </p:nvCxnSpPr>
        <p:spPr>
          <a:xfrm>
            <a:off x="0" y="4562013"/>
            <a:ext cx="12192000" cy="0"/>
          </a:xfrm>
          <a:prstGeom prst="line">
            <a:avLst/>
          </a:prstGeom>
          <a:ln w="38100">
            <a:solidFill>
              <a:schemeClr val="accent2"/>
            </a:solidFill>
          </a:ln>
        </p:spPr>
        <p:style>
          <a:lnRef idx="1">
            <a:schemeClr val="dk1"/>
          </a:lnRef>
          <a:fillRef idx="0">
            <a:schemeClr val="dk1"/>
          </a:fillRef>
          <a:effectRef idx="0">
            <a:schemeClr val="dk1"/>
          </a:effectRef>
          <a:fontRef idx="minor">
            <a:schemeClr val="tx1"/>
          </a:fontRef>
        </p:style>
      </p:cxn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94955" y="620550"/>
            <a:ext cx="1843548" cy="516650"/>
          </a:xfrm>
          <a:prstGeom prst="rect">
            <a:avLst/>
          </a:prstGeom>
        </p:spPr>
      </p:pic>
    </p:spTree>
    <p:extLst>
      <p:ext uri="{BB962C8B-B14F-4D97-AF65-F5344CB8AC3E}">
        <p14:creationId xmlns:p14="http://schemas.microsoft.com/office/powerpoint/2010/main" val="2578063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2"/>
                </a:solidFill>
                <a:latin typeface="Arial" panose="020B0604020202020204" pitchFamily="34" charset="0"/>
                <a:cs typeface="Arial" panose="020B0604020202020204" pitchFamily="34" charset="0"/>
              </a:defRPr>
            </a:lvl1pPr>
          </a:lstStyle>
          <a:p>
            <a:fld id="{EA9160B8-889F-6E4F-BD14-D7C07EA7B108}" type="datetimeFigureOut">
              <a:rPr lang="en-US" smtClean="0"/>
              <a:pPr/>
              <a:t>8/5/2019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2"/>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2"/>
                </a:solidFill>
                <a:latin typeface="Arial" panose="020B0604020202020204" pitchFamily="34" charset="0"/>
                <a:cs typeface="Arial" panose="020B0604020202020204" pitchFamily="34" charset="0"/>
              </a:defRPr>
            </a:lvl1pPr>
          </a:lstStyle>
          <a:p>
            <a:fld id="{59663368-760F-C146-A07A-338E074C9438}" type="slidenum">
              <a:rPr lang="en-US" smtClean="0"/>
              <a:pPr/>
              <a:t>‹#›</a:t>
            </a:fld>
            <a:endParaRPr lang="en-US" dirty="0"/>
          </a:p>
        </p:txBody>
      </p:sp>
    </p:spTree>
    <p:extLst>
      <p:ext uri="{BB962C8B-B14F-4D97-AF65-F5344CB8AC3E}">
        <p14:creationId xmlns:p14="http://schemas.microsoft.com/office/powerpoint/2010/main" val="2393109711"/>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7" r:id="rId4"/>
    <p:sldLayoutId id="2147483721" r:id="rId5"/>
    <p:sldLayoutId id="2147483726" r:id="rId6"/>
    <p:sldLayoutId id="2147483722" r:id="rId7"/>
    <p:sldLayoutId id="2147483723" r:id="rId8"/>
    <p:sldLayoutId id="2147483724" r:id="rId9"/>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accent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a:buChar char="•"/>
        <a:defRPr sz="2400" kern="1200">
          <a:solidFill>
            <a:schemeClr val="accent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kern="1200">
          <a:solidFill>
            <a:schemeClr val="accent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kern="1200">
          <a:solidFill>
            <a:schemeClr val="accent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kern="1200">
          <a:solidFill>
            <a:schemeClr val="accent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E194C3EE-A222-7244-99F6-8246493B7F7B}"/>
              </a:ext>
            </a:extLst>
          </p:cNvPr>
          <p:cNvSpPr>
            <a:spLocks noGrp="1"/>
          </p:cNvSpPr>
          <p:nvPr>
            <p:ph type="subTitle" idx="1"/>
          </p:nvPr>
        </p:nvSpPr>
        <p:spPr/>
        <p:txBody>
          <a:bodyPr/>
          <a:lstStyle/>
          <a:p>
            <a:r>
              <a:rPr lang="en-US" dirty="0"/>
              <a:t>August 15, 2019</a:t>
            </a:r>
          </a:p>
        </p:txBody>
      </p:sp>
      <p:sp>
        <p:nvSpPr>
          <p:cNvPr id="3" name="Title 2">
            <a:extLst>
              <a:ext uri="{FF2B5EF4-FFF2-40B4-BE49-F238E27FC236}">
                <a16:creationId xmlns:a16="http://schemas.microsoft.com/office/drawing/2014/main" xmlns="" id="{82399C79-6621-CB4F-9C92-C71960F8285C}"/>
              </a:ext>
            </a:extLst>
          </p:cNvPr>
          <p:cNvSpPr>
            <a:spLocks noGrp="1"/>
          </p:cNvSpPr>
          <p:nvPr>
            <p:ph type="ctrTitle"/>
          </p:nvPr>
        </p:nvSpPr>
        <p:spPr/>
        <p:txBody>
          <a:bodyPr>
            <a:normAutofit/>
          </a:bodyPr>
          <a:lstStyle/>
          <a:p>
            <a:r>
              <a:rPr lang="en-US" dirty="0" smtClean="0"/>
              <a:t>Good Cyber Hygiene Habits</a:t>
            </a:r>
            <a:br>
              <a:rPr lang="en-US" dirty="0" smtClean="0"/>
            </a:br>
            <a:r>
              <a:rPr lang="en-US" sz="3600" dirty="0" smtClean="0"/>
              <a:t/>
            </a:r>
            <a:br>
              <a:rPr lang="en-US" sz="3600" dirty="0" smtClean="0"/>
            </a:br>
            <a:r>
              <a:rPr lang="en-US" sz="3600" dirty="0" smtClean="0"/>
              <a:t/>
            </a:r>
            <a:br>
              <a:rPr lang="en-US" sz="3600" dirty="0" smtClean="0"/>
            </a:br>
            <a:r>
              <a:rPr lang="en-US" sz="3600" dirty="0"/>
              <a:t>Alex </a:t>
            </a:r>
            <a:r>
              <a:rPr lang="en-US" sz="3600" dirty="0" smtClean="0"/>
              <a:t>Boyd</a:t>
            </a:r>
            <a:br>
              <a:rPr lang="en-US" sz="3600" dirty="0" smtClean="0"/>
            </a:br>
            <a:r>
              <a:rPr lang="en-US" sz="3600" cap="small" dirty="0" smtClean="0"/>
              <a:t>Polsinelli </a:t>
            </a:r>
            <a:r>
              <a:rPr lang="en-US" sz="3600" cap="small" dirty="0"/>
              <a:t>PC</a:t>
            </a:r>
            <a:r>
              <a:rPr lang="en-US" sz="3600" dirty="0"/>
              <a:t/>
            </a:r>
            <a:br>
              <a:rPr lang="en-US" sz="3600" dirty="0"/>
            </a:br>
            <a:r>
              <a:rPr lang="en-US" sz="3600" dirty="0" smtClean="0"/>
              <a:t>aboyd@polsinelli.com</a:t>
            </a:r>
            <a:endParaRPr lang="en-US" sz="3600" dirty="0"/>
          </a:p>
        </p:txBody>
      </p:sp>
    </p:spTree>
    <p:extLst>
      <p:ext uri="{BB962C8B-B14F-4D97-AF65-F5344CB8AC3E}">
        <p14:creationId xmlns:p14="http://schemas.microsoft.com/office/powerpoint/2010/main" val="3050431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Breach Response</a:t>
            </a:r>
            <a:endParaRPr lang="en-US" dirty="0"/>
          </a:p>
        </p:txBody>
      </p:sp>
      <p:sp>
        <p:nvSpPr>
          <p:cNvPr id="3" name="Content Placeholder 2"/>
          <p:cNvSpPr>
            <a:spLocks noGrp="1"/>
          </p:cNvSpPr>
          <p:nvPr>
            <p:ph idx="1"/>
          </p:nvPr>
        </p:nvSpPr>
        <p:spPr/>
        <p:txBody>
          <a:bodyPr/>
          <a:lstStyle/>
          <a:p>
            <a:r>
              <a:rPr lang="en-US" dirty="0" smtClean="0"/>
              <a:t>Have you mitigated the security risk?</a:t>
            </a:r>
          </a:p>
          <a:p>
            <a:r>
              <a:rPr lang="en-US" dirty="0" smtClean="0"/>
              <a:t>Was “personal information” involved in a “security breach?”</a:t>
            </a:r>
          </a:p>
          <a:p>
            <a:r>
              <a:rPr lang="en-US" dirty="0" smtClean="0"/>
              <a:t>Do you need to notify impacted persons?</a:t>
            </a:r>
          </a:p>
          <a:p>
            <a:r>
              <a:rPr lang="en-US" dirty="0" smtClean="0"/>
              <a:t>Do you need to notify state regulators?</a:t>
            </a:r>
          </a:p>
          <a:p>
            <a:r>
              <a:rPr lang="en-US" dirty="0" smtClean="0"/>
              <a:t>Do you need to notify any federal regulators?</a:t>
            </a:r>
          </a:p>
          <a:p>
            <a:pPr marL="0" indent="0">
              <a:buNone/>
            </a:pPr>
            <a:endParaRPr lang="en-US" dirty="0"/>
          </a:p>
        </p:txBody>
      </p:sp>
    </p:spTree>
    <p:extLst>
      <p:ext uri="{BB962C8B-B14F-4D97-AF65-F5344CB8AC3E}">
        <p14:creationId xmlns:p14="http://schemas.microsoft.com/office/powerpoint/2010/main" val="3196842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from Common Scenarios</a:t>
            </a:r>
            <a:endParaRPr lang="en-US" dirty="0"/>
          </a:p>
        </p:txBody>
      </p:sp>
      <p:sp>
        <p:nvSpPr>
          <p:cNvPr id="3" name="Content Placeholder 2"/>
          <p:cNvSpPr>
            <a:spLocks noGrp="1"/>
          </p:cNvSpPr>
          <p:nvPr>
            <p:ph idx="1"/>
          </p:nvPr>
        </p:nvSpPr>
        <p:spPr/>
        <p:txBody>
          <a:bodyPr/>
          <a:lstStyle/>
          <a:p>
            <a:r>
              <a:rPr lang="en-US" sz="3600" dirty="0"/>
              <a:t>How should you respond if the incident occurs</a:t>
            </a:r>
            <a:r>
              <a:rPr lang="en-US" sz="3600" dirty="0" smtClean="0"/>
              <a:t>?</a:t>
            </a:r>
          </a:p>
          <a:p>
            <a:r>
              <a:rPr lang="en-US" sz="3600" dirty="0" smtClean="0"/>
              <a:t>How could the incident have been prevented?</a:t>
            </a:r>
          </a:p>
          <a:p>
            <a:r>
              <a:rPr lang="en-US" sz="3600" dirty="0" smtClean="0"/>
              <a:t>How could the impact have been minimized?</a:t>
            </a:r>
          </a:p>
          <a:p>
            <a:pPr marL="0" indent="0">
              <a:buNone/>
            </a:pPr>
            <a:r>
              <a:rPr lang="en-US" dirty="0" smtClean="0"/>
              <a:t/>
            </a:r>
            <a:br>
              <a:rPr lang="en-US" dirty="0" smtClean="0"/>
            </a:br>
            <a:endParaRPr lang="en-US" dirty="0"/>
          </a:p>
        </p:txBody>
      </p:sp>
    </p:spTree>
    <p:extLst>
      <p:ext uri="{BB962C8B-B14F-4D97-AF65-F5344CB8AC3E}">
        <p14:creationId xmlns:p14="http://schemas.microsoft.com/office/powerpoint/2010/main" val="1300536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Compromise </a:t>
            </a:r>
            <a:r>
              <a:rPr lang="en-US" dirty="0"/>
              <a:t>Example 1</a:t>
            </a:r>
          </a:p>
        </p:txBody>
      </p:sp>
      <p:sp>
        <p:nvSpPr>
          <p:cNvPr id="3" name="Content Placeholder 2"/>
          <p:cNvSpPr>
            <a:spLocks noGrp="1"/>
          </p:cNvSpPr>
          <p:nvPr>
            <p:ph idx="1"/>
          </p:nvPr>
        </p:nvSpPr>
        <p:spPr/>
        <p:txBody>
          <a:bodyPr>
            <a:normAutofit fontScale="77500" lnSpcReduction="20000"/>
          </a:bodyPr>
          <a:lstStyle/>
          <a:p>
            <a:pPr marL="0" indent="0">
              <a:lnSpc>
                <a:spcPct val="107000"/>
              </a:lnSpc>
              <a:buNone/>
            </a:pPr>
            <a:r>
              <a:rPr lang="en-US" b="1" dirty="0" smtClean="0">
                <a:ea typeface="Calibri" panose="020F0502020204030204" pitchFamily="34" charset="0"/>
                <a:cs typeface="Times New Roman" panose="02020603050405020304" pitchFamily="18" charset="0"/>
              </a:rPr>
              <a:t>From</a:t>
            </a:r>
            <a:r>
              <a:rPr lang="en-US" b="1" dirty="0">
                <a:ea typeface="Calibri" panose="020F0502020204030204" pitchFamily="34" charset="0"/>
                <a:cs typeface="Times New Roman" panose="02020603050405020304" pitchFamily="18" charset="0"/>
              </a:rPr>
              <a:t>:</a:t>
            </a:r>
            <a:r>
              <a:rPr lang="en-US" dirty="0">
                <a:ea typeface="Calibri" panose="020F0502020204030204" pitchFamily="34" charset="0"/>
                <a:cs typeface="Times New Roman" panose="02020603050405020304" pitchFamily="18" charset="0"/>
              </a:rPr>
              <a:t>	jsmith@ABC.com</a:t>
            </a:r>
          </a:p>
          <a:p>
            <a:pPr marL="0" indent="0">
              <a:lnSpc>
                <a:spcPct val="107000"/>
              </a:lnSpc>
              <a:buNone/>
            </a:pPr>
            <a:r>
              <a:rPr lang="en-US" b="1" dirty="0">
                <a:ea typeface="Calibri" panose="020F0502020204030204" pitchFamily="34" charset="0"/>
                <a:cs typeface="Times New Roman" panose="02020603050405020304" pitchFamily="18" charset="0"/>
              </a:rPr>
              <a:t>To:</a:t>
            </a:r>
            <a:r>
              <a:rPr lang="en-US" dirty="0">
                <a:ea typeface="Calibri" panose="020F0502020204030204" pitchFamily="34" charset="0"/>
                <a:cs typeface="Times New Roman" panose="02020603050405020304" pitchFamily="18" charset="0"/>
              </a:rPr>
              <a:t>	</a:t>
            </a:r>
            <a:r>
              <a:rPr lang="en-US" dirty="0"/>
              <a:t>jdoe@companyx.com</a:t>
            </a:r>
          </a:p>
          <a:p>
            <a:pPr marL="0" indent="0">
              <a:lnSpc>
                <a:spcPct val="107000"/>
              </a:lnSpc>
              <a:buNone/>
            </a:pPr>
            <a:r>
              <a:rPr lang="en-US" b="1" dirty="0"/>
              <a:t>Sent: 	</a:t>
            </a:r>
            <a:r>
              <a:rPr lang="en-US" dirty="0"/>
              <a:t>June 1, 9:30 a.m. </a:t>
            </a:r>
          </a:p>
          <a:p>
            <a:pPr marL="0" indent="0">
              <a:lnSpc>
                <a:spcPct val="107000"/>
              </a:lnSpc>
              <a:buNone/>
            </a:pPr>
            <a:r>
              <a:rPr lang="en-US" b="1" dirty="0">
                <a:ea typeface="Calibri" panose="020F0502020204030204" pitchFamily="34" charset="0"/>
                <a:cs typeface="Times New Roman" panose="02020603050405020304" pitchFamily="18" charset="0"/>
              </a:rPr>
              <a:t>Subject:	</a:t>
            </a:r>
            <a:r>
              <a:rPr lang="en-US" dirty="0" smtClean="0">
                <a:ea typeface="Calibri" panose="020F0502020204030204" pitchFamily="34" charset="0"/>
                <a:cs typeface="Times New Roman" panose="02020603050405020304" pitchFamily="18" charset="0"/>
              </a:rPr>
              <a:t>Secure Message</a:t>
            </a:r>
            <a:endParaRPr lang="en-US" dirty="0">
              <a:ea typeface="Calibri" panose="020F0502020204030204" pitchFamily="34" charset="0"/>
              <a:cs typeface="Times New Roman" panose="02020603050405020304" pitchFamily="18" charset="0"/>
            </a:endParaRPr>
          </a:p>
          <a:p>
            <a:pPr marL="0" indent="0">
              <a:lnSpc>
                <a:spcPct val="107000"/>
              </a:lnSpc>
              <a:buNone/>
            </a:pPr>
            <a:r>
              <a:rPr lang="en-US" dirty="0" smtClean="0">
                <a:ea typeface="Calibri" panose="020F0502020204030204" pitchFamily="34" charset="0"/>
                <a:cs typeface="Times New Roman" panose="02020603050405020304" pitchFamily="18" charset="0"/>
              </a:rPr>
              <a:t>Dear John Doe,</a:t>
            </a:r>
            <a:endParaRPr lang="en-US" dirty="0">
              <a:ea typeface="Calibri" panose="020F0502020204030204" pitchFamily="34" charset="0"/>
              <a:cs typeface="Times New Roman" panose="02020603050405020304" pitchFamily="18" charset="0"/>
            </a:endParaRPr>
          </a:p>
          <a:p>
            <a:pPr marL="0" indent="0">
              <a:lnSpc>
                <a:spcPct val="107000"/>
              </a:lnSpc>
              <a:buNone/>
            </a:pPr>
            <a:r>
              <a:rPr lang="en-US" dirty="0">
                <a:ea typeface="Calibri" panose="020F0502020204030204" pitchFamily="34" charset="0"/>
                <a:cs typeface="Times New Roman" panose="02020603050405020304" pitchFamily="18" charset="0"/>
              </a:rPr>
              <a:t>This is a secured message for </a:t>
            </a:r>
            <a:r>
              <a:rPr lang="en-US" dirty="0" smtClean="0">
                <a:ea typeface="Calibri" panose="020F0502020204030204" pitchFamily="34" charset="0"/>
                <a:cs typeface="Times New Roman" panose="02020603050405020304" pitchFamily="18" charset="0"/>
              </a:rPr>
              <a:t>you.  You can access it by logging onto the following secure website: </a:t>
            </a:r>
            <a:r>
              <a:rPr lang="en-US" u="sng" dirty="0" smtClean="0">
                <a:solidFill>
                  <a:srgbClr val="0070C0"/>
                </a:solidFill>
                <a:ea typeface="Calibri" panose="020F0502020204030204" pitchFamily="34" charset="0"/>
                <a:cs typeface="Times New Roman" panose="02020603050405020304" pitchFamily="18" charset="0"/>
              </a:rPr>
              <a:t>Link</a:t>
            </a:r>
            <a:r>
              <a:rPr lang="en-US" dirty="0" smtClean="0">
                <a:ea typeface="Calibri" panose="020F0502020204030204" pitchFamily="34" charset="0"/>
                <a:cs typeface="Times New Roman" panose="02020603050405020304" pitchFamily="18" charset="0"/>
              </a:rPr>
              <a:t>.</a:t>
            </a:r>
            <a:endParaRPr lang="en-US" dirty="0">
              <a:ea typeface="Calibri" panose="020F0502020204030204" pitchFamily="34" charset="0"/>
              <a:cs typeface="Times New Roman" panose="02020603050405020304" pitchFamily="18" charset="0"/>
            </a:endParaRPr>
          </a:p>
          <a:p>
            <a:pPr marL="0" indent="0">
              <a:lnSpc>
                <a:spcPct val="107000"/>
              </a:lnSpc>
              <a:buNone/>
            </a:pPr>
            <a:endParaRPr lang="en-US" sz="2400" dirty="0">
              <a:ea typeface="Calibri" panose="020F0502020204030204" pitchFamily="34" charset="0"/>
              <a:cs typeface="Times New Roman" panose="02020603050405020304" pitchFamily="18" charset="0"/>
            </a:endParaRPr>
          </a:p>
          <a:p>
            <a:pPr marL="0" indent="0">
              <a:lnSpc>
                <a:spcPct val="107000"/>
              </a:lnSpc>
              <a:buNone/>
            </a:pPr>
            <a:r>
              <a:rPr lang="en-US" sz="2400" dirty="0">
                <a:ea typeface="Calibri" panose="020F0502020204030204" pitchFamily="34" charset="0"/>
                <a:cs typeface="Times New Roman" panose="02020603050405020304" pitchFamily="18" charset="0"/>
              </a:rPr>
              <a:t>Jane Smith</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Director of Finance</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ABC Company</a:t>
            </a:r>
          </a:p>
          <a:p>
            <a:endParaRPr lang="en-US" dirty="0"/>
          </a:p>
        </p:txBody>
      </p:sp>
    </p:spTree>
    <p:extLst>
      <p:ext uri="{BB962C8B-B14F-4D97-AF65-F5344CB8AC3E}">
        <p14:creationId xmlns:p14="http://schemas.microsoft.com/office/powerpoint/2010/main" val="329988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Compromise Example 1 (Contact)</a:t>
            </a:r>
            <a:endParaRPr lang="en-US" dirty="0"/>
          </a:p>
        </p:txBody>
      </p:sp>
      <p:sp>
        <p:nvSpPr>
          <p:cNvPr id="3" name="Content Placeholder 2"/>
          <p:cNvSpPr>
            <a:spLocks noGrp="1"/>
          </p:cNvSpPr>
          <p:nvPr>
            <p:ph idx="1"/>
          </p:nvPr>
        </p:nvSpPr>
        <p:spPr/>
        <p:txBody>
          <a:bodyPr/>
          <a:lstStyle/>
          <a:p>
            <a:r>
              <a:rPr lang="en-US" sz="3200" dirty="0" smtClean="0"/>
              <a:t>No compromise at your company, yet. </a:t>
            </a:r>
          </a:p>
          <a:p>
            <a:r>
              <a:rPr lang="en-US" sz="3200" dirty="0" smtClean="0"/>
              <a:t>Don’t click the link, enter any passwords, or open any attachments. </a:t>
            </a:r>
          </a:p>
          <a:p>
            <a:r>
              <a:rPr lang="en-US" sz="3200" dirty="0" smtClean="0"/>
              <a:t>Was the sender from a known contact? Were you expecting this email?</a:t>
            </a:r>
          </a:p>
          <a:p>
            <a:endParaRPr lang="en-US" dirty="0"/>
          </a:p>
        </p:txBody>
      </p:sp>
    </p:spTree>
    <p:extLst>
      <p:ext uri="{BB962C8B-B14F-4D97-AF65-F5344CB8AC3E}">
        <p14:creationId xmlns:p14="http://schemas.microsoft.com/office/powerpoint/2010/main" val="2589809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Compromise (2)</a:t>
            </a:r>
            <a:endParaRPr lang="en-US" dirty="0"/>
          </a:p>
        </p:txBody>
      </p:sp>
      <p:sp>
        <p:nvSpPr>
          <p:cNvPr id="3" name="Content Placeholder 2"/>
          <p:cNvSpPr>
            <a:spLocks noGrp="1"/>
          </p:cNvSpPr>
          <p:nvPr>
            <p:ph idx="1"/>
          </p:nvPr>
        </p:nvSpPr>
        <p:spPr/>
        <p:txBody>
          <a:bodyPr>
            <a:normAutofit fontScale="77500" lnSpcReduction="20000"/>
          </a:bodyPr>
          <a:lstStyle/>
          <a:p>
            <a:pPr marL="0" indent="0">
              <a:lnSpc>
                <a:spcPct val="107000"/>
              </a:lnSpc>
              <a:buNone/>
            </a:pPr>
            <a:r>
              <a:rPr lang="en-US" b="1" dirty="0" smtClean="0">
                <a:ea typeface="Calibri" panose="020F0502020204030204" pitchFamily="34" charset="0"/>
                <a:cs typeface="Times New Roman" panose="02020603050405020304" pitchFamily="18" charset="0"/>
              </a:rPr>
              <a:t>From</a:t>
            </a:r>
            <a:r>
              <a:rPr lang="en-US" b="1" dirty="0">
                <a:ea typeface="Calibri" panose="020F0502020204030204" pitchFamily="34" charset="0"/>
                <a:cs typeface="Times New Roman" panose="02020603050405020304" pitchFamily="18" charset="0"/>
              </a:rPr>
              <a:t>:</a:t>
            </a:r>
            <a:r>
              <a:rPr lang="en-US" dirty="0">
                <a:ea typeface="Calibri" panose="020F0502020204030204" pitchFamily="34" charset="0"/>
                <a:cs typeface="Times New Roman" panose="02020603050405020304" pitchFamily="18" charset="0"/>
              </a:rPr>
              <a:t>	</a:t>
            </a:r>
            <a:r>
              <a:rPr lang="en-US" dirty="0" smtClean="0">
                <a:ea typeface="Calibri" panose="020F0502020204030204" pitchFamily="34" charset="0"/>
                <a:cs typeface="Times New Roman" panose="02020603050405020304" pitchFamily="18" charset="0"/>
              </a:rPr>
              <a:t>Jane Smith</a:t>
            </a:r>
            <a:endParaRPr lang="en-US" dirty="0">
              <a:ea typeface="Calibri" panose="020F0502020204030204" pitchFamily="34" charset="0"/>
              <a:cs typeface="Times New Roman" panose="02020603050405020304" pitchFamily="18" charset="0"/>
            </a:endParaRPr>
          </a:p>
          <a:p>
            <a:pPr marL="0" indent="0">
              <a:lnSpc>
                <a:spcPct val="107000"/>
              </a:lnSpc>
              <a:buNone/>
            </a:pPr>
            <a:r>
              <a:rPr lang="en-US" b="1" dirty="0">
                <a:ea typeface="Calibri" panose="020F0502020204030204" pitchFamily="34" charset="0"/>
                <a:cs typeface="Times New Roman" panose="02020603050405020304" pitchFamily="18" charset="0"/>
              </a:rPr>
              <a:t>To:</a:t>
            </a:r>
            <a:r>
              <a:rPr lang="en-US" dirty="0">
                <a:ea typeface="Calibri" panose="020F0502020204030204" pitchFamily="34" charset="0"/>
                <a:cs typeface="Times New Roman" panose="02020603050405020304" pitchFamily="18" charset="0"/>
              </a:rPr>
              <a:t>	</a:t>
            </a:r>
            <a:r>
              <a:rPr lang="en-US" dirty="0"/>
              <a:t>jdoe@ABC.com</a:t>
            </a:r>
          </a:p>
          <a:p>
            <a:pPr marL="0" indent="0">
              <a:lnSpc>
                <a:spcPct val="107000"/>
              </a:lnSpc>
              <a:buNone/>
            </a:pPr>
            <a:r>
              <a:rPr lang="en-US" b="1" dirty="0"/>
              <a:t>Sent: 	</a:t>
            </a:r>
            <a:r>
              <a:rPr lang="en-US" dirty="0"/>
              <a:t>June 1, 9:30 a.m. </a:t>
            </a:r>
          </a:p>
          <a:p>
            <a:pPr marL="0" indent="0">
              <a:lnSpc>
                <a:spcPct val="107000"/>
              </a:lnSpc>
              <a:buNone/>
            </a:pPr>
            <a:r>
              <a:rPr lang="en-US" b="1" dirty="0">
                <a:ea typeface="Calibri" panose="020F0502020204030204" pitchFamily="34" charset="0"/>
                <a:cs typeface="Times New Roman" panose="02020603050405020304" pitchFamily="18" charset="0"/>
              </a:rPr>
              <a:t>Subject:	</a:t>
            </a:r>
            <a:r>
              <a:rPr lang="en-US" dirty="0" smtClean="0">
                <a:ea typeface="Calibri" panose="020F0502020204030204" pitchFamily="34" charset="0"/>
                <a:cs typeface="Times New Roman" panose="02020603050405020304" pitchFamily="18" charset="0"/>
              </a:rPr>
              <a:t>URGENT</a:t>
            </a:r>
            <a:endParaRPr lang="en-US" dirty="0">
              <a:ea typeface="Calibri" panose="020F0502020204030204" pitchFamily="34" charset="0"/>
              <a:cs typeface="Times New Roman" panose="02020603050405020304" pitchFamily="18" charset="0"/>
            </a:endParaRPr>
          </a:p>
          <a:p>
            <a:pPr marL="0" indent="0">
              <a:lnSpc>
                <a:spcPct val="107000"/>
              </a:lnSpc>
              <a:buNone/>
            </a:pPr>
            <a:endParaRPr lang="en-US" dirty="0">
              <a:ea typeface="Calibri" panose="020F0502020204030204" pitchFamily="34" charset="0"/>
              <a:cs typeface="Times New Roman" panose="02020603050405020304" pitchFamily="18" charset="0"/>
            </a:endParaRPr>
          </a:p>
          <a:p>
            <a:pPr marL="0" indent="0">
              <a:lnSpc>
                <a:spcPct val="107000"/>
              </a:lnSpc>
              <a:buNone/>
            </a:pPr>
            <a:r>
              <a:rPr lang="en-US" dirty="0">
                <a:ea typeface="Calibri" panose="020F0502020204030204" pitchFamily="34" charset="0"/>
                <a:cs typeface="Times New Roman" panose="02020603050405020304" pitchFamily="18" charset="0"/>
              </a:rPr>
              <a:t>Please complete the attached survey ASAP.  You will need to login to the site using your company email address and password.  We need this for insurance purposes.  </a:t>
            </a:r>
          </a:p>
          <a:p>
            <a:pPr marL="0" indent="0">
              <a:lnSpc>
                <a:spcPct val="107000"/>
              </a:lnSpc>
              <a:buNone/>
            </a:pPr>
            <a:endParaRPr lang="en-US" sz="2400" dirty="0">
              <a:ea typeface="Calibri" panose="020F0502020204030204" pitchFamily="34" charset="0"/>
              <a:cs typeface="Times New Roman" panose="02020603050405020304" pitchFamily="18" charset="0"/>
            </a:endParaRPr>
          </a:p>
          <a:p>
            <a:pPr marL="0" indent="0">
              <a:lnSpc>
                <a:spcPct val="107000"/>
              </a:lnSpc>
              <a:buNone/>
            </a:pPr>
            <a:r>
              <a:rPr lang="en-US" sz="2400" dirty="0">
                <a:ea typeface="Calibri" panose="020F0502020204030204" pitchFamily="34" charset="0"/>
                <a:cs typeface="Times New Roman" panose="02020603050405020304" pitchFamily="18" charset="0"/>
              </a:rPr>
              <a:t>Jane Smith</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Director of Finance</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ABC Company</a:t>
            </a:r>
          </a:p>
          <a:p>
            <a:endParaRPr lang="en-US" dirty="0"/>
          </a:p>
        </p:txBody>
      </p:sp>
    </p:spTree>
    <p:extLst>
      <p:ext uri="{BB962C8B-B14F-4D97-AF65-F5344CB8AC3E}">
        <p14:creationId xmlns:p14="http://schemas.microsoft.com/office/powerpoint/2010/main" val="595672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Compromise (2) (Impersonation)</a:t>
            </a:r>
            <a:endParaRPr lang="en-US" dirty="0"/>
          </a:p>
        </p:txBody>
      </p:sp>
      <p:sp>
        <p:nvSpPr>
          <p:cNvPr id="3" name="Content Placeholder 2"/>
          <p:cNvSpPr>
            <a:spLocks noGrp="1"/>
          </p:cNvSpPr>
          <p:nvPr>
            <p:ph idx="1"/>
          </p:nvPr>
        </p:nvSpPr>
        <p:spPr/>
        <p:txBody>
          <a:bodyPr>
            <a:normAutofit fontScale="77500" lnSpcReduction="20000"/>
          </a:bodyPr>
          <a:lstStyle/>
          <a:p>
            <a:pPr marL="0" indent="0">
              <a:lnSpc>
                <a:spcPct val="107000"/>
              </a:lnSpc>
              <a:buNone/>
            </a:pPr>
            <a:r>
              <a:rPr lang="en-US" b="1" dirty="0" smtClean="0">
                <a:ea typeface="Calibri" panose="020F0502020204030204" pitchFamily="34" charset="0"/>
                <a:cs typeface="Times New Roman" panose="02020603050405020304" pitchFamily="18" charset="0"/>
              </a:rPr>
              <a:t>From</a:t>
            </a:r>
            <a:r>
              <a:rPr lang="en-US" b="1" dirty="0">
                <a:ea typeface="Calibri" panose="020F0502020204030204" pitchFamily="34" charset="0"/>
                <a:cs typeface="Times New Roman" panose="02020603050405020304" pitchFamily="18" charset="0"/>
              </a:rPr>
              <a:t>:</a:t>
            </a:r>
            <a:r>
              <a:rPr lang="en-US" dirty="0">
                <a:ea typeface="Calibri" panose="020F0502020204030204" pitchFamily="34" charset="0"/>
                <a:cs typeface="Times New Roman" panose="02020603050405020304" pitchFamily="18" charset="0"/>
              </a:rPr>
              <a:t>	</a:t>
            </a:r>
            <a:r>
              <a:rPr lang="en-US" dirty="0" smtClean="0">
                <a:ea typeface="Calibri" panose="020F0502020204030204" pitchFamily="34" charset="0"/>
                <a:cs typeface="Times New Roman" panose="02020603050405020304" pitchFamily="18" charset="0"/>
              </a:rPr>
              <a:t>Jane Smith (jsmith99@gmail.com)</a:t>
            </a:r>
            <a:endParaRPr lang="en-US" dirty="0">
              <a:ea typeface="Calibri" panose="020F0502020204030204" pitchFamily="34" charset="0"/>
              <a:cs typeface="Times New Roman" panose="02020603050405020304" pitchFamily="18" charset="0"/>
            </a:endParaRPr>
          </a:p>
          <a:p>
            <a:pPr marL="0" indent="0">
              <a:lnSpc>
                <a:spcPct val="107000"/>
              </a:lnSpc>
              <a:buNone/>
            </a:pPr>
            <a:r>
              <a:rPr lang="en-US" b="1" dirty="0">
                <a:ea typeface="Calibri" panose="020F0502020204030204" pitchFamily="34" charset="0"/>
                <a:cs typeface="Times New Roman" panose="02020603050405020304" pitchFamily="18" charset="0"/>
              </a:rPr>
              <a:t>To:</a:t>
            </a:r>
            <a:r>
              <a:rPr lang="en-US" dirty="0">
                <a:ea typeface="Calibri" panose="020F0502020204030204" pitchFamily="34" charset="0"/>
                <a:cs typeface="Times New Roman" panose="02020603050405020304" pitchFamily="18" charset="0"/>
              </a:rPr>
              <a:t>	</a:t>
            </a:r>
            <a:r>
              <a:rPr lang="en-US" dirty="0"/>
              <a:t>jdoe@ABC.com</a:t>
            </a:r>
          </a:p>
          <a:p>
            <a:pPr marL="0" indent="0">
              <a:lnSpc>
                <a:spcPct val="107000"/>
              </a:lnSpc>
              <a:buNone/>
            </a:pPr>
            <a:r>
              <a:rPr lang="en-US" b="1" dirty="0"/>
              <a:t>Sent: 	</a:t>
            </a:r>
            <a:r>
              <a:rPr lang="en-US" dirty="0"/>
              <a:t>June 1, 9:30 a.m. </a:t>
            </a:r>
          </a:p>
          <a:p>
            <a:pPr marL="0" indent="0">
              <a:lnSpc>
                <a:spcPct val="107000"/>
              </a:lnSpc>
              <a:buNone/>
            </a:pPr>
            <a:r>
              <a:rPr lang="en-US" b="1" dirty="0">
                <a:ea typeface="Calibri" panose="020F0502020204030204" pitchFamily="34" charset="0"/>
                <a:cs typeface="Times New Roman" panose="02020603050405020304" pitchFamily="18" charset="0"/>
              </a:rPr>
              <a:t>Subject:	</a:t>
            </a:r>
            <a:r>
              <a:rPr lang="en-US" dirty="0" smtClean="0">
                <a:ea typeface="Calibri" panose="020F0502020204030204" pitchFamily="34" charset="0"/>
                <a:cs typeface="Times New Roman" panose="02020603050405020304" pitchFamily="18" charset="0"/>
              </a:rPr>
              <a:t>URGENT</a:t>
            </a:r>
            <a:endParaRPr lang="en-US" dirty="0">
              <a:ea typeface="Calibri" panose="020F0502020204030204" pitchFamily="34" charset="0"/>
              <a:cs typeface="Times New Roman" panose="02020603050405020304" pitchFamily="18" charset="0"/>
            </a:endParaRPr>
          </a:p>
          <a:p>
            <a:pPr marL="0" indent="0">
              <a:lnSpc>
                <a:spcPct val="107000"/>
              </a:lnSpc>
              <a:buNone/>
            </a:pPr>
            <a:endParaRPr lang="en-US" dirty="0">
              <a:ea typeface="Calibri" panose="020F0502020204030204" pitchFamily="34" charset="0"/>
              <a:cs typeface="Times New Roman" panose="02020603050405020304" pitchFamily="18" charset="0"/>
            </a:endParaRPr>
          </a:p>
          <a:p>
            <a:pPr marL="0" indent="0">
              <a:lnSpc>
                <a:spcPct val="107000"/>
              </a:lnSpc>
              <a:buNone/>
            </a:pPr>
            <a:r>
              <a:rPr lang="en-US" dirty="0">
                <a:ea typeface="Calibri" panose="020F0502020204030204" pitchFamily="34" charset="0"/>
                <a:cs typeface="Times New Roman" panose="02020603050405020304" pitchFamily="18" charset="0"/>
              </a:rPr>
              <a:t>Please complete the attached survey ASAP.  You will need to login to the site using your company email address and password.  We need this for insurance purposes.  </a:t>
            </a:r>
          </a:p>
          <a:p>
            <a:pPr marL="0" indent="0">
              <a:lnSpc>
                <a:spcPct val="107000"/>
              </a:lnSpc>
              <a:buNone/>
            </a:pPr>
            <a:endParaRPr lang="en-US" sz="2400" dirty="0">
              <a:ea typeface="Calibri" panose="020F0502020204030204" pitchFamily="34" charset="0"/>
              <a:cs typeface="Times New Roman" panose="02020603050405020304" pitchFamily="18" charset="0"/>
            </a:endParaRPr>
          </a:p>
          <a:p>
            <a:pPr marL="0" indent="0">
              <a:lnSpc>
                <a:spcPct val="107000"/>
              </a:lnSpc>
              <a:buNone/>
            </a:pPr>
            <a:r>
              <a:rPr lang="en-US" sz="2400" dirty="0">
                <a:ea typeface="Calibri" panose="020F0502020204030204" pitchFamily="34" charset="0"/>
                <a:cs typeface="Times New Roman" panose="02020603050405020304" pitchFamily="18" charset="0"/>
              </a:rPr>
              <a:t>Jane Smith</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Director of Finance</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ABC Company</a:t>
            </a:r>
          </a:p>
          <a:p>
            <a:endParaRPr lang="en-US" dirty="0"/>
          </a:p>
        </p:txBody>
      </p:sp>
    </p:spTree>
    <p:extLst>
      <p:ext uri="{BB962C8B-B14F-4D97-AF65-F5344CB8AC3E}">
        <p14:creationId xmlns:p14="http://schemas.microsoft.com/office/powerpoint/2010/main" val="3751699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Email Compromise (2</a:t>
            </a:r>
            <a:r>
              <a:rPr lang="en-US" dirty="0" smtClean="0"/>
              <a:t>) </a:t>
            </a:r>
            <a:r>
              <a:rPr lang="en-US" dirty="0"/>
              <a:t>(Impersonation)</a:t>
            </a:r>
          </a:p>
        </p:txBody>
      </p:sp>
      <p:sp>
        <p:nvSpPr>
          <p:cNvPr id="3" name="Content Placeholder 2"/>
          <p:cNvSpPr>
            <a:spLocks noGrp="1"/>
          </p:cNvSpPr>
          <p:nvPr>
            <p:ph idx="1"/>
          </p:nvPr>
        </p:nvSpPr>
        <p:spPr/>
        <p:txBody>
          <a:bodyPr/>
          <a:lstStyle/>
          <a:p>
            <a:r>
              <a:rPr lang="en-US" dirty="0" smtClean="0"/>
              <a:t>Always confirm the identity of the sender and beware of impersonators.</a:t>
            </a:r>
          </a:p>
          <a:p>
            <a:r>
              <a:rPr lang="en-US" dirty="0" smtClean="0"/>
              <a:t>Add an “External Email” banner</a:t>
            </a:r>
          </a:p>
          <a:p>
            <a:r>
              <a:rPr lang="en-US" dirty="0" smtClean="0"/>
              <a:t>Train employees regularly</a:t>
            </a:r>
          </a:p>
          <a:p>
            <a:endParaRPr lang="en-US" dirty="0" smtClean="0"/>
          </a:p>
          <a:p>
            <a:endParaRPr lang="en-US" dirty="0" smtClean="0"/>
          </a:p>
        </p:txBody>
      </p:sp>
    </p:spTree>
    <p:extLst>
      <p:ext uri="{BB962C8B-B14F-4D97-AF65-F5344CB8AC3E}">
        <p14:creationId xmlns:p14="http://schemas.microsoft.com/office/powerpoint/2010/main" val="600905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Compromise (3)</a:t>
            </a:r>
            <a:endParaRPr lang="en-US" dirty="0"/>
          </a:p>
        </p:txBody>
      </p:sp>
      <p:sp>
        <p:nvSpPr>
          <p:cNvPr id="3" name="Content Placeholder 2"/>
          <p:cNvSpPr>
            <a:spLocks noGrp="1"/>
          </p:cNvSpPr>
          <p:nvPr>
            <p:ph idx="1"/>
          </p:nvPr>
        </p:nvSpPr>
        <p:spPr/>
        <p:txBody>
          <a:bodyPr>
            <a:normAutofit fontScale="77500" lnSpcReduction="20000"/>
          </a:bodyPr>
          <a:lstStyle/>
          <a:p>
            <a:pPr marL="0" indent="0">
              <a:lnSpc>
                <a:spcPct val="107000"/>
              </a:lnSpc>
              <a:buNone/>
            </a:pPr>
            <a:r>
              <a:rPr lang="en-US" b="1" dirty="0" smtClean="0">
                <a:ea typeface="Calibri" panose="020F0502020204030204" pitchFamily="34" charset="0"/>
                <a:cs typeface="Times New Roman" panose="02020603050405020304" pitchFamily="18" charset="0"/>
              </a:rPr>
              <a:t>From</a:t>
            </a:r>
            <a:r>
              <a:rPr lang="en-US" b="1" dirty="0">
                <a:ea typeface="Calibri" panose="020F0502020204030204" pitchFamily="34" charset="0"/>
                <a:cs typeface="Times New Roman" panose="02020603050405020304" pitchFamily="18" charset="0"/>
              </a:rPr>
              <a:t>:</a:t>
            </a:r>
            <a:r>
              <a:rPr lang="en-US" dirty="0">
                <a:ea typeface="Calibri" panose="020F0502020204030204" pitchFamily="34" charset="0"/>
                <a:cs typeface="Times New Roman" panose="02020603050405020304" pitchFamily="18" charset="0"/>
              </a:rPr>
              <a:t>	jsmith@ABC.com</a:t>
            </a:r>
          </a:p>
          <a:p>
            <a:pPr marL="0" indent="0">
              <a:lnSpc>
                <a:spcPct val="107000"/>
              </a:lnSpc>
              <a:buNone/>
            </a:pPr>
            <a:r>
              <a:rPr lang="en-US" b="1" dirty="0">
                <a:ea typeface="Calibri" panose="020F0502020204030204" pitchFamily="34" charset="0"/>
                <a:cs typeface="Times New Roman" panose="02020603050405020304" pitchFamily="18" charset="0"/>
              </a:rPr>
              <a:t>To:</a:t>
            </a:r>
            <a:r>
              <a:rPr lang="en-US" dirty="0">
                <a:ea typeface="Calibri" panose="020F0502020204030204" pitchFamily="34" charset="0"/>
                <a:cs typeface="Times New Roman" panose="02020603050405020304" pitchFamily="18" charset="0"/>
              </a:rPr>
              <a:t>	</a:t>
            </a:r>
            <a:r>
              <a:rPr lang="en-US" dirty="0"/>
              <a:t>jdoe@ABC.com</a:t>
            </a:r>
          </a:p>
          <a:p>
            <a:pPr marL="0" indent="0">
              <a:lnSpc>
                <a:spcPct val="107000"/>
              </a:lnSpc>
              <a:buNone/>
            </a:pPr>
            <a:r>
              <a:rPr lang="en-US" b="1" dirty="0"/>
              <a:t>Sent: 	</a:t>
            </a:r>
            <a:r>
              <a:rPr lang="en-US" dirty="0"/>
              <a:t>June 1, 9:30 a.m. </a:t>
            </a:r>
          </a:p>
          <a:p>
            <a:pPr marL="0" indent="0">
              <a:lnSpc>
                <a:spcPct val="107000"/>
              </a:lnSpc>
              <a:buNone/>
            </a:pPr>
            <a:r>
              <a:rPr lang="en-US" b="1" dirty="0">
                <a:ea typeface="Calibri" panose="020F0502020204030204" pitchFamily="34" charset="0"/>
                <a:cs typeface="Times New Roman" panose="02020603050405020304" pitchFamily="18" charset="0"/>
              </a:rPr>
              <a:t>Subject:	</a:t>
            </a:r>
            <a:r>
              <a:rPr lang="en-US" dirty="0">
                <a:ea typeface="Calibri" panose="020F0502020204030204" pitchFamily="34" charset="0"/>
                <a:cs typeface="Times New Roman" panose="02020603050405020304" pitchFamily="18" charset="0"/>
              </a:rPr>
              <a:t>Survey</a:t>
            </a:r>
          </a:p>
          <a:p>
            <a:pPr marL="0" indent="0">
              <a:lnSpc>
                <a:spcPct val="107000"/>
              </a:lnSpc>
              <a:buNone/>
            </a:pPr>
            <a:r>
              <a:rPr lang="en-US" dirty="0" smtClean="0">
                <a:ea typeface="Calibri" panose="020F0502020204030204" pitchFamily="34" charset="0"/>
                <a:cs typeface="Times New Roman" panose="02020603050405020304" pitchFamily="18" charset="0"/>
              </a:rPr>
              <a:t>Please </a:t>
            </a:r>
            <a:r>
              <a:rPr lang="en-US" dirty="0">
                <a:ea typeface="Calibri" panose="020F0502020204030204" pitchFamily="34" charset="0"/>
                <a:cs typeface="Times New Roman" panose="02020603050405020304" pitchFamily="18" charset="0"/>
              </a:rPr>
              <a:t>complete the attached survey ASAP.  You will need to login to the site using your company email address and password.  We need this for insurance purposes.  </a:t>
            </a:r>
          </a:p>
          <a:p>
            <a:pPr marL="0" indent="0">
              <a:lnSpc>
                <a:spcPct val="107000"/>
              </a:lnSpc>
              <a:buNone/>
            </a:pPr>
            <a:endParaRPr lang="en-US" sz="2400" dirty="0" smtClean="0">
              <a:ea typeface="Calibri" panose="020F0502020204030204" pitchFamily="34" charset="0"/>
              <a:cs typeface="Times New Roman" panose="02020603050405020304" pitchFamily="18" charset="0"/>
            </a:endParaRPr>
          </a:p>
          <a:p>
            <a:pPr marL="0" indent="0">
              <a:lnSpc>
                <a:spcPct val="107000"/>
              </a:lnSpc>
              <a:buNone/>
            </a:pPr>
            <a:r>
              <a:rPr lang="en-US" sz="2400" dirty="0" smtClean="0">
                <a:ea typeface="Calibri" panose="020F0502020204030204" pitchFamily="34" charset="0"/>
                <a:cs typeface="Times New Roman" panose="02020603050405020304" pitchFamily="18" charset="0"/>
              </a:rPr>
              <a:t>Jane </a:t>
            </a:r>
            <a:r>
              <a:rPr lang="en-US" sz="2400" dirty="0">
                <a:ea typeface="Calibri" panose="020F0502020204030204" pitchFamily="34" charset="0"/>
                <a:cs typeface="Times New Roman" panose="02020603050405020304" pitchFamily="18" charset="0"/>
              </a:rPr>
              <a:t>Smith</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Director of Finance</a:t>
            </a:r>
            <a:br>
              <a:rPr lang="en-US" sz="2400" dirty="0">
                <a:ea typeface="Calibri" panose="020F0502020204030204" pitchFamily="34" charset="0"/>
                <a:cs typeface="Times New Roman" panose="02020603050405020304" pitchFamily="18" charset="0"/>
              </a:rPr>
            </a:br>
            <a:r>
              <a:rPr lang="en-US" sz="2400" dirty="0">
                <a:ea typeface="Calibri" panose="020F0502020204030204" pitchFamily="34" charset="0"/>
                <a:cs typeface="Times New Roman" panose="02020603050405020304" pitchFamily="18" charset="0"/>
              </a:rPr>
              <a:t>ABC Company</a:t>
            </a:r>
          </a:p>
          <a:p>
            <a:endParaRPr lang="en-US" dirty="0"/>
          </a:p>
        </p:txBody>
      </p:sp>
    </p:spTree>
    <p:extLst>
      <p:ext uri="{BB962C8B-B14F-4D97-AF65-F5344CB8AC3E}">
        <p14:creationId xmlns:p14="http://schemas.microsoft.com/office/powerpoint/2010/main" val="3710273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Compromise (3) </a:t>
            </a:r>
            <a:br>
              <a:rPr lang="en-US" dirty="0" smtClean="0"/>
            </a:br>
            <a:r>
              <a:rPr lang="en-US" dirty="0" smtClean="0"/>
              <a:t>(Active Compromise)</a:t>
            </a:r>
            <a:endParaRPr lang="en-US" dirty="0"/>
          </a:p>
        </p:txBody>
      </p:sp>
      <p:sp>
        <p:nvSpPr>
          <p:cNvPr id="3" name="Content Placeholder 2"/>
          <p:cNvSpPr>
            <a:spLocks noGrp="1"/>
          </p:cNvSpPr>
          <p:nvPr>
            <p:ph idx="1"/>
          </p:nvPr>
        </p:nvSpPr>
        <p:spPr/>
        <p:txBody>
          <a:bodyPr>
            <a:normAutofit lnSpcReduction="10000"/>
          </a:bodyPr>
          <a:lstStyle/>
          <a:p>
            <a:r>
              <a:rPr lang="en-US" dirty="0" smtClean="0"/>
              <a:t>Now we know we have a problem.</a:t>
            </a:r>
          </a:p>
          <a:p>
            <a:r>
              <a:rPr lang="en-US" dirty="0" smtClean="0"/>
              <a:t>Additional facts learned upon investigation:</a:t>
            </a:r>
          </a:p>
          <a:p>
            <a:pPr lvl="1"/>
            <a:r>
              <a:rPr lang="en-US" dirty="0" smtClean="0"/>
              <a:t>Employee clicked a link in a phishing email and entered their username and password for their work email account. </a:t>
            </a:r>
          </a:p>
          <a:p>
            <a:pPr lvl="1"/>
            <a:r>
              <a:rPr lang="en-US" dirty="0" smtClean="0"/>
              <a:t>Threat actor accessed the account</a:t>
            </a:r>
          </a:p>
          <a:p>
            <a:pPr lvl="2"/>
            <a:r>
              <a:rPr lang="en-US" dirty="0" smtClean="0"/>
              <a:t>Searched for emails with wire instructions for outstanding invoices and emailed the customer with changes to the instructions. </a:t>
            </a:r>
          </a:p>
          <a:p>
            <a:pPr lvl="2"/>
            <a:r>
              <a:rPr lang="en-US" dirty="0" smtClean="0"/>
              <a:t>Established rules that deleted incoming emails from that customer. </a:t>
            </a:r>
          </a:p>
          <a:p>
            <a:pPr lvl="2"/>
            <a:r>
              <a:rPr lang="en-US" dirty="0" smtClean="0"/>
              <a:t>Established forwarding rules to send emails to an external account.</a:t>
            </a:r>
          </a:p>
          <a:p>
            <a:pPr lvl="2"/>
            <a:r>
              <a:rPr lang="en-US" dirty="0" smtClean="0"/>
              <a:t>Later sent further </a:t>
            </a:r>
            <a:r>
              <a:rPr lang="en-US" dirty="0"/>
              <a:t>phishing emails to contacts inside and outside the </a:t>
            </a:r>
            <a:r>
              <a:rPr lang="en-US" dirty="0" smtClean="0"/>
              <a:t>organization.</a:t>
            </a:r>
            <a:endParaRPr lang="en-US" dirty="0"/>
          </a:p>
          <a:p>
            <a:pPr lvl="2"/>
            <a:r>
              <a:rPr lang="en-US" dirty="0" smtClean="0"/>
              <a:t>Several employees clicked on the links and entered credentials, including employees who routinely send spreadsheets containing employee information.</a:t>
            </a:r>
          </a:p>
          <a:p>
            <a:pPr lvl="2"/>
            <a:endParaRPr lang="en-US" dirty="0" smtClean="0"/>
          </a:p>
        </p:txBody>
      </p:sp>
    </p:spTree>
    <p:extLst>
      <p:ext uri="{BB962C8B-B14F-4D97-AF65-F5344CB8AC3E}">
        <p14:creationId xmlns:p14="http://schemas.microsoft.com/office/powerpoint/2010/main" val="4220751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Email Compromise (3) </a:t>
            </a:r>
            <a:br>
              <a:rPr lang="en-US" dirty="0"/>
            </a:br>
            <a:r>
              <a:rPr lang="en-US" dirty="0"/>
              <a:t>(Active Compromise)</a:t>
            </a:r>
          </a:p>
        </p:txBody>
      </p:sp>
      <p:sp>
        <p:nvSpPr>
          <p:cNvPr id="3" name="Content Placeholder 2"/>
          <p:cNvSpPr>
            <a:spLocks noGrp="1"/>
          </p:cNvSpPr>
          <p:nvPr>
            <p:ph idx="1"/>
          </p:nvPr>
        </p:nvSpPr>
        <p:spPr/>
        <p:txBody>
          <a:bodyPr>
            <a:normAutofit fontScale="77500" lnSpcReduction="20000"/>
          </a:bodyPr>
          <a:lstStyle/>
          <a:p>
            <a:r>
              <a:rPr lang="en-US" dirty="0"/>
              <a:t>How should you respond if the incident occurs</a:t>
            </a:r>
            <a:r>
              <a:rPr lang="en-US" dirty="0" smtClean="0"/>
              <a:t>?</a:t>
            </a:r>
          </a:p>
          <a:p>
            <a:pPr lvl="1"/>
            <a:r>
              <a:rPr lang="en-US" sz="2600" dirty="0" smtClean="0"/>
              <a:t>Follow your incident response plan</a:t>
            </a:r>
          </a:p>
          <a:p>
            <a:pPr lvl="1"/>
            <a:r>
              <a:rPr lang="en-US" sz="2600" dirty="0" smtClean="0"/>
              <a:t>Remediation</a:t>
            </a:r>
          </a:p>
          <a:p>
            <a:pPr lvl="2"/>
            <a:r>
              <a:rPr lang="en-US" sz="2600" dirty="0" smtClean="0"/>
              <a:t>Password changes</a:t>
            </a:r>
          </a:p>
          <a:p>
            <a:pPr lvl="2"/>
            <a:r>
              <a:rPr lang="en-US" sz="2600" dirty="0" smtClean="0"/>
              <a:t>Remove rules</a:t>
            </a:r>
          </a:p>
          <a:p>
            <a:pPr lvl="2"/>
            <a:r>
              <a:rPr lang="en-US" sz="2600" dirty="0" smtClean="0"/>
              <a:t>Detect any fraudulent wire transfers</a:t>
            </a:r>
          </a:p>
          <a:p>
            <a:pPr lvl="1"/>
            <a:r>
              <a:rPr lang="en-US" sz="2600" dirty="0" smtClean="0"/>
              <a:t>Investigation</a:t>
            </a:r>
          </a:p>
          <a:p>
            <a:pPr lvl="2"/>
            <a:r>
              <a:rPr lang="en-US" sz="2600" dirty="0" smtClean="0"/>
              <a:t>Determine if any personal information may have been accessed or acquired</a:t>
            </a:r>
          </a:p>
          <a:p>
            <a:pPr lvl="1"/>
            <a:r>
              <a:rPr lang="en-US" sz="2600" dirty="0" smtClean="0"/>
              <a:t>Notification</a:t>
            </a:r>
          </a:p>
          <a:p>
            <a:pPr lvl="2"/>
            <a:r>
              <a:rPr lang="en-US" sz="2600" dirty="0" smtClean="0"/>
              <a:t>Comply with any applicable notification requirements</a:t>
            </a:r>
          </a:p>
          <a:p>
            <a:pPr lvl="2"/>
            <a:r>
              <a:rPr lang="en-US" sz="2600" dirty="0" smtClean="0"/>
              <a:t>Notify customers or contacts who may be at risk</a:t>
            </a:r>
          </a:p>
          <a:p>
            <a:pPr lvl="1"/>
            <a:r>
              <a:rPr lang="en-US" sz="2600" dirty="0" smtClean="0"/>
              <a:t>Prevention</a:t>
            </a:r>
          </a:p>
          <a:p>
            <a:pPr lvl="2"/>
            <a:r>
              <a:rPr lang="en-US" sz="2600" dirty="0" smtClean="0"/>
              <a:t>Mitigate the risk that led to the compromise </a:t>
            </a:r>
          </a:p>
        </p:txBody>
      </p:sp>
    </p:spTree>
    <p:extLst>
      <p:ext uri="{BB962C8B-B14F-4D97-AF65-F5344CB8AC3E}">
        <p14:creationId xmlns:p14="http://schemas.microsoft.com/office/powerpoint/2010/main" val="501512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Expanding reach of cyber</a:t>
            </a:r>
          </a:p>
          <a:p>
            <a:r>
              <a:rPr lang="en-US" dirty="0" smtClean="0"/>
              <a:t>Cybersecurity </a:t>
            </a:r>
            <a:r>
              <a:rPr lang="en-US" dirty="0" smtClean="0"/>
              <a:t>trends and legal implications</a:t>
            </a:r>
          </a:p>
          <a:p>
            <a:r>
              <a:rPr lang="en-US" dirty="0" smtClean="0"/>
              <a:t>Learning from common data security scenarios</a:t>
            </a:r>
          </a:p>
          <a:p>
            <a:r>
              <a:rPr lang="en-US" dirty="0" smtClean="0"/>
              <a:t>Ways to protect yourself and your organization</a:t>
            </a:r>
            <a:endParaRPr lang="en-US" dirty="0" smtClean="0"/>
          </a:p>
          <a:p>
            <a:endParaRPr lang="en-US" dirty="0"/>
          </a:p>
        </p:txBody>
      </p:sp>
    </p:spTree>
    <p:extLst>
      <p:ext uri="{BB962C8B-B14F-4D97-AF65-F5344CB8AC3E}">
        <p14:creationId xmlns:p14="http://schemas.microsoft.com/office/powerpoint/2010/main" val="29760269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Email Compromise (3) </a:t>
            </a:r>
            <a:br>
              <a:rPr lang="en-US" dirty="0"/>
            </a:br>
            <a:r>
              <a:rPr lang="en-US" dirty="0"/>
              <a:t>(Active Compromise)</a:t>
            </a:r>
          </a:p>
        </p:txBody>
      </p:sp>
      <p:sp>
        <p:nvSpPr>
          <p:cNvPr id="3" name="Content Placeholder 2"/>
          <p:cNvSpPr>
            <a:spLocks noGrp="1"/>
          </p:cNvSpPr>
          <p:nvPr>
            <p:ph idx="1"/>
          </p:nvPr>
        </p:nvSpPr>
        <p:spPr/>
        <p:txBody>
          <a:bodyPr/>
          <a:lstStyle/>
          <a:p>
            <a:r>
              <a:rPr lang="en-US" dirty="0"/>
              <a:t>How could the incident have been prevented</a:t>
            </a:r>
            <a:r>
              <a:rPr lang="en-US" dirty="0" smtClean="0"/>
              <a:t>?</a:t>
            </a:r>
          </a:p>
          <a:p>
            <a:pPr lvl="1"/>
            <a:r>
              <a:rPr lang="en-US" dirty="0" smtClean="0"/>
              <a:t>Methods to prevent the first compromise </a:t>
            </a:r>
          </a:p>
          <a:p>
            <a:pPr lvl="2"/>
            <a:r>
              <a:rPr lang="en-US" dirty="0" smtClean="0"/>
              <a:t>External banner</a:t>
            </a:r>
          </a:p>
          <a:p>
            <a:pPr lvl="2"/>
            <a:r>
              <a:rPr lang="en-US" dirty="0" smtClean="0"/>
              <a:t>Training</a:t>
            </a:r>
          </a:p>
          <a:p>
            <a:pPr lvl="1"/>
            <a:r>
              <a:rPr lang="en-US" dirty="0" smtClean="0"/>
              <a:t>Multifactor authentication</a:t>
            </a:r>
          </a:p>
          <a:p>
            <a:pPr lvl="1"/>
            <a:r>
              <a:rPr lang="en-US" dirty="0" smtClean="0"/>
              <a:t>Blocking certain foreign IP addresses or unapproved IP addresses</a:t>
            </a:r>
            <a:endParaRPr lang="en-US" dirty="0"/>
          </a:p>
        </p:txBody>
      </p:sp>
    </p:spTree>
    <p:extLst>
      <p:ext uri="{BB962C8B-B14F-4D97-AF65-F5344CB8AC3E}">
        <p14:creationId xmlns:p14="http://schemas.microsoft.com/office/powerpoint/2010/main" val="552750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Email Compromise (3) </a:t>
            </a:r>
            <a:br>
              <a:rPr lang="en-US" dirty="0"/>
            </a:br>
            <a:r>
              <a:rPr lang="en-US" dirty="0"/>
              <a:t>(Active Compromise)</a:t>
            </a:r>
          </a:p>
        </p:txBody>
      </p:sp>
      <p:sp>
        <p:nvSpPr>
          <p:cNvPr id="3" name="Content Placeholder 2"/>
          <p:cNvSpPr>
            <a:spLocks noGrp="1"/>
          </p:cNvSpPr>
          <p:nvPr>
            <p:ph idx="1"/>
          </p:nvPr>
        </p:nvSpPr>
        <p:spPr/>
        <p:txBody>
          <a:bodyPr>
            <a:normAutofit/>
          </a:bodyPr>
          <a:lstStyle/>
          <a:p>
            <a:r>
              <a:rPr lang="en-US" dirty="0"/>
              <a:t>How could the impact have been minimized</a:t>
            </a:r>
            <a:r>
              <a:rPr lang="en-US" dirty="0" smtClean="0"/>
              <a:t>?</a:t>
            </a:r>
          </a:p>
          <a:p>
            <a:pPr lvl="1"/>
            <a:r>
              <a:rPr lang="en-US" dirty="0" smtClean="0"/>
              <a:t>Earlier detection</a:t>
            </a:r>
          </a:p>
          <a:p>
            <a:pPr lvl="2"/>
            <a:r>
              <a:rPr lang="en-US" dirty="0" smtClean="0"/>
              <a:t>Alerts when rules are created</a:t>
            </a:r>
          </a:p>
          <a:p>
            <a:pPr lvl="2"/>
            <a:r>
              <a:rPr lang="en-US" dirty="0" smtClean="0"/>
              <a:t>Alerts regarding suspicious logins from unknown IP addresses</a:t>
            </a:r>
          </a:p>
          <a:p>
            <a:pPr lvl="1"/>
            <a:r>
              <a:rPr lang="en-US" dirty="0" smtClean="0"/>
              <a:t>Regular password changes (and rule removals)</a:t>
            </a:r>
          </a:p>
          <a:p>
            <a:pPr lvl="1"/>
            <a:r>
              <a:rPr lang="en-US" dirty="0" smtClean="0"/>
              <a:t>Reduce or eliminate personal information from email accounts</a:t>
            </a:r>
          </a:p>
          <a:p>
            <a:pPr lvl="2"/>
            <a:r>
              <a:rPr lang="en-US" dirty="0" smtClean="0"/>
              <a:t>Do not send actual copies of sensitive records. </a:t>
            </a:r>
          </a:p>
          <a:p>
            <a:pPr lvl="2"/>
            <a:r>
              <a:rPr lang="en-US" dirty="0" smtClean="0"/>
              <a:t>Send through hyperlinks to internal documents or through links to secure file transfer sites</a:t>
            </a:r>
          </a:p>
          <a:p>
            <a:pPr lvl="2"/>
            <a:r>
              <a:rPr lang="en-US" dirty="0" smtClean="0"/>
              <a:t>Delete older emails</a:t>
            </a:r>
            <a:endParaRPr lang="en-US" dirty="0"/>
          </a:p>
          <a:p>
            <a:endParaRPr lang="en-US" dirty="0" smtClean="0"/>
          </a:p>
          <a:p>
            <a:endParaRPr lang="en-US" dirty="0" smtClean="0"/>
          </a:p>
        </p:txBody>
      </p:sp>
    </p:spTree>
    <p:extLst>
      <p:ext uri="{BB962C8B-B14F-4D97-AF65-F5344CB8AC3E}">
        <p14:creationId xmlns:p14="http://schemas.microsoft.com/office/powerpoint/2010/main" val="511166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Ransomware Example</a:t>
            </a:r>
            <a:endParaRPr lang="en-US" dirty="0"/>
          </a:p>
        </p:txBody>
      </p:sp>
      <p:sp>
        <p:nvSpPr>
          <p:cNvPr id="3" name="Content Placeholder 2"/>
          <p:cNvSpPr>
            <a:spLocks noGrp="1"/>
          </p:cNvSpPr>
          <p:nvPr>
            <p:ph idx="1"/>
          </p:nvPr>
        </p:nvSpPr>
        <p:spPr>
          <a:xfrm>
            <a:off x="838200" y="2055813"/>
            <a:ext cx="6302339" cy="4121150"/>
          </a:xfrm>
        </p:spPr>
        <p:txBody>
          <a:bodyPr/>
          <a:lstStyle/>
          <a:p>
            <a:r>
              <a:rPr lang="en-US" dirty="0" smtClean="0"/>
              <a:t>After turning on your workstation in the morning, you see that all of your files are encrypted. </a:t>
            </a:r>
          </a:p>
          <a:p>
            <a:r>
              <a:rPr lang="en-US" dirty="0" smtClean="0"/>
              <a:t>A single text file is readable and contains a ransom note.</a:t>
            </a:r>
          </a:p>
          <a:p>
            <a:r>
              <a:rPr lang="en-US" dirty="0" smtClean="0"/>
              <a:t>Other workstations are also encrypted. </a:t>
            </a:r>
          </a:p>
          <a:p>
            <a:endParaRPr lang="en-US" dirty="0"/>
          </a:p>
        </p:txBody>
      </p:sp>
      <p:pic>
        <p:nvPicPr>
          <p:cNvPr id="6" name="Picture 5">
            <a:extLst>
              <a:ext uri="{FF2B5EF4-FFF2-40B4-BE49-F238E27FC236}">
                <a16:creationId xmlns="" xmlns:a16="http://schemas.microsoft.com/office/drawing/2014/main" id="{6B479A9C-40B0-4FCD-B7E9-A732FA10E210}"/>
              </a:ext>
            </a:extLst>
          </p:cNvPr>
          <p:cNvPicPr>
            <a:picLocks noChangeAspect="1"/>
          </p:cNvPicPr>
          <p:nvPr/>
        </p:nvPicPr>
        <p:blipFill>
          <a:blip r:embed="rId2"/>
          <a:stretch>
            <a:fillRect/>
          </a:stretch>
        </p:blipFill>
        <p:spPr>
          <a:xfrm>
            <a:off x="7269543" y="1863690"/>
            <a:ext cx="4702187" cy="4616246"/>
          </a:xfrm>
          <a:prstGeom prst="rect">
            <a:avLst/>
          </a:prstGeom>
          <a:ln w="12700">
            <a:solidFill>
              <a:schemeClr val="accent1"/>
            </a:solidFill>
          </a:ln>
        </p:spPr>
      </p:pic>
    </p:spTree>
    <p:extLst>
      <p:ext uri="{BB962C8B-B14F-4D97-AF65-F5344CB8AC3E}">
        <p14:creationId xmlns:p14="http://schemas.microsoft.com/office/powerpoint/2010/main" val="2600179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Ransomware Example</a:t>
            </a:r>
          </a:p>
        </p:txBody>
      </p:sp>
      <p:sp>
        <p:nvSpPr>
          <p:cNvPr id="3" name="Content Placeholder 2"/>
          <p:cNvSpPr>
            <a:spLocks noGrp="1"/>
          </p:cNvSpPr>
          <p:nvPr>
            <p:ph idx="1"/>
          </p:nvPr>
        </p:nvSpPr>
        <p:spPr/>
        <p:txBody>
          <a:bodyPr/>
          <a:lstStyle/>
          <a:p>
            <a:r>
              <a:rPr lang="en-US" dirty="0"/>
              <a:t>How should you respond if the incident occurs</a:t>
            </a:r>
            <a:r>
              <a:rPr lang="en-US" dirty="0" smtClean="0"/>
              <a:t>?</a:t>
            </a:r>
          </a:p>
          <a:p>
            <a:pPr lvl="1"/>
            <a:r>
              <a:rPr lang="en-US" dirty="0" smtClean="0"/>
              <a:t>Report to the information security team</a:t>
            </a:r>
          </a:p>
          <a:p>
            <a:pPr lvl="2"/>
            <a:r>
              <a:rPr lang="en-US" dirty="0" smtClean="0"/>
              <a:t>Individual employees should not pay the ransom</a:t>
            </a:r>
          </a:p>
          <a:p>
            <a:pPr lvl="1"/>
            <a:r>
              <a:rPr lang="en-US" dirty="0" smtClean="0"/>
              <a:t>Balancing operational needs with preserving forensic evidence</a:t>
            </a:r>
          </a:p>
          <a:p>
            <a:pPr lvl="1"/>
            <a:r>
              <a:rPr lang="en-US" dirty="0" smtClean="0"/>
              <a:t>Disconnect impacted systems from the network and from the internet</a:t>
            </a:r>
          </a:p>
          <a:p>
            <a:pPr lvl="1"/>
            <a:r>
              <a:rPr lang="en-US" dirty="0" smtClean="0"/>
              <a:t>Leave the machine alone. </a:t>
            </a:r>
          </a:p>
          <a:p>
            <a:pPr lvl="2"/>
            <a:r>
              <a:rPr lang="en-US" dirty="0" smtClean="0"/>
              <a:t>Do not turn off the machine and do not run any anti-virus scans.</a:t>
            </a:r>
          </a:p>
          <a:p>
            <a:pPr lvl="1"/>
            <a:r>
              <a:rPr lang="en-US" dirty="0" smtClean="0"/>
              <a:t>Determining availability of backups</a:t>
            </a:r>
          </a:p>
          <a:p>
            <a:pPr lvl="1"/>
            <a:r>
              <a:rPr lang="en-US" dirty="0" smtClean="0"/>
              <a:t>Forensic investigation</a:t>
            </a:r>
          </a:p>
          <a:p>
            <a:pPr lvl="1"/>
            <a:endParaRPr lang="en-US" dirty="0"/>
          </a:p>
          <a:p>
            <a:endParaRPr lang="en-US" dirty="0"/>
          </a:p>
        </p:txBody>
      </p:sp>
    </p:spTree>
    <p:extLst>
      <p:ext uri="{BB962C8B-B14F-4D97-AF65-F5344CB8AC3E}">
        <p14:creationId xmlns:p14="http://schemas.microsoft.com/office/powerpoint/2010/main" val="3144118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Ransomware Example</a:t>
            </a:r>
          </a:p>
        </p:txBody>
      </p:sp>
      <p:sp>
        <p:nvSpPr>
          <p:cNvPr id="3" name="Content Placeholder 2"/>
          <p:cNvSpPr>
            <a:spLocks noGrp="1"/>
          </p:cNvSpPr>
          <p:nvPr>
            <p:ph idx="1"/>
          </p:nvPr>
        </p:nvSpPr>
        <p:spPr/>
        <p:txBody>
          <a:bodyPr/>
          <a:lstStyle/>
          <a:p>
            <a:r>
              <a:rPr lang="en-US" dirty="0"/>
              <a:t>How could the incident have been prevented</a:t>
            </a:r>
            <a:r>
              <a:rPr lang="en-US" dirty="0" smtClean="0"/>
              <a:t>?</a:t>
            </a:r>
          </a:p>
          <a:p>
            <a:pPr lvl="1"/>
            <a:r>
              <a:rPr lang="en-US" dirty="0" smtClean="0"/>
              <a:t>Forensic investigation is key to determining entry point</a:t>
            </a:r>
          </a:p>
          <a:p>
            <a:pPr lvl="1"/>
            <a:r>
              <a:rPr lang="en-US" dirty="0" smtClean="0"/>
              <a:t>Securing remote desktop connections</a:t>
            </a:r>
          </a:p>
          <a:p>
            <a:pPr lvl="2"/>
            <a:r>
              <a:rPr lang="en-US" dirty="0" smtClean="0"/>
              <a:t>Multifactor authentication</a:t>
            </a:r>
          </a:p>
          <a:p>
            <a:pPr lvl="2"/>
            <a:r>
              <a:rPr lang="en-US" dirty="0" smtClean="0"/>
              <a:t>Blocking foreign or unapproved IP addresses</a:t>
            </a:r>
          </a:p>
          <a:p>
            <a:pPr lvl="1"/>
            <a:r>
              <a:rPr lang="en-US" dirty="0" smtClean="0"/>
              <a:t>Stronger network passwords</a:t>
            </a:r>
          </a:p>
          <a:p>
            <a:pPr lvl="1"/>
            <a:r>
              <a:rPr lang="en-US" dirty="0" smtClean="0"/>
              <a:t>Ensuring patches and updates are installed</a:t>
            </a:r>
          </a:p>
          <a:p>
            <a:pPr lvl="1"/>
            <a:endParaRPr lang="en-US" dirty="0" smtClean="0"/>
          </a:p>
          <a:p>
            <a:pPr lvl="2"/>
            <a:endParaRPr lang="en-US" dirty="0" smtClean="0"/>
          </a:p>
        </p:txBody>
      </p:sp>
    </p:spTree>
    <p:extLst>
      <p:ext uri="{BB962C8B-B14F-4D97-AF65-F5344CB8AC3E}">
        <p14:creationId xmlns:p14="http://schemas.microsoft.com/office/powerpoint/2010/main" val="3394993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Ransomware Example</a:t>
            </a:r>
          </a:p>
        </p:txBody>
      </p:sp>
      <p:sp>
        <p:nvSpPr>
          <p:cNvPr id="3" name="Content Placeholder 2"/>
          <p:cNvSpPr>
            <a:spLocks noGrp="1"/>
          </p:cNvSpPr>
          <p:nvPr>
            <p:ph idx="1"/>
          </p:nvPr>
        </p:nvSpPr>
        <p:spPr/>
        <p:txBody>
          <a:bodyPr/>
          <a:lstStyle/>
          <a:p>
            <a:r>
              <a:rPr lang="en-US" dirty="0"/>
              <a:t>How could the impact have been minimized</a:t>
            </a:r>
            <a:r>
              <a:rPr lang="en-US" dirty="0" smtClean="0"/>
              <a:t>?</a:t>
            </a:r>
          </a:p>
          <a:p>
            <a:pPr lvl="1"/>
            <a:r>
              <a:rPr lang="en-US" sz="2800" dirty="0" smtClean="0"/>
              <a:t>Backups</a:t>
            </a:r>
          </a:p>
          <a:p>
            <a:pPr lvl="2"/>
            <a:r>
              <a:rPr lang="en-US" sz="2800" dirty="0" smtClean="0"/>
              <a:t>Not encrypted</a:t>
            </a:r>
          </a:p>
          <a:p>
            <a:pPr lvl="2"/>
            <a:r>
              <a:rPr lang="en-US" sz="2800" dirty="0" smtClean="0"/>
              <a:t>Up to date</a:t>
            </a:r>
          </a:p>
          <a:p>
            <a:pPr lvl="1"/>
            <a:r>
              <a:rPr lang="en-US" sz="2800" dirty="0" smtClean="0"/>
              <a:t>Preserving forensic evidence to aid with legal compliance</a:t>
            </a:r>
          </a:p>
          <a:p>
            <a:pPr lvl="2"/>
            <a:r>
              <a:rPr lang="en-US" sz="2800" dirty="0" smtClean="0"/>
              <a:t>Proving no data was </a:t>
            </a:r>
            <a:r>
              <a:rPr lang="en-US" sz="2800" dirty="0" err="1" smtClean="0"/>
              <a:t>exfiltrated</a:t>
            </a:r>
            <a:r>
              <a:rPr lang="en-US" sz="2800" dirty="0" smtClean="0"/>
              <a:t> from the company’s servers</a:t>
            </a:r>
            <a:endParaRPr lang="en-US" sz="2800" dirty="0"/>
          </a:p>
          <a:p>
            <a:endParaRPr lang="en-US" dirty="0"/>
          </a:p>
        </p:txBody>
      </p:sp>
    </p:spTree>
    <p:extLst>
      <p:ext uri="{BB962C8B-B14F-4D97-AF65-F5344CB8AC3E}">
        <p14:creationId xmlns:p14="http://schemas.microsoft.com/office/powerpoint/2010/main" val="1177848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Avoiding Scams</a:t>
            </a:r>
            <a:endParaRPr lang="en-US" dirty="0"/>
          </a:p>
        </p:txBody>
      </p:sp>
      <p:sp>
        <p:nvSpPr>
          <p:cNvPr id="3" name="Content Placeholder 2"/>
          <p:cNvSpPr>
            <a:spLocks noGrp="1"/>
          </p:cNvSpPr>
          <p:nvPr>
            <p:ph idx="1"/>
          </p:nvPr>
        </p:nvSpPr>
        <p:spPr/>
        <p:txBody>
          <a:bodyPr/>
          <a:lstStyle/>
          <a:p>
            <a:r>
              <a:rPr lang="en-US" dirty="0" smtClean="0"/>
              <a:t>Calls/texts/emails from:</a:t>
            </a:r>
          </a:p>
          <a:p>
            <a:pPr lvl="1"/>
            <a:r>
              <a:rPr lang="en-US" dirty="0" smtClean="0"/>
              <a:t>The IRS</a:t>
            </a:r>
          </a:p>
          <a:p>
            <a:pPr lvl="1"/>
            <a:r>
              <a:rPr lang="en-US" dirty="0" smtClean="0"/>
              <a:t>The utility company</a:t>
            </a:r>
            <a:endParaRPr lang="en-US" dirty="0"/>
          </a:p>
          <a:p>
            <a:pPr lvl="1"/>
            <a:r>
              <a:rPr lang="en-US" dirty="0" smtClean="0"/>
              <a:t>Law enforcement or the courts</a:t>
            </a:r>
          </a:p>
          <a:p>
            <a:pPr lvl="1"/>
            <a:r>
              <a:rPr lang="en-US" dirty="0"/>
              <a:t>Tech </a:t>
            </a:r>
            <a:r>
              <a:rPr lang="en-US" dirty="0" smtClean="0"/>
              <a:t>support</a:t>
            </a:r>
          </a:p>
          <a:p>
            <a:r>
              <a:rPr lang="en-US" dirty="0" smtClean="0"/>
              <a:t>Red flags</a:t>
            </a:r>
          </a:p>
          <a:p>
            <a:pPr lvl="1"/>
            <a:r>
              <a:rPr lang="en-US" dirty="0" smtClean="0"/>
              <a:t>Urgent</a:t>
            </a:r>
          </a:p>
          <a:p>
            <a:pPr lvl="1"/>
            <a:r>
              <a:rPr lang="en-US" dirty="0" smtClean="0"/>
              <a:t>Payment in gift cards</a:t>
            </a:r>
          </a:p>
          <a:p>
            <a:r>
              <a:rPr lang="en-US" dirty="0" smtClean="0"/>
              <a:t>When in doubt, call the actual entity</a:t>
            </a:r>
          </a:p>
          <a:p>
            <a:pPr marL="457200" lvl="1" indent="0">
              <a:buNone/>
            </a:pPr>
            <a:endParaRPr lang="en-US" dirty="0"/>
          </a:p>
        </p:txBody>
      </p:sp>
    </p:spTree>
    <p:extLst>
      <p:ext uri="{BB962C8B-B14F-4D97-AF65-F5344CB8AC3E}">
        <p14:creationId xmlns:p14="http://schemas.microsoft.com/office/powerpoint/2010/main" val="4238182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Monitoring/Identity Theft Protection</a:t>
            </a:r>
            <a:endParaRPr lang="en-US" dirty="0"/>
          </a:p>
        </p:txBody>
      </p:sp>
      <p:sp>
        <p:nvSpPr>
          <p:cNvPr id="3" name="Content Placeholder 2"/>
          <p:cNvSpPr>
            <a:spLocks noGrp="1"/>
          </p:cNvSpPr>
          <p:nvPr>
            <p:ph idx="1"/>
          </p:nvPr>
        </p:nvSpPr>
        <p:spPr/>
        <p:txBody>
          <a:bodyPr/>
          <a:lstStyle/>
          <a:p>
            <a:r>
              <a:rPr lang="en-US" dirty="0" smtClean="0"/>
              <a:t>Watch your credit report</a:t>
            </a:r>
          </a:p>
          <a:p>
            <a:r>
              <a:rPr lang="en-US" dirty="0" smtClean="0"/>
              <a:t>Review your bank statements</a:t>
            </a:r>
          </a:p>
          <a:p>
            <a:r>
              <a:rPr lang="en-US" dirty="0" smtClean="0"/>
              <a:t>Fraud alerts</a:t>
            </a:r>
          </a:p>
          <a:p>
            <a:r>
              <a:rPr lang="en-US" dirty="0" smtClean="0"/>
              <a:t>Credit freeze</a:t>
            </a:r>
          </a:p>
          <a:p>
            <a:r>
              <a:rPr lang="en-US" dirty="0" smtClean="0"/>
              <a:t>Take advantage of credit monitoring services when offered</a:t>
            </a:r>
          </a:p>
          <a:p>
            <a:endParaRPr lang="en-US" dirty="0"/>
          </a:p>
        </p:txBody>
      </p:sp>
    </p:spTree>
    <p:extLst>
      <p:ext uri="{BB962C8B-B14F-4D97-AF65-F5344CB8AC3E}">
        <p14:creationId xmlns:p14="http://schemas.microsoft.com/office/powerpoint/2010/main" val="33961750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Tips for Good Cyber Hygiene</a:t>
            </a:r>
          </a:p>
        </p:txBody>
      </p:sp>
      <p:sp>
        <p:nvSpPr>
          <p:cNvPr id="3" name="Content Placeholder 2"/>
          <p:cNvSpPr>
            <a:spLocks noGrp="1"/>
          </p:cNvSpPr>
          <p:nvPr>
            <p:ph idx="1"/>
          </p:nvPr>
        </p:nvSpPr>
        <p:spPr/>
        <p:txBody>
          <a:bodyPr>
            <a:normAutofit lnSpcReduction="10000"/>
          </a:bodyPr>
          <a:lstStyle/>
          <a:p>
            <a:pPr lvl="0"/>
            <a:r>
              <a:rPr lang="en-US" dirty="0" smtClean="0"/>
              <a:t>Unique passwords</a:t>
            </a:r>
          </a:p>
          <a:p>
            <a:pPr lvl="0"/>
            <a:r>
              <a:rPr lang="en-US" dirty="0" smtClean="0"/>
              <a:t>Strong passwords</a:t>
            </a:r>
          </a:p>
          <a:p>
            <a:pPr lvl="0"/>
            <a:r>
              <a:rPr lang="en-US" dirty="0" smtClean="0"/>
              <a:t>Do not store passwords in places accessible to others</a:t>
            </a:r>
          </a:p>
          <a:p>
            <a:pPr lvl="1"/>
            <a:r>
              <a:rPr lang="en-US" dirty="0" smtClean="0"/>
              <a:t>Sticky notes</a:t>
            </a:r>
          </a:p>
          <a:p>
            <a:pPr lvl="1"/>
            <a:r>
              <a:rPr lang="en-US" dirty="0" smtClean="0"/>
              <a:t>Passwords file on your computer</a:t>
            </a:r>
            <a:endParaRPr lang="en-US" dirty="0"/>
          </a:p>
          <a:p>
            <a:r>
              <a:rPr lang="en-US" dirty="0" smtClean="0"/>
              <a:t>Do not leave your mobile device or laptop unattended or in your car</a:t>
            </a:r>
          </a:p>
          <a:p>
            <a:pPr lvl="0"/>
            <a:r>
              <a:rPr lang="en-US" dirty="0"/>
              <a:t>Do not email or mail unencrypted </a:t>
            </a:r>
            <a:r>
              <a:rPr lang="en-US" dirty="0" smtClean="0"/>
              <a:t>data</a:t>
            </a:r>
          </a:p>
          <a:p>
            <a:pPr lvl="0"/>
            <a:r>
              <a:rPr lang="en-US" dirty="0" smtClean="0"/>
              <a:t>Do not send sensitive information using public </a:t>
            </a:r>
            <a:r>
              <a:rPr lang="en-US" dirty="0" err="1" smtClean="0"/>
              <a:t>WiFi</a:t>
            </a:r>
            <a:endParaRPr lang="en-US" dirty="0"/>
          </a:p>
          <a:p>
            <a:endParaRPr lang="en-US" dirty="0"/>
          </a:p>
        </p:txBody>
      </p:sp>
    </p:spTree>
    <p:extLst>
      <p:ext uri="{BB962C8B-B14F-4D97-AF65-F5344CB8AC3E}">
        <p14:creationId xmlns:p14="http://schemas.microsoft.com/office/powerpoint/2010/main" val="2887215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Tips for Good Cyber Hygiene</a:t>
            </a:r>
          </a:p>
        </p:txBody>
      </p:sp>
      <p:sp>
        <p:nvSpPr>
          <p:cNvPr id="3" name="Content Placeholder 2"/>
          <p:cNvSpPr>
            <a:spLocks noGrp="1"/>
          </p:cNvSpPr>
          <p:nvPr>
            <p:ph idx="1"/>
          </p:nvPr>
        </p:nvSpPr>
        <p:spPr/>
        <p:txBody>
          <a:bodyPr/>
          <a:lstStyle/>
          <a:p>
            <a:pPr lvl="0"/>
            <a:r>
              <a:rPr lang="en-US" dirty="0"/>
              <a:t>Multifactor authentication whenever possible</a:t>
            </a:r>
          </a:p>
          <a:p>
            <a:pPr lvl="0"/>
            <a:r>
              <a:rPr lang="en-US" dirty="0"/>
              <a:t>Lock down access to email accounts or remote desktop applications that can be accessed anywhere in the </a:t>
            </a:r>
            <a:r>
              <a:rPr lang="en-US" dirty="0" smtClean="0"/>
              <a:t>world </a:t>
            </a:r>
            <a:endParaRPr lang="en-US" dirty="0"/>
          </a:p>
          <a:p>
            <a:pPr lvl="0"/>
            <a:r>
              <a:rPr lang="en-US" dirty="0" smtClean="0"/>
              <a:t>Have </a:t>
            </a:r>
            <a:r>
              <a:rPr lang="en-US" dirty="0"/>
              <a:t>active backups separate from your primary systems</a:t>
            </a:r>
          </a:p>
          <a:p>
            <a:pPr lvl="0"/>
            <a:r>
              <a:rPr lang="en-US" dirty="0"/>
              <a:t>Encrypt laptops, phones, and storage devices (password protection is not enough)</a:t>
            </a:r>
          </a:p>
          <a:p>
            <a:endParaRPr lang="en-US" dirty="0"/>
          </a:p>
        </p:txBody>
      </p:sp>
    </p:spTree>
    <p:extLst>
      <p:ext uri="{BB962C8B-B14F-4D97-AF65-F5344CB8AC3E}">
        <p14:creationId xmlns:p14="http://schemas.microsoft.com/office/powerpoint/2010/main" val="4111526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Cyber Hygiene and </a:t>
            </a:r>
            <a:br>
              <a:rPr lang="en-US" dirty="0" smtClean="0"/>
            </a:br>
            <a:r>
              <a:rPr lang="en-US" dirty="0" smtClean="0"/>
              <a:t>Why Does it Matter?</a:t>
            </a:r>
            <a:endParaRPr lang="en-US" dirty="0"/>
          </a:p>
        </p:txBody>
      </p:sp>
      <p:sp>
        <p:nvSpPr>
          <p:cNvPr id="3" name="Content Placeholder 2"/>
          <p:cNvSpPr>
            <a:spLocks noGrp="1"/>
          </p:cNvSpPr>
          <p:nvPr>
            <p:ph idx="1"/>
          </p:nvPr>
        </p:nvSpPr>
        <p:spPr/>
        <p:txBody>
          <a:bodyPr/>
          <a:lstStyle/>
          <a:p>
            <a:r>
              <a:rPr lang="en-US" dirty="0" smtClean="0"/>
              <a:t>Practices </a:t>
            </a:r>
            <a:r>
              <a:rPr lang="en-US" dirty="0" smtClean="0"/>
              <a:t>to protect yourself, your organization, and your </a:t>
            </a:r>
            <a:r>
              <a:rPr lang="en-US" dirty="0" smtClean="0"/>
              <a:t>data</a:t>
            </a:r>
          </a:p>
          <a:p>
            <a:endParaRPr lang="en-US" dirty="0" smtClean="0"/>
          </a:p>
          <a:p>
            <a:r>
              <a:rPr lang="en-US" dirty="0" smtClean="0"/>
              <a:t>Financial fraud and identity theft</a:t>
            </a:r>
          </a:p>
          <a:p>
            <a:r>
              <a:rPr lang="en-US" dirty="0" smtClean="0"/>
              <a:t>Legal </a:t>
            </a:r>
            <a:r>
              <a:rPr lang="en-US" dirty="0" smtClean="0"/>
              <a:t>compliance</a:t>
            </a:r>
          </a:p>
          <a:p>
            <a:r>
              <a:rPr lang="en-US" dirty="0" smtClean="0"/>
              <a:t>Business </a:t>
            </a:r>
            <a:r>
              <a:rPr lang="en-US" dirty="0" smtClean="0"/>
              <a:t>operations</a:t>
            </a:r>
          </a:p>
          <a:p>
            <a:r>
              <a:rPr lang="en-US" dirty="0" smtClean="0"/>
              <a:t>Reputation and trust</a:t>
            </a:r>
          </a:p>
        </p:txBody>
      </p:sp>
    </p:spTree>
    <p:extLst>
      <p:ext uri="{BB962C8B-B14F-4D97-AF65-F5344CB8AC3E}">
        <p14:creationId xmlns:p14="http://schemas.microsoft.com/office/powerpoint/2010/main" val="35472138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Tips for Good Cyber Hygiene</a:t>
            </a:r>
          </a:p>
        </p:txBody>
      </p:sp>
      <p:sp>
        <p:nvSpPr>
          <p:cNvPr id="3" name="Content Placeholder 2"/>
          <p:cNvSpPr>
            <a:spLocks noGrp="1"/>
          </p:cNvSpPr>
          <p:nvPr>
            <p:ph idx="1"/>
          </p:nvPr>
        </p:nvSpPr>
        <p:spPr/>
        <p:txBody>
          <a:bodyPr/>
          <a:lstStyle/>
          <a:p>
            <a:pPr lvl="0"/>
            <a:r>
              <a:rPr lang="en-US" dirty="0"/>
              <a:t>Do not install unapproved software</a:t>
            </a:r>
          </a:p>
          <a:p>
            <a:pPr lvl="0"/>
            <a:r>
              <a:rPr lang="en-US" dirty="0"/>
              <a:t>Do not permit automated forwarding of work emails to personal accounts</a:t>
            </a:r>
          </a:p>
          <a:p>
            <a:pPr lvl="0"/>
            <a:r>
              <a:rPr lang="en-US" dirty="0"/>
              <a:t>Obtain verbal confirmation for changes to wire instructions</a:t>
            </a:r>
          </a:p>
          <a:p>
            <a:pPr lvl="0"/>
            <a:r>
              <a:rPr lang="en-US" dirty="0"/>
              <a:t>Maintain antivirus and antimalware software</a:t>
            </a:r>
          </a:p>
          <a:p>
            <a:pPr lvl="0"/>
            <a:r>
              <a:rPr lang="en-US" dirty="0"/>
              <a:t>Policies for ensuring terminated employees cannot access company information</a:t>
            </a:r>
          </a:p>
          <a:p>
            <a:pPr lvl="0"/>
            <a:r>
              <a:rPr lang="en-US" dirty="0"/>
              <a:t>Enable and preserve audit logging for all available systems</a:t>
            </a:r>
          </a:p>
          <a:p>
            <a:pPr marL="0" indent="0">
              <a:buNone/>
            </a:pPr>
            <a:endParaRPr lang="en-US" dirty="0" smtClean="0"/>
          </a:p>
          <a:p>
            <a:endParaRPr lang="en-US" dirty="0"/>
          </a:p>
        </p:txBody>
      </p:sp>
    </p:spTree>
    <p:extLst>
      <p:ext uri="{BB962C8B-B14F-4D97-AF65-F5344CB8AC3E}">
        <p14:creationId xmlns:p14="http://schemas.microsoft.com/office/powerpoint/2010/main" val="1448224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Tips for Good Cyber Hygiene</a:t>
            </a:r>
          </a:p>
        </p:txBody>
      </p:sp>
      <p:sp>
        <p:nvSpPr>
          <p:cNvPr id="3" name="Content Placeholder 2"/>
          <p:cNvSpPr>
            <a:spLocks noGrp="1"/>
          </p:cNvSpPr>
          <p:nvPr>
            <p:ph idx="1"/>
          </p:nvPr>
        </p:nvSpPr>
        <p:spPr/>
        <p:txBody>
          <a:bodyPr/>
          <a:lstStyle/>
          <a:p>
            <a:pPr lvl="0"/>
            <a:r>
              <a:rPr lang="en-US" dirty="0"/>
              <a:t>Keep tabs on your vendors</a:t>
            </a:r>
          </a:p>
          <a:p>
            <a:pPr lvl="0"/>
            <a:r>
              <a:rPr lang="en-US" dirty="0"/>
              <a:t>Conduct periodic risk assessments</a:t>
            </a:r>
          </a:p>
          <a:p>
            <a:pPr lvl="0"/>
            <a:r>
              <a:rPr lang="en-US" dirty="0"/>
              <a:t>Have an incident response plan</a:t>
            </a:r>
          </a:p>
          <a:p>
            <a:pPr lvl="0"/>
            <a:r>
              <a:rPr lang="en-US" dirty="0"/>
              <a:t>Delete data after it is no longer needed. More data more risk.</a:t>
            </a:r>
          </a:p>
          <a:p>
            <a:pPr lvl="0"/>
            <a:r>
              <a:rPr lang="en-US" dirty="0" err="1"/>
              <a:t>Cyberinsurance</a:t>
            </a:r>
            <a:endParaRPr lang="en-US" dirty="0"/>
          </a:p>
          <a:p>
            <a:endParaRPr lang="en-US" dirty="0" smtClean="0"/>
          </a:p>
          <a:p>
            <a:endParaRPr lang="en-US" dirty="0" smtClean="0"/>
          </a:p>
          <a:p>
            <a:endParaRPr lang="en-US" dirty="0"/>
          </a:p>
        </p:txBody>
      </p:sp>
    </p:spTree>
    <p:extLst>
      <p:ext uri="{BB962C8B-B14F-4D97-AF65-F5344CB8AC3E}">
        <p14:creationId xmlns:p14="http://schemas.microsoft.com/office/powerpoint/2010/main" val="20357732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AF79B9-1324-3E43-997A-B259F65C78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5F4B59ED-B1B1-054C-B1DD-EEF2A9C7FAAA}"/>
              </a:ext>
            </a:extLst>
          </p:cNvPr>
          <p:cNvSpPr>
            <a:spLocks noGrp="1"/>
          </p:cNvSpPr>
          <p:nvPr>
            <p:ph idx="1"/>
          </p:nvPr>
        </p:nvSpPr>
        <p:spPr>
          <a:xfrm>
            <a:off x="838200" y="2971799"/>
            <a:ext cx="10515600" cy="2298701"/>
          </a:xfrm>
        </p:spPr>
        <p:txBody>
          <a:bodyPr>
            <a:normAutofit/>
          </a:bodyPr>
          <a:lstStyle/>
          <a:p>
            <a:pPr marL="0" indent="0" algn="just" defTabSz="433388">
              <a:spcAft>
                <a:spcPts val="575"/>
              </a:spcAft>
              <a:buSzPct val="100000"/>
              <a:buNone/>
              <a:tabLst>
                <a:tab pos="0" algn="l"/>
                <a:tab pos="866775" algn="l"/>
                <a:tab pos="1735138" algn="l"/>
                <a:tab pos="2601913" algn="l"/>
                <a:tab pos="3470275" algn="l"/>
                <a:tab pos="4337050" algn="l"/>
                <a:tab pos="5205413" algn="l"/>
                <a:tab pos="6072188" algn="l"/>
                <a:tab pos="6940550" algn="l"/>
                <a:tab pos="7807325" algn="l"/>
                <a:tab pos="8675688" algn="l"/>
                <a:tab pos="9542463" algn="l"/>
              </a:tabLst>
            </a:pPr>
            <a:r>
              <a:rPr lang="en-US" sz="1400" dirty="0">
                <a:solidFill>
                  <a:schemeClr val="tx2"/>
                </a:solidFill>
              </a:rPr>
              <a:t>Polsinelli PC provides this material for informational purposes only. The material provided herein is general and is not intended to be legal advice. Nothing herein should be relied upon or used without consulting a lawyer to consider your specific circumstances, possible changes to applicable laws, rules and regulations and other legal issues. Receipt of this material does not establish an attorney-client relationship. </a:t>
            </a:r>
          </a:p>
          <a:p>
            <a:pPr marL="0" indent="0" algn="just" defTabSz="433388">
              <a:spcAft>
                <a:spcPts val="575"/>
              </a:spcAft>
              <a:buSzPct val="100000"/>
              <a:buNone/>
              <a:tabLst>
                <a:tab pos="0" algn="l"/>
                <a:tab pos="866775" algn="l"/>
                <a:tab pos="1735138" algn="l"/>
                <a:tab pos="2601913" algn="l"/>
                <a:tab pos="3470275" algn="l"/>
                <a:tab pos="4337050" algn="l"/>
                <a:tab pos="5205413" algn="l"/>
                <a:tab pos="6072188" algn="l"/>
                <a:tab pos="6940550" algn="l"/>
                <a:tab pos="7807325" algn="l"/>
                <a:tab pos="8675688" algn="l"/>
                <a:tab pos="9542463" algn="l"/>
              </a:tabLst>
            </a:pPr>
            <a:r>
              <a:rPr lang="en-US" sz="1400" dirty="0">
                <a:solidFill>
                  <a:schemeClr val="tx2"/>
                </a:solidFill>
              </a:rPr>
              <a:t>Polsinelli is very proud of the results we obtain for our clients, but you should know that past results do not guarantee future results; that every case is different and must be judged on its own merits; and that the choice of a lawyer is an important decision and should not be based solely upon advertisements. </a:t>
            </a:r>
          </a:p>
          <a:p>
            <a:pPr marL="0" indent="0" algn="just" defTabSz="433388">
              <a:spcAft>
                <a:spcPts val="575"/>
              </a:spcAft>
              <a:buSzPct val="100000"/>
              <a:buNone/>
              <a:tabLst>
                <a:tab pos="0" algn="l"/>
                <a:tab pos="866775" algn="l"/>
                <a:tab pos="1735138" algn="l"/>
                <a:tab pos="2601913" algn="l"/>
                <a:tab pos="3470275" algn="l"/>
                <a:tab pos="4337050" algn="l"/>
                <a:tab pos="5205413" algn="l"/>
                <a:tab pos="6072188" algn="l"/>
                <a:tab pos="6940550" algn="l"/>
                <a:tab pos="7807325" algn="l"/>
                <a:tab pos="8675688" algn="l"/>
                <a:tab pos="9542463" algn="l"/>
              </a:tabLst>
            </a:pPr>
            <a:r>
              <a:rPr lang="en-US" sz="1400" baseline="30000" dirty="0">
                <a:solidFill>
                  <a:schemeClr val="tx2"/>
                </a:solidFill>
              </a:rPr>
              <a:t> ©</a:t>
            </a:r>
            <a:r>
              <a:rPr lang="en-US" sz="1400" dirty="0">
                <a:solidFill>
                  <a:schemeClr val="tx2"/>
                </a:solidFill>
              </a:rPr>
              <a:t> 2019 Polsinelli</a:t>
            </a:r>
            <a:r>
              <a:rPr lang="en-US" sz="1400" baseline="30000" dirty="0">
                <a:solidFill>
                  <a:schemeClr val="tx2"/>
                </a:solidFill>
              </a:rPr>
              <a:t>®</a:t>
            </a:r>
            <a:r>
              <a:rPr lang="en-US" sz="1400" dirty="0">
                <a:solidFill>
                  <a:schemeClr val="tx2"/>
                </a:solidFill>
              </a:rPr>
              <a:t> is a registered trademark of Polsinelli PC.  In California, Polsinelli LLP.</a:t>
            </a:r>
          </a:p>
        </p:txBody>
      </p:sp>
      <p:pic>
        <p:nvPicPr>
          <p:cNvPr id="5" name="Picture 4">
            <a:extLst>
              <a:ext uri="{FF2B5EF4-FFF2-40B4-BE49-F238E27FC236}">
                <a16:creationId xmlns:a16="http://schemas.microsoft.com/office/drawing/2014/main" xmlns="" id="{8017CBCC-8B7E-0E45-8CBF-6F0D0671F9B4}"/>
              </a:ext>
            </a:extLst>
          </p:cNvPr>
          <p:cNvPicPr>
            <a:picLocks noChangeAspect="1"/>
          </p:cNvPicPr>
          <p:nvPr/>
        </p:nvPicPr>
        <p:blipFill>
          <a:blip r:embed="rId2"/>
          <a:stretch>
            <a:fillRect/>
          </a:stretch>
        </p:blipFill>
        <p:spPr>
          <a:xfrm>
            <a:off x="8978900" y="5521266"/>
            <a:ext cx="2374900" cy="655696"/>
          </a:xfrm>
          <a:prstGeom prst="rect">
            <a:avLst/>
          </a:prstGeom>
        </p:spPr>
      </p:pic>
      <p:sp>
        <p:nvSpPr>
          <p:cNvPr id="6" name="Content Placeholder 2">
            <a:extLst>
              <a:ext uri="{FF2B5EF4-FFF2-40B4-BE49-F238E27FC236}">
                <a16:creationId xmlns:a16="http://schemas.microsoft.com/office/drawing/2014/main" xmlns="" id="{E02C009B-E987-C34F-9BE7-DE117B0C1931}"/>
              </a:ext>
            </a:extLst>
          </p:cNvPr>
          <p:cNvSpPr txBox="1">
            <a:spLocks/>
          </p:cNvSpPr>
          <p:nvPr/>
        </p:nvSpPr>
        <p:spPr>
          <a:xfrm>
            <a:off x="838200" y="5740400"/>
            <a:ext cx="10515600" cy="46990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a:buChar char="•"/>
              <a:defRPr sz="2800" b="0" i="0" kern="1200">
                <a:solidFill>
                  <a:schemeClr val="accent2"/>
                </a:solidFill>
                <a:latin typeface="Arial" panose="020B0604020202020204" pitchFamily="34" charset="0"/>
                <a:ea typeface="Arial" panose="020B0604020202020204" pitchFamily="34" charset="0"/>
                <a:cs typeface="Arial" panose="020B0604020202020204" pitchFamily="34" charset="0"/>
              </a:defRPr>
            </a:lvl1pPr>
            <a:lvl2pPr marL="685800" indent="-228600" algn="l" defTabSz="914400" rtl="0" eaLnBrk="1" latinLnBrk="0" hangingPunct="1">
              <a:lnSpc>
                <a:spcPct val="90000"/>
              </a:lnSpc>
              <a:spcBef>
                <a:spcPts val="500"/>
              </a:spcBef>
              <a:buFont typeface="Arial"/>
              <a:buChar char="•"/>
              <a:defRPr sz="2400" b="0" i="0" kern="1200">
                <a:solidFill>
                  <a:schemeClr val="accent2"/>
                </a:solidFill>
                <a:latin typeface="Arial" panose="020B0604020202020204" pitchFamily="34" charset="0"/>
                <a:ea typeface="Arial" panose="020B0604020202020204" pitchFamily="34" charset="0"/>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b="0" i="0" kern="1200">
                <a:solidFill>
                  <a:schemeClr val="accent2"/>
                </a:solidFill>
                <a:latin typeface="Arial" panose="020B0604020202020204" pitchFamily="34" charset="0"/>
                <a:ea typeface="Arial" panose="020B0604020202020204" pitchFamily="34" charset="0"/>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b="0" i="0" kern="1200">
                <a:solidFill>
                  <a:schemeClr val="accent2"/>
                </a:solidFill>
                <a:latin typeface="Arial" panose="020B0604020202020204" pitchFamily="34" charset="0"/>
                <a:ea typeface="Arial" panose="020B0604020202020204" pitchFamily="34" charset="0"/>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b="0" i="0" kern="1200">
                <a:solidFill>
                  <a:schemeClr val="accent2"/>
                </a:solidFill>
                <a:latin typeface="Arial" panose="020B0604020202020204" pitchFamily="34" charset="0"/>
                <a:ea typeface="Arial" panose="020B060402020202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just" defTabSz="433388">
              <a:spcAft>
                <a:spcPts val="575"/>
              </a:spcAft>
              <a:buSzPct val="100000"/>
              <a:buFont typeface="Arial"/>
              <a:buNone/>
              <a:tabLst>
                <a:tab pos="0" algn="l"/>
                <a:tab pos="866775" algn="l"/>
                <a:tab pos="1735138" algn="l"/>
                <a:tab pos="2601913" algn="l"/>
                <a:tab pos="3470275" algn="l"/>
                <a:tab pos="4337050" algn="l"/>
                <a:tab pos="5205413" algn="l"/>
                <a:tab pos="6072188" algn="l"/>
                <a:tab pos="6940550" algn="l"/>
                <a:tab pos="7807325" algn="l"/>
                <a:tab pos="8675688" algn="l"/>
                <a:tab pos="9542463" algn="l"/>
              </a:tabLst>
            </a:pPr>
            <a:r>
              <a:rPr lang="en-US" sz="1400" dirty="0">
                <a:solidFill>
                  <a:schemeClr val="tx2"/>
                </a:solidFill>
              </a:rPr>
              <a:t>Polsinelli PC, Polsinelli LLP In California  |   </a:t>
            </a:r>
            <a:r>
              <a:rPr lang="en-US" sz="1400" dirty="0" err="1">
                <a:solidFill>
                  <a:schemeClr val="tx1"/>
                </a:solidFill>
              </a:rPr>
              <a:t>polsinelli.com</a:t>
            </a:r>
            <a:endParaRPr lang="en-US" sz="1400" dirty="0">
              <a:solidFill>
                <a:schemeClr val="tx1"/>
              </a:solidFill>
            </a:endParaRPr>
          </a:p>
        </p:txBody>
      </p:sp>
    </p:spTree>
    <p:extLst>
      <p:ext uri="{BB962C8B-B14F-4D97-AF65-F5344CB8AC3E}">
        <p14:creationId xmlns:p14="http://schemas.microsoft.com/office/powerpoint/2010/main" val="3589252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Expanding Scope of Cyber</a:t>
            </a:r>
            <a:endParaRPr lang="en-US" dirty="0"/>
          </a:p>
        </p:txBody>
      </p:sp>
      <p:sp>
        <p:nvSpPr>
          <p:cNvPr id="3" name="Content Placeholder 2"/>
          <p:cNvSpPr>
            <a:spLocks noGrp="1"/>
          </p:cNvSpPr>
          <p:nvPr>
            <p:ph idx="1"/>
          </p:nvPr>
        </p:nvSpPr>
        <p:spPr/>
        <p:txBody>
          <a:bodyPr>
            <a:normAutofit/>
          </a:bodyPr>
          <a:lstStyle/>
          <a:p>
            <a:r>
              <a:rPr lang="en-US" dirty="0" smtClean="0"/>
              <a:t>At work</a:t>
            </a:r>
          </a:p>
          <a:p>
            <a:r>
              <a:rPr lang="en-US" dirty="0" smtClean="0"/>
              <a:t>At home or while traveling</a:t>
            </a:r>
          </a:p>
          <a:p>
            <a:r>
              <a:rPr lang="en-US" dirty="0" smtClean="0"/>
              <a:t>Types </a:t>
            </a:r>
            <a:r>
              <a:rPr lang="en-US" dirty="0" smtClean="0"/>
              <a:t>of </a:t>
            </a:r>
            <a:r>
              <a:rPr lang="en-US" dirty="0" smtClean="0"/>
              <a:t>data</a:t>
            </a:r>
            <a:endParaRPr lang="en-US" dirty="0" smtClean="0"/>
          </a:p>
          <a:p>
            <a:pPr lvl="1"/>
            <a:r>
              <a:rPr lang="en-US" dirty="0" smtClean="0"/>
              <a:t>Your own personal information </a:t>
            </a:r>
          </a:p>
          <a:p>
            <a:pPr lvl="1"/>
            <a:r>
              <a:rPr lang="en-US" dirty="0" smtClean="0"/>
              <a:t>Employee personal information</a:t>
            </a:r>
          </a:p>
          <a:p>
            <a:pPr lvl="1"/>
            <a:r>
              <a:rPr lang="en-US" dirty="0" smtClean="0"/>
              <a:t>Business data</a:t>
            </a:r>
          </a:p>
          <a:p>
            <a:pPr lvl="1"/>
            <a:r>
              <a:rPr lang="en-US" dirty="0" smtClean="0"/>
              <a:t>Customer data</a:t>
            </a:r>
          </a:p>
          <a:p>
            <a:pPr marL="0" indent="0">
              <a:buNone/>
            </a:pPr>
            <a:endParaRPr lang="en-US" dirty="0"/>
          </a:p>
        </p:txBody>
      </p:sp>
    </p:spTree>
    <p:extLst>
      <p:ext uri="{BB962C8B-B14F-4D97-AF65-F5344CB8AC3E}">
        <p14:creationId xmlns:p14="http://schemas.microsoft.com/office/powerpoint/2010/main" val="3507655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Privacy and Cyber Security</a:t>
            </a:r>
            <a:endParaRPr lang="en-US" dirty="0"/>
          </a:p>
        </p:txBody>
      </p:sp>
      <p:sp>
        <p:nvSpPr>
          <p:cNvPr id="3" name="Content Placeholder 2"/>
          <p:cNvSpPr>
            <a:spLocks noGrp="1"/>
          </p:cNvSpPr>
          <p:nvPr>
            <p:ph idx="1"/>
          </p:nvPr>
        </p:nvSpPr>
        <p:spPr/>
        <p:txBody>
          <a:bodyPr>
            <a:normAutofit/>
          </a:bodyPr>
          <a:lstStyle/>
          <a:p>
            <a:r>
              <a:rPr lang="en-US" dirty="0" smtClean="0"/>
              <a:t>Data privacy</a:t>
            </a:r>
          </a:p>
          <a:p>
            <a:pPr lvl="1"/>
            <a:r>
              <a:rPr lang="en-US" dirty="0" smtClean="0"/>
              <a:t>What </a:t>
            </a:r>
            <a:r>
              <a:rPr lang="en-US" dirty="0"/>
              <a:t>information is </a:t>
            </a:r>
            <a:r>
              <a:rPr lang="en-US" dirty="0" smtClean="0"/>
              <a:t>collected</a:t>
            </a:r>
          </a:p>
          <a:p>
            <a:pPr lvl="1"/>
            <a:r>
              <a:rPr lang="en-US" dirty="0" smtClean="0"/>
              <a:t>How </a:t>
            </a:r>
            <a:r>
              <a:rPr lang="en-US" dirty="0"/>
              <a:t>that information is </a:t>
            </a:r>
            <a:r>
              <a:rPr lang="en-US" dirty="0" smtClean="0"/>
              <a:t>used</a:t>
            </a:r>
          </a:p>
          <a:p>
            <a:pPr lvl="1"/>
            <a:r>
              <a:rPr lang="en-US" dirty="0" smtClean="0"/>
              <a:t>To </a:t>
            </a:r>
            <a:r>
              <a:rPr lang="en-US" dirty="0"/>
              <a:t>whom that information is </a:t>
            </a:r>
            <a:r>
              <a:rPr lang="en-US" dirty="0" smtClean="0"/>
              <a:t>disclosed</a:t>
            </a:r>
          </a:p>
          <a:p>
            <a:r>
              <a:rPr lang="en-US" dirty="0" smtClean="0"/>
              <a:t>Cybersecurity</a:t>
            </a:r>
          </a:p>
          <a:p>
            <a:pPr lvl="1"/>
            <a:r>
              <a:rPr lang="en-US" dirty="0" smtClean="0"/>
              <a:t>Policies </a:t>
            </a:r>
            <a:r>
              <a:rPr lang="en-US" dirty="0"/>
              <a:t>and procedures designed to avoid the loss or unauthorized disclosure of collected </a:t>
            </a:r>
            <a:r>
              <a:rPr lang="en-US" dirty="0" smtClean="0"/>
              <a:t>information</a:t>
            </a:r>
          </a:p>
        </p:txBody>
      </p:sp>
    </p:spTree>
    <p:extLst>
      <p:ext uri="{BB962C8B-B14F-4D97-AF65-F5344CB8AC3E}">
        <p14:creationId xmlns:p14="http://schemas.microsoft.com/office/powerpoint/2010/main" val="280490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Cybersecurity Threat Trends</a:t>
            </a:r>
            <a:endParaRPr lang="en-US" dirty="0"/>
          </a:p>
        </p:txBody>
      </p:sp>
      <p:pic>
        <p:nvPicPr>
          <p:cNvPr id="4" name="Picture 2" descr="https://www.beazley.com/Images/BBR/Beazley-bbr-Causes-of-incidents-oct-2018.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72599" y="2311685"/>
            <a:ext cx="9057719" cy="325406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976153" y="5825716"/>
            <a:ext cx="2723823" cy="369332"/>
          </a:xfrm>
          <a:prstGeom prst="rect">
            <a:avLst/>
          </a:prstGeom>
          <a:noFill/>
        </p:spPr>
        <p:txBody>
          <a:bodyPr wrap="none" rtlCol="0">
            <a:spAutoFit/>
          </a:bodyPr>
          <a:lstStyle/>
          <a:p>
            <a:r>
              <a:rPr lang="en-US" dirty="0" smtClean="0"/>
              <a:t>Cause of incidents, 2018</a:t>
            </a:r>
          </a:p>
        </p:txBody>
      </p:sp>
    </p:spTree>
    <p:extLst>
      <p:ext uri="{BB962C8B-B14F-4D97-AF65-F5344CB8AC3E}">
        <p14:creationId xmlns:p14="http://schemas.microsoft.com/office/powerpoint/2010/main" val="3049894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Compromise: </a:t>
            </a:r>
            <a:br>
              <a:rPr lang="en-US" dirty="0" smtClean="0"/>
            </a:br>
            <a:r>
              <a:rPr lang="en-US" dirty="0" smtClean="0"/>
              <a:t>Motivation </a:t>
            </a:r>
            <a:r>
              <a:rPr lang="en-US" dirty="0"/>
              <a:t>for Threat Actors</a:t>
            </a:r>
          </a:p>
        </p:txBody>
      </p:sp>
      <p:sp>
        <p:nvSpPr>
          <p:cNvPr id="3" name="Content Placeholder 2"/>
          <p:cNvSpPr>
            <a:spLocks noGrp="1"/>
          </p:cNvSpPr>
          <p:nvPr>
            <p:ph idx="1"/>
          </p:nvPr>
        </p:nvSpPr>
        <p:spPr/>
        <p:txBody>
          <a:bodyPr/>
          <a:lstStyle/>
          <a:p>
            <a:pPr marL="512064" indent="-457200"/>
            <a:r>
              <a:rPr lang="en-US" dirty="0" smtClean="0"/>
              <a:t>Wire </a:t>
            </a:r>
            <a:r>
              <a:rPr lang="en-US" dirty="0"/>
              <a:t>transfers (lead to losses due to fraudulent wire and lawsuits)</a:t>
            </a:r>
          </a:p>
          <a:p>
            <a:pPr marL="512064" indent="-457200"/>
            <a:r>
              <a:rPr lang="en-US" dirty="0" smtClean="0"/>
              <a:t>Reconnaissance/targeted </a:t>
            </a:r>
            <a:r>
              <a:rPr lang="en-US" dirty="0"/>
              <a:t>spam </a:t>
            </a:r>
          </a:p>
          <a:p>
            <a:pPr marL="512064" indent="-457200"/>
            <a:r>
              <a:rPr lang="en-US" dirty="0"/>
              <a:t>Payroll redirect</a:t>
            </a:r>
          </a:p>
          <a:p>
            <a:pPr marL="512064" indent="-457200"/>
            <a:r>
              <a:rPr lang="en-US" dirty="0"/>
              <a:t>Access sensitive information in the inbox</a:t>
            </a:r>
          </a:p>
          <a:p>
            <a:endParaRPr lang="en-US" dirty="0"/>
          </a:p>
        </p:txBody>
      </p:sp>
    </p:spTree>
    <p:extLst>
      <p:ext uri="{BB962C8B-B14F-4D97-AF65-F5344CB8AC3E}">
        <p14:creationId xmlns:p14="http://schemas.microsoft.com/office/powerpoint/2010/main" val="4230349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Ransomware &amp; Cyber Extortion</a:t>
            </a:r>
          </a:p>
        </p:txBody>
      </p:sp>
      <p:sp>
        <p:nvSpPr>
          <p:cNvPr id="3" name="Content Placeholder 2"/>
          <p:cNvSpPr>
            <a:spLocks noGrp="1"/>
          </p:cNvSpPr>
          <p:nvPr>
            <p:ph idx="1"/>
          </p:nvPr>
        </p:nvSpPr>
        <p:spPr/>
        <p:txBody>
          <a:bodyPr/>
          <a:lstStyle/>
          <a:p>
            <a:pPr>
              <a:spcBef>
                <a:spcPts val="600"/>
              </a:spcBef>
            </a:pPr>
            <a:r>
              <a:rPr lang="en-US" sz="2400" dirty="0"/>
              <a:t>Ransomware</a:t>
            </a:r>
          </a:p>
          <a:p>
            <a:pPr lvl="1"/>
            <a:r>
              <a:rPr lang="en-US" dirty="0"/>
              <a:t>Business disruption</a:t>
            </a:r>
          </a:p>
          <a:p>
            <a:pPr lvl="1"/>
            <a:r>
              <a:rPr lang="en-US" dirty="0"/>
              <a:t>Loss of customers</a:t>
            </a:r>
          </a:p>
          <a:p>
            <a:pPr lvl="1"/>
            <a:r>
              <a:rPr lang="en-US" dirty="0"/>
              <a:t>Often deployed after unauthorized access</a:t>
            </a:r>
          </a:p>
          <a:p>
            <a:pPr lvl="1"/>
            <a:r>
              <a:rPr lang="en-US" dirty="0"/>
              <a:t>Potential breach notification </a:t>
            </a:r>
            <a:r>
              <a:rPr lang="en-US" dirty="0" smtClean="0"/>
              <a:t>obligations</a:t>
            </a:r>
            <a:endParaRPr lang="en-US" dirty="0"/>
          </a:p>
          <a:p>
            <a:pPr>
              <a:spcBef>
                <a:spcPts val="600"/>
              </a:spcBef>
            </a:pPr>
            <a:r>
              <a:rPr lang="en-US" sz="2400" dirty="0"/>
              <a:t>True Extortion</a:t>
            </a:r>
          </a:p>
          <a:p>
            <a:pPr lvl="1"/>
            <a:r>
              <a:rPr lang="en-US" dirty="0"/>
              <a:t>Theft or Destruction of Digital </a:t>
            </a:r>
            <a:br>
              <a:rPr lang="en-US" dirty="0"/>
            </a:br>
            <a:r>
              <a:rPr lang="en-US" dirty="0"/>
              <a:t>Assets</a:t>
            </a:r>
          </a:p>
          <a:p>
            <a:pPr lvl="1"/>
            <a:r>
              <a:rPr lang="en-US" dirty="0"/>
              <a:t>Demand for payment </a:t>
            </a:r>
          </a:p>
          <a:p>
            <a:endParaRPr lang="en-US" dirty="0"/>
          </a:p>
        </p:txBody>
      </p:sp>
    </p:spTree>
    <p:extLst>
      <p:ext uri="{BB962C8B-B14F-4D97-AF65-F5344CB8AC3E}">
        <p14:creationId xmlns:p14="http://schemas.microsoft.com/office/powerpoint/2010/main" val="3484376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Legal Obligations </a:t>
            </a:r>
            <a:endParaRPr lang="en-US" dirty="0"/>
          </a:p>
        </p:txBody>
      </p:sp>
      <p:sp>
        <p:nvSpPr>
          <p:cNvPr id="3" name="Content Placeholder 2"/>
          <p:cNvSpPr>
            <a:spLocks noGrp="1"/>
          </p:cNvSpPr>
          <p:nvPr>
            <p:ph idx="1"/>
          </p:nvPr>
        </p:nvSpPr>
        <p:spPr/>
        <p:txBody>
          <a:bodyPr>
            <a:normAutofit/>
          </a:bodyPr>
          <a:lstStyle/>
          <a:p>
            <a:pPr marL="397764">
              <a:buFont typeface="Arial" panose="020B0604020202020204" pitchFamily="34" charset="0"/>
              <a:buChar char="•"/>
            </a:pPr>
            <a:r>
              <a:rPr lang="en-US" dirty="0" smtClean="0"/>
              <a:t>Legal obligations arising from the unauthorized </a:t>
            </a:r>
            <a:r>
              <a:rPr lang="en-US" dirty="0"/>
              <a:t>a</a:t>
            </a:r>
            <a:r>
              <a:rPr lang="en-US" dirty="0" smtClean="0"/>
              <a:t>ccess </a:t>
            </a:r>
            <a:r>
              <a:rPr lang="en-US" dirty="0"/>
              <a:t>of </a:t>
            </a:r>
            <a:r>
              <a:rPr lang="en-US" dirty="0" smtClean="0"/>
              <a:t>personal information</a:t>
            </a:r>
            <a:endParaRPr lang="en-US" dirty="0"/>
          </a:p>
          <a:p>
            <a:pPr marL="1165860" lvl="1" indent="-342900">
              <a:buFont typeface="Arial" panose="020B0604020202020204" pitchFamily="34" charset="0"/>
              <a:buChar char="•"/>
            </a:pPr>
            <a:r>
              <a:rPr lang="en-US" dirty="0"/>
              <a:t>Statutory data breach notification obligations to individuals, regulators and business </a:t>
            </a:r>
            <a:r>
              <a:rPr lang="en-US" dirty="0" smtClean="0"/>
              <a:t>partners</a:t>
            </a:r>
          </a:p>
          <a:p>
            <a:pPr marL="1623060" lvl="2" indent="-342900">
              <a:buFont typeface="Arial" panose="020B0604020202020204" pitchFamily="34" charset="0"/>
              <a:buChar char="•"/>
            </a:pPr>
            <a:r>
              <a:rPr lang="en-US" sz="2400" dirty="0" smtClean="0"/>
              <a:t>State or federal law</a:t>
            </a:r>
            <a:endParaRPr lang="en-US" sz="2400" dirty="0"/>
          </a:p>
          <a:p>
            <a:pPr marL="1623060" lvl="2" indent="-342900">
              <a:buFont typeface="Arial" panose="020B0604020202020204" pitchFamily="34" charset="0"/>
              <a:buChar char="•"/>
            </a:pPr>
            <a:r>
              <a:rPr lang="en-US" sz="2400" dirty="0" smtClean="0"/>
              <a:t>This </a:t>
            </a:r>
            <a:r>
              <a:rPr lang="en-US" sz="2400" dirty="0"/>
              <a:t>may include notification to investors, key customers, unfriendly parties (e.g., litigation adversaries) </a:t>
            </a:r>
          </a:p>
          <a:p>
            <a:pPr marL="1165860" lvl="1" indent="-342900">
              <a:buFont typeface="Arial" panose="020B0604020202020204" pitchFamily="34" charset="0"/>
              <a:buChar char="•"/>
            </a:pPr>
            <a:r>
              <a:rPr lang="en-US" dirty="0"/>
              <a:t>Contractual obligations to third parties</a:t>
            </a:r>
          </a:p>
          <a:p>
            <a:endParaRPr lang="en-US" dirty="0"/>
          </a:p>
        </p:txBody>
      </p:sp>
    </p:spTree>
    <p:extLst>
      <p:ext uri="{BB962C8B-B14F-4D97-AF65-F5344CB8AC3E}">
        <p14:creationId xmlns:p14="http://schemas.microsoft.com/office/powerpoint/2010/main" val="473475508"/>
      </p:ext>
    </p:extLst>
  </p:cSld>
  <p:clrMapOvr>
    <a:masterClrMapping/>
  </p:clrMapOvr>
</p:sld>
</file>

<file path=ppt/theme/theme1.xml><?xml version="1.0" encoding="utf-8"?>
<a:theme xmlns:a="http://schemas.openxmlformats.org/drawingml/2006/main" name="1_Office Theme">
  <a:themeElements>
    <a:clrScheme name="Polsinelli">
      <a:dk1>
        <a:srgbClr val="B22624"/>
      </a:dk1>
      <a:lt1>
        <a:srgbClr val="FFFFFF"/>
      </a:lt1>
      <a:dk2>
        <a:srgbClr val="333F48"/>
      </a:dk2>
      <a:lt2>
        <a:srgbClr val="E7E6E6"/>
      </a:lt2>
      <a:accent1>
        <a:srgbClr val="B22624"/>
      </a:accent1>
      <a:accent2>
        <a:srgbClr val="333F48"/>
      </a:accent2>
      <a:accent3>
        <a:srgbClr val="00AEC7"/>
      </a:accent3>
      <a:accent4>
        <a:srgbClr val="FFC72C"/>
      </a:accent4>
      <a:accent5>
        <a:srgbClr val="C3D600"/>
      </a:accent5>
      <a:accent6>
        <a:srgbClr val="B3A369"/>
      </a:accent6>
      <a:hlink>
        <a:srgbClr val="00AEC7"/>
      </a:hlink>
      <a:folHlink>
        <a:srgbClr val="00AEC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1298</Words>
  <Application>Microsoft Office PowerPoint</Application>
  <PresentationFormat>Custom</PresentationFormat>
  <Paragraphs>241</Paragraphs>
  <Slides>32</Slides>
  <Notes>18</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1_Office Theme</vt:lpstr>
      <vt:lpstr>Good Cyber Hygiene Habits   Alex Boyd Polsinelli PC aboyd@polsinelli.com</vt:lpstr>
      <vt:lpstr>Agenda</vt:lpstr>
      <vt:lpstr>What is Cyber Hygiene and  Why Does it Matter?</vt:lpstr>
      <vt:lpstr>Expanding Scope of Cyber</vt:lpstr>
      <vt:lpstr>Data Privacy and Cyber Security</vt:lpstr>
      <vt:lpstr>Cybersecurity Threat Trends</vt:lpstr>
      <vt:lpstr>Email Compromise:  Motivation for Threat Actors</vt:lpstr>
      <vt:lpstr>Ransomware &amp; Cyber Extortion</vt:lpstr>
      <vt:lpstr>Potential Legal Obligations </vt:lpstr>
      <vt:lpstr>Data Breach Response</vt:lpstr>
      <vt:lpstr>Learning from Common Scenarios</vt:lpstr>
      <vt:lpstr>Email Compromise Example 1</vt:lpstr>
      <vt:lpstr>Email Compromise Example 1 (Contact)</vt:lpstr>
      <vt:lpstr>Email Compromise (2)</vt:lpstr>
      <vt:lpstr>Email Compromise (2) (Impersonation)</vt:lpstr>
      <vt:lpstr>Email Compromise (2) (Impersonation)</vt:lpstr>
      <vt:lpstr>Email Compromise (3)</vt:lpstr>
      <vt:lpstr>Email Compromise (3)  (Active Compromise)</vt:lpstr>
      <vt:lpstr>Email Compromise (3)  (Active Compromise)</vt:lpstr>
      <vt:lpstr>Email Compromise (3)  (Active Compromise)</vt:lpstr>
      <vt:lpstr>Email Compromise (3)  (Active Compromise)</vt:lpstr>
      <vt:lpstr>Ransomware Example</vt:lpstr>
      <vt:lpstr>Ransomware Example</vt:lpstr>
      <vt:lpstr>Ransomware Example</vt:lpstr>
      <vt:lpstr>Ransomware Example</vt:lpstr>
      <vt:lpstr>Avoiding Scams</vt:lpstr>
      <vt:lpstr>Credit Monitoring/Identity Theft Protection</vt:lpstr>
      <vt:lpstr>More Tips for Good Cyber Hygiene</vt:lpstr>
      <vt:lpstr>More Tips for Good Cyber Hygiene</vt:lpstr>
      <vt:lpstr>More Tips for Good Cyber Hygiene</vt:lpstr>
      <vt:lpstr>More Tips for Good Cyber Hygiene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john@bottlegreendesign.com</dc:creator>
  <cp:lastModifiedBy>Alex Boyd</cp:lastModifiedBy>
  <cp:revision>184</cp:revision>
  <cp:lastPrinted>2017-05-10T06:26:03Z</cp:lastPrinted>
  <dcterms:created xsi:type="dcterms:W3CDTF">2017-02-07T05:25:08Z</dcterms:created>
  <dcterms:modified xsi:type="dcterms:W3CDTF">2019-08-05T21:13:35Z</dcterms:modified>
</cp:coreProperties>
</file>