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9" r:id="rId2"/>
    <p:sldId id="308" r:id="rId3"/>
    <p:sldId id="309" r:id="rId4"/>
    <p:sldId id="289" r:id="rId5"/>
    <p:sldId id="299" r:id="rId6"/>
    <p:sldId id="300" r:id="rId7"/>
    <p:sldId id="301" r:id="rId8"/>
    <p:sldId id="302" r:id="rId9"/>
    <p:sldId id="310" r:id="rId10"/>
    <p:sldId id="298" r:id="rId11"/>
    <p:sldId id="293" r:id="rId12"/>
    <p:sldId id="294" r:id="rId13"/>
    <p:sldId id="295" r:id="rId14"/>
    <p:sldId id="296" r:id="rId15"/>
    <p:sldId id="297" r:id="rId16"/>
    <p:sldId id="303" r:id="rId17"/>
    <p:sldId id="304" r:id="rId18"/>
    <p:sldId id="305" r:id="rId19"/>
    <p:sldId id="306" r:id="rId20"/>
    <p:sldId id="260" r:id="rId21"/>
    <p:sldId id="290" r:id="rId22"/>
    <p:sldId id="261" r:id="rId23"/>
    <p:sldId id="262" r:id="rId24"/>
    <p:sldId id="263" r:id="rId25"/>
    <p:sldId id="274" r:id="rId26"/>
    <p:sldId id="313" r:id="rId27"/>
    <p:sldId id="275" r:id="rId28"/>
    <p:sldId id="291" r:id="rId29"/>
    <p:sldId id="276" r:id="rId30"/>
    <p:sldId id="277" r:id="rId31"/>
    <p:sldId id="314" r:id="rId32"/>
    <p:sldId id="278" r:id="rId33"/>
    <p:sldId id="279" r:id="rId34"/>
    <p:sldId id="280" r:id="rId35"/>
    <p:sldId id="281" r:id="rId36"/>
    <p:sldId id="282" r:id="rId37"/>
    <p:sldId id="283" r:id="rId38"/>
    <p:sldId id="284" r:id="rId39"/>
    <p:sldId id="285" r:id="rId40"/>
    <p:sldId id="286" r:id="rId41"/>
    <p:sldId id="312" r:id="rId42"/>
    <p:sldId id="287" r:id="rId43"/>
    <p:sldId id="288" r:id="rId44"/>
  </p:sldIdLst>
  <p:sldSz cx="9144000" cy="6858000" type="screen4x3"/>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AFA0"/>
    <a:srgbClr val="199A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5" d="100"/>
          <a:sy n="115" d="100"/>
        </p:scale>
        <p:origin x="1476" y="108"/>
      </p:cViewPr>
      <p:guideLst>
        <p:guide orient="horz" pos="2160"/>
        <p:guide pos="288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38.xml" Id="rId39" /><Relationship Type="http://schemas.openxmlformats.org/officeDocument/2006/relationships/slide" Target="slides/slide2.xml" Id="rId3" /><Relationship Type="http://schemas.openxmlformats.org/officeDocument/2006/relationships/slide" Target="slides/slide20.xml" Id="rId21" /><Relationship Type="http://schemas.openxmlformats.org/officeDocument/2006/relationships/slide" Target="slides/slide33.xml" Id="rId34" /><Relationship Type="http://schemas.openxmlformats.org/officeDocument/2006/relationships/slide" Target="slides/slide41.xml" Id="rId42" /><Relationship Type="http://schemas.openxmlformats.org/officeDocument/2006/relationships/presProps" Target="presProps.xml" Id="rId47" /><Relationship Type="http://schemas.openxmlformats.org/officeDocument/2006/relationships/tableStyles" Target="tableStyles.xml" Id="rId50"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slide" Target="slides/slide37.xml" Id="rId38" /><Relationship Type="http://schemas.openxmlformats.org/officeDocument/2006/relationships/tags" Target="tags/tag1.xml" Id="rId46"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slide" Target="slides/slide28.xml" Id="rId29" /><Relationship Type="http://schemas.openxmlformats.org/officeDocument/2006/relationships/slide" Target="slides/slide40.xml" Id="rId41"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slide" Target="slides/slide36.xml" Id="rId37" /><Relationship Type="http://schemas.openxmlformats.org/officeDocument/2006/relationships/slide" Target="slides/slide39.xml" Id="rId40" /><Relationship Type="http://schemas.openxmlformats.org/officeDocument/2006/relationships/notesMaster" Target="notesMasters/notesMaster1.xml" Id="rId45"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35.xml" Id="rId36" /><Relationship Type="http://schemas.openxmlformats.org/officeDocument/2006/relationships/theme" Target="theme/theme1.xml" Id="rId49"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slide" Target="slides/slide43.xml" Id="rId44"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slide" Target="slides/slide34.xml" Id="rId35" /><Relationship Type="http://schemas.openxmlformats.org/officeDocument/2006/relationships/slide" Target="slides/slide42.xml" Id="rId43" /><Relationship Type="http://schemas.openxmlformats.org/officeDocument/2006/relationships/viewProps" Target="viewProps.xml" Id="rId48" /><Relationship Type="http://schemas.openxmlformats.org/officeDocument/2006/relationships/slide" Target="slides/slide7.xml" Id="rId8" /><Relationship Type="http://schemas.openxmlformats.org/officeDocument/2006/relationships/customXml" Target="/customXML/item.xml" Id="imanage.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F9317D-28A9-4E40-9511-8F1EF9C46620}" type="datetimeFigureOut">
              <a:rPr lang="en-US" smtClean="0"/>
              <a:t>8/23/2023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A67771-0621-4C25-BFA2-2BA3BE61FBE5}" type="slidenum">
              <a:rPr lang="en-US" smtClean="0"/>
              <a:t>‹#›</a:t>
            </a:fld>
            <a:endParaRPr lang="en-US" dirty="0"/>
          </a:p>
        </p:txBody>
      </p:sp>
    </p:spTree>
    <p:extLst>
      <p:ext uri="{BB962C8B-B14F-4D97-AF65-F5344CB8AC3E}">
        <p14:creationId xmlns:p14="http://schemas.microsoft.com/office/powerpoint/2010/main" val="3893891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1C68305-F14D-46F0-B25B-5C231D4702C5}" type="slidenum">
              <a:rPr lang="en-US" altLang="en-US" sz="1200"/>
              <a:t>1</a:t>
            </a:fld>
            <a:endParaRPr lang="en-US" altLang="en-US" sz="1200" dirty="0"/>
          </a:p>
        </p:txBody>
      </p:sp>
      <p:sp>
        <p:nvSpPr>
          <p:cNvPr id="6147" name="Rectangle 2"/>
          <p:cNvSpPr>
            <a:spLocks noGrp="1" noRot="1" noChangeAspect="1" noChangeArrowheads="1" noTextEdit="1"/>
          </p:cNvSpPr>
          <p:nvPr>
            <p:ph type="sldImg"/>
          </p:nvPr>
        </p:nvSpPr>
        <p:spPr/>
      </p:sp>
      <p:sp>
        <p:nvSpPr>
          <p:cNvPr id="6148"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528998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3347" indent="-285293" eaLnBrk="0" hangingPunct="0">
              <a:spcBef>
                <a:spcPct val="30000"/>
              </a:spcBef>
              <a:defRPr sz="1200">
                <a:solidFill>
                  <a:schemeClr val="tx1"/>
                </a:solidFill>
                <a:latin typeface="Calibri" pitchFamily="34" charset="0"/>
              </a:defRPr>
            </a:lvl2pPr>
            <a:lvl3pPr marL="1144341" indent="-228234" eaLnBrk="0" hangingPunct="0">
              <a:spcBef>
                <a:spcPct val="30000"/>
              </a:spcBef>
              <a:defRPr sz="1200">
                <a:solidFill>
                  <a:schemeClr val="tx1"/>
                </a:solidFill>
                <a:latin typeface="Calibri" pitchFamily="34" charset="0"/>
              </a:defRPr>
            </a:lvl3pPr>
            <a:lvl4pPr marL="1602395" indent="-228234" eaLnBrk="0" hangingPunct="0">
              <a:spcBef>
                <a:spcPct val="30000"/>
              </a:spcBef>
              <a:defRPr sz="1200">
                <a:solidFill>
                  <a:schemeClr val="tx1"/>
                </a:solidFill>
                <a:latin typeface="Calibri" pitchFamily="34" charset="0"/>
              </a:defRPr>
            </a:lvl4pPr>
            <a:lvl5pPr marL="2062033" indent="-228234" eaLnBrk="0" hangingPunct="0">
              <a:spcBef>
                <a:spcPct val="30000"/>
              </a:spcBef>
              <a:defRPr sz="1200">
                <a:solidFill>
                  <a:schemeClr val="tx1"/>
                </a:solidFill>
                <a:latin typeface="Calibri" pitchFamily="34" charset="0"/>
              </a:defRPr>
            </a:lvl5pPr>
            <a:lvl6pPr marL="2518502" indent="-228234" eaLnBrk="0" fontAlgn="base" hangingPunct="0">
              <a:spcBef>
                <a:spcPct val="30000"/>
              </a:spcBef>
              <a:spcAft>
                <a:spcPct val="0"/>
              </a:spcAft>
              <a:defRPr sz="1200">
                <a:solidFill>
                  <a:schemeClr val="tx1"/>
                </a:solidFill>
                <a:latin typeface="Calibri" pitchFamily="34" charset="0"/>
              </a:defRPr>
            </a:lvl6pPr>
            <a:lvl7pPr marL="2974970" indent="-228234" eaLnBrk="0" fontAlgn="base" hangingPunct="0">
              <a:spcBef>
                <a:spcPct val="30000"/>
              </a:spcBef>
              <a:spcAft>
                <a:spcPct val="0"/>
              </a:spcAft>
              <a:defRPr sz="1200">
                <a:solidFill>
                  <a:schemeClr val="tx1"/>
                </a:solidFill>
                <a:latin typeface="Calibri" pitchFamily="34" charset="0"/>
              </a:defRPr>
            </a:lvl7pPr>
            <a:lvl8pPr marL="3431439" indent="-228234" eaLnBrk="0" fontAlgn="base" hangingPunct="0">
              <a:spcBef>
                <a:spcPct val="30000"/>
              </a:spcBef>
              <a:spcAft>
                <a:spcPct val="0"/>
              </a:spcAft>
              <a:defRPr sz="1200">
                <a:solidFill>
                  <a:schemeClr val="tx1"/>
                </a:solidFill>
                <a:latin typeface="Calibri" pitchFamily="34" charset="0"/>
              </a:defRPr>
            </a:lvl8pPr>
            <a:lvl9pPr marL="3887907" indent="-22823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D3EDB5D-ED6F-4D8E-B99C-8E7D57592512}" type="slidenum">
              <a:rPr lang="en-US" altLang="en-US" smtClean="0"/>
              <a:pPr eaLnBrk="1" hangingPunct="1">
                <a:spcBef>
                  <a:spcPct val="0"/>
                </a:spcBef>
              </a:pPr>
              <a:t>14</a:t>
            </a:fld>
            <a:endParaRPr lang="en-US" altLang="en-US" dirty="0" smtClean="0"/>
          </a:p>
        </p:txBody>
      </p:sp>
    </p:spTree>
    <p:extLst>
      <p:ext uri="{BB962C8B-B14F-4D97-AF65-F5344CB8AC3E}">
        <p14:creationId xmlns:p14="http://schemas.microsoft.com/office/powerpoint/2010/main" val="2056882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3347" indent="-285293" eaLnBrk="0" hangingPunct="0">
              <a:spcBef>
                <a:spcPct val="30000"/>
              </a:spcBef>
              <a:defRPr sz="1200">
                <a:solidFill>
                  <a:schemeClr val="tx1"/>
                </a:solidFill>
                <a:latin typeface="Calibri" pitchFamily="34" charset="0"/>
              </a:defRPr>
            </a:lvl2pPr>
            <a:lvl3pPr marL="1144341" indent="-228234" eaLnBrk="0" hangingPunct="0">
              <a:spcBef>
                <a:spcPct val="30000"/>
              </a:spcBef>
              <a:defRPr sz="1200">
                <a:solidFill>
                  <a:schemeClr val="tx1"/>
                </a:solidFill>
                <a:latin typeface="Calibri" pitchFamily="34" charset="0"/>
              </a:defRPr>
            </a:lvl3pPr>
            <a:lvl4pPr marL="1602395" indent="-228234" eaLnBrk="0" hangingPunct="0">
              <a:spcBef>
                <a:spcPct val="30000"/>
              </a:spcBef>
              <a:defRPr sz="1200">
                <a:solidFill>
                  <a:schemeClr val="tx1"/>
                </a:solidFill>
                <a:latin typeface="Calibri" pitchFamily="34" charset="0"/>
              </a:defRPr>
            </a:lvl4pPr>
            <a:lvl5pPr marL="2062033" indent="-228234" eaLnBrk="0" hangingPunct="0">
              <a:spcBef>
                <a:spcPct val="30000"/>
              </a:spcBef>
              <a:defRPr sz="1200">
                <a:solidFill>
                  <a:schemeClr val="tx1"/>
                </a:solidFill>
                <a:latin typeface="Calibri" pitchFamily="34" charset="0"/>
              </a:defRPr>
            </a:lvl5pPr>
            <a:lvl6pPr marL="2518502" indent="-228234" eaLnBrk="0" fontAlgn="base" hangingPunct="0">
              <a:spcBef>
                <a:spcPct val="30000"/>
              </a:spcBef>
              <a:spcAft>
                <a:spcPct val="0"/>
              </a:spcAft>
              <a:defRPr sz="1200">
                <a:solidFill>
                  <a:schemeClr val="tx1"/>
                </a:solidFill>
                <a:latin typeface="Calibri" pitchFamily="34" charset="0"/>
              </a:defRPr>
            </a:lvl6pPr>
            <a:lvl7pPr marL="2974970" indent="-228234" eaLnBrk="0" fontAlgn="base" hangingPunct="0">
              <a:spcBef>
                <a:spcPct val="30000"/>
              </a:spcBef>
              <a:spcAft>
                <a:spcPct val="0"/>
              </a:spcAft>
              <a:defRPr sz="1200">
                <a:solidFill>
                  <a:schemeClr val="tx1"/>
                </a:solidFill>
                <a:latin typeface="Calibri" pitchFamily="34" charset="0"/>
              </a:defRPr>
            </a:lvl7pPr>
            <a:lvl8pPr marL="3431439" indent="-228234" eaLnBrk="0" fontAlgn="base" hangingPunct="0">
              <a:spcBef>
                <a:spcPct val="30000"/>
              </a:spcBef>
              <a:spcAft>
                <a:spcPct val="0"/>
              </a:spcAft>
              <a:defRPr sz="1200">
                <a:solidFill>
                  <a:schemeClr val="tx1"/>
                </a:solidFill>
                <a:latin typeface="Calibri" pitchFamily="34" charset="0"/>
              </a:defRPr>
            </a:lvl8pPr>
            <a:lvl9pPr marL="3887907" indent="-22823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A29FB9C-677B-4EEE-A15C-87AA027ED3D3}" type="slidenum">
              <a:rPr lang="en-US" altLang="en-US" smtClean="0"/>
              <a:pPr eaLnBrk="1" hangingPunct="1">
                <a:spcBef>
                  <a:spcPct val="0"/>
                </a:spcBef>
              </a:pPr>
              <a:t>15</a:t>
            </a:fld>
            <a:endParaRPr lang="en-US" altLang="en-US" dirty="0" smtClean="0"/>
          </a:p>
        </p:txBody>
      </p:sp>
    </p:spTree>
    <p:extLst>
      <p:ext uri="{BB962C8B-B14F-4D97-AF65-F5344CB8AC3E}">
        <p14:creationId xmlns:p14="http://schemas.microsoft.com/office/powerpoint/2010/main" val="2604881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769A4ED-F10B-42A9-90A6-E803EDD2551C}" type="slidenum">
              <a:rPr lang="en-US" altLang="en-US" sz="1200"/>
              <a:t>20</a:t>
            </a:fld>
            <a:endParaRPr lang="en-US" altLang="en-US" sz="1200" dirty="0"/>
          </a:p>
        </p:txBody>
      </p:sp>
      <p:sp>
        <p:nvSpPr>
          <p:cNvPr id="8195" name="Rectangle 2"/>
          <p:cNvSpPr>
            <a:spLocks noGrp="1" noRot="1" noChangeAspect="1" noChangeArrowheads="1" noTextEdit="1"/>
          </p:cNvSpPr>
          <p:nvPr>
            <p:ph type="sldImg"/>
          </p:nvPr>
        </p:nvSpPr>
        <p:spPr/>
      </p:sp>
      <p:sp>
        <p:nvSpPr>
          <p:cNvPr id="8196"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163870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3A6D7-B540-48D1-9135-ACA929A24610}"/>
              </a:ext>
            </a:extLst>
          </p:cNvPr>
          <p:cNvSpPr>
            <a:spLocks noGrp="1"/>
          </p:cNvSpPr>
          <p:nvPr>
            <p:ph type="ctrTitle"/>
          </p:nvPr>
        </p:nvSpPr>
        <p:spPr>
          <a:xfrm>
            <a:off x="3057525" y="2819402"/>
            <a:ext cx="5303598" cy="1182973"/>
          </a:xfrm>
        </p:spPr>
        <p:txBody>
          <a:bodyPr lIns="0" tIns="0" rIns="0" bIns="0" anchor="t" anchorCtr="0">
            <a:normAutofit/>
          </a:bodyPr>
          <a:lstStyle>
            <a:lvl1pPr algn="l">
              <a:defRPr sz="3600">
                <a:solidFill>
                  <a:schemeClr val="bg1"/>
                </a:solidFill>
              </a:defRPr>
            </a:lvl1pPr>
          </a:lstStyle>
          <a:p>
            <a:r>
              <a:rPr lang="en-US" smtClean="0"/>
              <a:t>Click to edit Master title style</a:t>
            </a:r>
            <a:endParaRPr lang="en-US"/>
          </a:p>
        </p:txBody>
      </p:sp>
      <p:sp>
        <p:nvSpPr>
          <p:cNvPr id="3" name="Subtitle 2">
            <a:extLst>
              <a:ext uri="{FF2B5EF4-FFF2-40B4-BE49-F238E27FC236}">
                <a16:creationId xmlns:a16="http://schemas.microsoft.com/office/drawing/2014/main" id="{CFFFE94E-6C94-801A-BE7D-FA3B6C00BE6D}"/>
              </a:ext>
            </a:extLst>
          </p:cNvPr>
          <p:cNvSpPr>
            <a:spLocks noGrp="1"/>
          </p:cNvSpPr>
          <p:nvPr>
            <p:ph type="subTitle" idx="1"/>
          </p:nvPr>
        </p:nvSpPr>
        <p:spPr>
          <a:xfrm>
            <a:off x="3057525" y="4721981"/>
            <a:ext cx="5303598" cy="321820"/>
          </a:xfrm>
        </p:spPr>
        <p:txBody>
          <a:bodyPr lIns="0" tIns="0" rIns="0" bIns="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14" name="Text Placeholder 13">
            <a:extLst>
              <a:ext uri="{FF2B5EF4-FFF2-40B4-BE49-F238E27FC236}">
                <a16:creationId xmlns:a16="http://schemas.microsoft.com/office/drawing/2014/main" id="{DD48C319-AC26-D3BA-C16C-232598E1A269}"/>
              </a:ext>
            </a:extLst>
          </p:cNvPr>
          <p:cNvSpPr>
            <a:spLocks noGrp="1"/>
          </p:cNvSpPr>
          <p:nvPr>
            <p:ph type="body" sz="quarter" idx="10" hasCustomPrompt="1"/>
          </p:nvPr>
        </p:nvSpPr>
        <p:spPr>
          <a:xfrm>
            <a:off x="3057525" y="5291139"/>
            <a:ext cx="5314950" cy="172777"/>
          </a:xfrm>
        </p:spPr>
        <p:txBody>
          <a:bodyPr>
            <a:normAutofit/>
          </a:bodyPr>
          <a:lstStyle>
            <a:lvl1pPr marL="0" indent="0">
              <a:buNone/>
              <a:defRPr sz="1050" b="1" spc="225">
                <a:solidFill>
                  <a:schemeClr val="bg1"/>
                </a:solidFill>
              </a:defRPr>
            </a:lvl1pPr>
            <a:lvl2pPr marL="342900" indent="0">
              <a:buNone/>
              <a:defRPr b="1">
                <a:solidFill>
                  <a:schemeClr val="bg1"/>
                </a:solidFill>
              </a:defRPr>
            </a:lvl2pPr>
            <a:lvl3pPr marL="685800" indent="0">
              <a:buNone/>
              <a:defRPr b="1">
                <a:solidFill>
                  <a:schemeClr val="bg1"/>
                </a:solidFill>
              </a:defRPr>
            </a:lvl3pPr>
            <a:lvl4pPr marL="1028700" indent="0">
              <a:buNone/>
              <a:defRPr b="1">
                <a:solidFill>
                  <a:schemeClr val="bg1"/>
                </a:solidFill>
              </a:defRPr>
            </a:lvl4pPr>
            <a:lvl5pPr marL="1371600" indent="0">
              <a:buNone/>
              <a:defRPr b="1">
                <a:solidFill>
                  <a:schemeClr val="bg1"/>
                </a:solidFill>
              </a:defRPr>
            </a:lvl5pPr>
          </a:lstStyle>
          <a:p>
            <a:pPr lvl="0"/>
            <a:r>
              <a:rPr lang="en-US"/>
              <a:t>CLICK TO EDIT DATE  ///  PRESENTATION NUMBER</a:t>
            </a:r>
          </a:p>
        </p:txBody>
      </p:sp>
    </p:spTree>
    <p:extLst>
      <p:ext uri="{BB962C8B-B14F-4D97-AF65-F5344CB8AC3E}">
        <p14:creationId xmlns:p14="http://schemas.microsoft.com/office/powerpoint/2010/main" val="1567870824"/>
      </p:ext>
    </p:extLst>
  </p:cSld>
  <p:clrMapOvr>
    <a:masterClrMapping/>
  </p:clrMapOvr>
  <p:transition/>
  <p:extLst>
    <p:ext uri="{DCECCB84-F9BA-43D5-87BE-67443E8EF086}">
      <p15:sldGuideLst xmlns:p15="http://schemas.microsoft.com/office/powerpoint/2012/main">
        <p15:guide id="1" orient="horz" pos="17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Greig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5A81-3509-DD4A-CEC9-AFBB0321D540}"/>
              </a:ext>
            </a:extLst>
          </p:cNvPr>
          <p:cNvSpPr>
            <a:spLocks noGrp="1"/>
          </p:cNvSpPr>
          <p:nvPr>
            <p:ph type="title"/>
          </p:nvPr>
        </p:nvSpPr>
        <p:spPr>
          <a:xfrm>
            <a:off x="514350" y="365126"/>
            <a:ext cx="8115301" cy="1325563"/>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50FC3760-37AD-5C54-6332-AF7153DE92C7}"/>
              </a:ext>
            </a:extLst>
          </p:cNvPr>
          <p:cNvSpPr>
            <a:spLocks noGrp="1"/>
          </p:cNvSpPr>
          <p:nvPr>
            <p:ph type="body" idx="1" hasCustomPrompt="1"/>
          </p:nvPr>
        </p:nvSpPr>
        <p:spPr>
          <a:xfrm>
            <a:off x="514351" y="1681163"/>
            <a:ext cx="3868340" cy="823912"/>
          </a:xfrm>
        </p:spPr>
        <p:txBody>
          <a:bodyPr anchor="b">
            <a:normAutofit/>
          </a:bodyPr>
          <a:lstStyle>
            <a:lvl1pPr marL="0" indent="0">
              <a:buNone/>
              <a:defRPr sz="1350" b="1" spc="225">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8B1CD74-F03E-9407-C2AA-59ABEEB2C2BE}"/>
              </a:ext>
            </a:extLst>
          </p:cNvPr>
          <p:cNvSpPr>
            <a:spLocks noGrp="1"/>
          </p:cNvSpPr>
          <p:nvPr>
            <p:ph sz="half" idx="2"/>
          </p:nvPr>
        </p:nvSpPr>
        <p:spPr>
          <a:xfrm>
            <a:off x="514351"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1AD8FBCD-F5EB-5A45-6F50-232147639DCB}"/>
              </a:ext>
            </a:extLst>
          </p:cNvPr>
          <p:cNvSpPr>
            <a:spLocks noGrp="1"/>
          </p:cNvSpPr>
          <p:nvPr>
            <p:ph type="body" sz="quarter" idx="3" hasCustomPrompt="1"/>
          </p:nvPr>
        </p:nvSpPr>
        <p:spPr>
          <a:xfrm>
            <a:off x="4742259" y="1681163"/>
            <a:ext cx="3887391" cy="823912"/>
          </a:xfrm>
        </p:spPr>
        <p:txBody>
          <a:bodyPr anchor="b">
            <a:normAutofit/>
          </a:bodyPr>
          <a:lstStyle>
            <a:lvl1pPr marL="0" indent="0">
              <a:buNone/>
              <a:defRPr sz="1350" b="1" spc="225">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4E08692-1CB2-CEF2-BA20-5AEEA04A6E9A}"/>
              </a:ext>
            </a:extLst>
          </p:cNvPr>
          <p:cNvSpPr>
            <a:spLocks noGrp="1"/>
          </p:cNvSpPr>
          <p:nvPr>
            <p:ph sz="quarter" idx="4"/>
          </p:nvPr>
        </p:nvSpPr>
        <p:spPr>
          <a:xfrm>
            <a:off x="4742259"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a:extLst>
              <a:ext uri="{FF2B5EF4-FFF2-40B4-BE49-F238E27FC236}">
                <a16:creationId xmlns:a16="http://schemas.microsoft.com/office/drawing/2014/main" id="{5AAE2FD4-3CFD-4D70-C885-86BDCD9D2EFD}"/>
              </a:ext>
            </a:extLst>
          </p:cNvPr>
          <p:cNvSpPr>
            <a:spLocks noGrp="1"/>
          </p:cNvSpPr>
          <p:nvPr>
            <p:ph type="sldNum" sz="quarter" idx="12"/>
          </p:nvPr>
        </p:nvSpPr>
        <p:spPr/>
        <p:txBody>
          <a:bodyPr/>
          <a:lstStyle/>
          <a:p>
            <a:fld id="{D40099F8-29F1-4D13-98EE-F452494F9DFB}" type="slidenum">
              <a:rPr lang="en-US" smtClean="0"/>
              <a:t>‹#›</a:t>
            </a:fld>
            <a:endParaRPr lang="en-US" dirty="0"/>
          </a:p>
        </p:txBody>
      </p:sp>
    </p:spTree>
    <p:extLst>
      <p:ext uri="{BB962C8B-B14F-4D97-AF65-F5344CB8AC3E}">
        <p14:creationId xmlns:p14="http://schemas.microsoft.com/office/powerpoint/2010/main" val="138232856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Patina">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5A81-3509-DD4A-CEC9-AFBB0321D540}"/>
              </a:ext>
            </a:extLst>
          </p:cNvPr>
          <p:cNvSpPr>
            <a:spLocks noGrp="1"/>
          </p:cNvSpPr>
          <p:nvPr>
            <p:ph type="title"/>
          </p:nvPr>
        </p:nvSpPr>
        <p:spPr>
          <a:xfrm>
            <a:off x="514350" y="365126"/>
            <a:ext cx="8115301" cy="1325563"/>
          </a:xfrm>
        </p:spPr>
        <p:txBody>
          <a:bodyPr/>
          <a:lstStyle>
            <a:lvl1pPr>
              <a:defRPr>
                <a:solidFill>
                  <a:schemeClr val="bg1"/>
                </a:solidFill>
              </a:defRPr>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50FC3760-37AD-5C54-6332-AF7153DE92C7}"/>
              </a:ext>
            </a:extLst>
          </p:cNvPr>
          <p:cNvSpPr>
            <a:spLocks noGrp="1"/>
          </p:cNvSpPr>
          <p:nvPr>
            <p:ph type="body" idx="1" hasCustomPrompt="1"/>
          </p:nvPr>
        </p:nvSpPr>
        <p:spPr>
          <a:xfrm>
            <a:off x="514351" y="1681163"/>
            <a:ext cx="3868340" cy="823912"/>
          </a:xfrm>
        </p:spPr>
        <p:txBody>
          <a:bodyPr anchor="b">
            <a:normAutofit/>
          </a:bodyPr>
          <a:lstStyle>
            <a:lvl1pPr marL="0" indent="0">
              <a:buNone/>
              <a:defRPr sz="1350" b="1" spc="225">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8B1CD74-F03E-9407-C2AA-59ABEEB2C2BE}"/>
              </a:ext>
            </a:extLst>
          </p:cNvPr>
          <p:cNvSpPr>
            <a:spLocks noGrp="1"/>
          </p:cNvSpPr>
          <p:nvPr>
            <p:ph sz="half" idx="2"/>
          </p:nvPr>
        </p:nvSpPr>
        <p:spPr>
          <a:xfrm>
            <a:off x="514351" y="2505075"/>
            <a:ext cx="3868340"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1AD8FBCD-F5EB-5A45-6F50-232147639DCB}"/>
              </a:ext>
            </a:extLst>
          </p:cNvPr>
          <p:cNvSpPr>
            <a:spLocks noGrp="1"/>
          </p:cNvSpPr>
          <p:nvPr>
            <p:ph type="body" sz="quarter" idx="3" hasCustomPrompt="1"/>
          </p:nvPr>
        </p:nvSpPr>
        <p:spPr>
          <a:xfrm>
            <a:off x="4742259" y="1681163"/>
            <a:ext cx="3887391" cy="823912"/>
          </a:xfrm>
        </p:spPr>
        <p:txBody>
          <a:bodyPr anchor="b">
            <a:normAutofit/>
          </a:bodyPr>
          <a:lstStyle>
            <a:lvl1pPr marL="0" indent="0">
              <a:buNone/>
              <a:defRPr sz="1350" b="1" spc="225">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4E08692-1CB2-CEF2-BA20-5AEEA04A6E9A}"/>
              </a:ext>
            </a:extLst>
          </p:cNvPr>
          <p:cNvSpPr>
            <a:spLocks noGrp="1"/>
          </p:cNvSpPr>
          <p:nvPr>
            <p:ph sz="quarter" idx="4"/>
          </p:nvPr>
        </p:nvSpPr>
        <p:spPr>
          <a:xfrm>
            <a:off x="4742259"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a:extLst>
              <a:ext uri="{FF2B5EF4-FFF2-40B4-BE49-F238E27FC236}">
                <a16:creationId xmlns:a16="http://schemas.microsoft.com/office/drawing/2014/main" id="{5AAE2FD4-3CFD-4D70-C885-86BDCD9D2EFD}"/>
              </a:ext>
            </a:extLst>
          </p:cNvPr>
          <p:cNvSpPr>
            <a:spLocks noGrp="1"/>
          </p:cNvSpPr>
          <p:nvPr>
            <p:ph type="sldNum" sz="quarter" idx="12"/>
          </p:nvPr>
        </p:nvSpPr>
        <p:spPr/>
        <p:txBody>
          <a:bodyPr/>
          <a:lstStyle/>
          <a:p>
            <a:fld id="{D40099F8-29F1-4D13-98EE-F452494F9DFB}" type="slidenum">
              <a:rPr lang="en-US" smtClean="0"/>
              <a:t>‹#›</a:t>
            </a:fld>
            <a:endParaRPr lang="en-US" dirty="0"/>
          </a:p>
        </p:txBody>
      </p:sp>
    </p:spTree>
    <p:extLst>
      <p:ext uri="{BB962C8B-B14F-4D97-AF65-F5344CB8AC3E}">
        <p14:creationId xmlns:p14="http://schemas.microsoft.com/office/powerpoint/2010/main" val="3910580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ld Comparison">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5A81-3509-DD4A-CEC9-AFBB0321D540}"/>
              </a:ext>
            </a:extLst>
          </p:cNvPr>
          <p:cNvSpPr>
            <a:spLocks noGrp="1"/>
          </p:cNvSpPr>
          <p:nvPr>
            <p:ph type="title"/>
          </p:nvPr>
        </p:nvSpPr>
        <p:spPr>
          <a:xfrm>
            <a:off x="1025889" y="1481893"/>
            <a:ext cx="3240686" cy="1325563"/>
          </a:xfrm>
        </p:spPr>
        <p:txBody>
          <a:bodyPr anchor="t" anchorCtr="0"/>
          <a:lstStyle>
            <a:lvl1pPr>
              <a:defRPr>
                <a:solidFill>
                  <a:schemeClr val="tx1"/>
                </a:solidFill>
              </a:defRPr>
            </a:lvl1pPr>
          </a:lstStyle>
          <a:p>
            <a:r>
              <a:rPr lang="en-US" smtClean="0"/>
              <a:t>Click to edit Master title style</a:t>
            </a:r>
            <a:endParaRPr lang="en-US"/>
          </a:p>
        </p:txBody>
      </p:sp>
      <p:sp>
        <p:nvSpPr>
          <p:cNvPr id="4" name="Content Placeholder 3">
            <a:extLst>
              <a:ext uri="{FF2B5EF4-FFF2-40B4-BE49-F238E27FC236}">
                <a16:creationId xmlns:a16="http://schemas.microsoft.com/office/drawing/2014/main" id="{68B1CD74-F03E-9407-C2AA-59ABEEB2C2BE}"/>
              </a:ext>
            </a:extLst>
          </p:cNvPr>
          <p:cNvSpPr>
            <a:spLocks noGrp="1"/>
          </p:cNvSpPr>
          <p:nvPr>
            <p:ph sz="half" idx="2"/>
          </p:nvPr>
        </p:nvSpPr>
        <p:spPr>
          <a:xfrm>
            <a:off x="1034322" y="2998033"/>
            <a:ext cx="3226633" cy="2292818"/>
          </a:xfrm>
        </p:spPr>
        <p:txBody>
          <a:bodyPr anchor="b" anchorCtr="1">
            <a:normAutofit/>
          </a:bodyPr>
          <a:lstStyle>
            <a:lvl1pPr marL="0" indent="0">
              <a:buNone/>
              <a:defRPr sz="1350">
                <a:solidFill>
                  <a:schemeClr val="tx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smtClean="0"/>
              <a:t>Edit Master text styles</a:t>
            </a:r>
          </a:p>
        </p:txBody>
      </p:sp>
      <p:sp>
        <p:nvSpPr>
          <p:cNvPr id="6" name="Content Placeholder 5">
            <a:extLst>
              <a:ext uri="{FF2B5EF4-FFF2-40B4-BE49-F238E27FC236}">
                <a16:creationId xmlns:a16="http://schemas.microsoft.com/office/drawing/2014/main" id="{24E08692-1CB2-CEF2-BA20-5AEEA04A6E9A}"/>
              </a:ext>
            </a:extLst>
          </p:cNvPr>
          <p:cNvSpPr>
            <a:spLocks noGrp="1"/>
          </p:cNvSpPr>
          <p:nvPr>
            <p:ph sz="quarter" idx="4"/>
          </p:nvPr>
        </p:nvSpPr>
        <p:spPr>
          <a:xfrm>
            <a:off x="4879299" y="1454046"/>
            <a:ext cx="3226633" cy="2286000"/>
          </a:xfrm>
        </p:spPr>
        <p:txBody>
          <a:bodyPr anchor="t" anchorCtr="0">
            <a:normAutofit/>
          </a:bodyPr>
          <a:lstStyle>
            <a:lvl1pPr marL="0" indent="0">
              <a:buNone/>
              <a:defRPr sz="135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smtClean="0"/>
              <a:t>Edit Master text styles</a:t>
            </a:r>
          </a:p>
        </p:txBody>
      </p:sp>
      <p:sp>
        <p:nvSpPr>
          <p:cNvPr id="9" name="Slide Number Placeholder 8">
            <a:extLst>
              <a:ext uri="{FF2B5EF4-FFF2-40B4-BE49-F238E27FC236}">
                <a16:creationId xmlns:a16="http://schemas.microsoft.com/office/drawing/2014/main" id="{5AAE2FD4-3CFD-4D70-C885-86BDCD9D2EFD}"/>
              </a:ext>
            </a:extLst>
          </p:cNvPr>
          <p:cNvSpPr>
            <a:spLocks noGrp="1"/>
          </p:cNvSpPr>
          <p:nvPr>
            <p:ph type="sldNum" sz="quarter" idx="12"/>
          </p:nvPr>
        </p:nvSpPr>
        <p:spPr/>
        <p:txBody>
          <a:bodyPr/>
          <a:lstStyle>
            <a:lvl1pPr>
              <a:defRPr>
                <a:solidFill>
                  <a:schemeClr val="bg1"/>
                </a:solidFill>
              </a:defRPr>
            </a:lvl1pPr>
          </a:lstStyle>
          <a:p>
            <a:fld id="{D40099F8-29F1-4D13-98EE-F452494F9DFB}" type="slidenum">
              <a:rPr lang="en-US" smtClean="0"/>
              <a:t>‹#›</a:t>
            </a:fld>
            <a:endParaRPr lang="en-US" dirty="0"/>
          </a:p>
        </p:txBody>
      </p:sp>
      <p:sp>
        <p:nvSpPr>
          <p:cNvPr id="7" name="Text Placeholder 6">
            <a:extLst>
              <a:ext uri="{FF2B5EF4-FFF2-40B4-BE49-F238E27FC236}">
                <a16:creationId xmlns:a16="http://schemas.microsoft.com/office/drawing/2014/main" id="{DE33F098-E786-D43C-9815-1C97BAFD0A40}"/>
              </a:ext>
            </a:extLst>
          </p:cNvPr>
          <p:cNvSpPr>
            <a:spLocks noGrp="1"/>
          </p:cNvSpPr>
          <p:nvPr>
            <p:ph type="body" sz="quarter" idx="13"/>
          </p:nvPr>
        </p:nvSpPr>
        <p:spPr>
          <a:xfrm>
            <a:off x="4873345" y="3941816"/>
            <a:ext cx="3243263" cy="1349375"/>
          </a:xfrm>
        </p:spPr>
        <p:txBody>
          <a:bodyPr anchor="b" anchorCtr="1">
            <a:normAutofit/>
          </a:bodyPr>
          <a:lstStyle>
            <a:lvl1pPr marL="0" indent="0">
              <a:buNone/>
              <a:defRPr sz="27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smtClean="0"/>
              <a:t>Edit Master text styles</a:t>
            </a:r>
          </a:p>
        </p:txBody>
      </p:sp>
    </p:spTree>
    <p:extLst>
      <p:ext uri="{BB962C8B-B14F-4D97-AF65-F5344CB8AC3E}">
        <p14:creationId xmlns:p14="http://schemas.microsoft.com/office/powerpoint/2010/main" val="361673924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hart with Caption-Greig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6DDF35-A927-A9CF-95B7-0EB3ABD65DA0}"/>
              </a:ext>
            </a:extLst>
          </p:cNvPr>
          <p:cNvSpPr/>
          <p:nvPr/>
        </p:nvSpPr>
        <p:spPr>
          <a:xfrm>
            <a:off x="0" y="1543987"/>
            <a:ext cx="4572000" cy="4407108"/>
          </a:xfrm>
          <a:prstGeom prst="rect">
            <a:avLst/>
          </a:prstGeom>
          <a:solidFill>
            <a:srgbClr val="E2D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Chart Placeholder 7">
            <a:extLst>
              <a:ext uri="{FF2B5EF4-FFF2-40B4-BE49-F238E27FC236}">
                <a16:creationId xmlns:a16="http://schemas.microsoft.com/office/drawing/2014/main" id="{BC1DFB5F-3BD8-4206-FB90-F71C78850AEA}"/>
              </a:ext>
            </a:extLst>
          </p:cNvPr>
          <p:cNvSpPr>
            <a:spLocks noGrp="1"/>
          </p:cNvSpPr>
          <p:nvPr>
            <p:ph type="chart" sz="quarter" idx="13"/>
          </p:nvPr>
        </p:nvSpPr>
        <p:spPr>
          <a:xfrm>
            <a:off x="4817464" y="1551482"/>
            <a:ext cx="3812186" cy="4399613"/>
          </a:xfrm>
        </p:spPr>
        <p:txBody>
          <a:bodyPr/>
          <a:lstStyle/>
          <a:p>
            <a:r>
              <a:rPr lang="en-US" dirty="0" smtClean="0"/>
              <a:t>Click icon to add chart</a:t>
            </a:r>
            <a:endParaRPr lang="en-US" dirty="0"/>
          </a:p>
        </p:txBody>
      </p:sp>
      <p:sp>
        <p:nvSpPr>
          <p:cNvPr id="2" name="Title 1">
            <a:extLst>
              <a:ext uri="{FF2B5EF4-FFF2-40B4-BE49-F238E27FC236}">
                <a16:creationId xmlns:a16="http://schemas.microsoft.com/office/drawing/2014/main" id="{3AA6682D-1DC9-F86C-29D9-F315B70316A2}"/>
              </a:ext>
            </a:extLst>
          </p:cNvPr>
          <p:cNvSpPr>
            <a:spLocks noGrp="1"/>
          </p:cNvSpPr>
          <p:nvPr>
            <p:ph type="title"/>
          </p:nvPr>
        </p:nvSpPr>
        <p:spPr>
          <a:xfrm>
            <a:off x="514350" y="374754"/>
            <a:ext cx="8115300" cy="1176728"/>
          </a:xfrm>
        </p:spPr>
        <p:txBody>
          <a:bodyPr anchor="ctr" anchorCtr="0">
            <a:normAutofit/>
          </a:bodyPr>
          <a:lstStyle>
            <a:lvl1pPr>
              <a:defRPr sz="2700"/>
            </a:lvl1pPr>
          </a:lstStyle>
          <a:p>
            <a:r>
              <a:rPr lang="en-US" smtClean="0"/>
              <a:t>Click to edit Master title style</a:t>
            </a:r>
            <a:endParaRPr lang="en-US"/>
          </a:p>
        </p:txBody>
      </p:sp>
      <p:sp>
        <p:nvSpPr>
          <p:cNvPr id="4" name="Text Placeholder 3">
            <a:extLst>
              <a:ext uri="{FF2B5EF4-FFF2-40B4-BE49-F238E27FC236}">
                <a16:creationId xmlns:a16="http://schemas.microsoft.com/office/drawing/2014/main" id="{032AC14E-FD4C-D71D-F222-A37504C4A584}"/>
              </a:ext>
            </a:extLst>
          </p:cNvPr>
          <p:cNvSpPr>
            <a:spLocks noGrp="1"/>
          </p:cNvSpPr>
          <p:nvPr>
            <p:ph type="body" sz="half" idx="2"/>
          </p:nvPr>
        </p:nvSpPr>
        <p:spPr>
          <a:xfrm>
            <a:off x="514350" y="1926236"/>
            <a:ext cx="3791575" cy="3665433"/>
          </a:xfrm>
        </p:spPr>
        <p:txBody>
          <a:bodyPr/>
          <a:lstStyle>
            <a:lvl1pPr marL="0" indent="0">
              <a:buNone/>
              <a:defRPr sz="12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a:extLst>
              <a:ext uri="{FF2B5EF4-FFF2-40B4-BE49-F238E27FC236}">
                <a16:creationId xmlns:a16="http://schemas.microsoft.com/office/drawing/2014/main" id="{F7AC50F0-B310-7B4C-7C42-1955C6E83F62}"/>
              </a:ext>
            </a:extLst>
          </p:cNvPr>
          <p:cNvSpPr>
            <a:spLocks noGrp="1"/>
          </p:cNvSpPr>
          <p:nvPr>
            <p:ph type="sldNum" sz="quarter" idx="12"/>
          </p:nvPr>
        </p:nvSpPr>
        <p:spPr/>
        <p:txBody>
          <a:bodyPr/>
          <a:lstStyle/>
          <a:p>
            <a:fld id="{D40099F8-29F1-4D13-98EE-F452494F9DFB}" type="slidenum">
              <a:rPr lang="en-US" smtClean="0"/>
              <a:t>‹#›</a:t>
            </a:fld>
            <a:endParaRPr lang="en-US" dirty="0"/>
          </a:p>
        </p:txBody>
      </p:sp>
    </p:spTree>
    <p:extLst>
      <p:ext uri="{BB962C8B-B14F-4D97-AF65-F5344CB8AC3E}">
        <p14:creationId xmlns:p14="http://schemas.microsoft.com/office/powerpoint/2010/main" val="142724890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hart with Caption-Patina">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6DDF35-A927-A9CF-95B7-0EB3ABD65DA0}"/>
              </a:ext>
            </a:extLst>
          </p:cNvPr>
          <p:cNvSpPr/>
          <p:nvPr/>
        </p:nvSpPr>
        <p:spPr>
          <a:xfrm>
            <a:off x="0" y="1543987"/>
            <a:ext cx="4572000" cy="44071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Chart Placeholder 7">
            <a:extLst>
              <a:ext uri="{FF2B5EF4-FFF2-40B4-BE49-F238E27FC236}">
                <a16:creationId xmlns:a16="http://schemas.microsoft.com/office/drawing/2014/main" id="{BC1DFB5F-3BD8-4206-FB90-F71C78850AEA}"/>
              </a:ext>
            </a:extLst>
          </p:cNvPr>
          <p:cNvSpPr>
            <a:spLocks noGrp="1"/>
          </p:cNvSpPr>
          <p:nvPr>
            <p:ph type="chart" sz="quarter" idx="13"/>
          </p:nvPr>
        </p:nvSpPr>
        <p:spPr>
          <a:xfrm>
            <a:off x="4817464" y="1551482"/>
            <a:ext cx="3812186" cy="4399613"/>
          </a:xfrm>
        </p:spPr>
        <p:txBody>
          <a:bodyPr/>
          <a:lstStyle/>
          <a:p>
            <a:r>
              <a:rPr lang="en-US" dirty="0" smtClean="0"/>
              <a:t>Click icon to add chart</a:t>
            </a:r>
            <a:endParaRPr lang="en-US" dirty="0"/>
          </a:p>
        </p:txBody>
      </p:sp>
      <p:sp>
        <p:nvSpPr>
          <p:cNvPr id="2" name="Title 1">
            <a:extLst>
              <a:ext uri="{FF2B5EF4-FFF2-40B4-BE49-F238E27FC236}">
                <a16:creationId xmlns:a16="http://schemas.microsoft.com/office/drawing/2014/main" id="{3AA6682D-1DC9-F86C-29D9-F315B70316A2}"/>
              </a:ext>
            </a:extLst>
          </p:cNvPr>
          <p:cNvSpPr>
            <a:spLocks noGrp="1"/>
          </p:cNvSpPr>
          <p:nvPr>
            <p:ph type="title"/>
          </p:nvPr>
        </p:nvSpPr>
        <p:spPr>
          <a:xfrm>
            <a:off x="514350" y="374754"/>
            <a:ext cx="8115300" cy="1176728"/>
          </a:xfrm>
        </p:spPr>
        <p:txBody>
          <a:bodyPr anchor="ctr" anchorCtr="0">
            <a:normAutofit/>
          </a:bodyPr>
          <a:lstStyle>
            <a:lvl1pPr>
              <a:defRPr sz="2700"/>
            </a:lvl1pPr>
          </a:lstStyle>
          <a:p>
            <a:r>
              <a:rPr lang="en-US" smtClean="0"/>
              <a:t>Click to edit Master title style</a:t>
            </a:r>
            <a:endParaRPr lang="en-US"/>
          </a:p>
        </p:txBody>
      </p:sp>
      <p:sp>
        <p:nvSpPr>
          <p:cNvPr id="4" name="Text Placeholder 3">
            <a:extLst>
              <a:ext uri="{FF2B5EF4-FFF2-40B4-BE49-F238E27FC236}">
                <a16:creationId xmlns:a16="http://schemas.microsoft.com/office/drawing/2014/main" id="{032AC14E-FD4C-D71D-F222-A37504C4A584}"/>
              </a:ext>
            </a:extLst>
          </p:cNvPr>
          <p:cNvSpPr>
            <a:spLocks noGrp="1"/>
          </p:cNvSpPr>
          <p:nvPr>
            <p:ph type="body" sz="half" idx="2"/>
          </p:nvPr>
        </p:nvSpPr>
        <p:spPr>
          <a:xfrm>
            <a:off x="514350" y="1926236"/>
            <a:ext cx="3791575" cy="3665433"/>
          </a:xfrm>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a:extLst>
              <a:ext uri="{FF2B5EF4-FFF2-40B4-BE49-F238E27FC236}">
                <a16:creationId xmlns:a16="http://schemas.microsoft.com/office/drawing/2014/main" id="{F7AC50F0-B310-7B4C-7C42-1955C6E83F62}"/>
              </a:ext>
            </a:extLst>
          </p:cNvPr>
          <p:cNvSpPr>
            <a:spLocks noGrp="1"/>
          </p:cNvSpPr>
          <p:nvPr>
            <p:ph type="sldNum" sz="quarter" idx="12"/>
          </p:nvPr>
        </p:nvSpPr>
        <p:spPr/>
        <p:txBody>
          <a:bodyPr/>
          <a:lstStyle/>
          <a:p>
            <a:fld id="{D40099F8-29F1-4D13-98EE-F452494F9DFB}" type="slidenum">
              <a:rPr lang="en-US" smtClean="0"/>
              <a:t>‹#›</a:t>
            </a:fld>
            <a:endParaRPr lang="en-US" dirty="0"/>
          </a:p>
        </p:txBody>
      </p:sp>
    </p:spTree>
    <p:extLst>
      <p:ext uri="{BB962C8B-B14F-4D97-AF65-F5344CB8AC3E}">
        <p14:creationId xmlns:p14="http://schemas.microsoft.com/office/powerpoint/2010/main" val="417068923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able with Caption-Greig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6DDF35-A927-A9CF-95B7-0EB3ABD65DA0}"/>
              </a:ext>
            </a:extLst>
          </p:cNvPr>
          <p:cNvSpPr/>
          <p:nvPr/>
        </p:nvSpPr>
        <p:spPr>
          <a:xfrm>
            <a:off x="0" y="1543987"/>
            <a:ext cx="4572000" cy="4407108"/>
          </a:xfrm>
          <a:prstGeom prst="rect">
            <a:avLst/>
          </a:prstGeom>
          <a:solidFill>
            <a:srgbClr val="E2D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3AA6682D-1DC9-F86C-29D9-F315B70316A2}"/>
              </a:ext>
            </a:extLst>
          </p:cNvPr>
          <p:cNvSpPr>
            <a:spLocks noGrp="1"/>
          </p:cNvSpPr>
          <p:nvPr>
            <p:ph type="title"/>
          </p:nvPr>
        </p:nvSpPr>
        <p:spPr>
          <a:xfrm>
            <a:off x="514350" y="374754"/>
            <a:ext cx="8115300" cy="1176728"/>
          </a:xfrm>
        </p:spPr>
        <p:txBody>
          <a:bodyPr anchor="ctr" anchorCtr="0">
            <a:normAutofit/>
          </a:bodyPr>
          <a:lstStyle>
            <a:lvl1pPr>
              <a:defRPr sz="2700"/>
            </a:lvl1pPr>
          </a:lstStyle>
          <a:p>
            <a:r>
              <a:rPr lang="en-US" smtClean="0"/>
              <a:t>Click to edit Master title style</a:t>
            </a:r>
            <a:endParaRPr lang="en-US"/>
          </a:p>
        </p:txBody>
      </p:sp>
      <p:sp>
        <p:nvSpPr>
          <p:cNvPr id="4" name="Text Placeholder 3">
            <a:extLst>
              <a:ext uri="{FF2B5EF4-FFF2-40B4-BE49-F238E27FC236}">
                <a16:creationId xmlns:a16="http://schemas.microsoft.com/office/drawing/2014/main" id="{032AC14E-FD4C-D71D-F222-A37504C4A584}"/>
              </a:ext>
            </a:extLst>
          </p:cNvPr>
          <p:cNvSpPr>
            <a:spLocks noGrp="1"/>
          </p:cNvSpPr>
          <p:nvPr>
            <p:ph type="body" sz="half" idx="2"/>
          </p:nvPr>
        </p:nvSpPr>
        <p:spPr>
          <a:xfrm>
            <a:off x="514350" y="1926236"/>
            <a:ext cx="3791575" cy="3665433"/>
          </a:xfrm>
        </p:spPr>
        <p:txBody>
          <a:bodyPr/>
          <a:lstStyle>
            <a:lvl1pPr marL="0" indent="0">
              <a:buNone/>
              <a:defRPr sz="12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a:extLst>
              <a:ext uri="{FF2B5EF4-FFF2-40B4-BE49-F238E27FC236}">
                <a16:creationId xmlns:a16="http://schemas.microsoft.com/office/drawing/2014/main" id="{F7AC50F0-B310-7B4C-7C42-1955C6E83F62}"/>
              </a:ext>
            </a:extLst>
          </p:cNvPr>
          <p:cNvSpPr>
            <a:spLocks noGrp="1"/>
          </p:cNvSpPr>
          <p:nvPr>
            <p:ph type="sldNum" sz="quarter" idx="12"/>
          </p:nvPr>
        </p:nvSpPr>
        <p:spPr/>
        <p:txBody>
          <a:bodyPr/>
          <a:lstStyle/>
          <a:p>
            <a:fld id="{D40099F8-29F1-4D13-98EE-F452494F9DFB}" type="slidenum">
              <a:rPr lang="en-US" smtClean="0"/>
              <a:t>‹#›</a:t>
            </a:fld>
            <a:endParaRPr lang="en-US" dirty="0"/>
          </a:p>
        </p:txBody>
      </p:sp>
      <p:sp>
        <p:nvSpPr>
          <p:cNvPr id="6" name="Table Placeholder 5">
            <a:extLst>
              <a:ext uri="{FF2B5EF4-FFF2-40B4-BE49-F238E27FC236}">
                <a16:creationId xmlns:a16="http://schemas.microsoft.com/office/drawing/2014/main" id="{E8307D3A-FDDD-933E-674C-A62546101E2E}"/>
              </a:ext>
            </a:extLst>
          </p:cNvPr>
          <p:cNvSpPr>
            <a:spLocks noGrp="1"/>
          </p:cNvSpPr>
          <p:nvPr>
            <p:ph type="tbl" sz="quarter" idx="14"/>
          </p:nvPr>
        </p:nvSpPr>
        <p:spPr>
          <a:xfrm>
            <a:off x="4811842" y="1551483"/>
            <a:ext cx="3817808" cy="4400056"/>
          </a:xfrm>
        </p:spPr>
        <p:txBody>
          <a:bodyPr/>
          <a:lstStyle/>
          <a:p>
            <a:r>
              <a:rPr lang="en-US" dirty="0" smtClean="0"/>
              <a:t>Click icon to add table</a:t>
            </a:r>
            <a:endParaRPr lang="en-US" dirty="0"/>
          </a:p>
        </p:txBody>
      </p:sp>
    </p:spTree>
    <p:extLst>
      <p:ext uri="{BB962C8B-B14F-4D97-AF65-F5344CB8AC3E}">
        <p14:creationId xmlns:p14="http://schemas.microsoft.com/office/powerpoint/2010/main" val="206763594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able with Caption-Patina">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6DDF35-A927-A9CF-95B7-0EB3ABD65DA0}"/>
              </a:ext>
            </a:extLst>
          </p:cNvPr>
          <p:cNvSpPr/>
          <p:nvPr/>
        </p:nvSpPr>
        <p:spPr>
          <a:xfrm>
            <a:off x="0" y="1543987"/>
            <a:ext cx="4572000" cy="44071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3AA6682D-1DC9-F86C-29D9-F315B70316A2}"/>
              </a:ext>
            </a:extLst>
          </p:cNvPr>
          <p:cNvSpPr>
            <a:spLocks noGrp="1"/>
          </p:cNvSpPr>
          <p:nvPr>
            <p:ph type="title"/>
          </p:nvPr>
        </p:nvSpPr>
        <p:spPr>
          <a:xfrm>
            <a:off x="514350" y="374754"/>
            <a:ext cx="8115300" cy="1176728"/>
          </a:xfrm>
        </p:spPr>
        <p:txBody>
          <a:bodyPr anchor="ctr" anchorCtr="0">
            <a:normAutofit/>
          </a:bodyPr>
          <a:lstStyle>
            <a:lvl1pPr>
              <a:defRPr sz="2700"/>
            </a:lvl1pPr>
          </a:lstStyle>
          <a:p>
            <a:r>
              <a:rPr lang="en-US" smtClean="0"/>
              <a:t>Click to edit Master title style</a:t>
            </a:r>
            <a:endParaRPr lang="en-US"/>
          </a:p>
        </p:txBody>
      </p:sp>
      <p:sp>
        <p:nvSpPr>
          <p:cNvPr id="4" name="Text Placeholder 3">
            <a:extLst>
              <a:ext uri="{FF2B5EF4-FFF2-40B4-BE49-F238E27FC236}">
                <a16:creationId xmlns:a16="http://schemas.microsoft.com/office/drawing/2014/main" id="{032AC14E-FD4C-D71D-F222-A37504C4A584}"/>
              </a:ext>
            </a:extLst>
          </p:cNvPr>
          <p:cNvSpPr>
            <a:spLocks noGrp="1"/>
          </p:cNvSpPr>
          <p:nvPr>
            <p:ph type="body" sz="half" idx="2"/>
          </p:nvPr>
        </p:nvSpPr>
        <p:spPr>
          <a:xfrm>
            <a:off x="514350" y="1926236"/>
            <a:ext cx="3791575" cy="3665433"/>
          </a:xfrm>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a:extLst>
              <a:ext uri="{FF2B5EF4-FFF2-40B4-BE49-F238E27FC236}">
                <a16:creationId xmlns:a16="http://schemas.microsoft.com/office/drawing/2014/main" id="{F7AC50F0-B310-7B4C-7C42-1955C6E83F62}"/>
              </a:ext>
            </a:extLst>
          </p:cNvPr>
          <p:cNvSpPr>
            <a:spLocks noGrp="1"/>
          </p:cNvSpPr>
          <p:nvPr>
            <p:ph type="sldNum" sz="quarter" idx="12"/>
          </p:nvPr>
        </p:nvSpPr>
        <p:spPr/>
        <p:txBody>
          <a:bodyPr/>
          <a:lstStyle/>
          <a:p>
            <a:fld id="{D40099F8-29F1-4D13-98EE-F452494F9DFB}" type="slidenum">
              <a:rPr lang="en-US" smtClean="0"/>
              <a:t>‹#›</a:t>
            </a:fld>
            <a:endParaRPr lang="en-US" dirty="0"/>
          </a:p>
        </p:txBody>
      </p:sp>
      <p:sp>
        <p:nvSpPr>
          <p:cNvPr id="6" name="Table Placeholder 5">
            <a:extLst>
              <a:ext uri="{FF2B5EF4-FFF2-40B4-BE49-F238E27FC236}">
                <a16:creationId xmlns:a16="http://schemas.microsoft.com/office/drawing/2014/main" id="{0A221966-2174-E712-1EE0-41B86AB168DF}"/>
              </a:ext>
            </a:extLst>
          </p:cNvPr>
          <p:cNvSpPr>
            <a:spLocks noGrp="1"/>
          </p:cNvSpPr>
          <p:nvPr>
            <p:ph type="tbl" sz="quarter" idx="14"/>
          </p:nvPr>
        </p:nvSpPr>
        <p:spPr>
          <a:xfrm>
            <a:off x="4823085" y="1551483"/>
            <a:ext cx="3806565" cy="4400056"/>
          </a:xfrm>
        </p:spPr>
        <p:txBody>
          <a:bodyPr/>
          <a:lstStyle/>
          <a:p>
            <a:r>
              <a:rPr lang="en-US" dirty="0" smtClean="0"/>
              <a:t>Click icon to add table</a:t>
            </a:r>
            <a:endParaRPr lang="en-US" dirty="0"/>
          </a:p>
        </p:txBody>
      </p:sp>
    </p:spTree>
    <p:extLst>
      <p:ext uri="{BB962C8B-B14F-4D97-AF65-F5344CB8AC3E}">
        <p14:creationId xmlns:p14="http://schemas.microsoft.com/office/powerpoint/2010/main" val="239211926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B7072-88BC-2503-A0D5-9A1819A68EFA}"/>
              </a:ext>
            </a:extLst>
          </p:cNvPr>
          <p:cNvSpPr>
            <a:spLocks noGrp="1"/>
          </p:cNvSpPr>
          <p:nvPr>
            <p:ph type="title"/>
          </p:nvPr>
        </p:nvSpPr>
        <p:spPr>
          <a:xfrm>
            <a:off x="514350" y="365126"/>
            <a:ext cx="8115300" cy="1325563"/>
          </a:xfrm>
        </p:spPr>
        <p:txBody>
          <a:bodyPr/>
          <a:lstStyle/>
          <a:p>
            <a:r>
              <a:rPr lang="en-US" smtClean="0"/>
              <a:t>Click to edit Master title style</a:t>
            </a:r>
            <a:endParaRPr lang="en-US"/>
          </a:p>
        </p:txBody>
      </p:sp>
      <p:sp>
        <p:nvSpPr>
          <p:cNvPr id="5" name="Slide Number Placeholder 4">
            <a:extLst>
              <a:ext uri="{FF2B5EF4-FFF2-40B4-BE49-F238E27FC236}">
                <a16:creationId xmlns:a16="http://schemas.microsoft.com/office/drawing/2014/main" id="{8900F238-A0F5-8131-49DA-69AE0DE7E71F}"/>
              </a:ext>
            </a:extLst>
          </p:cNvPr>
          <p:cNvSpPr>
            <a:spLocks noGrp="1"/>
          </p:cNvSpPr>
          <p:nvPr>
            <p:ph type="sldNum" sz="quarter" idx="12"/>
          </p:nvPr>
        </p:nvSpPr>
        <p:spPr/>
        <p:txBody>
          <a:bodyPr/>
          <a:lstStyle/>
          <a:p>
            <a:fld id="{D40099F8-29F1-4D13-98EE-F452494F9DFB}" type="slidenum">
              <a:rPr lang="en-US" smtClean="0"/>
              <a:t>‹#›</a:t>
            </a:fld>
            <a:endParaRPr lang="en-US" dirty="0"/>
          </a:p>
        </p:txBody>
      </p:sp>
    </p:spTree>
    <p:extLst>
      <p:ext uri="{BB962C8B-B14F-4D97-AF65-F5344CB8AC3E}">
        <p14:creationId xmlns:p14="http://schemas.microsoft.com/office/powerpoint/2010/main" val="242209202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91D107-2401-4820-872B-E8F763FBC1E2}"/>
              </a:ext>
            </a:extLst>
          </p:cNvPr>
          <p:cNvSpPr>
            <a:spLocks noGrp="1"/>
          </p:cNvSpPr>
          <p:nvPr>
            <p:ph type="sldNum" sz="quarter" idx="12"/>
          </p:nvPr>
        </p:nvSpPr>
        <p:spPr/>
        <p:txBody>
          <a:bodyPr/>
          <a:lstStyle/>
          <a:p>
            <a:fld id="{D40099F8-29F1-4D13-98EE-F452494F9DFB}" type="slidenum">
              <a:rPr lang="en-US" smtClean="0"/>
              <a:t>‹#›</a:t>
            </a:fld>
            <a:endParaRPr lang="en-US" dirty="0"/>
          </a:p>
        </p:txBody>
      </p:sp>
    </p:spTree>
    <p:extLst>
      <p:ext uri="{BB962C8B-B14F-4D97-AF65-F5344CB8AC3E}">
        <p14:creationId xmlns:p14="http://schemas.microsoft.com/office/powerpoint/2010/main" val="164548173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hank You + Contact-Greig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6682D-1DC9-F86C-29D9-F315B70316A2}"/>
              </a:ext>
            </a:extLst>
          </p:cNvPr>
          <p:cNvSpPr>
            <a:spLocks noGrp="1"/>
          </p:cNvSpPr>
          <p:nvPr>
            <p:ph type="title"/>
          </p:nvPr>
        </p:nvSpPr>
        <p:spPr>
          <a:xfrm>
            <a:off x="2504295" y="2533338"/>
            <a:ext cx="1852223" cy="2465882"/>
          </a:xfrm>
        </p:spPr>
        <p:txBody>
          <a:bodyPr anchor="t" anchorCtr="0">
            <a:normAutofit/>
          </a:bodyPr>
          <a:lstStyle>
            <a:lvl1pPr>
              <a:defRPr sz="2100">
                <a:solidFill>
                  <a:schemeClr val="bg1"/>
                </a:solidFill>
              </a:defRPr>
            </a:lvl1pPr>
          </a:lstStyle>
          <a:p>
            <a:r>
              <a:rPr lang="en-US" smtClean="0"/>
              <a:t>Click to edit Master title style</a:t>
            </a:r>
            <a:endParaRPr lang="en-US"/>
          </a:p>
        </p:txBody>
      </p:sp>
      <p:sp>
        <p:nvSpPr>
          <p:cNvPr id="4" name="Text Placeholder 3">
            <a:extLst>
              <a:ext uri="{FF2B5EF4-FFF2-40B4-BE49-F238E27FC236}">
                <a16:creationId xmlns:a16="http://schemas.microsoft.com/office/drawing/2014/main" id="{032AC14E-FD4C-D71D-F222-A37504C4A584}"/>
              </a:ext>
            </a:extLst>
          </p:cNvPr>
          <p:cNvSpPr>
            <a:spLocks noGrp="1"/>
          </p:cNvSpPr>
          <p:nvPr>
            <p:ph type="body" sz="half" idx="2"/>
          </p:nvPr>
        </p:nvSpPr>
        <p:spPr>
          <a:xfrm>
            <a:off x="4772494" y="2525844"/>
            <a:ext cx="1888761" cy="2443396"/>
          </a:xfrm>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Tree>
    <p:extLst>
      <p:ext uri="{BB962C8B-B14F-4D97-AF65-F5344CB8AC3E}">
        <p14:creationId xmlns:p14="http://schemas.microsoft.com/office/powerpoint/2010/main" val="11139580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6EEE6-041F-A3D7-77C9-86B57F67B7C6}"/>
              </a:ext>
            </a:extLst>
          </p:cNvPr>
          <p:cNvSpPr>
            <a:spLocks noGrp="1"/>
          </p:cNvSpPr>
          <p:nvPr>
            <p:ph type="title"/>
          </p:nvPr>
        </p:nvSpPr>
        <p:spPr>
          <a:xfrm>
            <a:off x="514350" y="365126"/>
            <a:ext cx="8115300" cy="1325563"/>
          </a:xfrm>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766FBA1B-4D25-B270-BADF-BAD058476DD6}"/>
              </a:ext>
            </a:extLst>
          </p:cNvPr>
          <p:cNvSpPr>
            <a:spLocks noGrp="1"/>
          </p:cNvSpPr>
          <p:nvPr>
            <p:ph idx="1"/>
          </p:nvPr>
        </p:nvSpPr>
        <p:spPr>
          <a:xfrm>
            <a:off x="514350" y="1825625"/>
            <a:ext cx="81153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a:extLst>
              <a:ext uri="{FF2B5EF4-FFF2-40B4-BE49-F238E27FC236}">
                <a16:creationId xmlns:a16="http://schemas.microsoft.com/office/drawing/2014/main" id="{8BC9FC0E-0F1B-79FA-3366-B71F371531AE}"/>
              </a:ext>
            </a:extLst>
          </p:cNvPr>
          <p:cNvSpPr>
            <a:spLocks noGrp="1"/>
          </p:cNvSpPr>
          <p:nvPr>
            <p:ph type="sldNum" sz="quarter" idx="12"/>
          </p:nvPr>
        </p:nvSpPr>
        <p:spPr>
          <a:xfrm>
            <a:off x="6572250" y="6217921"/>
            <a:ext cx="2057400" cy="365125"/>
          </a:xfrm>
        </p:spPr>
        <p:txBody>
          <a:bodyPr lIns="0" tIns="0" rIns="0" bIns="0"/>
          <a:lstStyle/>
          <a:p>
            <a:fld id="{D40099F8-29F1-4D13-98EE-F452494F9DFB}" type="slidenum">
              <a:rPr lang="en-US" smtClean="0"/>
              <a:t>‹#›</a:t>
            </a:fld>
            <a:endParaRPr lang="en-US" dirty="0"/>
          </a:p>
        </p:txBody>
      </p:sp>
    </p:spTree>
    <p:extLst>
      <p:ext uri="{BB962C8B-B14F-4D97-AF65-F5344CB8AC3E}">
        <p14:creationId xmlns:p14="http://schemas.microsoft.com/office/powerpoint/2010/main" val="2983054349"/>
      </p:ext>
    </p:extLst>
  </p:cSld>
  <p:clrMapOvr>
    <a:masterClrMapping/>
  </p:clrMapOvr>
  <p:transition/>
  <p:extLst mod="1">
    <p:ext uri="{DCECCB84-F9BA-43D5-87BE-67443E8EF086}">
      <p15:sldGuideLst xmlns:p15="http://schemas.microsoft.com/office/powerpoint/2012/main">
        <p15:guide id="1" orient="horz" pos="40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ank You + Contact-Patina">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6682D-1DC9-F86C-29D9-F315B70316A2}"/>
              </a:ext>
            </a:extLst>
          </p:cNvPr>
          <p:cNvSpPr>
            <a:spLocks noGrp="1"/>
          </p:cNvSpPr>
          <p:nvPr>
            <p:ph type="title"/>
          </p:nvPr>
        </p:nvSpPr>
        <p:spPr>
          <a:xfrm>
            <a:off x="4572000" y="1386591"/>
            <a:ext cx="3800475" cy="2031167"/>
          </a:xfrm>
        </p:spPr>
        <p:txBody>
          <a:bodyPr anchor="ctr" anchorCtr="0">
            <a:normAutofit/>
          </a:bodyPr>
          <a:lstStyle>
            <a:lvl1pPr>
              <a:defRPr sz="2700">
                <a:solidFill>
                  <a:schemeClr val="bg1"/>
                </a:solidFill>
              </a:defRPr>
            </a:lvl1pPr>
          </a:lstStyle>
          <a:p>
            <a:r>
              <a:rPr lang="en-US" smtClean="0"/>
              <a:t>Click to edit Master title style</a:t>
            </a:r>
            <a:endParaRPr lang="en-US"/>
          </a:p>
        </p:txBody>
      </p:sp>
      <p:sp>
        <p:nvSpPr>
          <p:cNvPr id="4" name="Text Placeholder 3">
            <a:extLst>
              <a:ext uri="{FF2B5EF4-FFF2-40B4-BE49-F238E27FC236}">
                <a16:creationId xmlns:a16="http://schemas.microsoft.com/office/drawing/2014/main" id="{032AC14E-FD4C-D71D-F222-A37504C4A584}"/>
              </a:ext>
            </a:extLst>
          </p:cNvPr>
          <p:cNvSpPr>
            <a:spLocks noGrp="1"/>
          </p:cNvSpPr>
          <p:nvPr>
            <p:ph type="body" sz="half" idx="2"/>
          </p:nvPr>
        </p:nvSpPr>
        <p:spPr>
          <a:xfrm>
            <a:off x="4572000" y="3814997"/>
            <a:ext cx="3800475" cy="2345960"/>
          </a:xfrm>
        </p:spPr>
        <p:txBody>
          <a:bodyPr/>
          <a:lstStyle>
            <a:lvl1pPr marL="0" indent="0">
              <a:buNone/>
              <a:defRPr sz="12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Tree>
    <p:extLst>
      <p:ext uri="{BB962C8B-B14F-4D97-AF65-F5344CB8AC3E}">
        <p14:creationId xmlns:p14="http://schemas.microsoft.com/office/powerpoint/2010/main" val="229583248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B1A759-F8B5-48C2-A75F-629331466F37}" type="datetimeFigureOut">
              <a:rPr lang="en-US" smtClean="0"/>
              <a:t>8/23/2023</a:t>
            </a:fld>
            <a:endParaRPr lang="en-US" dirty="0"/>
          </a:p>
        </p:txBody>
      </p:sp>
      <p:sp>
        <p:nvSpPr>
          <p:cNvPr id="6" name="Slide Number Placeholder 5"/>
          <p:cNvSpPr>
            <a:spLocks noGrp="1"/>
          </p:cNvSpPr>
          <p:nvPr>
            <p:ph type="sldNum" sz="quarter" idx="12"/>
          </p:nvPr>
        </p:nvSpPr>
        <p:spPr/>
        <p:txBody>
          <a:bodyPr/>
          <a:lstStyle/>
          <a:p>
            <a:fld id="{D40099F8-29F1-4D13-98EE-F452494F9DFB}" type="slidenum">
              <a:rPr lang="en-US" smtClean="0"/>
              <a:t>‹#›</a:t>
            </a:fld>
            <a:endParaRPr lang="en-US" dirty="0"/>
          </a:p>
        </p:txBody>
      </p:sp>
    </p:spTree>
    <p:extLst>
      <p:ext uri="{BB962C8B-B14F-4D97-AF65-F5344CB8AC3E}">
        <p14:creationId xmlns:p14="http://schemas.microsoft.com/office/powerpoint/2010/main" val="400687378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Patina">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40501-365E-C448-64AC-627DC157A22B}"/>
              </a:ext>
            </a:extLst>
          </p:cNvPr>
          <p:cNvSpPr>
            <a:spLocks noGrp="1"/>
          </p:cNvSpPr>
          <p:nvPr>
            <p:ph type="title"/>
          </p:nvPr>
        </p:nvSpPr>
        <p:spPr>
          <a:xfrm>
            <a:off x="774804" y="3316574"/>
            <a:ext cx="4829175" cy="1300397"/>
          </a:xfrm>
        </p:spPr>
        <p:txBody>
          <a:bodyPr anchor="t" anchorCtr="0">
            <a:normAutofit/>
          </a:bodyPr>
          <a:lstStyle>
            <a:lvl1pPr>
              <a:defRPr sz="3600">
                <a:solidFill>
                  <a:schemeClr val="bg1"/>
                </a:solidFill>
              </a:defRPr>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4B60C52D-90FF-94F5-0A00-A11B55CA5410}"/>
              </a:ext>
            </a:extLst>
          </p:cNvPr>
          <p:cNvSpPr>
            <a:spLocks noGrp="1"/>
          </p:cNvSpPr>
          <p:nvPr>
            <p:ph type="body" idx="1" hasCustomPrompt="1"/>
          </p:nvPr>
        </p:nvSpPr>
        <p:spPr>
          <a:xfrm>
            <a:off x="771525" y="2706584"/>
            <a:ext cx="4829175" cy="238984"/>
          </a:xfrm>
        </p:spPr>
        <p:txBody>
          <a:bodyPr>
            <a:normAutofit/>
          </a:bodyPr>
          <a:lstStyle>
            <a:lvl1pPr marL="0" indent="0">
              <a:buNone/>
              <a:defRPr sz="1350" b="1" spc="225">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SECTION #  ///</a:t>
            </a:r>
          </a:p>
        </p:txBody>
      </p:sp>
    </p:spTree>
    <p:extLst>
      <p:ext uri="{BB962C8B-B14F-4D97-AF65-F5344CB8AC3E}">
        <p14:creationId xmlns:p14="http://schemas.microsoft.com/office/powerpoint/2010/main" val="139530820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Greig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40501-365E-C448-64AC-627DC157A22B}"/>
              </a:ext>
            </a:extLst>
          </p:cNvPr>
          <p:cNvSpPr>
            <a:spLocks noGrp="1"/>
          </p:cNvSpPr>
          <p:nvPr>
            <p:ph type="title"/>
          </p:nvPr>
        </p:nvSpPr>
        <p:spPr>
          <a:xfrm>
            <a:off x="774804" y="3316574"/>
            <a:ext cx="4829175" cy="1337872"/>
          </a:xfrm>
        </p:spPr>
        <p:txBody>
          <a:bodyPr anchor="t" anchorCtr="0">
            <a:normAutofit/>
          </a:bodyPr>
          <a:lstStyle>
            <a:lvl1pPr>
              <a:defRPr sz="3600">
                <a:solidFill>
                  <a:schemeClr val="tx1"/>
                </a:solidFill>
              </a:defRPr>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4B60C52D-90FF-94F5-0A00-A11B55CA5410}"/>
              </a:ext>
            </a:extLst>
          </p:cNvPr>
          <p:cNvSpPr>
            <a:spLocks noGrp="1"/>
          </p:cNvSpPr>
          <p:nvPr>
            <p:ph type="body" idx="1" hasCustomPrompt="1"/>
          </p:nvPr>
        </p:nvSpPr>
        <p:spPr>
          <a:xfrm>
            <a:off x="771525" y="2706584"/>
            <a:ext cx="4829175" cy="238984"/>
          </a:xfrm>
        </p:spPr>
        <p:txBody>
          <a:bodyPr>
            <a:normAutofit/>
          </a:bodyPr>
          <a:lstStyle>
            <a:lvl1pPr marL="0" indent="0">
              <a:buNone/>
              <a:defRPr sz="1350" b="1" spc="225">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SECTION #  ///</a:t>
            </a:r>
          </a:p>
        </p:txBody>
      </p:sp>
    </p:spTree>
    <p:extLst>
      <p:ext uri="{BB962C8B-B14F-4D97-AF65-F5344CB8AC3E}">
        <p14:creationId xmlns:p14="http://schemas.microsoft.com/office/powerpoint/2010/main" val="245898427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00127-92B9-B1E2-A623-39C57B0AECB6}"/>
              </a:ext>
            </a:extLst>
          </p:cNvPr>
          <p:cNvSpPr>
            <a:spLocks noGrp="1"/>
          </p:cNvSpPr>
          <p:nvPr>
            <p:ph type="title"/>
          </p:nvPr>
        </p:nvSpPr>
        <p:spPr>
          <a:xfrm>
            <a:off x="514350" y="365126"/>
            <a:ext cx="8115300" cy="1325563"/>
          </a:xfrm>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23CB4092-B81E-DDF8-12A7-CFD28B85645E}"/>
              </a:ext>
            </a:extLst>
          </p:cNvPr>
          <p:cNvSpPr>
            <a:spLocks noGrp="1"/>
          </p:cNvSpPr>
          <p:nvPr>
            <p:ph sz="half" idx="1"/>
          </p:nvPr>
        </p:nvSpPr>
        <p:spPr>
          <a:xfrm>
            <a:off x="5143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CD843D49-1559-4F6D-A12C-11EB66B17107}"/>
              </a:ext>
            </a:extLst>
          </p:cNvPr>
          <p:cNvSpPr>
            <a:spLocks noGrp="1"/>
          </p:cNvSpPr>
          <p:nvPr>
            <p:ph sz="half" idx="2"/>
          </p:nvPr>
        </p:nvSpPr>
        <p:spPr>
          <a:xfrm>
            <a:off x="47434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a:extLst>
              <a:ext uri="{FF2B5EF4-FFF2-40B4-BE49-F238E27FC236}">
                <a16:creationId xmlns:a16="http://schemas.microsoft.com/office/drawing/2014/main" id="{893E445E-F659-1E34-39D6-15A134FC3888}"/>
              </a:ext>
            </a:extLst>
          </p:cNvPr>
          <p:cNvSpPr>
            <a:spLocks noGrp="1"/>
          </p:cNvSpPr>
          <p:nvPr>
            <p:ph type="sldNum" sz="quarter" idx="12"/>
          </p:nvPr>
        </p:nvSpPr>
        <p:spPr/>
        <p:txBody>
          <a:bodyPr/>
          <a:lstStyle/>
          <a:p>
            <a:fld id="{D40099F8-29F1-4D13-98EE-F452494F9DFB}" type="slidenum">
              <a:rPr lang="en-US" smtClean="0"/>
              <a:t>‹#›</a:t>
            </a:fld>
            <a:endParaRPr lang="en-US" dirty="0"/>
          </a:p>
        </p:txBody>
      </p:sp>
    </p:spTree>
    <p:extLst>
      <p:ext uri="{BB962C8B-B14F-4D97-AF65-F5344CB8AC3E}">
        <p14:creationId xmlns:p14="http://schemas.microsoft.com/office/powerpoint/2010/main" val="257902064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Greig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00127-92B9-B1E2-A623-39C57B0AECB6}"/>
              </a:ext>
            </a:extLst>
          </p:cNvPr>
          <p:cNvSpPr>
            <a:spLocks noGrp="1"/>
          </p:cNvSpPr>
          <p:nvPr>
            <p:ph type="title"/>
          </p:nvPr>
        </p:nvSpPr>
        <p:spPr>
          <a:xfrm>
            <a:off x="514350" y="365126"/>
            <a:ext cx="8115300" cy="1325563"/>
          </a:xfrm>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23CB4092-B81E-DDF8-12A7-CFD28B85645E}"/>
              </a:ext>
            </a:extLst>
          </p:cNvPr>
          <p:cNvSpPr>
            <a:spLocks noGrp="1"/>
          </p:cNvSpPr>
          <p:nvPr>
            <p:ph sz="half" idx="1"/>
          </p:nvPr>
        </p:nvSpPr>
        <p:spPr>
          <a:xfrm>
            <a:off x="5143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CD843D49-1559-4F6D-A12C-11EB66B17107}"/>
              </a:ext>
            </a:extLst>
          </p:cNvPr>
          <p:cNvSpPr>
            <a:spLocks noGrp="1"/>
          </p:cNvSpPr>
          <p:nvPr>
            <p:ph sz="half" idx="2"/>
          </p:nvPr>
        </p:nvSpPr>
        <p:spPr>
          <a:xfrm>
            <a:off x="47434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a:extLst>
              <a:ext uri="{FF2B5EF4-FFF2-40B4-BE49-F238E27FC236}">
                <a16:creationId xmlns:a16="http://schemas.microsoft.com/office/drawing/2014/main" id="{893E445E-F659-1E34-39D6-15A134FC3888}"/>
              </a:ext>
            </a:extLst>
          </p:cNvPr>
          <p:cNvSpPr>
            <a:spLocks noGrp="1"/>
          </p:cNvSpPr>
          <p:nvPr>
            <p:ph type="sldNum" sz="quarter" idx="12"/>
          </p:nvPr>
        </p:nvSpPr>
        <p:spPr/>
        <p:txBody>
          <a:bodyPr/>
          <a:lstStyle/>
          <a:p>
            <a:fld id="{D40099F8-29F1-4D13-98EE-F452494F9DFB}" type="slidenum">
              <a:rPr lang="en-US" smtClean="0"/>
              <a:t>‹#›</a:t>
            </a:fld>
            <a:endParaRPr lang="en-US" dirty="0"/>
          </a:p>
        </p:txBody>
      </p:sp>
    </p:spTree>
    <p:extLst>
      <p:ext uri="{BB962C8B-B14F-4D97-AF65-F5344CB8AC3E}">
        <p14:creationId xmlns:p14="http://schemas.microsoft.com/office/powerpoint/2010/main" val="364149041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Patina">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00127-92B9-B1E2-A623-39C57B0AECB6}"/>
              </a:ext>
            </a:extLst>
          </p:cNvPr>
          <p:cNvSpPr>
            <a:spLocks noGrp="1"/>
          </p:cNvSpPr>
          <p:nvPr>
            <p:ph type="title"/>
          </p:nvPr>
        </p:nvSpPr>
        <p:spPr>
          <a:xfrm>
            <a:off x="514350" y="365126"/>
            <a:ext cx="8115300" cy="1325563"/>
          </a:xfrm>
        </p:spPr>
        <p:txBody>
          <a:bodyPr/>
          <a:lstStyle>
            <a:lvl1pPr>
              <a:defRPr>
                <a:solidFill>
                  <a:schemeClr val="bg1"/>
                </a:solidFill>
              </a:defRPr>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23CB4092-B81E-DDF8-12A7-CFD28B85645E}"/>
              </a:ext>
            </a:extLst>
          </p:cNvPr>
          <p:cNvSpPr>
            <a:spLocks noGrp="1"/>
          </p:cNvSpPr>
          <p:nvPr>
            <p:ph sz="half" idx="1"/>
          </p:nvPr>
        </p:nvSpPr>
        <p:spPr>
          <a:xfrm>
            <a:off x="514350" y="1825625"/>
            <a:ext cx="38862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CD843D49-1559-4F6D-A12C-11EB66B17107}"/>
              </a:ext>
            </a:extLst>
          </p:cNvPr>
          <p:cNvSpPr>
            <a:spLocks noGrp="1"/>
          </p:cNvSpPr>
          <p:nvPr>
            <p:ph sz="half" idx="2"/>
          </p:nvPr>
        </p:nvSpPr>
        <p:spPr>
          <a:xfrm>
            <a:off x="47434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a:extLst>
              <a:ext uri="{FF2B5EF4-FFF2-40B4-BE49-F238E27FC236}">
                <a16:creationId xmlns:a16="http://schemas.microsoft.com/office/drawing/2014/main" id="{893E445E-F659-1E34-39D6-15A134FC3888}"/>
              </a:ext>
            </a:extLst>
          </p:cNvPr>
          <p:cNvSpPr>
            <a:spLocks noGrp="1"/>
          </p:cNvSpPr>
          <p:nvPr>
            <p:ph type="sldNum" sz="quarter" idx="12"/>
          </p:nvPr>
        </p:nvSpPr>
        <p:spPr/>
        <p:txBody>
          <a:bodyPr/>
          <a:lstStyle/>
          <a:p>
            <a:fld id="{D40099F8-29F1-4D13-98EE-F452494F9DFB}" type="slidenum">
              <a:rPr lang="en-US" smtClean="0"/>
              <a:t>‹#›</a:t>
            </a:fld>
            <a:endParaRPr lang="en-US" dirty="0"/>
          </a:p>
        </p:txBody>
      </p:sp>
    </p:spTree>
    <p:extLst>
      <p:ext uri="{BB962C8B-B14F-4D97-AF65-F5344CB8AC3E}">
        <p14:creationId xmlns:p14="http://schemas.microsoft.com/office/powerpoint/2010/main" val="267341669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Light Copy">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5A81-3509-DD4A-CEC9-AFBB0321D540}"/>
              </a:ext>
            </a:extLst>
          </p:cNvPr>
          <p:cNvSpPr>
            <a:spLocks noGrp="1"/>
          </p:cNvSpPr>
          <p:nvPr>
            <p:ph type="title"/>
          </p:nvPr>
        </p:nvSpPr>
        <p:spPr>
          <a:xfrm>
            <a:off x="514350" y="365126"/>
            <a:ext cx="4829175" cy="1325563"/>
          </a:xfrm>
        </p:spPr>
        <p:txBody>
          <a:bodyPr/>
          <a:lstStyle>
            <a:lvl1pPr>
              <a:defRPr>
                <a:solidFill>
                  <a:schemeClr val="tx1"/>
                </a:solidFill>
              </a:defRPr>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50FC3760-37AD-5C54-6332-AF7153DE92C7}"/>
              </a:ext>
            </a:extLst>
          </p:cNvPr>
          <p:cNvSpPr>
            <a:spLocks noGrp="1"/>
          </p:cNvSpPr>
          <p:nvPr>
            <p:ph type="body" idx="1" hasCustomPrompt="1"/>
          </p:nvPr>
        </p:nvSpPr>
        <p:spPr>
          <a:xfrm>
            <a:off x="514350" y="2226039"/>
            <a:ext cx="2948378" cy="593829"/>
          </a:xfrm>
        </p:spPr>
        <p:txBody>
          <a:bodyPr anchor="t" anchorCtr="0">
            <a:normAutofit/>
          </a:bodyPr>
          <a:lstStyle>
            <a:lvl1pPr marL="0" indent="0">
              <a:buNone/>
              <a:defRPr sz="1350" b="1" spc="225">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8B1CD74-F03E-9407-C2AA-59ABEEB2C2BE}"/>
              </a:ext>
            </a:extLst>
          </p:cNvPr>
          <p:cNvSpPr>
            <a:spLocks noGrp="1"/>
          </p:cNvSpPr>
          <p:nvPr>
            <p:ph sz="half" idx="2"/>
          </p:nvPr>
        </p:nvSpPr>
        <p:spPr>
          <a:xfrm>
            <a:off x="514351" y="2975547"/>
            <a:ext cx="2948377" cy="2292818"/>
          </a:xfrm>
        </p:spPr>
        <p:txBody>
          <a:bodyPr>
            <a:normAutofit/>
          </a:bodyPr>
          <a:lstStyle>
            <a:lvl1pPr marL="0" indent="0">
              <a:buNone/>
              <a:defRPr sz="1350">
                <a:solidFill>
                  <a:schemeClr val="tx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smtClean="0"/>
              <a:t>Edit Master text styles</a:t>
            </a:r>
          </a:p>
        </p:txBody>
      </p:sp>
      <p:sp>
        <p:nvSpPr>
          <p:cNvPr id="6" name="Content Placeholder 5">
            <a:extLst>
              <a:ext uri="{FF2B5EF4-FFF2-40B4-BE49-F238E27FC236}">
                <a16:creationId xmlns:a16="http://schemas.microsoft.com/office/drawing/2014/main" id="{24E08692-1CB2-CEF2-BA20-5AEEA04A6E9A}"/>
              </a:ext>
            </a:extLst>
          </p:cNvPr>
          <p:cNvSpPr>
            <a:spLocks noGrp="1"/>
          </p:cNvSpPr>
          <p:nvPr>
            <p:ph sz="quarter" idx="4"/>
          </p:nvPr>
        </p:nvSpPr>
        <p:spPr>
          <a:xfrm>
            <a:off x="6458887" y="2233534"/>
            <a:ext cx="2170763" cy="3043004"/>
          </a:xfrm>
        </p:spPr>
        <p:txBody>
          <a:bodyPr>
            <a:normAutofit/>
          </a:bodyPr>
          <a:lstStyle>
            <a:lvl1pPr marL="0" indent="0">
              <a:buNone/>
              <a:defRPr sz="135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smtClean="0"/>
              <a:t>Edit Master text styles</a:t>
            </a:r>
          </a:p>
        </p:txBody>
      </p:sp>
      <p:sp>
        <p:nvSpPr>
          <p:cNvPr id="9" name="Slide Number Placeholder 8">
            <a:extLst>
              <a:ext uri="{FF2B5EF4-FFF2-40B4-BE49-F238E27FC236}">
                <a16:creationId xmlns:a16="http://schemas.microsoft.com/office/drawing/2014/main" id="{5AAE2FD4-3CFD-4D70-C885-86BDCD9D2EFD}"/>
              </a:ext>
            </a:extLst>
          </p:cNvPr>
          <p:cNvSpPr>
            <a:spLocks noGrp="1"/>
          </p:cNvSpPr>
          <p:nvPr>
            <p:ph type="sldNum" sz="quarter" idx="12"/>
          </p:nvPr>
        </p:nvSpPr>
        <p:spPr/>
        <p:txBody>
          <a:bodyPr/>
          <a:lstStyle/>
          <a:p>
            <a:fld id="{D40099F8-29F1-4D13-98EE-F452494F9DFB}" type="slidenum">
              <a:rPr lang="en-US" smtClean="0"/>
              <a:t>‹#›</a:t>
            </a:fld>
            <a:endParaRPr lang="en-US" dirty="0"/>
          </a:p>
        </p:txBody>
      </p:sp>
    </p:spTree>
    <p:extLst>
      <p:ext uri="{BB962C8B-B14F-4D97-AF65-F5344CB8AC3E}">
        <p14:creationId xmlns:p14="http://schemas.microsoft.com/office/powerpoint/2010/main" val="119907365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5A81-3509-DD4A-CEC9-AFBB0321D540}"/>
              </a:ext>
            </a:extLst>
          </p:cNvPr>
          <p:cNvSpPr>
            <a:spLocks noGrp="1"/>
          </p:cNvSpPr>
          <p:nvPr>
            <p:ph type="title"/>
          </p:nvPr>
        </p:nvSpPr>
        <p:spPr>
          <a:xfrm>
            <a:off x="514350" y="365126"/>
            <a:ext cx="8115300" cy="1325563"/>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50FC3760-37AD-5C54-6332-AF7153DE92C7}"/>
              </a:ext>
            </a:extLst>
          </p:cNvPr>
          <p:cNvSpPr>
            <a:spLocks noGrp="1"/>
          </p:cNvSpPr>
          <p:nvPr>
            <p:ph type="body" idx="1" hasCustomPrompt="1"/>
          </p:nvPr>
        </p:nvSpPr>
        <p:spPr>
          <a:xfrm>
            <a:off x="514351" y="1681163"/>
            <a:ext cx="3868340" cy="823912"/>
          </a:xfrm>
        </p:spPr>
        <p:txBody>
          <a:bodyPr anchor="b">
            <a:normAutofit/>
          </a:bodyPr>
          <a:lstStyle>
            <a:lvl1pPr marL="0" indent="0">
              <a:buNone/>
              <a:defRPr sz="1350" b="1" spc="225">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8B1CD74-F03E-9407-C2AA-59ABEEB2C2BE}"/>
              </a:ext>
            </a:extLst>
          </p:cNvPr>
          <p:cNvSpPr>
            <a:spLocks noGrp="1"/>
          </p:cNvSpPr>
          <p:nvPr>
            <p:ph sz="half" idx="2"/>
          </p:nvPr>
        </p:nvSpPr>
        <p:spPr>
          <a:xfrm>
            <a:off x="514351"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1AD8FBCD-F5EB-5A45-6F50-232147639DCB}"/>
              </a:ext>
            </a:extLst>
          </p:cNvPr>
          <p:cNvSpPr>
            <a:spLocks noGrp="1"/>
          </p:cNvSpPr>
          <p:nvPr>
            <p:ph type="body" sz="quarter" idx="3" hasCustomPrompt="1"/>
          </p:nvPr>
        </p:nvSpPr>
        <p:spPr>
          <a:xfrm>
            <a:off x="4742259" y="1681163"/>
            <a:ext cx="3887391" cy="823912"/>
          </a:xfrm>
        </p:spPr>
        <p:txBody>
          <a:bodyPr anchor="b">
            <a:normAutofit/>
          </a:bodyPr>
          <a:lstStyle>
            <a:lvl1pPr marL="0" indent="0">
              <a:buNone/>
              <a:defRPr sz="1350" b="1" spc="225">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4E08692-1CB2-CEF2-BA20-5AEEA04A6E9A}"/>
              </a:ext>
            </a:extLst>
          </p:cNvPr>
          <p:cNvSpPr>
            <a:spLocks noGrp="1"/>
          </p:cNvSpPr>
          <p:nvPr>
            <p:ph sz="quarter" idx="4"/>
          </p:nvPr>
        </p:nvSpPr>
        <p:spPr>
          <a:xfrm>
            <a:off x="4742259"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a:extLst>
              <a:ext uri="{FF2B5EF4-FFF2-40B4-BE49-F238E27FC236}">
                <a16:creationId xmlns:a16="http://schemas.microsoft.com/office/drawing/2014/main" id="{5AAE2FD4-3CFD-4D70-C885-86BDCD9D2EFD}"/>
              </a:ext>
            </a:extLst>
          </p:cNvPr>
          <p:cNvSpPr>
            <a:spLocks noGrp="1"/>
          </p:cNvSpPr>
          <p:nvPr>
            <p:ph type="sldNum" sz="quarter" idx="12"/>
          </p:nvPr>
        </p:nvSpPr>
        <p:spPr/>
        <p:txBody>
          <a:bodyPr/>
          <a:lstStyle/>
          <a:p>
            <a:fld id="{D40099F8-29F1-4D13-98EE-F452494F9DFB}" type="slidenum">
              <a:rPr lang="en-US" smtClean="0"/>
              <a:t>‹#›</a:t>
            </a:fld>
            <a:endParaRPr lang="en-US" dirty="0"/>
          </a:p>
        </p:txBody>
      </p:sp>
    </p:spTree>
    <p:extLst>
      <p:ext uri="{BB962C8B-B14F-4D97-AF65-F5344CB8AC3E}">
        <p14:creationId xmlns:p14="http://schemas.microsoft.com/office/powerpoint/2010/main" val="122605835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lum/>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23F1DB-B384-9D1F-A40E-5902243803D8}"/>
              </a:ext>
            </a:extLst>
          </p:cNvPr>
          <p:cNvSpPr>
            <a:spLocks noGrp="1"/>
          </p:cNvSpPr>
          <p:nvPr>
            <p:ph type="title"/>
          </p:nvPr>
        </p:nvSpPr>
        <p:spPr>
          <a:xfrm>
            <a:off x="628650" y="365126"/>
            <a:ext cx="7886700" cy="1325563"/>
          </a:xfrm>
          <a:prstGeom prst="rect">
            <a:avLst/>
          </a:prstGeom>
        </p:spPr>
        <p:txBody>
          <a:bodyPr vert="horz" lIns="0" tIns="0" rIns="0" bIns="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890A8B04-C167-A0FC-9C1B-9228152E6E2F}"/>
              </a:ext>
            </a:extLst>
          </p:cNvPr>
          <p:cNvSpPr>
            <a:spLocks noGrp="1"/>
          </p:cNvSpPr>
          <p:nvPr>
            <p:ph type="body" idx="1"/>
          </p:nvPr>
        </p:nvSpPr>
        <p:spPr>
          <a:xfrm>
            <a:off x="628650" y="1825625"/>
            <a:ext cx="7886700" cy="4351338"/>
          </a:xfrm>
          <a:prstGeom prst="rect">
            <a:avLst/>
          </a:prstGeom>
        </p:spPr>
        <p:txBody>
          <a:bodyPr vert="horz" lIns="0" tIns="0" rIns="0" bIns="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a:extLst>
              <a:ext uri="{FF2B5EF4-FFF2-40B4-BE49-F238E27FC236}">
                <a16:creationId xmlns:a16="http://schemas.microsoft.com/office/drawing/2014/main" id="{9B0FC36D-CBC1-75A2-DE44-A4EBA4F15E27}"/>
              </a:ext>
            </a:extLst>
          </p:cNvPr>
          <p:cNvSpPr>
            <a:spLocks noGrp="1"/>
          </p:cNvSpPr>
          <p:nvPr>
            <p:ph type="sldNum" sz="quarter" idx="4"/>
          </p:nvPr>
        </p:nvSpPr>
        <p:spPr>
          <a:xfrm>
            <a:off x="6572250" y="6217921"/>
            <a:ext cx="2057400" cy="365125"/>
          </a:xfrm>
          <a:prstGeom prst="rect">
            <a:avLst/>
          </a:prstGeom>
        </p:spPr>
        <p:txBody>
          <a:bodyPr vert="horz" lIns="0" tIns="0" rIns="0" bIns="0" rtlCol="0" anchor="ctr"/>
          <a:lstStyle>
            <a:lvl1pPr algn="r">
              <a:defRPr sz="750">
                <a:solidFill>
                  <a:schemeClr val="tx1"/>
                </a:solidFill>
              </a:defRPr>
            </a:lvl1pPr>
          </a:lstStyle>
          <a:p>
            <a:fld id="{D40099F8-29F1-4D13-98EE-F452494F9DFB}" type="slidenum">
              <a:rPr lang="en-US" smtClean="0"/>
              <a:t>‹#›</a:t>
            </a:fld>
            <a:endParaRPr lang="en-US" dirty="0"/>
          </a:p>
        </p:txBody>
      </p:sp>
    </p:spTree>
    <p:extLst>
      <p:ext uri="{BB962C8B-B14F-4D97-AF65-F5344CB8AC3E}">
        <p14:creationId xmlns:p14="http://schemas.microsoft.com/office/powerpoint/2010/main" val="24321803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ransition/>
  <p:txStyles>
    <p:titleStyle>
      <a:lvl1pPr algn="l" defTabSz="685800"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171450" indent="-171450" algn="l" defTabSz="685800" rtl="0" eaLnBrk="1" latinLnBrk="0" hangingPunct="1">
        <a:lnSpc>
          <a:spcPct val="120000"/>
        </a:lnSpc>
        <a:spcBef>
          <a:spcPts val="750"/>
        </a:spcBef>
        <a:buClr>
          <a:schemeClr val="tx2"/>
        </a:buClr>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120000"/>
        </a:lnSpc>
        <a:spcBef>
          <a:spcPts val="375"/>
        </a:spcBef>
        <a:buClr>
          <a:schemeClr val="accent4"/>
        </a:buClr>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120000"/>
        </a:lnSpc>
        <a:spcBef>
          <a:spcPts val="375"/>
        </a:spcBef>
        <a:buClr>
          <a:schemeClr val="tx2"/>
        </a:buClr>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120000"/>
        </a:lnSpc>
        <a:spcBef>
          <a:spcPts val="375"/>
        </a:spcBef>
        <a:buClr>
          <a:schemeClr val="accent4"/>
        </a:buClr>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120000"/>
        </a:lnSpc>
        <a:spcBef>
          <a:spcPts val="375"/>
        </a:spcBef>
        <a:buClr>
          <a:schemeClr val="tx2"/>
        </a:buClr>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3840">
          <p15:clr>
            <a:srgbClr val="F26B43"/>
          </p15:clr>
        </p15:guide>
        <p15:guide id="3" pos="3192">
          <p15:clr>
            <a:srgbClr val="F26B43"/>
          </p15:clr>
        </p15:guide>
        <p15:guide id="4" pos="2568">
          <p15:clr>
            <a:srgbClr val="F26B43"/>
          </p15:clr>
        </p15:guide>
        <p15:guide id="5" pos="1920">
          <p15:clr>
            <a:srgbClr val="F26B43"/>
          </p15:clr>
        </p15:guide>
        <p15:guide id="6" pos="1272">
          <p15:clr>
            <a:srgbClr val="F26B43"/>
          </p15:clr>
        </p15:guide>
        <p15:guide id="7" pos="648">
          <p15:clr>
            <a:srgbClr val="F26B43"/>
          </p15:clr>
        </p15:guide>
        <p15:guide id="8" pos="4488">
          <p15:clr>
            <a:srgbClr val="F26B43"/>
          </p15:clr>
        </p15:guide>
        <p15:guide id="9" pos="5112">
          <p15:clr>
            <a:srgbClr val="F26B43"/>
          </p15:clr>
        </p15:guide>
        <p15:guide id="10" pos="5760">
          <p15:clr>
            <a:srgbClr val="F26B43"/>
          </p15:clr>
        </p15:guide>
        <p15:guide id="11" pos="7032">
          <p15:clr>
            <a:srgbClr val="F26B43"/>
          </p15:clr>
        </p15:guide>
        <p15:guide id="12" pos="6408">
          <p15:clr>
            <a:srgbClr val="F26B43"/>
          </p15:clr>
        </p15:guide>
        <p15:guide id="13" pos="432">
          <p15:clr>
            <a:srgbClr val="F26B43"/>
          </p15:clr>
        </p15:guide>
        <p15:guide id="14" pos="72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066800" y="2819401"/>
            <a:ext cx="7294323" cy="2224399"/>
          </a:xfrm>
        </p:spPr>
        <p:txBody>
          <a:bodyPr anchor="ctr">
            <a:normAutofit/>
          </a:bodyPr>
          <a:lstStyle/>
          <a:p>
            <a:pPr algn="ctr" eaLnBrk="1" hangingPunct="1"/>
            <a:r>
              <a:rPr lang="en-US" altLang="en-US" sz="2800" b="1" dirty="0" smtClean="0"/>
              <a:t>Putting the Puzzle Together</a:t>
            </a:r>
            <a:r>
              <a:rPr lang="en-US" altLang="en-US" sz="2800" b="1" dirty="0" smtClean="0"/>
              <a:t>: </a:t>
            </a:r>
            <a:r>
              <a:rPr lang="en-US" altLang="en-US" sz="2800" b="1" dirty="0" smtClean="0"/>
              <a:t>How to Conduct an Effective and Efficient </a:t>
            </a:r>
            <a:r>
              <a:rPr lang="en-US" altLang="en-US" sz="2800" b="1" dirty="0" smtClean="0"/>
              <a:t>Investigation</a:t>
            </a:r>
            <a:br>
              <a:rPr lang="en-US" altLang="en-US" sz="2800" b="1" dirty="0" smtClean="0"/>
            </a:br>
            <a:r>
              <a:rPr lang="en-US" altLang="en-US" sz="2800" b="1" dirty="0"/>
              <a:t/>
            </a:r>
            <a:br>
              <a:rPr lang="en-US" altLang="en-US" sz="2800" b="1" dirty="0"/>
            </a:br>
            <a:r>
              <a:rPr lang="en-US" altLang="en-US" sz="1800" b="1" dirty="0" smtClean="0"/>
              <a:t>Timothy B. McConnell</a:t>
            </a:r>
            <a:endParaRPr lang="en-US" altLang="en-US" sz="1800" b="1" dirty="0" smtClean="0"/>
          </a:p>
        </p:txBody>
      </p:sp>
      <p:sp>
        <p:nvSpPr>
          <p:cNvPr id="5123" name="Rectangle 3"/>
          <p:cNvSpPr>
            <a:spLocks noGrp="1" noChangeArrowheads="1"/>
          </p:cNvSpPr>
          <p:nvPr>
            <p:ph type="subTitle" idx="1"/>
          </p:nvPr>
        </p:nvSpPr>
        <p:spPr/>
        <p:txBody>
          <a:bodyPr>
            <a:normAutofit fontScale="62500" lnSpcReduction="20000"/>
          </a:bodyPr>
          <a:lstStyle/>
          <a:p>
            <a:pPr eaLnBrk="1" hangingPunct="1"/>
            <a:endParaRPr lang="en-US" altLang="en-US" sz="3200" dirty="0" smtClean="0"/>
          </a:p>
          <a:p>
            <a:pPr eaLnBrk="1" hangingPunct="1"/>
            <a:endParaRPr lang="en-US" altLang="en-US" sz="3200" dirty="0" smtClean="0"/>
          </a:p>
        </p:txBody>
      </p:sp>
      <p:sp>
        <p:nvSpPr>
          <p:cNvPr id="2" name="Text Placeholder 1"/>
          <p:cNvSpPr>
            <a:spLocks noGrp="1"/>
          </p:cNvSpPr>
          <p:nvPr>
            <p:ph type="body" sz="quarter" idx="10"/>
          </p:nvPr>
        </p:nvSpPr>
        <p:spPr/>
        <p:txBody>
          <a:bodyPr>
            <a:normAutofit fontScale="92500" lnSpcReduction="10000"/>
          </a:bodyPr>
          <a:lstStyle/>
          <a:p>
            <a:endParaRPr lang="en-US" dirty="0"/>
          </a:p>
        </p:txBody>
      </p:sp>
    </p:spTree>
    <p:extLst>
      <p:ext uri="{BB962C8B-B14F-4D97-AF65-F5344CB8AC3E}">
        <p14:creationId xmlns:p14="http://schemas.microsoft.com/office/powerpoint/2010/main" val="185900313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Threshold Considerations</a:t>
            </a:r>
            <a:endParaRPr lang="en-US" dirty="0"/>
          </a:p>
        </p:txBody>
      </p:sp>
      <p:sp>
        <p:nvSpPr>
          <p:cNvPr id="3" name="Content Placeholder 2"/>
          <p:cNvSpPr>
            <a:spLocks noGrp="1"/>
          </p:cNvSpPr>
          <p:nvPr>
            <p:ph idx="1"/>
          </p:nvPr>
        </p:nvSpPr>
        <p:spPr>
          <a:xfrm>
            <a:off x="514350" y="1981199"/>
            <a:ext cx="8115300" cy="1600201"/>
          </a:xfrm>
        </p:spPr>
        <p:txBody>
          <a:bodyPr/>
          <a:lstStyle/>
          <a:p>
            <a:pPr marL="0" indent="0" algn="ctr">
              <a:buNone/>
            </a:pPr>
            <a:r>
              <a:rPr lang="en-US" sz="2800" b="1" dirty="0">
                <a:solidFill>
                  <a:srgbClr val="0070C0"/>
                </a:solidFill>
              </a:rPr>
              <a:t>Should the investigation be cloaked with privilege?</a:t>
            </a:r>
          </a:p>
          <a:p>
            <a:endParaRPr lang="en-US" dirty="0"/>
          </a:p>
        </p:txBody>
      </p:sp>
    </p:spTree>
    <p:extLst>
      <p:ext uri="{BB962C8B-B14F-4D97-AF65-F5344CB8AC3E}">
        <p14:creationId xmlns:p14="http://schemas.microsoft.com/office/powerpoint/2010/main" val="415029919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74663" y="381000"/>
            <a:ext cx="8229600" cy="1143000"/>
          </a:xfrm>
        </p:spPr>
        <p:txBody>
          <a:bodyPr/>
          <a:lstStyle/>
          <a:p>
            <a:r>
              <a:rPr lang="en-US" altLang="en-US" b="1" dirty="0" smtClean="0"/>
              <a:t>Give This A Thought . . . </a:t>
            </a:r>
            <a:endParaRPr lang="en-US" altLang="en-US" dirty="0" smtClean="0"/>
          </a:p>
        </p:txBody>
      </p:sp>
      <p:sp>
        <p:nvSpPr>
          <p:cNvPr id="20483" name="Content Placeholder 2"/>
          <p:cNvSpPr>
            <a:spLocks noGrp="1"/>
          </p:cNvSpPr>
          <p:nvPr>
            <p:ph idx="1"/>
          </p:nvPr>
        </p:nvSpPr>
        <p:spPr>
          <a:xfrm>
            <a:off x="474663" y="1600200"/>
            <a:ext cx="8229600" cy="4525963"/>
          </a:xfrm>
        </p:spPr>
        <p:txBody>
          <a:bodyPr>
            <a:normAutofit fontScale="92500" lnSpcReduction="20000"/>
          </a:bodyPr>
          <a:lstStyle/>
          <a:p>
            <a:pPr>
              <a:defRPr/>
            </a:pPr>
            <a:r>
              <a:rPr lang="en-US" altLang="en-US" sz="2000" dirty="0" smtClean="0"/>
              <a:t>On Monday morning, Jim, a Vice-President of the Company, sent the following email to Diane, a Senior Human Resources Representative with the Company:</a:t>
            </a:r>
          </a:p>
          <a:p>
            <a:pPr>
              <a:defRPr/>
            </a:pPr>
            <a:endParaRPr lang="en-US" altLang="en-US" sz="2000" dirty="0"/>
          </a:p>
          <a:p>
            <a:pPr>
              <a:defRPr/>
            </a:pPr>
            <a:r>
              <a:rPr lang="en-US" altLang="en-US" sz="2000" dirty="0" smtClean="0">
                <a:solidFill>
                  <a:srgbClr val="FF0000"/>
                </a:solidFill>
              </a:rPr>
              <a:t>“Diane, I need to speak with you about my boss, Tom.  I am very concerned about his interaction with several of the female employees in our department.  Please let me know when you have some time to talk.”</a:t>
            </a:r>
          </a:p>
          <a:p>
            <a:pPr>
              <a:defRPr/>
            </a:pPr>
            <a:endParaRPr lang="en-US" altLang="en-US" sz="2000" dirty="0"/>
          </a:p>
          <a:p>
            <a:pPr>
              <a:defRPr/>
            </a:pPr>
            <a:r>
              <a:rPr lang="en-US" altLang="en-US" sz="2000" dirty="0" smtClean="0"/>
              <a:t>The email was marked “Highly Confidential”.</a:t>
            </a:r>
          </a:p>
          <a:p>
            <a:pPr>
              <a:defRPr/>
            </a:pPr>
            <a:endParaRPr lang="en-US" altLang="en-US" sz="2000" dirty="0"/>
          </a:p>
          <a:p>
            <a:pPr>
              <a:defRPr/>
            </a:pPr>
            <a:r>
              <a:rPr lang="en-US" altLang="en-US" sz="2000" dirty="0" smtClean="0"/>
              <a:t>Tom is a Senior Vice-President with the Company.</a:t>
            </a:r>
          </a:p>
          <a:p>
            <a:pPr marL="0" indent="0">
              <a:buFont typeface="Arial" charset="0"/>
              <a:buNone/>
              <a:defRPr/>
            </a:pPr>
            <a:r>
              <a:rPr lang="en-US" altLang="en-US" sz="2000" dirty="0" smtClean="0"/>
              <a:t> </a:t>
            </a:r>
          </a:p>
        </p:txBody>
      </p:sp>
    </p:spTree>
    <p:extLst>
      <p:ext uri="{BB962C8B-B14F-4D97-AF65-F5344CB8AC3E}">
        <p14:creationId xmlns:p14="http://schemas.microsoft.com/office/powerpoint/2010/main" val="38171305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74663" y="381000"/>
            <a:ext cx="8229600" cy="1143000"/>
          </a:xfrm>
        </p:spPr>
        <p:txBody>
          <a:bodyPr/>
          <a:lstStyle/>
          <a:p>
            <a:r>
              <a:rPr lang="en-US" altLang="en-US" b="1" dirty="0" smtClean="0"/>
              <a:t>Give This A Thought . . . </a:t>
            </a:r>
            <a:endParaRPr lang="en-US" altLang="en-US" dirty="0" smtClean="0"/>
          </a:p>
        </p:txBody>
      </p:sp>
      <p:sp>
        <p:nvSpPr>
          <p:cNvPr id="20483" name="Content Placeholder 2"/>
          <p:cNvSpPr>
            <a:spLocks noGrp="1"/>
          </p:cNvSpPr>
          <p:nvPr>
            <p:ph idx="1"/>
          </p:nvPr>
        </p:nvSpPr>
        <p:spPr>
          <a:xfrm>
            <a:off x="474663" y="1371600"/>
            <a:ext cx="8229600" cy="5257800"/>
          </a:xfrm>
        </p:spPr>
        <p:txBody>
          <a:bodyPr>
            <a:normAutofit/>
          </a:bodyPr>
          <a:lstStyle/>
          <a:p>
            <a:r>
              <a:rPr lang="en-US" altLang="en-US" sz="1700" dirty="0" smtClean="0"/>
              <a:t>After receiving the email, Diane called Jim to discuss his </a:t>
            </a:r>
            <a:r>
              <a:rPr lang="en-US" altLang="en-US" sz="1700" dirty="0" smtClean="0"/>
              <a:t>concerns.</a:t>
            </a:r>
          </a:p>
          <a:p>
            <a:r>
              <a:rPr lang="en-US" altLang="en-US" sz="1700" dirty="0" smtClean="0"/>
              <a:t>Diane </a:t>
            </a:r>
            <a:r>
              <a:rPr lang="en-US" altLang="en-US" sz="1700" dirty="0" smtClean="0"/>
              <a:t>took handwritten notes of her call with </a:t>
            </a:r>
            <a:r>
              <a:rPr lang="en-US" altLang="en-US" sz="1700" dirty="0" smtClean="0"/>
              <a:t>Jim.</a:t>
            </a:r>
          </a:p>
          <a:p>
            <a:pPr marL="0" indent="0">
              <a:buNone/>
            </a:pPr>
            <a:endParaRPr lang="en-US" altLang="en-US" sz="1700" dirty="0" smtClean="0"/>
          </a:p>
          <a:p>
            <a:r>
              <a:rPr lang="en-US" altLang="en-US" sz="1700" dirty="0" smtClean="0"/>
              <a:t>After </a:t>
            </a:r>
            <a:r>
              <a:rPr lang="en-US" altLang="en-US" sz="1700" dirty="0" smtClean="0"/>
              <a:t>speaking with Jim, Diane sent the following email to Mary, the Senior Vice-President of Human Resources</a:t>
            </a:r>
            <a:r>
              <a:rPr lang="en-US" altLang="en-US" sz="1700" dirty="0" smtClean="0"/>
              <a:t>:</a:t>
            </a:r>
            <a:endParaRPr lang="en-US" altLang="en-US" sz="1700" dirty="0" smtClean="0"/>
          </a:p>
          <a:p>
            <a:r>
              <a:rPr lang="en-US" altLang="en-US" sz="1700" dirty="0" smtClean="0">
                <a:solidFill>
                  <a:srgbClr val="FF0000"/>
                </a:solidFill>
              </a:rPr>
              <a:t>“Mary, it looks like Tom may be at it again.  Just got off the phone with Jim, and I believe we have a sexual harassment situation involving Tom and possibly several female employees in his group.  We need to talk at your earliest convenience about next steps to address this situation</a:t>
            </a:r>
            <a:r>
              <a:rPr lang="en-US" altLang="en-US" sz="1700" dirty="0" smtClean="0">
                <a:solidFill>
                  <a:srgbClr val="FF0000"/>
                </a:solidFill>
              </a:rPr>
              <a:t>.”</a:t>
            </a:r>
          </a:p>
          <a:p>
            <a:endParaRPr lang="en-US" altLang="en-US" sz="1700" dirty="0" smtClean="0"/>
          </a:p>
          <a:p>
            <a:r>
              <a:rPr lang="en-US" altLang="en-US" sz="1700" dirty="0" smtClean="0"/>
              <a:t>Diane’s email was marked “Urgent, Highly Confidential”.</a:t>
            </a:r>
          </a:p>
          <a:p>
            <a:endParaRPr lang="en-US" altLang="en-US" sz="2000" dirty="0" smtClean="0"/>
          </a:p>
          <a:p>
            <a:endParaRPr lang="en-US" altLang="en-US" sz="2000" dirty="0" smtClean="0"/>
          </a:p>
        </p:txBody>
      </p:sp>
    </p:spTree>
    <p:extLst>
      <p:ext uri="{BB962C8B-B14F-4D97-AF65-F5344CB8AC3E}">
        <p14:creationId xmlns:p14="http://schemas.microsoft.com/office/powerpoint/2010/main" val="19392843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74663" y="381000"/>
            <a:ext cx="8229600" cy="1143000"/>
          </a:xfrm>
        </p:spPr>
        <p:txBody>
          <a:bodyPr/>
          <a:lstStyle/>
          <a:p>
            <a:r>
              <a:rPr lang="en-US" altLang="en-US" b="1" dirty="0" smtClean="0"/>
              <a:t>Give This A Thought . . . </a:t>
            </a:r>
            <a:endParaRPr lang="en-US" altLang="en-US" dirty="0" smtClean="0"/>
          </a:p>
        </p:txBody>
      </p:sp>
      <p:sp>
        <p:nvSpPr>
          <p:cNvPr id="3" name="Content Placeholder 2"/>
          <p:cNvSpPr>
            <a:spLocks noGrp="1"/>
          </p:cNvSpPr>
          <p:nvPr>
            <p:ph idx="1"/>
          </p:nvPr>
        </p:nvSpPr>
        <p:spPr>
          <a:xfrm>
            <a:off x="474663" y="1600200"/>
            <a:ext cx="8229600" cy="4525963"/>
          </a:xfrm>
        </p:spPr>
        <p:txBody>
          <a:bodyPr>
            <a:normAutofit/>
          </a:bodyPr>
          <a:lstStyle/>
          <a:p>
            <a:r>
              <a:rPr lang="en-US" altLang="en-US" sz="2800" dirty="0" smtClean="0"/>
              <a:t>Which, if any, of these communications and documents are </a:t>
            </a:r>
            <a:r>
              <a:rPr lang="en-US" altLang="en-US" sz="2800" dirty="0" smtClean="0"/>
              <a:t>privileged?</a:t>
            </a:r>
          </a:p>
          <a:p>
            <a:r>
              <a:rPr lang="en-US" altLang="en-US" sz="2400" i="1" dirty="0" smtClean="0"/>
              <a:t>Jim’s </a:t>
            </a:r>
            <a:r>
              <a:rPr lang="en-US" altLang="en-US" sz="2400" i="1" dirty="0"/>
              <a:t>“Highly Confidential” email to </a:t>
            </a:r>
            <a:r>
              <a:rPr lang="en-US" altLang="en-US" sz="2400" i="1" dirty="0" smtClean="0"/>
              <a:t>Diane?</a:t>
            </a:r>
          </a:p>
          <a:p>
            <a:r>
              <a:rPr lang="en-US" altLang="en-US" sz="2400" i="1" dirty="0" smtClean="0"/>
              <a:t>Diane’s </a:t>
            </a:r>
            <a:r>
              <a:rPr lang="en-US" altLang="en-US" sz="2400" i="1" dirty="0"/>
              <a:t>notes of her phone conference with </a:t>
            </a:r>
            <a:r>
              <a:rPr lang="en-US" altLang="en-US" sz="2400" i="1" dirty="0" smtClean="0"/>
              <a:t>Jim?</a:t>
            </a:r>
            <a:endParaRPr lang="en-US" altLang="en-US" sz="2400" i="1" dirty="0"/>
          </a:p>
          <a:p>
            <a:r>
              <a:rPr lang="en-US" altLang="en-US" sz="2400" i="1" dirty="0" smtClean="0"/>
              <a:t>Diane’s </a:t>
            </a:r>
            <a:r>
              <a:rPr lang="en-US" altLang="en-US" sz="2400" i="1" dirty="0"/>
              <a:t>“Urgent, Highly Confidential” email to </a:t>
            </a:r>
            <a:r>
              <a:rPr lang="en-US" altLang="en-US" sz="2400" i="1" dirty="0" smtClean="0"/>
              <a:t>Mary?</a:t>
            </a:r>
            <a:endParaRPr lang="en-US" altLang="en-US" sz="2800" i="1" dirty="0" smtClean="0"/>
          </a:p>
          <a:p>
            <a:endParaRPr lang="en-US" altLang="en-US" sz="2800" dirty="0" smtClean="0"/>
          </a:p>
          <a:p>
            <a:pPr marL="0" indent="0" algn="ctr">
              <a:buNone/>
            </a:pPr>
            <a:r>
              <a:rPr lang="en-US" altLang="en-US" sz="2800" dirty="0" smtClean="0"/>
              <a:t>To be continued…</a:t>
            </a:r>
            <a:endParaRPr lang="en-US" altLang="en-US" sz="2800" dirty="0" smtClean="0"/>
          </a:p>
        </p:txBody>
      </p:sp>
    </p:spTree>
    <p:extLst>
      <p:ext uri="{BB962C8B-B14F-4D97-AF65-F5344CB8AC3E}">
        <p14:creationId xmlns:p14="http://schemas.microsoft.com/office/powerpoint/2010/main" val="28077977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74663" y="381000"/>
            <a:ext cx="8229600" cy="1143000"/>
          </a:xfrm>
        </p:spPr>
        <p:txBody>
          <a:bodyPr/>
          <a:lstStyle/>
          <a:p>
            <a:r>
              <a:rPr lang="en-US" altLang="en-US" b="1" dirty="0" smtClean="0"/>
              <a:t>Why “Privilege” Matters</a:t>
            </a:r>
          </a:p>
        </p:txBody>
      </p:sp>
      <p:sp>
        <p:nvSpPr>
          <p:cNvPr id="3" name="Content Placeholder 2"/>
          <p:cNvSpPr>
            <a:spLocks noGrp="1"/>
          </p:cNvSpPr>
          <p:nvPr>
            <p:ph idx="1"/>
          </p:nvPr>
        </p:nvSpPr>
        <p:spPr>
          <a:xfrm>
            <a:off x="474663" y="1371600"/>
            <a:ext cx="8229600" cy="5029200"/>
          </a:xfrm>
        </p:spPr>
        <p:txBody>
          <a:bodyPr/>
          <a:lstStyle/>
          <a:p>
            <a:pPr eaLnBrk="1" hangingPunct="1">
              <a:spcBef>
                <a:spcPts val="1200"/>
              </a:spcBef>
            </a:pPr>
            <a:r>
              <a:rPr lang="en-US" altLang="en-US" sz="2000" dirty="0" smtClean="0"/>
              <a:t>Internal communications that are not privileged </a:t>
            </a:r>
            <a:r>
              <a:rPr lang="en-US" altLang="en-US" sz="2000" u="sng" dirty="0" smtClean="0"/>
              <a:t>can possibly become public documents</a:t>
            </a:r>
            <a:r>
              <a:rPr lang="en-US" altLang="en-US" sz="2000" dirty="0" smtClean="0"/>
              <a:t> </a:t>
            </a:r>
          </a:p>
          <a:p>
            <a:pPr lvl="1" eaLnBrk="1" hangingPunct="1">
              <a:spcBef>
                <a:spcPts val="1200"/>
              </a:spcBef>
            </a:pPr>
            <a:r>
              <a:rPr lang="en-US" altLang="en-US" sz="2000" dirty="0" smtClean="0"/>
              <a:t>in the course of litigation </a:t>
            </a:r>
          </a:p>
          <a:p>
            <a:pPr lvl="1" eaLnBrk="1" hangingPunct="1">
              <a:spcBef>
                <a:spcPts val="1200"/>
              </a:spcBef>
            </a:pPr>
            <a:r>
              <a:rPr lang="en-US" altLang="en-US" sz="2000" dirty="0" smtClean="0"/>
              <a:t>to a governmental agency during an audit or investigation or litigation.</a:t>
            </a:r>
          </a:p>
          <a:p>
            <a:pPr eaLnBrk="1" hangingPunct="1">
              <a:spcBef>
                <a:spcPts val="1200"/>
              </a:spcBef>
            </a:pPr>
            <a:r>
              <a:rPr lang="en-US" altLang="en-US" sz="2000" dirty="0" smtClean="0"/>
              <a:t>Privilege communication are beneficial to the Company</a:t>
            </a:r>
          </a:p>
          <a:p>
            <a:pPr lvl="1" eaLnBrk="1" hangingPunct="1">
              <a:spcBef>
                <a:spcPts val="1200"/>
              </a:spcBef>
            </a:pPr>
            <a:r>
              <a:rPr lang="en-US" altLang="en-US" sz="2000" dirty="0" smtClean="0"/>
              <a:t>permits the Company to address sensitive issues and to engage in discussions as to how best handle sensitive situations without the fear that all of these communications will later be discoverable or seen outside the Company</a:t>
            </a:r>
          </a:p>
          <a:p>
            <a:pPr eaLnBrk="1" hangingPunct="1"/>
            <a:endParaRPr lang="en-US" altLang="en-US" sz="2000" dirty="0" smtClean="0"/>
          </a:p>
        </p:txBody>
      </p:sp>
    </p:spTree>
    <p:extLst>
      <p:ext uri="{BB962C8B-B14F-4D97-AF65-F5344CB8AC3E}">
        <p14:creationId xmlns:p14="http://schemas.microsoft.com/office/powerpoint/2010/main" val="5203785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74663" y="381000"/>
            <a:ext cx="8229600" cy="1143000"/>
          </a:xfrm>
        </p:spPr>
        <p:txBody>
          <a:bodyPr/>
          <a:lstStyle/>
          <a:p>
            <a:r>
              <a:rPr lang="en-US" altLang="en-US" b="1" dirty="0" smtClean="0"/>
              <a:t>Why “Privilege” Matters</a:t>
            </a:r>
          </a:p>
        </p:txBody>
      </p:sp>
      <p:sp>
        <p:nvSpPr>
          <p:cNvPr id="3" name="Content Placeholder 2"/>
          <p:cNvSpPr>
            <a:spLocks noGrp="1"/>
          </p:cNvSpPr>
          <p:nvPr>
            <p:ph idx="1"/>
          </p:nvPr>
        </p:nvSpPr>
        <p:spPr>
          <a:xfrm>
            <a:off x="474663" y="1371600"/>
            <a:ext cx="8229600" cy="5029200"/>
          </a:xfrm>
        </p:spPr>
        <p:txBody>
          <a:bodyPr/>
          <a:lstStyle/>
          <a:p>
            <a:pPr eaLnBrk="1" hangingPunct="1">
              <a:spcBef>
                <a:spcPts val="1200"/>
              </a:spcBef>
            </a:pPr>
            <a:r>
              <a:rPr lang="en-US" altLang="en-US" sz="2400" dirty="0" smtClean="0"/>
              <a:t>Potential of Litigation or Subpoena by a Government Agency:  </a:t>
            </a:r>
          </a:p>
          <a:p>
            <a:pPr lvl="1" eaLnBrk="1" hangingPunct="1">
              <a:spcBef>
                <a:spcPts val="1200"/>
              </a:spcBef>
            </a:pPr>
            <a:r>
              <a:rPr lang="en-US" altLang="en-US" sz="2400" dirty="0" smtClean="0"/>
              <a:t>Control of information is vital in litigation</a:t>
            </a:r>
          </a:p>
          <a:p>
            <a:pPr lvl="1" eaLnBrk="1" hangingPunct="1">
              <a:spcBef>
                <a:spcPts val="1200"/>
              </a:spcBef>
            </a:pPr>
            <a:r>
              <a:rPr lang="en-US" altLang="en-US" sz="2400" dirty="0" smtClean="0"/>
              <a:t>If you can choose the what, when, and how of disclosures, you can gain a significant advantage in litigation</a:t>
            </a:r>
          </a:p>
          <a:p>
            <a:endParaRPr lang="en-US" altLang="en-US" dirty="0" smtClean="0"/>
          </a:p>
        </p:txBody>
      </p:sp>
    </p:spTree>
    <p:extLst>
      <p:ext uri="{BB962C8B-B14F-4D97-AF65-F5344CB8AC3E}">
        <p14:creationId xmlns:p14="http://schemas.microsoft.com/office/powerpoint/2010/main" val="39419153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74663" y="381000"/>
            <a:ext cx="8229600" cy="1143000"/>
          </a:xfrm>
        </p:spPr>
        <p:txBody>
          <a:bodyPr>
            <a:normAutofit/>
          </a:bodyPr>
          <a:lstStyle/>
          <a:p>
            <a:r>
              <a:rPr lang="en-US" altLang="en-US" sz="2800" b="1" dirty="0" smtClean="0"/>
              <a:t>Returning to the situation involving Tom…</a:t>
            </a:r>
          </a:p>
        </p:txBody>
      </p:sp>
      <p:sp>
        <p:nvSpPr>
          <p:cNvPr id="37891" name="Content Placeholder 2"/>
          <p:cNvSpPr>
            <a:spLocks noGrp="1"/>
          </p:cNvSpPr>
          <p:nvPr>
            <p:ph idx="1"/>
          </p:nvPr>
        </p:nvSpPr>
        <p:spPr>
          <a:xfrm>
            <a:off x="474663" y="1752600"/>
            <a:ext cx="8229600" cy="4572000"/>
          </a:xfrm>
        </p:spPr>
        <p:txBody>
          <a:bodyPr>
            <a:normAutofit fontScale="85000" lnSpcReduction="20000"/>
          </a:bodyPr>
          <a:lstStyle/>
          <a:p>
            <a:r>
              <a:rPr lang="en-US" altLang="en-US" sz="2000" dirty="0" smtClean="0"/>
              <a:t>After Mary received the email from Diane, she spoke with Mike, an Executive Vice-President, and Tom’s direct supervisor.  They discussed what should be done, and together they call Jim to discuss his concerns regarding Tom’s </a:t>
            </a:r>
            <a:r>
              <a:rPr lang="en-US" altLang="en-US" sz="2000" dirty="0" smtClean="0"/>
              <a:t>behavior.</a:t>
            </a:r>
          </a:p>
          <a:p>
            <a:r>
              <a:rPr lang="en-US" altLang="en-US" sz="2000" dirty="0" smtClean="0"/>
              <a:t>Mary </a:t>
            </a:r>
            <a:r>
              <a:rPr lang="en-US" altLang="en-US" sz="2000" dirty="0" smtClean="0"/>
              <a:t>takes detailed notes of her conversation with Mike, and their conversation with </a:t>
            </a:r>
            <a:r>
              <a:rPr lang="en-US" altLang="en-US" sz="2000" dirty="0" smtClean="0"/>
              <a:t>Jim.</a:t>
            </a:r>
          </a:p>
          <a:p>
            <a:r>
              <a:rPr lang="en-US" altLang="en-US" sz="2000" dirty="0" smtClean="0"/>
              <a:t>After </a:t>
            </a:r>
            <a:r>
              <a:rPr lang="en-US" altLang="en-US" sz="2000" dirty="0" smtClean="0"/>
              <a:t>speaking with Jim, Mike and Mary decide that she needs to conduct an </a:t>
            </a:r>
            <a:r>
              <a:rPr lang="en-US" altLang="en-US" sz="2000" dirty="0" smtClean="0"/>
              <a:t>investigation.</a:t>
            </a:r>
          </a:p>
          <a:p>
            <a:r>
              <a:rPr lang="en-US" altLang="en-US" sz="2000" dirty="0" smtClean="0"/>
              <a:t>The </a:t>
            </a:r>
            <a:r>
              <a:rPr lang="en-US" altLang="en-US" sz="2000" dirty="0" smtClean="0"/>
              <a:t>following day, Mary begins her investigation by interviewing Jim and one of the female employees identified by Jim as being subjected to inappropriate conduct by Tom.  Mary takes detailed handwritten notes of these </a:t>
            </a:r>
            <a:r>
              <a:rPr lang="en-US" altLang="en-US" sz="2000" dirty="0" smtClean="0"/>
              <a:t>interviews.</a:t>
            </a:r>
          </a:p>
          <a:p>
            <a:r>
              <a:rPr lang="en-US" altLang="en-US" sz="2000" dirty="0" smtClean="0"/>
              <a:t>That </a:t>
            </a:r>
            <a:r>
              <a:rPr lang="en-US" altLang="en-US" sz="2000" dirty="0" smtClean="0"/>
              <a:t>evening, Mary sends a “status update” via email to Mike and copies Bill, the Company’s General Counsel.  This is Bill’s first involvement in the matter.</a:t>
            </a:r>
          </a:p>
        </p:txBody>
      </p:sp>
    </p:spTree>
    <p:extLst>
      <p:ext uri="{BB962C8B-B14F-4D97-AF65-F5344CB8AC3E}">
        <p14:creationId xmlns:p14="http://schemas.microsoft.com/office/powerpoint/2010/main" val="518257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74663" y="381000"/>
            <a:ext cx="8229600" cy="1143000"/>
          </a:xfrm>
        </p:spPr>
        <p:txBody>
          <a:bodyPr/>
          <a:lstStyle/>
          <a:p>
            <a:r>
              <a:rPr lang="en-US" altLang="en-US" sz="2400" b="1" dirty="0"/>
              <a:t>Returning to the situation involving Tom…</a:t>
            </a:r>
            <a:endParaRPr lang="en-US" altLang="en-US" dirty="0" smtClean="0"/>
          </a:p>
        </p:txBody>
      </p:sp>
      <p:sp>
        <p:nvSpPr>
          <p:cNvPr id="3" name="Content Placeholder 2"/>
          <p:cNvSpPr>
            <a:spLocks noGrp="1"/>
          </p:cNvSpPr>
          <p:nvPr>
            <p:ph idx="1"/>
          </p:nvPr>
        </p:nvSpPr>
        <p:spPr>
          <a:xfrm>
            <a:off x="474663" y="1600200"/>
            <a:ext cx="8229600" cy="4525963"/>
          </a:xfrm>
        </p:spPr>
        <p:txBody>
          <a:bodyPr/>
          <a:lstStyle/>
          <a:p>
            <a:r>
              <a:rPr lang="en-US" altLang="en-US" sz="2800" dirty="0" smtClean="0"/>
              <a:t>Which of the foregoing communications and documents are </a:t>
            </a:r>
            <a:r>
              <a:rPr lang="en-US" altLang="en-US" sz="2800" dirty="0" smtClean="0"/>
              <a:t>privileged?</a:t>
            </a:r>
          </a:p>
          <a:p>
            <a:r>
              <a:rPr lang="en-US" altLang="en-US" sz="2400" i="1" dirty="0" smtClean="0"/>
              <a:t>Mary’s </a:t>
            </a:r>
            <a:r>
              <a:rPr lang="en-US" altLang="en-US" sz="2400" i="1" dirty="0" smtClean="0"/>
              <a:t>notes of her conversation with Mike, and their conversation with </a:t>
            </a:r>
            <a:r>
              <a:rPr lang="en-US" altLang="en-US" sz="2400" i="1" dirty="0" smtClean="0"/>
              <a:t>Jim</a:t>
            </a:r>
          </a:p>
          <a:p>
            <a:r>
              <a:rPr lang="en-US" altLang="en-US" sz="2400" i="1" dirty="0" smtClean="0"/>
              <a:t>Mary’s </a:t>
            </a:r>
            <a:r>
              <a:rPr lang="en-US" altLang="en-US" sz="2400" i="1" dirty="0" smtClean="0"/>
              <a:t>handwritten notes of the </a:t>
            </a:r>
            <a:r>
              <a:rPr lang="en-US" altLang="en-US" sz="2400" i="1" dirty="0" smtClean="0"/>
              <a:t>interviews</a:t>
            </a:r>
          </a:p>
          <a:p>
            <a:r>
              <a:rPr lang="en-US" altLang="en-US" sz="2400" i="1" dirty="0" smtClean="0"/>
              <a:t>Mary’s </a:t>
            </a:r>
            <a:r>
              <a:rPr lang="en-US" altLang="en-US" sz="2400" i="1" dirty="0" smtClean="0"/>
              <a:t>“status update” email to Mike and copying Bill, the General Counsel</a:t>
            </a:r>
            <a:endParaRPr lang="en-US" altLang="en-US" sz="2800" i="1" dirty="0" smtClean="0"/>
          </a:p>
          <a:p>
            <a:r>
              <a:rPr lang="en-US" altLang="en-US" sz="2800" dirty="0" smtClean="0"/>
              <a:t>What could Mary have done differently?</a:t>
            </a:r>
          </a:p>
        </p:txBody>
      </p:sp>
    </p:spTree>
    <p:extLst>
      <p:ext uri="{BB962C8B-B14F-4D97-AF65-F5344CB8AC3E}">
        <p14:creationId xmlns:p14="http://schemas.microsoft.com/office/powerpoint/2010/main" val="5519119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74663" y="381000"/>
            <a:ext cx="8229600" cy="1143000"/>
          </a:xfrm>
        </p:spPr>
        <p:txBody>
          <a:bodyPr/>
          <a:lstStyle/>
          <a:p>
            <a:r>
              <a:rPr lang="en-US" altLang="en-US" sz="2400" b="1" dirty="0"/>
              <a:t>Returning to the situation involving Tom…</a:t>
            </a:r>
            <a:endParaRPr lang="en-US" altLang="en-US" dirty="0" smtClean="0"/>
          </a:p>
        </p:txBody>
      </p:sp>
      <p:sp>
        <p:nvSpPr>
          <p:cNvPr id="3" name="Content Placeholder 2"/>
          <p:cNvSpPr>
            <a:spLocks noGrp="1"/>
          </p:cNvSpPr>
          <p:nvPr>
            <p:ph idx="1"/>
          </p:nvPr>
        </p:nvSpPr>
        <p:spPr>
          <a:xfrm>
            <a:off x="474663" y="1600200"/>
            <a:ext cx="8229600" cy="4525963"/>
          </a:xfrm>
        </p:spPr>
        <p:txBody>
          <a:bodyPr>
            <a:normAutofit fontScale="92500" lnSpcReduction="10000"/>
          </a:bodyPr>
          <a:lstStyle/>
          <a:p>
            <a:r>
              <a:rPr lang="en-US" altLang="en-US" sz="2400" dirty="0" smtClean="0"/>
              <a:t>Over the course of the next two days, Mary conducts additional interviews.  After doing so, she prepares a typed report of her investigation and emails the report to Mike and Bill.  The report contains a summary of her investigation findings as well as her conclusions and recommendations.</a:t>
            </a:r>
          </a:p>
          <a:p>
            <a:r>
              <a:rPr lang="en-US" altLang="en-US" sz="2400" dirty="0" smtClean="0"/>
              <a:t>Also, after having typed her report, she throws her handwritten notes away.</a:t>
            </a:r>
          </a:p>
          <a:p>
            <a:r>
              <a:rPr lang="en-US" altLang="en-US" sz="2400" dirty="0" smtClean="0"/>
              <a:t>Is Mary’s report privileged?</a:t>
            </a:r>
          </a:p>
          <a:p>
            <a:r>
              <a:rPr lang="en-US" altLang="en-US" sz="2400" dirty="0" smtClean="0"/>
              <a:t>Is it problematic that she threw away her handwritten notes?</a:t>
            </a:r>
          </a:p>
        </p:txBody>
      </p:sp>
    </p:spTree>
    <p:extLst>
      <p:ext uri="{BB962C8B-B14F-4D97-AF65-F5344CB8AC3E}">
        <p14:creationId xmlns:p14="http://schemas.microsoft.com/office/powerpoint/2010/main" val="12958655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WHEN SHOULD PRIVILEGE BE USED?</a:t>
            </a:r>
            <a:endParaRPr lang="en-US" dirty="0"/>
          </a:p>
        </p:txBody>
      </p:sp>
      <p:sp>
        <p:nvSpPr>
          <p:cNvPr id="3" name="Content Placeholder 2"/>
          <p:cNvSpPr>
            <a:spLocks noGrp="1"/>
          </p:cNvSpPr>
          <p:nvPr>
            <p:ph idx="1"/>
          </p:nvPr>
        </p:nvSpPr>
        <p:spPr>
          <a:xfrm>
            <a:off x="514350" y="1524000"/>
            <a:ext cx="8115300" cy="4652963"/>
          </a:xfrm>
        </p:spPr>
        <p:txBody>
          <a:bodyPr>
            <a:normAutofit fontScale="77500" lnSpcReduction="20000"/>
          </a:bodyPr>
          <a:lstStyle/>
          <a:p>
            <a:pPr marL="457200" indent="-457200">
              <a:defRPr/>
            </a:pPr>
            <a:r>
              <a:rPr lang="en-US" altLang="en-US" sz="2000" dirty="0" smtClean="0"/>
              <a:t>Certain </a:t>
            </a:r>
            <a:r>
              <a:rPr lang="en-US" altLang="en-US" sz="2000" dirty="0"/>
              <a:t>buzz words:  “discrimination”, “harassment”, “illegal”, “unethical”, “fraud”</a:t>
            </a:r>
          </a:p>
          <a:p>
            <a:pPr marL="457200" indent="-457200">
              <a:defRPr/>
            </a:pPr>
            <a:r>
              <a:rPr lang="en-US" altLang="en-US" sz="2000" dirty="0"/>
              <a:t>Does the situation raise an issue under the Code of Ethics or some other policy?</a:t>
            </a:r>
          </a:p>
          <a:p>
            <a:pPr marL="457200" indent="-457200">
              <a:defRPr/>
            </a:pPr>
            <a:r>
              <a:rPr lang="en-US" altLang="en-US" sz="2000" dirty="0"/>
              <a:t>Is the conduct, if true, potentially illegal, fraudulent or unethical?</a:t>
            </a:r>
          </a:p>
          <a:p>
            <a:pPr marL="457200" indent="-457200">
              <a:defRPr/>
            </a:pPr>
            <a:r>
              <a:rPr lang="en-US" altLang="en-US" sz="2000" dirty="0"/>
              <a:t>Do communications trigger some legal obligation to conduct an investigation or would the investigation be a possible defense or mitigation of a future claim</a:t>
            </a:r>
            <a:r>
              <a:rPr lang="en-US" altLang="en-US" sz="2000" dirty="0" smtClean="0"/>
              <a:t>?</a:t>
            </a:r>
          </a:p>
          <a:p>
            <a:pPr marL="457200" indent="-457200">
              <a:spcBef>
                <a:spcPts val="1200"/>
              </a:spcBef>
              <a:defRPr/>
            </a:pPr>
            <a:r>
              <a:rPr lang="en-US" altLang="en-US" sz="2000" dirty="0"/>
              <a:t>For serious matters (allegations of potential breach, allegations against senior management, allegations of regulatory violations, SOX allegations, possible class action implications) an outside investigation by counsel may be best in order to protect information with privilege as much as possible.</a:t>
            </a:r>
          </a:p>
          <a:p>
            <a:pPr marL="457200" indent="-457200">
              <a:spcBef>
                <a:spcPts val="1200"/>
              </a:spcBef>
              <a:defRPr/>
            </a:pPr>
            <a:r>
              <a:rPr lang="en-US" altLang="en-US" sz="2000" dirty="0"/>
              <a:t>Consider amount of risk involved in the issue being investigated.</a:t>
            </a:r>
          </a:p>
          <a:p>
            <a:pPr lvl="2" indent="-457200">
              <a:spcBef>
                <a:spcPts val="1200"/>
              </a:spcBef>
              <a:buFont typeface="Tahoma" panose="020B0604030504040204" pitchFamily="34" charset="0"/>
              <a:buChar char="‒"/>
              <a:defRPr/>
            </a:pPr>
            <a:r>
              <a:rPr lang="en-US" altLang="en-US" sz="2000" dirty="0"/>
              <a:t>The bigger the potential risk or issue, the more you should lean towards an external investigation by independent outside counsel.</a:t>
            </a:r>
          </a:p>
          <a:p>
            <a:pPr marL="457200" indent="-457200">
              <a:defRPr/>
            </a:pPr>
            <a:endParaRPr lang="en-US" altLang="en-US" sz="1600" dirty="0" smtClean="0"/>
          </a:p>
          <a:p>
            <a:pPr marL="457200" indent="-457200">
              <a:defRPr/>
            </a:pPr>
            <a:endParaRPr lang="en-US" altLang="en-US" sz="1600" dirty="0"/>
          </a:p>
          <a:p>
            <a:endParaRPr lang="en-US" dirty="0"/>
          </a:p>
        </p:txBody>
      </p:sp>
    </p:spTree>
    <p:extLst>
      <p:ext uri="{BB962C8B-B14F-4D97-AF65-F5344CB8AC3E}">
        <p14:creationId xmlns:p14="http://schemas.microsoft.com/office/powerpoint/2010/main" val="9380861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Recent High Profile Investigations</a:t>
            </a:r>
            <a:endParaRPr lang="en-US" b="1" dirty="0"/>
          </a:p>
        </p:txBody>
      </p:sp>
      <p:sp>
        <p:nvSpPr>
          <p:cNvPr id="3" name="Content Placeholder 2"/>
          <p:cNvSpPr>
            <a:spLocks noGrp="1"/>
          </p:cNvSpPr>
          <p:nvPr>
            <p:ph idx="1"/>
          </p:nvPr>
        </p:nvSpPr>
        <p:spPr>
          <a:xfrm>
            <a:off x="514350" y="1524000"/>
            <a:ext cx="8115300" cy="4652963"/>
          </a:xfrm>
        </p:spPr>
        <p:txBody>
          <a:bodyPr/>
          <a:lstStyle/>
          <a:p>
            <a:pPr algn="just"/>
            <a:r>
              <a:rPr lang="en-US" dirty="0" smtClean="0"/>
              <a:t>Northwestern University 6 month investigation of hazing in the University’s football program</a:t>
            </a:r>
          </a:p>
          <a:p>
            <a:r>
              <a:rPr lang="en-US" dirty="0"/>
              <a:t>The university did not </a:t>
            </a:r>
            <a:r>
              <a:rPr lang="en-US" dirty="0" smtClean="0"/>
              <a:t>initially make </a:t>
            </a:r>
            <a:r>
              <a:rPr lang="en-US" dirty="0"/>
              <a:t>the entire report of the investigation public, but did release an executive summary outlining the investigation, its results and recommendations to prevent future incidents of hazing. </a:t>
            </a:r>
            <a:endParaRPr lang="en-US" dirty="0" smtClean="0"/>
          </a:p>
          <a:p>
            <a:r>
              <a:rPr lang="en-US" dirty="0" smtClean="0"/>
              <a:t>Although </a:t>
            </a:r>
            <a:r>
              <a:rPr lang="en-US" dirty="0"/>
              <a:t>the investigation did not determine that the coaching staff knew about the hazing, they had "significant opportunities to discover and report the hazing conduct</a:t>
            </a:r>
            <a:r>
              <a:rPr lang="en-US" dirty="0" smtClean="0"/>
              <a:t>.“</a:t>
            </a:r>
          </a:p>
          <a:p>
            <a:r>
              <a:rPr lang="en-US" dirty="0" smtClean="0"/>
              <a:t>Coach Fitzgerald was initially suspended for 2 weeks, but after additional reports of hazing, he was fired.  Coach Fitzgerald has now retained counsel.</a:t>
            </a:r>
          </a:p>
          <a:p>
            <a:r>
              <a:rPr lang="en-US" dirty="0" smtClean="0"/>
              <a:t>The University has since retained </a:t>
            </a:r>
            <a:r>
              <a:rPr lang="en-US" dirty="0"/>
              <a:t>former U.S. attorney general </a:t>
            </a:r>
            <a:r>
              <a:rPr lang="en-US" dirty="0" smtClean="0"/>
              <a:t>Loretta </a:t>
            </a:r>
            <a:r>
              <a:rPr lang="en-US" dirty="0"/>
              <a:t>Lynch to lead an independent review </a:t>
            </a:r>
            <a:r>
              <a:rPr lang="en-US" dirty="0" smtClean="0"/>
              <a:t>of the </a:t>
            </a:r>
            <a:r>
              <a:rPr lang="en-US" dirty="0"/>
              <a:t>processes and accountability mechanisms in place at the </a:t>
            </a:r>
            <a:r>
              <a:rPr lang="en-US" dirty="0" smtClean="0"/>
              <a:t>school </a:t>
            </a:r>
            <a:r>
              <a:rPr lang="en-US" dirty="0"/>
              <a:t>to detect, report and respond to potential </a:t>
            </a:r>
            <a:r>
              <a:rPr lang="en-US" dirty="0" smtClean="0"/>
              <a:t>misconduct.</a:t>
            </a:r>
          </a:p>
          <a:p>
            <a:r>
              <a:rPr lang="en-US" dirty="0" smtClean="0"/>
              <a:t>Multiple hazing lawsuits have been filed against the University</a:t>
            </a:r>
          </a:p>
          <a:p>
            <a:endParaRPr lang="en-US" dirty="0"/>
          </a:p>
        </p:txBody>
      </p:sp>
    </p:spTree>
    <p:extLst>
      <p:ext uri="{BB962C8B-B14F-4D97-AF65-F5344CB8AC3E}">
        <p14:creationId xmlns:p14="http://schemas.microsoft.com/office/powerpoint/2010/main" val="382440904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28600" y="1524000"/>
            <a:ext cx="8686800" cy="4038600"/>
          </a:xfrm>
        </p:spPr>
        <p:txBody>
          <a:bodyPr anchor="ctr"/>
          <a:lstStyle/>
          <a:p>
            <a:pPr algn="ctr" eaLnBrk="1" hangingPunct="1"/>
            <a:r>
              <a:rPr lang="en-US" altLang="en-US" sz="2800" b="1" dirty="0" smtClean="0">
                <a:solidFill>
                  <a:srgbClr val="0070C0"/>
                </a:solidFill>
              </a:rPr>
              <a:t>Why Conduct an Internal  Investigation????</a:t>
            </a:r>
            <a:r>
              <a:rPr lang="en-US" altLang="en-US" sz="5400" b="1" dirty="0" smtClean="0"/>
              <a:t/>
            </a:r>
            <a:br>
              <a:rPr lang="en-US" altLang="en-US" sz="5400" b="1" dirty="0" smtClean="0"/>
            </a:br>
            <a:endParaRPr lang="en-US" altLang="en-US" sz="5400" b="1" dirty="0" smtClean="0"/>
          </a:p>
        </p:txBody>
      </p:sp>
      <p:sp>
        <p:nvSpPr>
          <p:cNvPr id="7171" name="Rectangle 3"/>
          <p:cNvSpPr>
            <a:spLocks noGrp="1" noChangeArrowheads="1"/>
          </p:cNvSpPr>
          <p:nvPr>
            <p:ph type="subTitle" idx="1"/>
          </p:nvPr>
        </p:nvSpPr>
        <p:spPr>
          <a:xfrm>
            <a:off x="1295400" y="3581400"/>
            <a:ext cx="6400800" cy="1752600"/>
          </a:xfrm>
        </p:spPr>
        <p:txBody>
          <a:bodyPr/>
          <a:lstStyle/>
          <a:p>
            <a:pPr eaLnBrk="1" hangingPunct="1"/>
            <a:endParaRPr lang="en-US" altLang="en-US" sz="3200" dirty="0" smtClean="0"/>
          </a:p>
          <a:p>
            <a:pPr eaLnBrk="1" hangingPunct="1"/>
            <a:endParaRPr lang="en-US" altLang="en-US" sz="3200" dirty="0" smtClean="0"/>
          </a:p>
          <a:p>
            <a:pPr eaLnBrk="1" hangingPunct="1"/>
            <a:endParaRPr lang="en-US" altLang="en-US" sz="3200" dirty="0" smtClean="0"/>
          </a:p>
        </p:txBody>
      </p:sp>
    </p:spTree>
    <p:extLst>
      <p:ext uri="{BB962C8B-B14F-4D97-AF65-F5344CB8AC3E}">
        <p14:creationId xmlns:p14="http://schemas.microsoft.com/office/powerpoint/2010/main" val="223281222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Investigate?</a:t>
            </a:r>
            <a:endParaRPr lang="en-US" b="1" dirty="0"/>
          </a:p>
        </p:txBody>
      </p:sp>
      <p:sp>
        <p:nvSpPr>
          <p:cNvPr id="3" name="Content Placeholder 2"/>
          <p:cNvSpPr>
            <a:spLocks noGrp="1"/>
          </p:cNvSpPr>
          <p:nvPr>
            <p:ph idx="1"/>
          </p:nvPr>
        </p:nvSpPr>
        <p:spPr>
          <a:xfrm>
            <a:off x="514350" y="1524000"/>
            <a:ext cx="8115300" cy="4652963"/>
          </a:xfrm>
        </p:spPr>
        <p:txBody>
          <a:bodyPr/>
          <a:lstStyle/>
          <a:p>
            <a:r>
              <a:rPr lang="en-US" dirty="0" smtClean="0"/>
              <a:t>Reinforce policies</a:t>
            </a:r>
          </a:p>
          <a:p>
            <a:r>
              <a:rPr lang="en-US" dirty="0" smtClean="0"/>
              <a:t>Informed decisions</a:t>
            </a:r>
          </a:p>
          <a:p>
            <a:r>
              <a:rPr lang="en-US" dirty="0" smtClean="0"/>
              <a:t>Best opportunity to avoid litigation</a:t>
            </a:r>
          </a:p>
          <a:p>
            <a:r>
              <a:rPr lang="en-US" dirty="0" smtClean="0"/>
              <a:t>Defense to some claims</a:t>
            </a:r>
          </a:p>
          <a:p>
            <a:endParaRPr lang="en-US" dirty="0"/>
          </a:p>
        </p:txBody>
      </p:sp>
    </p:spTree>
    <p:extLst>
      <p:ext uri="{BB962C8B-B14F-4D97-AF65-F5344CB8AC3E}">
        <p14:creationId xmlns:p14="http://schemas.microsoft.com/office/powerpoint/2010/main" val="41588921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grpId="0" nodeType="clickEffec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indefinite"/>
                            </p:stCondLst>
                          </p:cTn>
                        </p:par>
                        <p:par>
                          <p:cTn id="14" fill="hold" nodeType="afterGroup">
                            <p:stCondLst>
                              <p:cond delay="0"/>
                            </p:stCondLst>
                            <p:childTnLst>
                              <p:par>
                                <p:cTn id="15" presetID="1" presetClass="entr" presetSubtype="0" fill="hold" grpId="0" nodeType="clickEffec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indefinite"/>
                            </p:stCondLst>
                          </p:cTn>
                        </p:par>
                        <p:par>
                          <p:cTn id="19" fill="hold" nodeType="afterGroup">
                            <p:stCondLst>
                              <p:cond delay="0"/>
                            </p:stCondLst>
                            <p:childTnLst>
                              <p:par>
                                <p:cTn id="20" presetID="1" presetClass="entr" presetSubtype="0" fill="hold" grpId="0" nodeType="clickEffec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457200"/>
            <a:ext cx="7772400" cy="1524000"/>
          </a:xfrm>
        </p:spPr>
        <p:txBody>
          <a:bodyPr>
            <a:normAutofit/>
          </a:bodyPr>
          <a:lstStyle/>
          <a:p>
            <a:pPr eaLnBrk="1" hangingPunct="1"/>
            <a:r>
              <a:rPr lang="en-US" altLang="en-US" b="1" dirty="0" smtClean="0"/>
              <a:t>DEFENSE TO HOSTILE WORK ENVIRONMENT CLAIMS</a:t>
            </a:r>
            <a:r>
              <a:rPr lang="en-US" altLang="en-US" dirty="0" smtClean="0"/>
              <a:t> </a:t>
            </a:r>
          </a:p>
        </p:txBody>
      </p:sp>
      <p:sp>
        <p:nvSpPr>
          <p:cNvPr id="9219" name="Rectangle 3"/>
          <p:cNvSpPr>
            <a:spLocks noGrp="1" noChangeArrowheads="1"/>
          </p:cNvSpPr>
          <p:nvPr>
            <p:ph idx="1"/>
          </p:nvPr>
        </p:nvSpPr>
        <p:spPr>
          <a:xfrm>
            <a:off x="685800" y="2057400"/>
            <a:ext cx="7772400" cy="4572000"/>
          </a:xfrm>
        </p:spPr>
        <p:txBody>
          <a:bodyPr>
            <a:normAutofit/>
          </a:bodyPr>
          <a:lstStyle/>
          <a:p>
            <a:pPr marL="533400" indent="-533400" eaLnBrk="1" hangingPunct="1">
              <a:buFont typeface="CommonBullets" pitchFamily="34" charset="2"/>
              <a:buAutoNum type="arabicParenR"/>
            </a:pPr>
            <a:r>
              <a:rPr lang="en-US" altLang="en-US" dirty="0" smtClean="0">
                <a:cs typeface="Times New Roman" panose="02020603050405020304" pitchFamily="18" charset="0"/>
              </a:rPr>
              <a:t>The employer exercised reasonable care to prevent and promptly correct harassment AND</a:t>
            </a:r>
          </a:p>
          <a:p>
            <a:pPr marL="533400" indent="-533400" eaLnBrk="1" hangingPunct="1">
              <a:buFont typeface="CommonBullets" pitchFamily="34" charset="2"/>
              <a:buAutoNum type="arabicParenR"/>
            </a:pPr>
            <a:r>
              <a:rPr lang="en-US" altLang="en-US" dirty="0" smtClean="0">
                <a:cs typeface="Times New Roman" panose="02020603050405020304" pitchFamily="18" charset="0"/>
              </a:rPr>
              <a:t>The employee unreasonably failed to take advantage of preventive or corrective opportunities provided by the employer</a:t>
            </a:r>
          </a:p>
          <a:p>
            <a:pPr marL="533400" indent="-533400" algn="ctr" eaLnBrk="1" hangingPunct="1">
              <a:buFontTx/>
              <a:buNone/>
            </a:pPr>
            <a:endParaRPr lang="en-US" altLang="en-US" i="1" dirty="0" smtClean="0">
              <a:cs typeface="Times New Roman" panose="02020603050405020304" pitchFamily="18" charset="0"/>
            </a:endParaRPr>
          </a:p>
        </p:txBody>
      </p:sp>
    </p:spTree>
    <p:extLst>
      <p:ext uri="{BB962C8B-B14F-4D97-AF65-F5344CB8AC3E}">
        <p14:creationId xmlns:p14="http://schemas.microsoft.com/office/powerpoint/2010/main" val="38310730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609600"/>
            <a:ext cx="8686800" cy="1371600"/>
          </a:xfrm>
        </p:spPr>
        <p:txBody>
          <a:bodyPr>
            <a:normAutofit/>
          </a:bodyPr>
          <a:lstStyle/>
          <a:p>
            <a:pPr eaLnBrk="1" hangingPunct="1"/>
            <a:r>
              <a:rPr lang="en-US" altLang="en-US" sz="2400" b="1" dirty="0" smtClean="0"/>
              <a:t>REASONABLE CARE TO PREVENT HARASSMENT INCLUDES:</a:t>
            </a:r>
          </a:p>
        </p:txBody>
      </p:sp>
      <p:sp>
        <p:nvSpPr>
          <p:cNvPr id="10243" name="Rectangle 3"/>
          <p:cNvSpPr>
            <a:spLocks noGrp="1" noChangeArrowheads="1"/>
          </p:cNvSpPr>
          <p:nvPr>
            <p:ph idx="1"/>
          </p:nvPr>
        </p:nvSpPr>
        <p:spPr>
          <a:xfrm>
            <a:off x="685800" y="2057400"/>
            <a:ext cx="7772400" cy="4419600"/>
          </a:xfrm>
        </p:spPr>
        <p:txBody>
          <a:bodyPr>
            <a:normAutofit/>
          </a:bodyPr>
          <a:lstStyle/>
          <a:p>
            <a:pPr marL="609600" indent="-609600" eaLnBrk="1" hangingPunct="1"/>
            <a:r>
              <a:rPr lang="en-US" altLang="en-US" sz="3000" dirty="0" smtClean="0"/>
              <a:t>Implementation of </a:t>
            </a:r>
            <a:r>
              <a:rPr lang="en-US" altLang="en-US" sz="3000" u="sng" dirty="0" smtClean="0"/>
              <a:t>anti-harassment policy</a:t>
            </a:r>
          </a:p>
          <a:p>
            <a:pPr marL="609600" indent="-609600" eaLnBrk="1" hangingPunct="1"/>
            <a:r>
              <a:rPr lang="en-US" altLang="en-US" sz="3000" dirty="0" smtClean="0"/>
              <a:t>Implementation of appropriate </a:t>
            </a:r>
            <a:r>
              <a:rPr lang="en-US" altLang="en-US" sz="3000" u="sng" dirty="0" smtClean="0"/>
              <a:t>training</a:t>
            </a:r>
          </a:p>
          <a:p>
            <a:pPr marL="609600" indent="-609600" eaLnBrk="1" hangingPunct="1"/>
            <a:r>
              <a:rPr lang="en-US" altLang="en-US" sz="3000" dirty="0" smtClean="0"/>
              <a:t>Implementation of effective </a:t>
            </a:r>
            <a:r>
              <a:rPr lang="en-US" altLang="en-US" sz="3000" u="sng" dirty="0" smtClean="0"/>
              <a:t>investigation procedure</a:t>
            </a:r>
          </a:p>
        </p:txBody>
      </p:sp>
    </p:spTree>
    <p:extLst>
      <p:ext uri="{BB962C8B-B14F-4D97-AF65-F5344CB8AC3E}">
        <p14:creationId xmlns:p14="http://schemas.microsoft.com/office/powerpoint/2010/main" val="301644255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533400"/>
            <a:ext cx="8686800" cy="1981200"/>
          </a:xfrm>
        </p:spPr>
        <p:txBody>
          <a:bodyPr>
            <a:normAutofit/>
          </a:bodyPr>
          <a:lstStyle/>
          <a:p>
            <a:pPr eaLnBrk="1" hangingPunct="1"/>
            <a:r>
              <a:rPr lang="en-US" altLang="en-US" sz="2400" b="1" dirty="0" smtClean="0"/>
              <a:t>REASONS PREVENTING EMPLOYEE FROM TAKING ADVANTAGE OF EMPLOYER’S CORRECTIVE OPPORTUNITIES:</a:t>
            </a:r>
          </a:p>
        </p:txBody>
      </p:sp>
      <p:sp>
        <p:nvSpPr>
          <p:cNvPr id="11267" name="Rectangle 3"/>
          <p:cNvSpPr>
            <a:spLocks noGrp="1" noChangeArrowheads="1"/>
          </p:cNvSpPr>
          <p:nvPr>
            <p:ph idx="1"/>
          </p:nvPr>
        </p:nvSpPr>
        <p:spPr>
          <a:xfrm>
            <a:off x="533400" y="2209800"/>
            <a:ext cx="7772400" cy="5181600"/>
          </a:xfrm>
        </p:spPr>
        <p:txBody>
          <a:bodyPr/>
          <a:lstStyle/>
          <a:p>
            <a:pPr marL="609600" indent="-609600" eaLnBrk="1" hangingPunct="1"/>
            <a:r>
              <a:rPr lang="en-US" altLang="en-US" sz="3000" dirty="0" smtClean="0"/>
              <a:t>Fear of </a:t>
            </a:r>
            <a:r>
              <a:rPr lang="en-US" altLang="en-US" sz="3000" u="sng" dirty="0" smtClean="0"/>
              <a:t>retaliation</a:t>
            </a:r>
          </a:p>
          <a:p>
            <a:pPr marL="609600" indent="-609600" eaLnBrk="1" hangingPunct="1"/>
            <a:r>
              <a:rPr lang="en-US" altLang="en-US" sz="3000" u="sng" dirty="0" smtClean="0"/>
              <a:t>Burdensome</a:t>
            </a:r>
            <a:r>
              <a:rPr lang="en-US" altLang="en-US" sz="3000" dirty="0" smtClean="0"/>
              <a:t> process</a:t>
            </a:r>
          </a:p>
          <a:p>
            <a:pPr marL="609600" indent="-609600" eaLnBrk="1" hangingPunct="1"/>
            <a:r>
              <a:rPr lang="en-US" altLang="en-US" sz="3000" dirty="0" smtClean="0"/>
              <a:t>Reason to believe process will be </a:t>
            </a:r>
            <a:r>
              <a:rPr lang="en-US" altLang="en-US" sz="3000" u="sng" dirty="0" smtClean="0"/>
              <a:t>ineffective</a:t>
            </a:r>
          </a:p>
        </p:txBody>
      </p:sp>
    </p:spTree>
    <p:extLst>
      <p:ext uri="{BB962C8B-B14F-4D97-AF65-F5344CB8AC3E}">
        <p14:creationId xmlns:p14="http://schemas.microsoft.com/office/powerpoint/2010/main" val="25031612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533400"/>
            <a:ext cx="7772400" cy="1371600"/>
          </a:xfrm>
        </p:spPr>
        <p:txBody>
          <a:bodyPr>
            <a:normAutofit/>
          </a:bodyPr>
          <a:lstStyle/>
          <a:p>
            <a:pPr eaLnBrk="1" hangingPunct="1"/>
            <a:r>
              <a:rPr lang="en-US" altLang="en-US" sz="3600" b="1" dirty="0" smtClean="0"/>
              <a:t>GOALS OF AN EFFECTIVE INVESTIGATION PROCEDURE</a:t>
            </a:r>
          </a:p>
        </p:txBody>
      </p:sp>
      <p:sp>
        <p:nvSpPr>
          <p:cNvPr id="23555" name="Rectangle 3"/>
          <p:cNvSpPr>
            <a:spLocks noGrp="1" noChangeArrowheads="1"/>
          </p:cNvSpPr>
          <p:nvPr>
            <p:ph idx="1"/>
          </p:nvPr>
        </p:nvSpPr>
        <p:spPr>
          <a:xfrm>
            <a:off x="685800" y="1828800"/>
            <a:ext cx="7772400" cy="3581400"/>
          </a:xfrm>
        </p:spPr>
        <p:txBody>
          <a:bodyPr/>
          <a:lstStyle/>
          <a:p>
            <a:pPr marL="990600" lvl="1" indent="-533400" eaLnBrk="1" hangingPunct="1">
              <a:buFontTx/>
              <a:buAutoNum type="arabicPeriod"/>
            </a:pPr>
            <a:r>
              <a:rPr lang="en-US" altLang="en-US" sz="2600" u="sng" dirty="0" smtClean="0"/>
              <a:t>Confidentiality</a:t>
            </a:r>
            <a:r>
              <a:rPr lang="en-US" altLang="en-US" sz="2600" dirty="0" smtClean="0"/>
              <a:t> – Mitigates the fear and likelihood of retaliation</a:t>
            </a:r>
            <a:endParaRPr lang="en-US" altLang="en-US" sz="2600" u="sng" dirty="0" smtClean="0"/>
          </a:p>
          <a:p>
            <a:pPr marL="990600" lvl="1" indent="-533400" eaLnBrk="1" hangingPunct="1">
              <a:buFontTx/>
              <a:buAutoNum type="arabicPeriod"/>
            </a:pPr>
            <a:r>
              <a:rPr lang="en-US" altLang="en-US" sz="2600" u="sng" dirty="0" smtClean="0"/>
              <a:t>Promptness</a:t>
            </a:r>
            <a:r>
              <a:rPr lang="en-US" altLang="en-US" sz="2600" dirty="0" smtClean="0"/>
              <a:t> – Evidences reasonable care to prevent future harassment</a:t>
            </a:r>
            <a:endParaRPr lang="en-US" altLang="en-US" sz="2600" u="sng" dirty="0" smtClean="0"/>
          </a:p>
          <a:p>
            <a:pPr marL="990600" lvl="1" indent="-533400" eaLnBrk="1" hangingPunct="1">
              <a:buFontTx/>
              <a:buAutoNum type="arabicPeriod"/>
            </a:pPr>
            <a:r>
              <a:rPr lang="en-US" altLang="en-US" sz="2600" u="sng" dirty="0" smtClean="0"/>
              <a:t>Thoroughness</a:t>
            </a:r>
            <a:r>
              <a:rPr lang="en-US" altLang="en-US" sz="2600" dirty="0" smtClean="0"/>
              <a:t> and </a:t>
            </a:r>
            <a:r>
              <a:rPr lang="en-US" altLang="en-US" sz="2600" u="sng" dirty="0" smtClean="0"/>
              <a:t>impartiality</a:t>
            </a:r>
            <a:r>
              <a:rPr lang="en-US" altLang="en-US" sz="2600" dirty="0" smtClean="0"/>
              <a:t> – inspire employee confidence and help prevent lawsuits</a:t>
            </a:r>
            <a:endParaRPr lang="en-US" altLang="en-US" sz="2600" u="sng" dirty="0" smtClean="0"/>
          </a:p>
        </p:txBody>
      </p:sp>
    </p:spTree>
    <p:extLst>
      <p:ext uri="{BB962C8B-B14F-4D97-AF65-F5344CB8AC3E}">
        <p14:creationId xmlns:p14="http://schemas.microsoft.com/office/powerpoint/2010/main" val="68457363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65127"/>
            <a:ext cx="8115300" cy="549274"/>
          </a:xfrm>
        </p:spPr>
        <p:txBody>
          <a:bodyPr/>
          <a:lstStyle/>
          <a:p>
            <a:pPr algn="ctr"/>
            <a:r>
              <a:rPr lang="en-US" altLang="en-US" sz="2800" b="1" u="sng" dirty="0"/>
              <a:t>The </a:t>
            </a:r>
            <a:r>
              <a:rPr lang="en-US" altLang="en-US" sz="2800" b="1" u="sng" dirty="0" smtClean="0"/>
              <a:t>Process</a:t>
            </a:r>
            <a:endParaRPr lang="en-US" dirty="0"/>
          </a:p>
        </p:txBody>
      </p:sp>
      <p:pic>
        <p:nvPicPr>
          <p:cNvPr id="1026" name="Picture 2" descr="Image result for politician putting together a  puzz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371600"/>
            <a:ext cx="73152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13850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457200"/>
            <a:ext cx="7772400" cy="1524000"/>
          </a:xfrm>
        </p:spPr>
        <p:txBody>
          <a:bodyPr/>
          <a:lstStyle/>
          <a:p>
            <a:pPr eaLnBrk="1" hangingPunct="1"/>
            <a:r>
              <a:rPr lang="en-US" altLang="en-US" sz="3600" b="1" u="sng" dirty="0" smtClean="0"/>
              <a:t>Six Step Process</a:t>
            </a:r>
          </a:p>
        </p:txBody>
      </p:sp>
      <p:sp>
        <p:nvSpPr>
          <p:cNvPr id="24579" name="Rectangle 3"/>
          <p:cNvSpPr>
            <a:spLocks noGrp="1" noChangeArrowheads="1"/>
          </p:cNvSpPr>
          <p:nvPr>
            <p:ph idx="1"/>
          </p:nvPr>
        </p:nvSpPr>
        <p:spPr>
          <a:xfrm>
            <a:off x="685800" y="1981200"/>
            <a:ext cx="7772400" cy="3733800"/>
          </a:xfrm>
        </p:spPr>
        <p:txBody>
          <a:bodyPr>
            <a:normAutofit fontScale="92500" lnSpcReduction="10000"/>
          </a:bodyPr>
          <a:lstStyle/>
          <a:p>
            <a:pPr marL="990600" lvl="1" indent="-533400" eaLnBrk="1" hangingPunct="1">
              <a:buFontTx/>
              <a:buChar char="•"/>
            </a:pPr>
            <a:r>
              <a:rPr lang="en-US" altLang="en-US" sz="2600" dirty="0" smtClean="0"/>
              <a:t>STEP 1:  Develop a Plan</a:t>
            </a:r>
          </a:p>
          <a:p>
            <a:pPr marL="990600" lvl="1" indent="-533400" eaLnBrk="1" hangingPunct="1">
              <a:buFontTx/>
              <a:buChar char="•"/>
            </a:pPr>
            <a:r>
              <a:rPr lang="en-US" altLang="en-US" sz="2600" dirty="0" smtClean="0"/>
              <a:t>STEP 2:  Interview the Complainant.</a:t>
            </a:r>
          </a:p>
          <a:p>
            <a:pPr marL="990600" lvl="1" indent="-533400" eaLnBrk="1" hangingPunct="1">
              <a:buFontTx/>
              <a:buChar char="•"/>
            </a:pPr>
            <a:r>
              <a:rPr lang="en-US" altLang="en-US" sz="2600" dirty="0" smtClean="0"/>
              <a:t>STEP 3:  Interview Accused.</a:t>
            </a:r>
          </a:p>
          <a:p>
            <a:pPr marL="990600" lvl="1" indent="-533400" eaLnBrk="1" hangingPunct="1">
              <a:buFontTx/>
              <a:buChar char="•"/>
            </a:pPr>
            <a:r>
              <a:rPr lang="en-US" altLang="en-US" sz="2600" dirty="0" smtClean="0"/>
              <a:t>STEP 4:  Interview Witnesses</a:t>
            </a:r>
          </a:p>
          <a:p>
            <a:pPr marL="990600" lvl="1" indent="-533400" eaLnBrk="1" hangingPunct="1">
              <a:buFontTx/>
              <a:buChar char="•"/>
            </a:pPr>
            <a:r>
              <a:rPr lang="en-US" altLang="en-US" sz="2600" dirty="0" smtClean="0"/>
              <a:t>STEP 5:  Evaluate Evidence / Draw Conclusion</a:t>
            </a:r>
          </a:p>
          <a:p>
            <a:pPr marL="990600" lvl="1" indent="-533400" eaLnBrk="1" hangingPunct="1">
              <a:buFontTx/>
              <a:buChar char="•"/>
            </a:pPr>
            <a:r>
              <a:rPr lang="en-US" altLang="en-US" sz="2600" dirty="0" smtClean="0"/>
              <a:t>STEP 6:  Close the Loop / Communicating Results</a:t>
            </a:r>
          </a:p>
        </p:txBody>
      </p:sp>
    </p:spTree>
    <p:extLst>
      <p:ext uri="{BB962C8B-B14F-4D97-AF65-F5344CB8AC3E}">
        <p14:creationId xmlns:p14="http://schemas.microsoft.com/office/powerpoint/2010/main" val="153857372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STEP </a:t>
            </a:r>
            <a:r>
              <a:rPr lang="en-US" altLang="en-US" b="1" dirty="0" smtClean="0"/>
              <a:t>1: The Plan</a:t>
            </a:r>
            <a:endParaRPr lang="en-US" b="1" dirty="0"/>
          </a:p>
        </p:txBody>
      </p:sp>
      <p:sp>
        <p:nvSpPr>
          <p:cNvPr id="3" name="Content Placeholder 2"/>
          <p:cNvSpPr>
            <a:spLocks noGrp="1"/>
          </p:cNvSpPr>
          <p:nvPr>
            <p:ph idx="1"/>
          </p:nvPr>
        </p:nvSpPr>
        <p:spPr>
          <a:xfrm>
            <a:off x="514350" y="1690689"/>
            <a:ext cx="8115300" cy="4486274"/>
          </a:xfrm>
        </p:spPr>
        <p:txBody>
          <a:bodyPr>
            <a:normAutofit fontScale="92500"/>
          </a:bodyPr>
          <a:lstStyle/>
          <a:p>
            <a:r>
              <a:rPr lang="en-US" sz="2400" dirty="0" smtClean="0"/>
              <a:t>Who should be interviewed?</a:t>
            </a:r>
          </a:p>
          <a:p>
            <a:r>
              <a:rPr lang="en-US" sz="2400" dirty="0" smtClean="0"/>
              <a:t>Order of witness interviews</a:t>
            </a:r>
          </a:p>
          <a:p>
            <a:r>
              <a:rPr lang="en-US" sz="2400" dirty="0" smtClean="0"/>
              <a:t>Documentation to be gathered in advance of the beginning the interviews</a:t>
            </a:r>
          </a:p>
          <a:p>
            <a:r>
              <a:rPr lang="en-US" sz="2400" dirty="0" smtClean="0"/>
              <a:t>Do interim steps need to be taken?</a:t>
            </a:r>
          </a:p>
          <a:p>
            <a:r>
              <a:rPr lang="en-US" sz="2400" dirty="0" smtClean="0"/>
              <a:t>Develop a timeline for completing the investigation?</a:t>
            </a:r>
          </a:p>
          <a:p>
            <a:r>
              <a:rPr lang="en-US" sz="2400" dirty="0" smtClean="0"/>
              <a:t>Will a written report be prepared?</a:t>
            </a:r>
          </a:p>
          <a:p>
            <a:pPr marL="0" indent="0" algn="ctr">
              <a:buNone/>
            </a:pPr>
            <a:r>
              <a:rPr lang="en-US" sz="2400" b="1" i="1" dirty="0" smtClean="0"/>
              <a:t>GOAL:  ADDRESS THE SITUATION WHILE DIFFUSING IT</a:t>
            </a:r>
            <a:endParaRPr lang="en-US" sz="2400" b="1" i="1" dirty="0" smtClean="0"/>
          </a:p>
        </p:txBody>
      </p:sp>
    </p:spTree>
    <p:extLst>
      <p:ext uri="{BB962C8B-B14F-4D97-AF65-F5344CB8AC3E}">
        <p14:creationId xmlns:p14="http://schemas.microsoft.com/office/powerpoint/2010/main" val="11692532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304800"/>
            <a:ext cx="7772400" cy="1447800"/>
          </a:xfrm>
        </p:spPr>
        <p:txBody>
          <a:bodyPr>
            <a:normAutofit/>
          </a:bodyPr>
          <a:lstStyle/>
          <a:p>
            <a:pPr eaLnBrk="1" hangingPunct="1"/>
            <a:r>
              <a:rPr lang="en-US" altLang="en-US" sz="3600" b="1" dirty="0" smtClean="0"/>
              <a:t>STEP 2:  INTERVIEW THE COMPLAINANT / VICTIM</a:t>
            </a:r>
          </a:p>
        </p:txBody>
      </p:sp>
      <p:sp>
        <p:nvSpPr>
          <p:cNvPr id="25603" name="Rectangle 3"/>
          <p:cNvSpPr>
            <a:spLocks noGrp="1" noChangeArrowheads="1"/>
          </p:cNvSpPr>
          <p:nvPr>
            <p:ph idx="1"/>
          </p:nvPr>
        </p:nvSpPr>
        <p:spPr>
          <a:xfrm>
            <a:off x="685800" y="1752600"/>
            <a:ext cx="7772400" cy="4495800"/>
          </a:xfrm>
        </p:spPr>
        <p:txBody>
          <a:bodyPr>
            <a:normAutofit fontScale="92500"/>
          </a:bodyPr>
          <a:lstStyle/>
          <a:p>
            <a:pPr marL="609600" indent="-609600" eaLnBrk="1" hangingPunct="1">
              <a:lnSpc>
                <a:spcPct val="90000"/>
              </a:lnSpc>
            </a:pPr>
            <a:r>
              <a:rPr lang="en-US" altLang="en-US" sz="2800" dirty="0" smtClean="0"/>
              <a:t>Ask </a:t>
            </a:r>
            <a:r>
              <a:rPr lang="en-US" altLang="en-US" sz="2800" u="sng" dirty="0" smtClean="0"/>
              <a:t>Appropriate</a:t>
            </a:r>
            <a:r>
              <a:rPr lang="en-US" altLang="en-US" sz="2800" dirty="0" smtClean="0"/>
              <a:t> Questions:</a:t>
            </a:r>
          </a:p>
          <a:p>
            <a:pPr marL="990600" lvl="1" indent="-533400" eaLnBrk="1" hangingPunct="1">
              <a:lnSpc>
                <a:spcPct val="90000"/>
              </a:lnSpc>
            </a:pPr>
            <a:r>
              <a:rPr lang="en-US" altLang="en-US" sz="2400" b="1" dirty="0" smtClean="0"/>
              <a:t>Specific</a:t>
            </a:r>
            <a:r>
              <a:rPr lang="en-US" altLang="en-US" sz="2400" dirty="0" smtClean="0"/>
              <a:t> statements or actions of the alleged harasser</a:t>
            </a:r>
          </a:p>
          <a:p>
            <a:pPr marL="990600" lvl="1" indent="-533400" eaLnBrk="1" hangingPunct="1">
              <a:lnSpc>
                <a:spcPct val="90000"/>
              </a:lnSpc>
            </a:pPr>
            <a:r>
              <a:rPr lang="en-US" altLang="en-US" sz="2400" dirty="0" smtClean="0"/>
              <a:t>Complainant’s reaction to those incidents</a:t>
            </a:r>
          </a:p>
          <a:p>
            <a:pPr marL="990600" lvl="1" indent="-533400" eaLnBrk="1" hangingPunct="1">
              <a:lnSpc>
                <a:spcPct val="90000"/>
              </a:lnSpc>
            </a:pPr>
            <a:r>
              <a:rPr lang="en-US" altLang="en-US" sz="2400" b="1" dirty="0" smtClean="0"/>
              <a:t>IMPACT</a:t>
            </a:r>
            <a:r>
              <a:rPr lang="en-US" altLang="en-US" sz="2400" dirty="0" smtClean="0"/>
              <a:t> on complainant’s life</a:t>
            </a:r>
          </a:p>
          <a:p>
            <a:pPr marL="990600" lvl="1" indent="-533400" eaLnBrk="1" hangingPunct="1">
              <a:lnSpc>
                <a:spcPct val="90000"/>
              </a:lnSpc>
            </a:pPr>
            <a:r>
              <a:rPr lang="en-US" altLang="en-US" sz="2400" dirty="0" smtClean="0"/>
              <a:t>Third parties who may have relevant information</a:t>
            </a:r>
          </a:p>
          <a:p>
            <a:pPr marL="990600" lvl="1" indent="-533400" eaLnBrk="1" hangingPunct="1">
              <a:lnSpc>
                <a:spcPct val="90000"/>
              </a:lnSpc>
            </a:pPr>
            <a:r>
              <a:rPr lang="en-US" altLang="en-US" sz="2400" dirty="0" smtClean="0"/>
              <a:t>Existence of physical evidence</a:t>
            </a:r>
          </a:p>
          <a:p>
            <a:pPr marL="990600" lvl="1" indent="-533400" eaLnBrk="1" hangingPunct="1">
              <a:lnSpc>
                <a:spcPct val="90000"/>
              </a:lnSpc>
            </a:pPr>
            <a:r>
              <a:rPr lang="en-US" altLang="en-US" sz="2400" dirty="0" smtClean="0"/>
              <a:t>Complainant’s desired result of investigation</a:t>
            </a:r>
          </a:p>
          <a:p>
            <a:pPr marL="609600" indent="-609600" eaLnBrk="1" hangingPunct="1">
              <a:lnSpc>
                <a:spcPct val="90000"/>
              </a:lnSpc>
            </a:pPr>
            <a:r>
              <a:rPr lang="en-US" altLang="en-US" sz="2800" dirty="0" smtClean="0"/>
              <a:t>Discuss the importance of </a:t>
            </a:r>
            <a:r>
              <a:rPr lang="en-US" altLang="en-US" sz="2800" u="sng" dirty="0" smtClean="0"/>
              <a:t>confidentiality</a:t>
            </a:r>
            <a:r>
              <a:rPr lang="en-US" altLang="en-US" sz="2800" dirty="0" smtClean="0"/>
              <a:t> and its </a:t>
            </a:r>
            <a:r>
              <a:rPr lang="en-US" altLang="en-US" sz="2800" u="sng" dirty="0" smtClean="0"/>
              <a:t>limits</a:t>
            </a:r>
            <a:r>
              <a:rPr lang="en-US" altLang="en-US" sz="2800" dirty="0" smtClean="0"/>
              <a:t>.</a:t>
            </a:r>
            <a:endParaRPr lang="en-US" altLang="en-US" sz="2800" u="sng" dirty="0" smtClean="0"/>
          </a:p>
          <a:p>
            <a:pPr marL="609600" indent="-609600" eaLnBrk="1" hangingPunct="1">
              <a:lnSpc>
                <a:spcPct val="90000"/>
              </a:lnSpc>
            </a:pPr>
            <a:r>
              <a:rPr lang="en-US" altLang="en-US" sz="2800" dirty="0" smtClean="0"/>
              <a:t>Calm complainant’s fear of </a:t>
            </a:r>
            <a:r>
              <a:rPr lang="en-US" altLang="en-US" sz="2800" u="sng" dirty="0" smtClean="0"/>
              <a:t>retaliation</a:t>
            </a:r>
            <a:r>
              <a:rPr lang="en-US" altLang="en-US" sz="2800" dirty="0" smtClean="0"/>
              <a:t>.</a:t>
            </a:r>
            <a:endParaRPr lang="en-US" altLang="en-US" sz="2800" u="sng" dirty="0" smtClean="0"/>
          </a:p>
        </p:txBody>
      </p:sp>
    </p:spTree>
    <p:extLst>
      <p:ext uri="{BB962C8B-B14F-4D97-AF65-F5344CB8AC3E}">
        <p14:creationId xmlns:p14="http://schemas.microsoft.com/office/powerpoint/2010/main" val="43084344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Recent High Profile Investigations</a:t>
            </a:r>
            <a:endParaRPr lang="en-US" dirty="0"/>
          </a:p>
        </p:txBody>
      </p:sp>
      <p:sp>
        <p:nvSpPr>
          <p:cNvPr id="3" name="Content Placeholder 2"/>
          <p:cNvSpPr>
            <a:spLocks noGrp="1"/>
          </p:cNvSpPr>
          <p:nvPr>
            <p:ph idx="1"/>
          </p:nvPr>
        </p:nvSpPr>
        <p:spPr>
          <a:xfrm>
            <a:off x="514350" y="1600200"/>
            <a:ext cx="8115300" cy="4576763"/>
          </a:xfrm>
        </p:spPr>
        <p:txBody>
          <a:bodyPr/>
          <a:lstStyle/>
          <a:p>
            <a:pPr algn="just"/>
            <a:r>
              <a:rPr lang="en-US" dirty="0" smtClean="0"/>
              <a:t>In July 2020, the Washington Football Team retained outside counsel to conduct an internal </a:t>
            </a:r>
            <a:r>
              <a:rPr lang="en-US" dirty="0"/>
              <a:t>investigation of the Washington Football Team's front office culture following new sexual harassment </a:t>
            </a:r>
            <a:r>
              <a:rPr lang="en-US" dirty="0" smtClean="0"/>
              <a:t>allegations; however, in in August 2020, the NFL took over the investigation. </a:t>
            </a:r>
          </a:p>
          <a:p>
            <a:pPr algn="just"/>
            <a:r>
              <a:rPr lang="en-US" dirty="0" smtClean="0"/>
              <a:t>In December of last year, a Congressional Report on the “toxic workplace” of the NFL’s Washington Commanders concluded </a:t>
            </a:r>
            <a:r>
              <a:rPr lang="en-US" dirty="0"/>
              <a:t>that Commanders leaders downplayed and ignored sexual misconduct by senior male employees, allowing harassment and bullying to pervade the workplace. </a:t>
            </a:r>
            <a:endParaRPr lang="en-US" dirty="0" smtClean="0"/>
          </a:p>
          <a:p>
            <a:pPr algn="just"/>
            <a:r>
              <a:rPr lang="en-US" dirty="0" smtClean="0"/>
              <a:t>The report </a:t>
            </a:r>
            <a:r>
              <a:rPr lang="en-US" dirty="0"/>
              <a:t>also said that team owner Daniel Snyder instilled a culture of fear within the organization and that the NFL misled the public about an investigation into the team conducted by </a:t>
            </a:r>
            <a:r>
              <a:rPr lang="en-US" dirty="0" smtClean="0"/>
              <a:t>an attorney.</a:t>
            </a:r>
          </a:p>
          <a:p>
            <a:pPr algn="just"/>
            <a:r>
              <a:rPr lang="en-US" dirty="0" smtClean="0"/>
              <a:t>The report also alleged </a:t>
            </a:r>
            <a:r>
              <a:rPr lang="en-US" dirty="0"/>
              <a:t>that </a:t>
            </a:r>
            <a:r>
              <a:rPr lang="en-US" dirty="0" smtClean="0"/>
              <a:t>outside </a:t>
            </a:r>
            <a:r>
              <a:rPr lang="en-US" dirty="0"/>
              <a:t>attorneys, in representing Snyder, offered "hush money" in an attempt to silence former Commanders employees during </a:t>
            </a:r>
            <a:r>
              <a:rPr lang="en-US" dirty="0" smtClean="0"/>
              <a:t>the </a:t>
            </a:r>
            <a:r>
              <a:rPr lang="en-US" dirty="0"/>
              <a:t>investigation.</a:t>
            </a:r>
            <a:endParaRPr lang="en-US" dirty="0"/>
          </a:p>
        </p:txBody>
      </p:sp>
    </p:spTree>
    <p:extLst>
      <p:ext uri="{BB962C8B-B14F-4D97-AF65-F5344CB8AC3E}">
        <p14:creationId xmlns:p14="http://schemas.microsoft.com/office/powerpoint/2010/main" val="26253370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04800"/>
            <a:ext cx="7772400" cy="1295400"/>
          </a:xfrm>
        </p:spPr>
        <p:txBody>
          <a:bodyPr/>
          <a:lstStyle/>
          <a:p>
            <a:pPr eaLnBrk="1" hangingPunct="1"/>
            <a:r>
              <a:rPr lang="en-US" altLang="en-US" sz="3600" b="1" dirty="0" smtClean="0"/>
              <a:t>STEP 2:  (cont’d)</a:t>
            </a:r>
          </a:p>
        </p:txBody>
      </p:sp>
      <p:sp>
        <p:nvSpPr>
          <p:cNvPr id="26627" name="Rectangle 3"/>
          <p:cNvSpPr>
            <a:spLocks noGrp="1" noChangeArrowheads="1"/>
          </p:cNvSpPr>
          <p:nvPr>
            <p:ph idx="1"/>
          </p:nvPr>
        </p:nvSpPr>
        <p:spPr>
          <a:xfrm>
            <a:off x="685800" y="1600200"/>
            <a:ext cx="7772400" cy="4495800"/>
          </a:xfrm>
        </p:spPr>
        <p:txBody>
          <a:bodyPr>
            <a:normAutofit fontScale="92500" lnSpcReduction="10000"/>
          </a:bodyPr>
          <a:lstStyle/>
          <a:p>
            <a:pPr eaLnBrk="1" hangingPunct="1">
              <a:lnSpc>
                <a:spcPct val="90000"/>
              </a:lnSpc>
            </a:pPr>
            <a:r>
              <a:rPr lang="en-US" altLang="en-US" sz="3400" dirty="0" smtClean="0"/>
              <a:t>Consider taking interim action to prevent retaliation or further misconduct</a:t>
            </a:r>
            <a:endParaRPr lang="en-US" altLang="en-US" sz="3400" u="sng" dirty="0" smtClean="0"/>
          </a:p>
          <a:p>
            <a:pPr eaLnBrk="1" hangingPunct="1">
              <a:lnSpc>
                <a:spcPct val="90000"/>
              </a:lnSpc>
            </a:pPr>
            <a:r>
              <a:rPr lang="en-US" altLang="en-US" sz="3400" dirty="0" smtClean="0"/>
              <a:t>May include: schedule changes, transfers, or paid leave</a:t>
            </a:r>
          </a:p>
          <a:p>
            <a:pPr lvl="1" eaLnBrk="1" hangingPunct="1">
              <a:lnSpc>
                <a:spcPct val="90000"/>
              </a:lnSpc>
            </a:pPr>
            <a:r>
              <a:rPr lang="en-US" altLang="en-US" sz="3200" dirty="0" smtClean="0"/>
              <a:t>For complainant, only if </a:t>
            </a:r>
            <a:r>
              <a:rPr lang="en-US" altLang="en-US" sz="3200" u="sng" dirty="0" smtClean="0"/>
              <a:t>voluntary</a:t>
            </a:r>
          </a:p>
          <a:p>
            <a:pPr lvl="1" eaLnBrk="1" hangingPunct="1">
              <a:lnSpc>
                <a:spcPct val="90000"/>
              </a:lnSpc>
            </a:pPr>
            <a:r>
              <a:rPr lang="en-US" altLang="en-US" sz="3200" dirty="0" smtClean="0"/>
              <a:t>For alleged harasser, can be involuntary but must be portrayed as </a:t>
            </a:r>
            <a:r>
              <a:rPr lang="en-US" altLang="en-US" sz="3200" u="sng" dirty="0" smtClean="0"/>
              <a:t>non-disciplinary</a:t>
            </a:r>
          </a:p>
          <a:p>
            <a:pPr eaLnBrk="1" hangingPunct="1">
              <a:lnSpc>
                <a:spcPct val="90000"/>
              </a:lnSpc>
            </a:pPr>
            <a:r>
              <a:rPr lang="en-US" altLang="en-US" sz="3400" dirty="0" smtClean="0"/>
              <a:t>Maintain </a:t>
            </a:r>
            <a:r>
              <a:rPr lang="en-US" altLang="en-US" sz="3400" u="sng" dirty="0" smtClean="0"/>
              <a:t>confidentiality</a:t>
            </a:r>
            <a:r>
              <a:rPr lang="en-US" altLang="en-US" sz="3400" dirty="0" smtClean="0"/>
              <a:t> of interim action.</a:t>
            </a:r>
            <a:endParaRPr lang="en-US" altLang="en-US" sz="3400" u="sng" dirty="0" smtClean="0"/>
          </a:p>
        </p:txBody>
      </p:sp>
    </p:spTree>
    <p:extLst>
      <p:ext uri="{BB962C8B-B14F-4D97-AF65-F5344CB8AC3E}">
        <p14:creationId xmlns:p14="http://schemas.microsoft.com/office/powerpoint/2010/main" val="99381331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Let’s Discuss…</a:t>
            </a:r>
            <a:endParaRPr lang="en-US" b="1" dirty="0"/>
          </a:p>
        </p:txBody>
      </p:sp>
      <p:sp>
        <p:nvSpPr>
          <p:cNvPr id="3" name="Content Placeholder 2"/>
          <p:cNvSpPr>
            <a:spLocks noGrp="1"/>
          </p:cNvSpPr>
          <p:nvPr>
            <p:ph idx="1"/>
          </p:nvPr>
        </p:nvSpPr>
        <p:spPr>
          <a:xfrm>
            <a:off x="514350" y="1524000"/>
            <a:ext cx="8248650" cy="4652963"/>
          </a:xfrm>
        </p:spPr>
        <p:txBody>
          <a:bodyPr>
            <a:normAutofit fontScale="85000" lnSpcReduction="20000"/>
          </a:bodyPr>
          <a:lstStyle/>
          <a:p>
            <a:pPr algn="just"/>
            <a:r>
              <a:rPr lang="en-US" sz="2400" dirty="0" smtClean="0"/>
              <a:t>XYZ Co. receives a complaint from a female store manager involving her regional manager </a:t>
            </a:r>
          </a:p>
          <a:p>
            <a:pPr algn="just"/>
            <a:r>
              <a:rPr lang="en-US" sz="2400" dirty="0" smtClean="0"/>
              <a:t>Her allegations are that the store manager became “handsy” with her at dinner following a regional meeting</a:t>
            </a:r>
          </a:p>
          <a:p>
            <a:pPr algn="just"/>
            <a:r>
              <a:rPr lang="en-US" sz="2400" dirty="0" smtClean="0"/>
              <a:t>HR interviews the complainant and other store managers who were present the night in question</a:t>
            </a:r>
          </a:p>
          <a:p>
            <a:pPr algn="just"/>
            <a:r>
              <a:rPr lang="en-US" sz="2400" dirty="0" smtClean="0"/>
              <a:t>HR believes the complainant, and based on that interview and witness interviews (who did not see anything but confirmed that the complainant told them about the regional manager’s  alleged conduct), the management team wants to move forward with terminating the regional manager without interviewing him?</a:t>
            </a:r>
          </a:p>
          <a:p>
            <a:pPr algn="just"/>
            <a:r>
              <a:rPr lang="en-US" sz="2400" dirty="0" smtClean="0"/>
              <a:t>Is that a wise approach?</a:t>
            </a:r>
            <a:endParaRPr lang="en-US" sz="2400" dirty="0"/>
          </a:p>
        </p:txBody>
      </p:sp>
    </p:spTree>
    <p:extLst>
      <p:ext uri="{BB962C8B-B14F-4D97-AF65-F5344CB8AC3E}">
        <p14:creationId xmlns:p14="http://schemas.microsoft.com/office/powerpoint/2010/main" val="32270091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81000"/>
            <a:ext cx="7772400" cy="1447800"/>
          </a:xfrm>
        </p:spPr>
        <p:txBody>
          <a:bodyPr>
            <a:normAutofit/>
          </a:bodyPr>
          <a:lstStyle/>
          <a:p>
            <a:pPr eaLnBrk="1" hangingPunct="1"/>
            <a:r>
              <a:rPr lang="en-US" altLang="en-US" sz="3600" b="1" dirty="0" smtClean="0"/>
              <a:t>STEP 3:  INTERVIEW THE </a:t>
            </a:r>
            <a:r>
              <a:rPr lang="en-US" altLang="en-US" sz="3600" b="1" dirty="0" smtClean="0"/>
              <a:t>ACCUSED (This is fluid!)</a:t>
            </a:r>
            <a:endParaRPr lang="en-US" altLang="en-US" sz="3600" b="1" dirty="0" smtClean="0"/>
          </a:p>
        </p:txBody>
      </p:sp>
      <p:sp>
        <p:nvSpPr>
          <p:cNvPr id="27651" name="Rectangle 3"/>
          <p:cNvSpPr>
            <a:spLocks noGrp="1" noChangeArrowheads="1"/>
          </p:cNvSpPr>
          <p:nvPr>
            <p:ph idx="1"/>
          </p:nvPr>
        </p:nvSpPr>
        <p:spPr>
          <a:xfrm>
            <a:off x="457200" y="1905000"/>
            <a:ext cx="8001000" cy="4114800"/>
          </a:xfrm>
        </p:spPr>
        <p:txBody>
          <a:bodyPr>
            <a:normAutofit lnSpcReduction="10000"/>
          </a:bodyPr>
          <a:lstStyle/>
          <a:p>
            <a:pPr eaLnBrk="1" hangingPunct="1">
              <a:lnSpc>
                <a:spcPct val="90000"/>
              </a:lnSpc>
            </a:pPr>
            <a:r>
              <a:rPr lang="en-US" altLang="en-US" sz="3000" dirty="0" smtClean="0"/>
              <a:t>Ask </a:t>
            </a:r>
            <a:r>
              <a:rPr lang="en-US" altLang="en-US" sz="3000" u="sng" dirty="0" smtClean="0"/>
              <a:t>Appropriate</a:t>
            </a:r>
            <a:r>
              <a:rPr lang="en-US" altLang="en-US" sz="3000" dirty="0" smtClean="0"/>
              <a:t> Questions:</a:t>
            </a:r>
          </a:p>
          <a:p>
            <a:pPr lvl="1" eaLnBrk="1" hangingPunct="1">
              <a:lnSpc>
                <a:spcPct val="90000"/>
              </a:lnSpc>
            </a:pPr>
            <a:r>
              <a:rPr lang="en-US" altLang="en-US" sz="2600" dirty="0" smtClean="0"/>
              <a:t>Response to allegations</a:t>
            </a:r>
          </a:p>
          <a:p>
            <a:pPr lvl="1" eaLnBrk="1" hangingPunct="1">
              <a:lnSpc>
                <a:spcPct val="90000"/>
              </a:lnSpc>
            </a:pPr>
            <a:r>
              <a:rPr lang="en-US" altLang="en-US" sz="2600" dirty="0" smtClean="0"/>
              <a:t>Complainant’s motivations to falsely accuse</a:t>
            </a:r>
          </a:p>
          <a:p>
            <a:pPr lvl="1" eaLnBrk="1" hangingPunct="1">
              <a:lnSpc>
                <a:spcPct val="90000"/>
              </a:lnSpc>
            </a:pPr>
            <a:r>
              <a:rPr lang="en-US" altLang="en-US" sz="2600" dirty="0" smtClean="0"/>
              <a:t>Third parties who may have relevant information</a:t>
            </a:r>
          </a:p>
          <a:p>
            <a:pPr lvl="1" eaLnBrk="1" hangingPunct="1">
              <a:lnSpc>
                <a:spcPct val="90000"/>
              </a:lnSpc>
            </a:pPr>
            <a:r>
              <a:rPr lang="en-US" altLang="en-US" sz="2600" dirty="0" smtClean="0"/>
              <a:t>Existence of physical evidence</a:t>
            </a:r>
          </a:p>
          <a:p>
            <a:pPr eaLnBrk="1" hangingPunct="1">
              <a:lnSpc>
                <a:spcPct val="90000"/>
              </a:lnSpc>
            </a:pPr>
            <a:r>
              <a:rPr lang="en-US" altLang="en-US" sz="3000" dirty="0" smtClean="0"/>
              <a:t>Discuss the importance of </a:t>
            </a:r>
            <a:r>
              <a:rPr lang="en-US" altLang="en-US" sz="3000" u="sng" dirty="0" smtClean="0"/>
              <a:t>confidentiality</a:t>
            </a:r>
            <a:r>
              <a:rPr lang="en-US" altLang="en-US" sz="3000" dirty="0" smtClean="0"/>
              <a:t> and its </a:t>
            </a:r>
            <a:r>
              <a:rPr lang="en-US" altLang="en-US" sz="3000" u="sng" dirty="0" smtClean="0"/>
              <a:t>limits</a:t>
            </a:r>
            <a:r>
              <a:rPr lang="en-US" altLang="en-US" sz="3000" dirty="0" smtClean="0"/>
              <a:t>.</a:t>
            </a:r>
          </a:p>
          <a:p>
            <a:pPr eaLnBrk="1" hangingPunct="1">
              <a:lnSpc>
                <a:spcPct val="90000"/>
              </a:lnSpc>
            </a:pPr>
            <a:r>
              <a:rPr lang="en-US" altLang="en-US" sz="3000" dirty="0" smtClean="0"/>
              <a:t>Warn against retaliation.</a:t>
            </a:r>
          </a:p>
          <a:p>
            <a:pPr eaLnBrk="1" hangingPunct="1">
              <a:lnSpc>
                <a:spcPct val="90000"/>
              </a:lnSpc>
            </a:pPr>
            <a:r>
              <a:rPr lang="en-US" altLang="en-US" sz="3000" dirty="0" smtClean="0"/>
              <a:t>Take </a:t>
            </a:r>
            <a:r>
              <a:rPr lang="en-US" altLang="en-US" sz="3000" u="sng" dirty="0" smtClean="0"/>
              <a:t>factual</a:t>
            </a:r>
            <a:r>
              <a:rPr lang="en-US" altLang="en-US" sz="3000" dirty="0" smtClean="0"/>
              <a:t> notes.</a:t>
            </a:r>
          </a:p>
        </p:txBody>
      </p:sp>
    </p:spTree>
    <p:extLst>
      <p:ext uri="{BB962C8B-B14F-4D97-AF65-F5344CB8AC3E}">
        <p14:creationId xmlns:p14="http://schemas.microsoft.com/office/powerpoint/2010/main" val="162453835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b="1" u="sng" dirty="0" smtClean="0"/>
              <a:t>Interviewing</a:t>
            </a:r>
            <a:r>
              <a:rPr lang="en-US" altLang="en-US" dirty="0" smtClean="0"/>
              <a:t> (</a:t>
            </a:r>
            <a:r>
              <a:rPr lang="en-US" altLang="en-US" i="1" dirty="0" smtClean="0"/>
              <a:t>generally)</a:t>
            </a:r>
            <a:endParaRPr lang="en-US" altLang="en-US" b="1" u="sng" dirty="0" smtClean="0"/>
          </a:p>
        </p:txBody>
      </p:sp>
      <p:sp>
        <p:nvSpPr>
          <p:cNvPr id="28675" name="Rectangle 3"/>
          <p:cNvSpPr>
            <a:spLocks noGrp="1" noChangeArrowheads="1"/>
          </p:cNvSpPr>
          <p:nvPr>
            <p:ph idx="1"/>
          </p:nvPr>
        </p:nvSpPr>
        <p:spPr/>
        <p:txBody>
          <a:bodyPr/>
          <a:lstStyle/>
          <a:p>
            <a:pPr eaLnBrk="1" hangingPunct="1"/>
            <a:r>
              <a:rPr lang="en-US" altLang="en-US" dirty="0" smtClean="0"/>
              <a:t>1. </a:t>
            </a:r>
            <a:r>
              <a:rPr lang="en-US" altLang="en-US" sz="1800" dirty="0" smtClean="0"/>
              <a:t>Adopt a </a:t>
            </a:r>
            <a:r>
              <a:rPr lang="en-US" altLang="en-US" sz="1800" b="1" dirty="0" smtClean="0"/>
              <a:t>neutral</a:t>
            </a:r>
            <a:r>
              <a:rPr lang="en-US" altLang="en-US" sz="1800" dirty="0" smtClean="0"/>
              <a:t> demeanor</a:t>
            </a:r>
          </a:p>
          <a:p>
            <a:pPr lvl="1" eaLnBrk="1" hangingPunct="1"/>
            <a:r>
              <a:rPr lang="en-US" altLang="en-US" sz="1800" dirty="0" smtClean="0"/>
              <a:t>Do NOT take sides</a:t>
            </a:r>
          </a:p>
          <a:p>
            <a:pPr lvl="1" eaLnBrk="1" hangingPunct="1"/>
            <a:r>
              <a:rPr lang="en-US" altLang="en-US" sz="1800" dirty="0" smtClean="0"/>
              <a:t>Do NOT ask leading questions (which presume an answer)</a:t>
            </a:r>
          </a:p>
          <a:p>
            <a:pPr lvl="2" eaLnBrk="1" hangingPunct="1"/>
            <a:r>
              <a:rPr lang="en-US" altLang="en-US" sz="1800" dirty="0" smtClean="0"/>
              <a:t>DON’T ASK: “Michael, isn’t it true that you sexually harassed Pam on Monday the 8</a:t>
            </a:r>
            <a:r>
              <a:rPr lang="en-US" altLang="en-US" sz="1800" baseline="30000" dirty="0" smtClean="0"/>
              <a:t>th</a:t>
            </a:r>
            <a:r>
              <a:rPr lang="en-US" altLang="en-US" sz="1800" dirty="0" smtClean="0"/>
              <a:t>?”</a:t>
            </a:r>
          </a:p>
          <a:p>
            <a:pPr lvl="2" eaLnBrk="1" hangingPunct="1"/>
            <a:r>
              <a:rPr lang="en-US" altLang="en-US" sz="1800" dirty="0" smtClean="0"/>
              <a:t>INSTEAD: “Michael, explain to me what happened between you and Pam on Monday the 8</a:t>
            </a:r>
            <a:r>
              <a:rPr lang="en-US" altLang="en-US" sz="1800" baseline="30000" dirty="0" smtClean="0"/>
              <a:t>th</a:t>
            </a:r>
            <a:r>
              <a:rPr lang="en-US" altLang="en-US" sz="1800" dirty="0" smtClean="0"/>
              <a:t>.”</a:t>
            </a:r>
          </a:p>
        </p:txBody>
      </p:sp>
    </p:spTree>
    <p:extLst>
      <p:ext uri="{BB962C8B-B14F-4D97-AF65-F5344CB8AC3E}">
        <p14:creationId xmlns:p14="http://schemas.microsoft.com/office/powerpoint/2010/main" val="264617502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b="1" u="sng" dirty="0" smtClean="0"/>
              <a:t>Interviewing</a:t>
            </a:r>
            <a:r>
              <a:rPr lang="en-US" altLang="en-US" dirty="0" smtClean="0"/>
              <a:t> (</a:t>
            </a:r>
            <a:r>
              <a:rPr lang="en-US" altLang="en-US" i="1" dirty="0" smtClean="0"/>
              <a:t>generally)</a:t>
            </a:r>
          </a:p>
        </p:txBody>
      </p:sp>
      <p:sp>
        <p:nvSpPr>
          <p:cNvPr id="29699" name="Rectangle 3"/>
          <p:cNvSpPr>
            <a:spLocks noGrp="1" noChangeArrowheads="1"/>
          </p:cNvSpPr>
          <p:nvPr>
            <p:ph idx="1"/>
          </p:nvPr>
        </p:nvSpPr>
        <p:spPr>
          <a:xfrm>
            <a:off x="514350" y="1524000"/>
            <a:ext cx="8115300" cy="4652963"/>
          </a:xfrm>
        </p:spPr>
        <p:txBody>
          <a:bodyPr/>
          <a:lstStyle/>
          <a:p>
            <a:pPr eaLnBrk="1" hangingPunct="1">
              <a:lnSpc>
                <a:spcPct val="90000"/>
              </a:lnSpc>
            </a:pPr>
            <a:r>
              <a:rPr lang="en-US" altLang="en-US" dirty="0" smtClean="0"/>
              <a:t>2. </a:t>
            </a:r>
            <a:r>
              <a:rPr lang="en-US" altLang="en-US" sz="2000" dirty="0" smtClean="0"/>
              <a:t>Search for </a:t>
            </a:r>
            <a:r>
              <a:rPr lang="en-US" altLang="en-US" sz="2000" b="1" dirty="0" smtClean="0"/>
              <a:t>FACTS</a:t>
            </a:r>
            <a:r>
              <a:rPr lang="en-US" altLang="en-US" sz="2000" dirty="0" smtClean="0"/>
              <a:t>, not OPINIONS or </a:t>
            </a:r>
            <a:r>
              <a:rPr lang="en-US" altLang="en-US" sz="2000" dirty="0" smtClean="0"/>
              <a:t>BELIEFS</a:t>
            </a:r>
            <a:endParaRPr lang="en-US" altLang="en-US" sz="2000" dirty="0" smtClean="0"/>
          </a:p>
          <a:p>
            <a:pPr lvl="1" eaLnBrk="1" hangingPunct="1">
              <a:lnSpc>
                <a:spcPct val="90000"/>
              </a:lnSpc>
            </a:pPr>
            <a:r>
              <a:rPr lang="en-US" altLang="en-US" sz="2000" dirty="0" smtClean="0"/>
              <a:t>Concrete facts are </a:t>
            </a:r>
            <a:r>
              <a:rPr lang="en-US" altLang="en-US" sz="2000" b="1" dirty="0" smtClean="0"/>
              <a:t>fixed in time</a:t>
            </a:r>
            <a:r>
              <a:rPr lang="en-US" altLang="en-US" sz="2000" dirty="0" smtClean="0"/>
              <a:t> and do not change</a:t>
            </a:r>
          </a:p>
          <a:p>
            <a:pPr lvl="2" eaLnBrk="1" hangingPunct="1">
              <a:lnSpc>
                <a:spcPct val="90000"/>
              </a:lnSpc>
            </a:pPr>
            <a:r>
              <a:rPr lang="en-US" altLang="en-US" sz="2000" dirty="0" smtClean="0"/>
              <a:t>They may be corroborated independently by other witnesses’ statements or documentation</a:t>
            </a:r>
          </a:p>
          <a:p>
            <a:pPr lvl="1" eaLnBrk="1" hangingPunct="1">
              <a:lnSpc>
                <a:spcPct val="90000"/>
              </a:lnSpc>
            </a:pPr>
            <a:r>
              <a:rPr lang="en-US" altLang="en-US" sz="2000" dirty="0" smtClean="0"/>
              <a:t>Opinions &amp; beliefs are NOT fixed and may change</a:t>
            </a:r>
          </a:p>
          <a:p>
            <a:pPr lvl="2" eaLnBrk="1" hangingPunct="1">
              <a:lnSpc>
                <a:spcPct val="90000"/>
              </a:lnSpc>
            </a:pPr>
            <a:r>
              <a:rPr lang="en-US" altLang="en-US" sz="2000" dirty="0" smtClean="0"/>
              <a:t>They are difficult to corroborate </a:t>
            </a:r>
          </a:p>
          <a:p>
            <a:pPr lvl="1" eaLnBrk="1" hangingPunct="1">
              <a:lnSpc>
                <a:spcPct val="90000"/>
              </a:lnSpc>
            </a:pPr>
            <a:endParaRPr lang="en-US" altLang="en-US" dirty="0" smtClean="0"/>
          </a:p>
        </p:txBody>
      </p:sp>
    </p:spTree>
    <p:extLst>
      <p:ext uri="{BB962C8B-B14F-4D97-AF65-F5344CB8AC3E}">
        <p14:creationId xmlns:p14="http://schemas.microsoft.com/office/powerpoint/2010/main" val="248129877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b="1" u="sng" dirty="0" smtClean="0"/>
              <a:t>Interviewing</a:t>
            </a:r>
            <a:r>
              <a:rPr lang="en-US" altLang="en-US" dirty="0" smtClean="0"/>
              <a:t> (</a:t>
            </a:r>
            <a:r>
              <a:rPr lang="en-US" altLang="en-US" i="1" dirty="0" smtClean="0"/>
              <a:t>generally)</a:t>
            </a:r>
          </a:p>
        </p:txBody>
      </p:sp>
      <p:sp>
        <p:nvSpPr>
          <p:cNvPr id="30723" name="Rectangle 3"/>
          <p:cNvSpPr>
            <a:spLocks noGrp="1" noChangeArrowheads="1"/>
          </p:cNvSpPr>
          <p:nvPr>
            <p:ph idx="1"/>
          </p:nvPr>
        </p:nvSpPr>
        <p:spPr/>
        <p:txBody>
          <a:bodyPr/>
          <a:lstStyle/>
          <a:p>
            <a:pPr eaLnBrk="1" hangingPunct="1"/>
            <a:r>
              <a:rPr lang="en-US" altLang="en-US" dirty="0" smtClean="0"/>
              <a:t>3. </a:t>
            </a:r>
            <a:r>
              <a:rPr lang="en-US" altLang="en-US" sz="1600" dirty="0" smtClean="0"/>
              <a:t>Build </a:t>
            </a:r>
            <a:r>
              <a:rPr lang="en-US" altLang="en-US" sz="1600" b="1" dirty="0" smtClean="0"/>
              <a:t>rapport</a:t>
            </a:r>
            <a:r>
              <a:rPr lang="en-US" altLang="en-US" sz="1600" dirty="0" smtClean="0"/>
              <a:t> with the interviewee</a:t>
            </a:r>
          </a:p>
          <a:p>
            <a:pPr lvl="1" eaLnBrk="1" hangingPunct="1"/>
            <a:r>
              <a:rPr lang="en-US" altLang="en-US" sz="1600" dirty="0" smtClean="0"/>
              <a:t>Use a friendly, conversational approach</a:t>
            </a:r>
          </a:p>
          <a:p>
            <a:pPr lvl="2" eaLnBrk="1" hangingPunct="1"/>
            <a:r>
              <a:rPr lang="en-US" altLang="en-US" sz="1600" dirty="0" smtClean="0"/>
              <a:t>NOT a cross-examination</a:t>
            </a:r>
          </a:p>
          <a:p>
            <a:pPr lvl="1" eaLnBrk="1" hangingPunct="1"/>
            <a:r>
              <a:rPr lang="en-US" altLang="en-US" sz="1600" dirty="0" smtClean="0"/>
              <a:t>Let the interviewee reach a “comfort level” before asking tough or embarrassing questions</a:t>
            </a:r>
          </a:p>
          <a:p>
            <a:pPr lvl="1" eaLnBrk="1" hangingPunct="1"/>
            <a:r>
              <a:rPr lang="en-US" altLang="en-US" sz="1600" dirty="0" smtClean="0"/>
              <a:t>Choose an interviewing environment that guarantees the interviewee’s privacy</a:t>
            </a:r>
          </a:p>
        </p:txBody>
      </p:sp>
    </p:spTree>
    <p:extLst>
      <p:ext uri="{BB962C8B-B14F-4D97-AF65-F5344CB8AC3E}">
        <p14:creationId xmlns:p14="http://schemas.microsoft.com/office/powerpoint/2010/main" val="402993447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b="1" u="sng" dirty="0" smtClean="0"/>
              <a:t>Interviewing</a:t>
            </a:r>
            <a:r>
              <a:rPr lang="en-US" altLang="en-US" dirty="0" smtClean="0"/>
              <a:t> (</a:t>
            </a:r>
            <a:r>
              <a:rPr lang="en-US" altLang="en-US" i="1" dirty="0" smtClean="0"/>
              <a:t>generally)</a:t>
            </a:r>
            <a:endParaRPr lang="en-US" altLang="en-US" b="1" i="1" dirty="0" smtClean="0"/>
          </a:p>
        </p:txBody>
      </p:sp>
      <p:sp>
        <p:nvSpPr>
          <p:cNvPr id="31747" name="Rectangle 3"/>
          <p:cNvSpPr>
            <a:spLocks noGrp="1" noChangeArrowheads="1"/>
          </p:cNvSpPr>
          <p:nvPr>
            <p:ph idx="1"/>
          </p:nvPr>
        </p:nvSpPr>
        <p:spPr>
          <a:xfrm>
            <a:off x="514350" y="1447800"/>
            <a:ext cx="8115300" cy="4729163"/>
          </a:xfrm>
        </p:spPr>
        <p:txBody>
          <a:bodyPr>
            <a:normAutofit/>
          </a:bodyPr>
          <a:lstStyle/>
          <a:p>
            <a:pPr eaLnBrk="1" hangingPunct="1">
              <a:lnSpc>
                <a:spcPct val="90000"/>
              </a:lnSpc>
            </a:pPr>
            <a:r>
              <a:rPr lang="en-US" altLang="en-US" sz="1800" dirty="0" smtClean="0"/>
              <a:t>Tips for asking good questions:</a:t>
            </a:r>
          </a:p>
          <a:p>
            <a:pPr lvl="1" eaLnBrk="1" hangingPunct="1">
              <a:lnSpc>
                <a:spcPct val="90000"/>
              </a:lnSpc>
            </a:pPr>
            <a:r>
              <a:rPr lang="en-US" altLang="en-US" sz="1800" dirty="0" smtClean="0"/>
              <a:t>Use </a:t>
            </a:r>
            <a:r>
              <a:rPr lang="en-US" altLang="en-US" sz="1800" b="1" dirty="0" smtClean="0"/>
              <a:t>fact-finding </a:t>
            </a:r>
            <a:r>
              <a:rPr lang="en-US" altLang="en-US" sz="1800" dirty="0" smtClean="0"/>
              <a:t>questions:</a:t>
            </a:r>
          </a:p>
          <a:p>
            <a:pPr lvl="2" eaLnBrk="1" hangingPunct="1">
              <a:lnSpc>
                <a:spcPct val="90000"/>
              </a:lnSpc>
            </a:pPr>
            <a:r>
              <a:rPr lang="en-US" altLang="en-US" sz="1800" dirty="0" smtClean="0"/>
              <a:t>Who, What, Where, When, How</a:t>
            </a:r>
          </a:p>
          <a:p>
            <a:pPr lvl="1" eaLnBrk="1" hangingPunct="1">
              <a:lnSpc>
                <a:spcPct val="90000"/>
              </a:lnSpc>
            </a:pPr>
            <a:r>
              <a:rPr lang="en-US" altLang="en-US" sz="1800" dirty="0" smtClean="0"/>
              <a:t>Use </a:t>
            </a:r>
            <a:r>
              <a:rPr lang="en-US" altLang="en-US" sz="1800" b="1" dirty="0" smtClean="0"/>
              <a:t>open-ended </a:t>
            </a:r>
            <a:r>
              <a:rPr lang="en-US" altLang="en-US" sz="1800" dirty="0" smtClean="0"/>
              <a:t>questions:</a:t>
            </a:r>
          </a:p>
          <a:p>
            <a:pPr lvl="2" eaLnBrk="1" hangingPunct="1">
              <a:lnSpc>
                <a:spcPct val="90000"/>
              </a:lnSpc>
            </a:pPr>
            <a:r>
              <a:rPr lang="en-US" altLang="en-US" sz="1800" dirty="0" smtClean="0"/>
              <a:t>“Could you describe…”</a:t>
            </a:r>
          </a:p>
          <a:p>
            <a:pPr lvl="2" eaLnBrk="1" hangingPunct="1">
              <a:lnSpc>
                <a:spcPct val="90000"/>
              </a:lnSpc>
            </a:pPr>
            <a:r>
              <a:rPr lang="en-US" altLang="en-US" sz="1800" dirty="0" smtClean="0"/>
              <a:t>“Could you tell me what happened…”</a:t>
            </a:r>
          </a:p>
          <a:p>
            <a:pPr lvl="1" eaLnBrk="1" hangingPunct="1">
              <a:lnSpc>
                <a:spcPct val="90000"/>
              </a:lnSpc>
            </a:pPr>
            <a:r>
              <a:rPr lang="en-US" altLang="en-US" sz="1800" b="1" dirty="0" smtClean="0"/>
              <a:t>Exhaust </a:t>
            </a:r>
            <a:r>
              <a:rPr lang="en-US" altLang="en-US" sz="1800" dirty="0" smtClean="0"/>
              <a:t>the topic before moving on:</a:t>
            </a:r>
          </a:p>
          <a:p>
            <a:pPr lvl="2" eaLnBrk="1" hangingPunct="1">
              <a:lnSpc>
                <a:spcPct val="90000"/>
              </a:lnSpc>
            </a:pPr>
            <a:r>
              <a:rPr lang="en-US" altLang="en-US" sz="1800" dirty="0" smtClean="0"/>
              <a:t>“Can you think of anything else important that happened that night?”</a:t>
            </a:r>
          </a:p>
        </p:txBody>
      </p:sp>
    </p:spTree>
    <p:extLst>
      <p:ext uri="{BB962C8B-B14F-4D97-AF65-F5344CB8AC3E}">
        <p14:creationId xmlns:p14="http://schemas.microsoft.com/office/powerpoint/2010/main" val="120709027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b="1" u="sng" dirty="0" smtClean="0"/>
              <a:t>Interviewing</a:t>
            </a:r>
            <a:r>
              <a:rPr lang="en-US" altLang="en-US" dirty="0" smtClean="0"/>
              <a:t> (</a:t>
            </a:r>
            <a:r>
              <a:rPr lang="en-US" altLang="en-US" i="1" dirty="0" smtClean="0"/>
              <a:t>generally)</a:t>
            </a:r>
          </a:p>
        </p:txBody>
      </p:sp>
      <p:sp>
        <p:nvSpPr>
          <p:cNvPr id="32771" name="Rectangle 3"/>
          <p:cNvSpPr>
            <a:spLocks noGrp="1" noChangeArrowheads="1"/>
          </p:cNvSpPr>
          <p:nvPr>
            <p:ph idx="1"/>
          </p:nvPr>
        </p:nvSpPr>
        <p:spPr/>
        <p:txBody>
          <a:bodyPr>
            <a:normAutofit/>
          </a:bodyPr>
          <a:lstStyle/>
          <a:p>
            <a:pPr eaLnBrk="1" hangingPunct="1"/>
            <a:r>
              <a:rPr lang="en-US" altLang="en-US" sz="2000" dirty="0" smtClean="0"/>
              <a:t>More tips for asking good questions:</a:t>
            </a:r>
          </a:p>
          <a:p>
            <a:pPr lvl="1" eaLnBrk="1" hangingPunct="1"/>
            <a:r>
              <a:rPr lang="en-US" altLang="en-US" sz="2000" dirty="0" smtClean="0"/>
              <a:t>Don’t interrupt the witness:</a:t>
            </a:r>
          </a:p>
          <a:p>
            <a:pPr lvl="2" eaLnBrk="1" hangingPunct="1"/>
            <a:r>
              <a:rPr lang="en-US" altLang="en-US" sz="2000" dirty="0" smtClean="0"/>
              <a:t>Instead, focus on your note-taking</a:t>
            </a:r>
          </a:p>
          <a:p>
            <a:pPr lvl="1" eaLnBrk="1" hangingPunct="1"/>
            <a:r>
              <a:rPr lang="en-US" altLang="en-US" sz="2000" dirty="0" smtClean="0"/>
              <a:t>Don’t ask for a legal conclusion</a:t>
            </a:r>
          </a:p>
          <a:p>
            <a:pPr lvl="2" eaLnBrk="1" hangingPunct="1"/>
            <a:r>
              <a:rPr lang="en-US" altLang="en-US" sz="2000" dirty="0" smtClean="0"/>
              <a:t>DON’T ASK: “Did you see him sexually harass her?” (sexual harassment is a legal term)</a:t>
            </a:r>
          </a:p>
          <a:p>
            <a:pPr lvl="2" eaLnBrk="1" hangingPunct="1"/>
            <a:r>
              <a:rPr lang="en-US" altLang="en-US" sz="2000" dirty="0" smtClean="0"/>
              <a:t>INSTEAD: “Did you see him touch her in a way that made her uncomfortable?”</a:t>
            </a:r>
          </a:p>
        </p:txBody>
      </p:sp>
    </p:spTree>
    <p:extLst>
      <p:ext uri="{BB962C8B-B14F-4D97-AF65-F5344CB8AC3E}">
        <p14:creationId xmlns:p14="http://schemas.microsoft.com/office/powerpoint/2010/main" val="35060703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304800"/>
            <a:ext cx="7772400" cy="1219200"/>
          </a:xfrm>
        </p:spPr>
        <p:txBody>
          <a:bodyPr/>
          <a:lstStyle/>
          <a:p>
            <a:pPr eaLnBrk="1" hangingPunct="1"/>
            <a:r>
              <a:rPr lang="en-US" altLang="en-US" sz="3600" b="1" dirty="0" smtClean="0"/>
              <a:t>STEP 4:  INTERVIEW WITNESSES</a:t>
            </a:r>
          </a:p>
        </p:txBody>
      </p:sp>
      <p:sp>
        <p:nvSpPr>
          <p:cNvPr id="33795" name="Rectangle 3"/>
          <p:cNvSpPr>
            <a:spLocks noGrp="1" noChangeArrowheads="1"/>
          </p:cNvSpPr>
          <p:nvPr>
            <p:ph idx="1"/>
          </p:nvPr>
        </p:nvSpPr>
        <p:spPr/>
        <p:txBody>
          <a:bodyPr/>
          <a:lstStyle/>
          <a:p>
            <a:pPr eaLnBrk="1" hangingPunct="1">
              <a:lnSpc>
                <a:spcPct val="90000"/>
              </a:lnSpc>
            </a:pPr>
            <a:r>
              <a:rPr lang="en-US" altLang="en-US" sz="3000" dirty="0" smtClean="0"/>
              <a:t>Ask </a:t>
            </a:r>
            <a:r>
              <a:rPr lang="en-US" altLang="en-US" sz="3000" u="sng" dirty="0" smtClean="0"/>
              <a:t>Appropriate</a:t>
            </a:r>
            <a:r>
              <a:rPr lang="en-US" altLang="en-US" sz="3000" dirty="0" smtClean="0"/>
              <a:t> Questions</a:t>
            </a:r>
          </a:p>
          <a:p>
            <a:pPr lvl="1" eaLnBrk="1" hangingPunct="1">
              <a:lnSpc>
                <a:spcPct val="90000"/>
              </a:lnSpc>
            </a:pPr>
            <a:r>
              <a:rPr lang="en-US" altLang="en-US" sz="2600" dirty="0" smtClean="0"/>
              <a:t>What witness saw or heard</a:t>
            </a:r>
          </a:p>
          <a:p>
            <a:pPr lvl="1" eaLnBrk="1" hangingPunct="1">
              <a:lnSpc>
                <a:spcPct val="90000"/>
              </a:lnSpc>
            </a:pPr>
            <a:r>
              <a:rPr lang="en-US" altLang="en-US" sz="2600" dirty="0" smtClean="0"/>
              <a:t>What witness has been told by alleged harasser or complainant</a:t>
            </a:r>
          </a:p>
          <a:p>
            <a:pPr lvl="1" eaLnBrk="1" hangingPunct="1">
              <a:lnSpc>
                <a:spcPct val="90000"/>
              </a:lnSpc>
            </a:pPr>
            <a:r>
              <a:rPr lang="en-US" altLang="en-US" sz="2600" dirty="0" smtClean="0"/>
              <a:t>Other witnesses with information</a:t>
            </a:r>
          </a:p>
          <a:p>
            <a:pPr lvl="1" eaLnBrk="1" hangingPunct="1">
              <a:lnSpc>
                <a:spcPct val="90000"/>
              </a:lnSpc>
            </a:pPr>
            <a:r>
              <a:rPr lang="en-US" altLang="en-US" sz="2600" dirty="0" smtClean="0"/>
              <a:t>Open-ended questions</a:t>
            </a:r>
          </a:p>
          <a:p>
            <a:pPr lvl="1" eaLnBrk="1" hangingPunct="1">
              <a:lnSpc>
                <a:spcPct val="90000"/>
              </a:lnSpc>
            </a:pPr>
            <a:r>
              <a:rPr lang="en-US" altLang="en-US" sz="2600" dirty="0" smtClean="0"/>
              <a:t>Existence of physical evidence</a:t>
            </a:r>
          </a:p>
          <a:p>
            <a:pPr eaLnBrk="1" hangingPunct="1">
              <a:lnSpc>
                <a:spcPct val="90000"/>
              </a:lnSpc>
            </a:pPr>
            <a:r>
              <a:rPr lang="en-US" altLang="en-US" sz="3000" dirty="0" smtClean="0"/>
              <a:t>Discuss the importance of </a:t>
            </a:r>
            <a:r>
              <a:rPr lang="en-US" altLang="en-US" sz="3000" u="sng" dirty="0" smtClean="0"/>
              <a:t>confidentiality</a:t>
            </a:r>
            <a:r>
              <a:rPr lang="en-US" altLang="en-US" sz="3000" dirty="0" smtClean="0"/>
              <a:t> and its </a:t>
            </a:r>
            <a:r>
              <a:rPr lang="en-US" altLang="en-US" sz="3000" u="sng" dirty="0" smtClean="0"/>
              <a:t>limits</a:t>
            </a:r>
            <a:r>
              <a:rPr lang="en-US" altLang="en-US" sz="3000" dirty="0" smtClean="0"/>
              <a:t>.</a:t>
            </a:r>
          </a:p>
        </p:txBody>
      </p:sp>
    </p:spTree>
    <p:extLst>
      <p:ext uri="{BB962C8B-B14F-4D97-AF65-F5344CB8AC3E}">
        <p14:creationId xmlns:p14="http://schemas.microsoft.com/office/powerpoint/2010/main" val="155289119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381000"/>
            <a:ext cx="7772400" cy="1371600"/>
          </a:xfrm>
        </p:spPr>
        <p:txBody>
          <a:bodyPr/>
          <a:lstStyle/>
          <a:p>
            <a:pPr eaLnBrk="1" hangingPunct="1"/>
            <a:r>
              <a:rPr lang="en-US" altLang="en-US" sz="3600" b="1" dirty="0" smtClean="0"/>
              <a:t>STEP 5:  DRAWING CONCLUSIONS</a:t>
            </a:r>
          </a:p>
        </p:txBody>
      </p:sp>
      <p:sp>
        <p:nvSpPr>
          <p:cNvPr id="34819" name="Rectangle 3"/>
          <p:cNvSpPr>
            <a:spLocks noGrp="1" noChangeArrowheads="1"/>
          </p:cNvSpPr>
          <p:nvPr>
            <p:ph idx="1"/>
          </p:nvPr>
        </p:nvSpPr>
        <p:spPr>
          <a:xfrm>
            <a:off x="685800" y="1828800"/>
            <a:ext cx="7772400" cy="3886200"/>
          </a:xfrm>
        </p:spPr>
        <p:txBody>
          <a:bodyPr>
            <a:normAutofit fontScale="92500"/>
          </a:bodyPr>
          <a:lstStyle/>
          <a:p>
            <a:pPr eaLnBrk="1" hangingPunct="1"/>
            <a:r>
              <a:rPr lang="en-US" altLang="en-US" sz="3000" dirty="0" smtClean="0"/>
              <a:t>Re-interview parties and witnesses regarding new information.</a:t>
            </a:r>
          </a:p>
          <a:p>
            <a:pPr lvl="1" eaLnBrk="1" hangingPunct="1"/>
            <a:r>
              <a:rPr lang="en-US" altLang="en-US" sz="2600" dirty="0" smtClean="0"/>
              <a:t>Follow same guidelines as previous interviews.</a:t>
            </a:r>
          </a:p>
          <a:p>
            <a:pPr eaLnBrk="1" hangingPunct="1"/>
            <a:r>
              <a:rPr lang="en-US" altLang="en-US" sz="3000" dirty="0" smtClean="0"/>
              <a:t>Make credibility determinations about the interviewees.</a:t>
            </a:r>
          </a:p>
          <a:p>
            <a:pPr lvl="1" eaLnBrk="1" hangingPunct="1"/>
            <a:r>
              <a:rPr lang="en-US" altLang="en-US" sz="2600" dirty="0" smtClean="0"/>
              <a:t>Refer to notes taken during interviews &amp; evidence gathered.</a:t>
            </a:r>
          </a:p>
        </p:txBody>
      </p:sp>
    </p:spTree>
    <p:extLst>
      <p:ext uri="{BB962C8B-B14F-4D97-AF65-F5344CB8AC3E}">
        <p14:creationId xmlns:p14="http://schemas.microsoft.com/office/powerpoint/2010/main" val="207740097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Threshold Considerations</a:t>
            </a:r>
            <a:endParaRPr lang="en-US" b="1" dirty="0"/>
          </a:p>
        </p:txBody>
      </p:sp>
      <p:sp>
        <p:nvSpPr>
          <p:cNvPr id="3" name="Content Placeholder 2"/>
          <p:cNvSpPr>
            <a:spLocks noGrp="1"/>
          </p:cNvSpPr>
          <p:nvPr>
            <p:ph idx="1"/>
          </p:nvPr>
        </p:nvSpPr>
        <p:spPr>
          <a:xfrm>
            <a:off x="514350" y="1524000"/>
            <a:ext cx="8115300" cy="4652963"/>
          </a:xfrm>
        </p:spPr>
        <p:txBody>
          <a:bodyPr/>
          <a:lstStyle/>
          <a:p>
            <a:pPr marL="0" indent="0" algn="ctr">
              <a:buNone/>
            </a:pPr>
            <a:r>
              <a:rPr lang="en-US" sz="2400" b="1" dirty="0" smtClean="0">
                <a:solidFill>
                  <a:srgbClr val="0070C0"/>
                </a:solidFill>
              </a:rPr>
              <a:t>Do </a:t>
            </a:r>
            <a:r>
              <a:rPr lang="en-US" sz="2400" b="1" dirty="0" smtClean="0">
                <a:solidFill>
                  <a:srgbClr val="0070C0"/>
                </a:solidFill>
              </a:rPr>
              <a:t>all complaints require an investigation?</a:t>
            </a:r>
          </a:p>
          <a:p>
            <a:pPr marL="0" indent="0" algn="ctr">
              <a:buNone/>
            </a:pPr>
            <a:r>
              <a:rPr lang="en-US" sz="2400" b="1" dirty="0" smtClean="0">
                <a:solidFill>
                  <a:srgbClr val="0070C0"/>
                </a:solidFill>
              </a:rPr>
              <a:t>If not, when should you do an investigation?</a:t>
            </a:r>
          </a:p>
          <a:p>
            <a:endParaRPr lang="en-US" dirty="0"/>
          </a:p>
        </p:txBody>
      </p:sp>
    </p:spTree>
    <p:extLst>
      <p:ext uri="{BB962C8B-B14F-4D97-AF65-F5344CB8AC3E}">
        <p14:creationId xmlns:p14="http://schemas.microsoft.com/office/powerpoint/2010/main" val="27014562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grpId="0" nodeType="clickEffec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indefinite"/>
                            </p:stCond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04800"/>
            <a:ext cx="7772400" cy="1371600"/>
          </a:xfrm>
        </p:spPr>
        <p:txBody>
          <a:bodyPr>
            <a:normAutofit/>
          </a:bodyPr>
          <a:lstStyle/>
          <a:p>
            <a:pPr eaLnBrk="1" hangingPunct="1"/>
            <a:r>
              <a:rPr lang="en-US" altLang="en-US" sz="3600" b="1" dirty="0" smtClean="0"/>
              <a:t>STEP 6:  DRAWING CONCLUSIONS</a:t>
            </a:r>
          </a:p>
        </p:txBody>
      </p:sp>
      <p:sp>
        <p:nvSpPr>
          <p:cNvPr id="35843" name="Rectangle 3"/>
          <p:cNvSpPr>
            <a:spLocks noGrp="1" noChangeArrowheads="1"/>
          </p:cNvSpPr>
          <p:nvPr>
            <p:ph idx="1"/>
          </p:nvPr>
        </p:nvSpPr>
        <p:spPr/>
        <p:txBody>
          <a:bodyPr/>
          <a:lstStyle/>
          <a:p>
            <a:pPr marL="0" indent="0" eaLnBrk="1" hangingPunct="1">
              <a:buNone/>
            </a:pPr>
            <a:endParaRPr lang="en-US" altLang="en-US" dirty="0" smtClean="0"/>
          </a:p>
          <a:p>
            <a:pPr eaLnBrk="1" hangingPunct="1"/>
            <a:r>
              <a:rPr lang="en-US" altLang="en-US" sz="3000" dirty="0" smtClean="0"/>
              <a:t>Alleged misconduct </a:t>
            </a:r>
            <a:r>
              <a:rPr lang="en-US" altLang="en-US" sz="3000" b="1" dirty="0" smtClean="0"/>
              <a:t>did</a:t>
            </a:r>
            <a:r>
              <a:rPr lang="en-US" altLang="en-US" sz="3000" dirty="0" smtClean="0"/>
              <a:t> occur</a:t>
            </a:r>
          </a:p>
          <a:p>
            <a:pPr eaLnBrk="1" hangingPunct="1"/>
            <a:endParaRPr lang="en-US" altLang="en-US" sz="3000" dirty="0" smtClean="0"/>
          </a:p>
          <a:p>
            <a:pPr eaLnBrk="1" hangingPunct="1"/>
            <a:r>
              <a:rPr lang="en-US" altLang="en-US" sz="3000" dirty="0" smtClean="0"/>
              <a:t>Alleged misconduct did </a:t>
            </a:r>
            <a:r>
              <a:rPr lang="en-US" altLang="en-US" sz="3000" b="1" dirty="0" smtClean="0"/>
              <a:t>not</a:t>
            </a:r>
            <a:r>
              <a:rPr lang="en-US" altLang="en-US" sz="3000" dirty="0" smtClean="0"/>
              <a:t> occur</a:t>
            </a:r>
          </a:p>
          <a:p>
            <a:pPr eaLnBrk="1" hangingPunct="1">
              <a:buFontTx/>
              <a:buNone/>
            </a:pPr>
            <a:endParaRPr lang="en-US" altLang="en-US" sz="3000" dirty="0" smtClean="0"/>
          </a:p>
          <a:p>
            <a:pPr eaLnBrk="1" hangingPunct="1"/>
            <a:r>
              <a:rPr lang="en-US" altLang="en-US" sz="3000" dirty="0" smtClean="0"/>
              <a:t>Investigation is inconclusive</a:t>
            </a:r>
          </a:p>
        </p:txBody>
      </p:sp>
    </p:spTree>
    <p:extLst>
      <p:ext uri="{BB962C8B-B14F-4D97-AF65-F5344CB8AC3E}">
        <p14:creationId xmlns:p14="http://schemas.microsoft.com/office/powerpoint/2010/main" val="146454291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descr="Tiebreaker - Alchetron, The Free Social Encycloped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981200"/>
            <a:ext cx="59436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15576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1143000"/>
          </a:xfrm>
        </p:spPr>
        <p:txBody>
          <a:bodyPr/>
          <a:lstStyle/>
          <a:p>
            <a:pPr eaLnBrk="1" hangingPunct="1"/>
            <a:r>
              <a:rPr lang="en-US" altLang="en-US" sz="3600" b="1" dirty="0" smtClean="0"/>
              <a:t>STEP 6:  CLOSING THE LOOP</a:t>
            </a:r>
          </a:p>
        </p:txBody>
      </p:sp>
      <p:sp>
        <p:nvSpPr>
          <p:cNvPr id="36867" name="Rectangle 3"/>
          <p:cNvSpPr>
            <a:spLocks noGrp="1" noChangeArrowheads="1"/>
          </p:cNvSpPr>
          <p:nvPr>
            <p:ph idx="1"/>
          </p:nvPr>
        </p:nvSpPr>
        <p:spPr>
          <a:xfrm>
            <a:off x="514350" y="1371600"/>
            <a:ext cx="8115300" cy="4805363"/>
          </a:xfrm>
        </p:spPr>
        <p:txBody>
          <a:bodyPr>
            <a:normAutofit fontScale="92500"/>
          </a:bodyPr>
          <a:lstStyle/>
          <a:p>
            <a:pPr eaLnBrk="1" hangingPunct="1"/>
            <a:r>
              <a:rPr lang="en-US" altLang="en-US" sz="3000" dirty="0" smtClean="0"/>
              <a:t>Take necessary corrective action:</a:t>
            </a:r>
          </a:p>
          <a:p>
            <a:pPr lvl="1" eaLnBrk="1" hangingPunct="1"/>
            <a:r>
              <a:rPr lang="en-US" altLang="en-US" sz="2600" dirty="0" smtClean="0"/>
              <a:t>To </a:t>
            </a:r>
            <a:r>
              <a:rPr lang="en-US" altLang="en-US" sz="2600" u="sng" dirty="0" smtClean="0"/>
              <a:t>stop harassment</a:t>
            </a:r>
            <a:r>
              <a:rPr lang="en-US" altLang="en-US" sz="2600" dirty="0" smtClean="0"/>
              <a:t> and ensure it does not recur</a:t>
            </a:r>
          </a:p>
          <a:p>
            <a:pPr lvl="1" eaLnBrk="1" hangingPunct="1"/>
            <a:r>
              <a:rPr lang="en-US" altLang="en-US" sz="2600" dirty="0" smtClean="0"/>
              <a:t>To </a:t>
            </a:r>
            <a:r>
              <a:rPr lang="en-US" altLang="en-US" sz="2600" u="sng" dirty="0" smtClean="0"/>
              <a:t>counter</a:t>
            </a:r>
            <a:r>
              <a:rPr lang="en-US" altLang="en-US" sz="2600" dirty="0" smtClean="0"/>
              <a:t> the effects of harassment on victim’s life</a:t>
            </a:r>
          </a:p>
          <a:p>
            <a:pPr eaLnBrk="1" hangingPunct="1"/>
            <a:r>
              <a:rPr lang="en-US" altLang="en-US" sz="3000" dirty="0" smtClean="0"/>
              <a:t>Corrective action may include:</a:t>
            </a:r>
          </a:p>
          <a:p>
            <a:pPr lvl="1" eaLnBrk="1" hangingPunct="1"/>
            <a:r>
              <a:rPr lang="en-US" altLang="en-US" sz="2600" dirty="0" smtClean="0"/>
              <a:t>Reprimands, reassignment, demotion, suspension, counseling, termination</a:t>
            </a:r>
          </a:p>
          <a:p>
            <a:pPr eaLnBrk="1" hangingPunct="1"/>
            <a:r>
              <a:rPr lang="en-US" altLang="en-US" sz="3000" dirty="0" smtClean="0"/>
              <a:t>Note: Inform </a:t>
            </a:r>
            <a:r>
              <a:rPr lang="en-US" altLang="en-US" sz="3000" u="sng" dirty="0" smtClean="0"/>
              <a:t>accused</a:t>
            </a:r>
            <a:r>
              <a:rPr lang="en-US" altLang="en-US" sz="3000" dirty="0" smtClean="0"/>
              <a:t> and </a:t>
            </a:r>
            <a:r>
              <a:rPr lang="en-US" altLang="en-US" sz="3000" u="sng" dirty="0" smtClean="0"/>
              <a:t>accuser</a:t>
            </a:r>
            <a:r>
              <a:rPr lang="en-US" altLang="en-US" sz="3000" dirty="0" smtClean="0"/>
              <a:t> of outcome</a:t>
            </a:r>
          </a:p>
        </p:txBody>
      </p:sp>
    </p:spTree>
    <p:extLst>
      <p:ext uri="{BB962C8B-B14F-4D97-AF65-F5344CB8AC3E}">
        <p14:creationId xmlns:p14="http://schemas.microsoft.com/office/powerpoint/2010/main" val="291180028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3352800"/>
            <a:ext cx="6553200" cy="1295400"/>
          </a:xfrm>
        </p:spPr>
        <p:txBody>
          <a:bodyPr>
            <a:normAutofit/>
          </a:bodyPr>
          <a:lstStyle/>
          <a:p>
            <a:pPr algn="ctr"/>
            <a:r>
              <a:rPr lang="en-US" altLang="en-US" b="1" dirty="0"/>
              <a:t>QUESTIONS???????????</a:t>
            </a:r>
            <a:br>
              <a:rPr lang="en-US" altLang="en-US" b="1" dirty="0"/>
            </a:br>
            <a:endParaRPr lang="en-US" dirty="0"/>
          </a:p>
        </p:txBody>
      </p:sp>
      <p:sp>
        <p:nvSpPr>
          <p:cNvPr id="37891" name="Rectangle 3"/>
          <p:cNvSpPr>
            <a:spLocks noGrp="1" noChangeArrowheads="1"/>
          </p:cNvSpPr>
          <p:nvPr>
            <p:ph type="subTitle" idx="1"/>
          </p:nvPr>
        </p:nvSpPr>
        <p:spPr/>
        <p:txBody>
          <a:bodyPr>
            <a:normAutofit lnSpcReduction="10000"/>
          </a:bodyPr>
          <a:lstStyle/>
          <a:p>
            <a:pPr algn="ctr" eaLnBrk="1" hangingPunct="1">
              <a:buFontTx/>
              <a:buNone/>
            </a:pPr>
            <a:endParaRPr lang="en-US" altLang="en-US" b="1" dirty="0" smtClean="0"/>
          </a:p>
        </p:txBody>
      </p:sp>
      <p:sp>
        <p:nvSpPr>
          <p:cNvPr id="3" name="Text Placeholder 2"/>
          <p:cNvSpPr>
            <a:spLocks noGrp="1"/>
          </p:cNvSpPr>
          <p:nvPr>
            <p:ph type="body" sz="quarter" idx="10"/>
          </p:nvPr>
        </p:nvSpPr>
        <p:spPr/>
        <p:txBody>
          <a:bodyPr>
            <a:normAutofit fontScale="92500" lnSpcReduction="10000"/>
          </a:bodyPr>
          <a:lstStyle/>
          <a:p>
            <a:endParaRPr lang="en-US" dirty="0"/>
          </a:p>
        </p:txBody>
      </p:sp>
    </p:spTree>
    <p:extLst>
      <p:ext uri="{BB962C8B-B14F-4D97-AF65-F5344CB8AC3E}">
        <p14:creationId xmlns:p14="http://schemas.microsoft.com/office/powerpoint/2010/main" val="101967828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t>Let’s discuss</a:t>
            </a:r>
            <a:r>
              <a:rPr lang="en-US" sz="3200" b="1" dirty="0" smtClean="0"/>
              <a:t>…</a:t>
            </a:r>
            <a:endParaRPr lang="en-US" sz="3600" b="1" dirty="0"/>
          </a:p>
        </p:txBody>
      </p:sp>
      <p:sp>
        <p:nvSpPr>
          <p:cNvPr id="3" name="Content Placeholder 2"/>
          <p:cNvSpPr>
            <a:spLocks noGrp="1"/>
          </p:cNvSpPr>
          <p:nvPr>
            <p:ph idx="1"/>
          </p:nvPr>
        </p:nvSpPr>
        <p:spPr>
          <a:xfrm>
            <a:off x="514350" y="1524000"/>
            <a:ext cx="8115300" cy="4652963"/>
          </a:xfrm>
        </p:spPr>
        <p:txBody>
          <a:bodyPr>
            <a:normAutofit/>
          </a:bodyPr>
          <a:lstStyle/>
          <a:p>
            <a:r>
              <a:rPr lang="en-US" sz="2200" dirty="0" smtClean="0"/>
              <a:t>Tom is a Vice-President for ABC Co. and oversees the Company’s manufacturing operations at multiple plants.  He has been with the Company for 18 years and is a key member of the Company’s leadership team.  Tom is married.</a:t>
            </a:r>
          </a:p>
          <a:p>
            <a:r>
              <a:rPr lang="en-US" sz="2200" dirty="0" smtClean="0"/>
              <a:t>Beth is a manager at ABC Co. and reports directly to Tom.  She has been with the Company for 12 years.  Beth is also married.</a:t>
            </a:r>
          </a:p>
          <a:p>
            <a:r>
              <a:rPr lang="en-US" sz="2200" dirty="0" smtClean="0"/>
              <a:t>You are a manager on the </a:t>
            </a:r>
            <a:r>
              <a:rPr lang="en-US" sz="2200" dirty="0" smtClean="0"/>
              <a:t>sales</a:t>
            </a:r>
            <a:r>
              <a:rPr lang="en-US" sz="2200" dirty="0" smtClean="0"/>
              <a:t> </a:t>
            </a:r>
            <a:r>
              <a:rPr lang="en-US" sz="2200" dirty="0" smtClean="0"/>
              <a:t>side of the Company’s operations.</a:t>
            </a:r>
          </a:p>
          <a:p>
            <a:endParaRPr lang="en-US" sz="2600" dirty="0" smtClean="0"/>
          </a:p>
          <a:p>
            <a:endParaRPr lang="en-US" dirty="0"/>
          </a:p>
        </p:txBody>
      </p:sp>
    </p:spTree>
    <p:extLst>
      <p:ext uri="{BB962C8B-B14F-4D97-AF65-F5344CB8AC3E}">
        <p14:creationId xmlns:p14="http://schemas.microsoft.com/office/powerpoint/2010/main" val="33514260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indefinite"/>
                            </p:stCondLst>
                          </p:cTn>
                        </p:par>
                      </p:childTnLst>
                    </p:cTn>
                  </p:par>
                  <p:par>
                    <p:cTn id="5" fill="hold" nodeType="clickPar">
                      <p:stCondLst>
                        <p:cond delay="indefinite"/>
                      </p:stCondLst>
                      <p:childTnLst>
                        <p:par>
                          <p:cTn id="6" fill="hold" nodeType="withGroup">
                            <p:stCondLst>
                              <p:cond delay="indefinite"/>
                            </p:stCond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3600" b="1" dirty="0"/>
              <a:t>Let’s discuss…</a:t>
            </a:r>
          </a:p>
        </p:txBody>
      </p:sp>
      <p:sp>
        <p:nvSpPr>
          <p:cNvPr id="3" name="Content Placeholder 2"/>
          <p:cNvSpPr>
            <a:spLocks noGrp="1"/>
          </p:cNvSpPr>
          <p:nvPr>
            <p:ph idx="1"/>
          </p:nvPr>
        </p:nvSpPr>
        <p:spPr/>
        <p:txBody>
          <a:bodyPr>
            <a:normAutofit/>
          </a:bodyPr>
          <a:lstStyle/>
          <a:p>
            <a:r>
              <a:rPr lang="en-US" sz="2000" dirty="0" smtClean="0"/>
              <a:t>Over the past several months, you have heard rumors that Tom and Beth are having an affair.</a:t>
            </a:r>
          </a:p>
          <a:p>
            <a:r>
              <a:rPr lang="en-US" sz="2000" dirty="0" smtClean="0"/>
              <a:t>Is this any of your business?</a:t>
            </a:r>
          </a:p>
          <a:p>
            <a:r>
              <a:rPr lang="en-US" sz="2000" dirty="0" smtClean="0"/>
              <a:t>What, if anything, should you do?</a:t>
            </a:r>
            <a:endParaRPr lang="en-US" sz="2000" dirty="0"/>
          </a:p>
        </p:txBody>
      </p:sp>
    </p:spTree>
    <p:extLst>
      <p:ext uri="{BB962C8B-B14F-4D97-AF65-F5344CB8AC3E}">
        <p14:creationId xmlns:p14="http://schemas.microsoft.com/office/powerpoint/2010/main" val="34895750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grpId="0" nodeType="clickEffec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indefinite"/>
                            </p:stCondLst>
                          </p:cTn>
                        </p:par>
                        <p:par>
                          <p:cTn id="14" fill="hold" nodeType="afterGroup">
                            <p:stCondLst>
                              <p:cond delay="0"/>
                            </p:stCondLst>
                            <p:childTnLst>
                              <p:par>
                                <p:cTn id="15" presetID="1" presetClass="entr" presetSubtype="0" fill="hold" grpId="0" nodeType="clickEffec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3600" b="1" dirty="0"/>
              <a:t>Let’s discuss…</a:t>
            </a:r>
          </a:p>
        </p:txBody>
      </p:sp>
      <p:sp>
        <p:nvSpPr>
          <p:cNvPr id="3" name="Content Placeholder 2"/>
          <p:cNvSpPr>
            <a:spLocks noGrp="1"/>
          </p:cNvSpPr>
          <p:nvPr>
            <p:ph idx="1"/>
          </p:nvPr>
        </p:nvSpPr>
        <p:spPr/>
        <p:txBody>
          <a:bodyPr>
            <a:normAutofit/>
          </a:bodyPr>
          <a:lstStyle/>
          <a:p>
            <a:r>
              <a:rPr lang="en-US" sz="2000" dirty="0" smtClean="0"/>
              <a:t>Last week, an employee informs you that he overheard Tom and Beth having a very heated argument in a conference room.</a:t>
            </a:r>
          </a:p>
          <a:p>
            <a:r>
              <a:rPr lang="en-US" sz="2000" dirty="0" smtClean="0"/>
              <a:t>The employee also tells you that he has heard that Tom and Beth frequently take business trips together and that their hotel rooms are always next to each other.</a:t>
            </a:r>
          </a:p>
          <a:p>
            <a:r>
              <a:rPr lang="en-US" sz="2000" dirty="0" smtClean="0"/>
              <a:t>What, if anything, do you do?</a:t>
            </a:r>
            <a:endParaRPr lang="en-US" sz="2000" dirty="0"/>
          </a:p>
        </p:txBody>
      </p:sp>
    </p:spTree>
    <p:extLst>
      <p:ext uri="{BB962C8B-B14F-4D97-AF65-F5344CB8AC3E}">
        <p14:creationId xmlns:p14="http://schemas.microsoft.com/office/powerpoint/2010/main" val="14857723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grpId="0" nodeType="clickEffec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indefinite"/>
                            </p:stCondLst>
                          </p:cTn>
                        </p:par>
                        <p:par>
                          <p:cTn id="14" fill="hold" nodeType="afterGroup">
                            <p:stCondLst>
                              <p:cond delay="0"/>
                            </p:stCondLst>
                            <p:childTnLst>
                              <p:par>
                                <p:cTn id="15" presetID="1" presetClass="entr" presetSubtype="0" fill="hold" grpId="0" nodeType="clickEffec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Threshold Considerations</a:t>
            </a:r>
            <a:endParaRPr lang="en-US" dirty="0"/>
          </a:p>
        </p:txBody>
      </p:sp>
      <p:sp>
        <p:nvSpPr>
          <p:cNvPr id="3" name="Content Placeholder 2"/>
          <p:cNvSpPr>
            <a:spLocks noGrp="1"/>
          </p:cNvSpPr>
          <p:nvPr>
            <p:ph idx="1"/>
          </p:nvPr>
        </p:nvSpPr>
        <p:spPr/>
        <p:txBody>
          <a:bodyPr/>
          <a:lstStyle/>
          <a:p>
            <a:pPr marL="0" indent="0" algn="ctr">
              <a:buNone/>
            </a:pPr>
            <a:r>
              <a:rPr lang="en-US" sz="2800" b="1" dirty="0">
                <a:solidFill>
                  <a:srgbClr val="0070C0"/>
                </a:solidFill>
              </a:rPr>
              <a:t>Who should conduct the investigation?</a:t>
            </a:r>
          </a:p>
          <a:p>
            <a:endParaRPr lang="en-US" dirty="0"/>
          </a:p>
        </p:txBody>
      </p:sp>
    </p:spTree>
    <p:extLst>
      <p:ext uri="{BB962C8B-B14F-4D97-AF65-F5344CB8AC3E}">
        <p14:creationId xmlns:p14="http://schemas.microsoft.com/office/powerpoint/2010/main" val="404310676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65127"/>
            <a:ext cx="8115300" cy="701674"/>
          </a:xfrm>
        </p:spPr>
        <p:txBody>
          <a:bodyPr/>
          <a:lstStyle/>
          <a:p>
            <a:endParaRPr lang="en-US" dirty="0"/>
          </a:p>
        </p:txBody>
      </p:sp>
      <p:pic>
        <p:nvPicPr>
          <p:cNvPr id="2050" name="Picture 2" descr="THE HOT SEAT | MGTM Network Amino"/>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447800"/>
            <a:ext cx="5867400" cy="4732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269414"/>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9044.0"/>
  <p:tag name="AS_RELEASE_DATE" val="2017.05.17"/>
  <p:tag name="AS_TITLE" val="Aspose.Slides for .NET 4.0"/>
  <p:tag name="AS_VERSION" val="17.5"/>
</p:tagLst>
</file>

<file path=ppt/theme/theme1.xml><?xml version="1.0" encoding="utf-8"?>
<a:theme xmlns:a="http://schemas.openxmlformats.org/drawingml/2006/main" name="Maynard Template - New image slides">
  <a:themeElements>
    <a:clrScheme name="MaynardNexsen">
      <a:dk1>
        <a:srgbClr val="000000"/>
      </a:dk1>
      <a:lt1>
        <a:srgbClr val="FFFFFF"/>
      </a:lt1>
      <a:dk2>
        <a:srgbClr val="58878F"/>
      </a:dk2>
      <a:lt2>
        <a:srgbClr val="E2DDD9"/>
      </a:lt2>
      <a:accent1>
        <a:srgbClr val="58878F"/>
      </a:accent1>
      <a:accent2>
        <a:srgbClr val="000000"/>
      </a:accent2>
      <a:accent3>
        <a:srgbClr val="E1DDD9"/>
      </a:accent3>
      <a:accent4>
        <a:srgbClr val="835946"/>
      </a:accent4>
      <a:accent5>
        <a:srgbClr val="D3DFE8"/>
      </a:accent5>
      <a:accent6>
        <a:srgbClr val="58878F"/>
      </a:accent6>
      <a:hlink>
        <a:srgbClr val="58878F"/>
      </a:hlink>
      <a:folHlink>
        <a:srgbClr val="835A45"/>
      </a:folHlink>
    </a:clrScheme>
    <a:fontScheme name="Verdana">
      <a:majorFont>
        <a:latin typeface="Verdana"/>
        <a:ea typeface="Arial"/>
        <a:cs typeface="Arial"/>
      </a:majorFont>
      <a:minorFont>
        <a:latin typeface="Verdana"/>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xml>��< ? x m l   v e r s i o n = " 1 . 0 "   e n c o d i n g = " u t f - 1 6 " ? >  
 < p r o p e r t i e s   x m l n s = " h t t p : / / w w w . i m a n a g e . c o m / w o r k / x m l s c h e m a " >  
     < d o c u m e n t i d > N P D o c u m e n t s ! 6 1 6 6 9 5 6 0 . 1 < / d o c u m e n t i d >  
     < s e n d e r i d > T M C C O N N E L L < / s e n d e r i d >  
     < s e n d e r e m a i l > T M C C O N N E L L @ M A Y N A R D N E X S E N . C O M < / s e n d e r e m a i l >  
     < l a s t m o d i f i e d > 2 0 2 3 - 0 8 - 2 3 T 1 1 : 4 9 : 5 2 . 0 0 0 0 0 0 0 - 0 4 : 0 0 < / l a s t m o d i f i e d >  
     < d a t a b a s e > N P D o c u m e n t s < / d a t a b a s e >  
 < / p r o p e r t i e s > 
</file>

<file path=docProps/app.xml><?xml version="1.0" encoding="utf-8"?>
<Properties xmlns="http://schemas.openxmlformats.org/officeDocument/2006/extended-properties" xmlns:vt="http://schemas.openxmlformats.org/officeDocument/2006/docPropsVTypes">
  <Template>Maynard Template - New image slides</Template>
  <TotalTime>277</TotalTime>
  <Words>2346</Words>
  <Application>Microsoft Office PowerPoint</Application>
  <PresentationFormat>On-screen Show (4:3)</PresentationFormat>
  <Paragraphs>227</Paragraphs>
  <Slides>43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CommonBullets</vt:lpstr>
      <vt:lpstr>Tahoma</vt:lpstr>
      <vt:lpstr>Times New Roman</vt:lpstr>
      <vt:lpstr>Verdana</vt:lpstr>
      <vt:lpstr>Maynard Template - New image slides</vt:lpstr>
      <vt:lpstr>Putting the Puzzle Together: How to Conduct an Effective and Efficient Investigation  Timothy B. McConnell</vt:lpstr>
      <vt:lpstr>Recent High Profile Investigations</vt:lpstr>
      <vt:lpstr>Recent High Profile Investigations</vt:lpstr>
      <vt:lpstr>Threshold Considerations</vt:lpstr>
      <vt:lpstr>Let’s discuss…</vt:lpstr>
      <vt:lpstr>Let’s discuss…</vt:lpstr>
      <vt:lpstr>Let’s discuss…</vt:lpstr>
      <vt:lpstr>Threshold Considerations</vt:lpstr>
      <vt:lpstr>PowerPoint Presentation</vt:lpstr>
      <vt:lpstr>Threshold Considerations</vt:lpstr>
      <vt:lpstr>Give This A Thought . . . </vt:lpstr>
      <vt:lpstr>Give This A Thought . . . </vt:lpstr>
      <vt:lpstr>Give This A Thought . . . </vt:lpstr>
      <vt:lpstr>Why “Privilege” Matters</vt:lpstr>
      <vt:lpstr>Why “Privilege” Matters</vt:lpstr>
      <vt:lpstr>Returning to the situation involving Tom…</vt:lpstr>
      <vt:lpstr>Returning to the situation involving Tom…</vt:lpstr>
      <vt:lpstr>Returning to the situation involving Tom…</vt:lpstr>
      <vt:lpstr>WHEN SHOULD PRIVILEGE BE USED?</vt:lpstr>
      <vt:lpstr>Why Conduct an Internal  Investigation???? </vt:lpstr>
      <vt:lpstr>Why Investigate?</vt:lpstr>
      <vt:lpstr>DEFENSE TO HOSTILE WORK ENVIRONMENT CLAIMS </vt:lpstr>
      <vt:lpstr>REASONABLE CARE TO PREVENT HARASSMENT INCLUDES:</vt:lpstr>
      <vt:lpstr>REASONS PREVENTING EMPLOYEE FROM TAKING ADVANTAGE OF EMPLOYER’S CORRECTIVE OPPORTUNITIES:</vt:lpstr>
      <vt:lpstr>GOALS OF AN EFFECTIVE INVESTIGATION PROCEDURE</vt:lpstr>
      <vt:lpstr>The Process</vt:lpstr>
      <vt:lpstr>Six Step Process</vt:lpstr>
      <vt:lpstr>STEP 1: The Plan</vt:lpstr>
      <vt:lpstr>STEP 2:  INTERVIEW THE COMPLAINANT / VICTIM</vt:lpstr>
      <vt:lpstr>STEP 2:  (cont’d)</vt:lpstr>
      <vt:lpstr>Let’s Discuss…</vt:lpstr>
      <vt:lpstr>STEP 3:  INTERVIEW THE ACCUSED (This is fluid!)</vt:lpstr>
      <vt:lpstr>Interviewing (generally)</vt:lpstr>
      <vt:lpstr>Interviewing (generally)</vt:lpstr>
      <vt:lpstr>Interviewing (generally)</vt:lpstr>
      <vt:lpstr>Interviewing (generally)</vt:lpstr>
      <vt:lpstr>Interviewing (generally)</vt:lpstr>
      <vt:lpstr>STEP 4:  INTERVIEW WITNESSES</vt:lpstr>
      <vt:lpstr>STEP 5:  DRAWING CONCLUSIONS</vt:lpstr>
      <vt:lpstr>STEP 6:  DRAWING CONCLUSIONS</vt:lpstr>
      <vt:lpstr>PowerPoint Presentation</vt:lpstr>
      <vt:lpstr>STEP 6:  CLOSING THE LOOP</vt:lpstr>
      <vt:lpstr>QUESTIONS??????????? </vt:lpstr>
    </vt:vector>
  </TitlesOfParts>
  <Company>Bass Berry &amp; Sims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Tim McConnell</cp:lastModifiedBy>
  <cp:revision>15</cp:revision>
  <dcterms:created xsi:type="dcterms:W3CDTF">2023-08-21T10:00:53Z</dcterms:created>
  <dcterms:modified xsi:type="dcterms:W3CDTF">2023-08-23T15:49:52Z</dcterms:modified>
</cp:coreProperties>
</file>