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98"/>
  </p:notesMasterIdLst>
  <p:sldIdLst>
    <p:sldId id="256" r:id="rId2"/>
    <p:sldId id="257" r:id="rId3"/>
    <p:sldId id="258" r:id="rId4"/>
    <p:sldId id="259" r:id="rId5"/>
    <p:sldId id="260" r:id="rId6"/>
    <p:sldId id="660" r:id="rId7"/>
    <p:sldId id="732" r:id="rId8"/>
    <p:sldId id="575" r:id="rId9"/>
    <p:sldId id="613" r:id="rId10"/>
    <p:sldId id="576" r:id="rId11"/>
    <p:sldId id="890" r:id="rId12"/>
    <p:sldId id="883" r:id="rId13"/>
    <p:sldId id="884" r:id="rId14"/>
    <p:sldId id="881" r:id="rId15"/>
    <p:sldId id="882" r:id="rId16"/>
    <p:sldId id="887" r:id="rId17"/>
    <p:sldId id="885" r:id="rId18"/>
    <p:sldId id="880" r:id="rId19"/>
    <p:sldId id="735" r:id="rId20"/>
    <p:sldId id="886" r:id="rId21"/>
    <p:sldId id="888" r:id="rId22"/>
    <p:sldId id="873" r:id="rId23"/>
    <p:sldId id="874" r:id="rId24"/>
    <p:sldId id="875" r:id="rId25"/>
    <p:sldId id="876" r:id="rId26"/>
    <p:sldId id="878" r:id="rId27"/>
    <p:sldId id="877" r:id="rId28"/>
    <p:sldId id="879" r:id="rId29"/>
    <p:sldId id="913" r:id="rId30"/>
    <p:sldId id="736" r:id="rId31"/>
    <p:sldId id="615" r:id="rId32"/>
    <p:sldId id="741" r:id="rId33"/>
    <p:sldId id="891" r:id="rId34"/>
    <p:sldId id="742" r:id="rId35"/>
    <p:sldId id="743" r:id="rId36"/>
    <p:sldId id="744" r:id="rId37"/>
    <p:sldId id="745" r:id="rId38"/>
    <p:sldId id="911" r:id="rId39"/>
    <p:sldId id="746" r:id="rId40"/>
    <p:sldId id="912" r:id="rId41"/>
    <p:sldId id="892" r:id="rId42"/>
    <p:sldId id="903" r:id="rId43"/>
    <p:sldId id="904" r:id="rId44"/>
    <p:sldId id="905" r:id="rId45"/>
    <p:sldId id="906" r:id="rId46"/>
    <p:sldId id="907" r:id="rId47"/>
    <p:sldId id="715" r:id="rId48"/>
    <p:sldId id="738" r:id="rId49"/>
    <p:sldId id="902" r:id="rId50"/>
    <p:sldId id="908" r:id="rId51"/>
    <p:sldId id="909" r:id="rId52"/>
    <p:sldId id="755" r:id="rId53"/>
    <p:sldId id="756" r:id="rId54"/>
    <p:sldId id="761" r:id="rId55"/>
    <p:sldId id="896" r:id="rId56"/>
    <p:sldId id="897" r:id="rId57"/>
    <p:sldId id="758" r:id="rId58"/>
    <p:sldId id="898" r:id="rId59"/>
    <p:sldId id="757" r:id="rId60"/>
    <p:sldId id="899" r:id="rId61"/>
    <p:sldId id="900" r:id="rId62"/>
    <p:sldId id="759" r:id="rId63"/>
    <p:sldId id="901" r:id="rId64"/>
    <p:sldId id="762" r:id="rId65"/>
    <p:sldId id="763" r:id="rId66"/>
    <p:sldId id="764" r:id="rId67"/>
    <p:sldId id="766" r:id="rId68"/>
    <p:sldId id="765" r:id="rId69"/>
    <p:sldId id="767" r:id="rId70"/>
    <p:sldId id="889" r:id="rId71"/>
    <p:sldId id="768" r:id="rId72"/>
    <p:sldId id="740" r:id="rId73"/>
    <p:sldId id="769" r:id="rId74"/>
    <p:sldId id="837" r:id="rId75"/>
    <p:sldId id="868" r:id="rId76"/>
    <p:sldId id="860" r:id="rId77"/>
    <p:sldId id="865" r:id="rId78"/>
    <p:sldId id="869" r:id="rId79"/>
    <p:sldId id="871" r:id="rId80"/>
    <p:sldId id="870" r:id="rId81"/>
    <p:sldId id="910" r:id="rId82"/>
    <p:sldId id="593" r:id="rId83"/>
    <p:sldId id="838" r:id="rId84"/>
    <p:sldId id="590" r:id="rId85"/>
    <p:sldId id="737" r:id="rId86"/>
    <p:sldId id="748" r:id="rId87"/>
    <p:sldId id="747" r:id="rId88"/>
    <p:sldId id="750" r:id="rId89"/>
    <p:sldId id="749" r:id="rId90"/>
    <p:sldId id="752" r:id="rId91"/>
    <p:sldId id="751" r:id="rId92"/>
    <p:sldId id="914" r:id="rId93"/>
    <p:sldId id="753" r:id="rId94"/>
    <p:sldId id="754" r:id="rId95"/>
    <p:sldId id="292" r:id="rId96"/>
    <p:sldId id="915" r:id="rId97"/>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F4DC5-AA6D-BF43-A422-75BF584AFF43}" v="12" dt="2023-08-16T16:05:44.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4" autoAdjust="0"/>
    <p:restoredTop sz="94660"/>
  </p:normalViewPr>
  <p:slideViewPr>
    <p:cSldViewPr snapToGrid="0">
      <p:cViewPr varScale="1">
        <p:scale>
          <a:sx n="124" d="100"/>
          <a:sy n="124" d="100"/>
        </p:scale>
        <p:origin x="5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22529-2D19-44FC-8C26-F535840ECD4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4319785-497E-436C-B5A6-021794EF9B94}">
      <dgm:prSet/>
      <dgm:spPr/>
      <dgm:t>
        <a:bodyPr/>
        <a:lstStyle/>
        <a:p>
          <a:pPr>
            <a:lnSpc>
              <a:spcPct val="100000"/>
            </a:lnSpc>
            <a:defRPr cap="all"/>
          </a:pPr>
          <a:r>
            <a:rPr lang="en-US"/>
            <a:t>Scenarios that Raise Attorney Ethics Issues</a:t>
          </a:r>
        </a:p>
      </dgm:t>
    </dgm:pt>
    <dgm:pt modelId="{5D1D527C-5684-416E-854C-23A461D9FBDF}" type="parTrans" cxnId="{28E3B3B3-8E5E-41E9-9A2E-50D2EB71E9E7}">
      <dgm:prSet/>
      <dgm:spPr/>
      <dgm:t>
        <a:bodyPr/>
        <a:lstStyle/>
        <a:p>
          <a:endParaRPr lang="en-US"/>
        </a:p>
      </dgm:t>
    </dgm:pt>
    <dgm:pt modelId="{81BE367F-859C-4CA1-992A-57EBBDC11C9D}" type="sibTrans" cxnId="{28E3B3B3-8E5E-41E9-9A2E-50D2EB71E9E7}">
      <dgm:prSet/>
      <dgm:spPr/>
      <dgm:t>
        <a:bodyPr/>
        <a:lstStyle/>
        <a:p>
          <a:endParaRPr lang="en-US"/>
        </a:p>
      </dgm:t>
    </dgm:pt>
    <dgm:pt modelId="{426B7674-389B-49C1-91C8-8C761E7074C0}">
      <dgm:prSet/>
      <dgm:spPr/>
      <dgm:t>
        <a:bodyPr/>
        <a:lstStyle/>
        <a:p>
          <a:pPr>
            <a:lnSpc>
              <a:spcPct val="100000"/>
            </a:lnSpc>
            <a:defRPr cap="all"/>
          </a:pPr>
          <a:r>
            <a:rPr lang="en-US"/>
            <a:t>Tennessee Rules of Professional Conduct</a:t>
          </a:r>
        </a:p>
      </dgm:t>
    </dgm:pt>
    <dgm:pt modelId="{9C1F4B3E-A055-47CD-ABED-8D77CE317E85}" type="parTrans" cxnId="{E4831665-9FD3-4E0B-ACE1-5409C2137277}">
      <dgm:prSet/>
      <dgm:spPr/>
      <dgm:t>
        <a:bodyPr/>
        <a:lstStyle/>
        <a:p>
          <a:endParaRPr lang="en-US"/>
        </a:p>
      </dgm:t>
    </dgm:pt>
    <dgm:pt modelId="{C6A480EF-ED8A-4836-ACB4-1CE015F2EA6D}" type="sibTrans" cxnId="{E4831665-9FD3-4E0B-ACE1-5409C2137277}">
      <dgm:prSet/>
      <dgm:spPr/>
      <dgm:t>
        <a:bodyPr/>
        <a:lstStyle/>
        <a:p>
          <a:endParaRPr lang="en-US"/>
        </a:p>
      </dgm:t>
    </dgm:pt>
    <dgm:pt modelId="{58EA82F2-CA65-4BCE-8FAA-52CF2CAB8550}">
      <dgm:prSet/>
      <dgm:spPr/>
      <dgm:t>
        <a:bodyPr/>
        <a:lstStyle/>
        <a:p>
          <a:pPr>
            <a:lnSpc>
              <a:spcPct val="100000"/>
            </a:lnSpc>
            <a:defRPr cap="all"/>
          </a:pPr>
          <a:r>
            <a:rPr lang="en-US" dirty="0"/>
            <a:t>Polling – Pick the Best Answer</a:t>
          </a:r>
        </a:p>
      </dgm:t>
    </dgm:pt>
    <dgm:pt modelId="{10899D92-166D-481A-BF3B-A1040FA2C690}" type="parTrans" cxnId="{3A5F7165-52A7-48AF-A2CF-C12FC4B45EB7}">
      <dgm:prSet/>
      <dgm:spPr/>
      <dgm:t>
        <a:bodyPr/>
        <a:lstStyle/>
        <a:p>
          <a:endParaRPr lang="en-US"/>
        </a:p>
      </dgm:t>
    </dgm:pt>
    <dgm:pt modelId="{96AF4A28-4D6C-4D30-8004-3A647064F0E0}" type="sibTrans" cxnId="{3A5F7165-52A7-48AF-A2CF-C12FC4B45EB7}">
      <dgm:prSet/>
      <dgm:spPr/>
      <dgm:t>
        <a:bodyPr/>
        <a:lstStyle/>
        <a:p>
          <a:endParaRPr lang="en-US"/>
        </a:p>
      </dgm:t>
    </dgm:pt>
    <dgm:pt modelId="{8C96BA81-49A3-4547-A179-6381639AE415}">
      <dgm:prSet/>
      <dgm:spPr/>
      <dgm:t>
        <a:bodyPr/>
        <a:lstStyle/>
        <a:p>
          <a:pPr>
            <a:lnSpc>
              <a:spcPct val="100000"/>
            </a:lnSpc>
            <a:defRPr cap="all"/>
          </a:pPr>
          <a:r>
            <a:rPr lang="en-US"/>
            <a:t>Discussion</a:t>
          </a:r>
        </a:p>
      </dgm:t>
    </dgm:pt>
    <dgm:pt modelId="{193E6800-91C1-4920-BD4F-EC07EFADA6D5}" type="parTrans" cxnId="{4938619B-C61B-4454-897B-9DC2AF2A05CE}">
      <dgm:prSet/>
      <dgm:spPr/>
      <dgm:t>
        <a:bodyPr/>
        <a:lstStyle/>
        <a:p>
          <a:endParaRPr lang="en-US"/>
        </a:p>
      </dgm:t>
    </dgm:pt>
    <dgm:pt modelId="{D37F132D-9EEA-43C3-ACEB-9F1C017ECD68}" type="sibTrans" cxnId="{4938619B-C61B-4454-897B-9DC2AF2A05CE}">
      <dgm:prSet/>
      <dgm:spPr/>
      <dgm:t>
        <a:bodyPr/>
        <a:lstStyle/>
        <a:p>
          <a:endParaRPr lang="en-US"/>
        </a:p>
      </dgm:t>
    </dgm:pt>
    <dgm:pt modelId="{FC56587F-83AD-42BD-AB57-9D084CDEDFDF}" type="pres">
      <dgm:prSet presAssocID="{F8F22529-2D19-44FC-8C26-F535840ECD40}" presName="root" presStyleCnt="0">
        <dgm:presLayoutVars>
          <dgm:dir/>
          <dgm:resizeHandles val="exact"/>
        </dgm:presLayoutVars>
      </dgm:prSet>
      <dgm:spPr/>
    </dgm:pt>
    <dgm:pt modelId="{23862A6F-45EB-4F0B-B9A4-4A0A3CCF6376}" type="pres">
      <dgm:prSet presAssocID="{34319785-497E-436C-B5A6-021794EF9B94}" presName="compNode" presStyleCnt="0"/>
      <dgm:spPr/>
    </dgm:pt>
    <dgm:pt modelId="{5270F72D-5198-4916-8E59-DEE3308E03D9}" type="pres">
      <dgm:prSet presAssocID="{34319785-497E-436C-B5A6-021794EF9B94}" presName="iconBgRect" presStyleLbl="bgShp" presStyleIdx="0" presStyleCnt="4"/>
      <dgm:spPr/>
    </dgm:pt>
    <dgm:pt modelId="{C330C47B-7405-48A8-817E-2048152827AA}" type="pres">
      <dgm:prSet presAssocID="{34319785-497E-436C-B5A6-021794EF9B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27D9B194-76B6-4592-9B65-34F2FFB9D97A}" type="pres">
      <dgm:prSet presAssocID="{34319785-497E-436C-B5A6-021794EF9B94}" presName="spaceRect" presStyleCnt="0"/>
      <dgm:spPr/>
    </dgm:pt>
    <dgm:pt modelId="{01A31879-1102-4A8C-86F8-C772A818898D}" type="pres">
      <dgm:prSet presAssocID="{34319785-497E-436C-B5A6-021794EF9B94}" presName="textRect" presStyleLbl="revTx" presStyleIdx="0" presStyleCnt="4">
        <dgm:presLayoutVars>
          <dgm:chMax val="1"/>
          <dgm:chPref val="1"/>
        </dgm:presLayoutVars>
      </dgm:prSet>
      <dgm:spPr/>
    </dgm:pt>
    <dgm:pt modelId="{9BBEC4E4-D207-4BF7-8B31-CACAAF36CA8A}" type="pres">
      <dgm:prSet presAssocID="{81BE367F-859C-4CA1-992A-57EBBDC11C9D}" presName="sibTrans" presStyleCnt="0"/>
      <dgm:spPr/>
    </dgm:pt>
    <dgm:pt modelId="{DBC0E9A1-45A0-4D07-9765-6339E9921579}" type="pres">
      <dgm:prSet presAssocID="{426B7674-389B-49C1-91C8-8C761E7074C0}" presName="compNode" presStyleCnt="0"/>
      <dgm:spPr/>
    </dgm:pt>
    <dgm:pt modelId="{A1F3481C-DDF5-429C-B4AE-7F766D1AADB3}" type="pres">
      <dgm:prSet presAssocID="{426B7674-389B-49C1-91C8-8C761E7074C0}" presName="iconBgRect" presStyleLbl="bgShp" presStyleIdx="1" presStyleCnt="4"/>
      <dgm:spPr/>
    </dgm:pt>
    <dgm:pt modelId="{F495CD67-8608-4B95-A385-1E3705566936}" type="pres">
      <dgm:prSet presAssocID="{426B7674-389B-49C1-91C8-8C761E7074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34A9EF38-CAA4-4F30-8A0B-ED1FDED7FC6E}" type="pres">
      <dgm:prSet presAssocID="{426B7674-389B-49C1-91C8-8C761E7074C0}" presName="spaceRect" presStyleCnt="0"/>
      <dgm:spPr/>
    </dgm:pt>
    <dgm:pt modelId="{895C5474-4E41-48F2-AC41-B392F179893C}" type="pres">
      <dgm:prSet presAssocID="{426B7674-389B-49C1-91C8-8C761E7074C0}" presName="textRect" presStyleLbl="revTx" presStyleIdx="1" presStyleCnt="4">
        <dgm:presLayoutVars>
          <dgm:chMax val="1"/>
          <dgm:chPref val="1"/>
        </dgm:presLayoutVars>
      </dgm:prSet>
      <dgm:spPr/>
    </dgm:pt>
    <dgm:pt modelId="{A8123D55-55DF-4F92-A0E1-F231FBC364F7}" type="pres">
      <dgm:prSet presAssocID="{C6A480EF-ED8A-4836-ACB4-1CE015F2EA6D}" presName="sibTrans" presStyleCnt="0"/>
      <dgm:spPr/>
    </dgm:pt>
    <dgm:pt modelId="{D45B5D00-B2E0-46D3-A0F5-D082BE4BC458}" type="pres">
      <dgm:prSet presAssocID="{58EA82F2-CA65-4BCE-8FAA-52CF2CAB8550}" presName="compNode" presStyleCnt="0"/>
      <dgm:spPr/>
    </dgm:pt>
    <dgm:pt modelId="{3DA4FE65-2EE7-498C-9A7D-9CA3E446D463}" type="pres">
      <dgm:prSet presAssocID="{58EA82F2-CA65-4BCE-8FAA-52CF2CAB8550}" presName="iconBgRect" presStyleLbl="bgShp" presStyleIdx="2" presStyleCnt="4"/>
      <dgm:spPr/>
    </dgm:pt>
    <dgm:pt modelId="{C990DFF8-5255-4AB4-B27B-0F6B14D1DDB8}" type="pres">
      <dgm:prSet presAssocID="{58EA82F2-CA65-4BCE-8FAA-52CF2CAB85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oom In"/>
        </a:ext>
      </dgm:extLst>
    </dgm:pt>
    <dgm:pt modelId="{BB75731C-0160-492B-895B-ED2428A7B22B}" type="pres">
      <dgm:prSet presAssocID="{58EA82F2-CA65-4BCE-8FAA-52CF2CAB8550}" presName="spaceRect" presStyleCnt="0"/>
      <dgm:spPr/>
    </dgm:pt>
    <dgm:pt modelId="{4F5E1596-2E2A-4624-A9FA-9DABD215E918}" type="pres">
      <dgm:prSet presAssocID="{58EA82F2-CA65-4BCE-8FAA-52CF2CAB8550}" presName="textRect" presStyleLbl="revTx" presStyleIdx="2" presStyleCnt="4">
        <dgm:presLayoutVars>
          <dgm:chMax val="1"/>
          <dgm:chPref val="1"/>
        </dgm:presLayoutVars>
      </dgm:prSet>
      <dgm:spPr/>
    </dgm:pt>
    <dgm:pt modelId="{808B620D-12ED-4EEE-B04B-CE6DEBF57128}" type="pres">
      <dgm:prSet presAssocID="{96AF4A28-4D6C-4D30-8004-3A647064F0E0}" presName="sibTrans" presStyleCnt="0"/>
      <dgm:spPr/>
    </dgm:pt>
    <dgm:pt modelId="{EE93EEFD-CEA5-45C5-90B4-7F9CA2F1A70F}" type="pres">
      <dgm:prSet presAssocID="{8C96BA81-49A3-4547-A179-6381639AE415}" presName="compNode" presStyleCnt="0"/>
      <dgm:spPr/>
    </dgm:pt>
    <dgm:pt modelId="{7E4CB316-E7B6-490E-9E88-742E82A2D371}" type="pres">
      <dgm:prSet presAssocID="{8C96BA81-49A3-4547-A179-6381639AE415}" presName="iconBgRect" presStyleLbl="bgShp" presStyleIdx="3" presStyleCnt="4"/>
      <dgm:spPr/>
    </dgm:pt>
    <dgm:pt modelId="{EEFBD3DC-A16C-41BA-822F-DAB68DDEA30E}" type="pres">
      <dgm:prSet presAssocID="{8C96BA81-49A3-4547-A179-6381639AE4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40C24612-0657-4CD0-B778-DF0F7992C803}" type="pres">
      <dgm:prSet presAssocID="{8C96BA81-49A3-4547-A179-6381639AE415}" presName="spaceRect" presStyleCnt="0"/>
      <dgm:spPr/>
    </dgm:pt>
    <dgm:pt modelId="{6FBFF728-197B-4F36-B3F7-59C879616CFE}" type="pres">
      <dgm:prSet presAssocID="{8C96BA81-49A3-4547-A179-6381639AE415}" presName="textRect" presStyleLbl="revTx" presStyleIdx="3" presStyleCnt="4">
        <dgm:presLayoutVars>
          <dgm:chMax val="1"/>
          <dgm:chPref val="1"/>
        </dgm:presLayoutVars>
      </dgm:prSet>
      <dgm:spPr/>
    </dgm:pt>
  </dgm:ptLst>
  <dgm:cxnLst>
    <dgm:cxn modelId="{12C51321-C0B6-476A-AD81-00E0E52161B9}" type="presOf" srcId="{34319785-497E-436C-B5A6-021794EF9B94}" destId="{01A31879-1102-4A8C-86F8-C772A818898D}" srcOrd="0" destOrd="0" presId="urn:microsoft.com/office/officeart/2018/5/layout/IconCircleLabelList"/>
    <dgm:cxn modelId="{2B45442C-015D-4D10-A10E-88A5418C40DA}" type="presOf" srcId="{58EA82F2-CA65-4BCE-8FAA-52CF2CAB8550}" destId="{4F5E1596-2E2A-4624-A9FA-9DABD215E918}" srcOrd="0" destOrd="0" presId="urn:microsoft.com/office/officeart/2018/5/layout/IconCircleLabelList"/>
    <dgm:cxn modelId="{E4831665-9FD3-4E0B-ACE1-5409C2137277}" srcId="{F8F22529-2D19-44FC-8C26-F535840ECD40}" destId="{426B7674-389B-49C1-91C8-8C761E7074C0}" srcOrd="1" destOrd="0" parTransId="{9C1F4B3E-A055-47CD-ABED-8D77CE317E85}" sibTransId="{C6A480EF-ED8A-4836-ACB4-1CE015F2EA6D}"/>
    <dgm:cxn modelId="{3A5F7165-52A7-48AF-A2CF-C12FC4B45EB7}" srcId="{F8F22529-2D19-44FC-8C26-F535840ECD40}" destId="{58EA82F2-CA65-4BCE-8FAA-52CF2CAB8550}" srcOrd="2" destOrd="0" parTransId="{10899D92-166D-481A-BF3B-A1040FA2C690}" sibTransId="{96AF4A28-4D6C-4D30-8004-3A647064F0E0}"/>
    <dgm:cxn modelId="{C149DD81-0BF2-4AB4-B63B-94000E076F84}" type="presOf" srcId="{426B7674-389B-49C1-91C8-8C761E7074C0}" destId="{895C5474-4E41-48F2-AC41-B392F179893C}" srcOrd="0" destOrd="0" presId="urn:microsoft.com/office/officeart/2018/5/layout/IconCircleLabelList"/>
    <dgm:cxn modelId="{F3E8DA84-63F1-4129-9C7C-16B526FE7DFC}" type="presOf" srcId="{8C96BA81-49A3-4547-A179-6381639AE415}" destId="{6FBFF728-197B-4F36-B3F7-59C879616CFE}" srcOrd="0" destOrd="0" presId="urn:microsoft.com/office/officeart/2018/5/layout/IconCircleLabelList"/>
    <dgm:cxn modelId="{4938619B-C61B-4454-897B-9DC2AF2A05CE}" srcId="{F8F22529-2D19-44FC-8C26-F535840ECD40}" destId="{8C96BA81-49A3-4547-A179-6381639AE415}" srcOrd="3" destOrd="0" parTransId="{193E6800-91C1-4920-BD4F-EC07EFADA6D5}" sibTransId="{D37F132D-9EEA-43C3-ACEB-9F1C017ECD68}"/>
    <dgm:cxn modelId="{28E3B3B3-8E5E-41E9-9A2E-50D2EB71E9E7}" srcId="{F8F22529-2D19-44FC-8C26-F535840ECD40}" destId="{34319785-497E-436C-B5A6-021794EF9B94}" srcOrd="0" destOrd="0" parTransId="{5D1D527C-5684-416E-854C-23A461D9FBDF}" sibTransId="{81BE367F-859C-4CA1-992A-57EBBDC11C9D}"/>
    <dgm:cxn modelId="{3BF2DFD6-BE93-44DC-921E-BF33B1515ED7}" type="presOf" srcId="{F8F22529-2D19-44FC-8C26-F535840ECD40}" destId="{FC56587F-83AD-42BD-AB57-9D084CDEDFDF}" srcOrd="0" destOrd="0" presId="urn:microsoft.com/office/officeart/2018/5/layout/IconCircleLabelList"/>
    <dgm:cxn modelId="{8027200E-82B3-42D8-807C-4273760B70CD}" type="presParOf" srcId="{FC56587F-83AD-42BD-AB57-9D084CDEDFDF}" destId="{23862A6F-45EB-4F0B-B9A4-4A0A3CCF6376}" srcOrd="0" destOrd="0" presId="urn:microsoft.com/office/officeart/2018/5/layout/IconCircleLabelList"/>
    <dgm:cxn modelId="{A0473D94-4DB9-4E3B-80D7-98403D7B2038}" type="presParOf" srcId="{23862A6F-45EB-4F0B-B9A4-4A0A3CCF6376}" destId="{5270F72D-5198-4916-8E59-DEE3308E03D9}" srcOrd="0" destOrd="0" presId="urn:microsoft.com/office/officeart/2018/5/layout/IconCircleLabelList"/>
    <dgm:cxn modelId="{43E2A31B-DB0A-433F-98A7-B00F457B10AF}" type="presParOf" srcId="{23862A6F-45EB-4F0B-B9A4-4A0A3CCF6376}" destId="{C330C47B-7405-48A8-817E-2048152827AA}" srcOrd="1" destOrd="0" presId="urn:microsoft.com/office/officeart/2018/5/layout/IconCircleLabelList"/>
    <dgm:cxn modelId="{5EC53A98-84B6-4B40-B1C6-9A4162AFC82F}" type="presParOf" srcId="{23862A6F-45EB-4F0B-B9A4-4A0A3CCF6376}" destId="{27D9B194-76B6-4592-9B65-34F2FFB9D97A}" srcOrd="2" destOrd="0" presId="urn:microsoft.com/office/officeart/2018/5/layout/IconCircleLabelList"/>
    <dgm:cxn modelId="{9D219E46-A803-4C26-84B6-FCE80688294D}" type="presParOf" srcId="{23862A6F-45EB-4F0B-B9A4-4A0A3CCF6376}" destId="{01A31879-1102-4A8C-86F8-C772A818898D}" srcOrd="3" destOrd="0" presId="urn:microsoft.com/office/officeart/2018/5/layout/IconCircleLabelList"/>
    <dgm:cxn modelId="{6F97E767-3CD5-4CD3-A205-F348F32FD0BC}" type="presParOf" srcId="{FC56587F-83AD-42BD-AB57-9D084CDEDFDF}" destId="{9BBEC4E4-D207-4BF7-8B31-CACAAF36CA8A}" srcOrd="1" destOrd="0" presId="urn:microsoft.com/office/officeart/2018/5/layout/IconCircleLabelList"/>
    <dgm:cxn modelId="{711CB90E-A31B-4965-8466-0E1FE82A1F08}" type="presParOf" srcId="{FC56587F-83AD-42BD-AB57-9D084CDEDFDF}" destId="{DBC0E9A1-45A0-4D07-9765-6339E9921579}" srcOrd="2" destOrd="0" presId="urn:microsoft.com/office/officeart/2018/5/layout/IconCircleLabelList"/>
    <dgm:cxn modelId="{BC8BA918-973B-47CE-9337-46E77173CA2D}" type="presParOf" srcId="{DBC0E9A1-45A0-4D07-9765-6339E9921579}" destId="{A1F3481C-DDF5-429C-B4AE-7F766D1AADB3}" srcOrd="0" destOrd="0" presId="urn:microsoft.com/office/officeart/2018/5/layout/IconCircleLabelList"/>
    <dgm:cxn modelId="{7240FCC6-6E6B-4827-9024-4245E92546A5}" type="presParOf" srcId="{DBC0E9A1-45A0-4D07-9765-6339E9921579}" destId="{F495CD67-8608-4B95-A385-1E3705566936}" srcOrd="1" destOrd="0" presId="urn:microsoft.com/office/officeart/2018/5/layout/IconCircleLabelList"/>
    <dgm:cxn modelId="{770988A4-902E-487D-8EB1-1FAF03E6F688}" type="presParOf" srcId="{DBC0E9A1-45A0-4D07-9765-6339E9921579}" destId="{34A9EF38-CAA4-4F30-8A0B-ED1FDED7FC6E}" srcOrd="2" destOrd="0" presId="urn:microsoft.com/office/officeart/2018/5/layout/IconCircleLabelList"/>
    <dgm:cxn modelId="{83EE8845-8241-4EAA-B777-A35CED07FA36}" type="presParOf" srcId="{DBC0E9A1-45A0-4D07-9765-6339E9921579}" destId="{895C5474-4E41-48F2-AC41-B392F179893C}" srcOrd="3" destOrd="0" presId="urn:microsoft.com/office/officeart/2018/5/layout/IconCircleLabelList"/>
    <dgm:cxn modelId="{2B47EE47-4EEF-442A-9317-F0E2A75A5A4E}" type="presParOf" srcId="{FC56587F-83AD-42BD-AB57-9D084CDEDFDF}" destId="{A8123D55-55DF-4F92-A0E1-F231FBC364F7}" srcOrd="3" destOrd="0" presId="urn:microsoft.com/office/officeart/2018/5/layout/IconCircleLabelList"/>
    <dgm:cxn modelId="{2E61CD53-5CE1-489B-ABA5-F1E8A2804E1B}" type="presParOf" srcId="{FC56587F-83AD-42BD-AB57-9D084CDEDFDF}" destId="{D45B5D00-B2E0-46D3-A0F5-D082BE4BC458}" srcOrd="4" destOrd="0" presId="urn:microsoft.com/office/officeart/2018/5/layout/IconCircleLabelList"/>
    <dgm:cxn modelId="{00C78507-68DA-4059-9637-73F9C05403BD}" type="presParOf" srcId="{D45B5D00-B2E0-46D3-A0F5-D082BE4BC458}" destId="{3DA4FE65-2EE7-498C-9A7D-9CA3E446D463}" srcOrd="0" destOrd="0" presId="urn:microsoft.com/office/officeart/2018/5/layout/IconCircleLabelList"/>
    <dgm:cxn modelId="{7399523E-5EA9-4F12-9D7D-9069F9C170D1}" type="presParOf" srcId="{D45B5D00-B2E0-46D3-A0F5-D082BE4BC458}" destId="{C990DFF8-5255-4AB4-B27B-0F6B14D1DDB8}" srcOrd="1" destOrd="0" presId="urn:microsoft.com/office/officeart/2018/5/layout/IconCircleLabelList"/>
    <dgm:cxn modelId="{74387B40-32FA-4BD4-B5B2-DA4C791458CA}" type="presParOf" srcId="{D45B5D00-B2E0-46D3-A0F5-D082BE4BC458}" destId="{BB75731C-0160-492B-895B-ED2428A7B22B}" srcOrd="2" destOrd="0" presId="urn:microsoft.com/office/officeart/2018/5/layout/IconCircleLabelList"/>
    <dgm:cxn modelId="{F27C1498-1D47-4693-A072-DFF7C3894DD1}" type="presParOf" srcId="{D45B5D00-B2E0-46D3-A0F5-D082BE4BC458}" destId="{4F5E1596-2E2A-4624-A9FA-9DABD215E918}" srcOrd="3" destOrd="0" presId="urn:microsoft.com/office/officeart/2018/5/layout/IconCircleLabelList"/>
    <dgm:cxn modelId="{F77A5A1C-E709-4F18-ACDD-B20910D23BF6}" type="presParOf" srcId="{FC56587F-83AD-42BD-AB57-9D084CDEDFDF}" destId="{808B620D-12ED-4EEE-B04B-CE6DEBF57128}" srcOrd="5" destOrd="0" presId="urn:microsoft.com/office/officeart/2018/5/layout/IconCircleLabelList"/>
    <dgm:cxn modelId="{5946D530-515E-4260-957C-DDAE6637795C}" type="presParOf" srcId="{FC56587F-83AD-42BD-AB57-9D084CDEDFDF}" destId="{EE93EEFD-CEA5-45C5-90B4-7F9CA2F1A70F}" srcOrd="6" destOrd="0" presId="urn:microsoft.com/office/officeart/2018/5/layout/IconCircleLabelList"/>
    <dgm:cxn modelId="{2C98F4E6-6D74-4288-A0AC-160407D806EC}" type="presParOf" srcId="{EE93EEFD-CEA5-45C5-90B4-7F9CA2F1A70F}" destId="{7E4CB316-E7B6-490E-9E88-742E82A2D371}" srcOrd="0" destOrd="0" presId="urn:microsoft.com/office/officeart/2018/5/layout/IconCircleLabelList"/>
    <dgm:cxn modelId="{BB5D14A2-0003-41DC-B206-030B555ADD25}" type="presParOf" srcId="{EE93EEFD-CEA5-45C5-90B4-7F9CA2F1A70F}" destId="{EEFBD3DC-A16C-41BA-822F-DAB68DDEA30E}" srcOrd="1" destOrd="0" presId="urn:microsoft.com/office/officeart/2018/5/layout/IconCircleLabelList"/>
    <dgm:cxn modelId="{271030F3-B275-42D6-AE1C-583D2CDEBA9B}" type="presParOf" srcId="{EE93EEFD-CEA5-45C5-90B4-7F9CA2F1A70F}" destId="{40C24612-0657-4CD0-B778-DF0F7992C803}" srcOrd="2" destOrd="0" presId="urn:microsoft.com/office/officeart/2018/5/layout/IconCircleLabelList"/>
    <dgm:cxn modelId="{913C8318-0494-49B5-8F9E-694A9E1431F4}" type="presParOf" srcId="{EE93EEFD-CEA5-45C5-90B4-7F9CA2F1A70F}" destId="{6FBFF728-197B-4F36-B3F7-59C879616CF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68CD4C-B6A9-4AFD-93A7-7E76DE869D20}"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58F56A59-12E5-4CF8-A288-9F8F3FD57E66}">
      <dgm:prSet custT="1"/>
      <dgm:spPr/>
      <dgm:t>
        <a:bodyPr/>
        <a:lstStyle/>
        <a:p>
          <a:pPr>
            <a:lnSpc>
              <a:spcPct val="100000"/>
            </a:lnSpc>
          </a:pPr>
          <a:r>
            <a:rPr lang="en-US" sz="1800" dirty="0"/>
            <a:t>The Duty to Report Another Lawyer’s Misconduct</a:t>
          </a:r>
        </a:p>
      </dgm:t>
    </dgm:pt>
    <dgm:pt modelId="{39228D13-499F-4702-AD88-E4558FF4EC5D}" type="parTrans" cxnId="{A36942D6-09CC-450F-A670-2562F8BD094B}">
      <dgm:prSet/>
      <dgm:spPr/>
      <dgm:t>
        <a:bodyPr/>
        <a:lstStyle/>
        <a:p>
          <a:endParaRPr lang="en-US"/>
        </a:p>
      </dgm:t>
    </dgm:pt>
    <dgm:pt modelId="{335740B1-47AB-4FBD-BCB9-188BC7FA09C5}" type="sibTrans" cxnId="{A36942D6-09CC-450F-A670-2562F8BD094B}">
      <dgm:prSet/>
      <dgm:spPr/>
      <dgm:t>
        <a:bodyPr/>
        <a:lstStyle/>
        <a:p>
          <a:pPr>
            <a:lnSpc>
              <a:spcPct val="100000"/>
            </a:lnSpc>
          </a:pPr>
          <a:endParaRPr lang="en-US"/>
        </a:p>
      </dgm:t>
    </dgm:pt>
    <dgm:pt modelId="{0AEC632A-F1AF-4997-8C05-807E21002BD5}">
      <dgm:prSet custT="1"/>
      <dgm:spPr/>
      <dgm:t>
        <a:bodyPr/>
        <a:lstStyle/>
        <a:p>
          <a:pPr>
            <a:lnSpc>
              <a:spcPct val="100000"/>
            </a:lnSpc>
          </a:pPr>
          <a:r>
            <a:rPr lang="en-US" sz="1800" dirty="0"/>
            <a:t>Choice of Law When a Lawyer Practices in Multiple Jurisdictions</a:t>
          </a:r>
        </a:p>
      </dgm:t>
    </dgm:pt>
    <dgm:pt modelId="{8A003FDA-8BF1-4E45-93F9-6A14DDB83650}" type="parTrans" cxnId="{B798AF43-CFDA-45CA-A549-03E33403C2A3}">
      <dgm:prSet/>
      <dgm:spPr/>
      <dgm:t>
        <a:bodyPr/>
        <a:lstStyle/>
        <a:p>
          <a:endParaRPr lang="en-US"/>
        </a:p>
      </dgm:t>
    </dgm:pt>
    <dgm:pt modelId="{7017BA22-AF7F-484A-8761-C09B4642C2CF}" type="sibTrans" cxnId="{B798AF43-CFDA-45CA-A549-03E33403C2A3}">
      <dgm:prSet/>
      <dgm:spPr/>
      <dgm:t>
        <a:bodyPr/>
        <a:lstStyle/>
        <a:p>
          <a:endParaRPr lang="en-US"/>
        </a:p>
      </dgm:t>
    </dgm:pt>
    <dgm:pt modelId="{90C27671-BD84-6C4F-B3B4-DCEA4CF9D479}">
      <dgm:prSet custT="1"/>
      <dgm:spPr/>
      <dgm:t>
        <a:bodyPr/>
        <a:lstStyle/>
        <a:p>
          <a:pPr>
            <a:lnSpc>
              <a:spcPct val="100000"/>
            </a:lnSpc>
          </a:pPr>
          <a:r>
            <a:rPr lang="en-US" sz="1800" dirty="0"/>
            <a:t>Responsibilities Regarding Non-Lawyer Assistants</a:t>
          </a:r>
        </a:p>
      </dgm:t>
    </dgm:pt>
    <dgm:pt modelId="{E86F91A0-4849-A749-B0C4-F867281A2117}" type="parTrans" cxnId="{5BA96AD5-1AD6-694D-856A-F72BF29D1FC5}">
      <dgm:prSet/>
      <dgm:spPr/>
      <dgm:t>
        <a:bodyPr/>
        <a:lstStyle/>
        <a:p>
          <a:endParaRPr lang="en-US"/>
        </a:p>
      </dgm:t>
    </dgm:pt>
    <dgm:pt modelId="{A922558A-6D77-1C4E-88A1-B6D5B0CD234C}" type="sibTrans" cxnId="{5BA96AD5-1AD6-694D-856A-F72BF29D1FC5}">
      <dgm:prSet/>
      <dgm:spPr/>
      <dgm:t>
        <a:bodyPr/>
        <a:lstStyle/>
        <a:p>
          <a:endParaRPr lang="en-US"/>
        </a:p>
      </dgm:t>
    </dgm:pt>
    <dgm:pt modelId="{F54FA6E0-F494-434B-A9AD-5D53FCF24B60}">
      <dgm:prSet/>
      <dgm:spPr/>
      <dgm:t>
        <a:bodyPr/>
        <a:lstStyle/>
        <a:p>
          <a:r>
            <a:rPr lang="en-US" dirty="0"/>
            <a:t>The Ethics of Robot Lawyers (AI in the Practice of Law)</a:t>
          </a:r>
        </a:p>
      </dgm:t>
    </dgm:pt>
    <dgm:pt modelId="{3E8BD698-5C30-AF48-8B42-3BFD8B54CF93}" type="parTrans" cxnId="{FFAA9D77-CAFF-294E-A29B-B87294ACED93}">
      <dgm:prSet/>
      <dgm:spPr/>
      <dgm:t>
        <a:bodyPr/>
        <a:lstStyle/>
        <a:p>
          <a:endParaRPr lang="en-US"/>
        </a:p>
      </dgm:t>
    </dgm:pt>
    <dgm:pt modelId="{36C8E54C-A5F4-8142-8584-F252C3049484}" type="sibTrans" cxnId="{FFAA9D77-CAFF-294E-A29B-B87294ACED93}">
      <dgm:prSet/>
      <dgm:spPr/>
      <dgm:t>
        <a:bodyPr/>
        <a:lstStyle/>
        <a:p>
          <a:endParaRPr lang="en-US"/>
        </a:p>
      </dgm:t>
    </dgm:pt>
    <dgm:pt modelId="{A73ECD94-74C6-584C-A615-E65E6B7E6610}">
      <dgm:prSet/>
      <dgm:spPr/>
      <dgm:t>
        <a:bodyPr/>
        <a:lstStyle/>
        <a:p>
          <a:r>
            <a:rPr lang="en-US" dirty="0"/>
            <a:t>Saying Stupid (and Discriminatory) Stuff in Email and Social Media </a:t>
          </a:r>
        </a:p>
      </dgm:t>
    </dgm:pt>
    <dgm:pt modelId="{D48EA5F3-CA97-0C46-AD80-40F2C6F67295}" type="parTrans" cxnId="{7F53F38F-D503-0B4F-ACA5-44F9D8551F01}">
      <dgm:prSet/>
      <dgm:spPr/>
      <dgm:t>
        <a:bodyPr/>
        <a:lstStyle/>
        <a:p>
          <a:endParaRPr lang="en-US"/>
        </a:p>
      </dgm:t>
    </dgm:pt>
    <dgm:pt modelId="{D945B3A0-2A61-E744-9A83-BF7582D180C0}" type="sibTrans" cxnId="{7F53F38F-D503-0B4F-ACA5-44F9D8551F01}">
      <dgm:prSet/>
      <dgm:spPr/>
      <dgm:t>
        <a:bodyPr/>
        <a:lstStyle/>
        <a:p>
          <a:endParaRPr lang="en-US"/>
        </a:p>
      </dgm:t>
    </dgm:pt>
    <dgm:pt modelId="{C4F82BB1-BDC3-384D-8743-CB6152BBAC1A}">
      <dgm:prSet/>
      <dgm:spPr/>
      <dgm:t>
        <a:bodyPr/>
        <a:lstStyle/>
        <a:p>
          <a:r>
            <a:rPr lang="en-US" dirty="0"/>
            <a:t>Ethical Obligations of Departing Attorneys and Their Firms</a:t>
          </a:r>
        </a:p>
      </dgm:t>
    </dgm:pt>
    <dgm:pt modelId="{B800C420-44DA-C84A-9567-6A60912CF50B}" type="parTrans" cxnId="{BB66EE04-83DA-3D41-BC65-597289489EFD}">
      <dgm:prSet/>
      <dgm:spPr/>
      <dgm:t>
        <a:bodyPr/>
        <a:lstStyle/>
        <a:p>
          <a:endParaRPr lang="en-US"/>
        </a:p>
      </dgm:t>
    </dgm:pt>
    <dgm:pt modelId="{5D5E18D8-8172-7140-85B8-5AE9DC27B1CB}" type="sibTrans" cxnId="{BB66EE04-83DA-3D41-BC65-597289489EFD}">
      <dgm:prSet/>
      <dgm:spPr/>
      <dgm:t>
        <a:bodyPr/>
        <a:lstStyle/>
        <a:p>
          <a:endParaRPr lang="en-US"/>
        </a:p>
      </dgm:t>
    </dgm:pt>
    <dgm:pt modelId="{B67FC27F-F200-6D47-BC03-6FF1A6AF671F}">
      <dgm:prSet/>
      <dgm:spPr/>
      <dgm:t>
        <a:bodyPr/>
        <a:lstStyle/>
        <a:p>
          <a:r>
            <a:rPr lang="en-US" dirty="0"/>
            <a:t>Office Sharing Arrangements with Other Lawyers</a:t>
          </a:r>
        </a:p>
      </dgm:t>
    </dgm:pt>
    <dgm:pt modelId="{66269626-BE28-E340-B312-62804448573C}" type="parTrans" cxnId="{1C4252FA-77BB-DF4D-AFC9-615137792889}">
      <dgm:prSet/>
      <dgm:spPr/>
      <dgm:t>
        <a:bodyPr/>
        <a:lstStyle/>
        <a:p>
          <a:endParaRPr lang="en-US"/>
        </a:p>
      </dgm:t>
    </dgm:pt>
    <dgm:pt modelId="{A29AB45E-8CB0-A146-AC95-52D39FF5EF48}" type="sibTrans" cxnId="{1C4252FA-77BB-DF4D-AFC9-615137792889}">
      <dgm:prSet/>
      <dgm:spPr/>
      <dgm:t>
        <a:bodyPr/>
        <a:lstStyle/>
        <a:p>
          <a:endParaRPr lang="en-US"/>
        </a:p>
      </dgm:t>
    </dgm:pt>
    <dgm:pt modelId="{B35AC749-F80E-9642-8828-61E9E805557C}" type="pres">
      <dgm:prSet presAssocID="{A668CD4C-B6A9-4AFD-93A7-7E76DE869D20}" presName="vert0" presStyleCnt="0">
        <dgm:presLayoutVars>
          <dgm:dir/>
          <dgm:animOne val="branch"/>
          <dgm:animLvl val="lvl"/>
        </dgm:presLayoutVars>
      </dgm:prSet>
      <dgm:spPr/>
    </dgm:pt>
    <dgm:pt modelId="{C454C3A2-BAD3-544F-A913-E8861E7FA268}" type="pres">
      <dgm:prSet presAssocID="{58F56A59-12E5-4CF8-A288-9F8F3FD57E66}" presName="thickLine" presStyleLbl="alignNode1" presStyleIdx="0" presStyleCnt="7"/>
      <dgm:spPr/>
    </dgm:pt>
    <dgm:pt modelId="{92ACB0E4-8246-9B4F-9832-5F04B3D8DEAE}" type="pres">
      <dgm:prSet presAssocID="{58F56A59-12E5-4CF8-A288-9F8F3FD57E66}" presName="horz1" presStyleCnt="0"/>
      <dgm:spPr/>
    </dgm:pt>
    <dgm:pt modelId="{B4E11534-EFE3-DF49-9BCE-CF7CC4D206F9}" type="pres">
      <dgm:prSet presAssocID="{58F56A59-12E5-4CF8-A288-9F8F3FD57E66}" presName="tx1" presStyleLbl="revTx" presStyleIdx="0" presStyleCnt="7"/>
      <dgm:spPr/>
    </dgm:pt>
    <dgm:pt modelId="{DAF6EB21-CA83-DD4C-970E-6095EBA65B0D}" type="pres">
      <dgm:prSet presAssocID="{58F56A59-12E5-4CF8-A288-9F8F3FD57E66}" presName="vert1" presStyleCnt="0"/>
      <dgm:spPr/>
    </dgm:pt>
    <dgm:pt modelId="{C3C0F100-C1E8-884F-A0F7-B6429AC740CC}" type="pres">
      <dgm:prSet presAssocID="{C4F82BB1-BDC3-384D-8743-CB6152BBAC1A}" presName="thickLine" presStyleLbl="alignNode1" presStyleIdx="1" presStyleCnt="7"/>
      <dgm:spPr/>
    </dgm:pt>
    <dgm:pt modelId="{E1D61FD3-4181-6346-823B-D75BDC10DCD6}" type="pres">
      <dgm:prSet presAssocID="{C4F82BB1-BDC3-384D-8743-CB6152BBAC1A}" presName="horz1" presStyleCnt="0"/>
      <dgm:spPr/>
    </dgm:pt>
    <dgm:pt modelId="{928B0BAE-A2F1-E641-817B-0654E4536276}" type="pres">
      <dgm:prSet presAssocID="{C4F82BB1-BDC3-384D-8743-CB6152BBAC1A}" presName="tx1" presStyleLbl="revTx" presStyleIdx="1" presStyleCnt="7"/>
      <dgm:spPr/>
    </dgm:pt>
    <dgm:pt modelId="{8EC61F56-DC5A-E444-BEAA-BF0CE8EBE7C1}" type="pres">
      <dgm:prSet presAssocID="{C4F82BB1-BDC3-384D-8743-CB6152BBAC1A}" presName="vert1" presStyleCnt="0"/>
      <dgm:spPr/>
    </dgm:pt>
    <dgm:pt modelId="{6012D222-8982-FB4D-B0B4-71787C49EB61}" type="pres">
      <dgm:prSet presAssocID="{90C27671-BD84-6C4F-B3B4-DCEA4CF9D479}" presName="thickLine" presStyleLbl="alignNode1" presStyleIdx="2" presStyleCnt="7"/>
      <dgm:spPr/>
    </dgm:pt>
    <dgm:pt modelId="{80ECA992-122E-AF45-9F97-4BF6C6E5B825}" type="pres">
      <dgm:prSet presAssocID="{90C27671-BD84-6C4F-B3B4-DCEA4CF9D479}" presName="horz1" presStyleCnt="0"/>
      <dgm:spPr/>
    </dgm:pt>
    <dgm:pt modelId="{EA1F61DA-2D71-604A-8360-415AF549B13F}" type="pres">
      <dgm:prSet presAssocID="{90C27671-BD84-6C4F-B3B4-DCEA4CF9D479}" presName="tx1" presStyleLbl="revTx" presStyleIdx="2" presStyleCnt="7"/>
      <dgm:spPr/>
    </dgm:pt>
    <dgm:pt modelId="{C53F9476-DB7B-874B-84D1-8AD358F2533C}" type="pres">
      <dgm:prSet presAssocID="{90C27671-BD84-6C4F-B3B4-DCEA4CF9D479}" presName="vert1" presStyleCnt="0"/>
      <dgm:spPr/>
    </dgm:pt>
    <dgm:pt modelId="{B1832CC5-AC83-C447-81F7-AC298E821939}" type="pres">
      <dgm:prSet presAssocID="{0AEC632A-F1AF-4997-8C05-807E21002BD5}" presName="thickLine" presStyleLbl="alignNode1" presStyleIdx="3" presStyleCnt="7"/>
      <dgm:spPr/>
    </dgm:pt>
    <dgm:pt modelId="{8D27259C-B45C-CE49-8A05-BB205E16B980}" type="pres">
      <dgm:prSet presAssocID="{0AEC632A-F1AF-4997-8C05-807E21002BD5}" presName="horz1" presStyleCnt="0"/>
      <dgm:spPr/>
    </dgm:pt>
    <dgm:pt modelId="{A188A485-3E55-9841-BE8E-638EA2081413}" type="pres">
      <dgm:prSet presAssocID="{0AEC632A-F1AF-4997-8C05-807E21002BD5}" presName="tx1" presStyleLbl="revTx" presStyleIdx="3" presStyleCnt="7"/>
      <dgm:spPr/>
    </dgm:pt>
    <dgm:pt modelId="{B7986561-65A4-BC47-8FCA-1B72CE9C221C}" type="pres">
      <dgm:prSet presAssocID="{0AEC632A-F1AF-4997-8C05-807E21002BD5}" presName="vert1" presStyleCnt="0"/>
      <dgm:spPr/>
    </dgm:pt>
    <dgm:pt modelId="{A94E5247-4F4F-2741-8833-D4083673D9E2}" type="pres">
      <dgm:prSet presAssocID="{B67FC27F-F200-6D47-BC03-6FF1A6AF671F}" presName="thickLine" presStyleLbl="alignNode1" presStyleIdx="4" presStyleCnt="7"/>
      <dgm:spPr/>
    </dgm:pt>
    <dgm:pt modelId="{8D043082-0C28-D544-A919-ECA00A368FE2}" type="pres">
      <dgm:prSet presAssocID="{B67FC27F-F200-6D47-BC03-6FF1A6AF671F}" presName="horz1" presStyleCnt="0"/>
      <dgm:spPr/>
    </dgm:pt>
    <dgm:pt modelId="{2F233C27-624B-7E49-B96B-7FBF647157A8}" type="pres">
      <dgm:prSet presAssocID="{B67FC27F-F200-6D47-BC03-6FF1A6AF671F}" presName="tx1" presStyleLbl="revTx" presStyleIdx="4" presStyleCnt="7"/>
      <dgm:spPr/>
    </dgm:pt>
    <dgm:pt modelId="{0E842DC7-312B-D34A-B4AD-D678E30D1092}" type="pres">
      <dgm:prSet presAssocID="{B67FC27F-F200-6D47-BC03-6FF1A6AF671F}" presName="vert1" presStyleCnt="0"/>
      <dgm:spPr/>
    </dgm:pt>
    <dgm:pt modelId="{C6B0236F-AAA7-BC44-B4E1-4369BA17EDC5}" type="pres">
      <dgm:prSet presAssocID="{A73ECD94-74C6-584C-A615-E65E6B7E6610}" presName="thickLine" presStyleLbl="alignNode1" presStyleIdx="5" presStyleCnt="7"/>
      <dgm:spPr/>
    </dgm:pt>
    <dgm:pt modelId="{04DFF373-5CEE-A54D-B103-E17A30C8CE6D}" type="pres">
      <dgm:prSet presAssocID="{A73ECD94-74C6-584C-A615-E65E6B7E6610}" presName="horz1" presStyleCnt="0"/>
      <dgm:spPr/>
    </dgm:pt>
    <dgm:pt modelId="{BF527D3B-FEAB-894C-9D3B-9EC0A7B5D263}" type="pres">
      <dgm:prSet presAssocID="{A73ECD94-74C6-584C-A615-E65E6B7E6610}" presName="tx1" presStyleLbl="revTx" presStyleIdx="5" presStyleCnt="7"/>
      <dgm:spPr/>
    </dgm:pt>
    <dgm:pt modelId="{6BBD6455-D49A-AB4F-B987-C75E2B27D001}" type="pres">
      <dgm:prSet presAssocID="{A73ECD94-74C6-584C-A615-E65E6B7E6610}" presName="vert1" presStyleCnt="0"/>
      <dgm:spPr/>
    </dgm:pt>
    <dgm:pt modelId="{0AB5019E-374D-4744-8AD9-19474DECF167}" type="pres">
      <dgm:prSet presAssocID="{F54FA6E0-F494-434B-A9AD-5D53FCF24B60}" presName="thickLine" presStyleLbl="alignNode1" presStyleIdx="6" presStyleCnt="7"/>
      <dgm:spPr/>
    </dgm:pt>
    <dgm:pt modelId="{C38A3DDB-6E68-D24D-870B-6D6B371E3C2E}" type="pres">
      <dgm:prSet presAssocID="{F54FA6E0-F494-434B-A9AD-5D53FCF24B60}" presName="horz1" presStyleCnt="0"/>
      <dgm:spPr/>
    </dgm:pt>
    <dgm:pt modelId="{5E1FCCAC-E161-8745-8FC0-EC9B71F834B4}" type="pres">
      <dgm:prSet presAssocID="{F54FA6E0-F494-434B-A9AD-5D53FCF24B60}" presName="tx1" presStyleLbl="revTx" presStyleIdx="6" presStyleCnt="7"/>
      <dgm:spPr/>
    </dgm:pt>
    <dgm:pt modelId="{5DA47F01-CD16-BA49-9336-31C4F6879116}" type="pres">
      <dgm:prSet presAssocID="{F54FA6E0-F494-434B-A9AD-5D53FCF24B60}" presName="vert1" presStyleCnt="0"/>
      <dgm:spPr/>
    </dgm:pt>
  </dgm:ptLst>
  <dgm:cxnLst>
    <dgm:cxn modelId="{BB66EE04-83DA-3D41-BC65-597289489EFD}" srcId="{A668CD4C-B6A9-4AFD-93A7-7E76DE869D20}" destId="{C4F82BB1-BDC3-384D-8743-CB6152BBAC1A}" srcOrd="1" destOrd="0" parTransId="{B800C420-44DA-C84A-9567-6A60912CF50B}" sibTransId="{5D5E18D8-8172-7140-85B8-5AE9DC27B1CB}"/>
    <dgm:cxn modelId="{2525C313-9C77-48F0-ADA0-9870DBEB84C9}" type="presOf" srcId="{A668CD4C-B6A9-4AFD-93A7-7E76DE869D20}" destId="{B35AC749-F80E-9642-8828-61E9E805557C}" srcOrd="0" destOrd="0" presId="urn:microsoft.com/office/officeart/2008/layout/LinedList"/>
    <dgm:cxn modelId="{DF2CCD19-8623-4B6A-9ACC-905F3A579277}" type="presOf" srcId="{58F56A59-12E5-4CF8-A288-9F8F3FD57E66}" destId="{B4E11534-EFE3-DF49-9BCE-CF7CC4D206F9}" srcOrd="0" destOrd="0" presId="urn:microsoft.com/office/officeart/2008/layout/LinedList"/>
    <dgm:cxn modelId="{01EAD21D-3E12-1C4F-BDFA-71D2DBCC98A6}" type="presOf" srcId="{F54FA6E0-F494-434B-A9AD-5D53FCF24B60}" destId="{5E1FCCAC-E161-8745-8FC0-EC9B71F834B4}" srcOrd="0" destOrd="0" presId="urn:microsoft.com/office/officeart/2008/layout/LinedList"/>
    <dgm:cxn modelId="{E33D7F30-82FA-4040-A1E8-E046487E8988}" type="presOf" srcId="{90C27671-BD84-6C4F-B3B4-DCEA4CF9D479}" destId="{EA1F61DA-2D71-604A-8360-415AF549B13F}" srcOrd="0" destOrd="0" presId="urn:microsoft.com/office/officeart/2008/layout/LinedList"/>
    <dgm:cxn modelId="{B798AF43-CFDA-45CA-A549-03E33403C2A3}" srcId="{A668CD4C-B6A9-4AFD-93A7-7E76DE869D20}" destId="{0AEC632A-F1AF-4997-8C05-807E21002BD5}" srcOrd="3" destOrd="0" parTransId="{8A003FDA-8BF1-4E45-93F9-6A14DDB83650}" sibTransId="{7017BA22-AF7F-484A-8761-C09B4642C2CF}"/>
    <dgm:cxn modelId="{FFAA9D77-CAFF-294E-A29B-B87294ACED93}" srcId="{A668CD4C-B6A9-4AFD-93A7-7E76DE869D20}" destId="{F54FA6E0-F494-434B-A9AD-5D53FCF24B60}" srcOrd="6" destOrd="0" parTransId="{3E8BD698-5C30-AF48-8B42-3BFD8B54CF93}" sibTransId="{36C8E54C-A5F4-8142-8584-F252C3049484}"/>
    <dgm:cxn modelId="{7F53F38F-D503-0B4F-ACA5-44F9D8551F01}" srcId="{A668CD4C-B6A9-4AFD-93A7-7E76DE869D20}" destId="{A73ECD94-74C6-584C-A615-E65E6B7E6610}" srcOrd="5" destOrd="0" parTransId="{D48EA5F3-CA97-0C46-AD80-40F2C6F67295}" sibTransId="{D945B3A0-2A61-E744-9A83-BF7582D180C0}"/>
    <dgm:cxn modelId="{DD4D5394-A239-EB47-9A4A-914AF60FE17A}" type="presOf" srcId="{C4F82BB1-BDC3-384D-8743-CB6152BBAC1A}" destId="{928B0BAE-A2F1-E641-817B-0654E4536276}" srcOrd="0" destOrd="0" presId="urn:microsoft.com/office/officeart/2008/layout/LinedList"/>
    <dgm:cxn modelId="{EEA923D4-9E1B-054D-9E96-5BEE2F761A59}" type="presOf" srcId="{A73ECD94-74C6-584C-A615-E65E6B7E6610}" destId="{BF527D3B-FEAB-894C-9D3B-9EC0A7B5D263}" srcOrd="0" destOrd="0" presId="urn:microsoft.com/office/officeart/2008/layout/LinedList"/>
    <dgm:cxn modelId="{5BA96AD5-1AD6-694D-856A-F72BF29D1FC5}" srcId="{A668CD4C-B6A9-4AFD-93A7-7E76DE869D20}" destId="{90C27671-BD84-6C4F-B3B4-DCEA4CF9D479}" srcOrd="2" destOrd="0" parTransId="{E86F91A0-4849-A749-B0C4-F867281A2117}" sibTransId="{A922558A-6D77-1C4E-88A1-B6D5B0CD234C}"/>
    <dgm:cxn modelId="{A36942D6-09CC-450F-A670-2562F8BD094B}" srcId="{A668CD4C-B6A9-4AFD-93A7-7E76DE869D20}" destId="{58F56A59-12E5-4CF8-A288-9F8F3FD57E66}" srcOrd="0" destOrd="0" parTransId="{39228D13-499F-4702-AD88-E4558FF4EC5D}" sibTransId="{335740B1-47AB-4FBD-BCB9-188BC7FA09C5}"/>
    <dgm:cxn modelId="{C49EFDDD-D313-4AB3-81DA-A9D7C614C409}" type="presOf" srcId="{0AEC632A-F1AF-4997-8C05-807E21002BD5}" destId="{A188A485-3E55-9841-BE8E-638EA2081413}" srcOrd="0" destOrd="0" presId="urn:microsoft.com/office/officeart/2008/layout/LinedList"/>
    <dgm:cxn modelId="{8D9ADEEA-6361-BF41-9B46-3F615B162B0E}" type="presOf" srcId="{B67FC27F-F200-6D47-BC03-6FF1A6AF671F}" destId="{2F233C27-624B-7E49-B96B-7FBF647157A8}" srcOrd="0" destOrd="0" presId="urn:microsoft.com/office/officeart/2008/layout/LinedList"/>
    <dgm:cxn modelId="{1C4252FA-77BB-DF4D-AFC9-615137792889}" srcId="{A668CD4C-B6A9-4AFD-93A7-7E76DE869D20}" destId="{B67FC27F-F200-6D47-BC03-6FF1A6AF671F}" srcOrd="4" destOrd="0" parTransId="{66269626-BE28-E340-B312-62804448573C}" sibTransId="{A29AB45E-8CB0-A146-AC95-52D39FF5EF48}"/>
    <dgm:cxn modelId="{259093AF-3B0A-42AA-8843-A7EF644D20C6}" type="presParOf" srcId="{B35AC749-F80E-9642-8828-61E9E805557C}" destId="{C454C3A2-BAD3-544F-A913-E8861E7FA268}" srcOrd="0" destOrd="0" presId="urn:microsoft.com/office/officeart/2008/layout/LinedList"/>
    <dgm:cxn modelId="{E4D2C3DD-D5E4-454D-8A27-30AEBCB74BFD}" type="presParOf" srcId="{B35AC749-F80E-9642-8828-61E9E805557C}" destId="{92ACB0E4-8246-9B4F-9832-5F04B3D8DEAE}" srcOrd="1" destOrd="0" presId="urn:microsoft.com/office/officeart/2008/layout/LinedList"/>
    <dgm:cxn modelId="{F283A3D5-8E0F-481F-B022-C1124C8E9A24}" type="presParOf" srcId="{92ACB0E4-8246-9B4F-9832-5F04B3D8DEAE}" destId="{B4E11534-EFE3-DF49-9BCE-CF7CC4D206F9}" srcOrd="0" destOrd="0" presId="urn:microsoft.com/office/officeart/2008/layout/LinedList"/>
    <dgm:cxn modelId="{59652B79-C4D5-4254-8881-C28A615E8F8B}" type="presParOf" srcId="{92ACB0E4-8246-9B4F-9832-5F04B3D8DEAE}" destId="{DAF6EB21-CA83-DD4C-970E-6095EBA65B0D}" srcOrd="1" destOrd="0" presId="urn:microsoft.com/office/officeart/2008/layout/LinedList"/>
    <dgm:cxn modelId="{52A94E3A-69F7-714A-BD5F-4BEB65AEF278}" type="presParOf" srcId="{B35AC749-F80E-9642-8828-61E9E805557C}" destId="{C3C0F100-C1E8-884F-A0F7-B6429AC740CC}" srcOrd="2" destOrd="0" presId="urn:microsoft.com/office/officeart/2008/layout/LinedList"/>
    <dgm:cxn modelId="{9D6520AA-76A7-B24D-AADF-556AEE43C12D}" type="presParOf" srcId="{B35AC749-F80E-9642-8828-61E9E805557C}" destId="{E1D61FD3-4181-6346-823B-D75BDC10DCD6}" srcOrd="3" destOrd="0" presId="urn:microsoft.com/office/officeart/2008/layout/LinedList"/>
    <dgm:cxn modelId="{636F92AA-AC82-F340-830B-D94BA80DE6FD}" type="presParOf" srcId="{E1D61FD3-4181-6346-823B-D75BDC10DCD6}" destId="{928B0BAE-A2F1-E641-817B-0654E4536276}" srcOrd="0" destOrd="0" presId="urn:microsoft.com/office/officeart/2008/layout/LinedList"/>
    <dgm:cxn modelId="{B7FD3912-E588-604C-BD74-4FE1C62D00CD}" type="presParOf" srcId="{E1D61FD3-4181-6346-823B-D75BDC10DCD6}" destId="{8EC61F56-DC5A-E444-BEAA-BF0CE8EBE7C1}" srcOrd="1" destOrd="0" presId="urn:microsoft.com/office/officeart/2008/layout/LinedList"/>
    <dgm:cxn modelId="{F40A9E55-AC74-B348-87A7-7AAAD4C4F569}" type="presParOf" srcId="{B35AC749-F80E-9642-8828-61E9E805557C}" destId="{6012D222-8982-FB4D-B0B4-71787C49EB61}" srcOrd="4" destOrd="0" presId="urn:microsoft.com/office/officeart/2008/layout/LinedList"/>
    <dgm:cxn modelId="{8C481D49-6EA1-FF40-B044-CB45ED72E540}" type="presParOf" srcId="{B35AC749-F80E-9642-8828-61E9E805557C}" destId="{80ECA992-122E-AF45-9F97-4BF6C6E5B825}" srcOrd="5" destOrd="0" presId="urn:microsoft.com/office/officeart/2008/layout/LinedList"/>
    <dgm:cxn modelId="{2BB6D433-A49D-5549-BC92-489EC13A20A1}" type="presParOf" srcId="{80ECA992-122E-AF45-9F97-4BF6C6E5B825}" destId="{EA1F61DA-2D71-604A-8360-415AF549B13F}" srcOrd="0" destOrd="0" presId="urn:microsoft.com/office/officeart/2008/layout/LinedList"/>
    <dgm:cxn modelId="{6535012A-32C3-DB46-8942-B589FBA814E7}" type="presParOf" srcId="{80ECA992-122E-AF45-9F97-4BF6C6E5B825}" destId="{C53F9476-DB7B-874B-84D1-8AD358F2533C}" srcOrd="1" destOrd="0" presId="urn:microsoft.com/office/officeart/2008/layout/LinedList"/>
    <dgm:cxn modelId="{D6F8E549-F75C-467C-BE21-1EAA4C30AA62}" type="presParOf" srcId="{B35AC749-F80E-9642-8828-61E9E805557C}" destId="{B1832CC5-AC83-C447-81F7-AC298E821939}" srcOrd="6" destOrd="0" presId="urn:microsoft.com/office/officeart/2008/layout/LinedList"/>
    <dgm:cxn modelId="{E17237B2-E3A5-4048-88E3-E6EB4EFF8CA7}" type="presParOf" srcId="{B35AC749-F80E-9642-8828-61E9E805557C}" destId="{8D27259C-B45C-CE49-8A05-BB205E16B980}" srcOrd="7" destOrd="0" presId="urn:microsoft.com/office/officeart/2008/layout/LinedList"/>
    <dgm:cxn modelId="{1EDDFC01-FCAA-4313-BBFD-2374EF7AB9BE}" type="presParOf" srcId="{8D27259C-B45C-CE49-8A05-BB205E16B980}" destId="{A188A485-3E55-9841-BE8E-638EA2081413}" srcOrd="0" destOrd="0" presId="urn:microsoft.com/office/officeart/2008/layout/LinedList"/>
    <dgm:cxn modelId="{0ED182B0-B305-4882-B5ED-7EA797FECB39}" type="presParOf" srcId="{8D27259C-B45C-CE49-8A05-BB205E16B980}" destId="{B7986561-65A4-BC47-8FCA-1B72CE9C221C}" srcOrd="1" destOrd="0" presId="urn:microsoft.com/office/officeart/2008/layout/LinedList"/>
    <dgm:cxn modelId="{CA9B489D-23BE-3441-B0FF-64F8D98BB91B}" type="presParOf" srcId="{B35AC749-F80E-9642-8828-61E9E805557C}" destId="{A94E5247-4F4F-2741-8833-D4083673D9E2}" srcOrd="8" destOrd="0" presId="urn:microsoft.com/office/officeart/2008/layout/LinedList"/>
    <dgm:cxn modelId="{1A663A58-F689-6140-815B-741F5358AB61}" type="presParOf" srcId="{B35AC749-F80E-9642-8828-61E9E805557C}" destId="{8D043082-0C28-D544-A919-ECA00A368FE2}" srcOrd="9" destOrd="0" presId="urn:microsoft.com/office/officeart/2008/layout/LinedList"/>
    <dgm:cxn modelId="{643D793D-0E6D-3D47-8759-D00DB1461F3A}" type="presParOf" srcId="{8D043082-0C28-D544-A919-ECA00A368FE2}" destId="{2F233C27-624B-7E49-B96B-7FBF647157A8}" srcOrd="0" destOrd="0" presId="urn:microsoft.com/office/officeart/2008/layout/LinedList"/>
    <dgm:cxn modelId="{D20FEA93-0371-264A-BA30-C7F3FF7A8456}" type="presParOf" srcId="{8D043082-0C28-D544-A919-ECA00A368FE2}" destId="{0E842DC7-312B-D34A-B4AD-D678E30D1092}" srcOrd="1" destOrd="0" presId="urn:microsoft.com/office/officeart/2008/layout/LinedList"/>
    <dgm:cxn modelId="{A0F83E1E-CCE8-E348-A1C2-8C1178148D7D}" type="presParOf" srcId="{B35AC749-F80E-9642-8828-61E9E805557C}" destId="{C6B0236F-AAA7-BC44-B4E1-4369BA17EDC5}" srcOrd="10" destOrd="0" presId="urn:microsoft.com/office/officeart/2008/layout/LinedList"/>
    <dgm:cxn modelId="{52B34343-EEDB-FC41-8700-618AABA1B251}" type="presParOf" srcId="{B35AC749-F80E-9642-8828-61E9E805557C}" destId="{04DFF373-5CEE-A54D-B103-E17A30C8CE6D}" srcOrd="11" destOrd="0" presId="urn:microsoft.com/office/officeart/2008/layout/LinedList"/>
    <dgm:cxn modelId="{43E45D5B-81E1-AC4F-8B80-2F0FEAF5EFD8}" type="presParOf" srcId="{04DFF373-5CEE-A54D-B103-E17A30C8CE6D}" destId="{BF527D3B-FEAB-894C-9D3B-9EC0A7B5D263}" srcOrd="0" destOrd="0" presId="urn:microsoft.com/office/officeart/2008/layout/LinedList"/>
    <dgm:cxn modelId="{388DBB8C-FCC0-904D-BCBA-3BF741309E62}" type="presParOf" srcId="{04DFF373-5CEE-A54D-B103-E17A30C8CE6D}" destId="{6BBD6455-D49A-AB4F-B987-C75E2B27D001}" srcOrd="1" destOrd="0" presId="urn:microsoft.com/office/officeart/2008/layout/LinedList"/>
    <dgm:cxn modelId="{A5FC12F8-F437-FF4F-A3D0-5FA82C71E3A0}" type="presParOf" srcId="{B35AC749-F80E-9642-8828-61E9E805557C}" destId="{0AB5019E-374D-4744-8AD9-19474DECF167}" srcOrd="12" destOrd="0" presId="urn:microsoft.com/office/officeart/2008/layout/LinedList"/>
    <dgm:cxn modelId="{2D0CFEEC-CA16-0E48-8553-CFE35251794D}" type="presParOf" srcId="{B35AC749-F80E-9642-8828-61E9E805557C}" destId="{C38A3DDB-6E68-D24D-870B-6D6B371E3C2E}" srcOrd="13" destOrd="0" presId="urn:microsoft.com/office/officeart/2008/layout/LinedList"/>
    <dgm:cxn modelId="{D9303A6E-414D-E04E-9B3B-FB10E3C9CE86}" type="presParOf" srcId="{C38A3DDB-6E68-D24D-870B-6D6B371E3C2E}" destId="{5E1FCCAC-E161-8745-8FC0-EC9B71F834B4}" srcOrd="0" destOrd="0" presId="urn:microsoft.com/office/officeart/2008/layout/LinedList"/>
    <dgm:cxn modelId="{0BFCAC48-257A-C246-B406-9E16BDD76A0C}" type="presParOf" srcId="{C38A3DDB-6E68-D24D-870B-6D6B371E3C2E}" destId="{5DA47F01-CD16-BA49-9336-31C4F687911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0F72D-5198-4916-8E59-DEE3308E03D9}">
      <dsp:nvSpPr>
        <dsp:cNvPr id="0" name=""/>
        <dsp:cNvSpPr/>
      </dsp:nvSpPr>
      <dsp:spPr>
        <a:xfrm>
          <a:off x="535026" y="137196"/>
          <a:ext cx="1341710" cy="134171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30C47B-7405-48A8-817E-2048152827AA}">
      <dsp:nvSpPr>
        <dsp:cNvPr id="0" name=""/>
        <dsp:cNvSpPr/>
      </dsp:nvSpPr>
      <dsp:spPr>
        <a:xfrm>
          <a:off x="820965" y="423134"/>
          <a:ext cx="769834" cy="7698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A31879-1102-4A8C-86F8-C772A818898D}">
      <dsp:nvSpPr>
        <dsp:cNvPr id="0" name=""/>
        <dsp:cNvSpPr/>
      </dsp:nvSpPr>
      <dsp:spPr>
        <a:xfrm>
          <a:off x="106119" y="1896817"/>
          <a:ext cx="21995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Scenarios that Raise Attorney Ethics Issues</a:t>
          </a:r>
        </a:p>
      </dsp:txBody>
      <dsp:txXfrm>
        <a:off x="106119" y="1896817"/>
        <a:ext cx="2199525" cy="720000"/>
      </dsp:txXfrm>
    </dsp:sp>
    <dsp:sp modelId="{A1F3481C-DDF5-429C-B4AE-7F766D1AADB3}">
      <dsp:nvSpPr>
        <dsp:cNvPr id="0" name=""/>
        <dsp:cNvSpPr/>
      </dsp:nvSpPr>
      <dsp:spPr>
        <a:xfrm>
          <a:off x="3119469" y="137196"/>
          <a:ext cx="1341710" cy="134171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5CD67-8608-4B95-A385-1E3705566936}">
      <dsp:nvSpPr>
        <dsp:cNvPr id="0" name=""/>
        <dsp:cNvSpPr/>
      </dsp:nvSpPr>
      <dsp:spPr>
        <a:xfrm>
          <a:off x="3405407" y="423134"/>
          <a:ext cx="769834" cy="7698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5C5474-4E41-48F2-AC41-B392F179893C}">
      <dsp:nvSpPr>
        <dsp:cNvPr id="0" name=""/>
        <dsp:cNvSpPr/>
      </dsp:nvSpPr>
      <dsp:spPr>
        <a:xfrm>
          <a:off x="2690562" y="1896817"/>
          <a:ext cx="21995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Tennessee Rules of Professional Conduct</a:t>
          </a:r>
        </a:p>
      </dsp:txBody>
      <dsp:txXfrm>
        <a:off x="2690562" y="1896817"/>
        <a:ext cx="2199525" cy="720000"/>
      </dsp:txXfrm>
    </dsp:sp>
    <dsp:sp modelId="{3DA4FE65-2EE7-498C-9A7D-9CA3E446D463}">
      <dsp:nvSpPr>
        <dsp:cNvPr id="0" name=""/>
        <dsp:cNvSpPr/>
      </dsp:nvSpPr>
      <dsp:spPr>
        <a:xfrm>
          <a:off x="535026" y="3166698"/>
          <a:ext cx="1341710" cy="134171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0DFF8-5255-4AB4-B27B-0F6B14D1DDB8}">
      <dsp:nvSpPr>
        <dsp:cNvPr id="0" name=""/>
        <dsp:cNvSpPr/>
      </dsp:nvSpPr>
      <dsp:spPr>
        <a:xfrm>
          <a:off x="820965" y="3452637"/>
          <a:ext cx="769834" cy="7698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5E1596-2E2A-4624-A9FA-9DABD215E918}">
      <dsp:nvSpPr>
        <dsp:cNvPr id="0" name=""/>
        <dsp:cNvSpPr/>
      </dsp:nvSpPr>
      <dsp:spPr>
        <a:xfrm>
          <a:off x="106119" y="4926319"/>
          <a:ext cx="21995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Polling – Pick the Best Answer</a:t>
          </a:r>
        </a:p>
      </dsp:txBody>
      <dsp:txXfrm>
        <a:off x="106119" y="4926319"/>
        <a:ext cx="2199525" cy="720000"/>
      </dsp:txXfrm>
    </dsp:sp>
    <dsp:sp modelId="{7E4CB316-E7B6-490E-9E88-742E82A2D371}">
      <dsp:nvSpPr>
        <dsp:cNvPr id="0" name=""/>
        <dsp:cNvSpPr/>
      </dsp:nvSpPr>
      <dsp:spPr>
        <a:xfrm>
          <a:off x="3119469" y="3166698"/>
          <a:ext cx="1341710" cy="134171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BD3DC-A16C-41BA-822F-DAB68DDEA30E}">
      <dsp:nvSpPr>
        <dsp:cNvPr id="0" name=""/>
        <dsp:cNvSpPr/>
      </dsp:nvSpPr>
      <dsp:spPr>
        <a:xfrm>
          <a:off x="3405407" y="3452637"/>
          <a:ext cx="769834" cy="7698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BFF728-197B-4F36-B3F7-59C879616CFE}">
      <dsp:nvSpPr>
        <dsp:cNvPr id="0" name=""/>
        <dsp:cNvSpPr/>
      </dsp:nvSpPr>
      <dsp:spPr>
        <a:xfrm>
          <a:off x="2690562" y="4926319"/>
          <a:ext cx="21995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Discussion</a:t>
          </a:r>
        </a:p>
      </dsp:txBody>
      <dsp:txXfrm>
        <a:off x="2690562" y="4926319"/>
        <a:ext cx="219952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4C3A2-BAD3-544F-A913-E8861E7FA268}">
      <dsp:nvSpPr>
        <dsp:cNvPr id="0" name=""/>
        <dsp:cNvSpPr/>
      </dsp:nvSpPr>
      <dsp:spPr>
        <a:xfrm>
          <a:off x="0" y="520"/>
          <a:ext cx="4078800" cy="0"/>
        </a:xfrm>
        <a:prstGeom prst="line">
          <a:avLst/>
        </a:prstGeom>
        <a:solidFill>
          <a:schemeClr val="accent5">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4E11534-EFE3-DF49-9BCE-CF7CC4D206F9}">
      <dsp:nvSpPr>
        <dsp:cNvPr id="0" name=""/>
        <dsp:cNvSpPr/>
      </dsp:nvSpPr>
      <dsp:spPr>
        <a:xfrm>
          <a:off x="0" y="520"/>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The Duty to Report Another Lawyer’s Misconduct</a:t>
          </a:r>
        </a:p>
      </dsp:txBody>
      <dsp:txXfrm>
        <a:off x="0" y="520"/>
        <a:ext cx="4078800" cy="608617"/>
      </dsp:txXfrm>
    </dsp:sp>
    <dsp:sp modelId="{C3C0F100-C1E8-884F-A0F7-B6429AC740CC}">
      <dsp:nvSpPr>
        <dsp:cNvPr id="0" name=""/>
        <dsp:cNvSpPr/>
      </dsp:nvSpPr>
      <dsp:spPr>
        <a:xfrm>
          <a:off x="0" y="609137"/>
          <a:ext cx="4078800" cy="0"/>
        </a:xfrm>
        <a:prstGeom prst="line">
          <a:avLst/>
        </a:prstGeom>
        <a:solidFill>
          <a:schemeClr val="accent5">
            <a:hueOff val="-8342"/>
            <a:satOff val="-5593"/>
            <a:lumOff val="1503"/>
            <a:alphaOff val="0"/>
          </a:schemeClr>
        </a:solidFill>
        <a:ln w="9525" cap="flat" cmpd="sng" algn="ctr">
          <a:solidFill>
            <a:schemeClr val="accent5">
              <a:hueOff val="-8342"/>
              <a:satOff val="-5593"/>
              <a:lumOff val="1503"/>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28B0BAE-A2F1-E641-817B-0654E4536276}">
      <dsp:nvSpPr>
        <dsp:cNvPr id="0" name=""/>
        <dsp:cNvSpPr/>
      </dsp:nvSpPr>
      <dsp:spPr>
        <a:xfrm>
          <a:off x="0" y="609137"/>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Ethical Obligations of Departing Attorneys and Their Firms</a:t>
          </a:r>
        </a:p>
      </dsp:txBody>
      <dsp:txXfrm>
        <a:off x="0" y="609137"/>
        <a:ext cx="4078800" cy="608617"/>
      </dsp:txXfrm>
    </dsp:sp>
    <dsp:sp modelId="{6012D222-8982-FB4D-B0B4-71787C49EB61}">
      <dsp:nvSpPr>
        <dsp:cNvPr id="0" name=""/>
        <dsp:cNvSpPr/>
      </dsp:nvSpPr>
      <dsp:spPr>
        <a:xfrm>
          <a:off x="0" y="1217754"/>
          <a:ext cx="4078800" cy="0"/>
        </a:xfrm>
        <a:prstGeom prst="line">
          <a:avLst/>
        </a:prstGeom>
        <a:solidFill>
          <a:schemeClr val="accent5">
            <a:hueOff val="-16683"/>
            <a:satOff val="-11186"/>
            <a:lumOff val="3007"/>
            <a:alphaOff val="0"/>
          </a:schemeClr>
        </a:solidFill>
        <a:ln w="9525" cap="flat" cmpd="sng" algn="ctr">
          <a:solidFill>
            <a:schemeClr val="accent5">
              <a:hueOff val="-16683"/>
              <a:satOff val="-11186"/>
              <a:lumOff val="300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A1F61DA-2D71-604A-8360-415AF549B13F}">
      <dsp:nvSpPr>
        <dsp:cNvPr id="0" name=""/>
        <dsp:cNvSpPr/>
      </dsp:nvSpPr>
      <dsp:spPr>
        <a:xfrm>
          <a:off x="0" y="1217754"/>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Responsibilities Regarding Non-Lawyer Assistants</a:t>
          </a:r>
        </a:p>
      </dsp:txBody>
      <dsp:txXfrm>
        <a:off x="0" y="1217754"/>
        <a:ext cx="4078800" cy="608617"/>
      </dsp:txXfrm>
    </dsp:sp>
    <dsp:sp modelId="{B1832CC5-AC83-C447-81F7-AC298E821939}">
      <dsp:nvSpPr>
        <dsp:cNvPr id="0" name=""/>
        <dsp:cNvSpPr/>
      </dsp:nvSpPr>
      <dsp:spPr>
        <a:xfrm>
          <a:off x="0" y="1826371"/>
          <a:ext cx="4078800" cy="0"/>
        </a:xfrm>
        <a:prstGeom prst="line">
          <a:avLst/>
        </a:prstGeom>
        <a:solidFill>
          <a:schemeClr val="accent5">
            <a:hueOff val="-25025"/>
            <a:satOff val="-16779"/>
            <a:lumOff val="4510"/>
            <a:alphaOff val="0"/>
          </a:schemeClr>
        </a:solidFill>
        <a:ln w="9525" cap="flat" cmpd="sng" algn="ctr">
          <a:solidFill>
            <a:schemeClr val="accent5">
              <a:hueOff val="-25025"/>
              <a:satOff val="-16779"/>
              <a:lumOff val="451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188A485-3E55-9841-BE8E-638EA2081413}">
      <dsp:nvSpPr>
        <dsp:cNvPr id="0" name=""/>
        <dsp:cNvSpPr/>
      </dsp:nvSpPr>
      <dsp:spPr>
        <a:xfrm>
          <a:off x="0" y="1826371"/>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t>Choice of Law When a Lawyer Practices in Multiple Jurisdictions</a:t>
          </a:r>
        </a:p>
      </dsp:txBody>
      <dsp:txXfrm>
        <a:off x="0" y="1826371"/>
        <a:ext cx="4078800" cy="608617"/>
      </dsp:txXfrm>
    </dsp:sp>
    <dsp:sp modelId="{A94E5247-4F4F-2741-8833-D4083673D9E2}">
      <dsp:nvSpPr>
        <dsp:cNvPr id="0" name=""/>
        <dsp:cNvSpPr/>
      </dsp:nvSpPr>
      <dsp:spPr>
        <a:xfrm>
          <a:off x="0" y="2434988"/>
          <a:ext cx="4078800" cy="0"/>
        </a:xfrm>
        <a:prstGeom prst="line">
          <a:avLst/>
        </a:prstGeom>
        <a:solidFill>
          <a:schemeClr val="accent5">
            <a:hueOff val="-33366"/>
            <a:satOff val="-22372"/>
            <a:lumOff val="6013"/>
            <a:alphaOff val="0"/>
          </a:schemeClr>
        </a:solidFill>
        <a:ln w="9525" cap="flat" cmpd="sng" algn="ctr">
          <a:solidFill>
            <a:schemeClr val="accent5">
              <a:hueOff val="-33366"/>
              <a:satOff val="-22372"/>
              <a:lumOff val="6013"/>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F233C27-624B-7E49-B96B-7FBF647157A8}">
      <dsp:nvSpPr>
        <dsp:cNvPr id="0" name=""/>
        <dsp:cNvSpPr/>
      </dsp:nvSpPr>
      <dsp:spPr>
        <a:xfrm>
          <a:off x="0" y="2434988"/>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Office Sharing Arrangements with Other Lawyers</a:t>
          </a:r>
        </a:p>
      </dsp:txBody>
      <dsp:txXfrm>
        <a:off x="0" y="2434988"/>
        <a:ext cx="4078800" cy="608617"/>
      </dsp:txXfrm>
    </dsp:sp>
    <dsp:sp modelId="{C6B0236F-AAA7-BC44-B4E1-4369BA17EDC5}">
      <dsp:nvSpPr>
        <dsp:cNvPr id="0" name=""/>
        <dsp:cNvSpPr/>
      </dsp:nvSpPr>
      <dsp:spPr>
        <a:xfrm>
          <a:off x="0" y="3043605"/>
          <a:ext cx="4078800" cy="0"/>
        </a:xfrm>
        <a:prstGeom prst="line">
          <a:avLst/>
        </a:prstGeom>
        <a:solidFill>
          <a:schemeClr val="accent5">
            <a:hueOff val="-41708"/>
            <a:satOff val="-27965"/>
            <a:lumOff val="7517"/>
            <a:alphaOff val="0"/>
          </a:schemeClr>
        </a:solidFill>
        <a:ln w="9525" cap="flat" cmpd="sng" algn="ctr">
          <a:solidFill>
            <a:schemeClr val="accent5">
              <a:hueOff val="-41708"/>
              <a:satOff val="-27965"/>
              <a:lumOff val="751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F527D3B-FEAB-894C-9D3B-9EC0A7B5D263}">
      <dsp:nvSpPr>
        <dsp:cNvPr id="0" name=""/>
        <dsp:cNvSpPr/>
      </dsp:nvSpPr>
      <dsp:spPr>
        <a:xfrm>
          <a:off x="0" y="3043605"/>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Saying Stupid (and Discriminatory) Stuff in Email and Social Media </a:t>
          </a:r>
        </a:p>
      </dsp:txBody>
      <dsp:txXfrm>
        <a:off x="0" y="3043605"/>
        <a:ext cx="4078800" cy="608617"/>
      </dsp:txXfrm>
    </dsp:sp>
    <dsp:sp modelId="{0AB5019E-374D-4744-8AD9-19474DECF167}">
      <dsp:nvSpPr>
        <dsp:cNvPr id="0" name=""/>
        <dsp:cNvSpPr/>
      </dsp:nvSpPr>
      <dsp:spPr>
        <a:xfrm>
          <a:off x="0" y="3652222"/>
          <a:ext cx="4078800" cy="0"/>
        </a:xfrm>
        <a:prstGeom prst="line">
          <a:avLst/>
        </a:prstGeom>
        <a:solidFill>
          <a:schemeClr val="accent5">
            <a:hueOff val="-50049"/>
            <a:satOff val="-33558"/>
            <a:lumOff val="9020"/>
            <a:alphaOff val="0"/>
          </a:schemeClr>
        </a:solidFill>
        <a:ln w="9525" cap="flat" cmpd="sng" algn="ctr">
          <a:solidFill>
            <a:schemeClr val="accent5">
              <a:hueOff val="-50049"/>
              <a:satOff val="-33558"/>
              <a:lumOff val="902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E1FCCAC-E161-8745-8FC0-EC9B71F834B4}">
      <dsp:nvSpPr>
        <dsp:cNvPr id="0" name=""/>
        <dsp:cNvSpPr/>
      </dsp:nvSpPr>
      <dsp:spPr>
        <a:xfrm>
          <a:off x="0" y="3652222"/>
          <a:ext cx="4078800" cy="608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The Ethics of Robot Lawyers (AI in the Practice of Law)</a:t>
          </a:r>
        </a:p>
      </dsp:txBody>
      <dsp:txXfrm>
        <a:off x="0" y="3652222"/>
        <a:ext cx="4078800" cy="60861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179A9-667A-814C-B390-A24B6E44AC08}" type="datetimeFigureOut">
              <a:rPr lang="en-US" smtClean="0"/>
              <a:t>6/29/23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AF369-FFC0-B745-959C-03E93BE27A85}" type="slidenum">
              <a:rPr lang="en-US" smtClean="0"/>
              <a:t>‹#›</a:t>
            </a:fld>
            <a:endParaRPr lang="en-US"/>
          </a:p>
        </p:txBody>
      </p:sp>
    </p:spTree>
    <p:extLst>
      <p:ext uri="{BB962C8B-B14F-4D97-AF65-F5344CB8AC3E}">
        <p14:creationId xmlns:p14="http://schemas.microsoft.com/office/powerpoint/2010/main" val="358342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B3293-80D4-4E21-BEA4-34B4E84476AA}" type="slidenum">
              <a:rPr lang="en-US" smtClean="0"/>
              <a:pPr/>
              <a:t>73</a:t>
            </a:fld>
            <a:endParaRPr lang="en-US"/>
          </a:p>
        </p:txBody>
      </p:sp>
    </p:spTree>
    <p:extLst>
      <p:ext uri="{BB962C8B-B14F-4D97-AF65-F5344CB8AC3E}">
        <p14:creationId xmlns:p14="http://schemas.microsoft.com/office/powerpoint/2010/main" val="2236522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50247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41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97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606421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75207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89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63102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8198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6/28/23</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07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90506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97323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667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6/28/23</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63782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6/28/23</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5978447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7" r:id="rId3"/>
    <p:sldLayoutId id="2147483726" r:id="rId4"/>
    <p:sldLayoutId id="2147483722" r:id="rId5"/>
    <p:sldLayoutId id="2147483723" r:id="rId6"/>
    <p:sldLayoutId id="2147483724" r:id="rId7"/>
    <p:sldLayoutId id="2147483718" r:id="rId8"/>
    <p:sldLayoutId id="2147483714" r:id="rId9"/>
    <p:sldLayoutId id="2147483715" r:id="rId10"/>
    <p:sldLayoutId id="2147483716" r:id="rId11"/>
    <p:sldLayoutId id="2147483717" r:id="rId12"/>
    <p:sldLayoutId id="2147483719" r:id="rId13"/>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file:///C:\Program%20Files\Inknoe%20ClassPoint\Images\multiple_choice_without%20result_default.pn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file:///C:\Program%20Files\Inknoe%20ClassPoint\Images\multiple_choice_without%20result_default.p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file:///C:\Program%20Files\Inknoe%20ClassPoint\Images\multiple_choice_without%20result_default.p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file:///C:\Program%20Files\Inknoe%20ClassPoint\Images\multiple_choice_without%20result_default.p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file:///C:\Program%20Files\Inknoe%20ClassPoint\Images\multiple_choice_without%20result_default.png" TargetMode="Externa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file:///C:\Program%20Files\Inknoe%20ClassPoint\Images\multiple_choice_without%20result_default.pn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file:///C:\Program%20Files\Inknoe%20ClassPoint\Images\multiple_choice_without%20result_default.pn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file:///C:\Program%20Files\Inknoe%20ClassPoint\Images\multiple_choice_without%20result_default.pn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file:///C:\Program%20Files\Inknoe%20ClassPoint\Images\multiple_choice_without%20result_default.p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file:///C:\Program%20Files\Inknoe%20ClassPoint\Images\multiple_choice_without%20result_default.pn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file:///C:\Program%20Files\Inknoe%20ClassPoint\Images\multiple_choice_without%20result_default.pn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file:///C:\Program%20Files\Inknoe%20ClassPoint\Images\multiple_choice_without%20result_default.png"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file:///C:\Program%20Files\Inknoe%20ClassPoint\Images\multiple_choice_without%20result_default.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61ADD4-967B-4465-8688-0530A73F6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8C654-A68C-4D5F-9FC7-6DBCC610361C}"/>
              </a:ext>
            </a:extLst>
          </p:cNvPr>
          <p:cNvSpPr>
            <a:spLocks noGrp="1"/>
          </p:cNvSpPr>
          <p:nvPr>
            <p:ph type="ctrTitle"/>
          </p:nvPr>
        </p:nvSpPr>
        <p:spPr>
          <a:xfrm>
            <a:off x="2107200" y="1096965"/>
            <a:ext cx="7977600" cy="2085696"/>
          </a:xfrm>
        </p:spPr>
        <p:txBody>
          <a:bodyPr>
            <a:normAutofit/>
          </a:bodyPr>
          <a:lstStyle/>
          <a:p>
            <a:r>
              <a:rPr lang="en-US" dirty="0"/>
              <a:t>2023 Ethics Update</a:t>
            </a:r>
          </a:p>
        </p:txBody>
      </p:sp>
      <p:sp>
        <p:nvSpPr>
          <p:cNvPr id="3" name="Subtitle 2">
            <a:extLst>
              <a:ext uri="{FF2B5EF4-FFF2-40B4-BE49-F238E27FC236}">
                <a16:creationId xmlns:a16="http://schemas.microsoft.com/office/drawing/2014/main" id="{9229D5FC-8722-41A4-9F45-BA70AFA239A4}"/>
              </a:ext>
            </a:extLst>
          </p:cNvPr>
          <p:cNvSpPr>
            <a:spLocks noGrp="1"/>
          </p:cNvSpPr>
          <p:nvPr>
            <p:ph type="subTitle" idx="1"/>
          </p:nvPr>
        </p:nvSpPr>
        <p:spPr>
          <a:xfrm>
            <a:off x="1405053" y="3945771"/>
            <a:ext cx="9121697" cy="1832730"/>
          </a:xfrm>
        </p:spPr>
        <p:txBody>
          <a:bodyPr>
            <a:normAutofit/>
          </a:bodyPr>
          <a:lstStyle/>
          <a:p>
            <a:pPr>
              <a:lnSpc>
                <a:spcPct val="115000"/>
              </a:lnSpc>
            </a:pPr>
            <a:r>
              <a:rPr lang="en-US" sz="2000" dirty="0"/>
              <a:t>UT-Battelle</a:t>
            </a:r>
            <a:br>
              <a:rPr lang="en-US" sz="2000" dirty="0"/>
            </a:br>
            <a:r>
              <a:rPr lang="en-US" sz="2000" dirty="0"/>
              <a:t>Labor &amp; Employment Training</a:t>
            </a:r>
          </a:p>
          <a:p>
            <a:pPr>
              <a:lnSpc>
                <a:spcPct val="115000"/>
              </a:lnSpc>
            </a:pPr>
            <a:r>
              <a:rPr lang="en-US" sz="2000" dirty="0"/>
              <a:t>August 2023</a:t>
            </a:r>
          </a:p>
          <a:p>
            <a:pPr>
              <a:lnSpc>
                <a:spcPct val="115000"/>
              </a:lnSpc>
            </a:pPr>
            <a:r>
              <a:rPr lang="en-US" sz="2000" dirty="0"/>
              <a:t>Professor Alex Long | University of Tennessee College of Law</a:t>
            </a:r>
          </a:p>
        </p:txBody>
      </p:sp>
      <p:cxnSp>
        <p:nvCxnSpPr>
          <p:cNvPr id="18" name="Straight Connector 17">
            <a:extLst>
              <a:ext uri="{FF2B5EF4-FFF2-40B4-BE49-F238E27FC236}">
                <a16:creationId xmlns:a16="http://schemas.microsoft.com/office/drawing/2014/main" id="{52A8EF8A-6DD1-434A-9E4F-EFD86A15E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689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255097C-85CD-B647-B9FB-43961904B3D1}"/>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sz="3000" b="1" kern="1200" cap="none" spc="0" baseline="0">
                <a:solidFill>
                  <a:schemeClr val="tx1"/>
                </a:solidFill>
                <a:latin typeface="+mj-lt"/>
                <a:ea typeface="+mj-ea"/>
                <a:cs typeface="+mj-cs"/>
              </a:rPr>
              <a:t>Rule 8.3: The Duty to Report Another Lawyer’s Misconduct</a:t>
            </a:r>
          </a:p>
        </p:txBody>
      </p:sp>
      <p:pic>
        <p:nvPicPr>
          <p:cNvPr id="7" name="Picture Placeholder 6" descr="A green sign with white text&#10;&#10;Description automatically generated with low confidence">
            <a:extLst>
              <a:ext uri="{FF2B5EF4-FFF2-40B4-BE49-F238E27FC236}">
                <a16:creationId xmlns:a16="http://schemas.microsoft.com/office/drawing/2014/main" id="{6DB0BAE2-B5AD-60BD-96C9-37F8CA26784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5" name="Content Placeholder 4">
            <a:extLst>
              <a:ext uri="{FF2B5EF4-FFF2-40B4-BE49-F238E27FC236}">
                <a16:creationId xmlns:a16="http://schemas.microsoft.com/office/drawing/2014/main" id="{14692D15-D4A4-E342-B587-200D3F042577}"/>
              </a:ext>
            </a:extLst>
          </p:cNvPr>
          <p:cNvSpPr>
            <a:spLocks noGrp="1"/>
          </p:cNvSpPr>
          <p:nvPr>
            <p:ph type="body" sz="half" idx="2"/>
          </p:nvPr>
        </p:nvSpPr>
        <p:spPr>
          <a:xfrm>
            <a:off x="4997457" y="935999"/>
            <a:ext cx="6114543" cy="4832975"/>
          </a:xfrm>
        </p:spPr>
        <p:txBody>
          <a:bodyPr vert="horz" lIns="91440" tIns="45720" rIns="91440" bIns="45720" rtlCol="0">
            <a:normAutofit lnSpcReduction="10000"/>
          </a:bodyPr>
          <a:lstStyle/>
          <a:p>
            <a:pPr marL="0" indent="0">
              <a:buNone/>
            </a:pPr>
            <a:r>
              <a:rPr lang="en-US" dirty="0"/>
              <a:t>Rule 8.3(c):  This Rule does not require disclosure of information otherwise protected by RPC 1.6 …</a:t>
            </a:r>
          </a:p>
          <a:p>
            <a:pPr marL="0" indent="0">
              <a:buNone/>
            </a:pPr>
            <a:endParaRPr lang="en-US" dirty="0"/>
          </a:p>
          <a:p>
            <a:pPr marL="0" indent="0">
              <a:buNone/>
            </a:pPr>
            <a:r>
              <a:rPr lang="en-US" dirty="0" err="1"/>
              <a:t>Cmt</a:t>
            </a:r>
            <a:r>
              <a:rPr lang="en-US" dirty="0"/>
              <a:t>. 2:  A report about misconduct is not required where it would involve violation of RPC 1.6. However, a lawyer should encourage a client to consent to disclosure where prosecution would not substantially prejudice the client's interests.</a:t>
            </a:r>
          </a:p>
        </p:txBody>
      </p:sp>
    </p:spTree>
    <p:extLst>
      <p:ext uri="{BB962C8B-B14F-4D97-AF65-F5344CB8AC3E}">
        <p14:creationId xmlns:p14="http://schemas.microsoft.com/office/powerpoint/2010/main" val="3158590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5097C-85CD-B647-B9FB-43961904B3D1}"/>
              </a:ext>
            </a:extLst>
          </p:cNvPr>
          <p:cNvSpPr>
            <a:spLocks noGrp="1"/>
          </p:cNvSpPr>
          <p:nvPr>
            <p:ph type="title"/>
          </p:nvPr>
        </p:nvSpPr>
        <p:spPr/>
        <p:txBody>
          <a:bodyPr vert="horz" wrap="square" lIns="91440" tIns="45720" rIns="91440" bIns="45720" rtlCol="0" anchor="b" anchorCtr="0">
            <a:normAutofit/>
          </a:bodyPr>
          <a:lstStyle/>
          <a:p>
            <a:pPr algn="ctr"/>
            <a:r>
              <a:rPr lang="en-US" b="1" kern="1200" cap="none" spc="0" baseline="0" dirty="0">
                <a:solidFill>
                  <a:schemeClr val="tx1"/>
                </a:solidFill>
                <a:latin typeface="+mj-lt"/>
                <a:ea typeface="+mj-ea"/>
                <a:cs typeface="+mj-cs"/>
              </a:rPr>
              <a:t>Rule 8.3: The Duty to Report Another Lawyer’s Misconduct</a:t>
            </a:r>
          </a:p>
        </p:txBody>
      </p:sp>
      <p:pic>
        <p:nvPicPr>
          <p:cNvPr id="7" name="Picture Placeholder 6" descr="A green sign with white text&#10;&#10;Description automatically generated with low confidence">
            <a:extLst>
              <a:ext uri="{FF2B5EF4-FFF2-40B4-BE49-F238E27FC236}">
                <a16:creationId xmlns:a16="http://schemas.microsoft.com/office/drawing/2014/main" id="{6DB0BAE2-B5AD-60BD-96C9-37F8CA2678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091" r="11091"/>
          <a:stretch>
            <a:fillRect/>
          </a:stretch>
        </p:blipFill>
        <p:spPr/>
      </p:pic>
      <p:sp>
        <p:nvSpPr>
          <p:cNvPr id="5" name="Content Placeholder 4">
            <a:extLst>
              <a:ext uri="{FF2B5EF4-FFF2-40B4-BE49-F238E27FC236}">
                <a16:creationId xmlns:a16="http://schemas.microsoft.com/office/drawing/2014/main" id="{14692D15-D4A4-E342-B587-200D3F042577}"/>
              </a:ext>
            </a:extLst>
          </p:cNvPr>
          <p:cNvSpPr>
            <a:spLocks noGrp="1"/>
          </p:cNvSpPr>
          <p:nvPr>
            <p:ph type="body" sz="half" idx="2"/>
          </p:nvPr>
        </p:nvSpPr>
        <p:spPr/>
        <p:txBody>
          <a:bodyPr vert="horz" lIns="91440" tIns="45720" rIns="91440" bIns="45720" rtlCol="0">
            <a:noAutofit/>
          </a:bodyPr>
          <a:lstStyle/>
          <a:p>
            <a:pPr marL="0" indent="0">
              <a:lnSpc>
                <a:spcPct val="100000"/>
              </a:lnSpc>
              <a:buNone/>
            </a:pPr>
            <a:r>
              <a:rPr lang="en-US" sz="2200" i="1" dirty="0"/>
              <a:t>Hoover v. Board of Professional Responsibility of Supreme Court</a:t>
            </a:r>
            <a:r>
              <a:rPr lang="en-US" sz="2200" dirty="0"/>
              <a:t>, 395 S.W.3d 95 (Tenn. 2012).</a:t>
            </a:r>
          </a:p>
        </p:txBody>
      </p:sp>
    </p:spTree>
    <p:extLst>
      <p:ext uri="{BB962C8B-B14F-4D97-AF65-F5344CB8AC3E}">
        <p14:creationId xmlns:p14="http://schemas.microsoft.com/office/powerpoint/2010/main" val="746447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i="1" kern="1200" cap="none" spc="0" baseline="0">
                <a:solidFill>
                  <a:schemeClr val="tx1"/>
                </a:solidFill>
                <a:latin typeface="+mj-lt"/>
                <a:ea typeface="+mj-ea"/>
                <a:cs typeface="+mj-cs"/>
              </a:rPr>
              <a:t>Hoover v. Board of Professional Responsibility of Supreme Court</a:t>
            </a:r>
            <a:r>
              <a:rPr lang="en-US" sz="2700" kern="1200" cap="none" spc="0" baseline="0">
                <a:solidFill>
                  <a:schemeClr val="tx1"/>
                </a:solidFill>
                <a:latin typeface="+mj-lt"/>
                <a:ea typeface="+mj-ea"/>
                <a:cs typeface="+mj-cs"/>
              </a:rPr>
              <a:t>, 395 S.W.3d 95 (Tenn. 2012).</a:t>
            </a:r>
          </a:p>
        </p:txBody>
      </p:sp>
      <p:pic>
        <p:nvPicPr>
          <p:cNvPr id="9" name="Content Placeholder 8" descr="A picture containing indoor, chocolate&#10;&#10;Description automatically generated with medium confidence">
            <a:extLst>
              <a:ext uri="{FF2B5EF4-FFF2-40B4-BE49-F238E27FC236}">
                <a16:creationId xmlns:a16="http://schemas.microsoft.com/office/drawing/2014/main" id="{4E8C82CC-9E5B-4625-DE52-066C5F38B6E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16"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a:bodyPr>
          <a:lstStyle/>
          <a:p>
            <a:pPr>
              <a:lnSpc>
                <a:spcPct val="140000"/>
              </a:lnSpc>
            </a:pPr>
            <a:r>
              <a:rPr lang="en-US" dirty="0"/>
              <a:t>Lawyer A represented a client in a lawsuit filed pro se by Lawyer B.</a:t>
            </a:r>
          </a:p>
          <a:p>
            <a:pPr>
              <a:lnSpc>
                <a:spcPct val="140000"/>
              </a:lnSpc>
            </a:pPr>
            <a:r>
              <a:rPr lang="en-US" dirty="0"/>
              <a:t>The judge determined the pro se lawsuit was frivolous and sanctioned Lawyer B.</a:t>
            </a:r>
          </a:p>
          <a:p>
            <a:pPr>
              <a:lnSpc>
                <a:spcPct val="140000"/>
              </a:lnSpc>
            </a:pPr>
            <a:r>
              <a:rPr lang="en-US" dirty="0"/>
              <a:t>Lawyer A learned around the same time that Lawyer B had recently been sanctioned for similar misconduct by a different judge in another matter.</a:t>
            </a:r>
          </a:p>
        </p:txBody>
      </p:sp>
    </p:spTree>
    <p:extLst>
      <p:ext uri="{BB962C8B-B14F-4D97-AF65-F5344CB8AC3E}">
        <p14:creationId xmlns:p14="http://schemas.microsoft.com/office/powerpoint/2010/main" val="522619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i="1" kern="1200" cap="none" spc="0" baseline="0">
                <a:solidFill>
                  <a:schemeClr val="tx1"/>
                </a:solidFill>
                <a:latin typeface="+mj-lt"/>
                <a:ea typeface="+mj-ea"/>
                <a:cs typeface="+mj-cs"/>
              </a:rPr>
              <a:t>Hoover v. Board of Professional Responsibility of Supreme Court</a:t>
            </a:r>
            <a:r>
              <a:rPr lang="en-US" sz="2700" kern="1200" cap="none" spc="0" baseline="0">
                <a:solidFill>
                  <a:schemeClr val="tx1"/>
                </a:solidFill>
                <a:latin typeface="+mj-lt"/>
                <a:ea typeface="+mj-ea"/>
                <a:cs typeface="+mj-cs"/>
              </a:rPr>
              <a:t>, 395 S.W.3d 95 (Tenn. 2012).</a:t>
            </a:r>
          </a:p>
        </p:txBody>
      </p:sp>
      <p:pic>
        <p:nvPicPr>
          <p:cNvPr id="9" name="Content Placeholder 8" descr="A picture containing indoor, chocolate&#10;&#10;Description automatically generated with medium confidence">
            <a:extLst>
              <a:ext uri="{FF2B5EF4-FFF2-40B4-BE49-F238E27FC236}">
                <a16:creationId xmlns:a16="http://schemas.microsoft.com/office/drawing/2014/main" id="{4E8C82CC-9E5B-4625-DE52-066C5F38B6E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16"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a:bodyPr>
          <a:lstStyle/>
          <a:p>
            <a:pPr>
              <a:lnSpc>
                <a:spcPct val="140000"/>
              </a:lnSpc>
            </a:pPr>
            <a:r>
              <a:rPr lang="en-US" dirty="0"/>
              <a:t>Lawyer B is currently representing Lawyer A’s ex-wife in an alimony dispute</a:t>
            </a:r>
          </a:p>
          <a:p>
            <a:pPr>
              <a:lnSpc>
                <a:spcPct val="140000"/>
              </a:lnSpc>
            </a:pPr>
            <a:r>
              <a:rPr lang="en-US" dirty="0"/>
              <a:t>Lawyer A notifies the Board of Professional Responsibility about the sanctions imposed in the two matters.</a:t>
            </a:r>
          </a:p>
        </p:txBody>
      </p:sp>
    </p:spTree>
    <p:extLst>
      <p:ext uri="{BB962C8B-B14F-4D97-AF65-F5344CB8AC3E}">
        <p14:creationId xmlns:p14="http://schemas.microsoft.com/office/powerpoint/2010/main" val="1156490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i="1" kern="1200" cap="none" spc="0" baseline="0" dirty="0">
                <a:solidFill>
                  <a:schemeClr val="tx1"/>
                </a:solidFill>
                <a:latin typeface="+mj-lt"/>
                <a:ea typeface="+mj-ea"/>
                <a:cs typeface="+mj-cs"/>
              </a:rPr>
              <a:t>Hoover v. Board of Professional Responsibility of Supreme Court</a:t>
            </a:r>
            <a:r>
              <a:rPr lang="en-US" sz="2700" kern="1200" cap="none" spc="0" baseline="0" dirty="0">
                <a:solidFill>
                  <a:schemeClr val="tx1"/>
                </a:solidFill>
                <a:latin typeface="+mj-lt"/>
                <a:ea typeface="+mj-ea"/>
                <a:cs typeface="+mj-cs"/>
              </a:rPr>
              <a:t>, 395 S.W.3d 95 (Tenn. 2012).</a:t>
            </a:r>
          </a:p>
        </p:txBody>
      </p:sp>
      <p:pic>
        <p:nvPicPr>
          <p:cNvPr id="7" name="Content Placeholder 6" descr="A green sign with white text&#10;&#10;Description automatically generated with low confidence">
            <a:extLst>
              <a:ext uri="{FF2B5EF4-FFF2-40B4-BE49-F238E27FC236}">
                <a16:creationId xmlns:a16="http://schemas.microsoft.com/office/drawing/2014/main" id="{8059A998-08C4-B3D4-CB9C-C78405AE8BD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444843"/>
            <a:ext cx="6114543" cy="5324131"/>
          </a:xfrm>
        </p:spPr>
        <p:txBody>
          <a:bodyPr vert="horz" lIns="91440" tIns="45720" rIns="91440" bIns="45720" rtlCol="0">
            <a:normAutofit/>
          </a:bodyPr>
          <a:lstStyle/>
          <a:p>
            <a:pPr>
              <a:lnSpc>
                <a:spcPct val="140000"/>
              </a:lnSpc>
            </a:pPr>
            <a:endParaRPr lang="en-US" sz="1700" dirty="0"/>
          </a:p>
          <a:p>
            <a:pPr>
              <a:lnSpc>
                <a:spcPct val="140000"/>
              </a:lnSpc>
            </a:pPr>
            <a:r>
              <a:rPr lang="en-US" sz="1800" dirty="0"/>
              <a:t>TRPC Rule 8.3(a) A lawyer who knows that another lawyer has committed a violation of the Rules of Professional Conduct that raises a substantial question as to that lawyer's honesty, trustworthiness, or fitness as a lawyer in other respects, shall inform the Disciplinary Counsel of the Board of Professional Responsibility.</a:t>
            </a:r>
          </a:p>
          <a:p>
            <a:pPr marL="0" indent="0">
              <a:lnSpc>
                <a:spcPct val="140000"/>
              </a:lnSpc>
              <a:buNone/>
            </a:pPr>
            <a:endParaRPr lang="en-US" sz="1800" dirty="0"/>
          </a:p>
          <a:p>
            <a:pPr>
              <a:lnSpc>
                <a:spcPct val="140000"/>
              </a:lnSpc>
            </a:pPr>
            <a:r>
              <a:rPr lang="en-US" sz="1800" b="1" dirty="0"/>
              <a:t>Question</a:t>
            </a:r>
            <a:r>
              <a:rPr lang="en-US" sz="1800" dirty="0"/>
              <a:t>:  Did Lawyer A have a duty to report Lawyer B’s misconduct in the second matter if he wasn’t involved in that matter?</a:t>
            </a:r>
          </a:p>
        </p:txBody>
      </p:sp>
    </p:spTree>
    <p:extLst>
      <p:ext uri="{BB962C8B-B14F-4D97-AF65-F5344CB8AC3E}">
        <p14:creationId xmlns:p14="http://schemas.microsoft.com/office/powerpoint/2010/main" val="3780940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(3) Question</a:t>
            </a:r>
            <a:r>
              <a:rPr lang="en-US" sz="2900" dirty="0"/>
              <a:t>: Did Lawyer A have a duty to report Lawyer B’s misconduct in the second matter if he wasn’t involved in that matter?</a:t>
            </a:r>
            <a:br>
              <a:rPr lang="en-US" sz="2900" dirty="0"/>
            </a:br>
            <a:br>
              <a:rPr lang="en-US" dirty="0"/>
            </a:br>
            <a:br>
              <a:rPr lang="en-US" dirty="0"/>
            </a:br>
            <a:r>
              <a:rPr lang="en-US" sz="2900" dirty="0"/>
              <a:t>(A)	Yes, if he knew of the misconduct.</a:t>
            </a:r>
            <a:br>
              <a:rPr lang="en-US" sz="2900" dirty="0"/>
            </a:br>
            <a:r>
              <a:rPr lang="en-US" sz="2900" dirty="0"/>
              <a:t>(B)	No.</a:t>
            </a:r>
            <a:br>
              <a:rPr lang="en-US" sz="2900" dirty="0"/>
            </a:br>
            <a:endParaRPr lang="en-US" sz="2900" dirty="0"/>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6359235"/>
            <a:ext cx="2219546" cy="571500"/>
          </a:xfrm>
          <a:prstGeom prst="rect">
            <a:avLst/>
          </a:prstGeom>
        </p:spPr>
      </p:pic>
    </p:spTree>
    <p:extLst>
      <p:ext uri="{BB962C8B-B14F-4D97-AF65-F5344CB8AC3E}">
        <p14:creationId xmlns:p14="http://schemas.microsoft.com/office/powerpoint/2010/main" val="314163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i="1" kern="1200" cap="none" spc="0" baseline="0" dirty="0">
                <a:solidFill>
                  <a:schemeClr val="tx1"/>
                </a:solidFill>
                <a:latin typeface="+mj-lt"/>
                <a:ea typeface="+mj-ea"/>
                <a:cs typeface="+mj-cs"/>
              </a:rPr>
              <a:t>Hoover v. Board of Professional Responsibility of Supreme Court</a:t>
            </a:r>
            <a:r>
              <a:rPr lang="en-US" sz="2700" kern="1200" cap="none" spc="0" baseline="0" dirty="0">
                <a:solidFill>
                  <a:schemeClr val="tx1"/>
                </a:solidFill>
                <a:latin typeface="+mj-lt"/>
                <a:ea typeface="+mj-ea"/>
                <a:cs typeface="+mj-cs"/>
              </a:rPr>
              <a:t>, 395 S.W.3d 95 (Tenn. 2012).</a:t>
            </a:r>
          </a:p>
        </p:txBody>
      </p:sp>
      <p:pic>
        <p:nvPicPr>
          <p:cNvPr id="7" name="Content Placeholder 6" descr="A green sign with white text&#10;&#10;Description automatically generated with low confidence">
            <a:extLst>
              <a:ext uri="{FF2B5EF4-FFF2-40B4-BE49-F238E27FC236}">
                <a16:creationId xmlns:a16="http://schemas.microsoft.com/office/drawing/2014/main" id="{8059A998-08C4-B3D4-CB9C-C78405AE8BD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lnSpcReduction="10000"/>
          </a:bodyPr>
          <a:lstStyle/>
          <a:p>
            <a:pPr>
              <a:lnSpc>
                <a:spcPct val="140000"/>
              </a:lnSpc>
            </a:pPr>
            <a:endParaRPr lang="en-US" sz="1700" dirty="0"/>
          </a:p>
          <a:p>
            <a:pPr>
              <a:lnSpc>
                <a:spcPct val="140000"/>
              </a:lnSpc>
            </a:pPr>
            <a:r>
              <a:rPr lang="en-US" sz="1700" dirty="0"/>
              <a:t>”Because RPC 8.3 provides that a lawyer with knowledge of conduct by another lawyer that meets these criteria “shall inform” the BPR, </a:t>
            </a:r>
            <a:r>
              <a:rPr lang="en-US" sz="1700" i="1" dirty="0"/>
              <a:t>Neuenschwander was not only authorized to report the misconduct in Edwards, he was obligated to do so, irrespective of whether he was involved in the case.</a:t>
            </a:r>
            <a:r>
              <a:rPr lang="en-US" sz="1700" dirty="0"/>
              <a:t> As a result, the contention that Neuenschwander's lack of involvement in Edwards precluded the Panel from considering Hoover's misconduct in that case is without merit.” Hoover v. Board of Professional Responsibility of Supreme Court, 395 S.W.3d 95, 104 (Tenn. 2012).</a:t>
            </a:r>
          </a:p>
          <a:p>
            <a:pPr>
              <a:lnSpc>
                <a:spcPct val="140000"/>
              </a:lnSpc>
            </a:pPr>
            <a:endParaRPr lang="en-US" sz="1700" dirty="0"/>
          </a:p>
          <a:p>
            <a:pPr>
              <a:lnSpc>
                <a:spcPct val="140000"/>
              </a:lnSpc>
            </a:pPr>
            <a:endParaRPr lang="en-US" sz="1700" dirty="0"/>
          </a:p>
        </p:txBody>
      </p:sp>
    </p:spTree>
    <p:extLst>
      <p:ext uri="{BB962C8B-B14F-4D97-AF65-F5344CB8AC3E}">
        <p14:creationId xmlns:p14="http://schemas.microsoft.com/office/powerpoint/2010/main" val="2361814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dirty="0"/>
              <a:t>TRPC Rule 8.3(a)</a:t>
            </a:r>
            <a:endParaRPr lang="en-US" sz="2700" kern="1200" cap="none" spc="0" baseline="0" dirty="0">
              <a:solidFill>
                <a:schemeClr val="tx1"/>
              </a:solidFill>
              <a:latin typeface="+mj-lt"/>
              <a:ea typeface="+mj-ea"/>
              <a:cs typeface="+mj-cs"/>
            </a:endParaRPr>
          </a:p>
        </p:txBody>
      </p:sp>
      <p:pic>
        <p:nvPicPr>
          <p:cNvPr id="7" name="Content Placeholder 6" descr="A green sign with white text&#10;&#10;Description automatically generated with low confidence">
            <a:extLst>
              <a:ext uri="{FF2B5EF4-FFF2-40B4-BE49-F238E27FC236}">
                <a16:creationId xmlns:a16="http://schemas.microsoft.com/office/drawing/2014/main" id="{8059A998-08C4-B3D4-CB9C-C78405AE8BD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fontScale="92500" lnSpcReduction="20000"/>
          </a:bodyPr>
          <a:lstStyle/>
          <a:p>
            <a:pPr>
              <a:lnSpc>
                <a:spcPct val="140000"/>
              </a:lnSpc>
            </a:pPr>
            <a:endParaRPr lang="en-US" sz="1700" dirty="0"/>
          </a:p>
          <a:p>
            <a:pPr>
              <a:lnSpc>
                <a:spcPct val="140000"/>
              </a:lnSpc>
            </a:pPr>
            <a:r>
              <a:rPr lang="en-US" sz="1700" dirty="0"/>
              <a:t>TRPC Rule 1.0(f): "Knowingly," "known," or "knows" denotes actual awareness of the fact in question. </a:t>
            </a:r>
            <a:r>
              <a:rPr lang="en-US" sz="1700" b="1" i="1" dirty="0"/>
              <a:t>A person's knowledge may be inferred from circumstances.</a:t>
            </a:r>
          </a:p>
          <a:p>
            <a:pPr marL="0" indent="0">
              <a:lnSpc>
                <a:spcPct val="140000"/>
              </a:lnSpc>
              <a:buNone/>
            </a:pPr>
            <a:endParaRPr lang="en-US" sz="1700" dirty="0"/>
          </a:p>
          <a:p>
            <a:pPr>
              <a:lnSpc>
                <a:spcPct val="140000"/>
              </a:lnSpc>
            </a:pPr>
            <a:r>
              <a:rPr lang="en-US" sz="1700" dirty="0"/>
              <a:t>“The supporting evidence must be such that a reasonable lawyer under the circumstances would have formed a firm opinion that the conduct in question had more likely than not occurred and that the conduct, if it did occur, raises a substantial question as to the purported offender’s honesty, trustworthiness or fitness to practice law in other respects.”   Attorney U v. Mississippi Bar, 678 So.2d 963, 972 (Miss. 1996).  </a:t>
            </a:r>
          </a:p>
          <a:p>
            <a:pPr>
              <a:lnSpc>
                <a:spcPct val="140000"/>
              </a:lnSpc>
            </a:pPr>
            <a:endParaRPr lang="en-US" sz="1700" dirty="0"/>
          </a:p>
          <a:p>
            <a:pPr>
              <a:lnSpc>
                <a:spcPct val="140000"/>
              </a:lnSpc>
            </a:pPr>
            <a:endParaRPr lang="en-US" sz="1700" dirty="0"/>
          </a:p>
        </p:txBody>
      </p:sp>
    </p:spTree>
    <p:extLst>
      <p:ext uri="{BB962C8B-B14F-4D97-AF65-F5344CB8AC3E}">
        <p14:creationId xmlns:p14="http://schemas.microsoft.com/office/powerpoint/2010/main" val="488189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i="1" kern="1200" cap="none" spc="0" baseline="0" dirty="0">
                <a:solidFill>
                  <a:schemeClr val="tx1"/>
                </a:solidFill>
                <a:latin typeface="+mj-lt"/>
                <a:ea typeface="+mj-ea"/>
                <a:cs typeface="+mj-cs"/>
              </a:rPr>
              <a:t>Hoover v. Board of Professional Responsibility of Supreme Court</a:t>
            </a:r>
            <a:r>
              <a:rPr lang="en-US" sz="2700" kern="1200" cap="none" spc="0" baseline="0" dirty="0">
                <a:solidFill>
                  <a:schemeClr val="tx1"/>
                </a:solidFill>
                <a:latin typeface="+mj-lt"/>
                <a:ea typeface="+mj-ea"/>
                <a:cs typeface="+mj-cs"/>
              </a:rPr>
              <a:t>, 395 S.W.3d 95 (Tenn. 2012).</a:t>
            </a:r>
          </a:p>
        </p:txBody>
      </p:sp>
      <p:pic>
        <p:nvPicPr>
          <p:cNvPr id="13" name="Content Placeholder 12" descr="A picture containing text, font, logo, graphics&#10;&#10;Description automatically generated">
            <a:extLst>
              <a:ext uri="{FF2B5EF4-FFF2-40B4-BE49-F238E27FC236}">
                <a16:creationId xmlns:a16="http://schemas.microsoft.com/office/drawing/2014/main" id="{A85B125F-D856-62B6-E89B-6EF9811DD1E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499" r="10114" b="2"/>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a:bodyPr>
          <a:lstStyle/>
          <a:p>
            <a:pPr>
              <a:lnSpc>
                <a:spcPct val="140000"/>
              </a:lnSpc>
            </a:pPr>
            <a:endParaRPr lang="en-US" sz="1600" dirty="0"/>
          </a:p>
          <a:p>
            <a:pPr>
              <a:lnSpc>
                <a:spcPct val="140000"/>
              </a:lnSpc>
            </a:pPr>
            <a:r>
              <a:rPr lang="en-US" sz="1600" dirty="0"/>
              <a:t>TRPC Rule 8.3(a) A lawyer who knows that another lawyer has committed a violation of the Rules of Professional Conduct that raises a substantial question as to that lawyer's honesty, trustworthiness, or fitness as a lawyer in other respects, </a:t>
            </a:r>
            <a:r>
              <a:rPr lang="en-US" sz="1600" b="1" i="1" dirty="0"/>
              <a:t>shall inform </a:t>
            </a:r>
            <a:r>
              <a:rPr lang="en-US" sz="1600" dirty="0"/>
              <a:t>the Disciplinary Counsel of the Board of Professional Responsibility.</a:t>
            </a:r>
          </a:p>
          <a:p>
            <a:pPr marL="0" indent="0">
              <a:lnSpc>
                <a:spcPct val="140000"/>
              </a:lnSpc>
              <a:buNone/>
            </a:pPr>
            <a:endParaRPr lang="en-US" sz="1600" dirty="0"/>
          </a:p>
          <a:p>
            <a:pPr>
              <a:lnSpc>
                <a:spcPct val="140000"/>
              </a:lnSpc>
            </a:pPr>
            <a:r>
              <a:rPr lang="en-US" sz="1600" dirty="0"/>
              <a:t>Question:  Lawyer B claims that the BPR should not consider Lawyer A’s complaint because it was filed for the sole purpose of having Lawyer B disqualified from representing Lawyer A’s ex-wife in an alimony dispute.</a:t>
            </a:r>
          </a:p>
        </p:txBody>
      </p:sp>
    </p:spTree>
    <p:extLst>
      <p:ext uri="{BB962C8B-B14F-4D97-AF65-F5344CB8AC3E}">
        <p14:creationId xmlns:p14="http://schemas.microsoft.com/office/powerpoint/2010/main" val="53656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(4) Question</a:t>
            </a:r>
            <a:r>
              <a:rPr lang="en-US" sz="2900" dirty="0"/>
              <a:t>: Should the BPR consider the complaint against Lawyer B if it was filed for the purpose of causing Lawyer B’s disqualification?</a:t>
            </a:r>
            <a:br>
              <a:rPr lang="en-US" dirty="0"/>
            </a:br>
            <a:br>
              <a:rPr lang="en-US" dirty="0"/>
            </a:br>
            <a:r>
              <a:rPr lang="en-US" sz="2900" dirty="0"/>
              <a:t>(A)	Yes.</a:t>
            </a:r>
            <a:br>
              <a:rPr lang="en-US" sz="2900" dirty="0"/>
            </a:br>
            <a:r>
              <a:rPr lang="en-US" sz="2900" dirty="0"/>
              <a:t>(B)	No.</a:t>
            </a:r>
            <a:br>
              <a:rPr lang="en-US" sz="2900" dirty="0"/>
            </a:br>
            <a:endParaRPr lang="en-US" sz="2900" dirty="0"/>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6359235"/>
            <a:ext cx="2219546" cy="571500"/>
          </a:xfrm>
          <a:prstGeom prst="rect">
            <a:avLst/>
          </a:prstGeom>
        </p:spPr>
      </p:pic>
    </p:spTree>
    <p:extLst>
      <p:ext uri="{BB962C8B-B14F-4D97-AF65-F5344CB8AC3E}">
        <p14:creationId xmlns:p14="http://schemas.microsoft.com/office/powerpoint/2010/main" val="2881276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51">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1" name="Group 53">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55" name="Group 54">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92"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4"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95" name="Rectangle 59">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1A7422-2DB9-454A-925C-A1861FA8E375}"/>
              </a:ext>
            </a:extLst>
          </p:cNvPr>
          <p:cNvPicPr>
            <a:picLocks noChangeAspect="1"/>
          </p:cNvPicPr>
          <p:nvPr/>
        </p:nvPicPr>
        <p:blipFill rotWithShape="1">
          <a:blip r:embed="rId2">
            <a:alphaModFix amt="58000"/>
          </a:blip>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96" name="Rectangle 61">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E824F9C-3318-40C3-AD1D-5582FEBE794B}"/>
              </a:ext>
            </a:extLst>
          </p:cNvPr>
          <p:cNvSpPr>
            <a:spLocks noGrp="1"/>
          </p:cNvSpPr>
          <p:nvPr>
            <p:ph type="title"/>
          </p:nvPr>
        </p:nvSpPr>
        <p:spPr>
          <a:xfrm>
            <a:off x="2107200" y="1096965"/>
            <a:ext cx="7977600" cy="2085696"/>
          </a:xfrm>
        </p:spPr>
        <p:txBody>
          <a:bodyPr vert="horz" lIns="91440" tIns="45720" rIns="91440" bIns="45720" rtlCol="0" anchor="b" anchorCtr="0">
            <a:normAutofit/>
          </a:bodyPr>
          <a:lstStyle/>
          <a:p>
            <a:pPr algn="ctr"/>
            <a:r>
              <a:rPr lang="en-US" sz="4800">
                <a:solidFill>
                  <a:srgbClr val="FFFFFF"/>
                </a:solidFill>
              </a:rPr>
              <a:t>Introduction</a:t>
            </a:r>
          </a:p>
        </p:txBody>
      </p:sp>
      <p:sp>
        <p:nvSpPr>
          <p:cNvPr id="3" name="Content Placeholder 2">
            <a:extLst>
              <a:ext uri="{FF2B5EF4-FFF2-40B4-BE49-F238E27FC236}">
                <a16:creationId xmlns:a16="http://schemas.microsoft.com/office/drawing/2014/main" id="{519B4D9C-9F1C-4919-95EF-845406441E23}"/>
              </a:ext>
            </a:extLst>
          </p:cNvPr>
          <p:cNvSpPr>
            <a:spLocks noGrp="1"/>
          </p:cNvSpPr>
          <p:nvPr>
            <p:ph idx="1"/>
          </p:nvPr>
        </p:nvSpPr>
        <p:spPr>
          <a:xfrm>
            <a:off x="3216000" y="3945771"/>
            <a:ext cx="5760000" cy="1832730"/>
          </a:xfrm>
        </p:spPr>
        <p:txBody>
          <a:bodyPr vert="horz" lIns="91440" tIns="45720" rIns="91440" bIns="45720" rtlCol="0">
            <a:normAutofit/>
          </a:bodyPr>
          <a:lstStyle/>
          <a:p>
            <a:pPr marL="0" indent="0" algn="ctr">
              <a:lnSpc>
                <a:spcPct val="125000"/>
              </a:lnSpc>
              <a:buNone/>
            </a:pPr>
            <a:r>
              <a:rPr lang="en-US" sz="2400">
                <a:solidFill>
                  <a:srgbClr val="FFFFFF">
                    <a:alpha val="80000"/>
                  </a:srgbClr>
                </a:solidFill>
              </a:rPr>
              <a:t>Program Format &amp; Question Lineup</a:t>
            </a:r>
          </a:p>
        </p:txBody>
      </p:sp>
      <p:cxnSp>
        <p:nvCxnSpPr>
          <p:cNvPr id="97" name="Straight Connector 63">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670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dirty="0"/>
              <a:t>TRPC Rule 8.3(a)</a:t>
            </a:r>
            <a:endParaRPr lang="en-US" sz="2700" kern="1200" cap="none" spc="0" baseline="0" dirty="0">
              <a:solidFill>
                <a:schemeClr val="tx1"/>
              </a:solidFill>
              <a:latin typeface="+mj-lt"/>
              <a:ea typeface="+mj-ea"/>
              <a:cs typeface="+mj-cs"/>
            </a:endParaRPr>
          </a:p>
        </p:txBody>
      </p:sp>
      <p:pic>
        <p:nvPicPr>
          <p:cNvPr id="7" name="Content Placeholder 6" descr="A green sign with white text&#10;&#10;Description automatically generated with low confidence">
            <a:extLst>
              <a:ext uri="{FF2B5EF4-FFF2-40B4-BE49-F238E27FC236}">
                <a16:creationId xmlns:a16="http://schemas.microsoft.com/office/drawing/2014/main" id="{8059A998-08C4-B3D4-CB9C-C78405AE8BD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fontScale="92500" lnSpcReduction="10000"/>
          </a:bodyPr>
          <a:lstStyle/>
          <a:p>
            <a:pPr>
              <a:lnSpc>
                <a:spcPct val="140000"/>
              </a:lnSpc>
            </a:pPr>
            <a:endParaRPr lang="en-US" sz="1700" dirty="0"/>
          </a:p>
          <a:p>
            <a:pPr>
              <a:lnSpc>
                <a:spcPct val="140000"/>
              </a:lnSpc>
            </a:pPr>
            <a:r>
              <a:rPr lang="en-US" sz="1700" dirty="0"/>
              <a:t>“We likewise reject Hoover's claim that consideration of his misconduct in Edwards was improper because Neuenschwander lodged the complaint in an effort to disqualify Hoover from representing his wife in an alimony dispute. The Panel based its findings of misconduct regarding the matters reported by Neuenschwander exclusively on court records and properly concluded that </a:t>
            </a:r>
            <a:r>
              <a:rPr lang="en-US" sz="1700" i="1" dirty="0"/>
              <a:t>any possible motive for filing his complaint was irrelevant </a:t>
            </a:r>
            <a:r>
              <a:rPr lang="en-US" sz="1700" dirty="0"/>
              <a:t>to the determination of whether the misconduct resulted in violations of the Rules of Professional Conduct.”  Hoover v. Board of Professional Responsibility of Supreme Court, 395 S.W.3d 95, 104 (Tenn. 2012). </a:t>
            </a:r>
          </a:p>
          <a:p>
            <a:pPr>
              <a:lnSpc>
                <a:spcPct val="140000"/>
              </a:lnSpc>
            </a:pPr>
            <a:endParaRPr lang="en-US" sz="1700" dirty="0"/>
          </a:p>
        </p:txBody>
      </p:sp>
    </p:spTree>
    <p:extLst>
      <p:ext uri="{BB962C8B-B14F-4D97-AF65-F5344CB8AC3E}">
        <p14:creationId xmlns:p14="http://schemas.microsoft.com/office/powerpoint/2010/main" val="2533681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F543C63-EE52-CB34-9B83-6D8877269F63}"/>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dirty="0"/>
              <a:t>TRPC Rule 8.3(a)</a:t>
            </a:r>
            <a:endParaRPr lang="en-US" sz="2700" kern="1200" cap="none" spc="0" baseline="0" dirty="0">
              <a:solidFill>
                <a:schemeClr val="tx1"/>
              </a:solidFill>
              <a:latin typeface="+mj-lt"/>
              <a:ea typeface="+mj-ea"/>
              <a:cs typeface="+mj-cs"/>
            </a:endParaRPr>
          </a:p>
        </p:txBody>
      </p:sp>
      <p:pic>
        <p:nvPicPr>
          <p:cNvPr id="7" name="Content Placeholder 6" descr="A green sign with white text&#10;&#10;Description automatically generated with low confidence">
            <a:extLst>
              <a:ext uri="{FF2B5EF4-FFF2-40B4-BE49-F238E27FC236}">
                <a16:creationId xmlns:a16="http://schemas.microsoft.com/office/drawing/2014/main" id="{8059A998-08C4-B3D4-CB9C-C78405AE8BD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37D32FA5-010A-C07B-215C-FF166291E18B}"/>
              </a:ext>
            </a:extLst>
          </p:cNvPr>
          <p:cNvSpPr>
            <a:spLocks noGrp="1"/>
          </p:cNvSpPr>
          <p:nvPr>
            <p:ph sz="half" idx="1"/>
          </p:nvPr>
        </p:nvSpPr>
        <p:spPr>
          <a:xfrm>
            <a:off x="4997457" y="935999"/>
            <a:ext cx="6114543" cy="4832975"/>
          </a:xfrm>
        </p:spPr>
        <p:txBody>
          <a:bodyPr vert="horz" lIns="91440" tIns="45720" rIns="91440" bIns="45720" rtlCol="0">
            <a:normAutofit fontScale="85000" lnSpcReduction="10000"/>
          </a:bodyPr>
          <a:lstStyle/>
          <a:p>
            <a:pPr>
              <a:lnSpc>
                <a:spcPct val="140000"/>
              </a:lnSpc>
            </a:pPr>
            <a:endParaRPr lang="en-US" sz="1700" dirty="0"/>
          </a:p>
          <a:p>
            <a:pPr>
              <a:lnSpc>
                <a:spcPct val="140000"/>
              </a:lnSpc>
            </a:pPr>
            <a:r>
              <a:rPr lang="en-US" sz="1700" dirty="0"/>
              <a:t>“Members of the Board, district committee members, Disciplinary Counsel, staff, and practice monitors shall be immune from civil suit for any conduct in the course of their official duties. </a:t>
            </a:r>
            <a:r>
              <a:rPr lang="en-US" sz="1700" b="1" i="1" dirty="0"/>
              <a:t>Complainants and witnesses shall be immune from civil suit with respect to any communications to the Board</a:t>
            </a:r>
            <a:r>
              <a:rPr lang="en-US" sz="1700" dirty="0"/>
              <a:t>, district committee members, Disciplinary Counsel or staff relating to attorney misconduct or disability or any testimony in the proceedings regarding the same, </a:t>
            </a:r>
            <a:r>
              <a:rPr lang="en-US" sz="1700" b="1" i="1" dirty="0"/>
              <a:t>unless the information which the complainant or witness provides in such communication or such testimony is false and the complainant or witness had actual knowledge of the falsity</a:t>
            </a:r>
            <a:r>
              <a:rPr lang="en-US" sz="1700" dirty="0"/>
              <a:t>. The immunity granted in this Section shall not be construed to limit any other form of immunity available to any covered person.”  Tennessee Supreme Court Rules, Rule 9, §Rule 17. </a:t>
            </a:r>
          </a:p>
        </p:txBody>
      </p:sp>
    </p:spTree>
    <p:extLst>
      <p:ext uri="{BB962C8B-B14F-4D97-AF65-F5344CB8AC3E}">
        <p14:creationId xmlns:p14="http://schemas.microsoft.com/office/powerpoint/2010/main" val="2787603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5"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6"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37"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40" name="Rectangle 18">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94A01DB-FDA9-EE46-8BAF-5EE24CAFE143}"/>
              </a:ext>
            </a:extLst>
          </p:cNvPr>
          <p:cNvSpPr>
            <a:spLocks noGrp="1"/>
          </p:cNvSpPr>
          <p:nvPr>
            <p:ph type="title"/>
          </p:nvPr>
        </p:nvSpPr>
        <p:spPr>
          <a:xfrm>
            <a:off x="7760863" y="1079500"/>
            <a:ext cx="3882286" cy="2138400"/>
          </a:xfrm>
        </p:spPr>
        <p:txBody>
          <a:bodyPr vert="horz" lIns="91440" tIns="45720" rIns="91440" bIns="45720" rtlCol="0" anchor="b" anchorCtr="0">
            <a:normAutofit fontScale="90000"/>
          </a:bodyPr>
          <a:lstStyle/>
          <a:p>
            <a:pPr algn="ctr">
              <a:lnSpc>
                <a:spcPct val="90000"/>
              </a:lnSpc>
            </a:pPr>
            <a:r>
              <a:rPr lang="en-US" sz="3000" dirty="0"/>
              <a:t>Ethical Obligations of Departing Attorneys and Their Firms When an Attorney Leaves a Firm </a:t>
            </a:r>
            <a:br>
              <a:rPr lang="en-US" sz="3000" dirty="0"/>
            </a:br>
            <a:endParaRPr lang="en-US" sz="3000" dirty="0"/>
          </a:p>
        </p:txBody>
      </p:sp>
      <p:pic>
        <p:nvPicPr>
          <p:cNvPr id="6" name="Content Placeholder 5" descr="A green sign with a person running&#10;&#10;Description automatically generated with medium confidence">
            <a:extLst>
              <a:ext uri="{FF2B5EF4-FFF2-40B4-BE49-F238E27FC236}">
                <a16:creationId xmlns:a16="http://schemas.microsoft.com/office/drawing/2014/main" id="{A287AE8D-A25D-9937-0EB5-9FC46177BE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811" r="10524" b="1"/>
          <a:stretch/>
        </p:blipFill>
        <p:spPr>
          <a:xfrm>
            <a:off x="20" y="10"/>
            <a:ext cx="7211993" cy="6857990"/>
          </a:xfrm>
          <a:prstGeom prst="rect">
            <a:avLst/>
          </a:prstGeom>
        </p:spPr>
      </p:pic>
      <p:cxnSp>
        <p:nvCxnSpPr>
          <p:cNvPr id="41" name="Straight Connector 20">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885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93773F-8E9F-4F3E-A7D2-0EBECA70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creenshot, font&#10;&#10;Description automatically generated">
            <a:extLst>
              <a:ext uri="{FF2B5EF4-FFF2-40B4-BE49-F238E27FC236}">
                <a16:creationId xmlns:a16="http://schemas.microsoft.com/office/drawing/2014/main" id="{CF80828F-024C-B609-EA1F-8A3A731B7370}"/>
              </a:ext>
            </a:extLst>
          </p:cNvPr>
          <p:cNvPicPr>
            <a:picLocks noChangeAspect="1"/>
          </p:cNvPicPr>
          <p:nvPr/>
        </p:nvPicPr>
        <p:blipFill rotWithShape="1">
          <a:blip r:embed="rId2">
            <a:extLst>
              <a:ext uri="{28A0092B-C50C-407E-A947-70E740481C1C}">
                <a14:useLocalDpi xmlns:a14="http://schemas.microsoft.com/office/drawing/2010/main" val="0"/>
              </a:ext>
            </a:extLst>
          </a:blip>
          <a:srcRect r="466"/>
          <a:stretch/>
        </p:blipFill>
        <p:spPr>
          <a:xfrm>
            <a:off x="539400" y="540000"/>
            <a:ext cx="11113200" cy="577800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2692872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7" name="Group 16">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9"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2" name="Rectangle 21">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621D3F7-2762-7951-836B-F77E58FDC7BE}"/>
              </a:ext>
            </a:extLst>
          </p:cNvPr>
          <p:cNvSpPr>
            <a:spLocks noGrp="1"/>
          </p:cNvSpPr>
          <p:nvPr>
            <p:ph type="title"/>
          </p:nvPr>
        </p:nvSpPr>
        <p:spPr>
          <a:xfrm>
            <a:off x="1079510" y="531814"/>
            <a:ext cx="4457690" cy="1720850"/>
          </a:xfrm>
        </p:spPr>
        <p:txBody>
          <a:bodyPr vert="horz" lIns="91440" tIns="45720" rIns="91440" bIns="45720" rtlCol="0" anchor="ctr" anchorCtr="0">
            <a:normAutofit/>
          </a:bodyPr>
          <a:lstStyle/>
          <a:p>
            <a:pPr algn="ctr"/>
            <a:r>
              <a:rPr lang="en-US" sz="4800"/>
              <a:t>Whose Client?</a:t>
            </a:r>
          </a:p>
        </p:txBody>
      </p:sp>
      <p:cxnSp>
        <p:nvCxnSpPr>
          <p:cNvPr id="24" name="Straight Connector 23">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cartoon character holding a question mark&#10;&#10;Description automatically generated with medium confidence">
            <a:extLst>
              <a:ext uri="{FF2B5EF4-FFF2-40B4-BE49-F238E27FC236}">
                <a16:creationId xmlns:a16="http://schemas.microsoft.com/office/drawing/2014/main" id="{B479C0B7-9465-4B05-CD03-F40F0B12AC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14744" y="2843211"/>
            <a:ext cx="3474789" cy="3474789"/>
          </a:xfrm>
          <a:prstGeom prst="rect">
            <a:avLst/>
          </a:prstGeom>
        </p:spPr>
      </p:pic>
      <p:pic>
        <p:nvPicPr>
          <p:cNvPr id="9" name="Content Placeholder 8" descr="A black silhouette of people pulling a rope&#10;&#10;Description automatically generated with low confidence">
            <a:extLst>
              <a:ext uri="{FF2B5EF4-FFF2-40B4-BE49-F238E27FC236}">
                <a16:creationId xmlns:a16="http://schemas.microsoft.com/office/drawing/2014/main" id="{AF759CE3-528F-E83F-608C-79F68F6A3A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18389" y="2843211"/>
            <a:ext cx="4843645" cy="3474789"/>
          </a:xfrm>
          <a:prstGeom prst="rect">
            <a:avLst/>
          </a:prstGeom>
        </p:spPr>
      </p:pic>
    </p:spTree>
    <p:extLst>
      <p:ext uri="{BB962C8B-B14F-4D97-AF65-F5344CB8AC3E}">
        <p14:creationId xmlns:p14="http://schemas.microsoft.com/office/powerpoint/2010/main" val="320021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Question (5)</a:t>
            </a:r>
            <a:r>
              <a:rPr lang="en-US" sz="2900" dirty="0"/>
              <a:t>: Who does the client belong to?</a:t>
            </a:r>
            <a:br>
              <a:rPr lang="en-US" dirty="0"/>
            </a:br>
            <a:br>
              <a:rPr lang="en-US" dirty="0"/>
            </a:br>
            <a:r>
              <a:rPr lang="en-US" sz="2900" dirty="0"/>
              <a:t>(A)	The firm.</a:t>
            </a:r>
            <a:br>
              <a:rPr lang="en-US" sz="2900" dirty="0"/>
            </a:br>
            <a:r>
              <a:rPr lang="en-US" sz="2900" dirty="0"/>
              <a:t>(B)	The departing lawyer.</a:t>
            </a:r>
            <a:br>
              <a:rPr lang="en-US" sz="2900" dirty="0"/>
            </a:br>
            <a:r>
              <a:rPr lang="en-US" sz="2900" dirty="0"/>
              <a:t>(C)	Neither</a:t>
            </a:r>
            <a:br>
              <a:rPr lang="en-US" sz="2900" dirty="0"/>
            </a:br>
            <a:r>
              <a:rPr lang="en-US" sz="2900" dirty="0"/>
              <a:t>(D)	Both</a:t>
            </a:r>
            <a:br>
              <a:rPr lang="en-US" sz="2900" dirty="0"/>
            </a:br>
            <a:endParaRPr lang="en-US" sz="2900" dirty="0"/>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6359235"/>
            <a:ext cx="2219546" cy="571500"/>
          </a:xfrm>
          <a:prstGeom prst="rect">
            <a:avLst/>
          </a:prstGeom>
        </p:spPr>
      </p:pic>
    </p:spTree>
    <p:extLst>
      <p:ext uri="{BB962C8B-B14F-4D97-AF65-F5344CB8AC3E}">
        <p14:creationId xmlns:p14="http://schemas.microsoft.com/office/powerpoint/2010/main" val="1254418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EAC0D9-9C2C-D64C-08C7-28D7315846F3}"/>
              </a:ext>
            </a:extLst>
          </p:cNvPr>
          <p:cNvSpPr>
            <a:spLocks noGrp="1"/>
          </p:cNvSpPr>
          <p:nvPr>
            <p:ph type="title"/>
          </p:nvPr>
        </p:nvSpPr>
        <p:spPr/>
        <p:txBody>
          <a:bodyPr/>
          <a:lstStyle/>
          <a:p>
            <a:pPr algn="ctr"/>
            <a:r>
              <a:rPr lang="en-US" b="1" dirty="0"/>
              <a:t>TRPC Rule 5.6 – Restrictions on the Right to Practice </a:t>
            </a:r>
          </a:p>
        </p:txBody>
      </p:sp>
      <p:sp>
        <p:nvSpPr>
          <p:cNvPr id="4" name="Content Placeholder 3">
            <a:extLst>
              <a:ext uri="{FF2B5EF4-FFF2-40B4-BE49-F238E27FC236}">
                <a16:creationId xmlns:a16="http://schemas.microsoft.com/office/drawing/2014/main" id="{6489A0C4-FEE0-68FA-CAE5-1C99D1F0294C}"/>
              </a:ext>
            </a:extLst>
          </p:cNvPr>
          <p:cNvSpPr>
            <a:spLocks noGrp="1"/>
          </p:cNvSpPr>
          <p:nvPr>
            <p:ph idx="1"/>
          </p:nvPr>
        </p:nvSpPr>
        <p:spPr/>
        <p:txBody>
          <a:bodyPr/>
          <a:lstStyle/>
          <a:p>
            <a:pPr marL="0" indent="0">
              <a:lnSpc>
                <a:spcPct val="100000"/>
              </a:lnSpc>
              <a:buNone/>
            </a:pPr>
            <a:r>
              <a:rPr lang="en-US" dirty="0"/>
              <a:t>A lawyer shall not participate in offering or making:</a:t>
            </a:r>
          </a:p>
          <a:p>
            <a:pPr marL="0" indent="0">
              <a:lnSpc>
                <a:spcPct val="100000"/>
              </a:lnSpc>
              <a:buNone/>
            </a:pPr>
            <a:r>
              <a:rPr lang="en-US" dirty="0"/>
              <a:t>(a) a partnership, shareholders, operating, employment, or other similar type of</a:t>
            </a:r>
          </a:p>
          <a:p>
            <a:pPr marL="0" indent="0">
              <a:lnSpc>
                <a:spcPct val="100000"/>
              </a:lnSpc>
              <a:buNone/>
            </a:pPr>
            <a:r>
              <a:rPr lang="en-US" dirty="0"/>
              <a:t>agreement that restricts the right of a lawyer to practice after termination of</a:t>
            </a:r>
          </a:p>
          <a:p>
            <a:pPr marL="0" indent="0">
              <a:lnSpc>
                <a:spcPct val="100000"/>
              </a:lnSpc>
              <a:buNone/>
            </a:pPr>
            <a:r>
              <a:rPr lang="en-US" dirty="0"/>
              <a:t>the relationship, except an agreement concerning benefits upon retirement.</a:t>
            </a:r>
          </a:p>
        </p:txBody>
      </p:sp>
    </p:spTree>
    <p:extLst>
      <p:ext uri="{BB962C8B-B14F-4D97-AF65-F5344CB8AC3E}">
        <p14:creationId xmlns:p14="http://schemas.microsoft.com/office/powerpoint/2010/main" val="4256286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32" name="Group 3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3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37" name="Rectangle 36">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621D3F7-2762-7951-836B-F77E58FDC7BE}"/>
              </a:ext>
            </a:extLst>
          </p:cNvPr>
          <p:cNvSpPr>
            <a:spLocks noGrp="1"/>
          </p:cNvSpPr>
          <p:nvPr>
            <p:ph type="title"/>
          </p:nvPr>
        </p:nvSpPr>
        <p:spPr>
          <a:xfrm>
            <a:off x="1079510" y="531814"/>
            <a:ext cx="4457690" cy="1720850"/>
          </a:xfrm>
        </p:spPr>
        <p:txBody>
          <a:bodyPr vert="horz" lIns="91440" tIns="45720" rIns="91440" bIns="45720" rtlCol="0" anchor="ctr" anchorCtr="0">
            <a:normAutofit/>
          </a:bodyPr>
          <a:lstStyle/>
          <a:p>
            <a:pPr algn="ctr">
              <a:lnSpc>
                <a:spcPct val="90000"/>
              </a:lnSpc>
            </a:pPr>
            <a:r>
              <a:rPr lang="en-US" sz="3400" dirty="0"/>
              <a:t>Who has an obligation to notify the client that the lawyer is leaving?</a:t>
            </a:r>
          </a:p>
        </p:txBody>
      </p:sp>
      <p:cxnSp>
        <p:nvCxnSpPr>
          <p:cNvPr id="39" name="Straight Connector 38">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cartoon character holding a question mark&#10;&#10;Description automatically generated with medium confidence">
            <a:extLst>
              <a:ext uri="{FF2B5EF4-FFF2-40B4-BE49-F238E27FC236}">
                <a16:creationId xmlns:a16="http://schemas.microsoft.com/office/drawing/2014/main" id="{B479C0B7-9465-4B05-CD03-F40F0B12AC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14744" y="2843211"/>
            <a:ext cx="3474789" cy="3474789"/>
          </a:xfrm>
          <a:prstGeom prst="rect">
            <a:avLst/>
          </a:prstGeom>
        </p:spPr>
      </p:pic>
      <p:pic>
        <p:nvPicPr>
          <p:cNvPr id="6" name="Content Placeholder 5" descr="A picture containing graphics, graphic design, silhouette, design&#10;&#10;Description automatically generated">
            <a:extLst>
              <a:ext uri="{FF2B5EF4-FFF2-40B4-BE49-F238E27FC236}">
                <a16:creationId xmlns:a16="http://schemas.microsoft.com/office/drawing/2014/main" id="{193FBC47-2289-6278-FE88-3CFE7196A6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67053" y="2843211"/>
            <a:ext cx="4946318" cy="3474789"/>
          </a:xfrm>
          <a:prstGeom prst="rect">
            <a:avLst/>
          </a:prstGeom>
        </p:spPr>
      </p:pic>
    </p:spTree>
    <p:extLst>
      <p:ext uri="{BB962C8B-B14F-4D97-AF65-F5344CB8AC3E}">
        <p14:creationId xmlns:p14="http://schemas.microsoft.com/office/powerpoint/2010/main" val="1823523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Question (6)</a:t>
            </a:r>
            <a:r>
              <a:rPr lang="en-US" sz="2900" dirty="0"/>
              <a:t>: Who has an obligation to notify the client that the lawyer is leaving?</a:t>
            </a:r>
            <a:br>
              <a:rPr lang="en-US" dirty="0"/>
            </a:br>
            <a:br>
              <a:rPr lang="en-US" dirty="0"/>
            </a:br>
            <a:r>
              <a:rPr lang="en-US" sz="2900" dirty="0"/>
              <a:t>(A)	The firm.</a:t>
            </a:r>
            <a:br>
              <a:rPr lang="en-US" sz="2900" dirty="0"/>
            </a:br>
            <a:r>
              <a:rPr lang="en-US" sz="2900" dirty="0"/>
              <a:t>(B)	The departing lawyer.</a:t>
            </a:r>
            <a:br>
              <a:rPr lang="en-US" sz="2900" dirty="0"/>
            </a:br>
            <a:r>
              <a:rPr lang="en-US" sz="2900" dirty="0"/>
              <a:t>(C)	Neither</a:t>
            </a:r>
            <a:br>
              <a:rPr lang="en-US" sz="2900" dirty="0"/>
            </a:br>
            <a:r>
              <a:rPr lang="en-US" sz="2900" dirty="0"/>
              <a:t>(D)	Both</a:t>
            </a:r>
            <a:br>
              <a:rPr lang="en-US" sz="2900" dirty="0"/>
            </a:br>
            <a:endParaRPr lang="en-US" sz="2900" dirty="0"/>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6359235"/>
            <a:ext cx="2219546" cy="571500"/>
          </a:xfrm>
          <a:prstGeom prst="rect">
            <a:avLst/>
          </a:prstGeom>
        </p:spPr>
      </p:pic>
    </p:spTree>
    <p:extLst>
      <p:ext uri="{BB962C8B-B14F-4D97-AF65-F5344CB8AC3E}">
        <p14:creationId xmlns:p14="http://schemas.microsoft.com/office/powerpoint/2010/main" val="1092663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543DD-BBE1-F1E3-DFB7-6DE7B00F2A3A}"/>
              </a:ext>
            </a:extLst>
          </p:cNvPr>
          <p:cNvSpPr>
            <a:spLocks noGrp="1"/>
          </p:cNvSpPr>
          <p:nvPr>
            <p:ph type="title"/>
          </p:nvPr>
        </p:nvSpPr>
        <p:spPr/>
        <p:txBody>
          <a:bodyPr/>
          <a:lstStyle/>
          <a:p>
            <a:r>
              <a:rPr lang="en-US" sz="3200" dirty="0"/>
              <a:t>Who has an obligation to notify the client that the lawyer is leaving?</a:t>
            </a:r>
            <a:endParaRPr lang="en-US" dirty="0"/>
          </a:p>
        </p:txBody>
      </p:sp>
      <p:sp>
        <p:nvSpPr>
          <p:cNvPr id="4" name="Content Placeholder 3">
            <a:extLst>
              <a:ext uri="{FF2B5EF4-FFF2-40B4-BE49-F238E27FC236}">
                <a16:creationId xmlns:a16="http://schemas.microsoft.com/office/drawing/2014/main" id="{B7D269D7-7899-7EAE-D7C6-9981160760DC}"/>
              </a:ext>
            </a:extLst>
          </p:cNvPr>
          <p:cNvSpPr>
            <a:spLocks noGrp="1"/>
          </p:cNvSpPr>
          <p:nvPr>
            <p:ph sz="half" idx="1"/>
          </p:nvPr>
        </p:nvSpPr>
        <p:spPr/>
        <p:txBody>
          <a:bodyPr>
            <a:normAutofit fontScale="85000" lnSpcReduction="20000"/>
          </a:bodyPr>
          <a:lstStyle/>
          <a:p>
            <a:r>
              <a:rPr lang="en-US" dirty="0"/>
              <a:t>“When a lawyer’s employment with a firm is terminated, both the firm and the departing lawyer have ethical obligations to notify affected clients, avoid prejudice to those clients, and share information as necessary to facilitate continued representation and avoid conflicts.”</a:t>
            </a:r>
          </a:p>
        </p:txBody>
      </p:sp>
      <p:sp>
        <p:nvSpPr>
          <p:cNvPr id="5" name="Content Placeholder 4">
            <a:extLst>
              <a:ext uri="{FF2B5EF4-FFF2-40B4-BE49-F238E27FC236}">
                <a16:creationId xmlns:a16="http://schemas.microsoft.com/office/drawing/2014/main" id="{1B98CD13-3C0A-7FF8-F9DD-D4388D8F4584}"/>
              </a:ext>
            </a:extLst>
          </p:cNvPr>
          <p:cNvSpPr>
            <a:spLocks noGrp="1"/>
          </p:cNvSpPr>
          <p:nvPr>
            <p:ph sz="half" idx="2"/>
          </p:nvPr>
        </p:nvSpPr>
        <p:spPr/>
        <p:txBody>
          <a:bodyPr>
            <a:normAutofit fontScale="85000" lnSpcReduction="20000"/>
          </a:bodyPr>
          <a:lstStyle/>
          <a:p>
            <a:r>
              <a:rPr lang="en-US" dirty="0"/>
              <a:t>TRPC Rule 1.4. Communication</a:t>
            </a:r>
          </a:p>
          <a:p>
            <a:pPr lvl="1"/>
            <a:r>
              <a:rPr lang="en-US" i="0" dirty="0"/>
              <a:t>(a) A lawyer shall:</a:t>
            </a:r>
          </a:p>
          <a:p>
            <a:pPr lvl="1"/>
            <a:r>
              <a:rPr lang="en-US" i="0" dirty="0"/>
              <a:t>(2) reasonably consult with the client about the means by which the client's objectives are to be accomplished;</a:t>
            </a:r>
          </a:p>
          <a:p>
            <a:pPr lvl="1"/>
            <a:r>
              <a:rPr lang="en-US" i="0" dirty="0"/>
              <a:t>(3) keep the client reasonably informed about the status of the matter; …</a:t>
            </a:r>
          </a:p>
          <a:p>
            <a:pPr lvl="1"/>
            <a:r>
              <a:rPr lang="en-US" i="0" dirty="0"/>
              <a:t>(b) A lawyer shall explain a matter to the extent reasonably necessary to permit the client to make informed decisions regarding the representation.</a:t>
            </a:r>
          </a:p>
        </p:txBody>
      </p:sp>
    </p:spTree>
    <p:extLst>
      <p:ext uri="{BB962C8B-B14F-4D97-AF65-F5344CB8AC3E}">
        <p14:creationId xmlns:p14="http://schemas.microsoft.com/office/powerpoint/2010/main" val="198501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35B62-CD9A-4E9E-9DE6-D83BE32B6CB2}"/>
              </a:ext>
            </a:extLst>
          </p:cNvPr>
          <p:cNvSpPr>
            <a:spLocks noGrp="1"/>
          </p:cNvSpPr>
          <p:nvPr>
            <p:ph type="title"/>
          </p:nvPr>
        </p:nvSpPr>
        <p:spPr>
          <a:xfrm>
            <a:off x="1080001" y="1079500"/>
            <a:ext cx="3904750" cy="4689475"/>
          </a:xfrm>
        </p:spPr>
        <p:txBody>
          <a:bodyPr anchor="ctr">
            <a:normAutofit/>
          </a:bodyPr>
          <a:lstStyle/>
          <a:p>
            <a:pPr algn="ctr"/>
            <a:r>
              <a:rPr lang="en-US" sz="4800" dirty="0"/>
              <a:t>Today’s Program</a:t>
            </a:r>
          </a:p>
        </p:txBody>
      </p:sp>
      <p:cxnSp>
        <p:nvCxnSpPr>
          <p:cNvPr id="89" name="Straight Connector 88">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76" name="Content Placeholder 2">
            <a:extLst>
              <a:ext uri="{FF2B5EF4-FFF2-40B4-BE49-F238E27FC236}">
                <a16:creationId xmlns:a16="http://schemas.microsoft.com/office/drawing/2014/main" id="{E0AE358F-F8DE-A8C0-1468-755FA272CACE}"/>
              </a:ext>
            </a:extLst>
          </p:cNvPr>
          <p:cNvGraphicFramePr>
            <a:graphicFrameLocks noGrp="1"/>
          </p:cNvGraphicFramePr>
          <p:nvPr>
            <p:ph idx="1"/>
            <p:extLst>
              <p:ext uri="{D42A27DB-BD31-4B8C-83A1-F6EECF244321}">
                <p14:modId xmlns:p14="http://schemas.microsoft.com/office/powerpoint/2010/main" val="70743918"/>
              </p:ext>
            </p:extLst>
          </p:nvPr>
        </p:nvGraphicFramePr>
        <p:xfrm>
          <a:off x="6654799" y="531814"/>
          <a:ext cx="4996207" cy="5783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745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2D0E2A4-2A1C-8952-6DDE-39BDACF94098}"/>
              </a:ext>
            </a:extLst>
          </p:cNvPr>
          <p:cNvSpPr>
            <a:spLocks noGrp="1"/>
          </p:cNvSpPr>
          <p:nvPr>
            <p:ph type="title"/>
          </p:nvPr>
        </p:nvSpPr>
        <p:spPr>
          <a:xfrm>
            <a:off x="1079510" y="399418"/>
            <a:ext cx="4457690" cy="1985642"/>
          </a:xfrm>
        </p:spPr>
        <p:txBody>
          <a:bodyPr vert="horz" lIns="91440" tIns="45720" rIns="91440" bIns="45720" rtlCol="0" anchor="ctr" anchorCtr="0">
            <a:normAutofit/>
          </a:bodyPr>
          <a:lstStyle/>
          <a:p>
            <a:pPr algn="ctr">
              <a:lnSpc>
                <a:spcPct val="90000"/>
              </a:lnSpc>
            </a:pPr>
            <a:r>
              <a:rPr lang="en-US" sz="3400" b="1" dirty="0"/>
              <a:t>Responsibilities Regarding Non-Lawyer Assistants</a:t>
            </a:r>
            <a:br>
              <a:rPr lang="en-US" sz="3400" dirty="0"/>
            </a:br>
            <a:endParaRPr lang="en-US" sz="3400" dirty="0"/>
          </a:p>
        </p:txBody>
      </p:sp>
      <p:cxnSp>
        <p:nvCxnSpPr>
          <p:cNvPr id="21" name="Straight Connector 20">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close up of a sign&#10;&#10;Description automatically generated with low confidence">
            <a:extLst>
              <a:ext uri="{FF2B5EF4-FFF2-40B4-BE49-F238E27FC236}">
                <a16:creationId xmlns:a16="http://schemas.microsoft.com/office/drawing/2014/main" id="{183DBE07-B488-87E9-F08C-3760E6B9F4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2539"/>
          <a:stretch/>
        </p:blipFill>
        <p:spPr>
          <a:xfrm>
            <a:off x="541339" y="2843213"/>
            <a:ext cx="11109674" cy="3472117"/>
          </a:xfrm>
          <a:prstGeom prst="rect">
            <a:avLst/>
          </a:prstGeom>
        </p:spPr>
      </p:pic>
    </p:spTree>
    <p:extLst>
      <p:ext uri="{BB962C8B-B14F-4D97-AF65-F5344CB8AC3E}">
        <p14:creationId xmlns:p14="http://schemas.microsoft.com/office/powerpoint/2010/main" val="2432863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a:t>Responsibilities Regarding Non-Lawyer Assistants </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a:t>TRPC Rule 5.3(a):  </a:t>
            </a:r>
            <a:r>
              <a:rPr lang="en-US" sz="1400"/>
              <a:t>a partner, and a lawyer who individually or together with other lawyers possesses comparable managerial authority in a law firm, shall make reasonable efforts to ensure that the firm has in effect measures giving reasonable assurance that the nonlawyer's conduct is compatible with the professional obligations of the lawyer; </a:t>
            </a:r>
          </a:p>
          <a:p>
            <a:pPr marL="0" indent="0">
              <a:lnSpc>
                <a:spcPct val="140000"/>
              </a:lnSpc>
              <a:buNone/>
            </a:pPr>
            <a:endParaRPr lang="en-US" sz="1400" b="1" dirty="0"/>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3" name="Content Placeholder 12" descr="A white and black document&#10;&#10;Description automatically generated">
            <a:extLst>
              <a:ext uri="{FF2B5EF4-FFF2-40B4-BE49-F238E27FC236}">
                <a16:creationId xmlns:a16="http://schemas.microsoft.com/office/drawing/2014/main" id="{FE78BD63-8471-4466-E7C7-5966AE1DA6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199" y="1062681"/>
            <a:ext cx="3405465" cy="4715819"/>
          </a:xfrm>
        </p:spPr>
      </p:pic>
    </p:spTree>
    <p:extLst>
      <p:ext uri="{BB962C8B-B14F-4D97-AF65-F5344CB8AC3E}">
        <p14:creationId xmlns:p14="http://schemas.microsoft.com/office/powerpoint/2010/main" val="4161225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dirty="0"/>
              <a:t>Responsibilities Regarding Non-Lawyer Assistants </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TRPC Rule 5.3(b):  </a:t>
            </a:r>
            <a:r>
              <a:rPr lang="en-US" sz="1400" dirty="0"/>
              <a:t>a lawyer having direct supervisory authority over a nonlawyer shall make reasonable efforts to ensure that the nonlawyer's conduct is compatible with the professional obligations of the lawyer</a:t>
            </a:r>
          </a:p>
          <a:p>
            <a:pPr marL="0" indent="0">
              <a:lnSpc>
                <a:spcPct val="140000"/>
              </a:lnSpc>
              <a:buNone/>
            </a:pPr>
            <a:r>
              <a:rPr lang="en-US" sz="1400" dirty="0"/>
              <a:t>- </a:t>
            </a:r>
            <a:r>
              <a:rPr lang="en-US" sz="1400" dirty="0" err="1"/>
              <a:t>cmt</a:t>
            </a:r>
            <a:r>
              <a:rPr lang="en-US" sz="1400" dirty="0"/>
              <a:t>. 2:   “A lawyer must give such assistants appropriate instruction and supervision concerning the ethical aspects of their employment …”</a:t>
            </a:r>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1" name="Content Placeholder 10" descr="A white and black document&#10;&#10;Description automatically generated">
            <a:extLst>
              <a:ext uri="{FF2B5EF4-FFF2-40B4-BE49-F238E27FC236}">
                <a16:creationId xmlns:a16="http://schemas.microsoft.com/office/drawing/2014/main" id="{29C48404-49FF-F98B-55E2-421AD9B88F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200" y="1685925"/>
            <a:ext cx="2836388" cy="4092575"/>
          </a:xfrm>
        </p:spPr>
      </p:pic>
    </p:spTree>
    <p:extLst>
      <p:ext uri="{BB962C8B-B14F-4D97-AF65-F5344CB8AC3E}">
        <p14:creationId xmlns:p14="http://schemas.microsoft.com/office/powerpoint/2010/main" val="3162101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dirty="0"/>
              <a:t>Responsibilities Regarding Non-Lawyer Assistants </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TRPC Rule 5.5(a): </a:t>
            </a:r>
            <a:r>
              <a:rPr lang="en-US" sz="1400" dirty="0"/>
              <a:t>A lawyer shall not practice law in a jurisdiction in violation of the regulation of the legal profession in that jurisdiction, or assist another in doing so.</a:t>
            </a:r>
          </a:p>
          <a:p>
            <a:pPr marL="0" indent="0">
              <a:lnSpc>
                <a:spcPct val="140000"/>
              </a:lnSpc>
              <a:buNone/>
            </a:pPr>
            <a:endParaRPr lang="en-US" sz="1400" b="1" dirty="0"/>
          </a:p>
          <a:p>
            <a:pPr marL="0" indent="0">
              <a:lnSpc>
                <a:spcPct val="140000"/>
              </a:lnSpc>
              <a:buNone/>
            </a:pPr>
            <a:endParaRPr lang="en-US" sz="1400" dirty="0"/>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1" name="Content Placeholder 10" descr="A white and black document&#10;&#10;Description automatically generated">
            <a:extLst>
              <a:ext uri="{FF2B5EF4-FFF2-40B4-BE49-F238E27FC236}">
                <a16:creationId xmlns:a16="http://schemas.microsoft.com/office/drawing/2014/main" id="{92178390-B2EA-1664-39FA-C66EB67BE55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200" y="1685925"/>
            <a:ext cx="2836388" cy="4092575"/>
          </a:xfrm>
        </p:spPr>
      </p:pic>
    </p:spTree>
    <p:extLst>
      <p:ext uri="{BB962C8B-B14F-4D97-AF65-F5344CB8AC3E}">
        <p14:creationId xmlns:p14="http://schemas.microsoft.com/office/powerpoint/2010/main" val="1070260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dirty="0"/>
              <a:t>Responsibilities Regarding Non-Lawyer Assistants </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ABA Formal Opinion 506 (2003):  Responsibilities Regarding Non-Lawyer Assistants </a:t>
            </a:r>
            <a:endParaRPr lang="en-US" sz="1400" dirty="0"/>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2140238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49382-5F35-5C42-C88E-DA267E747E3A}"/>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b="1" kern="1200" cap="none" spc="0" baseline="0" dirty="0">
                <a:solidFill>
                  <a:schemeClr val="tx1"/>
                </a:solidFill>
                <a:latin typeface="+mj-lt"/>
                <a:ea typeface="+mj-ea"/>
                <a:cs typeface="+mj-cs"/>
              </a:rPr>
              <a:t>Responsibilities Regarding Non-Lawyer Assistants </a:t>
            </a:r>
            <a:endParaRPr lang="en-US" kern="1200" cap="none" spc="0" baseline="0" dirty="0">
              <a:solidFill>
                <a:schemeClr val="tx1"/>
              </a:solidFill>
              <a:latin typeface="+mj-lt"/>
              <a:ea typeface="+mj-ea"/>
              <a:cs typeface="+mj-cs"/>
            </a:endParaRPr>
          </a:p>
        </p:txBody>
      </p:sp>
      <p:pic>
        <p:nvPicPr>
          <p:cNvPr id="6" name="Content Placeholder 5" descr="A picture containing clothing, footwear, standing, trousers&#10;&#10;Description automatically generated">
            <a:extLst>
              <a:ext uri="{FF2B5EF4-FFF2-40B4-BE49-F238E27FC236}">
                <a16:creationId xmlns:a16="http://schemas.microsoft.com/office/drawing/2014/main" id="{1BDAE096-B662-320D-446B-820A89664BC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79500" y="3656349"/>
            <a:ext cx="3351600" cy="1885274"/>
          </a:xfrm>
          <a:prstGeom prst="rect">
            <a:avLst/>
          </a:prstGeom>
        </p:spPr>
      </p:pic>
      <p:sp>
        <p:nvSpPr>
          <p:cNvPr id="4" name="Content Placeholder 3">
            <a:extLst>
              <a:ext uri="{FF2B5EF4-FFF2-40B4-BE49-F238E27FC236}">
                <a16:creationId xmlns:a16="http://schemas.microsoft.com/office/drawing/2014/main" id="{97982167-9442-D38F-C1D6-4A85D23389EB}"/>
              </a:ext>
            </a:extLst>
          </p:cNvPr>
          <p:cNvSpPr>
            <a:spLocks noGrp="1"/>
          </p:cNvSpPr>
          <p:nvPr>
            <p:ph sz="half" idx="2"/>
          </p:nvPr>
        </p:nvSpPr>
        <p:spPr>
          <a:xfrm>
            <a:off x="4997457" y="935999"/>
            <a:ext cx="6114543" cy="4832975"/>
          </a:xfrm>
        </p:spPr>
        <p:txBody>
          <a:bodyPr vert="horz" lIns="91440" tIns="45720" rIns="91440" bIns="45720" rtlCol="0">
            <a:normAutofit/>
          </a:bodyPr>
          <a:lstStyle/>
          <a:p>
            <a:pPr marL="0" indent="0">
              <a:lnSpc>
                <a:spcPct val="140000"/>
              </a:lnSpc>
              <a:buNone/>
            </a:pPr>
            <a:r>
              <a:rPr lang="en-US" b="1" dirty="0"/>
              <a:t>Permissible</a:t>
            </a:r>
            <a:r>
              <a:rPr lang="en-US" dirty="0"/>
              <a:t>:  “trained intake personnel may check for conflicts of interest, collect basic information from prospective plaintiffs or class members for lawyers to ascertain their eligibility to make a claim, and explain how fees and costs are charged in such cases. If the prospective client meets the eligibility criteria and specifics set forth by the lawyers, then the intake personnel send the prospective clients the standard fee agreement for consideration.”  ABA Formal Op. 506</a:t>
            </a:r>
          </a:p>
        </p:txBody>
      </p:sp>
    </p:spTree>
    <p:extLst>
      <p:ext uri="{BB962C8B-B14F-4D97-AF65-F5344CB8AC3E}">
        <p14:creationId xmlns:p14="http://schemas.microsoft.com/office/powerpoint/2010/main" val="1534653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49382-5F35-5C42-C88E-DA267E747E3A}"/>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b="1" kern="1200" cap="none" spc="0" baseline="0" dirty="0">
                <a:solidFill>
                  <a:schemeClr val="tx1"/>
                </a:solidFill>
                <a:latin typeface="+mj-lt"/>
                <a:ea typeface="+mj-ea"/>
                <a:cs typeface="+mj-cs"/>
              </a:rPr>
              <a:t>Responsibilities Regarding Non-Lawyer Assistants </a:t>
            </a:r>
            <a:endParaRPr lang="en-US" kern="1200" cap="none" spc="0" baseline="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7982167-9442-D38F-C1D6-4A85D23389EB}"/>
              </a:ext>
            </a:extLst>
          </p:cNvPr>
          <p:cNvSpPr>
            <a:spLocks noGrp="1"/>
          </p:cNvSpPr>
          <p:nvPr>
            <p:ph sz="half" idx="2"/>
          </p:nvPr>
        </p:nvSpPr>
        <p:spPr>
          <a:xfrm>
            <a:off x="4997457" y="935999"/>
            <a:ext cx="6114543" cy="4832975"/>
          </a:xfrm>
        </p:spPr>
        <p:txBody>
          <a:bodyPr vert="horz" lIns="91440" tIns="45720" rIns="91440" bIns="45720" rtlCol="0">
            <a:normAutofit lnSpcReduction="10000"/>
          </a:bodyPr>
          <a:lstStyle/>
          <a:p>
            <a:pPr marL="0" indent="0">
              <a:lnSpc>
                <a:spcPct val="140000"/>
              </a:lnSpc>
              <a:buNone/>
            </a:pPr>
            <a:r>
              <a:rPr lang="en-US" b="1" dirty="0"/>
              <a:t>Permissible</a:t>
            </a:r>
            <a:r>
              <a:rPr lang="en-US" dirty="0"/>
              <a:t>:  “a lawyer may delegate to the nonlawyer obtaining initial information about the matter, performing an initial conflict check, determining whether the assistance sought is in an area of law germane to the lawyer’s practice, answering general questions about the fee agreement or process of representation, and even obtaining the prospective client’s signature on the fee agreement as long as the prospective client is offered an opportunity to communicate with the lawyer to discuss the matter.” ABA Formal Op. 506</a:t>
            </a:r>
          </a:p>
        </p:txBody>
      </p:sp>
      <p:pic>
        <p:nvPicPr>
          <p:cNvPr id="8" name="Content Placeholder 7" descr="A person holding a clipboard and pen&#10;&#10;Description automatically generated with medium confidence">
            <a:extLst>
              <a:ext uri="{FF2B5EF4-FFF2-40B4-BE49-F238E27FC236}">
                <a16:creationId xmlns:a16="http://schemas.microsoft.com/office/drawing/2014/main" id="{FC6F49DD-4561-2F5E-74E5-303425165D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000" y="2709512"/>
            <a:ext cx="3334865" cy="2773361"/>
          </a:xfrm>
        </p:spPr>
      </p:pic>
    </p:spTree>
    <p:extLst>
      <p:ext uri="{BB962C8B-B14F-4D97-AF65-F5344CB8AC3E}">
        <p14:creationId xmlns:p14="http://schemas.microsoft.com/office/powerpoint/2010/main" val="3871103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D4C46B-50E4-B1EF-5F0C-5DA8D7F2F62F}"/>
              </a:ext>
            </a:extLst>
          </p:cNvPr>
          <p:cNvSpPr>
            <a:spLocks noGrp="1"/>
          </p:cNvSpPr>
          <p:nvPr>
            <p:ph type="title"/>
          </p:nvPr>
        </p:nvSpPr>
        <p:spPr/>
        <p:txBody>
          <a:bodyPr/>
          <a:lstStyle/>
          <a:p>
            <a:pPr algn="ctr"/>
            <a:r>
              <a:rPr lang="en-US" b="1" dirty="0"/>
              <a:t>Responsibilities Regarding Non-Lawyer Assistants </a:t>
            </a:r>
          </a:p>
        </p:txBody>
      </p:sp>
      <p:sp>
        <p:nvSpPr>
          <p:cNvPr id="7" name="Content Placeholder 6">
            <a:extLst>
              <a:ext uri="{FF2B5EF4-FFF2-40B4-BE49-F238E27FC236}">
                <a16:creationId xmlns:a16="http://schemas.microsoft.com/office/drawing/2014/main" id="{1D487811-0351-1E9A-B7AD-88F2E2F114D0}"/>
              </a:ext>
            </a:extLst>
          </p:cNvPr>
          <p:cNvSpPr>
            <a:spLocks noGrp="1"/>
          </p:cNvSpPr>
          <p:nvPr>
            <p:ph sz="half" idx="1"/>
          </p:nvPr>
        </p:nvSpPr>
        <p:spPr/>
        <p:txBody>
          <a:bodyPr/>
          <a:lstStyle/>
          <a:p>
            <a:r>
              <a:rPr lang="en-US" dirty="0"/>
              <a:t>Permissible?</a:t>
            </a:r>
          </a:p>
          <a:p>
            <a:r>
              <a:rPr lang="en-US" dirty="0"/>
              <a:t>What legal services the client should obtain from the lawyer to address the client’s objectives?</a:t>
            </a:r>
          </a:p>
        </p:txBody>
      </p:sp>
      <p:pic>
        <p:nvPicPr>
          <p:cNvPr id="10" name="Content Placeholder 9" descr="A person holding a clipboard and pen&#10;&#10;Description automatically generated with medium confidence">
            <a:extLst>
              <a:ext uri="{FF2B5EF4-FFF2-40B4-BE49-F238E27FC236}">
                <a16:creationId xmlns:a16="http://schemas.microsoft.com/office/drawing/2014/main" id="{40D265C8-90BE-EA4D-4E00-962D1B16BE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3800" y="2345532"/>
            <a:ext cx="4929188" cy="2773361"/>
          </a:xfrm>
        </p:spPr>
      </p:pic>
    </p:spTree>
    <p:extLst>
      <p:ext uri="{BB962C8B-B14F-4D97-AF65-F5344CB8AC3E}">
        <p14:creationId xmlns:p14="http://schemas.microsoft.com/office/powerpoint/2010/main" val="2917329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D4C46B-50E4-B1EF-5F0C-5DA8D7F2F62F}"/>
              </a:ext>
            </a:extLst>
          </p:cNvPr>
          <p:cNvSpPr>
            <a:spLocks noGrp="1"/>
          </p:cNvSpPr>
          <p:nvPr>
            <p:ph type="title"/>
          </p:nvPr>
        </p:nvSpPr>
        <p:spPr/>
        <p:txBody>
          <a:bodyPr/>
          <a:lstStyle/>
          <a:p>
            <a:pPr algn="ctr"/>
            <a:r>
              <a:rPr lang="en-US" b="1" dirty="0"/>
              <a:t>Responsibilities Regarding Non-Lawyer Assistants </a:t>
            </a:r>
          </a:p>
        </p:txBody>
      </p:sp>
      <p:sp>
        <p:nvSpPr>
          <p:cNvPr id="7" name="Content Placeholder 6">
            <a:extLst>
              <a:ext uri="{FF2B5EF4-FFF2-40B4-BE49-F238E27FC236}">
                <a16:creationId xmlns:a16="http://schemas.microsoft.com/office/drawing/2014/main" id="{1D487811-0351-1E9A-B7AD-88F2E2F114D0}"/>
              </a:ext>
            </a:extLst>
          </p:cNvPr>
          <p:cNvSpPr>
            <a:spLocks noGrp="1"/>
          </p:cNvSpPr>
          <p:nvPr>
            <p:ph sz="half" idx="1"/>
          </p:nvPr>
        </p:nvSpPr>
        <p:spPr/>
        <p:txBody>
          <a:bodyPr/>
          <a:lstStyle/>
          <a:p>
            <a:r>
              <a:rPr lang="en-US" dirty="0"/>
              <a:t>Permissible?</a:t>
            </a:r>
          </a:p>
          <a:p>
            <a:r>
              <a:rPr lang="en-US" dirty="0"/>
              <a:t>What legal services the client should obtain from the lawyer to address the client’s objectives?</a:t>
            </a:r>
          </a:p>
          <a:p>
            <a:r>
              <a:rPr lang="en-US" dirty="0"/>
              <a:t>No</a:t>
            </a:r>
          </a:p>
        </p:txBody>
      </p:sp>
      <p:pic>
        <p:nvPicPr>
          <p:cNvPr id="10" name="Content Placeholder 9" descr="A person holding a clipboard and pen&#10;&#10;Description automatically generated with medium confidence">
            <a:extLst>
              <a:ext uri="{FF2B5EF4-FFF2-40B4-BE49-F238E27FC236}">
                <a16:creationId xmlns:a16="http://schemas.microsoft.com/office/drawing/2014/main" id="{40D265C8-90BE-EA4D-4E00-962D1B16BE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3800" y="2345532"/>
            <a:ext cx="4929188" cy="2773361"/>
          </a:xfrm>
        </p:spPr>
      </p:pic>
    </p:spTree>
    <p:extLst>
      <p:ext uri="{BB962C8B-B14F-4D97-AF65-F5344CB8AC3E}">
        <p14:creationId xmlns:p14="http://schemas.microsoft.com/office/powerpoint/2010/main" val="273441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D4C46B-50E4-B1EF-5F0C-5DA8D7F2F62F}"/>
              </a:ext>
            </a:extLst>
          </p:cNvPr>
          <p:cNvSpPr>
            <a:spLocks noGrp="1"/>
          </p:cNvSpPr>
          <p:nvPr>
            <p:ph type="title"/>
          </p:nvPr>
        </p:nvSpPr>
        <p:spPr/>
        <p:txBody>
          <a:bodyPr/>
          <a:lstStyle/>
          <a:p>
            <a:pPr algn="ctr"/>
            <a:r>
              <a:rPr lang="en-US" b="1" dirty="0"/>
              <a:t>Responsibilities Regarding Non-Lawyer Assistants </a:t>
            </a:r>
          </a:p>
        </p:txBody>
      </p:sp>
      <p:sp>
        <p:nvSpPr>
          <p:cNvPr id="7" name="Content Placeholder 6">
            <a:extLst>
              <a:ext uri="{FF2B5EF4-FFF2-40B4-BE49-F238E27FC236}">
                <a16:creationId xmlns:a16="http://schemas.microsoft.com/office/drawing/2014/main" id="{1D487811-0351-1E9A-B7AD-88F2E2F114D0}"/>
              </a:ext>
            </a:extLst>
          </p:cNvPr>
          <p:cNvSpPr>
            <a:spLocks noGrp="1"/>
          </p:cNvSpPr>
          <p:nvPr>
            <p:ph sz="half" idx="1"/>
          </p:nvPr>
        </p:nvSpPr>
        <p:spPr/>
        <p:txBody>
          <a:bodyPr/>
          <a:lstStyle/>
          <a:p>
            <a:r>
              <a:rPr lang="en-US" dirty="0"/>
              <a:t>Permissible?</a:t>
            </a:r>
          </a:p>
          <a:p>
            <a:r>
              <a:rPr lang="en-US" dirty="0"/>
              <a:t>An interpretation of the rights and responsibilities set forth in the fee agreement?</a:t>
            </a:r>
          </a:p>
        </p:txBody>
      </p:sp>
      <p:pic>
        <p:nvPicPr>
          <p:cNvPr id="10" name="Content Placeholder 9" descr="A person holding a clipboard and pen&#10;&#10;Description automatically generated with medium confidence">
            <a:extLst>
              <a:ext uri="{FF2B5EF4-FFF2-40B4-BE49-F238E27FC236}">
                <a16:creationId xmlns:a16="http://schemas.microsoft.com/office/drawing/2014/main" id="{40D265C8-90BE-EA4D-4E00-962D1B16BE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3800" y="2345532"/>
            <a:ext cx="4929188" cy="2773361"/>
          </a:xfrm>
        </p:spPr>
      </p:pic>
    </p:spTree>
    <p:extLst>
      <p:ext uri="{BB962C8B-B14F-4D97-AF65-F5344CB8AC3E}">
        <p14:creationId xmlns:p14="http://schemas.microsoft.com/office/powerpoint/2010/main" val="1367253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5FF07-0945-470D-8CD2-58C501D68D87}"/>
              </a:ext>
            </a:extLst>
          </p:cNvPr>
          <p:cNvSpPr>
            <a:spLocks noGrp="1"/>
          </p:cNvSpPr>
          <p:nvPr>
            <p:ph type="title"/>
          </p:nvPr>
        </p:nvSpPr>
        <p:spPr>
          <a:xfrm>
            <a:off x="990000" y="395288"/>
            <a:ext cx="4078800" cy="1597753"/>
          </a:xfrm>
        </p:spPr>
        <p:txBody>
          <a:bodyPr wrap="square" anchor="b">
            <a:normAutofit/>
          </a:bodyPr>
          <a:lstStyle/>
          <a:p>
            <a:pPr algn="ctr"/>
            <a:r>
              <a:rPr lang="en-US" dirty="0"/>
              <a:t>Question Lineup</a:t>
            </a:r>
            <a:br>
              <a:rPr lang="en-US" dirty="0"/>
            </a:br>
            <a:endParaRPr lang="en-US" dirty="0"/>
          </a:p>
        </p:txBody>
      </p:sp>
      <p:cxnSp>
        <p:nvCxnSpPr>
          <p:cNvPr id="97" name="Straight Connector 96">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56091D2-CE3B-482C-9604-FA9AF76822DA}"/>
              </a:ext>
            </a:extLst>
          </p:cNvPr>
          <p:cNvPicPr>
            <a:picLocks noChangeAspect="1"/>
          </p:cNvPicPr>
          <p:nvPr/>
        </p:nvPicPr>
        <p:blipFill>
          <a:blip r:embed="rId2"/>
          <a:stretch>
            <a:fillRect/>
          </a:stretch>
        </p:blipFill>
        <p:spPr>
          <a:xfrm>
            <a:off x="6651127" y="1933957"/>
            <a:ext cx="4999885" cy="2987431"/>
          </a:xfrm>
          <a:prstGeom prst="rect">
            <a:avLst/>
          </a:prstGeom>
        </p:spPr>
      </p:pic>
      <p:graphicFrame>
        <p:nvGraphicFramePr>
          <p:cNvPr id="70" name="Content Placeholder 2">
            <a:extLst>
              <a:ext uri="{FF2B5EF4-FFF2-40B4-BE49-F238E27FC236}">
                <a16:creationId xmlns:a16="http://schemas.microsoft.com/office/drawing/2014/main" id="{97F3F1F9-59FC-4A66-8FD7-119A7A2DD45D}"/>
              </a:ext>
            </a:extLst>
          </p:cNvPr>
          <p:cNvGraphicFramePr>
            <a:graphicFrameLocks noGrp="1"/>
          </p:cNvGraphicFramePr>
          <p:nvPr>
            <p:ph idx="1"/>
            <p:extLst>
              <p:ext uri="{D42A27DB-BD31-4B8C-83A1-F6EECF244321}">
                <p14:modId xmlns:p14="http://schemas.microsoft.com/office/powerpoint/2010/main" val="2597827386"/>
              </p:ext>
            </p:extLst>
          </p:nvPr>
        </p:nvGraphicFramePr>
        <p:xfrm>
          <a:off x="990000" y="1933957"/>
          <a:ext cx="4078800" cy="4261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877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D4C46B-50E4-B1EF-5F0C-5DA8D7F2F62F}"/>
              </a:ext>
            </a:extLst>
          </p:cNvPr>
          <p:cNvSpPr>
            <a:spLocks noGrp="1"/>
          </p:cNvSpPr>
          <p:nvPr>
            <p:ph type="title"/>
          </p:nvPr>
        </p:nvSpPr>
        <p:spPr/>
        <p:txBody>
          <a:bodyPr/>
          <a:lstStyle/>
          <a:p>
            <a:pPr algn="ctr"/>
            <a:r>
              <a:rPr lang="en-US" b="1" dirty="0"/>
              <a:t>Responsibilities Regarding Non-Lawyer Assistants </a:t>
            </a:r>
          </a:p>
        </p:txBody>
      </p:sp>
      <p:sp>
        <p:nvSpPr>
          <p:cNvPr id="7" name="Content Placeholder 6">
            <a:extLst>
              <a:ext uri="{FF2B5EF4-FFF2-40B4-BE49-F238E27FC236}">
                <a16:creationId xmlns:a16="http://schemas.microsoft.com/office/drawing/2014/main" id="{1D487811-0351-1E9A-B7AD-88F2E2F114D0}"/>
              </a:ext>
            </a:extLst>
          </p:cNvPr>
          <p:cNvSpPr>
            <a:spLocks noGrp="1"/>
          </p:cNvSpPr>
          <p:nvPr>
            <p:ph sz="half" idx="1"/>
          </p:nvPr>
        </p:nvSpPr>
        <p:spPr/>
        <p:txBody>
          <a:bodyPr/>
          <a:lstStyle/>
          <a:p>
            <a:r>
              <a:rPr lang="en-US" dirty="0"/>
              <a:t>Permissible?</a:t>
            </a:r>
          </a:p>
          <a:p>
            <a:r>
              <a:rPr lang="en-US" dirty="0"/>
              <a:t>An interpretation of the rights and responsibilities set forth in the fee agreement?</a:t>
            </a:r>
          </a:p>
          <a:p>
            <a:r>
              <a:rPr lang="en-US" dirty="0"/>
              <a:t>No</a:t>
            </a:r>
          </a:p>
        </p:txBody>
      </p:sp>
      <p:pic>
        <p:nvPicPr>
          <p:cNvPr id="10" name="Content Placeholder 9" descr="A person holding a clipboard and pen&#10;&#10;Description automatically generated with medium confidence">
            <a:extLst>
              <a:ext uri="{FF2B5EF4-FFF2-40B4-BE49-F238E27FC236}">
                <a16:creationId xmlns:a16="http://schemas.microsoft.com/office/drawing/2014/main" id="{40D265C8-90BE-EA4D-4E00-962D1B16BE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3800" y="2345532"/>
            <a:ext cx="4929188" cy="2773361"/>
          </a:xfrm>
        </p:spPr>
      </p:pic>
    </p:spTree>
    <p:extLst>
      <p:ext uri="{BB962C8B-B14F-4D97-AF65-F5344CB8AC3E}">
        <p14:creationId xmlns:p14="http://schemas.microsoft.com/office/powerpoint/2010/main" val="1363621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dirty="0"/>
              <a:t>Responsibilities Regarding Non-Lawyer Assistants </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TRPC Rule 5.5(a): </a:t>
            </a:r>
            <a:r>
              <a:rPr lang="en-US" sz="1400" dirty="0"/>
              <a:t>A lawyer shall not practice law in a jurisdiction in violation of the regulation of the legal profession in that jurisdiction, </a:t>
            </a:r>
            <a:r>
              <a:rPr lang="en-US" sz="1400" i="1" dirty="0"/>
              <a:t>or assist another in doing so</a:t>
            </a:r>
            <a:r>
              <a:rPr lang="en-US" sz="1400" dirty="0"/>
              <a:t>.</a:t>
            </a:r>
          </a:p>
          <a:p>
            <a:pPr marL="0" indent="0">
              <a:lnSpc>
                <a:spcPct val="140000"/>
              </a:lnSpc>
              <a:buNone/>
            </a:pPr>
            <a:endParaRPr lang="en-US" sz="1400" b="1" dirty="0"/>
          </a:p>
          <a:p>
            <a:pPr marL="0" indent="0">
              <a:lnSpc>
                <a:spcPct val="140000"/>
              </a:lnSpc>
              <a:buNone/>
            </a:pPr>
            <a:endParaRPr lang="en-US" sz="1400" dirty="0"/>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4" name="Content Placeholder 10" descr="A white and black document&#10;&#10;Description automatically generated">
            <a:extLst>
              <a:ext uri="{FF2B5EF4-FFF2-40B4-BE49-F238E27FC236}">
                <a16:creationId xmlns:a16="http://schemas.microsoft.com/office/drawing/2014/main" id="{8AB84229-1343-A7A1-C885-0684032EF0F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200" y="1685925"/>
            <a:ext cx="2836388" cy="4092575"/>
          </a:xfrm>
        </p:spPr>
      </p:pic>
    </p:spTree>
    <p:extLst>
      <p:ext uri="{BB962C8B-B14F-4D97-AF65-F5344CB8AC3E}">
        <p14:creationId xmlns:p14="http://schemas.microsoft.com/office/powerpoint/2010/main" val="2010951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6" name="Group 15">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8"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1" name="Rectangle 20">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0F7B3AB-EFF4-8CFC-807C-9CCF2F9E46A4}"/>
              </a:ext>
            </a:extLst>
          </p:cNvPr>
          <p:cNvSpPr>
            <a:spLocks noGrp="1"/>
          </p:cNvSpPr>
          <p:nvPr>
            <p:ph type="title"/>
          </p:nvPr>
        </p:nvSpPr>
        <p:spPr>
          <a:xfrm>
            <a:off x="990000" y="395289"/>
            <a:ext cx="4075200" cy="2226688"/>
          </a:xfrm>
        </p:spPr>
        <p:txBody>
          <a:bodyPr vert="horz" lIns="91440" tIns="45720" rIns="91440" bIns="45720" rtlCol="0" anchor="b" anchorCtr="0">
            <a:normAutofit/>
          </a:bodyPr>
          <a:lstStyle/>
          <a:p>
            <a:pPr algn="ctr">
              <a:lnSpc>
                <a:spcPct val="90000"/>
              </a:lnSpc>
            </a:pPr>
            <a:r>
              <a:rPr lang="en-US" sz="3700"/>
              <a:t>Office Sharing Arrangements with Other Lawyers</a:t>
            </a:r>
          </a:p>
        </p:txBody>
      </p:sp>
      <p:grpSp>
        <p:nvGrpSpPr>
          <p:cNvPr id="23" name="Group 22">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24" name="Rectangle 23">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6" name="Group 25">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1"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8"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8" name="Content Placeholder 7" descr="People working at a desk in an office&#10;&#10;Description automatically generated">
            <a:extLst>
              <a:ext uri="{FF2B5EF4-FFF2-40B4-BE49-F238E27FC236}">
                <a16:creationId xmlns:a16="http://schemas.microsoft.com/office/drawing/2014/main" id="{DA0C969D-041D-E22F-9D46-C2E20142B0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7" r="1" b="3314"/>
          <a:stretch/>
        </p:blipFill>
        <p:spPr>
          <a:xfrm>
            <a:off x="5964950"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spTree>
    <p:extLst>
      <p:ext uri="{BB962C8B-B14F-4D97-AF65-F5344CB8AC3E}">
        <p14:creationId xmlns:p14="http://schemas.microsoft.com/office/powerpoint/2010/main" val="4074359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kern="1200" cap="none" spc="0" baseline="0" dirty="0">
                <a:solidFill>
                  <a:schemeClr val="tx1"/>
                </a:solidFill>
                <a:latin typeface="+mj-lt"/>
                <a:ea typeface="+mj-ea"/>
                <a:cs typeface="+mj-cs"/>
              </a:rPr>
              <a:t>Office Sharing Arrangements with Other Lawyers</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ABA Formal Opinion 507 (2023): Office Sharing Arrangements with Other Lawyers</a:t>
            </a:r>
            <a:endParaRPr lang="en-US" sz="1400" dirty="0"/>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4198580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0DA16-1F2D-AD60-FDC4-A18656FAD8DC}"/>
              </a:ext>
            </a:extLst>
          </p:cNvPr>
          <p:cNvSpPr>
            <a:spLocks noGrp="1"/>
          </p:cNvSpPr>
          <p:nvPr>
            <p:ph type="title"/>
          </p:nvPr>
        </p:nvSpPr>
        <p:spPr>
          <a:xfrm>
            <a:off x="7760863" y="1079500"/>
            <a:ext cx="3882286" cy="2138400"/>
          </a:xfrm>
        </p:spPr>
        <p:txBody>
          <a:bodyPr vert="horz" lIns="91440" tIns="45720" rIns="91440" bIns="45720" rtlCol="0" anchor="b" anchorCtr="0">
            <a:normAutofit/>
          </a:bodyPr>
          <a:lstStyle/>
          <a:p>
            <a:pPr algn="ctr">
              <a:lnSpc>
                <a:spcPct val="90000"/>
              </a:lnSpc>
            </a:pPr>
            <a:r>
              <a:rPr lang="en-US" sz="3700" b="1" dirty="0"/>
              <a:t>Office Sharing Arrangements with Other Lawyers</a:t>
            </a:r>
            <a:endParaRPr lang="en-US" sz="3700" dirty="0"/>
          </a:p>
        </p:txBody>
      </p:sp>
      <p:sp>
        <p:nvSpPr>
          <p:cNvPr id="3" name="Content Placeholder 2">
            <a:extLst>
              <a:ext uri="{FF2B5EF4-FFF2-40B4-BE49-F238E27FC236}">
                <a16:creationId xmlns:a16="http://schemas.microsoft.com/office/drawing/2014/main" id="{0911C357-32DA-984C-6A08-F600EC6835E4}"/>
              </a:ext>
            </a:extLst>
          </p:cNvPr>
          <p:cNvSpPr>
            <a:spLocks noGrp="1"/>
          </p:cNvSpPr>
          <p:nvPr>
            <p:ph sz="half" idx="1"/>
          </p:nvPr>
        </p:nvSpPr>
        <p:spPr>
          <a:xfrm>
            <a:off x="8208006" y="4113213"/>
            <a:ext cx="2988000" cy="1655762"/>
          </a:xfrm>
        </p:spPr>
        <p:txBody>
          <a:bodyPr vert="horz" lIns="91440" tIns="45720" rIns="91440" bIns="45720" rtlCol="0">
            <a:normAutofit/>
          </a:bodyPr>
          <a:lstStyle/>
          <a:p>
            <a:pPr marL="0" indent="0" algn="ctr">
              <a:lnSpc>
                <a:spcPct val="125000"/>
              </a:lnSpc>
              <a:buNone/>
            </a:pPr>
            <a:r>
              <a:rPr lang="en-US" sz="2400"/>
              <a:t>Protecting Client Information</a:t>
            </a:r>
          </a:p>
        </p:txBody>
      </p:sp>
      <p:pic>
        <p:nvPicPr>
          <p:cNvPr id="6" name="Content Placeholder 5" descr="Two men wearing hats and holding their finger to their lips&#10;&#10;Description automatically generated">
            <a:extLst>
              <a:ext uri="{FF2B5EF4-FFF2-40B4-BE49-F238E27FC236}">
                <a16:creationId xmlns:a16="http://schemas.microsoft.com/office/drawing/2014/main" id="{0C96E78C-E104-2A81-9887-12D3BD03BB0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23" r="20352"/>
          <a:stretch/>
        </p:blipFill>
        <p:spPr>
          <a:xfrm>
            <a:off x="20" y="10"/>
            <a:ext cx="7211993" cy="6857990"/>
          </a:xfrm>
          <a:prstGeom prst="rect">
            <a:avLst/>
          </a:prstGeom>
        </p:spPr>
      </p:pic>
      <p:cxnSp>
        <p:nvCxnSpPr>
          <p:cNvPr id="21" name="Straight Connector 20">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383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D3F13AAF-525E-4953-A67E-7B34FDB4D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AA7D3-D2BF-581D-86C4-66E3AFE37E76}"/>
              </a:ext>
            </a:extLst>
          </p:cNvPr>
          <p:cNvSpPr>
            <a:spLocks noGrp="1"/>
          </p:cNvSpPr>
          <p:nvPr>
            <p:ph type="title"/>
          </p:nvPr>
        </p:nvSpPr>
        <p:spPr>
          <a:xfrm>
            <a:off x="1079510" y="4575967"/>
            <a:ext cx="4457690" cy="1720850"/>
          </a:xfrm>
        </p:spPr>
        <p:txBody>
          <a:bodyPr vert="horz" lIns="91440" tIns="45720" rIns="91440" bIns="45720" rtlCol="0" anchor="ctr" anchorCtr="0">
            <a:normAutofit/>
          </a:bodyPr>
          <a:lstStyle/>
          <a:p>
            <a:pPr algn="ctr">
              <a:lnSpc>
                <a:spcPct val="90000"/>
              </a:lnSpc>
            </a:pPr>
            <a:r>
              <a:rPr lang="en-US" sz="3700" b="1" dirty="0"/>
              <a:t>Office Sharing Arrangements with Other Lawyers</a:t>
            </a:r>
            <a:endParaRPr lang="en-US" sz="3700" dirty="0"/>
          </a:p>
        </p:txBody>
      </p:sp>
      <p:sp>
        <p:nvSpPr>
          <p:cNvPr id="4" name="Content Placeholder 3">
            <a:extLst>
              <a:ext uri="{FF2B5EF4-FFF2-40B4-BE49-F238E27FC236}">
                <a16:creationId xmlns:a16="http://schemas.microsoft.com/office/drawing/2014/main" id="{B0180D1B-58E4-1A76-BE83-C09410D4882F}"/>
              </a:ext>
            </a:extLst>
          </p:cNvPr>
          <p:cNvSpPr>
            <a:spLocks noGrp="1"/>
          </p:cNvSpPr>
          <p:nvPr>
            <p:ph sz="half" idx="2"/>
          </p:nvPr>
        </p:nvSpPr>
        <p:spPr>
          <a:xfrm>
            <a:off x="6654801" y="4575967"/>
            <a:ext cx="4451347" cy="1720850"/>
          </a:xfrm>
        </p:spPr>
        <p:txBody>
          <a:bodyPr vert="horz" lIns="91440" tIns="45720" rIns="91440" bIns="45720" rtlCol="0" anchor="ctr">
            <a:normAutofit/>
          </a:bodyPr>
          <a:lstStyle/>
          <a:p>
            <a:pPr marL="0" indent="0" algn="ctr">
              <a:lnSpc>
                <a:spcPct val="125000"/>
              </a:lnSpc>
              <a:buNone/>
            </a:pPr>
            <a:r>
              <a:rPr lang="en-US" sz="2400"/>
              <a:t>Clear Communication About the Relationship</a:t>
            </a:r>
          </a:p>
        </p:txBody>
      </p:sp>
      <p:pic>
        <p:nvPicPr>
          <p:cNvPr id="6" name="Content Placeholder 5" descr="A silhouette of a person's face with colorful lines&#10;&#10;Description automatically generated">
            <a:extLst>
              <a:ext uri="{FF2B5EF4-FFF2-40B4-BE49-F238E27FC236}">
                <a16:creationId xmlns:a16="http://schemas.microsoft.com/office/drawing/2014/main" id="{2DA71480-2D0B-4A85-CDA2-6B1466818EB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9406" b="18754"/>
          <a:stretch/>
        </p:blipFill>
        <p:spPr>
          <a:xfrm>
            <a:off x="20" y="10"/>
            <a:ext cx="12191977" cy="4014777"/>
          </a:xfrm>
          <a:prstGeom prst="rect">
            <a:avLst/>
          </a:prstGeom>
        </p:spPr>
      </p:pic>
      <p:cxnSp>
        <p:nvCxnSpPr>
          <p:cNvPr id="21" name="Straight Connector 20">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63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405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4E111-B7B8-D7C5-A246-85DD761008D6}"/>
              </a:ext>
            </a:extLst>
          </p:cNvPr>
          <p:cNvSpPr>
            <a:spLocks noGrp="1"/>
          </p:cNvSpPr>
          <p:nvPr>
            <p:ph type="title"/>
          </p:nvPr>
        </p:nvSpPr>
        <p:spPr>
          <a:xfrm>
            <a:off x="990000" y="395288"/>
            <a:ext cx="4078800" cy="1597753"/>
          </a:xfrm>
        </p:spPr>
        <p:txBody>
          <a:bodyPr vert="horz" wrap="square" lIns="91440" tIns="45720" rIns="91440" bIns="45720" rtlCol="0" anchor="b" anchorCtr="0">
            <a:normAutofit/>
          </a:bodyPr>
          <a:lstStyle/>
          <a:p>
            <a:pPr algn="ctr"/>
            <a:r>
              <a:rPr lang="en-US" b="1" kern="1200" cap="none" spc="0" baseline="0">
                <a:solidFill>
                  <a:schemeClr val="tx1"/>
                </a:solidFill>
                <a:latin typeface="+mj-lt"/>
                <a:ea typeface="+mj-ea"/>
                <a:cs typeface="+mj-cs"/>
              </a:rPr>
              <a:t>Office Sharing Arrangements with Other Lawyers</a:t>
            </a:r>
            <a:endParaRPr lang="en-US" kern="1200" cap="none" spc="0" baseline="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604ADDAE-E1FC-7DE9-C17D-F87E1EB44587}"/>
              </a:ext>
            </a:extLst>
          </p:cNvPr>
          <p:cNvSpPr>
            <a:spLocks noGrp="1"/>
          </p:cNvSpPr>
          <p:nvPr>
            <p:ph sz="half" idx="1"/>
          </p:nvPr>
        </p:nvSpPr>
        <p:spPr>
          <a:xfrm>
            <a:off x="990000" y="2361601"/>
            <a:ext cx="4078800" cy="3416900"/>
          </a:xfrm>
        </p:spPr>
        <p:txBody>
          <a:bodyPr vert="horz" lIns="91440" tIns="45720" rIns="91440" bIns="45720" rtlCol="0">
            <a:noAutofit/>
          </a:bodyPr>
          <a:lstStyle/>
          <a:p>
            <a:pPr>
              <a:lnSpc>
                <a:spcPct val="140000"/>
              </a:lnSpc>
            </a:pPr>
            <a:r>
              <a:rPr lang="en-US" dirty="0"/>
              <a:t>Conflict of Interest Considerations</a:t>
            </a:r>
          </a:p>
          <a:p>
            <a:pPr lvl="1">
              <a:lnSpc>
                <a:spcPct val="140000"/>
              </a:lnSpc>
            </a:pPr>
            <a:r>
              <a:rPr lang="en-US" dirty="0"/>
              <a:t>	- Imputed conflicts</a:t>
            </a:r>
          </a:p>
          <a:p>
            <a:pPr lvl="1">
              <a:lnSpc>
                <a:spcPct val="140000"/>
              </a:lnSpc>
            </a:pPr>
            <a:r>
              <a:rPr lang="en-US" dirty="0"/>
              <a:t>	- Representing clients 	  	   with adverse interests</a:t>
            </a:r>
          </a:p>
          <a:p>
            <a:pPr lvl="1">
              <a:lnSpc>
                <a:spcPct val="140000"/>
              </a:lnSpc>
            </a:pPr>
            <a:r>
              <a:rPr lang="en-US" dirty="0"/>
              <a:t>	- Consultations between 	   office sharing lawyers</a:t>
            </a:r>
          </a:p>
        </p:txBody>
      </p:sp>
      <p:cxnSp>
        <p:nvCxnSpPr>
          <p:cNvPr id="13" name="Straight Connector 12">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close-up of a stamp&#10;&#10;Description automatically generated">
            <a:extLst>
              <a:ext uri="{FF2B5EF4-FFF2-40B4-BE49-F238E27FC236}">
                <a16:creationId xmlns:a16="http://schemas.microsoft.com/office/drawing/2014/main" id="{AC2A675E-022B-5DBA-0DAA-345ED75BBE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1758961"/>
            <a:ext cx="4999885" cy="3337423"/>
          </a:xfrm>
          <a:prstGeom prst="rect">
            <a:avLst/>
          </a:prstGeom>
        </p:spPr>
      </p:pic>
    </p:spTree>
    <p:extLst>
      <p:ext uri="{BB962C8B-B14F-4D97-AF65-F5344CB8AC3E}">
        <p14:creationId xmlns:p14="http://schemas.microsoft.com/office/powerpoint/2010/main" val="243409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877943-9C17-4070-A9CC-80E8530201BF}"/>
              </a:ext>
            </a:extLst>
          </p:cNvPr>
          <p:cNvSpPr>
            <a:spLocks noGrp="1"/>
          </p:cNvSpPr>
          <p:nvPr>
            <p:ph idx="1"/>
          </p:nvPr>
        </p:nvSpPr>
        <p:spPr>
          <a:xfrm>
            <a:off x="6597748" y="225083"/>
            <a:ext cx="5008098" cy="5394666"/>
          </a:xfrm>
        </p:spPr>
        <p:txBody>
          <a:bodyPr>
            <a:noAutofit/>
          </a:bodyPr>
          <a:lstStyle/>
          <a:p>
            <a:pPr marL="0" indent="0">
              <a:lnSpc>
                <a:spcPct val="140000"/>
              </a:lnSpc>
              <a:buNone/>
            </a:pPr>
            <a:r>
              <a:rPr lang="en-US" sz="1600" b="1" dirty="0"/>
              <a:t>Which of the following is not an actual attorney ethics news item from 2023?</a:t>
            </a:r>
          </a:p>
          <a:p>
            <a:pPr marL="0" indent="0">
              <a:lnSpc>
                <a:spcPct val="140000"/>
              </a:lnSpc>
              <a:buNone/>
            </a:pPr>
            <a:endParaRPr lang="en-US" sz="1600" b="1" dirty="0"/>
          </a:p>
          <a:p>
            <a:pPr marL="342900" indent="-342900">
              <a:lnSpc>
                <a:spcPct val="140000"/>
              </a:lnSpc>
              <a:buFont typeface="+mj-lt"/>
              <a:buAutoNum type="alphaUcPeriod"/>
            </a:pPr>
            <a:r>
              <a:rPr lang="en-US" sz="1600" dirty="0"/>
              <a:t>Texas judge was arrested for cattle theft. </a:t>
            </a:r>
          </a:p>
          <a:p>
            <a:pPr marL="342900" indent="-342900">
              <a:lnSpc>
                <a:spcPct val="140000"/>
              </a:lnSpc>
              <a:buFont typeface="+mj-lt"/>
              <a:buAutoNum type="alphaUcPeriod"/>
            </a:pPr>
            <a:r>
              <a:rPr lang="en-US" sz="1600" dirty="0"/>
              <a:t>New Jersey judge faces ethics charges for posting Tik Tok videos of judge lip synching to racy songs. </a:t>
            </a:r>
          </a:p>
          <a:p>
            <a:pPr marL="342900" indent="-342900">
              <a:lnSpc>
                <a:spcPct val="140000"/>
              </a:lnSpc>
              <a:buFont typeface="+mj-lt"/>
              <a:buAutoNum type="alphaUcPeriod"/>
            </a:pPr>
            <a:r>
              <a:rPr lang="en-US" sz="1600" dirty="0"/>
              <a:t>Florida lawyer suspended for attempting to frame his father for misappropriating funds.</a:t>
            </a:r>
          </a:p>
          <a:p>
            <a:pPr marL="342900" indent="-342900">
              <a:lnSpc>
                <a:spcPct val="140000"/>
              </a:lnSpc>
              <a:buFont typeface="+mj-lt"/>
              <a:buAutoNum type="alphaUcPeriod"/>
            </a:pPr>
            <a:r>
              <a:rPr lang="en-US" sz="1600" dirty="0"/>
              <a:t>Illinois lawyer barred from courthouse after sexually harassing court employees in courthouse library.    </a:t>
            </a:r>
          </a:p>
          <a:p>
            <a:pPr marL="0" indent="0">
              <a:lnSpc>
                <a:spcPct val="140000"/>
              </a:lnSpc>
              <a:buNone/>
            </a:pPr>
            <a:endParaRPr lang="en-US" sz="1600" dirty="0"/>
          </a:p>
          <a:p>
            <a:pPr marL="457200" indent="-457200">
              <a:lnSpc>
                <a:spcPct val="140000"/>
              </a:lnSpc>
              <a:buFont typeface="+mj-lt"/>
              <a:buAutoNum type="alphaUcPeriod"/>
            </a:pPr>
            <a:endParaRPr lang="en-US" sz="1600" dirty="0"/>
          </a:p>
        </p:txBody>
      </p:sp>
      <p:pic>
        <p:nvPicPr>
          <p:cNvPr id="4" name="Picture 3">
            <a:extLst>
              <a:ext uri="{FF2B5EF4-FFF2-40B4-BE49-F238E27FC236}">
                <a16:creationId xmlns:a16="http://schemas.microsoft.com/office/drawing/2014/main" id="{36BB2B17-E7C4-9D65-9FFA-F7DEC1BEE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23" y="924449"/>
            <a:ext cx="4819182" cy="4401178"/>
          </a:xfrm>
          <a:prstGeom prst="rect">
            <a:avLst/>
          </a:prstGeom>
        </p:spPr>
      </p:pic>
      <p:pic>
        <p:nvPicPr>
          <p:cNvPr id="7" name="btnInknoeActivity">
            <a:extLst>
              <a:ext uri="{FF2B5EF4-FFF2-40B4-BE49-F238E27FC236}">
                <a16:creationId xmlns:a16="http://schemas.microsoft.com/office/drawing/2014/main" id="{EDB1AC0C-7324-6E25-84BF-D90865D0CFB4}"/>
              </a:ext>
            </a:extLst>
          </p:cNvPr>
          <p:cNvPicPr>
            <a:picLocks noChangeAspect="1"/>
          </p:cNvPicPr>
          <p:nvPr>
            <p:custDataLst>
              <p:tags r:id="rId1"/>
            </p:custDataLst>
          </p:nvPr>
        </p:nvPicPr>
        <p:blipFill>
          <a:blip r:embed="rId4" r:link="rId5">
            <a:extLst>
              <a:ext uri="{28A0092B-C50C-407E-A947-70E740481C1C}">
                <a14:useLocalDpi xmlns:a14="http://schemas.microsoft.com/office/drawing/2010/main" val="0"/>
              </a:ext>
            </a:extLst>
          </a:blip>
          <a:stretch>
            <a:fillRect/>
          </a:stretch>
        </p:blipFill>
        <p:spPr>
          <a:xfrm>
            <a:off x="7643702" y="5876925"/>
            <a:ext cx="2219546" cy="571500"/>
          </a:xfrm>
          <a:prstGeom prst="rect">
            <a:avLst/>
          </a:prstGeom>
        </p:spPr>
      </p:pic>
    </p:spTree>
    <p:extLst>
      <p:ext uri="{BB962C8B-B14F-4D97-AF65-F5344CB8AC3E}">
        <p14:creationId xmlns:p14="http://schemas.microsoft.com/office/powerpoint/2010/main" val="3034867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5" name="Group 14">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7"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0" name="Rectangle 19">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9F6DB7-9CA8-9BAA-AA33-5D4BDC1EEFD1}"/>
              </a:ext>
            </a:extLst>
          </p:cNvPr>
          <p:cNvSpPr>
            <a:spLocks noGrp="1"/>
          </p:cNvSpPr>
          <p:nvPr>
            <p:ph type="title"/>
          </p:nvPr>
        </p:nvSpPr>
        <p:spPr>
          <a:xfrm>
            <a:off x="7760863" y="1079500"/>
            <a:ext cx="3882286" cy="2138400"/>
          </a:xfrm>
        </p:spPr>
        <p:txBody>
          <a:bodyPr vert="horz" lIns="91440" tIns="45720" rIns="91440" bIns="45720" rtlCol="0" anchor="b" anchorCtr="0">
            <a:normAutofit/>
          </a:bodyPr>
          <a:lstStyle/>
          <a:p>
            <a:pPr algn="ctr">
              <a:lnSpc>
                <a:spcPct val="90000"/>
              </a:lnSpc>
            </a:pPr>
            <a:r>
              <a:rPr lang="en-US" sz="3000" b="1" dirty="0"/>
              <a:t>Saying Stupid (and Discriminatory) Stuff Online and in Emails</a:t>
            </a:r>
            <a:br>
              <a:rPr lang="en-US" sz="3000" dirty="0"/>
            </a:br>
            <a:endParaRPr lang="en-US" sz="3000" dirty="0"/>
          </a:p>
        </p:txBody>
      </p:sp>
      <p:pic>
        <p:nvPicPr>
          <p:cNvPr id="7" name="Content Placeholder 6" descr="A cartoon of a person working on a computer&#10;&#10;Description automatically generated with medium confidence">
            <a:extLst>
              <a:ext uri="{FF2B5EF4-FFF2-40B4-BE49-F238E27FC236}">
                <a16:creationId xmlns:a16="http://schemas.microsoft.com/office/drawing/2014/main" id="{4F824BF7-3473-708C-27B5-374B5802665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397" r="10838" b="-2"/>
          <a:stretch/>
        </p:blipFill>
        <p:spPr>
          <a:xfrm>
            <a:off x="20" y="10"/>
            <a:ext cx="7211993" cy="6857990"/>
          </a:xfrm>
          <a:prstGeom prst="rect">
            <a:avLst/>
          </a:prstGeom>
        </p:spPr>
      </p:pic>
      <p:cxnSp>
        <p:nvCxnSpPr>
          <p:cNvPr id="22" name="Straight Connector 21">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710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6" name="Group 15">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8"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1" name="Rectangle 20">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BECBD-6B4D-23C3-7319-90C2662534C5}"/>
              </a:ext>
            </a:extLst>
          </p:cNvPr>
          <p:cNvSpPr>
            <a:spLocks noGrp="1"/>
          </p:cNvSpPr>
          <p:nvPr>
            <p:ph type="title"/>
          </p:nvPr>
        </p:nvSpPr>
        <p:spPr>
          <a:xfrm>
            <a:off x="990000" y="1089025"/>
            <a:ext cx="4075200" cy="1532951"/>
          </a:xfrm>
        </p:spPr>
        <p:txBody>
          <a:bodyPr vert="horz" lIns="91440" tIns="45720" rIns="91440" bIns="45720" rtlCol="0" anchor="b" anchorCtr="0">
            <a:normAutofit/>
          </a:bodyPr>
          <a:lstStyle/>
          <a:p>
            <a:pPr algn="ctr">
              <a:lnSpc>
                <a:spcPct val="90000"/>
              </a:lnSpc>
            </a:pPr>
            <a:r>
              <a:rPr lang="en-US" sz="2600" dirty="0"/>
              <a:t> </a:t>
            </a:r>
            <a:r>
              <a:rPr lang="en-US" sz="2600" i="1" dirty="0"/>
              <a:t>Morgan  v. Board of Professional Responsibility of the Supreme Court of Tennessee</a:t>
            </a:r>
            <a:r>
              <a:rPr lang="en-US" sz="2600" dirty="0"/>
              <a:t>, 63 F.4th 510, 515 (6th Cir. 2023) </a:t>
            </a:r>
          </a:p>
        </p:txBody>
      </p:sp>
      <p:grpSp>
        <p:nvGrpSpPr>
          <p:cNvPr id="23" name="Group 22">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24" name="Rectangle 23">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6" name="Group 25">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1"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8"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35" name="Rectangle 34">
            <a:extLst>
              <a:ext uri="{FF2B5EF4-FFF2-40B4-BE49-F238E27FC236}">
                <a16:creationId xmlns:a16="http://schemas.microsoft.com/office/drawing/2014/main" id="{1B5DF063-A889-4037-8C0F-D6D424107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 name="Content Placeholder 7" descr="A screenshot of a social media post&#10;&#10;Description automatically generated with medium confidence">
            <a:extLst>
              <a:ext uri="{FF2B5EF4-FFF2-40B4-BE49-F238E27FC236}">
                <a16:creationId xmlns:a16="http://schemas.microsoft.com/office/drawing/2014/main" id="{9846C603-B1B7-F9D1-9858-7A216225A0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3570" y="540033"/>
            <a:ext cx="3854998" cy="5775279"/>
          </a:xfrm>
          <a:prstGeom prst="rect">
            <a:avLst/>
          </a:prstGeom>
        </p:spPr>
      </p:pic>
    </p:spTree>
    <p:extLst>
      <p:ext uri="{BB962C8B-B14F-4D97-AF65-F5344CB8AC3E}">
        <p14:creationId xmlns:p14="http://schemas.microsoft.com/office/powerpoint/2010/main" val="225133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B40066-DDC8-4498-8D50-E5BD7B8E37E7}"/>
              </a:ext>
            </a:extLst>
          </p:cNvPr>
          <p:cNvSpPr>
            <a:spLocks noGrp="1"/>
          </p:cNvSpPr>
          <p:nvPr>
            <p:ph type="title"/>
          </p:nvPr>
        </p:nvSpPr>
        <p:spPr>
          <a:xfrm>
            <a:off x="990000" y="945926"/>
            <a:ext cx="3531600" cy="1815882"/>
          </a:xfrm>
        </p:spPr>
        <p:txBody>
          <a:bodyPr anchor="t">
            <a:normAutofit/>
          </a:bodyPr>
          <a:lstStyle/>
          <a:p>
            <a:r>
              <a:rPr lang="en-US"/>
              <a:t>Warmup</a:t>
            </a:r>
          </a:p>
        </p:txBody>
      </p:sp>
      <p:sp>
        <p:nvSpPr>
          <p:cNvPr id="3" name="Content Placeholder 2">
            <a:extLst>
              <a:ext uri="{FF2B5EF4-FFF2-40B4-BE49-F238E27FC236}">
                <a16:creationId xmlns:a16="http://schemas.microsoft.com/office/drawing/2014/main" id="{BC877943-9C17-4070-A9CC-80E8530201BF}"/>
              </a:ext>
            </a:extLst>
          </p:cNvPr>
          <p:cNvSpPr>
            <a:spLocks noGrp="1"/>
          </p:cNvSpPr>
          <p:nvPr>
            <p:ph idx="1"/>
          </p:nvPr>
        </p:nvSpPr>
        <p:spPr>
          <a:xfrm>
            <a:off x="4997457" y="935999"/>
            <a:ext cx="6114543" cy="4832975"/>
          </a:xfrm>
        </p:spPr>
        <p:txBody>
          <a:bodyPr>
            <a:normAutofit/>
          </a:bodyPr>
          <a:lstStyle/>
          <a:p>
            <a:pPr marL="0" indent="0">
              <a:lnSpc>
                <a:spcPct val="140000"/>
              </a:lnSpc>
              <a:buNone/>
            </a:pPr>
            <a:r>
              <a:rPr lang="en-US" sz="1600" b="1" dirty="0"/>
              <a:t>(1) Which of the following is not an actual attorney ethics news item from the past year?</a:t>
            </a:r>
          </a:p>
          <a:p>
            <a:pPr marL="0" indent="0">
              <a:lnSpc>
                <a:spcPct val="140000"/>
              </a:lnSpc>
              <a:buNone/>
            </a:pPr>
            <a:r>
              <a:rPr lang="en-US" sz="1600" dirty="0"/>
              <a:t>(A) Lawyer sentenced to jail for Molotov cocktail attack on police car.</a:t>
            </a:r>
          </a:p>
          <a:p>
            <a:pPr marL="0" indent="0">
              <a:lnSpc>
                <a:spcPct val="140000"/>
              </a:lnSpc>
              <a:buNone/>
            </a:pPr>
            <a:r>
              <a:rPr lang="en-US" sz="1600" dirty="0"/>
              <a:t>(B) Meigs County judge disciplined for calling a litigant a “tough guy” during a hearing and telling him to “shut up.”.</a:t>
            </a:r>
          </a:p>
          <a:p>
            <a:pPr marL="0" indent="0">
              <a:lnSpc>
                <a:spcPct val="140000"/>
              </a:lnSpc>
              <a:buNone/>
            </a:pPr>
            <a:r>
              <a:rPr lang="en-US" sz="1600" dirty="0"/>
              <a:t>(C) Knox County judge disciplined for telling a witness to “shut your big fat yap” during a hearing.</a:t>
            </a:r>
          </a:p>
          <a:p>
            <a:pPr marL="0" indent="0">
              <a:lnSpc>
                <a:spcPct val="140000"/>
              </a:lnSpc>
              <a:buNone/>
            </a:pPr>
            <a:r>
              <a:rPr lang="en-US" sz="1600" dirty="0"/>
              <a:t>(D) Lawyer suspended for engaging in billing fraud by billing the Public Defenders Service Corp. for more than 24 hours of work in one day.</a:t>
            </a:r>
          </a:p>
          <a:p>
            <a:pPr marL="0" indent="0">
              <a:lnSpc>
                <a:spcPct val="140000"/>
              </a:lnSpc>
              <a:buNone/>
            </a:pPr>
            <a:endParaRPr lang="en-US" sz="1600" dirty="0"/>
          </a:p>
          <a:p>
            <a:pPr marL="0" indent="0">
              <a:lnSpc>
                <a:spcPct val="140000"/>
              </a:lnSpc>
              <a:buNone/>
            </a:pPr>
            <a:endParaRPr lang="en-US" sz="1600" dirty="0"/>
          </a:p>
          <a:p>
            <a:pPr marL="457200" indent="-457200">
              <a:lnSpc>
                <a:spcPct val="140000"/>
              </a:lnSpc>
              <a:buFont typeface="+mj-lt"/>
              <a:buAutoNum type="alphaUcPeriod"/>
            </a:pPr>
            <a:endParaRPr lang="en-US" sz="1600" dirty="0"/>
          </a:p>
        </p:txBody>
      </p:sp>
      <p:pic>
        <p:nvPicPr>
          <p:cNvPr id="5" name="btnInknoeActivity">
            <a:extLst>
              <a:ext uri="{FF2B5EF4-FFF2-40B4-BE49-F238E27FC236}">
                <a16:creationId xmlns:a16="http://schemas.microsoft.com/office/drawing/2014/main" id="{68DC8426-E8D7-FD14-FBCF-70F61F73CC9C}"/>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6615002" y="5922001"/>
            <a:ext cx="2219546" cy="571500"/>
          </a:xfrm>
          <a:prstGeom prst="rect">
            <a:avLst/>
          </a:prstGeom>
        </p:spPr>
      </p:pic>
      <p:pic>
        <p:nvPicPr>
          <p:cNvPr id="6" name="Picture 5" descr="A person and person stretching&#10;&#10;Description automatically generated">
            <a:extLst>
              <a:ext uri="{FF2B5EF4-FFF2-40B4-BE49-F238E27FC236}">
                <a16:creationId xmlns:a16="http://schemas.microsoft.com/office/drawing/2014/main" id="{A8522B96-11FF-A69B-7717-751D4E53A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800" y="2112001"/>
            <a:ext cx="3948427" cy="3040767"/>
          </a:xfrm>
          <a:prstGeom prst="rect">
            <a:avLst/>
          </a:prstGeom>
        </p:spPr>
      </p:pic>
    </p:spTree>
    <p:extLst>
      <p:ext uri="{BB962C8B-B14F-4D97-AF65-F5344CB8AC3E}">
        <p14:creationId xmlns:p14="http://schemas.microsoft.com/office/powerpoint/2010/main" val="3559186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3736-1D36-37D8-C3CC-32A0A7F7469E}"/>
              </a:ext>
            </a:extLst>
          </p:cNvPr>
          <p:cNvSpPr>
            <a:spLocks noGrp="1"/>
          </p:cNvSpPr>
          <p:nvPr>
            <p:ph type="title"/>
          </p:nvPr>
        </p:nvSpPr>
        <p:spPr/>
        <p:txBody>
          <a:bodyPr/>
          <a:lstStyle/>
          <a:p>
            <a:r>
              <a:rPr lang="en-US" sz="3200" i="1" dirty="0"/>
              <a:t>Morgan  v. Board of Professional Responsibility of the Supreme Court of Tennessee</a:t>
            </a:r>
            <a:r>
              <a:rPr lang="en-US" sz="3200" dirty="0"/>
              <a:t>, 63 F.4th 510, 515 (6th Cir. 2023)</a:t>
            </a:r>
            <a:endParaRPr lang="en-US" dirty="0"/>
          </a:p>
        </p:txBody>
      </p:sp>
      <p:pic>
        <p:nvPicPr>
          <p:cNvPr id="5" name="Content Placeholder 4" descr="A close-up of a person's face&#10;&#10;Description automatically generated">
            <a:extLst>
              <a:ext uri="{FF2B5EF4-FFF2-40B4-BE49-F238E27FC236}">
                <a16:creationId xmlns:a16="http://schemas.microsoft.com/office/drawing/2014/main" id="{09D51376-6575-52FA-9D1F-55EC8BA424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013" y="2355369"/>
            <a:ext cx="10213975" cy="2701300"/>
          </a:xfrm>
        </p:spPr>
      </p:pic>
    </p:spTree>
    <p:extLst>
      <p:ext uri="{BB962C8B-B14F-4D97-AF65-F5344CB8AC3E}">
        <p14:creationId xmlns:p14="http://schemas.microsoft.com/office/powerpoint/2010/main" val="1145568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521F-CE4F-2F58-A2BC-D8040350B5D8}"/>
              </a:ext>
            </a:extLst>
          </p:cNvPr>
          <p:cNvSpPr>
            <a:spLocks noGrp="1"/>
          </p:cNvSpPr>
          <p:nvPr>
            <p:ph type="title"/>
          </p:nvPr>
        </p:nvSpPr>
        <p:spPr/>
        <p:txBody>
          <a:bodyPr/>
          <a:lstStyle/>
          <a:p>
            <a:pPr algn="ctr"/>
            <a:r>
              <a:rPr lang="en-US" dirty="0"/>
              <a:t>Saying Stupid (and Discriminatory) Stuff Online and in Emails</a:t>
            </a:r>
          </a:p>
        </p:txBody>
      </p:sp>
      <p:sp>
        <p:nvSpPr>
          <p:cNvPr id="3" name="Content Placeholder 2">
            <a:extLst>
              <a:ext uri="{FF2B5EF4-FFF2-40B4-BE49-F238E27FC236}">
                <a16:creationId xmlns:a16="http://schemas.microsoft.com/office/drawing/2014/main" id="{4BC630B8-3DF2-DAF6-47FD-85DEB0F1562D}"/>
              </a:ext>
            </a:extLst>
          </p:cNvPr>
          <p:cNvSpPr>
            <a:spLocks noGrp="1"/>
          </p:cNvSpPr>
          <p:nvPr>
            <p:ph idx="1"/>
          </p:nvPr>
        </p:nvSpPr>
        <p:spPr/>
        <p:txBody>
          <a:bodyPr>
            <a:normAutofit lnSpcReduction="10000"/>
          </a:bodyPr>
          <a:lstStyle/>
          <a:p>
            <a:pPr>
              <a:lnSpc>
                <a:spcPct val="140000"/>
              </a:lnSpc>
            </a:pPr>
            <a:r>
              <a:rPr lang="en-US" dirty="0"/>
              <a:t>TRPC Rule 8.4:  It is professional misconduct for a lawyer to:</a:t>
            </a:r>
          </a:p>
          <a:p>
            <a:pPr>
              <a:lnSpc>
                <a:spcPct val="140000"/>
              </a:lnSpc>
            </a:pPr>
            <a:r>
              <a:rPr lang="en-US" dirty="0"/>
              <a:t>(d) engage in conduct that is prejudicial to the administration of justice;</a:t>
            </a:r>
          </a:p>
          <a:p>
            <a:pPr>
              <a:lnSpc>
                <a:spcPct val="140000"/>
              </a:lnSpc>
            </a:pPr>
            <a:endParaRPr lang="en-US" dirty="0"/>
          </a:p>
          <a:p>
            <a:pPr>
              <a:lnSpc>
                <a:spcPct val="140000"/>
              </a:lnSpc>
            </a:pPr>
            <a:r>
              <a:rPr lang="en-US" dirty="0" err="1"/>
              <a:t>Cmt</a:t>
            </a:r>
            <a:r>
              <a:rPr lang="en-US" dirty="0"/>
              <a:t>. 3:  [3] A lawyer </a:t>
            </a:r>
            <a:r>
              <a:rPr lang="en-US" b="1" i="1" dirty="0"/>
              <a:t>who, in the course of representing a client</a:t>
            </a:r>
            <a:r>
              <a:rPr lang="en-US" dirty="0"/>
              <a:t>, knowingly manifests, by words or conduct, bias or prejudice based on race, sex, religion, national origin, disability, age, sexual orientation, or socio-economic status violates paragraph (d) when such actions are prejudicial to the administration of justice. Legitimate advocacy respecting the foregoing factors does not violate paragraph (d).</a:t>
            </a:r>
          </a:p>
          <a:p>
            <a:endParaRPr lang="en-US" dirty="0"/>
          </a:p>
        </p:txBody>
      </p:sp>
    </p:spTree>
    <p:extLst>
      <p:ext uri="{BB962C8B-B14F-4D97-AF65-F5344CB8AC3E}">
        <p14:creationId xmlns:p14="http://schemas.microsoft.com/office/powerpoint/2010/main" val="2498285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52" name="Group 5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57" name="Rectangle 56">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3AE42EC8-7C7D-6BDF-4395-41302035C6F3}"/>
              </a:ext>
            </a:extLst>
          </p:cNvPr>
          <p:cNvSpPr>
            <a:spLocks noGrp="1"/>
          </p:cNvSpPr>
          <p:nvPr>
            <p:ph type="title"/>
          </p:nvPr>
        </p:nvSpPr>
        <p:spPr>
          <a:xfrm>
            <a:off x="990000" y="1089025"/>
            <a:ext cx="4075200" cy="1532951"/>
          </a:xfrm>
        </p:spPr>
        <p:txBody>
          <a:bodyPr vert="horz" lIns="91440" tIns="45720" rIns="91440" bIns="45720" rtlCol="0" anchor="b" anchorCtr="0">
            <a:normAutofit/>
          </a:bodyPr>
          <a:lstStyle/>
          <a:p>
            <a:pPr algn="ctr">
              <a:lnSpc>
                <a:spcPct val="90000"/>
              </a:lnSpc>
            </a:pPr>
            <a:r>
              <a:rPr lang="en-US" sz="3400" b="1"/>
              <a:t>Saying Stupid (and Discriminatory) Stuff Online and in Emails</a:t>
            </a:r>
          </a:p>
        </p:txBody>
      </p:sp>
      <p:grpSp>
        <p:nvGrpSpPr>
          <p:cNvPr id="59" name="Group 58">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60" name="Rectangle 59">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62" name="Group 61">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67"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9"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64"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6"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1" name="Rectangle 70">
            <a:extLst>
              <a:ext uri="{FF2B5EF4-FFF2-40B4-BE49-F238E27FC236}">
                <a16:creationId xmlns:a16="http://schemas.microsoft.com/office/drawing/2014/main" id="{1B5DF063-A889-4037-8C0F-D6D424107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44" name="Content Placeholder 43" descr="A collage of a person in a suit&#10;&#10;Description automatically generated with medium confidence">
            <a:extLst>
              <a:ext uri="{FF2B5EF4-FFF2-40B4-BE49-F238E27FC236}">
                <a16:creationId xmlns:a16="http://schemas.microsoft.com/office/drawing/2014/main" id="{BFE4AB64-E80E-A565-F82A-F0EBDD337B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90745" y="540000"/>
            <a:ext cx="3724321" cy="2754000"/>
          </a:xfrm>
          <a:prstGeom prst="rect">
            <a:avLst/>
          </a:prstGeom>
        </p:spPr>
      </p:pic>
      <p:pic>
        <p:nvPicPr>
          <p:cNvPr id="42" name="Content Placeholder 41" descr="A picture containing font, logo, graphics, text&#10;&#10;Description automatically generated">
            <a:extLst>
              <a:ext uri="{FF2B5EF4-FFF2-40B4-BE49-F238E27FC236}">
                <a16:creationId xmlns:a16="http://schemas.microsoft.com/office/drawing/2014/main" id="{33173E74-C71F-6929-1927-07E42AD943A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54800" y="3877704"/>
            <a:ext cx="4996212" cy="2126592"/>
          </a:xfrm>
          <a:prstGeom prst="rect">
            <a:avLst/>
          </a:prstGeom>
        </p:spPr>
      </p:pic>
    </p:spTree>
    <p:extLst>
      <p:ext uri="{BB962C8B-B14F-4D97-AF65-F5344CB8AC3E}">
        <p14:creationId xmlns:p14="http://schemas.microsoft.com/office/powerpoint/2010/main" val="2564842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s face&#10;&#10;Description automatically generated with low confidence">
            <a:extLst>
              <a:ext uri="{FF2B5EF4-FFF2-40B4-BE49-F238E27FC236}">
                <a16:creationId xmlns:a16="http://schemas.microsoft.com/office/drawing/2014/main" id="{787A1E06-BADB-AB74-8B1F-FD2BF9821A54}"/>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2767187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AA6F-B9B8-5EBD-F14E-B20D55DF327C}"/>
              </a:ext>
            </a:extLst>
          </p:cNvPr>
          <p:cNvSpPr>
            <a:spLocks noGrp="1"/>
          </p:cNvSpPr>
          <p:nvPr>
            <p:ph type="title"/>
          </p:nvPr>
        </p:nvSpPr>
        <p:spPr/>
        <p:txBody>
          <a:bodyPr/>
          <a:lstStyle/>
          <a:p>
            <a:pPr algn="ctr"/>
            <a:r>
              <a:rPr lang="en-US" dirty="0"/>
              <a:t>ABA Model Rule 8.4(g)</a:t>
            </a:r>
          </a:p>
        </p:txBody>
      </p:sp>
      <p:sp>
        <p:nvSpPr>
          <p:cNvPr id="3" name="Content Placeholder 2">
            <a:extLst>
              <a:ext uri="{FF2B5EF4-FFF2-40B4-BE49-F238E27FC236}">
                <a16:creationId xmlns:a16="http://schemas.microsoft.com/office/drawing/2014/main" id="{C9AF61FC-7FD5-BC98-C5AA-37DE5A243C02}"/>
              </a:ext>
            </a:extLst>
          </p:cNvPr>
          <p:cNvSpPr>
            <a:spLocks noGrp="1"/>
          </p:cNvSpPr>
          <p:nvPr>
            <p:ph idx="1"/>
          </p:nvPr>
        </p:nvSpPr>
        <p:spPr/>
        <p:txBody>
          <a:bodyPr/>
          <a:lstStyle/>
          <a:p>
            <a:pPr marL="0" indent="0">
              <a:buNone/>
            </a:pPr>
            <a:r>
              <a:rPr lang="en-US" dirty="0"/>
              <a:t>It is professional misconduct for a lawyer to: …</a:t>
            </a:r>
          </a:p>
          <a:p>
            <a:pPr marL="0" indent="0">
              <a:buNone/>
            </a:pPr>
            <a:r>
              <a:rPr lang="en-US" dirty="0"/>
              <a:t>(g) engage in conduct that the lawyer knows or reasonably should know is harassment or discrimination on the basis of race, sex, religion, national origin, ethnicity, disability, age, sexual orientation, gender identity, marital status or socioeconomic status in conduct related to the practice of law. …</a:t>
            </a:r>
          </a:p>
        </p:txBody>
      </p:sp>
    </p:spTree>
    <p:extLst>
      <p:ext uri="{BB962C8B-B14F-4D97-AF65-F5344CB8AC3E}">
        <p14:creationId xmlns:p14="http://schemas.microsoft.com/office/powerpoint/2010/main" val="3543429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Discussion Question</a:t>
            </a:r>
            <a:r>
              <a:rPr lang="en-US" sz="2900" dirty="0"/>
              <a:t>:  What do you think? </a:t>
            </a:r>
            <a:br>
              <a:rPr lang="en-US" dirty="0"/>
            </a:br>
            <a:br>
              <a:rPr lang="en-US" dirty="0"/>
            </a:br>
            <a:r>
              <a:rPr lang="en-US" sz="2900" dirty="0"/>
              <a:t>(A)	I think these lawyers violated Rule 8.4(g).</a:t>
            </a:r>
            <a:br>
              <a:rPr lang="en-US" sz="2900" dirty="0"/>
            </a:br>
            <a:r>
              <a:rPr lang="en-US" sz="2900" dirty="0"/>
              <a:t>(B)	I think these lawyers violated Rule 8.4(g), but I disagree with 	having this rule in the first place.</a:t>
            </a:r>
            <a:br>
              <a:rPr lang="en-US" sz="2900" dirty="0"/>
            </a:br>
            <a:r>
              <a:rPr lang="en-US" sz="2900" dirty="0"/>
              <a:t>(C)	I don’t think these lawyers violated the rule.</a:t>
            </a:r>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5393464"/>
            <a:ext cx="2219546" cy="571500"/>
          </a:xfrm>
          <a:prstGeom prst="rect">
            <a:avLst/>
          </a:prstGeom>
        </p:spPr>
      </p:pic>
    </p:spTree>
    <p:extLst>
      <p:ext uri="{BB962C8B-B14F-4D97-AF65-F5344CB8AC3E}">
        <p14:creationId xmlns:p14="http://schemas.microsoft.com/office/powerpoint/2010/main" val="148019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AA6F-B9B8-5EBD-F14E-B20D55DF327C}"/>
              </a:ext>
            </a:extLst>
          </p:cNvPr>
          <p:cNvSpPr>
            <a:spLocks noGrp="1"/>
          </p:cNvSpPr>
          <p:nvPr>
            <p:ph type="title"/>
          </p:nvPr>
        </p:nvSpPr>
        <p:spPr/>
        <p:txBody>
          <a:bodyPr/>
          <a:lstStyle/>
          <a:p>
            <a:pPr algn="ctr"/>
            <a:r>
              <a:rPr lang="en-US" dirty="0"/>
              <a:t>ABA Model Rule 8.4(g)</a:t>
            </a:r>
          </a:p>
        </p:txBody>
      </p:sp>
      <p:sp>
        <p:nvSpPr>
          <p:cNvPr id="3" name="Content Placeholder 2">
            <a:extLst>
              <a:ext uri="{FF2B5EF4-FFF2-40B4-BE49-F238E27FC236}">
                <a16:creationId xmlns:a16="http://schemas.microsoft.com/office/drawing/2014/main" id="{C9AF61FC-7FD5-BC98-C5AA-37DE5A243C02}"/>
              </a:ext>
            </a:extLst>
          </p:cNvPr>
          <p:cNvSpPr>
            <a:spLocks noGrp="1"/>
          </p:cNvSpPr>
          <p:nvPr>
            <p:ph idx="1"/>
          </p:nvPr>
        </p:nvSpPr>
        <p:spPr/>
        <p:txBody>
          <a:bodyPr/>
          <a:lstStyle/>
          <a:p>
            <a:pPr marL="0" indent="0">
              <a:buNone/>
            </a:pPr>
            <a:r>
              <a:rPr lang="en-US" dirty="0"/>
              <a:t>It is professional misconduct for a lawyer to: …</a:t>
            </a:r>
          </a:p>
          <a:p>
            <a:pPr marL="0" indent="0">
              <a:buNone/>
            </a:pPr>
            <a:r>
              <a:rPr lang="en-US" dirty="0"/>
              <a:t>(g) engage in conduct that the lawyer knows or reasonably should know is harassment or discrimination on the basis of race, sex, religion, national origin, ethnicity, disability, age, sexual orientation, gender identity, marital status or socioeconomic status in conduct related to the practice of law. …</a:t>
            </a:r>
          </a:p>
          <a:p>
            <a:pPr marL="0" indent="0">
              <a:buNone/>
            </a:pPr>
            <a:endParaRPr lang="en-US" dirty="0"/>
          </a:p>
          <a:p>
            <a:pPr marL="0" indent="0">
              <a:buNone/>
            </a:pPr>
            <a:r>
              <a:rPr lang="en-US" b="1" i="1" dirty="0"/>
              <a:t>Criticisms of the rule?</a:t>
            </a:r>
          </a:p>
        </p:txBody>
      </p:sp>
    </p:spTree>
    <p:extLst>
      <p:ext uri="{BB962C8B-B14F-4D97-AF65-F5344CB8AC3E}">
        <p14:creationId xmlns:p14="http://schemas.microsoft.com/office/powerpoint/2010/main" val="1618255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62522137-9395-70DE-2BAB-5999E713D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14" y="0"/>
            <a:ext cx="9897761" cy="6858000"/>
          </a:xfrm>
          <a:prstGeom prst="rect">
            <a:avLst/>
          </a:prstGeom>
        </p:spPr>
      </p:pic>
    </p:spTree>
    <p:extLst>
      <p:ext uri="{BB962C8B-B14F-4D97-AF65-F5344CB8AC3E}">
        <p14:creationId xmlns:p14="http://schemas.microsoft.com/office/powerpoint/2010/main" val="3952438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C041-DE7E-F604-3840-0BDD1FFAFC2D}"/>
              </a:ext>
            </a:extLst>
          </p:cNvPr>
          <p:cNvSpPr>
            <a:spLocks noGrp="1"/>
          </p:cNvSpPr>
          <p:nvPr>
            <p:ph type="title"/>
          </p:nvPr>
        </p:nvSpPr>
        <p:spPr/>
        <p:txBody>
          <a:bodyPr/>
          <a:lstStyle/>
          <a:p>
            <a:r>
              <a:rPr lang="en-US" i="1" dirty="0"/>
              <a:t>In re Marla Anne Brown </a:t>
            </a:r>
            <a:r>
              <a:rPr lang="en-US" dirty="0"/>
              <a:t>(California)</a:t>
            </a:r>
          </a:p>
        </p:txBody>
      </p:sp>
      <p:sp>
        <p:nvSpPr>
          <p:cNvPr id="4" name="Content Placeholder 3">
            <a:extLst>
              <a:ext uri="{FF2B5EF4-FFF2-40B4-BE49-F238E27FC236}">
                <a16:creationId xmlns:a16="http://schemas.microsoft.com/office/drawing/2014/main" id="{29CE645F-9D7A-3F12-D4E3-A6E337EC3408}"/>
              </a:ext>
            </a:extLst>
          </p:cNvPr>
          <p:cNvSpPr>
            <a:spLocks noGrp="1"/>
          </p:cNvSpPr>
          <p:nvPr>
            <p:ph sz="half" idx="2"/>
          </p:nvPr>
        </p:nvSpPr>
        <p:spPr/>
        <p:txBody>
          <a:bodyPr/>
          <a:lstStyle/>
          <a:p>
            <a:r>
              <a:rPr lang="en-US" dirty="0"/>
              <a:t>Rule 8.4(c):  It is professional misconduct for a lawyer to … engage in conduct involving dishonesty, fraud, deceit or misrepresentation</a:t>
            </a:r>
          </a:p>
        </p:txBody>
      </p:sp>
      <p:pic>
        <p:nvPicPr>
          <p:cNvPr id="9" name="Content Placeholder 8" descr="A screenshot of a social media post&#10;&#10;Description automatically generated">
            <a:extLst>
              <a:ext uri="{FF2B5EF4-FFF2-40B4-BE49-F238E27FC236}">
                <a16:creationId xmlns:a16="http://schemas.microsoft.com/office/drawing/2014/main" id="{86A4913B-9248-ADC2-8883-4FF8CED9A3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0209" y="1685925"/>
            <a:ext cx="4086794" cy="4092575"/>
          </a:xfrm>
        </p:spPr>
      </p:pic>
    </p:spTree>
    <p:extLst>
      <p:ext uri="{BB962C8B-B14F-4D97-AF65-F5344CB8AC3E}">
        <p14:creationId xmlns:p14="http://schemas.microsoft.com/office/powerpoint/2010/main" val="3113375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with medium confidence">
            <a:extLst>
              <a:ext uri="{FF2B5EF4-FFF2-40B4-BE49-F238E27FC236}">
                <a16:creationId xmlns:a16="http://schemas.microsoft.com/office/drawing/2014/main" id="{01AC310F-1C35-A7C8-F7DD-363C4A36FB7B}"/>
              </a:ext>
            </a:extLst>
          </p:cNvPr>
          <p:cNvPicPr>
            <a:picLocks noChangeAspect="1"/>
          </p:cNvPicPr>
          <p:nvPr/>
        </p:nvPicPr>
        <p:blipFill rotWithShape="1">
          <a:blip r:embed="rId2">
            <a:extLst>
              <a:ext uri="{28A0092B-C50C-407E-A947-70E740481C1C}">
                <a14:useLocalDpi xmlns:a14="http://schemas.microsoft.com/office/drawing/2010/main" val="0"/>
              </a:ext>
            </a:extLst>
          </a:blip>
          <a:srcRect b="3846"/>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1928040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4" name="Straight Connector 93">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97" name="Group 96">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99"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8"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02" name="Rectangle 101">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sign with white text&#10;&#10;Description automatically generated with low confidence">
            <a:extLst>
              <a:ext uri="{FF2B5EF4-FFF2-40B4-BE49-F238E27FC236}">
                <a16:creationId xmlns:a16="http://schemas.microsoft.com/office/drawing/2014/main" id="{A5ADA8E2-3782-CB84-9A67-15714DFE5E74}"/>
              </a:ext>
            </a:extLst>
          </p:cNvPr>
          <p:cNvPicPr>
            <a:picLocks noChangeAspect="1"/>
          </p:cNvPicPr>
          <p:nvPr/>
        </p:nvPicPr>
        <p:blipFill rotWithShape="1">
          <a:blip r:embed="rId2">
            <a:extLst>
              <a:ext uri="{28A0092B-C50C-407E-A947-70E740481C1C}">
                <a14:useLocalDpi xmlns:a14="http://schemas.microsoft.com/office/drawing/2010/main" val="0"/>
              </a:ext>
            </a:extLst>
          </a:blip>
          <a:srcRect t="13682" b="2049"/>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04" name="Rectangle 103">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678805"/>
            <a:ext cx="12191999" cy="4179193"/>
          </a:xfrm>
          <a:prstGeom prst="rect">
            <a:avLst/>
          </a:prstGeom>
          <a:gradFill flip="none" rotWithShape="1">
            <a:gsLst>
              <a:gs pos="0">
                <a:srgbClr val="000000">
                  <a:alpha val="40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5D547F91-DE5D-4E09-B283-AC28DD11DB86}"/>
              </a:ext>
            </a:extLst>
          </p:cNvPr>
          <p:cNvSpPr>
            <a:spLocks noGrp="1"/>
          </p:cNvSpPr>
          <p:nvPr>
            <p:ph type="title"/>
          </p:nvPr>
        </p:nvSpPr>
        <p:spPr>
          <a:xfrm>
            <a:off x="1079510" y="4769810"/>
            <a:ext cx="4457690" cy="1332000"/>
          </a:xfrm>
        </p:spPr>
        <p:txBody>
          <a:bodyPr vert="horz" lIns="91440" tIns="45720" rIns="91440" bIns="45720" rtlCol="0" anchor="ctr" anchorCtr="0">
            <a:normAutofit/>
          </a:bodyPr>
          <a:lstStyle/>
          <a:p>
            <a:pPr>
              <a:lnSpc>
                <a:spcPct val="90000"/>
              </a:lnSpc>
            </a:pPr>
            <a:r>
              <a:rPr lang="en-US" sz="3000">
                <a:solidFill>
                  <a:srgbClr val="FFFFFF"/>
                </a:solidFill>
              </a:rPr>
              <a:t>Rule 8.3: The Duty to Report Another Lawyer’s Misconduct</a:t>
            </a:r>
          </a:p>
        </p:txBody>
      </p:sp>
      <p:cxnSp>
        <p:nvCxnSpPr>
          <p:cNvPr id="106" name="Straight Connector 105">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581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578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C041-DE7E-F604-3840-0BDD1FFAFC2D}"/>
              </a:ext>
            </a:extLst>
          </p:cNvPr>
          <p:cNvSpPr>
            <a:spLocks noGrp="1"/>
          </p:cNvSpPr>
          <p:nvPr>
            <p:ph type="title"/>
          </p:nvPr>
        </p:nvSpPr>
        <p:spPr/>
        <p:txBody>
          <a:bodyPr/>
          <a:lstStyle/>
          <a:p>
            <a:r>
              <a:rPr lang="en-US" i="1" dirty="0"/>
              <a:t>In re Marla Anne Brown </a:t>
            </a:r>
            <a:r>
              <a:rPr lang="en-US" dirty="0"/>
              <a:t>(California)</a:t>
            </a:r>
          </a:p>
        </p:txBody>
      </p:sp>
      <p:sp>
        <p:nvSpPr>
          <p:cNvPr id="4" name="Content Placeholder 3">
            <a:extLst>
              <a:ext uri="{FF2B5EF4-FFF2-40B4-BE49-F238E27FC236}">
                <a16:creationId xmlns:a16="http://schemas.microsoft.com/office/drawing/2014/main" id="{29CE645F-9D7A-3F12-D4E3-A6E337EC3408}"/>
              </a:ext>
            </a:extLst>
          </p:cNvPr>
          <p:cNvSpPr>
            <a:spLocks noGrp="1"/>
          </p:cNvSpPr>
          <p:nvPr>
            <p:ph sz="half" idx="2"/>
          </p:nvPr>
        </p:nvSpPr>
        <p:spPr/>
        <p:txBody>
          <a:bodyPr/>
          <a:lstStyle/>
          <a:p>
            <a:r>
              <a:rPr lang="en-US" dirty="0"/>
              <a:t>Rule 8.4(b):  It is professional misconduct for a lawyer to … commit a criminal act that reflects adversely on the lawyer’s honesty, trustworthiness, or fitness as a lawyer in other respect.</a:t>
            </a:r>
          </a:p>
        </p:txBody>
      </p:sp>
      <p:pic>
        <p:nvPicPr>
          <p:cNvPr id="7" name="Content Placeholder 6" descr="A screenshot of a social media post&#10;&#10;Description automatically generated with medium confidence">
            <a:extLst>
              <a:ext uri="{FF2B5EF4-FFF2-40B4-BE49-F238E27FC236}">
                <a16:creationId xmlns:a16="http://schemas.microsoft.com/office/drawing/2014/main" id="{D2B745B7-2FE1-9C8E-4255-D9A3BDBD55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9013" y="2292807"/>
            <a:ext cx="4929187" cy="2878810"/>
          </a:xfrm>
        </p:spPr>
      </p:pic>
    </p:spTree>
    <p:extLst>
      <p:ext uri="{BB962C8B-B14F-4D97-AF65-F5344CB8AC3E}">
        <p14:creationId xmlns:p14="http://schemas.microsoft.com/office/powerpoint/2010/main" val="2987913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Discussion Question</a:t>
            </a:r>
            <a:r>
              <a:rPr lang="en-US" sz="2900" dirty="0"/>
              <a:t>:  What do you think? </a:t>
            </a:r>
            <a:br>
              <a:rPr lang="en-US" dirty="0"/>
            </a:br>
            <a:br>
              <a:rPr lang="en-US" dirty="0"/>
            </a:br>
            <a:r>
              <a:rPr lang="en-US" sz="2900" dirty="0"/>
              <a:t>(A)	I think this lawyer violated Rule 8.4(b)</a:t>
            </a:r>
            <a:br>
              <a:rPr lang="en-US" sz="2900" dirty="0"/>
            </a:br>
            <a:r>
              <a:rPr lang="en-US" sz="2900" dirty="0"/>
              <a:t>(C)	I don’t think this lawyer violated the rule.</a:t>
            </a:r>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5393464"/>
            <a:ext cx="2219546" cy="571500"/>
          </a:xfrm>
          <a:prstGeom prst="rect">
            <a:avLst/>
          </a:prstGeom>
        </p:spPr>
      </p:pic>
    </p:spTree>
    <p:extLst>
      <p:ext uri="{BB962C8B-B14F-4D97-AF65-F5344CB8AC3E}">
        <p14:creationId xmlns:p14="http://schemas.microsoft.com/office/powerpoint/2010/main" val="2700472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Description automatically generated with low confidence">
            <a:extLst>
              <a:ext uri="{FF2B5EF4-FFF2-40B4-BE49-F238E27FC236}">
                <a16:creationId xmlns:a16="http://schemas.microsoft.com/office/drawing/2014/main" id="{8AA78DF0-5B27-3170-49F2-5E2D493E9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46" y="1050324"/>
            <a:ext cx="9143999" cy="4374292"/>
          </a:xfrm>
          <a:prstGeom prst="rect">
            <a:avLst/>
          </a:prstGeom>
        </p:spPr>
      </p:pic>
    </p:spTree>
    <p:extLst>
      <p:ext uri="{BB962C8B-B14F-4D97-AF65-F5344CB8AC3E}">
        <p14:creationId xmlns:p14="http://schemas.microsoft.com/office/powerpoint/2010/main" val="4272271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D0237-0ECC-DB15-CA4B-99E31B14FAFA}"/>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r>
              <a:rPr lang="en-US" i="1" kern="1200" cap="none" spc="0" baseline="0" dirty="0">
                <a:solidFill>
                  <a:schemeClr val="tx1"/>
                </a:solidFill>
                <a:latin typeface="+mj-lt"/>
                <a:ea typeface="+mj-ea"/>
                <a:cs typeface="+mj-cs"/>
              </a:rPr>
              <a:t>Commonwealth of Massachusetts v. Dew</a:t>
            </a:r>
          </a:p>
        </p:txBody>
      </p:sp>
      <p:cxnSp>
        <p:nvCxnSpPr>
          <p:cNvPr id="12" name="Straight Connector 11">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61BA20F-EA56-2DA1-B2F2-5B3B906758B0}"/>
              </a:ext>
            </a:extLst>
          </p:cNvPr>
          <p:cNvSpPr>
            <a:spLocks noGrp="1"/>
          </p:cNvSpPr>
          <p:nvPr>
            <p:ph sz="half" idx="2"/>
          </p:nvPr>
        </p:nvSpPr>
        <p:spPr>
          <a:xfrm>
            <a:off x="5543552" y="234779"/>
            <a:ext cx="6107460" cy="3015048"/>
          </a:xfrm>
        </p:spPr>
        <p:txBody>
          <a:bodyPr vert="horz" lIns="91440" tIns="45720" rIns="91440" bIns="45720" rtlCol="0" anchor="ctr">
            <a:normAutofit/>
          </a:bodyPr>
          <a:lstStyle/>
          <a:p>
            <a:pPr marL="0" indent="0">
              <a:lnSpc>
                <a:spcPct val="140000"/>
              </a:lnSpc>
              <a:buNone/>
            </a:pPr>
            <a:r>
              <a:rPr lang="en-US" sz="1400" dirty="0"/>
              <a:t>Rule 1.7(a)(2):  (a) Except as provided in paragraph (b), a lawyer shall not represent a client if the representation involves a concurrent conflict of interest. A concurrent conflict of interest exists if:</a:t>
            </a:r>
          </a:p>
          <a:p>
            <a:pPr marL="0" indent="0">
              <a:lnSpc>
                <a:spcPct val="140000"/>
              </a:lnSpc>
              <a:buNone/>
            </a:pPr>
            <a:r>
              <a:rPr lang="en-US" sz="1400" dirty="0"/>
              <a:t>…</a:t>
            </a:r>
          </a:p>
          <a:p>
            <a:pPr marL="0" indent="0">
              <a:lnSpc>
                <a:spcPct val="140000"/>
              </a:lnSpc>
              <a:buNone/>
            </a:pPr>
            <a:r>
              <a:rPr lang="en-US" sz="1400" dirty="0"/>
              <a:t>(2) there is a significant risk that the representation of one or more clients will be materially limited by the lawyer's responsibilities to another client, a former client or a third person </a:t>
            </a:r>
            <a:r>
              <a:rPr lang="en-US" sz="1400" b="1" i="1" dirty="0"/>
              <a:t>or by a personal interest of the lawyer</a:t>
            </a:r>
            <a:r>
              <a:rPr lang="en-US" sz="1400" dirty="0"/>
              <a:t>.</a:t>
            </a:r>
          </a:p>
        </p:txBody>
      </p:sp>
      <p:sp useBgFill="1">
        <p:nvSpPr>
          <p:cNvPr id="14" name="Rectangle 13">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1"/>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Content Placeholder 4" descr="A white background with black text&#10;&#10;Description automatically generated with low confidence">
            <a:extLst>
              <a:ext uri="{FF2B5EF4-FFF2-40B4-BE49-F238E27FC236}">
                <a16:creationId xmlns:a16="http://schemas.microsoft.com/office/drawing/2014/main" id="{E6738352-03E9-1FAF-7A55-379ABE7EF27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1339" y="4040998"/>
            <a:ext cx="11109674" cy="2249706"/>
          </a:xfrm>
          <a:prstGeom prst="rect">
            <a:avLst/>
          </a:prstGeom>
        </p:spPr>
      </p:pic>
    </p:spTree>
    <p:extLst>
      <p:ext uri="{BB962C8B-B14F-4D97-AF65-F5344CB8AC3E}">
        <p14:creationId xmlns:p14="http://schemas.microsoft.com/office/powerpoint/2010/main" val="2045451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AA6F-B9B8-5EBD-F14E-B20D55DF327C}"/>
              </a:ext>
            </a:extLst>
          </p:cNvPr>
          <p:cNvSpPr>
            <a:spLocks noGrp="1"/>
          </p:cNvSpPr>
          <p:nvPr>
            <p:ph type="title"/>
          </p:nvPr>
        </p:nvSpPr>
        <p:spPr/>
        <p:txBody>
          <a:bodyPr/>
          <a:lstStyle/>
          <a:p>
            <a:pPr algn="ctr"/>
            <a:r>
              <a:rPr lang="en-US" dirty="0"/>
              <a:t>ABA Model Rule 8.4(g)</a:t>
            </a:r>
          </a:p>
        </p:txBody>
      </p:sp>
      <p:sp>
        <p:nvSpPr>
          <p:cNvPr id="3" name="Content Placeholder 2">
            <a:extLst>
              <a:ext uri="{FF2B5EF4-FFF2-40B4-BE49-F238E27FC236}">
                <a16:creationId xmlns:a16="http://schemas.microsoft.com/office/drawing/2014/main" id="{C9AF61FC-7FD5-BC98-C5AA-37DE5A243C02}"/>
              </a:ext>
            </a:extLst>
          </p:cNvPr>
          <p:cNvSpPr>
            <a:spLocks noGrp="1"/>
          </p:cNvSpPr>
          <p:nvPr>
            <p:ph idx="1"/>
          </p:nvPr>
        </p:nvSpPr>
        <p:spPr/>
        <p:txBody>
          <a:bodyPr/>
          <a:lstStyle/>
          <a:p>
            <a:pPr marL="0" indent="0">
              <a:buNone/>
            </a:pPr>
            <a:r>
              <a:rPr lang="en-US" dirty="0"/>
              <a:t>It is professional misconduct for a lawyer to: …</a:t>
            </a:r>
          </a:p>
          <a:p>
            <a:pPr marL="0" indent="0">
              <a:buNone/>
            </a:pPr>
            <a:r>
              <a:rPr lang="en-US" dirty="0"/>
              <a:t>(g) engage in conduct that the lawyer knows or reasonably should know is harassment or discrimination on the basis of race, sex, religion, national origin, ethnicity, disability, age, sexual orientation, gender identity, marital status or socioeconomic status in conduct related to the practice of law. …</a:t>
            </a:r>
          </a:p>
        </p:txBody>
      </p:sp>
    </p:spTree>
    <p:extLst>
      <p:ext uri="{BB962C8B-B14F-4D97-AF65-F5344CB8AC3E}">
        <p14:creationId xmlns:p14="http://schemas.microsoft.com/office/powerpoint/2010/main" val="2606340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57" name="Group 56">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9"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8"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62" name="Rectangle 61">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9A72AA3-9CD4-4F4B-917A-B2B978F3022C}"/>
              </a:ext>
            </a:extLst>
          </p:cNvPr>
          <p:cNvSpPr>
            <a:spLocks noGrp="1"/>
          </p:cNvSpPr>
          <p:nvPr>
            <p:ph type="title"/>
          </p:nvPr>
        </p:nvSpPr>
        <p:spPr>
          <a:xfrm>
            <a:off x="1079510" y="531814"/>
            <a:ext cx="4457690" cy="1720850"/>
          </a:xfrm>
        </p:spPr>
        <p:txBody>
          <a:bodyPr vert="horz" lIns="91440" tIns="45720" rIns="91440" bIns="45720" rtlCol="0" anchor="ctr" anchorCtr="0">
            <a:normAutofit/>
          </a:bodyPr>
          <a:lstStyle/>
          <a:p>
            <a:pPr algn="ctr">
              <a:lnSpc>
                <a:spcPct val="90000"/>
              </a:lnSpc>
            </a:pPr>
            <a:r>
              <a:rPr lang="en-US" sz="3700" i="1" dirty="0"/>
              <a:t>In re Sitton</a:t>
            </a:r>
            <a:r>
              <a:rPr lang="en-US" sz="3700" dirty="0"/>
              <a:t>, 618 S.W.3d 288 (Tenn. 2021)</a:t>
            </a:r>
            <a:br>
              <a:rPr lang="en-US" sz="3700" dirty="0"/>
            </a:br>
            <a:endParaRPr lang="en-US" sz="3700" dirty="0"/>
          </a:p>
        </p:txBody>
      </p:sp>
      <p:cxnSp>
        <p:nvCxnSpPr>
          <p:cNvPr id="64" name="Straight Connector 63">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Content Placeholder 12" descr="Graphical user interface, application&#10;&#10;Description automatically generated">
            <a:extLst>
              <a:ext uri="{FF2B5EF4-FFF2-40B4-BE49-F238E27FC236}">
                <a16:creationId xmlns:a16="http://schemas.microsoft.com/office/drawing/2014/main" id="{852D885A-6D57-6448-9642-75F5E5CB4FF0}"/>
              </a:ext>
            </a:extLst>
          </p:cNvPr>
          <p:cNvPicPr>
            <a:picLocks noChangeAspect="1"/>
          </p:cNvPicPr>
          <p:nvPr/>
        </p:nvPicPr>
        <p:blipFill rotWithShape="1">
          <a:blip r:embed="rId2">
            <a:extLst>
              <a:ext uri="{28A0092B-C50C-407E-A947-70E740481C1C}">
                <a14:useLocalDpi xmlns:a14="http://schemas.microsoft.com/office/drawing/2010/main" val="0"/>
              </a:ext>
            </a:extLst>
          </a:blip>
          <a:srcRect t="15904" b="41962"/>
          <a:stretch/>
        </p:blipFill>
        <p:spPr>
          <a:xfrm>
            <a:off x="541339" y="3018339"/>
            <a:ext cx="11109674" cy="3124532"/>
          </a:xfrm>
          <a:prstGeom prst="rect">
            <a:avLst/>
          </a:prstGeom>
        </p:spPr>
      </p:pic>
    </p:spTree>
    <p:extLst>
      <p:ext uri="{BB962C8B-B14F-4D97-AF65-F5344CB8AC3E}">
        <p14:creationId xmlns:p14="http://schemas.microsoft.com/office/powerpoint/2010/main" val="2684121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552279-C4AF-4A0C-8A81-95A24C980699}"/>
              </a:ext>
            </a:extLst>
          </p:cNvPr>
          <p:cNvPicPr>
            <a:picLocks noChangeAspect="1"/>
          </p:cNvPicPr>
          <p:nvPr/>
        </p:nvPicPr>
        <p:blipFill rotWithShape="1">
          <a:blip r:embed="rId2"/>
          <a:srcRect l="40000"/>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25" name="Straight Connector 24">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31F24-F23E-44E4-9394-BDBAC266433C}"/>
              </a:ext>
            </a:extLst>
          </p:cNvPr>
          <p:cNvSpPr>
            <a:spLocks noGrp="1"/>
          </p:cNvSpPr>
          <p:nvPr>
            <p:ph idx="1"/>
          </p:nvPr>
        </p:nvSpPr>
        <p:spPr>
          <a:xfrm>
            <a:off x="7112369" y="2877018"/>
            <a:ext cx="4078800" cy="2901482"/>
          </a:xfrm>
        </p:spPr>
        <p:txBody>
          <a:bodyPr>
            <a:normAutofit/>
          </a:bodyPr>
          <a:lstStyle/>
          <a:p>
            <a:pPr marL="0" indent="0">
              <a:lnSpc>
                <a:spcPct val="140000"/>
              </a:lnSpc>
              <a:buNone/>
            </a:pPr>
            <a:r>
              <a:rPr lang="en-US" sz="1700" i="1" dirty="0"/>
              <a:t>Mr. Sitton maintained a Facebook page. His Facebook profile identified him as a lawyer.</a:t>
            </a:r>
          </a:p>
          <a:p>
            <a:pPr marL="0" indent="0">
              <a:lnSpc>
                <a:spcPct val="140000"/>
              </a:lnSpc>
              <a:buNone/>
            </a:pPr>
            <a:endParaRPr lang="en-US" sz="1700" i="1" dirty="0"/>
          </a:p>
        </p:txBody>
      </p:sp>
    </p:spTree>
    <p:extLst>
      <p:ext uri="{BB962C8B-B14F-4D97-AF65-F5344CB8AC3E}">
        <p14:creationId xmlns:p14="http://schemas.microsoft.com/office/powerpoint/2010/main" val="643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552279-C4AF-4A0C-8A81-95A24C980699}"/>
              </a:ext>
            </a:extLst>
          </p:cNvPr>
          <p:cNvPicPr>
            <a:picLocks noChangeAspect="1"/>
          </p:cNvPicPr>
          <p:nvPr/>
        </p:nvPicPr>
        <p:blipFill rotWithShape="1">
          <a:blip r:embed="rId2"/>
          <a:srcRect l="40000"/>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25" name="Straight Connector 24">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31F24-F23E-44E4-9394-BDBAC266433C}"/>
              </a:ext>
            </a:extLst>
          </p:cNvPr>
          <p:cNvSpPr>
            <a:spLocks noGrp="1"/>
          </p:cNvSpPr>
          <p:nvPr>
            <p:ph idx="1"/>
          </p:nvPr>
        </p:nvSpPr>
        <p:spPr>
          <a:xfrm>
            <a:off x="7112369" y="2877018"/>
            <a:ext cx="4078800" cy="2901482"/>
          </a:xfrm>
        </p:spPr>
        <p:txBody>
          <a:bodyPr>
            <a:normAutofit/>
          </a:bodyPr>
          <a:lstStyle/>
          <a:p>
            <a:pPr marL="0" indent="0">
              <a:lnSpc>
                <a:spcPct val="140000"/>
              </a:lnSpc>
              <a:buNone/>
            </a:pPr>
            <a:r>
              <a:rPr lang="en-US" sz="1700" i="1" dirty="0"/>
              <a:t>If you want to kill him, then lure him into your house and claim he broke in with intent to do you bodily harm and that you feared for your life. Even with the new stand your ground law, the castle doctrine is a far safer basis for use of deadly force.</a:t>
            </a:r>
          </a:p>
        </p:txBody>
      </p:sp>
    </p:spTree>
    <p:extLst>
      <p:ext uri="{BB962C8B-B14F-4D97-AF65-F5344CB8AC3E}">
        <p14:creationId xmlns:p14="http://schemas.microsoft.com/office/powerpoint/2010/main" val="1161408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D280C0-28D8-489B-B528-2C665A9E3872}"/>
              </a:ext>
            </a:extLst>
          </p:cNvPr>
          <p:cNvPicPr>
            <a:picLocks noChangeAspect="1"/>
          </p:cNvPicPr>
          <p:nvPr/>
        </p:nvPicPr>
        <p:blipFill rotWithShape="1">
          <a:blip r:embed="rId2"/>
          <a:srcRect l="1985" r="31264" b="-2"/>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18" name="Straight Connector 17">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31F24-F23E-44E4-9394-BDBAC266433C}"/>
              </a:ext>
            </a:extLst>
          </p:cNvPr>
          <p:cNvSpPr>
            <a:spLocks noGrp="1"/>
          </p:cNvSpPr>
          <p:nvPr>
            <p:ph idx="1"/>
          </p:nvPr>
        </p:nvSpPr>
        <p:spPr>
          <a:xfrm>
            <a:off x="7112369" y="2877018"/>
            <a:ext cx="4078800" cy="2901482"/>
          </a:xfrm>
        </p:spPr>
        <p:txBody>
          <a:bodyPr>
            <a:normAutofit/>
          </a:bodyPr>
          <a:lstStyle/>
          <a:p>
            <a:pPr marL="0" indent="0">
              <a:lnSpc>
                <a:spcPct val="140000"/>
              </a:lnSpc>
              <a:buNone/>
            </a:pPr>
            <a:r>
              <a:rPr lang="en-US" sz="1700" i="1" dirty="0"/>
              <a:t>As a lawyer, I advise you to keep mum about this if you are remotely serious. Delete this thread and keep quiet. Your defense is that you are afraid for your life—revenge or premeditation of any sort will be used against you at trial.</a:t>
            </a:r>
          </a:p>
        </p:txBody>
      </p:sp>
    </p:spTree>
    <p:extLst>
      <p:ext uri="{BB962C8B-B14F-4D97-AF65-F5344CB8AC3E}">
        <p14:creationId xmlns:p14="http://schemas.microsoft.com/office/powerpoint/2010/main" val="2912647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9E327D-BAE6-02C7-26DE-D788933C820E}"/>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i="1" kern="1200" cap="none" spc="0" baseline="0">
                <a:solidFill>
                  <a:schemeClr val="tx1"/>
                </a:solidFill>
                <a:latin typeface="+mj-lt"/>
                <a:ea typeface="+mj-ea"/>
                <a:cs typeface="+mj-cs"/>
              </a:rPr>
              <a:t>In re Sitton</a:t>
            </a:r>
            <a:r>
              <a:rPr lang="en-US" kern="1200" cap="none" spc="0" baseline="0">
                <a:solidFill>
                  <a:schemeClr val="tx1"/>
                </a:solidFill>
                <a:latin typeface="+mj-lt"/>
                <a:ea typeface="+mj-ea"/>
                <a:cs typeface="+mj-cs"/>
              </a:rPr>
              <a:t>, 618 S.W.3d 288 (Tenn. 2021)</a:t>
            </a:r>
          </a:p>
        </p:txBody>
      </p:sp>
      <p:pic>
        <p:nvPicPr>
          <p:cNvPr id="8" name="Content Placeholder 7" descr="A blue square with a white letter f&#10;&#10;Description automatically generated with medium confidence">
            <a:extLst>
              <a:ext uri="{FF2B5EF4-FFF2-40B4-BE49-F238E27FC236}">
                <a16:creationId xmlns:a16="http://schemas.microsoft.com/office/drawing/2014/main" id="{2E1E2DED-D562-D855-1CEF-7A777D230C7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196" r="3466" b="2"/>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839A9AF8-8B31-D350-83BF-CBF7BD15AFB5}"/>
              </a:ext>
            </a:extLst>
          </p:cNvPr>
          <p:cNvSpPr>
            <a:spLocks noGrp="1"/>
          </p:cNvSpPr>
          <p:nvPr>
            <p:ph sz="half" idx="2"/>
          </p:nvPr>
        </p:nvSpPr>
        <p:spPr>
          <a:xfrm>
            <a:off x="4997457" y="935999"/>
            <a:ext cx="6114543" cy="4832975"/>
          </a:xfrm>
        </p:spPr>
        <p:txBody>
          <a:bodyPr vert="horz" lIns="91440" tIns="45720" rIns="91440" bIns="45720" rtlCol="0">
            <a:normAutofit/>
          </a:bodyPr>
          <a:lstStyle/>
          <a:p>
            <a:pPr>
              <a:lnSpc>
                <a:spcPct val="140000"/>
              </a:lnSpc>
            </a:pPr>
            <a:r>
              <a:rPr lang="en-US" dirty="0"/>
              <a:t>TRPC Rule 8.4:  It is professional misconduct for a lawyer to:</a:t>
            </a:r>
          </a:p>
          <a:p>
            <a:pPr>
              <a:lnSpc>
                <a:spcPct val="140000"/>
              </a:lnSpc>
            </a:pPr>
            <a:endParaRPr lang="en-US" dirty="0"/>
          </a:p>
          <a:p>
            <a:pPr>
              <a:lnSpc>
                <a:spcPct val="140000"/>
              </a:lnSpc>
            </a:pPr>
            <a:r>
              <a:rPr lang="en-US" dirty="0"/>
              <a:t>(d) engage in conduct that is prejudicial to the administration of justice;</a:t>
            </a:r>
          </a:p>
        </p:txBody>
      </p:sp>
    </p:spTree>
    <p:extLst>
      <p:ext uri="{BB962C8B-B14F-4D97-AF65-F5344CB8AC3E}">
        <p14:creationId xmlns:p14="http://schemas.microsoft.com/office/powerpoint/2010/main" val="1606397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43D24-A22C-A1A3-5A5A-EDAF690BD8E9}"/>
              </a:ext>
            </a:extLst>
          </p:cNvPr>
          <p:cNvSpPr>
            <a:spLocks noGrp="1"/>
          </p:cNvSpPr>
          <p:nvPr>
            <p:ph type="title"/>
          </p:nvPr>
        </p:nvSpPr>
        <p:spPr/>
        <p:txBody>
          <a:bodyPr/>
          <a:lstStyle/>
          <a:p>
            <a:r>
              <a:rPr lang="en-US" dirty="0"/>
              <a:t>TRPC Rule 8.3(a)</a:t>
            </a:r>
          </a:p>
        </p:txBody>
      </p:sp>
      <p:pic>
        <p:nvPicPr>
          <p:cNvPr id="8" name="Picture Placeholder 7" descr="A picture containing bear, mammal, brown bear&#10;&#10;Description automatically generated">
            <a:extLst>
              <a:ext uri="{FF2B5EF4-FFF2-40B4-BE49-F238E27FC236}">
                <a16:creationId xmlns:a16="http://schemas.microsoft.com/office/drawing/2014/main" id="{B6B5CDA6-AA96-47AC-3A3F-9A1C86E5559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091" r="11091"/>
          <a:stretch>
            <a:fillRect/>
          </a:stretch>
        </p:blipFill>
        <p:spPr/>
      </p:pic>
      <p:sp>
        <p:nvSpPr>
          <p:cNvPr id="6" name="Text Placeholder 5">
            <a:extLst>
              <a:ext uri="{FF2B5EF4-FFF2-40B4-BE49-F238E27FC236}">
                <a16:creationId xmlns:a16="http://schemas.microsoft.com/office/drawing/2014/main" id="{74643319-0603-B0EA-DCF2-176915162051}"/>
              </a:ext>
            </a:extLst>
          </p:cNvPr>
          <p:cNvSpPr>
            <a:spLocks noGrp="1"/>
          </p:cNvSpPr>
          <p:nvPr>
            <p:ph type="body" sz="half" idx="2"/>
          </p:nvPr>
        </p:nvSpPr>
        <p:spPr/>
        <p:txBody>
          <a:bodyPr>
            <a:normAutofit fontScale="77500" lnSpcReduction="20000"/>
          </a:bodyPr>
          <a:lstStyle/>
          <a:p>
            <a:r>
              <a:rPr lang="en-US" dirty="0"/>
              <a:t>(a) A lawyer who knows that another lawyer has committed a violation of the Rules of Professional Conduct that raises a substantial question as to that lawyer's honesty, trustworthiness, or fitness as a lawyer in other respects, shall inform the Disciplinary Counsel of the Board of Professional Responsibility.</a:t>
            </a:r>
          </a:p>
        </p:txBody>
      </p:sp>
    </p:spTree>
    <p:extLst>
      <p:ext uri="{BB962C8B-B14F-4D97-AF65-F5344CB8AC3E}">
        <p14:creationId xmlns:p14="http://schemas.microsoft.com/office/powerpoint/2010/main" val="389694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9E327D-BAE6-02C7-26DE-D788933C820E}"/>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i="1" kern="1200" cap="none" spc="0" baseline="0">
                <a:solidFill>
                  <a:schemeClr val="tx1"/>
                </a:solidFill>
                <a:latin typeface="+mj-lt"/>
                <a:ea typeface="+mj-ea"/>
                <a:cs typeface="+mj-cs"/>
              </a:rPr>
              <a:t>In re Sitton</a:t>
            </a:r>
            <a:r>
              <a:rPr lang="en-US" kern="1200" cap="none" spc="0" baseline="0">
                <a:solidFill>
                  <a:schemeClr val="tx1"/>
                </a:solidFill>
                <a:latin typeface="+mj-lt"/>
                <a:ea typeface="+mj-ea"/>
                <a:cs typeface="+mj-cs"/>
              </a:rPr>
              <a:t>, 618 S.W.3d 288 (Tenn. 2021)</a:t>
            </a:r>
          </a:p>
        </p:txBody>
      </p:sp>
      <p:pic>
        <p:nvPicPr>
          <p:cNvPr id="8" name="Content Placeholder 7" descr="A blue square with a white letter f&#10;&#10;Description automatically generated with medium confidence">
            <a:extLst>
              <a:ext uri="{FF2B5EF4-FFF2-40B4-BE49-F238E27FC236}">
                <a16:creationId xmlns:a16="http://schemas.microsoft.com/office/drawing/2014/main" id="{2E1E2DED-D562-D855-1CEF-7A777D230C7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196" r="3466" b="2"/>
          <a:stretch/>
        </p:blipFill>
        <p:spPr>
          <a:xfrm>
            <a:off x="1079500" y="3428999"/>
            <a:ext cx="3352800" cy="2339975"/>
          </a:xfrm>
          <a:prstGeom prst="rect">
            <a:avLst/>
          </a:prstGeom>
        </p:spPr>
      </p:pic>
      <p:sp>
        <p:nvSpPr>
          <p:cNvPr id="6" name="Content Placeholder 5">
            <a:extLst>
              <a:ext uri="{FF2B5EF4-FFF2-40B4-BE49-F238E27FC236}">
                <a16:creationId xmlns:a16="http://schemas.microsoft.com/office/drawing/2014/main" id="{839A9AF8-8B31-D350-83BF-CBF7BD15AFB5}"/>
              </a:ext>
            </a:extLst>
          </p:cNvPr>
          <p:cNvSpPr>
            <a:spLocks noGrp="1"/>
          </p:cNvSpPr>
          <p:nvPr>
            <p:ph sz="half" idx="2"/>
          </p:nvPr>
        </p:nvSpPr>
        <p:spPr>
          <a:xfrm>
            <a:off x="4997457" y="935999"/>
            <a:ext cx="6114543" cy="4832975"/>
          </a:xfrm>
        </p:spPr>
        <p:txBody>
          <a:bodyPr vert="horz" lIns="91440" tIns="45720" rIns="91440" bIns="45720" rtlCol="0">
            <a:normAutofit/>
          </a:bodyPr>
          <a:lstStyle/>
          <a:p>
            <a:pPr>
              <a:lnSpc>
                <a:spcPct val="140000"/>
              </a:lnSpc>
            </a:pPr>
            <a:r>
              <a:rPr lang="en-US" dirty="0"/>
              <a:t>“Giving advice as a lawyer about planning in advance how to claim a defense to killing someone is conduct that is prejudicial to the administration of justice in violation of Rule 8.4(d).”</a:t>
            </a:r>
          </a:p>
          <a:p>
            <a:pPr>
              <a:lnSpc>
                <a:spcPct val="140000"/>
              </a:lnSpc>
            </a:pPr>
            <a:endParaRPr lang="en-US" dirty="0"/>
          </a:p>
          <a:p>
            <a:pPr>
              <a:lnSpc>
                <a:spcPct val="140000"/>
              </a:lnSpc>
            </a:pPr>
            <a:endParaRPr lang="en-US" dirty="0"/>
          </a:p>
        </p:txBody>
      </p:sp>
    </p:spTree>
    <p:extLst>
      <p:ext uri="{BB962C8B-B14F-4D97-AF65-F5344CB8AC3E}">
        <p14:creationId xmlns:p14="http://schemas.microsoft.com/office/powerpoint/2010/main" val="4119513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E327D-BAE6-02C7-26DE-D788933C820E}"/>
              </a:ext>
            </a:extLst>
          </p:cNvPr>
          <p:cNvSpPr>
            <a:spLocks noGrp="1"/>
          </p:cNvSpPr>
          <p:nvPr>
            <p:ph type="title"/>
          </p:nvPr>
        </p:nvSpPr>
        <p:spPr/>
        <p:txBody>
          <a:bodyPr/>
          <a:lstStyle/>
          <a:p>
            <a:r>
              <a:rPr lang="en-US" sz="3200" i="1" dirty="0"/>
              <a:t>In re Sitton</a:t>
            </a:r>
            <a:r>
              <a:rPr lang="en-US" sz="3200" dirty="0"/>
              <a:t>, 618 S.W.3d 288 (Tenn. 2021)</a:t>
            </a:r>
            <a:endParaRPr lang="en-US" dirty="0"/>
          </a:p>
        </p:txBody>
      </p:sp>
      <p:pic>
        <p:nvPicPr>
          <p:cNvPr id="3" name="Content Placeholder 2" descr="A picture containing text, gadget, mobile phone, communication device&#10;&#10;Description automatically generated">
            <a:extLst>
              <a:ext uri="{FF2B5EF4-FFF2-40B4-BE49-F238E27FC236}">
                <a16:creationId xmlns:a16="http://schemas.microsoft.com/office/drawing/2014/main" id="{EC60C808-BC72-AE1A-75ED-A7A1905869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9013" y="2095568"/>
            <a:ext cx="4929187" cy="3273288"/>
          </a:xfrm>
        </p:spPr>
      </p:pic>
      <p:sp>
        <p:nvSpPr>
          <p:cNvPr id="6" name="Content Placeholder 5">
            <a:extLst>
              <a:ext uri="{FF2B5EF4-FFF2-40B4-BE49-F238E27FC236}">
                <a16:creationId xmlns:a16="http://schemas.microsoft.com/office/drawing/2014/main" id="{839A9AF8-8B31-D350-83BF-CBF7BD15AFB5}"/>
              </a:ext>
            </a:extLst>
          </p:cNvPr>
          <p:cNvSpPr>
            <a:spLocks noGrp="1"/>
          </p:cNvSpPr>
          <p:nvPr>
            <p:ph sz="half" idx="2"/>
          </p:nvPr>
        </p:nvSpPr>
        <p:spPr/>
        <p:txBody>
          <a:bodyPr>
            <a:normAutofit fontScale="85000" lnSpcReduction="20000"/>
          </a:bodyPr>
          <a:lstStyle/>
          <a:p>
            <a:r>
              <a:rPr lang="en-US" dirty="0"/>
              <a:t>“[A]</a:t>
            </a:r>
            <a:r>
              <a:rPr lang="en-US" dirty="0" err="1"/>
              <a:t>ttorneys</a:t>
            </a:r>
            <a:r>
              <a:rPr lang="en-US" dirty="0"/>
              <a:t> in any setting—including on social media platforms—remain bound by our Rules of Professional Conduct. Lawyers who choose to post on social media must realize they are handling live ammunition; doing so requires care and judgment.”</a:t>
            </a:r>
          </a:p>
          <a:p>
            <a:r>
              <a:rPr lang="en-US" dirty="0"/>
              <a:t>“</a:t>
            </a:r>
            <a:r>
              <a:rPr lang="en-US" b="1" i="1" dirty="0"/>
              <a:t>Mr. Sitton's statements to Ms. Houston would have constituted a violation of our ethics rules had they been made in private or in public</a:t>
            </a:r>
            <a:r>
              <a:rPr lang="en-US" dirty="0"/>
              <a:t>.”</a:t>
            </a:r>
          </a:p>
          <a:p>
            <a:endParaRPr lang="en-US" dirty="0"/>
          </a:p>
        </p:txBody>
      </p:sp>
    </p:spTree>
    <p:extLst>
      <p:ext uri="{BB962C8B-B14F-4D97-AF65-F5344CB8AC3E}">
        <p14:creationId xmlns:p14="http://schemas.microsoft.com/office/powerpoint/2010/main" val="282527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30AE5-616F-F34F-B7F0-B78133AF5F16}"/>
              </a:ext>
            </a:extLst>
          </p:cNvPr>
          <p:cNvSpPr>
            <a:spLocks noGrp="1"/>
          </p:cNvSpPr>
          <p:nvPr>
            <p:ph type="title"/>
          </p:nvPr>
        </p:nvSpPr>
        <p:spPr>
          <a:xfrm>
            <a:off x="4875975" y="1080000"/>
            <a:ext cx="6307200" cy="2185200"/>
          </a:xfrm>
        </p:spPr>
        <p:txBody>
          <a:bodyPr vert="horz" lIns="91440" tIns="45720" rIns="91440" bIns="45720" rtlCol="0" anchor="b" anchorCtr="0">
            <a:normAutofit/>
          </a:bodyPr>
          <a:lstStyle/>
          <a:p>
            <a:pPr algn="ctr">
              <a:lnSpc>
                <a:spcPct val="90000"/>
              </a:lnSpc>
            </a:pPr>
            <a:r>
              <a:rPr lang="en-US" sz="4800"/>
              <a:t>The Ethics of Robot Lawyers (AI in the Practice of Law)</a:t>
            </a:r>
          </a:p>
        </p:txBody>
      </p:sp>
      <p:pic>
        <p:nvPicPr>
          <p:cNvPr id="6" name="Content Placeholder 5" descr="A cartoon of a robot&#10;&#10;Description automatically generated with medium confidence">
            <a:extLst>
              <a:ext uri="{FF2B5EF4-FFF2-40B4-BE49-F238E27FC236}">
                <a16:creationId xmlns:a16="http://schemas.microsoft.com/office/drawing/2014/main" id="{CB78301C-7B7F-3497-3CCE-ABE16426351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51" r="-1" b="-1"/>
          <a:stretch/>
        </p:blipFill>
        <p:spPr>
          <a:xfrm>
            <a:off x="20" y="10"/>
            <a:ext cx="3863955" cy="6857989"/>
          </a:xfrm>
          <a:prstGeom prst="rect">
            <a:avLst/>
          </a:prstGeom>
        </p:spPr>
      </p:pic>
      <p:cxnSp>
        <p:nvCxnSpPr>
          <p:cNvPr id="21" name="Straight Connector 2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413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Artificial Intelligence in the Practice of Law</a:t>
            </a:r>
          </a:p>
        </p:txBody>
      </p:sp>
      <p:sp>
        <p:nvSpPr>
          <p:cNvPr id="3" name="Content Placeholder 2"/>
          <p:cNvSpPr>
            <a:spLocks noGrp="1"/>
          </p:cNvSpPr>
          <p:nvPr>
            <p:ph sz="quarter" idx="1"/>
          </p:nvPr>
        </p:nvSpPr>
        <p:spPr>
          <a:xfrm>
            <a:off x="585627" y="1589566"/>
            <a:ext cx="5738973" cy="5268434"/>
          </a:xfrm>
        </p:spPr>
        <p:txBody>
          <a:bodyPr>
            <a:normAutofit lnSpcReduction="10000"/>
          </a:bodyPr>
          <a:lstStyle/>
          <a:p>
            <a:r>
              <a:rPr lang="en-US" dirty="0"/>
              <a:t>Machine learning:  Algorithms that can learn from data without being programmed  </a:t>
            </a:r>
          </a:p>
          <a:p>
            <a:r>
              <a:rPr lang="en-US" dirty="0"/>
              <a:t>Examples</a:t>
            </a:r>
          </a:p>
          <a:p>
            <a:pPr lvl="1"/>
            <a:r>
              <a:rPr lang="en-US" dirty="0"/>
              <a:t>- Natural language searching in online research</a:t>
            </a:r>
          </a:p>
          <a:p>
            <a:pPr lvl="1"/>
            <a:r>
              <a:rPr lang="en-US" dirty="0"/>
              <a:t>- Predictive coding in e-discovery</a:t>
            </a:r>
          </a:p>
          <a:p>
            <a:pPr lvl="1"/>
            <a:r>
              <a:rPr lang="en-US" dirty="0"/>
              <a:t>- Evaluation of non-disclosure agreements to see if it meets criteria.  If so, recommend for approval. If not, flag for lawyer review.</a:t>
            </a:r>
          </a:p>
        </p:txBody>
      </p:sp>
      <p:pic>
        <p:nvPicPr>
          <p:cNvPr id="7" name="Content Placeholder 6" descr="Robot Lawyer 1.png"/>
          <p:cNvPicPr>
            <a:picLocks noGrp="1" noChangeAspect="1"/>
          </p:cNvPicPr>
          <p:nvPr>
            <p:ph sz="quarter" idx="2"/>
          </p:nvPr>
        </p:nvPicPr>
        <p:blipFill>
          <a:blip r:embed="rId3">
            <a:extLst>
              <a:ext uri="{28A0092B-C50C-407E-A947-70E740481C1C}">
                <a14:useLocalDpi xmlns:a14="http://schemas.microsoft.com/office/drawing/2010/main" val="0"/>
              </a:ext>
            </a:extLst>
          </a:blip>
          <a:srcRect l="-26119" r="-26119"/>
          <a:stretch>
            <a:fillRect/>
          </a:stretch>
        </p:blipFill>
        <p:spPr/>
      </p:pic>
    </p:spTree>
    <p:extLst>
      <p:ext uri="{BB962C8B-B14F-4D97-AF65-F5344CB8AC3E}">
        <p14:creationId xmlns:p14="http://schemas.microsoft.com/office/powerpoint/2010/main" val="840047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Artificial Intelligence in the Practice of Law</a:t>
            </a:r>
          </a:p>
        </p:txBody>
      </p:sp>
      <p:sp>
        <p:nvSpPr>
          <p:cNvPr id="3" name="Content Placeholder 2"/>
          <p:cNvSpPr>
            <a:spLocks noGrp="1"/>
          </p:cNvSpPr>
          <p:nvPr>
            <p:ph sz="quarter" idx="1"/>
          </p:nvPr>
        </p:nvSpPr>
        <p:spPr>
          <a:xfrm>
            <a:off x="989398" y="1589566"/>
            <a:ext cx="5030402" cy="5116034"/>
          </a:xfrm>
        </p:spPr>
        <p:txBody>
          <a:bodyPr>
            <a:normAutofit/>
          </a:bodyPr>
          <a:lstStyle/>
          <a:p>
            <a:pPr marL="358775" indent="-349250"/>
            <a:r>
              <a:rPr lang="en-US" dirty="0"/>
              <a:t>Other possible applications:</a:t>
            </a:r>
          </a:p>
          <a:p>
            <a:pPr lvl="1"/>
            <a:r>
              <a:rPr lang="en-US" dirty="0"/>
              <a:t>Analyzing prior decisions by judges and predicting outcomes</a:t>
            </a:r>
          </a:p>
          <a:p>
            <a:pPr lvl="1"/>
            <a:r>
              <a:rPr lang="en-US" dirty="0"/>
              <a:t>Propose possible resolutions in mediation and ADR</a:t>
            </a:r>
          </a:p>
          <a:p>
            <a:pPr lvl="1"/>
            <a:r>
              <a:rPr lang="en-US" dirty="0"/>
              <a:t>Answering a party’s questions about how the law applies to them.</a:t>
            </a:r>
          </a:p>
          <a:p>
            <a:pPr lvl="2"/>
            <a:r>
              <a:rPr lang="en-US" dirty="0"/>
              <a:t>Speeding</a:t>
            </a:r>
          </a:p>
          <a:p>
            <a:pPr lvl="2"/>
            <a:r>
              <a:rPr lang="en-US" dirty="0"/>
              <a:t>Negligence?</a:t>
            </a:r>
          </a:p>
          <a:p>
            <a:pPr lvl="2"/>
            <a:r>
              <a:rPr lang="en-US" dirty="0"/>
              <a:t>Unconscionability?</a:t>
            </a:r>
          </a:p>
        </p:txBody>
      </p:sp>
      <p:pic>
        <p:nvPicPr>
          <p:cNvPr id="8" name="Content Placeholder 7" descr="A robot holding a gavel&#10;&#10;Description automatically generated with medium confidence">
            <a:extLst>
              <a:ext uri="{FF2B5EF4-FFF2-40B4-BE49-F238E27FC236}">
                <a16:creationId xmlns:a16="http://schemas.microsoft.com/office/drawing/2014/main" id="{4401339E-50C2-A76D-19D1-A8A65093EDE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87507" y="2976577"/>
            <a:ext cx="3810000" cy="1993900"/>
          </a:xfrm>
        </p:spPr>
      </p:pic>
    </p:spTree>
    <p:extLst>
      <p:ext uri="{BB962C8B-B14F-4D97-AF65-F5344CB8AC3E}">
        <p14:creationId xmlns:p14="http://schemas.microsoft.com/office/powerpoint/2010/main" val="1631381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ont, screenshot, white&#10;&#10;Description automatically generated">
            <a:extLst>
              <a:ext uri="{FF2B5EF4-FFF2-40B4-BE49-F238E27FC236}">
                <a16:creationId xmlns:a16="http://schemas.microsoft.com/office/drawing/2014/main" id="{477A303B-ACB0-15BB-E3AB-E18DA20F4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442" y="1037968"/>
            <a:ext cx="9378779" cy="3904735"/>
          </a:xfrm>
          <a:prstGeom prst="rect">
            <a:avLst/>
          </a:prstGeom>
        </p:spPr>
      </p:pic>
    </p:spTree>
    <p:extLst>
      <p:ext uri="{BB962C8B-B14F-4D97-AF65-F5344CB8AC3E}">
        <p14:creationId xmlns:p14="http://schemas.microsoft.com/office/powerpoint/2010/main" val="1536492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D537-015B-13A9-AFDC-C81A3FAAEC1C}"/>
              </a:ext>
            </a:extLst>
          </p:cNvPr>
          <p:cNvSpPr>
            <a:spLocks noGrp="1"/>
          </p:cNvSpPr>
          <p:nvPr>
            <p:ph type="title"/>
          </p:nvPr>
        </p:nvSpPr>
        <p:spPr/>
        <p:txBody>
          <a:bodyPr>
            <a:normAutofit/>
          </a:bodyPr>
          <a:lstStyle/>
          <a:p>
            <a:r>
              <a:rPr lang="en-US" dirty="0"/>
              <a:t>Artificial Intelligence in the Practice of Law: Some Potential Ethical Issues</a:t>
            </a:r>
          </a:p>
        </p:txBody>
      </p:sp>
      <p:pic>
        <p:nvPicPr>
          <p:cNvPr id="11" name="Content Placeholder 10">
            <a:extLst>
              <a:ext uri="{FF2B5EF4-FFF2-40B4-BE49-F238E27FC236}">
                <a16:creationId xmlns:a16="http://schemas.microsoft.com/office/drawing/2014/main" id="{F91842F2-E5CB-DAD3-1ECD-B984C034182E}"/>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56891" y="1600200"/>
            <a:ext cx="7313168" cy="4495800"/>
          </a:xfrm>
        </p:spPr>
      </p:pic>
    </p:spTree>
    <p:extLst>
      <p:ext uri="{BB962C8B-B14F-4D97-AF65-F5344CB8AC3E}">
        <p14:creationId xmlns:p14="http://schemas.microsoft.com/office/powerpoint/2010/main" val="2790762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9F968-6508-3D3B-18E4-6601EFA98D80}"/>
              </a:ext>
            </a:extLst>
          </p:cNvPr>
          <p:cNvSpPr>
            <a:spLocks noGrp="1"/>
          </p:cNvSpPr>
          <p:nvPr>
            <p:ph type="title"/>
          </p:nvPr>
        </p:nvSpPr>
        <p:spPr>
          <a:xfrm>
            <a:off x="1676400" y="228600"/>
            <a:ext cx="8839200" cy="990600"/>
          </a:xfrm>
        </p:spPr>
        <p:txBody>
          <a:bodyPr>
            <a:noAutofit/>
          </a:bodyPr>
          <a:lstStyle/>
          <a:p>
            <a:r>
              <a:rPr lang="en-US" sz="3600" dirty="0"/>
              <a:t>Artificial Intelligence in the Practice of Law: Some Potential Ethical Issues - UPL</a:t>
            </a:r>
          </a:p>
        </p:txBody>
      </p:sp>
      <p:sp>
        <p:nvSpPr>
          <p:cNvPr id="5" name="Content Placeholder 4">
            <a:extLst>
              <a:ext uri="{FF2B5EF4-FFF2-40B4-BE49-F238E27FC236}">
                <a16:creationId xmlns:a16="http://schemas.microsoft.com/office/drawing/2014/main" id="{7528C168-C125-C394-CC03-DF26E80263BE}"/>
              </a:ext>
            </a:extLst>
          </p:cNvPr>
          <p:cNvSpPr>
            <a:spLocks noGrp="1"/>
          </p:cNvSpPr>
          <p:nvPr>
            <p:ph sz="quarter" idx="1"/>
          </p:nvPr>
        </p:nvSpPr>
        <p:spPr>
          <a:xfrm>
            <a:off x="657546" y="1589567"/>
            <a:ext cx="5971854" cy="4572000"/>
          </a:xfrm>
        </p:spPr>
        <p:txBody>
          <a:bodyPr>
            <a:normAutofit/>
          </a:bodyPr>
          <a:lstStyle/>
          <a:p>
            <a:pPr>
              <a:lnSpc>
                <a:spcPct val="110000"/>
              </a:lnSpc>
            </a:pPr>
            <a:r>
              <a:rPr lang="en-US" b="1" dirty="0"/>
              <a:t>Rule 1.1: Competence</a:t>
            </a:r>
          </a:p>
          <a:p>
            <a:pPr lvl="1">
              <a:lnSpc>
                <a:spcPct val="110000"/>
              </a:lnSpc>
            </a:pPr>
            <a:r>
              <a:rPr lang="en-US" i="0" dirty="0"/>
              <a:t>A lawyer shall provide competent representation to a client. Competent representation requires the legal knowledge, skill, thoroughness, and preparation reasonably necessary for the representation.</a:t>
            </a:r>
          </a:p>
          <a:p>
            <a:pPr lvl="1">
              <a:lnSpc>
                <a:spcPct val="110000"/>
              </a:lnSpc>
            </a:pPr>
            <a:endParaRPr lang="en-US" dirty="0"/>
          </a:p>
        </p:txBody>
      </p:sp>
      <p:pic>
        <p:nvPicPr>
          <p:cNvPr id="7" name="Content Placeholder 6">
            <a:extLst>
              <a:ext uri="{FF2B5EF4-FFF2-40B4-BE49-F238E27FC236}">
                <a16:creationId xmlns:a16="http://schemas.microsoft.com/office/drawing/2014/main" id="{2AD3F473-9053-3C64-539D-E5CC434D3B27}"/>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7555225" y="1589567"/>
            <a:ext cx="3886200" cy="2406612"/>
          </a:xfrm>
        </p:spPr>
      </p:pic>
    </p:spTree>
    <p:extLst>
      <p:ext uri="{BB962C8B-B14F-4D97-AF65-F5344CB8AC3E}">
        <p14:creationId xmlns:p14="http://schemas.microsoft.com/office/powerpoint/2010/main" val="2004916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9F968-6508-3D3B-18E4-6601EFA98D80}"/>
              </a:ext>
            </a:extLst>
          </p:cNvPr>
          <p:cNvSpPr>
            <a:spLocks noGrp="1"/>
          </p:cNvSpPr>
          <p:nvPr>
            <p:ph type="title"/>
          </p:nvPr>
        </p:nvSpPr>
        <p:spPr>
          <a:xfrm>
            <a:off x="1676400" y="228600"/>
            <a:ext cx="8839200" cy="990600"/>
          </a:xfrm>
        </p:spPr>
        <p:txBody>
          <a:bodyPr>
            <a:noAutofit/>
          </a:bodyPr>
          <a:lstStyle/>
          <a:p>
            <a:r>
              <a:rPr lang="en-US" sz="3600" dirty="0"/>
              <a:t>Artificial Intelligence in the Practice of Law: Some Potential Ethical Issues - UPL</a:t>
            </a:r>
          </a:p>
        </p:txBody>
      </p:sp>
      <p:sp>
        <p:nvSpPr>
          <p:cNvPr id="5" name="Content Placeholder 4">
            <a:extLst>
              <a:ext uri="{FF2B5EF4-FFF2-40B4-BE49-F238E27FC236}">
                <a16:creationId xmlns:a16="http://schemas.microsoft.com/office/drawing/2014/main" id="{7528C168-C125-C394-CC03-DF26E80263BE}"/>
              </a:ext>
            </a:extLst>
          </p:cNvPr>
          <p:cNvSpPr>
            <a:spLocks noGrp="1"/>
          </p:cNvSpPr>
          <p:nvPr>
            <p:ph sz="quarter" idx="1"/>
          </p:nvPr>
        </p:nvSpPr>
        <p:spPr>
          <a:xfrm>
            <a:off x="657546" y="1589567"/>
            <a:ext cx="5971854" cy="4572000"/>
          </a:xfrm>
        </p:spPr>
        <p:txBody>
          <a:bodyPr>
            <a:normAutofit/>
          </a:bodyPr>
          <a:lstStyle/>
          <a:p>
            <a:pPr>
              <a:lnSpc>
                <a:spcPct val="110000"/>
              </a:lnSpc>
            </a:pPr>
            <a:r>
              <a:rPr lang="en-US" b="1" dirty="0"/>
              <a:t>Rule 1.1: Competence</a:t>
            </a:r>
          </a:p>
          <a:p>
            <a:pPr lvl="1">
              <a:lnSpc>
                <a:spcPct val="110000"/>
              </a:lnSpc>
            </a:pPr>
            <a:r>
              <a:rPr lang="en-US" i="0" dirty="0"/>
              <a:t>A lawyer shall provide competent representation to a client. Competent representation requires the legal knowledge, skill, thoroughness, and preparation reasonably necessary for the representation.</a:t>
            </a:r>
          </a:p>
          <a:p>
            <a:pPr lvl="1">
              <a:lnSpc>
                <a:spcPct val="110000"/>
              </a:lnSpc>
            </a:pPr>
            <a:r>
              <a:rPr lang="en-US" i="0" dirty="0"/>
              <a:t>Comment 8: “To maintain the requisite knowledge and skill, </a:t>
            </a:r>
            <a:r>
              <a:rPr lang="en-US" b="1" i="0" dirty="0"/>
              <a:t>a lawyer should keep abreast of changes in the law and its practice, including the benefits and risks associated with relevant technology” </a:t>
            </a:r>
          </a:p>
          <a:p>
            <a:pPr lvl="1">
              <a:lnSpc>
                <a:spcPct val="110000"/>
              </a:lnSpc>
            </a:pPr>
            <a:endParaRPr lang="en-US" i="0" dirty="0"/>
          </a:p>
          <a:p>
            <a:pPr lvl="1">
              <a:lnSpc>
                <a:spcPct val="110000"/>
              </a:lnSpc>
            </a:pPr>
            <a:endParaRPr lang="en-US" i="0" dirty="0"/>
          </a:p>
        </p:txBody>
      </p:sp>
      <p:pic>
        <p:nvPicPr>
          <p:cNvPr id="8" name="Content Placeholder 7" descr="A hand holding a phone&#10;&#10;Description automatically generated with medium confidence">
            <a:extLst>
              <a:ext uri="{FF2B5EF4-FFF2-40B4-BE49-F238E27FC236}">
                <a16:creationId xmlns:a16="http://schemas.microsoft.com/office/drawing/2014/main" id="{29CE13C8-07BC-7840-7A23-A44EFFCBA42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02849" y="2479104"/>
            <a:ext cx="4929188" cy="1899791"/>
          </a:xfrm>
        </p:spPr>
      </p:pic>
    </p:spTree>
    <p:extLst>
      <p:ext uri="{BB962C8B-B14F-4D97-AF65-F5344CB8AC3E}">
        <p14:creationId xmlns:p14="http://schemas.microsoft.com/office/powerpoint/2010/main" val="919425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Description automatically generated with low confidence">
            <a:extLst>
              <a:ext uri="{FF2B5EF4-FFF2-40B4-BE49-F238E27FC236}">
                <a16:creationId xmlns:a16="http://schemas.microsoft.com/office/drawing/2014/main" id="{5D7EAA2C-B7F2-3311-1225-D60DC5AFF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971" y="869892"/>
            <a:ext cx="7772400" cy="5118216"/>
          </a:xfrm>
          <a:prstGeom prst="rect">
            <a:avLst/>
          </a:prstGeom>
        </p:spPr>
      </p:pic>
    </p:spTree>
    <p:extLst>
      <p:ext uri="{BB962C8B-B14F-4D97-AF65-F5344CB8AC3E}">
        <p14:creationId xmlns:p14="http://schemas.microsoft.com/office/powerpoint/2010/main" val="1231061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5097C-85CD-B647-B9FB-43961904B3D1}"/>
              </a:ext>
            </a:extLst>
          </p:cNvPr>
          <p:cNvSpPr>
            <a:spLocks noGrp="1"/>
          </p:cNvSpPr>
          <p:nvPr>
            <p:ph type="title"/>
          </p:nvPr>
        </p:nvSpPr>
        <p:spPr/>
        <p:txBody>
          <a:bodyPr vert="horz" lIns="91440" tIns="45720" rIns="91440" bIns="45720" rtlCol="0" anchor="ctr" anchorCtr="0">
            <a:normAutofit/>
          </a:bodyPr>
          <a:lstStyle/>
          <a:p>
            <a:pPr algn="ctr"/>
            <a:r>
              <a:rPr lang="en-US" b="1" kern="1200" cap="none" spc="0" baseline="0" dirty="0">
                <a:solidFill>
                  <a:schemeClr val="tx1"/>
                </a:solidFill>
                <a:latin typeface="+mj-lt"/>
                <a:ea typeface="+mj-ea"/>
                <a:cs typeface="+mj-cs"/>
              </a:rPr>
              <a:t>Rule 8.3: The Duty to Report Another Lawyer’s Misconduct</a:t>
            </a:r>
          </a:p>
        </p:txBody>
      </p:sp>
      <p:sp>
        <p:nvSpPr>
          <p:cNvPr id="5" name="Content Placeholder 4">
            <a:extLst>
              <a:ext uri="{FF2B5EF4-FFF2-40B4-BE49-F238E27FC236}">
                <a16:creationId xmlns:a16="http://schemas.microsoft.com/office/drawing/2014/main" id="{14692D15-D4A4-E342-B587-200D3F042577}"/>
              </a:ext>
            </a:extLst>
          </p:cNvPr>
          <p:cNvSpPr>
            <a:spLocks noGrp="1"/>
          </p:cNvSpPr>
          <p:nvPr>
            <p:ph sz="half" idx="2"/>
          </p:nvPr>
        </p:nvSpPr>
        <p:spPr>
          <a:xfrm>
            <a:off x="5383658" y="1931541"/>
            <a:ext cx="5818944" cy="4662311"/>
          </a:xfrm>
        </p:spPr>
        <p:txBody>
          <a:bodyPr vert="horz" lIns="91440" tIns="45720" rIns="91440" bIns="45720" rtlCol="0" anchor="ctr">
            <a:noAutofit/>
          </a:bodyPr>
          <a:lstStyle/>
          <a:p>
            <a:pPr marL="0" indent="0">
              <a:lnSpc>
                <a:spcPct val="100000"/>
              </a:lnSpc>
              <a:buNone/>
            </a:pPr>
            <a:r>
              <a:rPr lang="en-US" dirty="0"/>
              <a:t>General counsel for a corporation discovered that outside counsel was engaged in overbilling of the corporation over a period of 5 years and to the amount of $1 million. General counsel informed the corporate executives, and they discharged the law firm after it reimbursed corporation all of the overbillings.  General counsel raised the possibility of reporting the outside lawyers to the state disciplinary authorities with the executives, but the executives believed that the reputation of the corporation would be injured if this information became public.  Thus, the general counsel decided not to report the overbilling to the state disciplinary authorities.  </a:t>
            </a:r>
          </a:p>
        </p:txBody>
      </p:sp>
      <p:sp>
        <p:nvSpPr>
          <p:cNvPr id="8" name="TextBox 7">
            <a:extLst>
              <a:ext uri="{FF2B5EF4-FFF2-40B4-BE49-F238E27FC236}">
                <a16:creationId xmlns:a16="http://schemas.microsoft.com/office/drawing/2014/main" id="{31F8E693-6DED-40C1-87D9-03E2EC0D4799}"/>
              </a:ext>
            </a:extLst>
          </p:cNvPr>
          <p:cNvSpPr txBox="1"/>
          <p:nvPr/>
        </p:nvSpPr>
        <p:spPr>
          <a:xfrm>
            <a:off x="10239976" y="6593853"/>
            <a:ext cx="1952024" cy="261610"/>
          </a:xfrm>
          <a:prstGeom prst="rect">
            <a:avLst/>
          </a:prstGeom>
          <a:noFill/>
        </p:spPr>
        <p:txBody>
          <a:bodyPr wrap="square" rtlCol="0">
            <a:spAutoFit/>
          </a:bodyPr>
          <a:lstStyle/>
          <a:p>
            <a:r>
              <a:rPr lang="en-US" sz="1100" dirty="0">
                <a:solidFill>
                  <a:schemeClr val="bg1"/>
                </a:solidFill>
              </a:rPr>
              <a:t>Photo Credit: Rolling Stone</a:t>
            </a:r>
          </a:p>
        </p:txBody>
      </p:sp>
      <p:pic>
        <p:nvPicPr>
          <p:cNvPr id="9" name="Content Placeholder 8" descr="A person looking at a paper and a computer&#10;&#10;Description automatically generated with low confidence">
            <a:extLst>
              <a:ext uri="{FF2B5EF4-FFF2-40B4-BE49-F238E27FC236}">
                <a16:creationId xmlns:a16="http://schemas.microsoft.com/office/drawing/2014/main" id="{F1E7C818-0378-C2BB-7438-23057B02B8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9013" y="2331511"/>
            <a:ext cx="3983037" cy="2801402"/>
          </a:xfrm>
        </p:spPr>
      </p:pic>
    </p:spTree>
    <p:extLst>
      <p:ext uri="{BB962C8B-B14F-4D97-AF65-F5344CB8AC3E}">
        <p14:creationId xmlns:p14="http://schemas.microsoft.com/office/powerpoint/2010/main" val="691805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9F968-6508-3D3B-18E4-6601EFA98D80}"/>
              </a:ext>
            </a:extLst>
          </p:cNvPr>
          <p:cNvSpPr>
            <a:spLocks noGrp="1"/>
          </p:cNvSpPr>
          <p:nvPr>
            <p:ph type="title"/>
          </p:nvPr>
        </p:nvSpPr>
        <p:spPr>
          <a:xfrm>
            <a:off x="1676400" y="228600"/>
            <a:ext cx="8839200" cy="990600"/>
          </a:xfrm>
        </p:spPr>
        <p:txBody>
          <a:bodyPr>
            <a:noAutofit/>
          </a:bodyPr>
          <a:lstStyle/>
          <a:p>
            <a:r>
              <a:rPr lang="en-US" sz="3600" dirty="0"/>
              <a:t>Artificial Intelligence in the Practice of Law: Some Potential Ethical Issues - UPL</a:t>
            </a:r>
          </a:p>
        </p:txBody>
      </p:sp>
      <p:sp>
        <p:nvSpPr>
          <p:cNvPr id="5" name="Content Placeholder 4">
            <a:extLst>
              <a:ext uri="{FF2B5EF4-FFF2-40B4-BE49-F238E27FC236}">
                <a16:creationId xmlns:a16="http://schemas.microsoft.com/office/drawing/2014/main" id="{7528C168-C125-C394-CC03-DF26E80263BE}"/>
              </a:ext>
            </a:extLst>
          </p:cNvPr>
          <p:cNvSpPr>
            <a:spLocks noGrp="1"/>
          </p:cNvSpPr>
          <p:nvPr>
            <p:ph sz="quarter" idx="1"/>
          </p:nvPr>
        </p:nvSpPr>
        <p:spPr>
          <a:xfrm>
            <a:off x="657546" y="1589567"/>
            <a:ext cx="5971854" cy="4572000"/>
          </a:xfrm>
        </p:spPr>
        <p:txBody>
          <a:bodyPr>
            <a:normAutofit/>
          </a:bodyPr>
          <a:lstStyle/>
          <a:p>
            <a:pPr>
              <a:lnSpc>
                <a:spcPct val="110000"/>
              </a:lnSpc>
            </a:pPr>
            <a:r>
              <a:rPr lang="en-US" b="1" dirty="0"/>
              <a:t>Rule 5.3. Responsibilities Regarding Nonlawyer Assistants</a:t>
            </a:r>
          </a:p>
          <a:p>
            <a:pPr lvl="1">
              <a:lnSpc>
                <a:spcPct val="110000"/>
              </a:lnSpc>
            </a:pPr>
            <a:r>
              <a:rPr lang="en-US" i="0" dirty="0"/>
              <a:t>With respect to a nonlawyer employed or retained by or associated with a lawyer:</a:t>
            </a:r>
          </a:p>
          <a:p>
            <a:pPr marL="365760" lvl="1" indent="0">
              <a:lnSpc>
                <a:spcPct val="110000"/>
              </a:lnSpc>
              <a:buNone/>
            </a:pPr>
            <a:endParaRPr lang="en-US" i="0" dirty="0"/>
          </a:p>
          <a:p>
            <a:pPr lvl="1">
              <a:lnSpc>
                <a:spcPct val="110000"/>
              </a:lnSpc>
            </a:pPr>
            <a:r>
              <a:rPr lang="en-US" i="0" dirty="0"/>
              <a:t>(b) a lawyer having direct supervisory authority over a nonlawyer shall make reasonable efforts to ensure that the nonlawyer's conduct is compatible with the professional obligations of the lawyer;</a:t>
            </a:r>
          </a:p>
          <a:p>
            <a:pPr lvl="1">
              <a:lnSpc>
                <a:spcPct val="110000"/>
              </a:lnSpc>
            </a:pPr>
            <a:endParaRPr lang="en-US" i="0" dirty="0"/>
          </a:p>
        </p:txBody>
      </p:sp>
      <p:pic>
        <p:nvPicPr>
          <p:cNvPr id="7" name="Content Placeholder 6">
            <a:extLst>
              <a:ext uri="{FF2B5EF4-FFF2-40B4-BE49-F238E27FC236}">
                <a16:creationId xmlns:a16="http://schemas.microsoft.com/office/drawing/2014/main" id="{2AD3F473-9053-3C64-539D-E5CC434D3B27}"/>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7514129" y="1589567"/>
            <a:ext cx="3886200" cy="2406612"/>
          </a:xfrm>
        </p:spPr>
      </p:pic>
    </p:spTree>
    <p:extLst>
      <p:ext uri="{BB962C8B-B14F-4D97-AF65-F5344CB8AC3E}">
        <p14:creationId xmlns:p14="http://schemas.microsoft.com/office/powerpoint/2010/main" val="2845101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09F968-6508-3D3B-18E4-6601EFA98D80}"/>
              </a:ext>
            </a:extLst>
          </p:cNvPr>
          <p:cNvSpPr>
            <a:spLocks noGrp="1"/>
          </p:cNvSpPr>
          <p:nvPr>
            <p:ph type="title"/>
          </p:nvPr>
        </p:nvSpPr>
        <p:spPr>
          <a:xfrm>
            <a:off x="1676400" y="228600"/>
            <a:ext cx="8839200" cy="990600"/>
          </a:xfrm>
        </p:spPr>
        <p:txBody>
          <a:bodyPr>
            <a:noAutofit/>
          </a:bodyPr>
          <a:lstStyle/>
          <a:p>
            <a:r>
              <a:rPr lang="en-US" sz="3600" dirty="0"/>
              <a:t>Artificial Intelligence in the Practice of Law: Some Potential Ethical Issues - UPL</a:t>
            </a:r>
          </a:p>
        </p:txBody>
      </p:sp>
      <p:sp>
        <p:nvSpPr>
          <p:cNvPr id="5" name="Content Placeholder 4">
            <a:extLst>
              <a:ext uri="{FF2B5EF4-FFF2-40B4-BE49-F238E27FC236}">
                <a16:creationId xmlns:a16="http://schemas.microsoft.com/office/drawing/2014/main" id="{7528C168-C125-C394-CC03-DF26E80263BE}"/>
              </a:ext>
            </a:extLst>
          </p:cNvPr>
          <p:cNvSpPr>
            <a:spLocks noGrp="1"/>
          </p:cNvSpPr>
          <p:nvPr>
            <p:ph sz="quarter" idx="1"/>
          </p:nvPr>
        </p:nvSpPr>
        <p:spPr>
          <a:xfrm>
            <a:off x="657546" y="1589567"/>
            <a:ext cx="5971854" cy="4572000"/>
          </a:xfrm>
        </p:spPr>
        <p:txBody>
          <a:bodyPr>
            <a:normAutofit/>
          </a:bodyPr>
          <a:lstStyle/>
          <a:p>
            <a:pPr>
              <a:lnSpc>
                <a:spcPct val="110000"/>
              </a:lnSpc>
            </a:pPr>
            <a:r>
              <a:rPr lang="en-US" b="1" dirty="0"/>
              <a:t>Rule 11, Federal Rules of Civil Procedure</a:t>
            </a:r>
            <a:r>
              <a:rPr lang="en-US" dirty="0"/>
              <a:t>:  requires a lawyer to certify that, to the best of the lawyer’s knowledge, formed after a reasonable inquiry, the legal contentions contained in a court filing are warranted by existing law.” </a:t>
            </a:r>
          </a:p>
          <a:p>
            <a:pPr marL="0" indent="0">
              <a:lnSpc>
                <a:spcPct val="110000"/>
              </a:lnSpc>
              <a:buNone/>
            </a:pPr>
            <a:endParaRPr lang="en-US" b="1" dirty="0"/>
          </a:p>
          <a:p>
            <a:pPr>
              <a:lnSpc>
                <a:spcPct val="110000"/>
              </a:lnSpc>
            </a:pPr>
            <a:r>
              <a:rPr lang="en-US" b="1" dirty="0"/>
              <a:t>Rule 3.1, Meritorious Claims and Contentions:  </a:t>
            </a:r>
            <a:r>
              <a:rPr lang="en-US" dirty="0"/>
              <a:t>prohibits a lawyer from asserting an issue “unless after reasonable inquiry the lawyer has a basis in law and fact for doing so that is not frivolous.”</a:t>
            </a:r>
            <a:endParaRPr lang="en-US" i="0" dirty="0"/>
          </a:p>
        </p:txBody>
      </p:sp>
      <p:pic>
        <p:nvPicPr>
          <p:cNvPr id="8" name="Content Placeholder 7" descr="A robot holding a folder&#10;&#10;Description automatically generated">
            <a:extLst>
              <a:ext uri="{FF2B5EF4-FFF2-40B4-BE49-F238E27FC236}">
                <a16:creationId xmlns:a16="http://schemas.microsoft.com/office/drawing/2014/main" id="{9C751EAB-219B-4FDD-FFA7-C30E3DC661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09644" y="1947862"/>
            <a:ext cx="2857500" cy="3568700"/>
          </a:xfrm>
        </p:spPr>
      </p:pic>
    </p:spTree>
    <p:extLst>
      <p:ext uri="{BB962C8B-B14F-4D97-AF65-F5344CB8AC3E}">
        <p14:creationId xmlns:p14="http://schemas.microsoft.com/office/powerpoint/2010/main" val="544747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bot Lawyer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4043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Artificial Intelligence in the Practice of Law</a:t>
            </a:r>
          </a:p>
        </p:txBody>
      </p:sp>
      <p:sp>
        <p:nvSpPr>
          <p:cNvPr id="3" name="Content Placeholder 2"/>
          <p:cNvSpPr>
            <a:spLocks noGrp="1"/>
          </p:cNvSpPr>
          <p:nvPr>
            <p:ph sz="quarter" idx="1"/>
          </p:nvPr>
        </p:nvSpPr>
        <p:spPr>
          <a:xfrm>
            <a:off x="708917" y="1589566"/>
            <a:ext cx="5310883" cy="5116034"/>
          </a:xfrm>
        </p:spPr>
        <p:txBody>
          <a:bodyPr>
            <a:normAutofit/>
          </a:bodyPr>
          <a:lstStyle/>
          <a:p>
            <a:r>
              <a:rPr lang="en-US" dirty="0"/>
              <a:t>Some reason to have some skepticism …</a:t>
            </a:r>
          </a:p>
          <a:p>
            <a:endParaRPr lang="en-US" dirty="0"/>
          </a:p>
          <a:p>
            <a:r>
              <a:rPr lang="en-US" dirty="0"/>
              <a:t>“The judge said one of the fake decisions generated by the chatbot ‘have some traits that are superficially consistent with actual judicial decisions’ but he said other portions contained ‘gibberish’ and were ‘nonsensical.’ "</a:t>
            </a:r>
          </a:p>
          <a:p>
            <a:endParaRPr lang="en-US" dirty="0"/>
          </a:p>
        </p:txBody>
      </p:sp>
      <p:pic>
        <p:nvPicPr>
          <p:cNvPr id="8" name="Content Placeholder 7" descr="A picture containing text, font, white, screenshot&#10;&#10;Description automatically generated">
            <a:extLst>
              <a:ext uri="{FF2B5EF4-FFF2-40B4-BE49-F238E27FC236}">
                <a16:creationId xmlns:a16="http://schemas.microsoft.com/office/drawing/2014/main" id="{B45789C1-149D-B0EC-ECB2-79B6709F1C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9432" y="2481919"/>
            <a:ext cx="4929188" cy="1894161"/>
          </a:xfrm>
        </p:spPr>
      </p:pic>
    </p:spTree>
    <p:extLst>
      <p:ext uri="{BB962C8B-B14F-4D97-AF65-F5344CB8AC3E}">
        <p14:creationId xmlns:p14="http://schemas.microsoft.com/office/powerpoint/2010/main" val="2284973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 Paint Col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8305800" cy="6858000"/>
          </a:xfrm>
          <a:prstGeom prst="rect">
            <a:avLst/>
          </a:prstGeom>
        </p:spPr>
      </p:pic>
    </p:spTree>
    <p:extLst>
      <p:ext uri="{BB962C8B-B14F-4D97-AF65-F5344CB8AC3E}">
        <p14:creationId xmlns:p14="http://schemas.microsoft.com/office/powerpoint/2010/main" val="890782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6" name="Group 15">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8"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1" name="Rectangle 20">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B911ACD-4492-1540-6356-2290D8581473}"/>
              </a:ext>
            </a:extLst>
          </p:cNvPr>
          <p:cNvSpPr>
            <a:spLocks noGrp="1"/>
          </p:cNvSpPr>
          <p:nvPr>
            <p:ph type="title"/>
          </p:nvPr>
        </p:nvSpPr>
        <p:spPr>
          <a:xfrm>
            <a:off x="1225879" y="603967"/>
            <a:ext cx="10023531" cy="1112837"/>
          </a:xfrm>
        </p:spPr>
        <p:txBody>
          <a:bodyPr vert="horz" lIns="91440" tIns="45720" rIns="91440" bIns="45720" rtlCol="0" anchor="b" anchorCtr="0">
            <a:normAutofit/>
          </a:bodyPr>
          <a:lstStyle/>
          <a:p>
            <a:pPr algn="ctr">
              <a:lnSpc>
                <a:spcPct val="90000"/>
              </a:lnSpc>
            </a:pPr>
            <a:r>
              <a:rPr lang="en-US" sz="3600" b="1" dirty="0"/>
              <a:t>Choice of law When a Lawyer Practices in Multiple Jurisdictions</a:t>
            </a:r>
            <a:endParaRPr lang="en-US" sz="3000" dirty="0"/>
          </a:p>
        </p:txBody>
      </p:sp>
      <p:cxnSp>
        <p:nvCxnSpPr>
          <p:cNvPr id="23" name="Straight Connector 22">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child art, drawing, sketch, electric blue&#10;&#10;Description automatically generated">
            <a:extLst>
              <a:ext uri="{FF2B5EF4-FFF2-40B4-BE49-F238E27FC236}">
                <a16:creationId xmlns:a16="http://schemas.microsoft.com/office/drawing/2014/main" id="{C2DAB2D1-7109-0628-3B0A-0E2CED654B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2432" y="2106381"/>
            <a:ext cx="7403024" cy="3662978"/>
          </a:xfrm>
          <a:prstGeom prst="rect">
            <a:avLst/>
          </a:prstGeom>
        </p:spPr>
      </p:pic>
    </p:spTree>
    <p:extLst>
      <p:ext uri="{BB962C8B-B14F-4D97-AF65-F5344CB8AC3E}">
        <p14:creationId xmlns:p14="http://schemas.microsoft.com/office/powerpoint/2010/main" val="3874765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sz="3200" b="1" dirty="0"/>
              <a:t>Choice of law When a Lawyer Practices in Multiple Jurisdictions</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ABA Formal Opinion 504 (2023): Choice of Law</a:t>
            </a:r>
            <a:endParaRPr lang="en-US" sz="1400" dirty="0"/>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4" name="Content Placeholder 13" descr="A picture containing text, clipart&#10;&#10;Description automatically generated">
            <a:extLst>
              <a:ext uri="{FF2B5EF4-FFF2-40B4-BE49-F238E27FC236}">
                <a16:creationId xmlns:a16="http://schemas.microsoft.com/office/drawing/2014/main" id="{95FC6DAB-4B69-C843-AE11-1A007812D3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127" y="2115203"/>
            <a:ext cx="4999885" cy="2624939"/>
          </a:xfrm>
          <a:prstGeom prst="rect">
            <a:avLst/>
          </a:prstGeom>
        </p:spPr>
      </p:pic>
    </p:spTree>
    <p:extLst>
      <p:ext uri="{BB962C8B-B14F-4D97-AF65-F5344CB8AC3E}">
        <p14:creationId xmlns:p14="http://schemas.microsoft.com/office/powerpoint/2010/main" val="386357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E9C1AA-8197-BF5C-96CC-3E3E3098018E}"/>
              </a:ext>
            </a:extLst>
          </p:cNvPr>
          <p:cNvSpPr>
            <a:spLocks noGrp="1"/>
          </p:cNvSpPr>
          <p:nvPr>
            <p:ph type="title"/>
          </p:nvPr>
        </p:nvSpPr>
        <p:spPr>
          <a:xfrm>
            <a:off x="989400" y="395289"/>
            <a:ext cx="6328800" cy="1112836"/>
          </a:xfrm>
        </p:spPr>
        <p:txBody>
          <a:bodyPr vert="horz" lIns="91440" tIns="45720" rIns="91440" bIns="45720" rtlCol="0" anchor="b" anchorCtr="0">
            <a:normAutofit/>
          </a:bodyPr>
          <a:lstStyle/>
          <a:p>
            <a:pPr algn="ctr"/>
            <a:r>
              <a:rPr lang="en-US" b="1" kern="1200" cap="none" spc="0" baseline="0">
                <a:solidFill>
                  <a:schemeClr val="tx1"/>
                </a:solidFill>
                <a:latin typeface="+mj-lt"/>
                <a:ea typeface="+mj-ea"/>
                <a:cs typeface="+mj-cs"/>
              </a:rPr>
              <a:t>Choice of law When a Lawyer Practices in Multiple Jurisdictions</a:t>
            </a:r>
            <a:endParaRPr lang="en-US" kern="1200" cap="none" spc="0" baseline="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0B5D3A03-43CB-01A6-94E7-67C338B9BCDB}"/>
              </a:ext>
            </a:extLst>
          </p:cNvPr>
          <p:cNvSpPr>
            <a:spLocks noGrp="1"/>
          </p:cNvSpPr>
          <p:nvPr>
            <p:ph sz="half" idx="1"/>
          </p:nvPr>
        </p:nvSpPr>
        <p:spPr>
          <a:xfrm>
            <a:off x="452063" y="1864800"/>
            <a:ext cx="6866137" cy="4453199"/>
          </a:xfrm>
        </p:spPr>
        <p:txBody>
          <a:bodyPr vert="horz" lIns="91440" tIns="45720" rIns="91440" bIns="45720" rtlCol="0">
            <a:noAutofit/>
          </a:bodyPr>
          <a:lstStyle/>
          <a:p>
            <a:pPr marL="0" indent="0">
              <a:lnSpc>
                <a:spcPct val="140000"/>
              </a:lnSpc>
              <a:buNone/>
            </a:pPr>
            <a:r>
              <a:rPr lang="en-US" sz="1800" dirty="0"/>
              <a:t>Miguel is licensed in both Tennessee and Virginia. His office is in Tennessee.  Miguel and Briana jointly represent a Tennessee client in a matter before a tribunal in Virginia.  During the course of representation, Miguel learns that Briana has committed a fraud upon the court.  Virginia’s rules of professional conduct require a lawyer to report another lawyer’s serious misconduct to disciplinary authorities even if the client does not consent to the disclosure.  In contrast, Tennessee excuses a lawyer from the duty to report if the client refuses to consent to the disclosure. Which state’s rule of professional conduct applies to Miguel’s situation?   </a:t>
            </a:r>
          </a:p>
        </p:txBody>
      </p:sp>
      <p:pic>
        <p:nvPicPr>
          <p:cNvPr id="11" name="Content Placeholder 10" descr="A green outline of a state&#10;&#10;Description automatically generated with medium confidence">
            <a:extLst>
              <a:ext uri="{FF2B5EF4-FFF2-40B4-BE49-F238E27FC236}">
                <a16:creationId xmlns:a16="http://schemas.microsoft.com/office/drawing/2014/main" id="{1336FC4B-C397-BA93-A174-128A449CD69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220" b="5077"/>
          <a:stretch/>
        </p:blipFill>
        <p:spPr>
          <a:xfrm>
            <a:off x="8323200" y="1067651"/>
            <a:ext cx="3330000" cy="2754000"/>
          </a:xfrm>
          <a:prstGeom prst="rect">
            <a:avLst/>
          </a:prstGeom>
        </p:spPr>
      </p:pic>
      <p:pic>
        <p:nvPicPr>
          <p:cNvPr id="13" name="Picture 12" descr="A blue outline of a state&#10;&#10;Description automatically generated with medium confidence">
            <a:extLst>
              <a:ext uri="{FF2B5EF4-FFF2-40B4-BE49-F238E27FC236}">
                <a16:creationId xmlns:a16="http://schemas.microsoft.com/office/drawing/2014/main" id="{D640032F-DB80-43D4-2514-49ABBF31B0C8}"/>
              </a:ext>
            </a:extLst>
          </p:cNvPr>
          <p:cNvPicPr>
            <a:picLocks noChangeAspect="1"/>
          </p:cNvPicPr>
          <p:nvPr/>
        </p:nvPicPr>
        <p:blipFill rotWithShape="1">
          <a:blip r:embed="rId3">
            <a:extLst>
              <a:ext uri="{28A0092B-C50C-407E-A947-70E740481C1C}">
                <a14:useLocalDpi xmlns:a14="http://schemas.microsoft.com/office/drawing/2010/main" val="0"/>
              </a:ext>
            </a:extLst>
          </a:blip>
          <a:srcRect t="9462" b="7835"/>
          <a:stretch/>
        </p:blipFill>
        <p:spPr>
          <a:xfrm>
            <a:off x="8323200" y="3564000"/>
            <a:ext cx="3330000" cy="2754000"/>
          </a:xfrm>
          <a:prstGeom prst="rect">
            <a:avLst/>
          </a:prstGeom>
        </p:spPr>
      </p:pic>
    </p:spTree>
    <p:extLst>
      <p:ext uri="{BB962C8B-B14F-4D97-AF65-F5344CB8AC3E}">
        <p14:creationId xmlns:p14="http://schemas.microsoft.com/office/powerpoint/2010/main" val="2702324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kern="1200" cap="none" spc="0" baseline="0">
                <a:solidFill>
                  <a:schemeClr val="tx1"/>
                </a:solidFill>
                <a:latin typeface="+mj-lt"/>
                <a:ea typeface="+mj-ea"/>
                <a:cs typeface="+mj-cs"/>
              </a:rPr>
              <a:t>Choice of law When a Lawyer Practices in Multiple Jurisdictions</a:t>
            </a:r>
            <a:endParaRPr lang="en-US" kern="1200" cap="none" spc="0" baseline="0" dirty="0">
              <a:solidFill>
                <a:schemeClr val="tx1"/>
              </a:solidFill>
              <a:latin typeface="+mj-lt"/>
              <a:ea typeface="+mj-ea"/>
              <a:cs typeface="+mj-cs"/>
            </a:endParaRPr>
          </a:p>
        </p:txBody>
      </p:sp>
      <p:cxnSp>
        <p:nvCxnSpPr>
          <p:cNvPr id="39" name="Straight Connector 38">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rmAutofit/>
          </a:bodyPr>
          <a:lstStyle/>
          <a:p>
            <a:pPr marL="0" indent="0">
              <a:lnSpc>
                <a:spcPct val="140000"/>
              </a:lnSpc>
              <a:buNone/>
            </a:pPr>
            <a:r>
              <a:rPr lang="en-US" sz="1400" b="1" dirty="0"/>
              <a:t>TRPC Rule 8.5(b):  </a:t>
            </a:r>
            <a:r>
              <a:rPr lang="en-US" sz="1400" dirty="0"/>
              <a:t>Choice of Law. In any exercise of the disciplinary authority of this jurisdiction, the rules of professional conduct to be applied shall be as follows:</a:t>
            </a:r>
          </a:p>
          <a:p>
            <a:pPr marL="0" indent="0">
              <a:lnSpc>
                <a:spcPct val="140000"/>
              </a:lnSpc>
              <a:buNone/>
            </a:pPr>
            <a:r>
              <a:rPr lang="en-US" sz="1400" dirty="0"/>
              <a:t>(1) for conduct in connection with a matter pending before a tribunal, the rules of the jurisdiction in which the tribunal sits, unless the rules of the tribunal provide otherwise; </a:t>
            </a:r>
          </a:p>
        </p:txBody>
      </p:sp>
      <p:sp>
        <p:nvSpPr>
          <p:cNvPr id="41" name="Rectangle 40">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1" name="Content Placeholder 10" descr="A white and black document&#10;&#10;Description automatically generated">
            <a:extLst>
              <a:ext uri="{FF2B5EF4-FFF2-40B4-BE49-F238E27FC236}">
                <a16:creationId xmlns:a16="http://schemas.microsoft.com/office/drawing/2014/main" id="{474D2A7C-2387-0655-5FE7-617FBF87BF2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200" y="1685925"/>
            <a:ext cx="2836388" cy="4092575"/>
          </a:xfrm>
        </p:spPr>
      </p:pic>
    </p:spTree>
    <p:extLst>
      <p:ext uri="{BB962C8B-B14F-4D97-AF65-F5344CB8AC3E}">
        <p14:creationId xmlns:p14="http://schemas.microsoft.com/office/powerpoint/2010/main" val="1784379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Question (8)</a:t>
            </a:r>
            <a:r>
              <a:rPr lang="en-US" sz="2900" dirty="0"/>
              <a:t>:  Which state’s rule of professional conduct applies to Miguel’s situation? </a:t>
            </a:r>
            <a:br>
              <a:rPr lang="en-US" dirty="0"/>
            </a:br>
            <a:br>
              <a:rPr lang="en-US" dirty="0"/>
            </a:br>
            <a:r>
              <a:rPr lang="en-US" sz="2900" dirty="0"/>
              <a:t>(A)	Virginia (where the tribunal is located)</a:t>
            </a:r>
            <a:br>
              <a:rPr lang="en-US" sz="2900" dirty="0"/>
            </a:br>
            <a:r>
              <a:rPr lang="en-US" sz="2900" dirty="0"/>
              <a:t>(B)	Tennessee (where Miguel is licensed and his office is located)</a:t>
            </a:r>
            <a:br>
              <a:rPr lang="en-US" sz="2900" dirty="0"/>
            </a:br>
            <a:r>
              <a:rPr lang="en-US" sz="2900" dirty="0"/>
              <a:t>(C)	Both Tennessee and Virginia.</a:t>
            </a:r>
            <a:br>
              <a:rPr lang="en-US" sz="2900" dirty="0"/>
            </a:br>
            <a:r>
              <a:rPr lang="en-US" sz="2900" dirty="0"/>
              <a:t>(D)	Neither.</a:t>
            </a:r>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5393464"/>
            <a:ext cx="2219546" cy="571500"/>
          </a:xfrm>
          <a:prstGeom prst="rect">
            <a:avLst/>
          </a:prstGeom>
        </p:spPr>
      </p:pic>
    </p:spTree>
    <p:extLst>
      <p:ext uri="{BB962C8B-B14F-4D97-AF65-F5344CB8AC3E}">
        <p14:creationId xmlns:p14="http://schemas.microsoft.com/office/powerpoint/2010/main" val="356896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fontScale="90000"/>
          </a:bodyPr>
          <a:lstStyle/>
          <a:p>
            <a:r>
              <a:rPr lang="en-US" sz="2900" b="1" dirty="0"/>
              <a:t>(2) Question</a:t>
            </a:r>
            <a:r>
              <a:rPr lang="en-US" sz="2900" dirty="0"/>
              <a:t>: Did the general counsel’s decision not to report the outside lawyers overbilling to the state disciplinary authorities comply with the rules of professional conduct?</a:t>
            </a:r>
            <a:br>
              <a:rPr lang="en-US" dirty="0"/>
            </a:br>
            <a:br>
              <a:rPr lang="en-US" dirty="0"/>
            </a:br>
            <a:r>
              <a:rPr lang="en-US" sz="2900" dirty="0"/>
              <a:t>(A)	Yes, because the information about the overbilling was information 	relating to the representation of the corporation, and the corporation 	had the right to decide not to reveal the information to the 	disciplinary authorities. </a:t>
            </a:r>
            <a:br>
              <a:rPr lang="en-US" sz="2900" dirty="0"/>
            </a:br>
            <a:r>
              <a:rPr lang="en-US" sz="2900" dirty="0"/>
              <a:t>(B)	Yes, because overbilling does not rise to the level of conduct that calls 	into question the lawyer’s honesty, trustworthiness, and fitness to 	practice law.</a:t>
            </a:r>
            <a:br>
              <a:rPr lang="en-US" sz="2900" dirty="0"/>
            </a:br>
            <a:r>
              <a:rPr lang="en-US" sz="2900" dirty="0"/>
              <a:t>(C)	No, because the general counsel as an inside lawyer has a duty 	to 	follow the Model Rules requirement to report other lawyer’s 	misconduct.</a:t>
            </a:r>
            <a:br>
              <a:rPr lang="en-US" sz="2900" dirty="0"/>
            </a:br>
            <a:r>
              <a:rPr lang="en-US" sz="2900" dirty="0"/>
              <a:t>(D)	No, because the matter involved overbilling, a clear violation of the 	law.</a:t>
            </a:r>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6359235"/>
            <a:ext cx="2219546" cy="571500"/>
          </a:xfrm>
          <a:prstGeom prst="rect">
            <a:avLst/>
          </a:prstGeom>
        </p:spPr>
      </p:pic>
    </p:spTree>
    <p:extLst>
      <p:ext uri="{BB962C8B-B14F-4D97-AF65-F5344CB8AC3E}">
        <p14:creationId xmlns:p14="http://schemas.microsoft.com/office/powerpoint/2010/main" val="753416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E9C1AA-8197-BF5C-96CC-3E3E3098018E}"/>
              </a:ext>
            </a:extLst>
          </p:cNvPr>
          <p:cNvSpPr>
            <a:spLocks noGrp="1"/>
          </p:cNvSpPr>
          <p:nvPr>
            <p:ph type="title"/>
          </p:nvPr>
        </p:nvSpPr>
        <p:spPr>
          <a:xfrm>
            <a:off x="989400" y="395289"/>
            <a:ext cx="6328800" cy="1112836"/>
          </a:xfrm>
        </p:spPr>
        <p:txBody>
          <a:bodyPr vert="horz" lIns="91440" tIns="45720" rIns="91440" bIns="45720" rtlCol="0" anchor="b" anchorCtr="0">
            <a:normAutofit/>
          </a:bodyPr>
          <a:lstStyle/>
          <a:p>
            <a:pPr algn="ctr"/>
            <a:r>
              <a:rPr lang="en-US" b="1" kern="1200" cap="none" spc="0" baseline="0">
                <a:solidFill>
                  <a:schemeClr val="tx1"/>
                </a:solidFill>
                <a:latin typeface="+mj-lt"/>
                <a:ea typeface="+mj-ea"/>
                <a:cs typeface="+mj-cs"/>
              </a:rPr>
              <a:t>Choice of law When a Lawyer Practices in Multiple Jurisdictions</a:t>
            </a:r>
            <a:endParaRPr lang="en-US" kern="1200" cap="none" spc="0" baseline="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0B5D3A03-43CB-01A6-94E7-67C338B9BCDB}"/>
              </a:ext>
            </a:extLst>
          </p:cNvPr>
          <p:cNvSpPr>
            <a:spLocks noGrp="1"/>
          </p:cNvSpPr>
          <p:nvPr>
            <p:ph sz="half" idx="1"/>
          </p:nvPr>
        </p:nvSpPr>
        <p:spPr>
          <a:xfrm>
            <a:off x="989400" y="1864800"/>
            <a:ext cx="6328800" cy="4453199"/>
          </a:xfrm>
        </p:spPr>
        <p:txBody>
          <a:bodyPr vert="horz" lIns="91440" tIns="45720" rIns="91440" bIns="45720" rtlCol="0">
            <a:noAutofit/>
          </a:bodyPr>
          <a:lstStyle/>
          <a:p>
            <a:pPr marL="0" indent="0">
              <a:lnSpc>
                <a:spcPct val="140000"/>
              </a:lnSpc>
              <a:buNone/>
            </a:pPr>
            <a:r>
              <a:rPr lang="en-US" sz="1800" dirty="0"/>
              <a:t>Tony pays for an advertisement to run on a radio station in Bristol, Virginia.  Tony is only licensed in Tennessee, but his office is located in Bristol, Tennessee close to the Virginia/Tennessee border, so he hopes to attract some clients from both states but provide the services from his Tennessee office.  Assume that the advertising rules in the two states differ. Which state’s rule of professional conduct applies to Tony’s situation? </a:t>
            </a:r>
          </a:p>
        </p:txBody>
      </p:sp>
      <p:pic>
        <p:nvPicPr>
          <p:cNvPr id="11" name="Content Placeholder 10" descr="A green outline of a state&#10;&#10;Description automatically generated with medium confidence">
            <a:extLst>
              <a:ext uri="{FF2B5EF4-FFF2-40B4-BE49-F238E27FC236}">
                <a16:creationId xmlns:a16="http://schemas.microsoft.com/office/drawing/2014/main" id="{1336FC4B-C397-BA93-A174-128A449CD69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220" b="5077"/>
          <a:stretch/>
        </p:blipFill>
        <p:spPr>
          <a:xfrm>
            <a:off x="8323200" y="1067651"/>
            <a:ext cx="3330000" cy="2754000"/>
          </a:xfrm>
          <a:prstGeom prst="rect">
            <a:avLst/>
          </a:prstGeom>
        </p:spPr>
      </p:pic>
      <p:pic>
        <p:nvPicPr>
          <p:cNvPr id="13" name="Picture 12" descr="A blue outline of a state&#10;&#10;Description automatically generated with medium confidence">
            <a:extLst>
              <a:ext uri="{FF2B5EF4-FFF2-40B4-BE49-F238E27FC236}">
                <a16:creationId xmlns:a16="http://schemas.microsoft.com/office/drawing/2014/main" id="{D640032F-DB80-43D4-2514-49ABBF31B0C8}"/>
              </a:ext>
            </a:extLst>
          </p:cNvPr>
          <p:cNvPicPr>
            <a:picLocks noChangeAspect="1"/>
          </p:cNvPicPr>
          <p:nvPr/>
        </p:nvPicPr>
        <p:blipFill rotWithShape="1">
          <a:blip r:embed="rId3">
            <a:extLst>
              <a:ext uri="{28A0092B-C50C-407E-A947-70E740481C1C}">
                <a14:useLocalDpi xmlns:a14="http://schemas.microsoft.com/office/drawing/2010/main" val="0"/>
              </a:ext>
            </a:extLst>
          </a:blip>
          <a:srcRect t="9462" b="7835"/>
          <a:stretch/>
        </p:blipFill>
        <p:spPr>
          <a:xfrm>
            <a:off x="8323200" y="3564000"/>
            <a:ext cx="3330000" cy="2754000"/>
          </a:xfrm>
          <a:prstGeom prst="rect">
            <a:avLst/>
          </a:prstGeom>
        </p:spPr>
      </p:pic>
    </p:spTree>
    <p:extLst>
      <p:ext uri="{BB962C8B-B14F-4D97-AF65-F5344CB8AC3E}">
        <p14:creationId xmlns:p14="http://schemas.microsoft.com/office/powerpoint/2010/main" val="1466417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b="1" kern="1200" cap="none" spc="0" baseline="0">
                <a:solidFill>
                  <a:schemeClr val="tx1"/>
                </a:solidFill>
                <a:latin typeface="+mj-lt"/>
                <a:ea typeface="+mj-ea"/>
                <a:cs typeface="+mj-cs"/>
              </a:rPr>
              <a:t>Choice of law When a Lawyer Practices in Multiple Jurisdictions</a:t>
            </a:r>
            <a:endParaRPr lang="en-US" kern="1200" cap="none" spc="0" baseline="0" dirty="0">
              <a:solidFill>
                <a:schemeClr val="tx1"/>
              </a:solidFill>
              <a:latin typeface="+mj-lt"/>
              <a:ea typeface="+mj-ea"/>
              <a:cs typeface="+mj-cs"/>
            </a:endParaRPr>
          </a:p>
        </p:txBody>
      </p:sp>
      <p:cxnSp>
        <p:nvCxnSpPr>
          <p:cNvPr id="39" name="Straight Connector 38">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rmAutofit/>
          </a:bodyPr>
          <a:lstStyle/>
          <a:p>
            <a:pPr marL="0" indent="0">
              <a:lnSpc>
                <a:spcPct val="140000"/>
              </a:lnSpc>
              <a:buNone/>
            </a:pPr>
            <a:r>
              <a:rPr lang="en-US" sz="1100" b="1"/>
              <a:t>TRPC Rule 8.5(b):  </a:t>
            </a:r>
            <a:r>
              <a:rPr lang="en-US" sz="1100"/>
              <a:t>Choice of Law. In any exercise of the disciplinary authority of this jurisdiction, the rules of professional conduct to be applied shall be as follows:</a:t>
            </a:r>
          </a:p>
          <a:p>
            <a:pPr marL="0" indent="0">
              <a:lnSpc>
                <a:spcPct val="140000"/>
              </a:lnSpc>
              <a:buNone/>
            </a:pPr>
            <a:r>
              <a:rPr lang="en-US" sz="1100"/>
              <a:t>(2) for any other conduct, the rules of the jurisdiction in which the lawyer's conduct occurred, or, if the predominant effect of the conduct is in a different jurisdiction, the rules of that jurisdiction shall be applied to the conduct.</a:t>
            </a:r>
          </a:p>
        </p:txBody>
      </p:sp>
      <p:sp>
        <p:nvSpPr>
          <p:cNvPr id="41" name="Rectangle 40">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1" name="Content Placeholder 10" descr="A white and black document&#10;&#10;Description automatically generated">
            <a:extLst>
              <a:ext uri="{FF2B5EF4-FFF2-40B4-BE49-F238E27FC236}">
                <a16:creationId xmlns:a16="http://schemas.microsoft.com/office/drawing/2014/main" id="{DEEC6D14-1BC4-C237-BF4F-059C6C129C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200" y="1685925"/>
            <a:ext cx="2836388" cy="4092575"/>
          </a:xfrm>
        </p:spPr>
      </p:pic>
    </p:spTree>
    <p:extLst>
      <p:ext uri="{BB962C8B-B14F-4D97-AF65-F5344CB8AC3E}">
        <p14:creationId xmlns:p14="http://schemas.microsoft.com/office/powerpoint/2010/main" val="2669554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Question (9)</a:t>
            </a:r>
            <a:r>
              <a:rPr lang="en-US" sz="2900" dirty="0"/>
              <a:t>:  Which state’s rule of professional conduct applies to Tony’s situation? </a:t>
            </a:r>
            <a:br>
              <a:rPr lang="en-US" dirty="0"/>
            </a:br>
            <a:br>
              <a:rPr lang="en-US" dirty="0"/>
            </a:br>
            <a:r>
              <a:rPr lang="en-US" sz="2900" dirty="0"/>
              <a:t>(A)	Virginia (where the radio station is located)</a:t>
            </a:r>
            <a:br>
              <a:rPr lang="en-US" sz="2900" dirty="0"/>
            </a:br>
            <a:r>
              <a:rPr lang="en-US" sz="2900" dirty="0"/>
              <a:t>(B)	Tennessee (where Tony is licensed and his office is located)</a:t>
            </a:r>
            <a:br>
              <a:rPr lang="en-US" sz="2900" dirty="0"/>
            </a:br>
            <a:r>
              <a:rPr lang="en-US" sz="2900" dirty="0"/>
              <a:t>(C)	Both Tennessee and Virginia.</a:t>
            </a:r>
            <a:br>
              <a:rPr lang="en-US" sz="2900" dirty="0"/>
            </a:br>
            <a:r>
              <a:rPr lang="en-US" sz="2900" dirty="0"/>
              <a:t>(D)	Neither.</a:t>
            </a:r>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5393464"/>
            <a:ext cx="2219546" cy="571500"/>
          </a:xfrm>
          <a:prstGeom prst="rect">
            <a:avLst/>
          </a:prstGeom>
        </p:spPr>
      </p:pic>
    </p:spTree>
    <p:extLst>
      <p:ext uri="{BB962C8B-B14F-4D97-AF65-F5344CB8AC3E}">
        <p14:creationId xmlns:p14="http://schemas.microsoft.com/office/powerpoint/2010/main" val="2493881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Question (10)</a:t>
            </a:r>
            <a:r>
              <a:rPr lang="en-US" sz="2900" dirty="0"/>
              <a:t>:  In which state is Tony subject to discipline if he is found to have violated Virginia’s rules of professional conduct through his advertisement? </a:t>
            </a:r>
            <a:br>
              <a:rPr lang="en-US" dirty="0"/>
            </a:br>
            <a:br>
              <a:rPr lang="en-US" dirty="0"/>
            </a:br>
            <a:r>
              <a:rPr lang="en-US" sz="2900" dirty="0"/>
              <a:t>(A)	Virginia (where the misconduct occurred)</a:t>
            </a:r>
            <a:br>
              <a:rPr lang="en-US" sz="2900" dirty="0"/>
            </a:br>
            <a:r>
              <a:rPr lang="en-US" sz="2900" dirty="0"/>
              <a:t>(B)	Tennessee (where he is licensed and his office is located)</a:t>
            </a:r>
            <a:br>
              <a:rPr lang="en-US" sz="2900" dirty="0"/>
            </a:br>
            <a:r>
              <a:rPr lang="en-US" sz="2900" dirty="0"/>
              <a:t>(C)	Both Tennessee and Virginia.</a:t>
            </a:r>
            <a:br>
              <a:rPr lang="en-US" sz="2900" dirty="0"/>
            </a:br>
            <a:r>
              <a:rPr lang="en-US" sz="2900" dirty="0"/>
              <a:t>(D)	Neither.</a:t>
            </a:r>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5393464"/>
            <a:ext cx="2219546" cy="571500"/>
          </a:xfrm>
          <a:prstGeom prst="rect">
            <a:avLst/>
          </a:prstGeom>
        </p:spPr>
      </p:pic>
    </p:spTree>
    <p:extLst>
      <p:ext uri="{BB962C8B-B14F-4D97-AF65-F5344CB8AC3E}">
        <p14:creationId xmlns:p14="http://schemas.microsoft.com/office/powerpoint/2010/main" val="281090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7E7B02-EFDF-064B-9FFC-F5BF55CE1F6A}"/>
              </a:ext>
            </a:extLst>
          </p:cNvPr>
          <p:cNvSpPr>
            <a:spLocks noGrp="1"/>
          </p:cNvSpPr>
          <p:nvPr>
            <p:ph type="title"/>
          </p:nvPr>
        </p:nvSpPr>
        <p:spPr>
          <a:xfrm>
            <a:off x="990000" y="536575"/>
            <a:ext cx="4078800" cy="1453003"/>
          </a:xfrm>
        </p:spPr>
        <p:txBody>
          <a:bodyPr vert="horz" wrap="square" lIns="91440" tIns="45720" rIns="91440" bIns="45720" rtlCol="0" anchor="b" anchorCtr="0">
            <a:normAutofit/>
          </a:bodyPr>
          <a:lstStyle/>
          <a:p>
            <a:pPr algn="ctr">
              <a:lnSpc>
                <a:spcPct val="90000"/>
              </a:lnSpc>
            </a:pPr>
            <a:r>
              <a:rPr lang="en-US" sz="3200" b="1" dirty="0"/>
              <a:t>Choice of law When a Lawyer Practices in Multiple Jurisdictions</a:t>
            </a:r>
            <a:endParaRPr lang="en-US" kern="1200" cap="none" spc="0" baseline="0" dirty="0">
              <a:solidFill>
                <a:schemeClr val="tx1"/>
              </a:solidFill>
              <a:latin typeface="+mj-lt"/>
              <a:ea typeface="+mj-ea"/>
              <a:cs typeface="+mj-cs"/>
            </a:endParaRPr>
          </a:p>
        </p:txBody>
      </p:sp>
      <p:cxnSp>
        <p:nvCxnSpPr>
          <p:cNvPr id="28" name="Straight Connector 27">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438C340B-A38E-3B46-AD52-DAA8E92DDAE6}"/>
              </a:ext>
            </a:extLst>
          </p:cNvPr>
          <p:cNvSpPr>
            <a:spLocks noGrp="1"/>
          </p:cNvSpPr>
          <p:nvPr>
            <p:ph sz="half" idx="1"/>
          </p:nvPr>
        </p:nvSpPr>
        <p:spPr>
          <a:xfrm>
            <a:off x="990000" y="2877018"/>
            <a:ext cx="4078800" cy="2901482"/>
          </a:xfrm>
        </p:spPr>
        <p:txBody>
          <a:bodyPr vert="horz" lIns="91440" tIns="45720" rIns="91440" bIns="45720" rtlCol="0">
            <a:noAutofit/>
          </a:bodyPr>
          <a:lstStyle/>
          <a:p>
            <a:pPr marL="0" indent="0">
              <a:lnSpc>
                <a:spcPct val="140000"/>
              </a:lnSpc>
              <a:buNone/>
            </a:pPr>
            <a:r>
              <a:rPr lang="en-US" sz="1400" b="1" dirty="0"/>
              <a:t>TRPC Rule 8.5(a):  Disciplinary Authority</a:t>
            </a:r>
            <a:r>
              <a:rPr lang="en-US" sz="1400" dirty="0"/>
              <a:t>. A lawyer admitted to practice in this jurisdiction is subject to the disciplinary authority of this jurisdiction, regardless of where the lawyer's conduct occurs. A lawyer not admitted in this jurisdiction is also subject to the disciplinary authority of this jurisdiction if the lawyer provides or offers to provide any legal services in this jurisdiction. A lawyer may be subject to the disciplinary authority of both this jurisdiction and another jurisdiction for the same conduct.</a:t>
            </a:r>
          </a:p>
        </p:txBody>
      </p:sp>
      <p:sp>
        <p:nvSpPr>
          <p:cNvPr id="32" name="Rectangle 29">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11" name="Content Placeholder 10" descr="A white and black document&#10;&#10;Description automatically generated">
            <a:extLst>
              <a:ext uri="{FF2B5EF4-FFF2-40B4-BE49-F238E27FC236}">
                <a16:creationId xmlns:a16="http://schemas.microsoft.com/office/drawing/2014/main" id="{E1103DD4-1E30-6C93-F81F-94FDB13EFB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200" y="1685925"/>
            <a:ext cx="2836388" cy="4092575"/>
          </a:xfrm>
        </p:spPr>
      </p:pic>
    </p:spTree>
    <p:extLst>
      <p:ext uri="{BB962C8B-B14F-4D97-AF65-F5344CB8AC3E}">
        <p14:creationId xmlns:p14="http://schemas.microsoft.com/office/powerpoint/2010/main" val="106633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3652532-1790-284F-ADF3-E6443CC8C4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059" y="-312234"/>
            <a:ext cx="12192000" cy="8106723"/>
          </a:xfrm>
        </p:spPr>
      </p:pic>
      <p:sp>
        <p:nvSpPr>
          <p:cNvPr id="2" name="TextBox 1">
            <a:extLst>
              <a:ext uri="{FF2B5EF4-FFF2-40B4-BE49-F238E27FC236}">
                <a16:creationId xmlns:a16="http://schemas.microsoft.com/office/drawing/2014/main" id="{BE8F5E99-9694-4A7E-B72F-30F83B942734}"/>
              </a:ext>
            </a:extLst>
          </p:cNvPr>
          <p:cNvSpPr txBox="1"/>
          <p:nvPr/>
        </p:nvSpPr>
        <p:spPr>
          <a:xfrm>
            <a:off x="1583473" y="4919008"/>
            <a:ext cx="9255512" cy="1938992"/>
          </a:xfrm>
          <a:prstGeom prst="rect">
            <a:avLst/>
          </a:prstGeom>
          <a:noFill/>
        </p:spPr>
        <p:txBody>
          <a:bodyPr wrap="square" rtlCol="0">
            <a:spAutoFit/>
          </a:bodyPr>
          <a:lstStyle/>
          <a:p>
            <a:r>
              <a:rPr lang="en-US" sz="4800" dirty="0">
                <a:solidFill>
                  <a:schemeClr val="bg1"/>
                </a:solidFill>
                <a:latin typeface="+mj-lt"/>
              </a:rPr>
              <a:t>Thank you!</a:t>
            </a:r>
          </a:p>
          <a:p>
            <a:r>
              <a:rPr lang="en-US" sz="3600" dirty="0">
                <a:solidFill>
                  <a:schemeClr val="bg1"/>
                </a:solidFill>
                <a:latin typeface="+mj-lt"/>
              </a:rPr>
              <a:t>Professor Alex Long (along23@utk.edu) </a:t>
            </a:r>
          </a:p>
          <a:p>
            <a:r>
              <a:rPr lang="en-US" sz="3600" dirty="0">
                <a:solidFill>
                  <a:schemeClr val="bg1"/>
                </a:solidFill>
                <a:latin typeface="+mj-lt"/>
              </a:rPr>
              <a:t>University of Tennessee College of Law</a:t>
            </a:r>
          </a:p>
        </p:txBody>
      </p:sp>
    </p:spTree>
    <p:extLst>
      <p:ext uri="{BB962C8B-B14F-4D97-AF65-F5344CB8AC3E}">
        <p14:creationId xmlns:p14="http://schemas.microsoft.com/office/powerpoint/2010/main" val="4061445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1D1C-AF84-4942-9C62-B372D2B7745D}"/>
              </a:ext>
            </a:extLst>
          </p:cNvPr>
          <p:cNvSpPr>
            <a:spLocks noGrp="1"/>
          </p:cNvSpPr>
          <p:nvPr>
            <p:ph type="title"/>
          </p:nvPr>
        </p:nvSpPr>
        <p:spPr>
          <a:xfrm>
            <a:off x="989400" y="189780"/>
            <a:ext cx="10213200" cy="6169455"/>
          </a:xfrm>
        </p:spPr>
        <p:txBody>
          <a:bodyPr anchor="t">
            <a:normAutofit/>
          </a:bodyPr>
          <a:lstStyle/>
          <a:p>
            <a:r>
              <a:rPr lang="en-US" sz="2900" b="1" dirty="0"/>
              <a:t>Tiebreaker Question</a:t>
            </a:r>
            <a:r>
              <a:rPr lang="en-US" sz="2900" dirty="0"/>
              <a:t>:  What rule addresses a lawyer’s duty of confidentiality? </a:t>
            </a:r>
            <a:br>
              <a:rPr lang="en-US" dirty="0"/>
            </a:br>
            <a:br>
              <a:rPr lang="en-US" dirty="0"/>
            </a:br>
            <a:r>
              <a:rPr lang="en-US" sz="2900" dirty="0"/>
              <a:t>(A)	1.1</a:t>
            </a:r>
            <a:br>
              <a:rPr lang="en-US" sz="2900" dirty="0"/>
            </a:br>
            <a:r>
              <a:rPr lang="en-US" sz="2900" dirty="0"/>
              <a:t>(B)	1.6</a:t>
            </a:r>
            <a:br>
              <a:rPr lang="en-US" sz="2900" dirty="0"/>
            </a:br>
            <a:r>
              <a:rPr lang="en-US" sz="2900" dirty="0"/>
              <a:t>(C)	1.12</a:t>
            </a:r>
            <a:br>
              <a:rPr lang="en-US" sz="2900" dirty="0"/>
            </a:br>
            <a:r>
              <a:rPr lang="en-US" sz="2900" dirty="0"/>
              <a:t>(D)</a:t>
            </a:r>
            <a:r>
              <a:rPr lang="en-US" sz="2900"/>
              <a:t>	1.18</a:t>
            </a:r>
            <a:endParaRPr lang="en-US" sz="2900" dirty="0"/>
          </a:p>
        </p:txBody>
      </p:sp>
      <p:pic>
        <p:nvPicPr>
          <p:cNvPr id="3" name="btnInknoeActivity">
            <a:extLst>
              <a:ext uri="{FF2B5EF4-FFF2-40B4-BE49-F238E27FC236}">
                <a16:creationId xmlns:a16="http://schemas.microsoft.com/office/drawing/2014/main" id="{78EDE1A7-41E3-45C4-A86A-B1F6A9862341}"/>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4861727" y="5393464"/>
            <a:ext cx="2219546" cy="571500"/>
          </a:xfrm>
          <a:prstGeom prst="rect">
            <a:avLst/>
          </a:prstGeom>
        </p:spPr>
      </p:pic>
    </p:spTree>
    <p:extLst>
      <p:ext uri="{BB962C8B-B14F-4D97-AF65-F5344CB8AC3E}">
        <p14:creationId xmlns:p14="http://schemas.microsoft.com/office/powerpoint/2010/main" val="682302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473652255"/>
</p:tagLst>
</file>

<file path=ppt/tags/tag10.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1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8.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fals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 name="ANSWERS" val="false"/>
</p:tagLst>
</file>

<file path=ppt/tags/tag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80015</TotalTime>
  <Words>4867</Words>
  <Application>Microsoft Macintosh PowerPoint</Application>
  <PresentationFormat>Widescreen</PresentationFormat>
  <Paragraphs>239</Paragraphs>
  <Slides>96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Arial</vt:lpstr>
      <vt:lpstr>Avenir Next LT Pro</vt:lpstr>
      <vt:lpstr>Calibri</vt:lpstr>
      <vt:lpstr>Goudy Old Style</vt:lpstr>
      <vt:lpstr>Wingdings</vt:lpstr>
      <vt:lpstr>FrostyVTI</vt:lpstr>
      <vt:lpstr>2023 Ethics Update</vt:lpstr>
      <vt:lpstr>Introduction</vt:lpstr>
      <vt:lpstr>Today’s Program</vt:lpstr>
      <vt:lpstr>Question Lineup </vt:lpstr>
      <vt:lpstr>Warmup</vt:lpstr>
      <vt:lpstr>Rule 8.3: The Duty to Report Another Lawyer’s Misconduct</vt:lpstr>
      <vt:lpstr>TRPC Rule 8.3(a)</vt:lpstr>
      <vt:lpstr>Rule 8.3: The Duty to Report Another Lawyer’s Misconduct</vt:lpstr>
      <vt:lpstr>(2) Question: Did the general counsel’s decision not to report the outside lawyers overbilling to the state disciplinary authorities comply with the rules of professional conduct?  (A) Yes, because the information about the overbilling was information  relating to the representation of the corporation, and the corporation  had the right to decide not to reveal the information to the  disciplinary authorities.  (B) Yes, because overbilling does not rise to the level of conduct that calls  into question the lawyer’s honesty, trustworthiness, and fitness to  practice law. (C) No, because the general counsel as an inside lawyer has a duty  to  follow the Model Rules requirement to report other lawyer’s  misconduct. (D) No, because the matter involved overbilling, a clear violation of the  law.</vt:lpstr>
      <vt:lpstr>Rule 8.3: The Duty to Report Another Lawyer’s Misconduct</vt:lpstr>
      <vt:lpstr>Rule 8.3: The Duty to Report Another Lawyer’s Misconduct</vt:lpstr>
      <vt:lpstr>Hoover v. Board of Professional Responsibility of Supreme Court, 395 S.W.3d 95 (Tenn. 2012).</vt:lpstr>
      <vt:lpstr>Hoover v. Board of Professional Responsibility of Supreme Court, 395 S.W.3d 95 (Tenn. 2012).</vt:lpstr>
      <vt:lpstr>Hoover v. Board of Professional Responsibility of Supreme Court, 395 S.W.3d 95 (Tenn. 2012).</vt:lpstr>
      <vt:lpstr>(3) Question: Did Lawyer A have a duty to report Lawyer B’s misconduct in the second matter if he wasn’t involved in that matter?   (A) Yes, if he knew of the misconduct. (B) No. </vt:lpstr>
      <vt:lpstr>Hoover v. Board of Professional Responsibility of Supreme Court, 395 S.W.3d 95 (Tenn. 2012).</vt:lpstr>
      <vt:lpstr>TRPC Rule 8.3(a)</vt:lpstr>
      <vt:lpstr>Hoover v. Board of Professional Responsibility of Supreme Court, 395 S.W.3d 95 (Tenn. 2012).</vt:lpstr>
      <vt:lpstr>(4) Question: Should the BPR consider the complaint against Lawyer B if it was filed for the purpose of causing Lawyer B’s disqualification?  (A) Yes. (B) No. </vt:lpstr>
      <vt:lpstr>TRPC Rule 8.3(a)</vt:lpstr>
      <vt:lpstr>TRPC Rule 8.3(a)</vt:lpstr>
      <vt:lpstr>Ethical Obligations of Departing Attorneys and Their Firms When an Attorney Leaves a Firm  </vt:lpstr>
      <vt:lpstr>PowerPoint Presentation</vt:lpstr>
      <vt:lpstr>Whose Client?</vt:lpstr>
      <vt:lpstr>Question (5): Who does the client belong to?  (A) The firm. (B) The departing lawyer. (C) Neither (D) Both </vt:lpstr>
      <vt:lpstr>TRPC Rule 5.6 – Restrictions on the Right to Practice </vt:lpstr>
      <vt:lpstr>Who has an obligation to notify the client that the lawyer is leaving?</vt:lpstr>
      <vt:lpstr>Question (6): Who has an obligation to notify the client that the lawyer is leaving?  (A) The firm. (B) The departing lawyer. (C) Neither (D) Both </vt:lpstr>
      <vt:lpstr>Who has an obligation to notify the client that the lawyer is leaving?</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Responsibilities Regarding Non-Lawyer Assistants </vt:lpstr>
      <vt:lpstr>Office Sharing Arrangements with Other Lawyers</vt:lpstr>
      <vt:lpstr>Office Sharing Arrangements with Other Lawyers</vt:lpstr>
      <vt:lpstr>Office Sharing Arrangements with Other Lawyers</vt:lpstr>
      <vt:lpstr>Office Sharing Arrangements with Other Lawyers</vt:lpstr>
      <vt:lpstr>Office Sharing Arrangements with Other Lawyers</vt:lpstr>
      <vt:lpstr>PowerPoint Presentation</vt:lpstr>
      <vt:lpstr>Saying Stupid (and Discriminatory) Stuff Online and in Emails </vt:lpstr>
      <vt:lpstr> Morgan  v. Board of Professional Responsibility of the Supreme Court of Tennessee, 63 F.4th 510, 515 (6th Cir. 2023) </vt:lpstr>
      <vt:lpstr>Morgan  v. Board of Professional Responsibility of the Supreme Court of Tennessee, 63 F.4th 510, 515 (6th Cir. 2023)</vt:lpstr>
      <vt:lpstr>Saying Stupid (and Discriminatory) Stuff Online and in Emails</vt:lpstr>
      <vt:lpstr>Saying Stupid (and Discriminatory) Stuff Online and in Emails</vt:lpstr>
      <vt:lpstr>PowerPoint Presentation</vt:lpstr>
      <vt:lpstr>ABA Model Rule 8.4(g)</vt:lpstr>
      <vt:lpstr>Discussion Question:  What do you think?   (A) I think these lawyers violated Rule 8.4(g). (B) I think these lawyers violated Rule 8.4(g), but I disagree with  having this rule in the first place. (C) I don’t think these lawyers violated the rule.</vt:lpstr>
      <vt:lpstr>ABA Model Rule 8.4(g)</vt:lpstr>
      <vt:lpstr>PowerPoint Presentation</vt:lpstr>
      <vt:lpstr>In re Marla Anne Brown (California)</vt:lpstr>
      <vt:lpstr>PowerPoint Presentation</vt:lpstr>
      <vt:lpstr>In re Marla Anne Brown (California)</vt:lpstr>
      <vt:lpstr>Discussion Question:  What do you think?   (A) I think this lawyer violated Rule 8.4(b) (C) I don’t think this lawyer violated the rule.</vt:lpstr>
      <vt:lpstr>PowerPoint Presentation</vt:lpstr>
      <vt:lpstr>Commonwealth of Massachusetts v. Dew</vt:lpstr>
      <vt:lpstr>ABA Model Rule 8.4(g)</vt:lpstr>
      <vt:lpstr>In re Sitton, 618 S.W.3d 288 (Tenn. 2021) </vt:lpstr>
      <vt:lpstr>PowerPoint Presentation</vt:lpstr>
      <vt:lpstr>PowerPoint Presentation</vt:lpstr>
      <vt:lpstr>PowerPoint Presentation</vt:lpstr>
      <vt:lpstr>In re Sitton, 618 S.W.3d 288 (Tenn. 2021)</vt:lpstr>
      <vt:lpstr>In re Sitton, 618 S.W.3d 288 (Tenn. 2021)</vt:lpstr>
      <vt:lpstr>In re Sitton, 618 S.W.3d 288 (Tenn. 2021)</vt:lpstr>
      <vt:lpstr>The Ethics of Robot Lawyers (AI in the Practice of Law)</vt:lpstr>
      <vt:lpstr>Artificial Intelligence in the Practice of Law</vt:lpstr>
      <vt:lpstr>Artificial Intelligence in the Practice of Law</vt:lpstr>
      <vt:lpstr>PowerPoint Presentation</vt:lpstr>
      <vt:lpstr>Artificial Intelligence in the Practice of Law: Some Potential Ethical Issues</vt:lpstr>
      <vt:lpstr>Artificial Intelligence in the Practice of Law: Some Potential Ethical Issues - UPL</vt:lpstr>
      <vt:lpstr>Artificial Intelligence in the Practice of Law: Some Potential Ethical Issues - UPL</vt:lpstr>
      <vt:lpstr>PowerPoint Presentation</vt:lpstr>
      <vt:lpstr>Artificial Intelligence in the Practice of Law: Some Potential Ethical Issues - UPL</vt:lpstr>
      <vt:lpstr>Artificial Intelligence in the Practice of Law: Some Potential Ethical Issues - UPL</vt:lpstr>
      <vt:lpstr>PowerPoint Presentation</vt:lpstr>
      <vt:lpstr>Artificial Intelligence in the Practice of Law</vt:lpstr>
      <vt:lpstr>PowerPoint Presentation</vt:lpstr>
      <vt:lpstr>Choice of law When a Lawyer Practices in Multiple Jurisdictions</vt:lpstr>
      <vt:lpstr>Choice of law When a Lawyer Practices in Multiple Jurisdictions</vt:lpstr>
      <vt:lpstr>Choice of law When a Lawyer Practices in Multiple Jurisdictions</vt:lpstr>
      <vt:lpstr>Choice of law When a Lawyer Practices in Multiple Jurisdictions</vt:lpstr>
      <vt:lpstr>Question (8):  Which state’s rule of professional conduct applies to Miguel’s situation?   (A) Virginia (where the tribunal is located) (B) Tennessee (where Miguel is licensed and his office is located) (C) Both Tennessee and Virginia. (D) Neither.</vt:lpstr>
      <vt:lpstr>Choice of law When a Lawyer Practices in Multiple Jurisdictions</vt:lpstr>
      <vt:lpstr>Choice of law When a Lawyer Practices in Multiple Jurisdictions</vt:lpstr>
      <vt:lpstr>Question (9):  Which state’s rule of professional conduct applies to Tony’s situation?   (A) Virginia (where the radio station is located) (B) Tennessee (where Tony is licensed and his office is located) (C) Both Tennessee and Virginia. (D) Neither.</vt:lpstr>
      <vt:lpstr>Question (10):  In which state is Tony subject to discipline if he is found to have violated Virginia’s rules of professional conduct through his advertisement?   (A) Virginia (where the misconduct occurred) (B) Tennessee (where he is licensed and his office is located) (C) Both Tennessee and Virginia. (D) Neither.</vt:lpstr>
      <vt:lpstr>Choice of law When a Lawyer Practices in Multiple Jurisdictions</vt:lpstr>
      <vt:lpstr>PowerPoint Presentation</vt:lpstr>
      <vt:lpstr>Tiebreaker Question:  What rule addresses a lawyer’s duty of confidentiality?   (A) 1.1 (B) 1.6 (C) 1.12 (D) 1.18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Ethics Update</dc:title>
  <dc:creator>Jennifer Garren</dc:creator>
  <cp:lastModifiedBy>Long, Alex</cp:lastModifiedBy>
  <cp:revision>225</cp:revision>
  <dcterms:created xsi:type="dcterms:W3CDTF">2021-12-06T20:47:08Z</dcterms:created>
  <dcterms:modified xsi:type="dcterms:W3CDTF">2023-08-16T17:58:36Z</dcterms:modified>
</cp:coreProperties>
</file>