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71" r:id="rId3"/>
    <p:sldId id="267" r:id="rId4"/>
    <p:sldId id="286" r:id="rId5"/>
    <p:sldId id="269" r:id="rId6"/>
    <p:sldId id="266" r:id="rId7"/>
    <p:sldId id="270" r:id="rId8"/>
    <p:sldId id="272" r:id="rId9"/>
    <p:sldId id="273" r:id="rId10"/>
    <p:sldId id="274" r:id="rId11"/>
    <p:sldId id="275" r:id="rId12"/>
    <p:sldId id="280" r:id="rId13"/>
    <p:sldId id="281" r:id="rId14"/>
    <p:sldId id="282" r:id="rId15"/>
    <p:sldId id="285" r:id="rId16"/>
    <p:sldId id="291" r:id="rId17"/>
    <p:sldId id="276" r:id="rId18"/>
    <p:sldId id="287" r:id="rId19"/>
    <p:sldId id="288" r:id="rId20"/>
    <p:sldId id="289" r:id="rId21"/>
    <p:sldId id="290" r:id="rId22"/>
    <p:sldId id="283" r:id="rId23"/>
    <p:sldId id="284" r:id="rId24"/>
    <p:sldId id="259" r:id="rId25"/>
    <p:sldId id="292" r:id="rId26"/>
    <p:sldId id="26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/>
    <p:restoredTop sz="97640"/>
  </p:normalViewPr>
  <p:slideViewPr>
    <p:cSldViewPr snapToGrid="0">
      <p:cViewPr varScale="1">
        <p:scale>
          <a:sx n="88" d="100"/>
          <a:sy n="88" d="100"/>
        </p:scale>
        <p:origin x="6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1015989" cy="10159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47EB8-F63C-AF47-9F22-F6C356A27FB7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0DBF6-AB24-584B-8458-D44BC021F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5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E198-30A3-428B-B4C0-5C93397C21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6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3A6D7-B540-48D1-9135-ACA929A24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6700" y="2819401"/>
            <a:ext cx="7071464" cy="1182973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FE94E-6C94-801A-BE7D-FA3B6C00B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700" y="4721981"/>
            <a:ext cx="7071464" cy="32182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48C319-AC26-D3BA-C16C-232598E1A2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6700" y="5291138"/>
            <a:ext cx="7086600" cy="172777"/>
          </a:xfrm>
        </p:spPr>
        <p:txBody>
          <a:bodyPr>
            <a:normAutofit/>
          </a:bodyPr>
          <a:lstStyle>
            <a:lvl1pPr marL="0" indent="0">
              <a:buNone/>
              <a:defRPr sz="1400" b="1" spc="30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DATE  ///  PRESENTATION NUMBER</a:t>
            </a:r>
          </a:p>
        </p:txBody>
      </p:sp>
    </p:spTree>
    <p:extLst>
      <p:ext uri="{BB962C8B-B14F-4D97-AF65-F5344CB8AC3E}">
        <p14:creationId xmlns:p14="http://schemas.microsoft.com/office/powerpoint/2010/main" val="4483289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Greig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5A81-3509-DD4A-CEC9-AFBB0321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65125"/>
            <a:ext cx="108204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3760-37AD-5C54-6332-AF7153DE92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1CD74-F03E-9407-C2AA-59ABEEB2C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8FBCD-F5EB-5A45-6F50-232147639DC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301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08692-1CB2-CEF2-BA20-5AEEA04A6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301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E2FD4-3CFD-4D70-C885-86BDCD9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640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Patina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5A81-3509-DD4A-CEC9-AFBB0321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65125"/>
            <a:ext cx="108204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3760-37AD-5C54-6332-AF7153DE92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3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1CD74-F03E-9407-C2AA-59ABEEB2C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8FBCD-F5EB-5A45-6F50-232147639DC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301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08692-1CB2-CEF2-BA20-5AEEA04A6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301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E2FD4-3CFD-4D70-C885-86BDCD9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914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Comparison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5A81-3509-DD4A-CEC9-AFBB0321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851" y="1481892"/>
            <a:ext cx="4320915" cy="132556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1CD74-F03E-9407-C2AA-59ABEEB2C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9095" y="2998033"/>
            <a:ext cx="4302177" cy="2292818"/>
          </a:xfrm>
        </p:spPr>
        <p:txBody>
          <a:bodyPr anchor="b" anchorCtr="1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08692-1CB2-CEF2-BA20-5AEEA04A6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5731" y="1454046"/>
            <a:ext cx="4302177" cy="228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E2FD4-3CFD-4D70-C885-86BDCD9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33F098-E786-D43C-9815-1C97BAFD0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793" y="3941815"/>
            <a:ext cx="4324350" cy="1349375"/>
          </a:xfrm>
        </p:spPr>
        <p:txBody>
          <a:bodyPr anchor="b" anchorCtr="1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1443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-Greig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6DDF35-A927-A9CF-95B7-0EB3ABD65DA0}"/>
              </a:ext>
            </a:extLst>
          </p:cNvPr>
          <p:cNvSpPr/>
          <p:nvPr userDrawn="1"/>
        </p:nvSpPr>
        <p:spPr>
          <a:xfrm>
            <a:off x="0" y="1543987"/>
            <a:ext cx="6096000" cy="4407108"/>
          </a:xfrm>
          <a:prstGeom prst="rect">
            <a:avLst/>
          </a:prstGeom>
          <a:solidFill>
            <a:srgbClr val="E2D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BC1DFB5F-3BD8-4206-FB90-F71C78850AE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23285" y="1551481"/>
            <a:ext cx="5082915" cy="43996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6682D-1DC9-F86C-29D9-F315B70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4754"/>
            <a:ext cx="10820400" cy="1176728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AC14E-FD4C-D71D-F222-A37504C4A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926235"/>
            <a:ext cx="5055433" cy="366543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C50F0-B310-7B4C-7C42-1955C6E8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47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-Patina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6DDF35-A927-A9CF-95B7-0EB3ABD65DA0}"/>
              </a:ext>
            </a:extLst>
          </p:cNvPr>
          <p:cNvSpPr/>
          <p:nvPr userDrawn="1"/>
        </p:nvSpPr>
        <p:spPr>
          <a:xfrm>
            <a:off x="0" y="1543987"/>
            <a:ext cx="6096000" cy="4407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BC1DFB5F-3BD8-4206-FB90-F71C78850AE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23285" y="1551481"/>
            <a:ext cx="5082915" cy="43996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6682D-1DC9-F86C-29D9-F315B70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4754"/>
            <a:ext cx="10820400" cy="1176728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AC14E-FD4C-D71D-F222-A37504C4A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926235"/>
            <a:ext cx="5055433" cy="366543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C50F0-B310-7B4C-7C42-1955C6E8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044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-Greig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6DDF35-A927-A9CF-95B7-0EB3ABD65DA0}"/>
              </a:ext>
            </a:extLst>
          </p:cNvPr>
          <p:cNvSpPr/>
          <p:nvPr userDrawn="1"/>
        </p:nvSpPr>
        <p:spPr>
          <a:xfrm>
            <a:off x="0" y="1543987"/>
            <a:ext cx="6096000" cy="4407108"/>
          </a:xfrm>
          <a:prstGeom prst="rect">
            <a:avLst/>
          </a:prstGeom>
          <a:solidFill>
            <a:srgbClr val="E2D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6682D-1DC9-F86C-29D9-F315B70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4754"/>
            <a:ext cx="10820400" cy="1176728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AC14E-FD4C-D71D-F222-A37504C4A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926235"/>
            <a:ext cx="5055433" cy="366543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C50F0-B310-7B4C-7C42-1955C6E8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8307D3A-FDDD-933E-674C-A62546101E2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415790" y="1551483"/>
            <a:ext cx="5090410" cy="440005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123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-Patina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6DDF35-A927-A9CF-95B7-0EB3ABD65DA0}"/>
              </a:ext>
            </a:extLst>
          </p:cNvPr>
          <p:cNvSpPr/>
          <p:nvPr userDrawn="1"/>
        </p:nvSpPr>
        <p:spPr>
          <a:xfrm>
            <a:off x="0" y="1543987"/>
            <a:ext cx="6096000" cy="4407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6682D-1DC9-F86C-29D9-F315B70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4754"/>
            <a:ext cx="10820400" cy="1176728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AC14E-FD4C-D71D-F222-A37504C4A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926235"/>
            <a:ext cx="5055433" cy="366543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C50F0-B310-7B4C-7C42-1955C6E8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0A221966-2174-E712-1EE0-41B86AB168D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430780" y="1551483"/>
            <a:ext cx="5075420" cy="440005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374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7072-88BC-2503-A0D5-9A1819A6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820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0F238-A0F5-8131-49DA-69AE0DE7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2725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1D107-2401-4820-872B-E8F763F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0013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Contact-Greig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682D-1DC9-F86C-29D9-F315B70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060" y="2533338"/>
            <a:ext cx="2469630" cy="2465882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AC14E-FD4C-D71D-F222-A37504C4A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3325" y="2525844"/>
            <a:ext cx="2518348" cy="2443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9976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EEE6-041F-A3D7-77C9-86B57F67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820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BA1B-4D25-B270-BADF-BAD058476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820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FC0E-0F1B-79FA-3366-B71F3715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217920"/>
            <a:ext cx="2743200" cy="365125"/>
          </a:xfrm>
        </p:spPr>
        <p:txBody>
          <a:bodyPr lIns="0" tIns="0" rIns="0" bIns="0"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466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Contact-Patina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682D-1DC9-F86C-29D9-F315B70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86590"/>
            <a:ext cx="5067300" cy="2031167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AC14E-FD4C-D71D-F222-A37504C4A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3814997"/>
            <a:ext cx="5067300" cy="234596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2993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Patina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0501-365E-C448-64AC-627DC157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72" y="3316573"/>
            <a:ext cx="6438900" cy="1300397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0C52D-90FF-94F5-0A00-A11B55CA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8700" y="2706584"/>
            <a:ext cx="6438900" cy="238984"/>
          </a:xfrm>
        </p:spPr>
        <p:txBody>
          <a:bodyPr>
            <a:normAutofit/>
          </a:bodyPr>
          <a:lstStyle>
            <a:lvl1pPr marL="0" indent="0">
              <a:buNone/>
              <a:defRPr sz="1800" b="1" spc="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SECTION #  ///</a:t>
            </a:r>
          </a:p>
        </p:txBody>
      </p:sp>
    </p:spTree>
    <p:extLst>
      <p:ext uri="{BB962C8B-B14F-4D97-AF65-F5344CB8AC3E}">
        <p14:creationId xmlns:p14="http://schemas.microsoft.com/office/powerpoint/2010/main" val="8477343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Greig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0501-365E-C448-64AC-627DC157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72" y="3316574"/>
            <a:ext cx="6438900" cy="1337872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0C52D-90FF-94F5-0A00-A11B55CA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8700" y="2706584"/>
            <a:ext cx="6438900" cy="238984"/>
          </a:xfrm>
        </p:spPr>
        <p:txBody>
          <a:bodyPr>
            <a:normAutofit/>
          </a:bodyPr>
          <a:lstStyle>
            <a:lvl1pPr marL="0" indent="0">
              <a:buNone/>
              <a:defRPr sz="1800" b="1" spc="3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SECTION #  ///</a:t>
            </a:r>
          </a:p>
        </p:txBody>
      </p:sp>
    </p:spTree>
    <p:extLst>
      <p:ext uri="{BB962C8B-B14F-4D97-AF65-F5344CB8AC3E}">
        <p14:creationId xmlns:p14="http://schemas.microsoft.com/office/powerpoint/2010/main" val="6955021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0127-92B9-B1E2-A623-39C57B0A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820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4092-B81E-DDF8-12A7-CFD28B856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43D49-1559-4F6D-A12C-11EB66B1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E445E-F659-1E34-39D6-15A134FC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489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Greig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0127-92B9-B1E2-A623-39C57B0A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820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4092-B81E-DDF8-12A7-CFD28B856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43D49-1559-4F6D-A12C-11EB66B1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E445E-F659-1E34-39D6-15A134FC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350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Patina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0127-92B9-B1E2-A623-39C57B0A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8204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4092-B81E-DDF8-12A7-CFD28B856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43D49-1559-4F6D-A12C-11EB66B1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E445E-F659-1E34-39D6-15A134FC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807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Light Copy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5A81-3509-DD4A-CEC9-AFBB0321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64389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3760-37AD-5C54-6332-AF7153DE92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2226038"/>
            <a:ext cx="3931170" cy="593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spc="30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1CD74-F03E-9407-C2AA-59ABEEB2C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975547"/>
            <a:ext cx="3931169" cy="2292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08692-1CB2-CEF2-BA20-5AEEA04A6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611849" y="2233534"/>
            <a:ext cx="2894351" cy="3043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E2FD4-3CFD-4D70-C885-86BDCD9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304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5A81-3509-DD4A-CEC9-AFBB0321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820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3760-37AD-5C54-6332-AF7153DE92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1CD74-F03E-9407-C2AA-59ABEEB2C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8FBCD-F5EB-5A45-6F50-232147639DC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301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08692-1CB2-CEF2-BA20-5AEEA04A6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301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E2FD4-3CFD-4D70-C885-86BDCD9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239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3F1DB-B384-9D1F-A40E-59022438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A8B04-C167-A0FC-9C1B-9228152E6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FC36D-CBC1-75A2-DE44-A4EBA4F15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21792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2" r:id="rId3"/>
    <p:sldLayoutId id="2147483663" r:id="rId4"/>
    <p:sldLayoutId id="2147483664" r:id="rId5"/>
    <p:sldLayoutId id="2147483659" r:id="rId6"/>
    <p:sldLayoutId id="2147483660" r:id="rId7"/>
    <p:sldLayoutId id="2147483673" r:id="rId8"/>
    <p:sldLayoutId id="2147483665" r:id="rId9"/>
    <p:sldLayoutId id="2147483658" r:id="rId10"/>
    <p:sldLayoutId id="2147483661" r:id="rId11"/>
    <p:sldLayoutId id="2147483678" r:id="rId12"/>
    <p:sldLayoutId id="2147483675" r:id="rId13"/>
    <p:sldLayoutId id="2147483674" r:id="rId14"/>
    <p:sldLayoutId id="2147483676" r:id="rId15"/>
    <p:sldLayoutId id="2147483677" r:id="rId16"/>
    <p:sldLayoutId id="2147483672" r:id="rId17"/>
    <p:sldLayoutId id="2147483655" r:id="rId18"/>
    <p:sldLayoutId id="2147483679" r:id="rId19"/>
    <p:sldLayoutId id="2147483680" r:id="rId20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3192" userDrawn="1">
          <p15:clr>
            <a:srgbClr val="F26B43"/>
          </p15:clr>
        </p15:guide>
        <p15:guide id="4" pos="2568" userDrawn="1">
          <p15:clr>
            <a:srgbClr val="F26B43"/>
          </p15:clr>
        </p15:guide>
        <p15:guide id="5" pos="1920" userDrawn="1">
          <p15:clr>
            <a:srgbClr val="F26B43"/>
          </p15:clr>
        </p15:guide>
        <p15:guide id="6" pos="1272" userDrawn="1">
          <p15:clr>
            <a:srgbClr val="F26B43"/>
          </p15:clr>
        </p15:guide>
        <p15:guide id="7" pos="648" userDrawn="1">
          <p15:clr>
            <a:srgbClr val="F26B43"/>
          </p15:clr>
        </p15:guide>
        <p15:guide id="8" pos="4488" userDrawn="1">
          <p15:clr>
            <a:srgbClr val="F26B43"/>
          </p15:clr>
        </p15:guide>
        <p15:guide id="9" pos="5112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pos="7032" userDrawn="1">
          <p15:clr>
            <a:srgbClr val="F26B43"/>
          </p15:clr>
        </p15:guide>
        <p15:guide id="12" pos="6408" userDrawn="1">
          <p15:clr>
            <a:srgbClr val="F26B43"/>
          </p15:clr>
        </p15:guide>
        <p15:guide id="13" pos="432" userDrawn="1">
          <p15:clr>
            <a:srgbClr val="F26B43"/>
          </p15:clr>
        </p15:guide>
        <p15:guide id="14" pos="7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sites/www.consumer.ftc.gov/files/articles/pdf/pdf-0096-fair-credit-reporting-act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7323-1A84-1F87-90C8-5016586CC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Hiring Best Practices in a Remote Workforce Environment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778F6-0C92-3F34-882D-74026F60A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Laura Mallory, Maynard </a:t>
            </a:r>
            <a:r>
              <a:rPr lang="en-US" dirty="0" smtClean="0"/>
              <a:t>Nexsen</a:t>
            </a:r>
            <a:r>
              <a:rPr lang="en-US" dirty="0" smtClean="0"/>
              <a:t> PC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FB767-8AB7-9962-60D0-3CCB5C18F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6700" y="5307370"/>
            <a:ext cx="7086600" cy="1727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August 24,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759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31" y="1991120"/>
            <a:ext cx="4630161" cy="3472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>
                <a:solidFill>
                  <a:srgbClr val="0070C0"/>
                </a:solidFill>
                <a:latin typeface="Arial Narrow" panose="020B0606020202030204" pitchFamily="34" charset="0"/>
              </a:rPr>
              <a:t>The Interview – </a:t>
            </a:r>
            <a:br>
              <a:rPr lang="en-US" b="1" cap="all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b="1" cap="all" dirty="0">
                <a:solidFill>
                  <a:srgbClr val="0070C0"/>
                </a:solidFill>
                <a:latin typeface="Arial Narrow" panose="020B0606020202030204" pitchFamily="34" charset="0"/>
              </a:rPr>
              <a:t>Topics </a:t>
            </a:r>
            <a:r>
              <a:rPr lang="en-US" b="1" cap="all" dirty="0">
                <a:solidFill>
                  <a:srgbClr val="FF0000"/>
                </a:solidFill>
                <a:latin typeface="Arial Narrow" panose="020B0606020202030204" pitchFamily="34" charset="0"/>
              </a:rPr>
              <a:t>Not</a:t>
            </a:r>
            <a:r>
              <a:rPr lang="en-US" b="1" cap="all" dirty="0">
                <a:solidFill>
                  <a:srgbClr val="0070C0"/>
                </a:solidFill>
                <a:latin typeface="Arial Narrow" panose="020B0606020202030204" pitchFamily="34" charset="0"/>
              </a:rPr>
              <a:t> to Discuss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Age or how long someone plans to work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Race, ethnicity, or color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Gender or sex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Country of national origin or birth place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Religion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Disability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Marital or family status or </a:t>
            </a:r>
            <a:r>
              <a:rPr lang="en-US" kern="0" dirty="0" smtClean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pregnancy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kern="0" dirty="0" smtClean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Prior </a:t>
            </a:r>
            <a:r>
              <a:rPr lang="en-US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workers’ compensation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83" y="2213404"/>
            <a:ext cx="2783855" cy="27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488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75" y="365125"/>
            <a:ext cx="10820400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kern="0" cap="all" dirty="0">
                <a:solidFill>
                  <a:srgbClr val="296FBA"/>
                </a:solidFill>
                <a:latin typeface="Arial Narrow" panose="020B0606020202030204" pitchFamily="34" charset="0"/>
                <a:sym typeface="DIN-Light" charset="0"/>
              </a:rPr>
              <a:t>The Interview – </a:t>
            </a:r>
            <a:br>
              <a:rPr lang="en-US" sz="3500" b="1" kern="0" cap="all" dirty="0">
                <a:solidFill>
                  <a:srgbClr val="296FBA"/>
                </a:solidFill>
                <a:latin typeface="Arial Narrow" panose="020B0606020202030204" pitchFamily="34" charset="0"/>
                <a:sym typeface="DIN-Light" charset="0"/>
              </a:rPr>
            </a:br>
            <a:r>
              <a:rPr lang="en-US" sz="3500" b="1" kern="0" cap="all" dirty="0">
                <a:solidFill>
                  <a:srgbClr val="296FBA"/>
                </a:solidFill>
                <a:latin typeface="Arial Narrow" panose="020B0606020202030204" pitchFamily="34" charset="0"/>
                <a:sym typeface="DIN-Light" charset="0"/>
              </a:rPr>
              <a:t>Avoid Discrimination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b="1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Stay focused on the </a:t>
            </a:r>
            <a:r>
              <a:rPr lang="en-US" b="1" kern="0" dirty="0">
                <a:solidFill>
                  <a:srgbClr val="3460B0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behaviors</a:t>
            </a:r>
            <a:r>
              <a:rPr lang="en-US" b="1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, </a:t>
            </a:r>
            <a:r>
              <a:rPr lang="en-US" b="1" kern="0" dirty="0">
                <a:solidFill>
                  <a:srgbClr val="E05D29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skills</a:t>
            </a:r>
            <a:r>
              <a:rPr lang="en-US" b="1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, </a:t>
            </a:r>
            <a:r>
              <a:rPr lang="en-US" b="1" kern="0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qualifications</a:t>
            </a:r>
            <a:r>
              <a:rPr lang="en-US" b="1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 and </a:t>
            </a:r>
            <a:r>
              <a:rPr lang="en-US" b="1" kern="0" dirty="0">
                <a:solidFill>
                  <a:srgbClr val="C49C26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experience</a:t>
            </a:r>
            <a:r>
              <a:rPr lang="en-US" b="1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 needed to perform the job. 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b="1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Be careful when the conversation gets “chatty.”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b="1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If the applicant brings up a topic that is off limits, don’t engage; change the course of the conversation.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b="1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Example, applicant states she left her prior job because she had a baby two months ago and needs better insurance. In response, ask about her prior experience in the area in which she is applying.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776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kern="0" cap="all" dirty="0">
                <a:solidFill>
                  <a:srgbClr val="296FBA"/>
                </a:solidFill>
                <a:latin typeface="Arial Narrow" panose="020B0606020202030204" pitchFamily="34" charset="0"/>
                <a:sym typeface="DIN-Light" charset="0"/>
              </a:rPr>
              <a:t>Using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8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Do not ask for passwords.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8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Beware of potential adverse action/discrimination claims. You may find information on a disability, union affiliation, religion, etc. 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8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Have HR conduct the search; not manager.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8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Be consistent. If search for one candidate; search for all. </a:t>
            </a:r>
          </a:p>
          <a:p>
            <a:pPr marL="441948" lvl="0" indent="-301328" fontAlgn="base">
              <a:lnSpc>
                <a:spcPct val="110000"/>
              </a:lnSpc>
              <a:spcBef>
                <a:spcPts val="0"/>
              </a:spcBef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8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Preserve information that you find that affects </a:t>
            </a:r>
            <a:endParaRPr lang="en-US" sz="2800" kern="0" dirty="0" smtClean="0">
              <a:solidFill>
                <a:srgbClr val="626164"/>
              </a:solidFill>
              <a:latin typeface="Arial Narrow" panose="020B0606020202030204" pitchFamily="34" charset="0"/>
              <a:cs typeface="Arial" panose="020B0604020202020204" pitchFamily="34" charset="0"/>
              <a:sym typeface="DIN-Regular" charset="0"/>
            </a:endParaRPr>
          </a:p>
          <a:p>
            <a:pPr marL="140620" lvl="0" indent="0" fontAlgn="base">
              <a:lnSpc>
                <a:spcPct val="110000"/>
              </a:lnSpc>
              <a:spcBef>
                <a:spcPts val="0"/>
              </a:spcBef>
              <a:buClr>
                <a:srgbClr val="2764B2"/>
              </a:buClr>
              <a:buSzPct val="171000"/>
              <a:buNone/>
            </a:pPr>
            <a:r>
              <a:rPr lang="en-US" sz="28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 </a:t>
            </a:r>
            <a:r>
              <a:rPr lang="en-US" sz="2800" kern="0" dirty="0" smtClean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   </a:t>
            </a:r>
            <a:r>
              <a:rPr lang="en-US" sz="2800" kern="0" dirty="0" smtClean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decision </a:t>
            </a:r>
            <a:r>
              <a:rPr lang="en-US" sz="28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not to hire.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8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Look for inconsistences on LinkedIn.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94" y="2861273"/>
            <a:ext cx="2872016" cy="28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200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SOCIAL MEDIA IN HIRING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75000"/>
              <a:buFont typeface="Arial" panose="020B0604020202020204" pitchFamily="34" charset="0"/>
              <a:buChar char="▼"/>
            </a:pP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State laws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Arkansas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California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Colorado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Connecticut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Delaware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Illinois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Louisiana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Maine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Maryland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Michigan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Montana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Nebraska</a:t>
            </a:r>
            <a:endParaRPr lang="en-US" altLang="en-US" sz="2200" b="1" dirty="0">
              <a:solidFill>
                <a:srgbClr val="0070C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Nevada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New Hampshire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New Jersey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New Mexico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Oklahoma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Oregon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Rhode Island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Tennessee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Utah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Vermont</a:t>
            </a:r>
            <a:endParaRPr lang="en-US" altLang="en-US" sz="2200" b="1" dirty="0">
              <a:solidFill>
                <a:srgbClr val="0070C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Virginia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Washington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West Virginia</a:t>
            </a: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65000"/>
              <a:buFont typeface="Arial" panose="020B0604020202020204" pitchFamily="34" charset="0"/>
              <a:buChar char="▼"/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Wisconsin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960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Tennessee’s social media hiring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Tennessee employers are prohibited from doing any of the following things regarding the social media accounts of </a:t>
            </a:r>
            <a:r>
              <a:rPr lang="en-US" dirty="0" smtClean="0"/>
              <a:t>employees or </a:t>
            </a:r>
            <a:r>
              <a:rPr lang="en-US" dirty="0"/>
              <a:t>prospective </a:t>
            </a:r>
            <a:r>
              <a:rPr lang="en-US" dirty="0" smtClean="0"/>
              <a:t>employees: </a:t>
            </a:r>
          </a:p>
          <a:p>
            <a:r>
              <a:rPr lang="en-US" dirty="0" smtClean="0"/>
              <a:t>Asking </a:t>
            </a:r>
            <a:r>
              <a:rPr lang="en-US" dirty="0"/>
              <a:t>for the password to access social media </a:t>
            </a:r>
            <a:r>
              <a:rPr lang="en-US" dirty="0" smtClean="0"/>
              <a:t>accounts</a:t>
            </a:r>
          </a:p>
          <a:p>
            <a:r>
              <a:rPr lang="en-US" dirty="0" smtClean="0"/>
              <a:t>Asking </a:t>
            </a:r>
            <a:r>
              <a:rPr lang="en-US" dirty="0"/>
              <a:t>the applicant </a:t>
            </a:r>
            <a:r>
              <a:rPr lang="en-US" dirty="0" smtClean="0"/>
              <a:t>to </a:t>
            </a:r>
            <a:r>
              <a:rPr lang="en-US" dirty="0"/>
              <a:t>add the employer as a </a:t>
            </a:r>
            <a:r>
              <a:rPr lang="en-US" dirty="0" smtClean="0"/>
              <a:t>contact</a:t>
            </a:r>
          </a:p>
          <a:p>
            <a:r>
              <a:rPr lang="en-US" dirty="0" smtClean="0"/>
              <a:t>Compel applicant to access personal account in the presence of the </a:t>
            </a:r>
            <a:r>
              <a:rPr lang="en-US" dirty="0" smtClean="0"/>
              <a:t>employer </a:t>
            </a:r>
            <a:endParaRPr lang="en-US" dirty="0" smtClean="0"/>
          </a:p>
          <a:p>
            <a:r>
              <a:rPr lang="en-US" dirty="0" smtClean="0"/>
              <a:t>Take any adverse action because of a failure to disclose the requested </a:t>
            </a:r>
            <a:r>
              <a:rPr lang="en-US" dirty="0" smtClean="0"/>
              <a:t>information</a:t>
            </a:r>
            <a:endParaRPr lang="en-US" dirty="0" smtClean="0"/>
          </a:p>
          <a:p>
            <a:r>
              <a:rPr lang="en-US" dirty="0" smtClean="0"/>
              <a:t>T.C.A § 50-1-1003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176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F0A0-38EA-DD9D-8348-A4DEA17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414" y="3258385"/>
            <a:ext cx="6438900" cy="1337872"/>
          </a:xfrm>
        </p:spPr>
        <p:txBody>
          <a:bodyPr/>
          <a:lstStyle/>
          <a:p>
            <a:r>
              <a:rPr lang="en-US" b="1" dirty="0" smtClean="0"/>
              <a:t>Post-Interview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19187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19161"/>
          </a:xfrm>
        </p:spPr>
        <p:txBody>
          <a:bodyPr/>
          <a:lstStyle/>
          <a:p>
            <a:pPr algn="ctr"/>
            <a:r>
              <a:rPr lang="en-US" b="1" cap="all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Include in Offer Letter (if used)</a:t>
            </a:r>
            <a:endParaRPr lang="en-US" sz="2667" b="1" cap="all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69" y="1193801"/>
            <a:ext cx="11277599" cy="527860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</a:pPr>
            <a:r>
              <a:rPr lang="en-US" sz="2667" dirty="0">
                <a:latin typeface="Arial Narrow" panose="020B0606020202030204" pitchFamily="34" charset="0"/>
              </a:rPr>
              <a:t>Job title, reporting line, job duties/responsibilities</a:t>
            </a:r>
          </a:p>
          <a:p>
            <a:pPr>
              <a:spcBef>
                <a:spcPts val="800"/>
              </a:spcBef>
            </a:pPr>
            <a:r>
              <a:rPr lang="en-US" sz="2667" dirty="0">
                <a:latin typeface="Arial Narrow" panose="020B0606020202030204" pitchFamily="34" charset="0"/>
              </a:rPr>
              <a:t>Salary</a:t>
            </a:r>
          </a:p>
          <a:p>
            <a:pPr>
              <a:spcBef>
                <a:spcPts val="800"/>
              </a:spcBef>
            </a:pPr>
            <a:r>
              <a:rPr lang="en-US" sz="2667" dirty="0">
                <a:latin typeface="Arial Narrow" panose="020B0606020202030204" pitchFamily="34" charset="0"/>
              </a:rPr>
              <a:t>Benefits</a:t>
            </a:r>
          </a:p>
          <a:p>
            <a:pPr>
              <a:spcBef>
                <a:spcPts val="800"/>
              </a:spcBef>
            </a:pPr>
            <a:r>
              <a:rPr lang="en-US" sz="2667" dirty="0">
                <a:latin typeface="Arial Narrow" panose="020B0606020202030204" pitchFamily="34" charset="0"/>
              </a:rPr>
              <a:t>Expected start date </a:t>
            </a:r>
          </a:p>
          <a:p>
            <a:pPr>
              <a:spcBef>
                <a:spcPts val="800"/>
              </a:spcBef>
            </a:pPr>
            <a:r>
              <a:rPr lang="en-US" sz="2667" dirty="0">
                <a:latin typeface="Arial Narrow" panose="020B0606020202030204" pitchFamily="34" charset="0"/>
              </a:rPr>
              <a:t>Location of position </a:t>
            </a:r>
          </a:p>
          <a:p>
            <a:pPr>
              <a:spcBef>
                <a:spcPts val="800"/>
              </a:spcBef>
            </a:pPr>
            <a:r>
              <a:rPr lang="en-US" sz="2667" dirty="0">
                <a:latin typeface="Arial Narrow" panose="020B0606020202030204" pitchFamily="34" charset="0"/>
              </a:rPr>
              <a:t>No violation of former employer’s restrictive covenants</a:t>
            </a:r>
          </a:p>
          <a:p>
            <a:pPr>
              <a:spcBef>
                <a:spcPts val="800"/>
              </a:spcBef>
            </a:pPr>
            <a:r>
              <a:rPr lang="en-US" sz="2667" dirty="0">
                <a:latin typeface="Arial Narrow" panose="020B0606020202030204" pitchFamily="34" charset="0"/>
              </a:rPr>
              <a:t>Conditional restrictive covenant – NDA, non-compete, etc. </a:t>
            </a:r>
          </a:p>
          <a:p>
            <a:pPr>
              <a:spcBef>
                <a:spcPts val="800"/>
              </a:spcBef>
            </a:pPr>
            <a:r>
              <a:rPr lang="en-US" sz="2667" dirty="0">
                <a:latin typeface="Arial Narrow" panose="020B0606020202030204" pitchFamily="34" charset="0"/>
              </a:rPr>
              <a:t>Contingencies, including testing requirements (e.g., drug testing)</a:t>
            </a:r>
          </a:p>
          <a:p>
            <a:pPr>
              <a:spcBef>
                <a:spcPts val="800"/>
              </a:spcBef>
            </a:pPr>
            <a:r>
              <a:rPr lang="en-US" sz="2667" dirty="0">
                <a:latin typeface="Arial Narrow" panose="020B0606020202030204" pitchFamily="34" charset="0"/>
              </a:rPr>
              <a:t>Reference to at will employment (where applicable)</a:t>
            </a:r>
          </a:p>
          <a:p>
            <a:pPr>
              <a:spcBef>
                <a:spcPts val="800"/>
              </a:spcBef>
            </a:pPr>
            <a:r>
              <a:rPr lang="en-US" sz="2667" dirty="0">
                <a:latin typeface="Arial Narrow" panose="020B0606020202030204" pitchFamily="34" charset="0"/>
              </a:rPr>
              <a:t>Preserve discretion to change terms of offer</a:t>
            </a:r>
          </a:p>
          <a:p>
            <a:pPr marL="187489" indent="0">
              <a:spcBef>
                <a:spcPts val="800"/>
              </a:spcBef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>
              <a:spcBef>
                <a:spcPts val="800"/>
              </a:spcBef>
            </a:pPr>
            <a:endParaRPr lang="en-US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7E36CDFC-1964-4390-B134-3DC5963B18E4}" type="slidenum">
              <a:rPr lang="en-US" smtClean="0"/>
              <a:pPr defTabSz="914354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49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>
                <a:solidFill>
                  <a:srgbClr val="0070C0"/>
                </a:solidFill>
                <a:latin typeface="Arial Narrow" panose="020B0606020202030204" pitchFamily="34" charset="0"/>
              </a:rPr>
              <a:t>Fair Credit Reporting Act (FCRA)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3040"/>
            <a:ext cx="10820400" cy="471392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ym typeface="DIN-Regular" charset="0"/>
              </a:rPr>
              <a:t>If a</a:t>
            </a:r>
            <a:r>
              <a:rPr lang="en-US" sz="2400" kern="0" dirty="0" smtClean="0">
                <a:cs typeface="Arial" panose="020B0604020202020204" pitchFamily="34" charset="0"/>
                <a:sym typeface="DIN-Regular" charset="0"/>
              </a:rPr>
              <a:t>n </a:t>
            </a:r>
            <a:r>
              <a:rPr lang="en-US" sz="2400" kern="0" dirty="0">
                <a:cs typeface="Arial" panose="020B0604020202020204" pitchFamily="34" charset="0"/>
                <a:sym typeface="DIN-Regular" charset="0"/>
              </a:rPr>
              <a:t>employer requests a consumer report or investigative consumer report through a consumer reporting agency (third party), it must comply with the FCRA.</a:t>
            </a:r>
          </a:p>
          <a:p>
            <a:r>
              <a:rPr lang="en-US" sz="2400" dirty="0" smtClean="0"/>
              <a:t>Does not apply to an employer obtaining information/reports directly from a public records service (e.g. DMV), from a law enforcement agency, or any other public source (internet).</a:t>
            </a:r>
          </a:p>
          <a:p>
            <a:r>
              <a:rPr lang="en-US" sz="2400" dirty="0" smtClean="0"/>
              <a:t>“Consumer reports” is any information by a consumer reporting agency bearing on </a:t>
            </a:r>
          </a:p>
          <a:p>
            <a:pPr lvl="1"/>
            <a:r>
              <a:rPr lang="en-US" sz="2400" dirty="0" smtClean="0"/>
              <a:t>Credit </a:t>
            </a:r>
            <a:r>
              <a:rPr lang="en-US" sz="2400" dirty="0"/>
              <a:t>worthiness, standing, and capacity</a:t>
            </a:r>
          </a:p>
          <a:p>
            <a:pPr lvl="1"/>
            <a:r>
              <a:rPr lang="en-US" sz="2400" dirty="0"/>
              <a:t>character, general reputation, personal characteristics, or mode of living</a:t>
            </a:r>
          </a:p>
          <a:p>
            <a:r>
              <a:rPr lang="en-US" sz="2400" dirty="0" smtClean="0"/>
              <a:t>Employment/potential </a:t>
            </a:r>
            <a:r>
              <a:rPr lang="en-US" sz="2400" dirty="0"/>
              <a:t>employment is “permissible purpose” if FCRA rules followed and not in violation of applicable </a:t>
            </a:r>
            <a:r>
              <a:rPr lang="en-US" sz="2400" dirty="0" smtClean="0"/>
              <a:t>law.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439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FCRA Step 1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Disclose Report Requests &amp; Obtain Consent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10820400" cy="4477204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Before requesting a Report </a:t>
            </a:r>
            <a:r>
              <a:rPr lang="en-US" sz="2200" dirty="0" smtClean="0"/>
              <a:t>– disclose intent to request a Report (conspicuous and in writing) &amp; obtain </a:t>
            </a:r>
            <a:r>
              <a:rPr lang="en-US" sz="2200" b="1" dirty="0" smtClean="0"/>
              <a:t>signed, written authorization </a:t>
            </a:r>
            <a:r>
              <a:rPr lang="en-US" sz="2200" dirty="0" smtClean="0"/>
              <a:t>Disclosure and Authorization:</a:t>
            </a:r>
          </a:p>
          <a:p>
            <a:pPr lvl="1"/>
            <a:r>
              <a:rPr lang="en-US" sz="2200" dirty="0" smtClean="0"/>
              <a:t>Can be included in the same document</a:t>
            </a:r>
          </a:p>
          <a:p>
            <a:pPr lvl="1"/>
            <a:r>
              <a:rPr lang="en-US" sz="2200" dirty="0" smtClean="0"/>
              <a:t>Cannot be part of another set of documents (e.g., in employment application materials) – must be a single document with a stand alone authorization format</a:t>
            </a:r>
          </a:p>
          <a:p>
            <a:r>
              <a:rPr lang="en-US" sz="2200" dirty="0" smtClean="0"/>
              <a:t>Form should retain clear and conspicuous authorization to obtain Reports for duration of the application/employment relationship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49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FCRA Step 2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Provide CRA with Information and Certify Compliance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CRA should not provide a report to the employer until employer/user discloses and certifies that it is being used for appropriate purpose and compliance with Step 1</a:t>
            </a:r>
          </a:p>
          <a:p>
            <a:r>
              <a:rPr lang="en-US" sz="2800" dirty="0" smtClean="0"/>
              <a:t>Disclose and certify the employer if doing this on behalf of employer as a “pass through” (v. using FGP account for your own screening purposes for particular position)</a:t>
            </a:r>
          </a:p>
          <a:p>
            <a:r>
              <a:rPr lang="en-US" sz="2800" dirty="0" smtClean="0"/>
              <a:t>CRAs may vary in level and detail of information required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70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KNOW THE LAWS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Title VII of the Civil Rights Act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The Age Discrimination in Employment Act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The American’s With Disabilities Act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The Pregnancy Discrimination Act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The Genetic Information Nondiscrimination Act (GINA)</a:t>
            </a:r>
          </a:p>
          <a:p>
            <a:pPr marL="676314" lvl="1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Typically arises in context of benefits and health coverage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Bankruptcy – federal law prohibits discrimination in employment based on employee’s/applicant’s prior bankruptcy filings.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4774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FCRA Step 3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Notify Individual of any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ntended Adverse Action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Once you (or employer) receive report and </a:t>
            </a:r>
            <a:r>
              <a:rPr lang="en-US" sz="2400" i="1" u="sng" dirty="0" smtClean="0"/>
              <a:t>before</a:t>
            </a:r>
            <a:r>
              <a:rPr lang="en-US" sz="2400" dirty="0" smtClean="0"/>
              <a:t> taking adverse action on the Report, you must provide written notice to individual that provides:</a:t>
            </a:r>
          </a:p>
          <a:p>
            <a:pPr lvl="1"/>
            <a:r>
              <a:rPr lang="en-US" sz="2400" dirty="0" smtClean="0"/>
              <a:t>Copy of the Report</a:t>
            </a:r>
          </a:p>
          <a:p>
            <a:pPr lvl="1"/>
            <a:r>
              <a:rPr lang="en-US" sz="2400" dirty="0" smtClean="0"/>
              <a:t>Summary of individual’s rights under the </a:t>
            </a:r>
            <a:r>
              <a:rPr lang="en-US" sz="2400" dirty="0"/>
              <a:t>FCRA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www.consumer.ftc.gov/sites/www.consumer.ftc.gov/files/articles/pdf/pdf-0096-fair-credit-reporting-act.pdf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Let reasonable time pass (&gt;5 days) before making final decision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15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FCRA Step 4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Provide Adverse Action Notices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notify applicant of adverse action being taken based on Report </a:t>
            </a:r>
          </a:p>
          <a:p>
            <a:r>
              <a:rPr lang="en-US" dirty="0" smtClean="0"/>
              <a:t>Adverse action notice must include:</a:t>
            </a:r>
          </a:p>
          <a:p>
            <a:pPr lvl="1"/>
            <a:r>
              <a:rPr lang="en-US" dirty="0" smtClean="0"/>
              <a:t>Name, address and phone # of CRA that supplied report</a:t>
            </a:r>
          </a:p>
          <a:p>
            <a:pPr lvl="1"/>
            <a:r>
              <a:rPr lang="en-US" dirty="0"/>
              <a:t>Explanation that CRA did not make decision and cannot explain </a:t>
            </a:r>
            <a:r>
              <a:rPr lang="en-US" dirty="0" smtClean="0"/>
              <a:t>decision</a:t>
            </a:r>
          </a:p>
          <a:p>
            <a:pPr lvl="1"/>
            <a:r>
              <a:rPr lang="en-US" dirty="0" smtClean="0"/>
              <a:t>Notice of right to dispute accuracy or completeness of information and to get an additional free report from the company if person asks for it within 60 days</a:t>
            </a:r>
          </a:p>
          <a:p>
            <a:pPr lvl="1"/>
            <a:r>
              <a:rPr lang="en-US" dirty="0" smtClean="0"/>
              <a:t>Include another copy of the “summary of rights” previously sent (both before and after adverse action)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84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Salary History and Equal Pay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itchFamily="18" charset="0"/>
              </a:rPr>
              <a:t>49 states with </a:t>
            </a:r>
            <a:r>
              <a:rPr lang="en-US" altLang="en-US" sz="2400" dirty="0" smtClean="0">
                <a:cs typeface="Times New Roman" pitchFamily="18" charset="0"/>
              </a:rPr>
              <a:t>equal pay laws</a:t>
            </a:r>
            <a:endParaRPr lang="en-US" altLang="en-US" sz="2400" dirty="0"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200" dirty="0">
                <a:cs typeface="Times New Roman" pitchFamily="18" charset="0"/>
              </a:rPr>
              <a:t>Varying levels of restrictions, coverage, and possible exposure </a:t>
            </a:r>
          </a:p>
          <a:p>
            <a:pPr lvl="2">
              <a:lnSpc>
                <a:spcPct val="90000"/>
              </a:lnSpc>
            </a:pPr>
            <a:endParaRPr lang="en-US" altLang="en-US" sz="22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Know whether your applicant/hire is in a no-salary-history jurisdiction (remote workers)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Best </a:t>
            </a:r>
            <a:r>
              <a:rPr lang="en-US" altLang="en-US" sz="2400" dirty="0">
                <a:cs typeface="Times New Roman" pitchFamily="18" charset="0"/>
              </a:rPr>
              <a:t>practice – Do not ask for </a:t>
            </a:r>
            <a:r>
              <a:rPr lang="en-US" altLang="en-US" sz="2400" dirty="0" smtClean="0">
                <a:cs typeface="Times New Roman" pitchFamily="18" charset="0"/>
              </a:rPr>
              <a:t>current pay or wage </a:t>
            </a:r>
            <a:r>
              <a:rPr lang="en-US" altLang="en-US" sz="2400" dirty="0">
                <a:cs typeface="Times New Roman" pitchFamily="18" charset="0"/>
              </a:rPr>
              <a:t>history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>
                <a:cs typeface="Times New Roman" pitchFamily="18" charset="0"/>
              </a:rPr>
              <a:t>Focus instead on salary expectations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>
                <a:cs typeface="Times New Roman" pitchFamily="18" charset="0"/>
              </a:rPr>
              <a:t>Avoid the appearance of an indirect request for history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9230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87" y="365125"/>
            <a:ext cx="10820400" cy="1325563"/>
          </a:xfrm>
        </p:spPr>
        <p:txBody>
          <a:bodyPr/>
          <a:lstStyle/>
          <a:p>
            <a:pPr algn="ctr"/>
            <a:r>
              <a:rPr lang="en-US" b="1" cap="all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Are RESTRICTIVE COVENANTS permissible in the employee’s jurisdiction?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Non-Compete Agreements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Prohibits competition in defined geographic area for defined time period. 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More difficult to enforce.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Must be supported by consideration.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Must have reasonable time and geographic restriction. 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Must be narrowly tailored to protect “legitimate business interest.”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Require as a condition of employment. </a:t>
            </a:r>
            <a:endParaRPr lang="en-US" b="1" dirty="0" smtClean="0">
              <a:latin typeface="Arial Narrow" panose="020B0606020202030204" pitchFamily="34" charset="0"/>
            </a:endParaRPr>
          </a:p>
          <a:p>
            <a:r>
              <a:rPr lang="en-US" b="1" dirty="0" smtClean="0">
                <a:latin typeface="Arial Narrow" panose="020B0606020202030204" pitchFamily="34" charset="0"/>
              </a:rPr>
              <a:t>Specific </a:t>
            </a:r>
            <a:r>
              <a:rPr lang="en-US" b="1" dirty="0">
                <a:latin typeface="Arial Narrow" panose="020B0606020202030204" pitchFamily="34" charset="0"/>
              </a:rPr>
              <a:t>legal requirements.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2775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EF46-74EA-6A11-079D-43E62509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Other Remote Hiring Considerations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4EB2-838F-90F5-C05A-96DFCE95A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1305"/>
            <a:ext cx="108204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Taxes</a:t>
            </a:r>
          </a:p>
          <a:p>
            <a:r>
              <a:rPr lang="en-US" sz="2400" dirty="0" smtClean="0"/>
              <a:t>Exempt status </a:t>
            </a:r>
          </a:p>
          <a:p>
            <a:r>
              <a:rPr lang="en-US" sz="2400" dirty="0" smtClean="0"/>
              <a:t>Paychecks</a:t>
            </a:r>
          </a:p>
          <a:p>
            <a:pPr lvl="1"/>
            <a:r>
              <a:rPr lang="en-US" sz="2400" dirty="0" smtClean="0"/>
              <a:t>Information on paychecks</a:t>
            </a:r>
          </a:p>
          <a:p>
            <a:pPr lvl="1"/>
            <a:r>
              <a:rPr lang="en-US" sz="2400" dirty="0" smtClean="0"/>
              <a:t>Timing of payment</a:t>
            </a:r>
          </a:p>
          <a:p>
            <a:r>
              <a:rPr lang="en-US" sz="2400" dirty="0" smtClean="0"/>
              <a:t>Payment of paid time off</a:t>
            </a:r>
          </a:p>
          <a:p>
            <a:r>
              <a:rPr lang="en-US" sz="2400" dirty="0" smtClean="0"/>
              <a:t>Handbook provisions/required notices?</a:t>
            </a:r>
          </a:p>
          <a:p>
            <a:r>
              <a:rPr lang="en-US" sz="2400" dirty="0" smtClean="0"/>
              <a:t>Sick and safe leave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4B3A5-1B8C-F173-12F4-282506FD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376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Pre-Employment Drug Testing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Check State Law!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Timing</a:t>
            </a:r>
            <a:endParaRPr lang="en-US" altLang="en-US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3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cs typeface="Times New Roman" pitchFamily="18" charset="0"/>
              </a:rPr>
              <a:t>Post-Conditional Offer is easiest and safest to administer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cs typeface="Times New Roman" pitchFamily="18" charset="0"/>
              </a:rPr>
              <a:t>Uniformity</a:t>
            </a:r>
          </a:p>
          <a:p>
            <a:pPr lvl="3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cs typeface="Times New Roman" pitchFamily="18" charset="0"/>
              </a:rPr>
              <a:t>Be consistent by job category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Do </a:t>
            </a:r>
            <a:r>
              <a:rPr lang="en-US" altLang="en-US" sz="2400" dirty="0">
                <a:latin typeface="Calibri" panose="020F0502020204030204" pitchFamily="34" charset="0"/>
                <a:cs typeface="Times New Roman" pitchFamily="18" charset="0"/>
              </a:rPr>
              <a:t>you really want to know?</a:t>
            </a:r>
          </a:p>
          <a:p>
            <a:pPr lvl="3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cs typeface="Times New Roman" pitchFamily="18" charset="0"/>
              </a:rPr>
              <a:t>Legal, Contractual, or Regulatory requirements?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cs typeface="Times New Roman" pitchFamily="18" charset="0"/>
              </a:rPr>
              <a:t>Safety sensitive </a:t>
            </a:r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roles?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Remember to consider disability laws</a:t>
            </a:r>
            <a:endParaRPr lang="en-US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0248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72B0-61C4-0A0C-47D5-588C3676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636" y="2588202"/>
            <a:ext cx="2469630" cy="2465882"/>
          </a:xfrm>
        </p:spPr>
        <p:txBody>
          <a:bodyPr>
            <a:normAutofit/>
          </a:bodyPr>
          <a:lstStyle/>
          <a:p>
            <a:r>
              <a:rPr lang="en-US" sz="4800" dirty="0"/>
              <a:t>Thank</a:t>
            </a:r>
            <a:br>
              <a:rPr lang="en-US" sz="4800" dirty="0"/>
            </a:br>
            <a:r>
              <a:rPr lang="en-US" sz="4800" dirty="0"/>
              <a:t>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E8483-4E00-9B0F-F27C-22A7983ED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4764" y="3675888"/>
            <a:ext cx="5039243" cy="1320784"/>
          </a:xfrm>
        </p:spPr>
        <p:txBody>
          <a:bodyPr>
            <a:normAutofit fontScale="92500"/>
          </a:bodyPr>
          <a:lstStyle/>
          <a:p>
            <a:r>
              <a:rPr lang="en-US" sz="1200" b="1" spc="300" dirty="0"/>
              <a:t>CONTACT</a:t>
            </a:r>
          </a:p>
          <a:p>
            <a:r>
              <a:rPr lang="en-US" b="1" dirty="0" smtClean="0"/>
              <a:t>Laura Mallory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(629) 258-2256 </a:t>
            </a:r>
            <a:r>
              <a:rPr lang="en-US" dirty="0"/>
              <a:t>|  </a:t>
            </a:r>
            <a:r>
              <a:rPr lang="en-US" dirty="0" smtClean="0"/>
              <a:t>lmallory@maynardnexsen.com</a:t>
            </a:r>
            <a:endParaRPr lang="en-US" dirty="0"/>
          </a:p>
          <a:p>
            <a:r>
              <a:rPr lang="en-US" dirty="0"/>
              <a:t>maynardnexsen.com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9589B-5BE9-DC63-A91B-B002CD23E3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000" y="6217920"/>
            <a:ext cx="2743200" cy="365125"/>
          </a:xfrm>
        </p:spPr>
        <p:txBody>
          <a:bodyPr/>
          <a:lstStyle/>
          <a:p>
            <a:r>
              <a:rPr lang="en-US" dirty="0"/>
              <a:t>///  </a:t>
            </a:r>
            <a:fld id="{72B7E9CD-2B7E-3646-BE07-F60A1F18BBD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156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DOCUMENTS EMPLOYERS SHOULD HAVE AS PART OF HIRING PROCESS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500" dirty="0" smtClean="0"/>
              <a:t>Advertisement</a:t>
            </a:r>
          </a:p>
          <a:p>
            <a:pPr>
              <a:spcBef>
                <a:spcPts val="600"/>
              </a:spcBef>
            </a:pPr>
            <a:r>
              <a:rPr lang="en-US" sz="2500" dirty="0" smtClean="0"/>
              <a:t>Accurate </a:t>
            </a:r>
            <a:r>
              <a:rPr lang="en-US" sz="2500" dirty="0"/>
              <a:t>Job Description for the </a:t>
            </a:r>
            <a:r>
              <a:rPr lang="en-US" sz="2500" dirty="0" smtClean="0"/>
              <a:t>position</a:t>
            </a:r>
            <a:endParaRPr lang="en-US" sz="2500" dirty="0"/>
          </a:p>
          <a:p>
            <a:pPr>
              <a:spcBef>
                <a:spcPts val="600"/>
              </a:spcBef>
            </a:pPr>
            <a:r>
              <a:rPr lang="en-US" sz="2500" dirty="0"/>
              <a:t>Application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Equal Employment Opportunity Statement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Consent Form for Background Check</a:t>
            </a:r>
          </a:p>
          <a:p>
            <a:pPr>
              <a:spcBef>
                <a:spcPts val="600"/>
              </a:spcBef>
            </a:pPr>
            <a:r>
              <a:rPr lang="en-US" sz="2500" dirty="0" smtClean="0"/>
              <a:t>Offer letter</a:t>
            </a:r>
          </a:p>
          <a:p>
            <a:pPr>
              <a:spcBef>
                <a:spcPts val="600"/>
              </a:spcBef>
            </a:pPr>
            <a:r>
              <a:rPr lang="en-US" sz="2500" dirty="0" smtClean="0"/>
              <a:t>Employment agreements (non-compete covenants, confidentiality, </a:t>
            </a:r>
            <a:r>
              <a:rPr lang="en-US" sz="2500" dirty="0" smtClean="0"/>
              <a:t>etc.)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553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F0A0-38EA-DD9D-8348-A4DEA17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414" y="3258385"/>
            <a:ext cx="6438900" cy="1337872"/>
          </a:xfrm>
        </p:spPr>
        <p:txBody>
          <a:bodyPr/>
          <a:lstStyle/>
          <a:p>
            <a:r>
              <a:rPr lang="en-US" b="1" dirty="0" smtClean="0"/>
              <a:t>Pre-Interview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35277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ADVERTISEMENT/JOB DESCRIPTION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Avoid saying anything to give the impression that race, sex, national origin, religion, age or disability is favored or disfavored. </a:t>
            </a:r>
          </a:p>
          <a:p>
            <a:pPr marL="676314" lvl="1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E.g., “Looking for college graduates,” or “Great opportunity for young professionals.”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Do not include statement suggesting “long term employment” or “career opportunity.”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Refer to job titles in neutral terms, e.g., “salesperson” not “salesman.”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Describe job accurately, including important essential functions</a:t>
            </a:r>
            <a:r>
              <a:rPr lang="en-US" sz="2500" kern="0" dirty="0" smtClean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.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 smtClean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Data Privacy Acts </a:t>
            </a:r>
            <a:endParaRPr lang="en-US" sz="2500" kern="0" dirty="0">
              <a:solidFill>
                <a:srgbClr val="626164"/>
              </a:solidFill>
              <a:latin typeface="Arial Narrow" panose="020B0606020202030204" pitchFamily="34" charset="0"/>
              <a:cs typeface="Arial" panose="020B0604020202020204" pitchFamily="34" charset="0"/>
              <a:sym typeface="DIN-Regular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752565"/>
            <a:ext cx="23812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541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F0A0-38EA-DD9D-8348-A4DEA17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414" y="3258385"/>
            <a:ext cx="6438900" cy="1337872"/>
          </a:xfrm>
        </p:spPr>
        <p:txBody>
          <a:bodyPr/>
          <a:lstStyle/>
          <a:p>
            <a:r>
              <a:rPr lang="en-US" b="1" dirty="0" smtClean="0"/>
              <a:t>The Interview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09800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Interview – Best Practices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1948" lvl="0" indent="-301328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 smtClean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Ensure the candidate and interviewers are able to access and utilize the video platform used.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 smtClean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Have </a:t>
            </a:r>
            <a:r>
              <a:rPr lang="en-US" sz="25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at least two interviewers present when possible.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Use a topics/criteria outline and stick to the </a:t>
            </a:r>
            <a:r>
              <a:rPr lang="en-US" sz="2500" kern="0" dirty="0" smtClean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script.</a:t>
            </a:r>
            <a:endParaRPr lang="en-US" sz="2500" kern="0" dirty="0">
              <a:solidFill>
                <a:srgbClr val="626164"/>
              </a:solidFill>
              <a:latin typeface="Arial Narrow" panose="020B0606020202030204" pitchFamily="34" charset="0"/>
              <a:cs typeface="Arial" panose="020B0604020202020204" pitchFamily="34" charset="0"/>
              <a:sym typeface="DIN-Regular" charset="0"/>
            </a:endParaRPr>
          </a:p>
          <a:p>
            <a:pPr marL="441948" lvl="0" indent="-301328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Ask applicant to sign release to contact former employers, references and educational </a:t>
            </a:r>
            <a:r>
              <a:rPr lang="en-US" sz="2500" kern="0" dirty="0" smtClean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institutions.</a:t>
            </a:r>
            <a:endParaRPr lang="en-US" sz="2500" kern="0" dirty="0">
              <a:solidFill>
                <a:srgbClr val="626164"/>
              </a:solidFill>
              <a:latin typeface="Arial Narrow" panose="020B0606020202030204" pitchFamily="34" charset="0"/>
              <a:cs typeface="Arial" panose="020B0604020202020204" pitchFamily="34" charset="0"/>
              <a:sym typeface="DIN-Regular" charset="0"/>
            </a:endParaRPr>
          </a:p>
          <a:p>
            <a:pPr marL="441948" lvl="0" indent="-301328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Be consistent – ask all applicants the same questions. 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Less is more. Do not oversell. Do not make promises you may not be able to keep. Do not risk verbal contract with applicant.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5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What you ask, say and write is discoverable in a later lawsuit. Be careful when taking notes.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878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Topical Questions for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Experience, skills and training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Reason for leaving last job or wanting to leave current job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Periods of unemployment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Reason for applying for this job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Professional goals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Self </a:t>
            </a:r>
            <a:r>
              <a:rPr lang="en-US" sz="2100" kern="0" dirty="0" smtClean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evaluation/strengths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kern="0" dirty="0" smtClean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Previous remote work</a:t>
            </a:r>
            <a:endParaRPr lang="en-US" sz="2100" kern="0" dirty="0">
              <a:solidFill>
                <a:srgbClr val="626164"/>
              </a:solidFill>
              <a:latin typeface="Arial Narrow" panose="020B0606020202030204" pitchFamily="34" charset="0"/>
              <a:cs typeface="Arial" panose="020B0604020202020204" pitchFamily="34" charset="0"/>
              <a:sym typeface="DIN-Regular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030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kern="0" cap="all" dirty="0">
                <a:solidFill>
                  <a:srgbClr val="296FBA"/>
                </a:solidFill>
                <a:latin typeface="Arial Narrow" panose="020B0606020202030204" pitchFamily="34" charset="0"/>
                <a:sym typeface="DIN-Light" charset="0"/>
              </a:rPr>
              <a:t>Permissible Questions Include</a:t>
            </a:r>
            <a:r>
              <a:rPr lang="en-US" sz="3500" b="1" kern="0" cap="all" dirty="0" smtClean="0">
                <a:solidFill>
                  <a:srgbClr val="296FBA"/>
                </a:solidFill>
                <a:latin typeface="Arial Narrow" panose="020B0606020202030204" pitchFamily="34" charset="0"/>
                <a:sym typeface="DIN-Light" charset="0"/>
              </a:rPr>
              <a:t>…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b="1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Are you at least 18 years old?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b="1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If hired, do you have proper documentation to work in the US?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b="1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Are you available to work nights or weekends (if required of job)?</a:t>
            </a:r>
          </a:p>
          <a:p>
            <a:pPr marL="441948" lvl="0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100" b="1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Questions related to job requirements </a:t>
            </a:r>
          </a:p>
          <a:p>
            <a:pPr marL="676314" lvl="1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0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Fluency in a different language</a:t>
            </a:r>
          </a:p>
          <a:p>
            <a:pPr marL="676314" lvl="1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0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Computer skills</a:t>
            </a:r>
          </a:p>
          <a:p>
            <a:pPr marL="676314" lvl="1" indent="-301328" fontAlgn="base">
              <a:lnSpc>
                <a:spcPct val="100000"/>
              </a:lnSpc>
              <a:spcBef>
                <a:spcPts val="1265"/>
              </a:spcBef>
              <a:spcAft>
                <a:spcPct val="0"/>
              </a:spcAft>
              <a:buClr>
                <a:srgbClr val="2764B2"/>
              </a:buClr>
              <a:buSzPct val="171000"/>
              <a:buFont typeface="Lucida Grande" charset="0"/>
              <a:buChar char="‣"/>
            </a:pPr>
            <a:r>
              <a:rPr lang="en-US" sz="2000" kern="0" dirty="0">
                <a:solidFill>
                  <a:srgbClr val="626164"/>
                </a:solidFill>
                <a:latin typeface="Arial Narrow" panose="020B0606020202030204" pitchFamily="34" charset="0"/>
                <a:cs typeface="Arial" panose="020B0604020202020204" pitchFamily="34" charset="0"/>
                <a:sym typeface="DIN-Regular" charset="0"/>
              </a:rPr>
              <a:t>Lifting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///  </a:t>
            </a:r>
            <a:fld id="{72B7E9CD-2B7E-3646-BE07-F60A1F18BBD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60" y="3094779"/>
            <a:ext cx="3257551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023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4.0"/>
  <p:tag name="AS_RELEASE_DATE" val="2017.05.17"/>
  <p:tag name="AS_TITLE" val="Aspose.Slides for .NET 4.0"/>
  <p:tag name="AS_VERSION" val="17.5"/>
</p:tagLst>
</file>

<file path=ppt/theme/theme1.xml><?xml version="1.0" encoding="utf-8"?>
<a:theme xmlns:a="http://schemas.openxmlformats.org/drawingml/2006/main" name="Office Theme">
  <a:themeElements>
    <a:clrScheme name="MaynardNexsen">
      <a:dk1>
        <a:srgbClr val="000000"/>
      </a:dk1>
      <a:lt1>
        <a:srgbClr val="FFFFFF"/>
      </a:lt1>
      <a:dk2>
        <a:srgbClr val="58878F"/>
      </a:dk2>
      <a:lt2>
        <a:srgbClr val="E2DDD9"/>
      </a:lt2>
      <a:accent1>
        <a:srgbClr val="58878F"/>
      </a:accent1>
      <a:accent2>
        <a:srgbClr val="000000"/>
      </a:accent2>
      <a:accent3>
        <a:srgbClr val="E1DDD9"/>
      </a:accent3>
      <a:accent4>
        <a:srgbClr val="835946"/>
      </a:accent4>
      <a:accent5>
        <a:srgbClr val="D3DFE8"/>
      </a:accent5>
      <a:accent6>
        <a:srgbClr val="58878F"/>
      </a:accent6>
      <a:hlink>
        <a:srgbClr val="58878F"/>
      </a:hlink>
      <a:folHlink>
        <a:srgbClr val="835A45"/>
      </a:folHlink>
    </a:clrScheme>
    <a:fontScheme name="Verdana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1502</Words>
  <Application>Microsoft Office PowerPoint</Application>
  <PresentationFormat>Widescreen</PresentationFormat>
  <Paragraphs>213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DIN-Light</vt:lpstr>
      <vt:lpstr>DIN-Regular</vt:lpstr>
      <vt:lpstr>Lucida Grande</vt:lpstr>
      <vt:lpstr>Times New Roman</vt:lpstr>
      <vt:lpstr>Verdana</vt:lpstr>
      <vt:lpstr>Office Theme</vt:lpstr>
      <vt:lpstr>Hiring Best Practices in a Remote Workforce Environment </vt:lpstr>
      <vt:lpstr>KNOW THE LAWS</vt:lpstr>
      <vt:lpstr>DOCUMENTS EMPLOYERS SHOULD HAVE AS PART OF HIRING PROCESS</vt:lpstr>
      <vt:lpstr>Pre-Interview</vt:lpstr>
      <vt:lpstr>ADVERTISEMENT/JOB DESCRIPTION</vt:lpstr>
      <vt:lpstr>The Interview</vt:lpstr>
      <vt:lpstr>The Interview – Best Practices</vt:lpstr>
      <vt:lpstr>Topical Questions for Interview</vt:lpstr>
      <vt:lpstr>Permissible Questions Include…</vt:lpstr>
      <vt:lpstr>The Interview –  Topics Not to Discuss</vt:lpstr>
      <vt:lpstr>The Interview –  Avoid Discrimination</vt:lpstr>
      <vt:lpstr>Using Social Media</vt:lpstr>
      <vt:lpstr>SOCIAL MEDIA IN HIRING</vt:lpstr>
      <vt:lpstr>Tennessee’s social media hiring law</vt:lpstr>
      <vt:lpstr>Post-Interview</vt:lpstr>
      <vt:lpstr>Include in Offer Letter (if used)</vt:lpstr>
      <vt:lpstr>Fair Credit Reporting Act (FCRA)</vt:lpstr>
      <vt:lpstr>FCRA Step 1 Disclose Report Requests &amp; Obtain Consent</vt:lpstr>
      <vt:lpstr>FCRA Step 2 Provide CRA with Information and Certify Compliance</vt:lpstr>
      <vt:lpstr>FCRA Step 3 Notify Individual of any Intended Adverse Action</vt:lpstr>
      <vt:lpstr>FCRA Step 4 Provide Adverse Action Notices</vt:lpstr>
      <vt:lpstr>Salary History and Equal Pay Considerations</vt:lpstr>
      <vt:lpstr>Are RESTRICTIVE COVENANTS permissible in the employee’s jurisdiction?</vt:lpstr>
      <vt:lpstr>Other Remote Hiring Considerations</vt:lpstr>
      <vt:lpstr>Pre-Employment Drug Testing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M. Mallory</dc:creator>
  <cp:lastModifiedBy>Robin Brabston</cp:lastModifiedBy>
  <cp:revision>27</cp:revision>
  <dcterms:created xsi:type="dcterms:W3CDTF">2023-08-18T09:07:11Z</dcterms:created>
  <dcterms:modified xsi:type="dcterms:W3CDTF">2023-08-23T16:22:47Z</dcterms:modified>
</cp:coreProperties>
</file>