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0" r:id="rId1"/>
  </p:sldMasterIdLst>
  <p:notesMasterIdLst>
    <p:notesMasterId r:id="rId23"/>
  </p:notesMasterIdLst>
  <p:handoutMasterIdLst>
    <p:handoutMasterId r:id="rId24"/>
  </p:handoutMasterIdLst>
  <p:sldIdLst>
    <p:sldId id="256" r:id="rId2"/>
    <p:sldId id="290" r:id="rId3"/>
    <p:sldId id="304" r:id="rId4"/>
    <p:sldId id="291" r:id="rId5"/>
    <p:sldId id="293" r:id="rId6"/>
    <p:sldId id="289" r:id="rId7"/>
    <p:sldId id="305" r:id="rId8"/>
    <p:sldId id="306" r:id="rId9"/>
    <p:sldId id="294" r:id="rId10"/>
    <p:sldId id="307" r:id="rId11"/>
    <p:sldId id="297" r:id="rId12"/>
    <p:sldId id="303" r:id="rId13"/>
    <p:sldId id="308" r:id="rId14"/>
    <p:sldId id="298" r:id="rId15"/>
    <p:sldId id="309" r:id="rId16"/>
    <p:sldId id="310" r:id="rId17"/>
    <p:sldId id="299" r:id="rId18"/>
    <p:sldId id="301" r:id="rId19"/>
    <p:sldId id="300" r:id="rId20"/>
    <p:sldId id="286" r:id="rId21"/>
    <p:sldId id="285" r:id="rId22"/>
  </p:sldIdLst>
  <p:sldSz cx="9144000" cy="6858000" type="screen4x3"/>
  <p:notesSz cx="7010400"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w Clerk1" initials="L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69" autoAdjust="0"/>
    <p:restoredTop sz="95380" autoAdjust="0"/>
  </p:normalViewPr>
  <p:slideViewPr>
    <p:cSldViewPr>
      <p:cViewPr varScale="1">
        <p:scale>
          <a:sx n="46" d="100"/>
          <a:sy n="46" d="100"/>
        </p:scale>
        <p:origin x="120" y="5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7C8C0F-BFE8-4A29-82B3-8A74ACAF61E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87D26A11-D52B-4525-A8B7-13EECF858923}">
      <dgm:prSet/>
      <dgm:spPr/>
      <dgm:t>
        <a:bodyPr/>
        <a:lstStyle/>
        <a:p>
          <a:pPr algn="ctr"/>
          <a:r>
            <a:rPr lang="en-US" b="1" dirty="0">
              <a:solidFill>
                <a:schemeClr val="tx1"/>
              </a:solidFill>
            </a:rPr>
            <a:t>Leadership</a:t>
          </a:r>
        </a:p>
      </dgm:t>
    </dgm:pt>
    <dgm:pt modelId="{CFC8084C-CFEA-4BD8-981A-2454D058E962}" type="parTrans" cxnId="{BB2E7696-E21C-45AA-B043-66C7E79EC7AB}">
      <dgm:prSet/>
      <dgm:spPr/>
      <dgm:t>
        <a:bodyPr/>
        <a:lstStyle/>
        <a:p>
          <a:pPr algn="ctr"/>
          <a:endParaRPr lang="en-US"/>
        </a:p>
      </dgm:t>
    </dgm:pt>
    <dgm:pt modelId="{AC8BF812-8641-43E3-98E6-89CDC0A06904}" type="sibTrans" cxnId="{BB2E7696-E21C-45AA-B043-66C7E79EC7AB}">
      <dgm:prSet/>
      <dgm:spPr/>
      <dgm:t>
        <a:bodyPr/>
        <a:lstStyle/>
        <a:p>
          <a:pPr algn="ctr"/>
          <a:endParaRPr lang="en-US"/>
        </a:p>
      </dgm:t>
    </dgm:pt>
    <dgm:pt modelId="{C8E4FCBD-FF0C-488C-977E-91B95F4BDA4F}">
      <dgm:prSet/>
      <dgm:spPr/>
      <dgm:t>
        <a:bodyPr/>
        <a:lstStyle/>
        <a:p>
          <a:pPr algn="ctr"/>
          <a:r>
            <a:rPr lang="en-US" b="1" dirty="0">
              <a:solidFill>
                <a:schemeClr val="tx1"/>
              </a:solidFill>
            </a:rPr>
            <a:t>Planning &amp; Organization</a:t>
          </a:r>
        </a:p>
      </dgm:t>
    </dgm:pt>
    <dgm:pt modelId="{2691B7DD-54EF-4F75-864F-D99D1A070175}" type="parTrans" cxnId="{E78C7015-15DD-495D-BC93-C8323E6F289F}">
      <dgm:prSet/>
      <dgm:spPr/>
      <dgm:t>
        <a:bodyPr/>
        <a:lstStyle/>
        <a:p>
          <a:pPr algn="ctr"/>
          <a:endParaRPr lang="en-US"/>
        </a:p>
      </dgm:t>
    </dgm:pt>
    <dgm:pt modelId="{BE3AF57F-CB23-4FAE-B522-4286E4C9A667}" type="sibTrans" cxnId="{E78C7015-15DD-495D-BC93-C8323E6F289F}">
      <dgm:prSet/>
      <dgm:spPr/>
      <dgm:t>
        <a:bodyPr/>
        <a:lstStyle/>
        <a:p>
          <a:pPr algn="ctr"/>
          <a:endParaRPr lang="en-US"/>
        </a:p>
      </dgm:t>
    </dgm:pt>
    <dgm:pt modelId="{0D5E9828-2146-4F31-9F23-781124C1D02C}">
      <dgm:prSet/>
      <dgm:spPr/>
      <dgm:t>
        <a:bodyPr/>
        <a:lstStyle/>
        <a:p>
          <a:pPr algn="ctr"/>
          <a:r>
            <a:rPr lang="en-US" b="1" dirty="0">
              <a:solidFill>
                <a:schemeClr val="tx1"/>
              </a:solidFill>
            </a:rPr>
            <a:t>Communication</a:t>
          </a:r>
        </a:p>
      </dgm:t>
    </dgm:pt>
    <dgm:pt modelId="{820F59CE-22AD-43B3-8A9F-1A36AFCCA5F5}" type="parTrans" cxnId="{D6381236-FC8C-469B-BB1A-57495E90B3D7}">
      <dgm:prSet/>
      <dgm:spPr/>
      <dgm:t>
        <a:bodyPr/>
        <a:lstStyle/>
        <a:p>
          <a:pPr algn="ctr"/>
          <a:endParaRPr lang="en-US"/>
        </a:p>
      </dgm:t>
    </dgm:pt>
    <dgm:pt modelId="{A98C102A-05DA-431A-BA58-F728ECC5C466}" type="sibTrans" cxnId="{D6381236-FC8C-469B-BB1A-57495E90B3D7}">
      <dgm:prSet/>
      <dgm:spPr/>
      <dgm:t>
        <a:bodyPr/>
        <a:lstStyle/>
        <a:p>
          <a:pPr algn="ctr"/>
          <a:endParaRPr lang="en-US"/>
        </a:p>
      </dgm:t>
    </dgm:pt>
    <dgm:pt modelId="{1D2A72FD-CF24-4287-A870-DA91DAC6F008}">
      <dgm:prSet/>
      <dgm:spPr/>
      <dgm:t>
        <a:bodyPr/>
        <a:lstStyle/>
        <a:p>
          <a:pPr algn="ctr"/>
          <a:r>
            <a:rPr lang="en-US" b="1" dirty="0">
              <a:solidFill>
                <a:schemeClr val="tx1"/>
              </a:solidFill>
            </a:rPr>
            <a:t>Performance Management  </a:t>
          </a:r>
        </a:p>
      </dgm:t>
    </dgm:pt>
    <dgm:pt modelId="{68CB247D-EA3D-440D-8E18-199725276956}" type="parTrans" cxnId="{FC2C7ACB-1BBE-488D-A3F2-92D146C74F9F}">
      <dgm:prSet/>
      <dgm:spPr/>
      <dgm:t>
        <a:bodyPr/>
        <a:lstStyle/>
        <a:p>
          <a:pPr algn="ctr"/>
          <a:endParaRPr lang="en-US"/>
        </a:p>
      </dgm:t>
    </dgm:pt>
    <dgm:pt modelId="{C90D4C31-B89D-422D-9D28-9E9F1E808BEB}" type="sibTrans" cxnId="{FC2C7ACB-1BBE-488D-A3F2-92D146C74F9F}">
      <dgm:prSet/>
      <dgm:spPr/>
      <dgm:t>
        <a:bodyPr/>
        <a:lstStyle/>
        <a:p>
          <a:pPr algn="ctr"/>
          <a:endParaRPr lang="en-US"/>
        </a:p>
      </dgm:t>
    </dgm:pt>
    <dgm:pt modelId="{4DE2D2CF-F8E2-4933-A91D-8BEB4F22EFED}">
      <dgm:prSet/>
      <dgm:spPr/>
      <dgm:t>
        <a:bodyPr/>
        <a:lstStyle/>
        <a:p>
          <a:pPr algn="ctr"/>
          <a:r>
            <a:rPr lang="en-US" b="1" dirty="0">
              <a:solidFill>
                <a:schemeClr val="tx1"/>
              </a:solidFill>
            </a:rPr>
            <a:t>Motivation</a:t>
          </a:r>
          <a:r>
            <a:rPr lang="en-US" dirty="0">
              <a:solidFill>
                <a:schemeClr val="tx1"/>
              </a:solidFill>
            </a:rPr>
            <a:t> </a:t>
          </a:r>
        </a:p>
      </dgm:t>
    </dgm:pt>
    <dgm:pt modelId="{2BEB3D54-D929-434E-9B7C-BDE9B4D21BE5}" type="parTrans" cxnId="{6BBB2560-D9B5-4BDE-8222-327DCE99E507}">
      <dgm:prSet/>
      <dgm:spPr/>
      <dgm:t>
        <a:bodyPr/>
        <a:lstStyle/>
        <a:p>
          <a:pPr algn="ctr"/>
          <a:endParaRPr lang="en-US"/>
        </a:p>
      </dgm:t>
    </dgm:pt>
    <dgm:pt modelId="{2BDD1C35-2B86-4E93-8614-132424682730}" type="sibTrans" cxnId="{6BBB2560-D9B5-4BDE-8222-327DCE99E507}">
      <dgm:prSet/>
      <dgm:spPr/>
      <dgm:t>
        <a:bodyPr/>
        <a:lstStyle/>
        <a:p>
          <a:pPr algn="ctr"/>
          <a:endParaRPr lang="en-US"/>
        </a:p>
      </dgm:t>
    </dgm:pt>
    <dgm:pt modelId="{4CAF76EB-AA53-43A0-BC2C-F03D5E012AFE}" type="pres">
      <dgm:prSet presAssocID="{7E7C8C0F-BFE8-4A29-82B3-8A74ACAF61E2}" presName="Name0" presStyleCnt="0">
        <dgm:presLayoutVars>
          <dgm:dir/>
          <dgm:animLvl val="lvl"/>
          <dgm:resizeHandles val="exact"/>
        </dgm:presLayoutVars>
      </dgm:prSet>
      <dgm:spPr/>
    </dgm:pt>
    <dgm:pt modelId="{90053F9F-8FA5-40B3-8070-0EB85C244FE8}" type="pres">
      <dgm:prSet presAssocID="{87D26A11-D52B-4525-A8B7-13EECF858923}" presName="linNode" presStyleCnt="0"/>
      <dgm:spPr/>
    </dgm:pt>
    <dgm:pt modelId="{D8D159DF-ABB9-43E0-B365-8C1D551411B8}" type="pres">
      <dgm:prSet presAssocID="{87D26A11-D52B-4525-A8B7-13EECF858923}" presName="parentText" presStyleLbl="node1" presStyleIdx="0" presStyleCnt="5" custScaleX="158730">
        <dgm:presLayoutVars>
          <dgm:chMax val="1"/>
          <dgm:bulletEnabled val="1"/>
        </dgm:presLayoutVars>
      </dgm:prSet>
      <dgm:spPr/>
    </dgm:pt>
    <dgm:pt modelId="{419A74D5-1F52-4CD1-ABEF-24AC3C8E5884}" type="pres">
      <dgm:prSet presAssocID="{AC8BF812-8641-43E3-98E6-89CDC0A06904}" presName="sp" presStyleCnt="0"/>
      <dgm:spPr/>
    </dgm:pt>
    <dgm:pt modelId="{DABE710E-5A2C-43B0-80BE-D88C329ED19B}" type="pres">
      <dgm:prSet presAssocID="{C8E4FCBD-FF0C-488C-977E-91B95F4BDA4F}" presName="linNode" presStyleCnt="0"/>
      <dgm:spPr/>
    </dgm:pt>
    <dgm:pt modelId="{5D3067E1-6BE3-4138-BEDD-ACD29E5666AF}" type="pres">
      <dgm:prSet presAssocID="{C8E4FCBD-FF0C-488C-977E-91B95F4BDA4F}" presName="parentText" presStyleLbl="node1" presStyleIdx="1" presStyleCnt="5" custScaleX="158730">
        <dgm:presLayoutVars>
          <dgm:chMax val="1"/>
          <dgm:bulletEnabled val="1"/>
        </dgm:presLayoutVars>
      </dgm:prSet>
      <dgm:spPr/>
    </dgm:pt>
    <dgm:pt modelId="{6F214E32-1085-4318-A3DB-B3DFEE9FE573}" type="pres">
      <dgm:prSet presAssocID="{BE3AF57F-CB23-4FAE-B522-4286E4C9A667}" presName="sp" presStyleCnt="0"/>
      <dgm:spPr/>
    </dgm:pt>
    <dgm:pt modelId="{B4F2AE53-A43E-429D-9B72-99AC20D8FFB9}" type="pres">
      <dgm:prSet presAssocID="{0D5E9828-2146-4F31-9F23-781124C1D02C}" presName="linNode" presStyleCnt="0"/>
      <dgm:spPr/>
    </dgm:pt>
    <dgm:pt modelId="{62408513-EEA3-4B66-8730-90462359D1FB}" type="pres">
      <dgm:prSet presAssocID="{0D5E9828-2146-4F31-9F23-781124C1D02C}" presName="parentText" presStyleLbl="node1" presStyleIdx="2" presStyleCnt="5" custScaleX="158730">
        <dgm:presLayoutVars>
          <dgm:chMax val="1"/>
          <dgm:bulletEnabled val="1"/>
        </dgm:presLayoutVars>
      </dgm:prSet>
      <dgm:spPr/>
    </dgm:pt>
    <dgm:pt modelId="{AB678BF7-B888-4631-A243-039C5E43B26E}" type="pres">
      <dgm:prSet presAssocID="{A98C102A-05DA-431A-BA58-F728ECC5C466}" presName="sp" presStyleCnt="0"/>
      <dgm:spPr/>
    </dgm:pt>
    <dgm:pt modelId="{61B5423F-F907-45AA-975E-F0EDA58E9FA0}" type="pres">
      <dgm:prSet presAssocID="{1D2A72FD-CF24-4287-A870-DA91DAC6F008}" presName="linNode" presStyleCnt="0"/>
      <dgm:spPr/>
    </dgm:pt>
    <dgm:pt modelId="{DBE4F386-624F-4F02-B75D-FFAE346B06A3}" type="pres">
      <dgm:prSet presAssocID="{1D2A72FD-CF24-4287-A870-DA91DAC6F008}" presName="parentText" presStyleLbl="node1" presStyleIdx="3" presStyleCnt="5" custScaleX="158730">
        <dgm:presLayoutVars>
          <dgm:chMax val="1"/>
          <dgm:bulletEnabled val="1"/>
        </dgm:presLayoutVars>
      </dgm:prSet>
      <dgm:spPr/>
    </dgm:pt>
    <dgm:pt modelId="{73C61C99-0A9B-42A4-AFC5-32E73BA4981D}" type="pres">
      <dgm:prSet presAssocID="{C90D4C31-B89D-422D-9D28-9E9F1E808BEB}" presName="sp" presStyleCnt="0"/>
      <dgm:spPr/>
    </dgm:pt>
    <dgm:pt modelId="{9AB6FB67-A227-41D5-B01E-6F0C13349507}" type="pres">
      <dgm:prSet presAssocID="{4DE2D2CF-F8E2-4933-A91D-8BEB4F22EFED}" presName="linNode" presStyleCnt="0"/>
      <dgm:spPr/>
    </dgm:pt>
    <dgm:pt modelId="{505107F0-2FFE-4248-9ED8-385C95F023F2}" type="pres">
      <dgm:prSet presAssocID="{4DE2D2CF-F8E2-4933-A91D-8BEB4F22EFED}" presName="parentText" presStyleLbl="node1" presStyleIdx="4" presStyleCnt="5" custScaleX="158730">
        <dgm:presLayoutVars>
          <dgm:chMax val="1"/>
          <dgm:bulletEnabled val="1"/>
        </dgm:presLayoutVars>
      </dgm:prSet>
      <dgm:spPr/>
    </dgm:pt>
  </dgm:ptLst>
  <dgm:cxnLst>
    <dgm:cxn modelId="{E78C7015-15DD-495D-BC93-C8323E6F289F}" srcId="{7E7C8C0F-BFE8-4A29-82B3-8A74ACAF61E2}" destId="{C8E4FCBD-FF0C-488C-977E-91B95F4BDA4F}" srcOrd="1" destOrd="0" parTransId="{2691B7DD-54EF-4F75-864F-D99D1A070175}" sibTransId="{BE3AF57F-CB23-4FAE-B522-4286E4C9A667}"/>
    <dgm:cxn modelId="{4AC89A1E-CEBB-4AC3-8B23-1E84A178FBA4}" type="presOf" srcId="{87D26A11-D52B-4525-A8B7-13EECF858923}" destId="{D8D159DF-ABB9-43E0-B365-8C1D551411B8}" srcOrd="0" destOrd="0" presId="urn:microsoft.com/office/officeart/2005/8/layout/vList5"/>
    <dgm:cxn modelId="{B3B28025-4729-4387-9A67-4841E9435A13}" type="presOf" srcId="{4DE2D2CF-F8E2-4933-A91D-8BEB4F22EFED}" destId="{505107F0-2FFE-4248-9ED8-385C95F023F2}" srcOrd="0" destOrd="0" presId="urn:microsoft.com/office/officeart/2005/8/layout/vList5"/>
    <dgm:cxn modelId="{D6381236-FC8C-469B-BB1A-57495E90B3D7}" srcId="{7E7C8C0F-BFE8-4A29-82B3-8A74ACAF61E2}" destId="{0D5E9828-2146-4F31-9F23-781124C1D02C}" srcOrd="2" destOrd="0" parTransId="{820F59CE-22AD-43B3-8A9F-1A36AFCCA5F5}" sibTransId="{A98C102A-05DA-431A-BA58-F728ECC5C466}"/>
    <dgm:cxn modelId="{6BBB2560-D9B5-4BDE-8222-327DCE99E507}" srcId="{7E7C8C0F-BFE8-4A29-82B3-8A74ACAF61E2}" destId="{4DE2D2CF-F8E2-4933-A91D-8BEB4F22EFED}" srcOrd="4" destOrd="0" parTransId="{2BEB3D54-D929-434E-9B7C-BDE9B4D21BE5}" sibTransId="{2BDD1C35-2B86-4E93-8614-132424682730}"/>
    <dgm:cxn modelId="{BB2E7696-E21C-45AA-B043-66C7E79EC7AB}" srcId="{7E7C8C0F-BFE8-4A29-82B3-8A74ACAF61E2}" destId="{87D26A11-D52B-4525-A8B7-13EECF858923}" srcOrd="0" destOrd="0" parTransId="{CFC8084C-CFEA-4BD8-981A-2454D058E962}" sibTransId="{AC8BF812-8641-43E3-98E6-89CDC0A06904}"/>
    <dgm:cxn modelId="{3A9EEAA8-7CC6-4DAF-AD23-8A6165E69A98}" type="presOf" srcId="{1D2A72FD-CF24-4287-A870-DA91DAC6F008}" destId="{DBE4F386-624F-4F02-B75D-FFAE346B06A3}" srcOrd="0" destOrd="0" presId="urn:microsoft.com/office/officeart/2005/8/layout/vList5"/>
    <dgm:cxn modelId="{C48910C6-7676-4761-979E-86F399236C6A}" type="presOf" srcId="{C8E4FCBD-FF0C-488C-977E-91B95F4BDA4F}" destId="{5D3067E1-6BE3-4138-BEDD-ACD29E5666AF}" srcOrd="0" destOrd="0" presId="urn:microsoft.com/office/officeart/2005/8/layout/vList5"/>
    <dgm:cxn modelId="{FC2C7ACB-1BBE-488D-A3F2-92D146C74F9F}" srcId="{7E7C8C0F-BFE8-4A29-82B3-8A74ACAF61E2}" destId="{1D2A72FD-CF24-4287-A870-DA91DAC6F008}" srcOrd="3" destOrd="0" parTransId="{68CB247D-EA3D-440D-8E18-199725276956}" sibTransId="{C90D4C31-B89D-422D-9D28-9E9F1E808BEB}"/>
    <dgm:cxn modelId="{F5A1E6D4-B984-4371-9878-B1AEE92DC51B}" type="presOf" srcId="{7E7C8C0F-BFE8-4A29-82B3-8A74ACAF61E2}" destId="{4CAF76EB-AA53-43A0-BC2C-F03D5E012AFE}" srcOrd="0" destOrd="0" presId="urn:microsoft.com/office/officeart/2005/8/layout/vList5"/>
    <dgm:cxn modelId="{5E4AAFE0-7C07-4B05-B7D9-D30A41862814}" type="presOf" srcId="{0D5E9828-2146-4F31-9F23-781124C1D02C}" destId="{62408513-EEA3-4B66-8730-90462359D1FB}" srcOrd="0" destOrd="0" presId="urn:microsoft.com/office/officeart/2005/8/layout/vList5"/>
    <dgm:cxn modelId="{57421D46-220C-4413-B1C2-613BE73D731C}" type="presParOf" srcId="{4CAF76EB-AA53-43A0-BC2C-F03D5E012AFE}" destId="{90053F9F-8FA5-40B3-8070-0EB85C244FE8}" srcOrd="0" destOrd="0" presId="urn:microsoft.com/office/officeart/2005/8/layout/vList5"/>
    <dgm:cxn modelId="{98EE9A9E-2CC3-41C8-8A3F-3F9EC88C26F6}" type="presParOf" srcId="{90053F9F-8FA5-40B3-8070-0EB85C244FE8}" destId="{D8D159DF-ABB9-43E0-B365-8C1D551411B8}" srcOrd="0" destOrd="0" presId="urn:microsoft.com/office/officeart/2005/8/layout/vList5"/>
    <dgm:cxn modelId="{D3978C49-A8B6-4352-9146-492DD1F82783}" type="presParOf" srcId="{4CAF76EB-AA53-43A0-BC2C-F03D5E012AFE}" destId="{419A74D5-1F52-4CD1-ABEF-24AC3C8E5884}" srcOrd="1" destOrd="0" presId="urn:microsoft.com/office/officeart/2005/8/layout/vList5"/>
    <dgm:cxn modelId="{4A7C1C6D-5F30-436C-B49E-370A7409DD99}" type="presParOf" srcId="{4CAF76EB-AA53-43A0-BC2C-F03D5E012AFE}" destId="{DABE710E-5A2C-43B0-80BE-D88C329ED19B}" srcOrd="2" destOrd="0" presId="urn:microsoft.com/office/officeart/2005/8/layout/vList5"/>
    <dgm:cxn modelId="{AE38BFCB-0C00-49B3-9116-F87AF652F721}" type="presParOf" srcId="{DABE710E-5A2C-43B0-80BE-D88C329ED19B}" destId="{5D3067E1-6BE3-4138-BEDD-ACD29E5666AF}" srcOrd="0" destOrd="0" presId="urn:microsoft.com/office/officeart/2005/8/layout/vList5"/>
    <dgm:cxn modelId="{A9444532-BBFC-48C5-8608-BC06B25332F1}" type="presParOf" srcId="{4CAF76EB-AA53-43A0-BC2C-F03D5E012AFE}" destId="{6F214E32-1085-4318-A3DB-B3DFEE9FE573}" srcOrd="3" destOrd="0" presId="urn:microsoft.com/office/officeart/2005/8/layout/vList5"/>
    <dgm:cxn modelId="{1C843709-E2F5-4B7E-A6A7-1397FB57FA76}" type="presParOf" srcId="{4CAF76EB-AA53-43A0-BC2C-F03D5E012AFE}" destId="{B4F2AE53-A43E-429D-9B72-99AC20D8FFB9}" srcOrd="4" destOrd="0" presId="urn:microsoft.com/office/officeart/2005/8/layout/vList5"/>
    <dgm:cxn modelId="{F8FC693C-003C-450A-87E3-1B3494D9FF71}" type="presParOf" srcId="{B4F2AE53-A43E-429D-9B72-99AC20D8FFB9}" destId="{62408513-EEA3-4B66-8730-90462359D1FB}" srcOrd="0" destOrd="0" presId="urn:microsoft.com/office/officeart/2005/8/layout/vList5"/>
    <dgm:cxn modelId="{0A885F44-D8A2-4DCF-8B76-88CC3F0A2E06}" type="presParOf" srcId="{4CAF76EB-AA53-43A0-BC2C-F03D5E012AFE}" destId="{AB678BF7-B888-4631-A243-039C5E43B26E}" srcOrd="5" destOrd="0" presId="urn:microsoft.com/office/officeart/2005/8/layout/vList5"/>
    <dgm:cxn modelId="{E98053FD-E704-44BD-B5D8-8A69F751DCFA}" type="presParOf" srcId="{4CAF76EB-AA53-43A0-BC2C-F03D5E012AFE}" destId="{61B5423F-F907-45AA-975E-F0EDA58E9FA0}" srcOrd="6" destOrd="0" presId="urn:microsoft.com/office/officeart/2005/8/layout/vList5"/>
    <dgm:cxn modelId="{870A7450-DC15-4F52-B70B-2D73BDEAAE1C}" type="presParOf" srcId="{61B5423F-F907-45AA-975E-F0EDA58E9FA0}" destId="{DBE4F386-624F-4F02-B75D-FFAE346B06A3}" srcOrd="0" destOrd="0" presId="urn:microsoft.com/office/officeart/2005/8/layout/vList5"/>
    <dgm:cxn modelId="{15F86AA6-5ED4-4EA0-ACA8-D02C3AB9B331}" type="presParOf" srcId="{4CAF76EB-AA53-43A0-BC2C-F03D5E012AFE}" destId="{73C61C99-0A9B-42A4-AFC5-32E73BA4981D}" srcOrd="7" destOrd="0" presId="urn:microsoft.com/office/officeart/2005/8/layout/vList5"/>
    <dgm:cxn modelId="{4A8788F5-FD96-4B32-B179-D5566B54C774}" type="presParOf" srcId="{4CAF76EB-AA53-43A0-BC2C-F03D5E012AFE}" destId="{9AB6FB67-A227-41D5-B01E-6F0C13349507}" srcOrd="8" destOrd="0" presId="urn:microsoft.com/office/officeart/2005/8/layout/vList5"/>
    <dgm:cxn modelId="{5E9D9537-B540-4DEF-B043-5A81C88AF6D5}" type="presParOf" srcId="{9AB6FB67-A227-41D5-B01E-6F0C13349507}" destId="{505107F0-2FFE-4248-9ED8-385C95F023F2}" srcOrd="0" destOrd="0" presId="urn:microsoft.com/office/officeart/2005/8/layout/vList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D59139-A122-4559-9D71-CBAD8379F63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67307B8-8B99-45B1-A30C-5A9DE5519574}">
      <dgm:prSet/>
      <dgm:spPr/>
      <dgm:t>
        <a:bodyPr/>
        <a:lstStyle/>
        <a:p>
          <a:pPr>
            <a:lnSpc>
              <a:spcPct val="100000"/>
            </a:lnSpc>
          </a:pPr>
          <a:r>
            <a:rPr lang="en-US" dirty="0"/>
            <a:t>Autocratic: Centralized decision-making, strict control, limited employee input</a:t>
          </a:r>
        </a:p>
      </dgm:t>
    </dgm:pt>
    <dgm:pt modelId="{3CBF8E56-3230-4A38-9AE7-F0970D734731}" type="parTrans" cxnId="{F72E884E-C990-45A0-A3E6-9CC8BC549F0F}">
      <dgm:prSet/>
      <dgm:spPr/>
      <dgm:t>
        <a:bodyPr/>
        <a:lstStyle/>
        <a:p>
          <a:endParaRPr lang="en-US"/>
        </a:p>
      </dgm:t>
    </dgm:pt>
    <dgm:pt modelId="{3123002F-42DF-450E-A80A-8034F2BB0204}" type="sibTrans" cxnId="{F72E884E-C990-45A0-A3E6-9CC8BC549F0F}">
      <dgm:prSet/>
      <dgm:spPr/>
      <dgm:t>
        <a:bodyPr/>
        <a:lstStyle/>
        <a:p>
          <a:endParaRPr lang="en-US"/>
        </a:p>
      </dgm:t>
    </dgm:pt>
    <dgm:pt modelId="{FEAC379F-7A04-4316-A22C-7A4A904049CE}">
      <dgm:prSet/>
      <dgm:spPr/>
      <dgm:t>
        <a:bodyPr/>
        <a:lstStyle/>
        <a:p>
          <a:pPr>
            <a:lnSpc>
              <a:spcPct val="100000"/>
            </a:lnSpc>
          </a:pPr>
          <a:r>
            <a:rPr lang="en-US" dirty="0"/>
            <a:t>Democratic: Involves team input, shared decision-making, open communication</a:t>
          </a:r>
        </a:p>
      </dgm:t>
    </dgm:pt>
    <dgm:pt modelId="{3B685C83-E755-4CE1-91A5-C8DE2483489E}" type="parTrans" cxnId="{DF19B7CF-CF03-4528-A96E-3A315699BAEA}">
      <dgm:prSet/>
      <dgm:spPr/>
      <dgm:t>
        <a:bodyPr/>
        <a:lstStyle/>
        <a:p>
          <a:endParaRPr lang="en-US"/>
        </a:p>
      </dgm:t>
    </dgm:pt>
    <dgm:pt modelId="{828F099D-1987-4373-9041-7F6605978E19}" type="sibTrans" cxnId="{DF19B7CF-CF03-4528-A96E-3A315699BAEA}">
      <dgm:prSet/>
      <dgm:spPr/>
      <dgm:t>
        <a:bodyPr/>
        <a:lstStyle/>
        <a:p>
          <a:endParaRPr lang="en-US"/>
        </a:p>
      </dgm:t>
    </dgm:pt>
    <dgm:pt modelId="{222AF381-A870-475F-8641-DA6DCAF993DB}">
      <dgm:prSet/>
      <dgm:spPr/>
      <dgm:t>
        <a:bodyPr/>
        <a:lstStyle/>
        <a:p>
          <a:pPr>
            <a:lnSpc>
              <a:spcPct val="100000"/>
            </a:lnSpc>
          </a:pPr>
          <a:r>
            <a:rPr lang="en-US" dirty="0"/>
            <a:t>Transformational : Inspires and motivates through vision and charisma, encourages innovation</a:t>
          </a:r>
        </a:p>
      </dgm:t>
    </dgm:pt>
    <dgm:pt modelId="{A5F6CD4C-562F-47A6-9209-7A66AB7CEB65}" type="parTrans" cxnId="{D54B3655-9781-4ED5-ADDF-1B62B458EC58}">
      <dgm:prSet/>
      <dgm:spPr/>
      <dgm:t>
        <a:bodyPr/>
        <a:lstStyle/>
        <a:p>
          <a:endParaRPr lang="en-US"/>
        </a:p>
      </dgm:t>
    </dgm:pt>
    <dgm:pt modelId="{43E94B3B-8ABA-4564-82D8-BC0A8A76AA62}" type="sibTrans" cxnId="{D54B3655-9781-4ED5-ADDF-1B62B458EC58}">
      <dgm:prSet/>
      <dgm:spPr/>
      <dgm:t>
        <a:bodyPr/>
        <a:lstStyle/>
        <a:p>
          <a:endParaRPr lang="en-US"/>
        </a:p>
      </dgm:t>
    </dgm:pt>
    <dgm:pt modelId="{50CDBA9A-3B85-4623-8B18-0B1ADFFD47F4}">
      <dgm:prSet/>
      <dgm:spPr/>
      <dgm:t>
        <a:bodyPr/>
        <a:lstStyle/>
        <a:p>
          <a:pPr>
            <a:lnSpc>
              <a:spcPct val="100000"/>
            </a:lnSpc>
          </a:pPr>
          <a:r>
            <a:rPr lang="en-US" dirty="0"/>
            <a:t>Transactional: Focuses on rewards and punishments based on performance</a:t>
          </a:r>
        </a:p>
      </dgm:t>
    </dgm:pt>
    <dgm:pt modelId="{A7681DF3-C6B2-4958-9ACF-D6E6492EB054}" type="parTrans" cxnId="{F248B920-1A2A-4B9B-9E14-78A9993E9A0F}">
      <dgm:prSet/>
      <dgm:spPr/>
      <dgm:t>
        <a:bodyPr/>
        <a:lstStyle/>
        <a:p>
          <a:endParaRPr lang="en-US"/>
        </a:p>
      </dgm:t>
    </dgm:pt>
    <dgm:pt modelId="{97CBE867-676B-4AAA-B11B-A7799C99CEB5}" type="sibTrans" cxnId="{F248B920-1A2A-4B9B-9E14-78A9993E9A0F}">
      <dgm:prSet/>
      <dgm:spPr/>
      <dgm:t>
        <a:bodyPr/>
        <a:lstStyle/>
        <a:p>
          <a:endParaRPr lang="en-US"/>
        </a:p>
      </dgm:t>
    </dgm:pt>
    <dgm:pt modelId="{165958F0-C8D4-4B65-B154-90279531670C}">
      <dgm:prSet/>
      <dgm:spPr/>
      <dgm:t>
        <a:bodyPr/>
        <a:lstStyle/>
        <a:p>
          <a:pPr>
            <a:lnSpc>
              <a:spcPct val="100000"/>
            </a:lnSpc>
          </a:pPr>
          <a:r>
            <a:rPr lang="en-US" dirty="0"/>
            <a:t>Laissez-Faire: Hands-off approach, minimal intervention, empowers team to make decisions</a:t>
          </a:r>
        </a:p>
      </dgm:t>
    </dgm:pt>
    <dgm:pt modelId="{88FF6D57-8832-4FBB-A90D-52A5CE15854E}" type="parTrans" cxnId="{B83E8182-FBB6-4253-B1F1-8911AC336C8B}">
      <dgm:prSet/>
      <dgm:spPr/>
      <dgm:t>
        <a:bodyPr/>
        <a:lstStyle/>
        <a:p>
          <a:endParaRPr lang="en-US"/>
        </a:p>
      </dgm:t>
    </dgm:pt>
    <dgm:pt modelId="{893EE4B4-64DB-43D9-BD4B-9F1ACB4853C0}" type="sibTrans" cxnId="{B83E8182-FBB6-4253-B1F1-8911AC336C8B}">
      <dgm:prSet/>
      <dgm:spPr/>
      <dgm:t>
        <a:bodyPr/>
        <a:lstStyle/>
        <a:p>
          <a:endParaRPr lang="en-US"/>
        </a:p>
      </dgm:t>
    </dgm:pt>
    <dgm:pt modelId="{9363ABDE-44F4-4D54-9D9E-2ED81BFB9246}" type="pres">
      <dgm:prSet presAssocID="{F6D59139-A122-4559-9D71-CBAD8379F63B}" presName="root" presStyleCnt="0">
        <dgm:presLayoutVars>
          <dgm:dir/>
          <dgm:resizeHandles val="exact"/>
        </dgm:presLayoutVars>
      </dgm:prSet>
      <dgm:spPr/>
    </dgm:pt>
    <dgm:pt modelId="{4D949CF6-F0B2-4265-832F-C96CB0707128}" type="pres">
      <dgm:prSet presAssocID="{067307B8-8B99-45B1-A30C-5A9DE5519574}" presName="compNode" presStyleCnt="0"/>
      <dgm:spPr/>
    </dgm:pt>
    <dgm:pt modelId="{9BC05D12-3AD8-49A6-86CC-B15DD2D07FAA}" type="pres">
      <dgm:prSet presAssocID="{067307B8-8B99-45B1-A30C-5A9DE5519574}" presName="bgRect" presStyleLbl="bgShp" presStyleIdx="0" presStyleCnt="5"/>
      <dgm:spPr/>
    </dgm:pt>
    <dgm:pt modelId="{D763E64C-2C06-44EA-9F24-D467F57B160D}" type="pres">
      <dgm:prSet presAssocID="{067307B8-8B99-45B1-A30C-5A9DE551957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ierarchy"/>
        </a:ext>
      </dgm:extLst>
    </dgm:pt>
    <dgm:pt modelId="{248BE38F-0204-4972-B7A9-66AC2B235D08}" type="pres">
      <dgm:prSet presAssocID="{067307B8-8B99-45B1-A30C-5A9DE5519574}" presName="spaceRect" presStyleCnt="0"/>
      <dgm:spPr/>
    </dgm:pt>
    <dgm:pt modelId="{73C844AE-E6B2-45C0-86AB-4D8CC5E2AB41}" type="pres">
      <dgm:prSet presAssocID="{067307B8-8B99-45B1-A30C-5A9DE5519574}" presName="parTx" presStyleLbl="revTx" presStyleIdx="0" presStyleCnt="5">
        <dgm:presLayoutVars>
          <dgm:chMax val="0"/>
          <dgm:chPref val="0"/>
        </dgm:presLayoutVars>
      </dgm:prSet>
      <dgm:spPr/>
    </dgm:pt>
    <dgm:pt modelId="{C3399B0A-F4F1-4AD4-8BA5-319BE92CB014}" type="pres">
      <dgm:prSet presAssocID="{3123002F-42DF-450E-A80A-8034F2BB0204}" presName="sibTrans" presStyleCnt="0"/>
      <dgm:spPr/>
    </dgm:pt>
    <dgm:pt modelId="{9C510373-6AF4-4F18-933C-3AFB02D81EA1}" type="pres">
      <dgm:prSet presAssocID="{FEAC379F-7A04-4316-A22C-7A4A904049CE}" presName="compNode" presStyleCnt="0"/>
      <dgm:spPr/>
    </dgm:pt>
    <dgm:pt modelId="{F88AECA6-8DDF-4D46-AE1F-BAF25D23545D}" type="pres">
      <dgm:prSet presAssocID="{FEAC379F-7A04-4316-A22C-7A4A904049CE}" presName="bgRect" presStyleLbl="bgShp" presStyleIdx="1" presStyleCnt="5"/>
      <dgm:spPr/>
    </dgm:pt>
    <dgm:pt modelId="{D79A74C4-DA29-4F8E-895F-C4B11DD0E18D}" type="pres">
      <dgm:prSet presAssocID="{FEAC379F-7A04-4316-A22C-7A4A904049CE}"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Lecturer"/>
        </a:ext>
      </dgm:extLst>
    </dgm:pt>
    <dgm:pt modelId="{3D2E404F-F649-458D-948B-32392DCA8AC6}" type="pres">
      <dgm:prSet presAssocID="{FEAC379F-7A04-4316-A22C-7A4A904049CE}" presName="spaceRect" presStyleCnt="0"/>
      <dgm:spPr/>
    </dgm:pt>
    <dgm:pt modelId="{0495DBD0-75A0-4E82-BDF9-E9B3DB5E21FC}" type="pres">
      <dgm:prSet presAssocID="{FEAC379F-7A04-4316-A22C-7A4A904049CE}" presName="parTx" presStyleLbl="revTx" presStyleIdx="1" presStyleCnt="5">
        <dgm:presLayoutVars>
          <dgm:chMax val="0"/>
          <dgm:chPref val="0"/>
        </dgm:presLayoutVars>
      </dgm:prSet>
      <dgm:spPr/>
    </dgm:pt>
    <dgm:pt modelId="{3BC91D77-E37F-4057-AD59-D62F419743D1}" type="pres">
      <dgm:prSet presAssocID="{828F099D-1987-4373-9041-7F6605978E19}" presName="sibTrans" presStyleCnt="0"/>
      <dgm:spPr/>
    </dgm:pt>
    <dgm:pt modelId="{E8962807-07D5-4400-87BD-C264DED7FFB4}" type="pres">
      <dgm:prSet presAssocID="{222AF381-A870-475F-8641-DA6DCAF993DB}" presName="compNode" presStyleCnt="0"/>
      <dgm:spPr/>
    </dgm:pt>
    <dgm:pt modelId="{29703623-7A63-4AD0-82E3-36BB2C1C62C0}" type="pres">
      <dgm:prSet presAssocID="{222AF381-A870-475F-8641-DA6DCAF993DB}" presName="bgRect" presStyleLbl="bgShp" presStyleIdx="2" presStyleCnt="5"/>
      <dgm:spPr/>
    </dgm:pt>
    <dgm:pt modelId="{20301EA2-7D84-4907-9029-5525AFC2C62E}" type="pres">
      <dgm:prSet presAssocID="{222AF381-A870-475F-8641-DA6DCAF993DB}"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Angel Face with Solid Fill"/>
        </a:ext>
      </dgm:extLst>
    </dgm:pt>
    <dgm:pt modelId="{37F3C114-A627-475F-AFF6-593D6E60B70D}" type="pres">
      <dgm:prSet presAssocID="{222AF381-A870-475F-8641-DA6DCAF993DB}" presName="spaceRect" presStyleCnt="0"/>
      <dgm:spPr/>
    </dgm:pt>
    <dgm:pt modelId="{0E9C2085-A84B-46CA-AA41-E7799D9D2DFD}" type="pres">
      <dgm:prSet presAssocID="{222AF381-A870-475F-8641-DA6DCAF993DB}" presName="parTx" presStyleLbl="revTx" presStyleIdx="2" presStyleCnt="5">
        <dgm:presLayoutVars>
          <dgm:chMax val="0"/>
          <dgm:chPref val="0"/>
        </dgm:presLayoutVars>
      </dgm:prSet>
      <dgm:spPr/>
    </dgm:pt>
    <dgm:pt modelId="{5F41153C-D731-48E6-8619-BE6E35C84C4F}" type="pres">
      <dgm:prSet presAssocID="{43E94B3B-8ABA-4564-82D8-BC0A8A76AA62}" presName="sibTrans" presStyleCnt="0"/>
      <dgm:spPr/>
    </dgm:pt>
    <dgm:pt modelId="{0222855A-4918-48A2-AB05-D084E42CF8FE}" type="pres">
      <dgm:prSet presAssocID="{50CDBA9A-3B85-4623-8B18-0B1ADFFD47F4}" presName="compNode" presStyleCnt="0"/>
      <dgm:spPr/>
    </dgm:pt>
    <dgm:pt modelId="{C6DBAAE9-1725-4BDD-AB0F-019CEC9E3A38}" type="pres">
      <dgm:prSet presAssocID="{50CDBA9A-3B85-4623-8B18-0B1ADFFD47F4}" presName="bgRect" presStyleLbl="bgShp" presStyleIdx="3" presStyleCnt="5"/>
      <dgm:spPr/>
    </dgm:pt>
    <dgm:pt modelId="{80AF9C88-F7B2-4268-89AB-DE7F926BA332}" type="pres">
      <dgm:prSet presAssocID="{50CDBA9A-3B85-4623-8B18-0B1ADFFD47F4}"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rown"/>
        </a:ext>
      </dgm:extLst>
    </dgm:pt>
    <dgm:pt modelId="{03613037-DE32-421E-826F-4E0A34B853EC}" type="pres">
      <dgm:prSet presAssocID="{50CDBA9A-3B85-4623-8B18-0B1ADFFD47F4}" presName="spaceRect" presStyleCnt="0"/>
      <dgm:spPr/>
    </dgm:pt>
    <dgm:pt modelId="{5BE061F1-6FEA-4737-8B50-08F427FE3D4F}" type="pres">
      <dgm:prSet presAssocID="{50CDBA9A-3B85-4623-8B18-0B1ADFFD47F4}" presName="parTx" presStyleLbl="revTx" presStyleIdx="3" presStyleCnt="5">
        <dgm:presLayoutVars>
          <dgm:chMax val="0"/>
          <dgm:chPref val="0"/>
        </dgm:presLayoutVars>
      </dgm:prSet>
      <dgm:spPr/>
    </dgm:pt>
    <dgm:pt modelId="{DB1A4469-419E-4CFF-ADCC-37D22D9C0D99}" type="pres">
      <dgm:prSet presAssocID="{97CBE867-676B-4AAA-B11B-A7799C99CEB5}" presName="sibTrans" presStyleCnt="0"/>
      <dgm:spPr/>
    </dgm:pt>
    <dgm:pt modelId="{0E52BADC-6DAA-4729-974B-2FDAAF8261F3}" type="pres">
      <dgm:prSet presAssocID="{165958F0-C8D4-4B65-B154-90279531670C}" presName="compNode" presStyleCnt="0"/>
      <dgm:spPr/>
    </dgm:pt>
    <dgm:pt modelId="{E7F8EE57-5092-4F26-836E-93CF2E00F72D}" type="pres">
      <dgm:prSet presAssocID="{165958F0-C8D4-4B65-B154-90279531670C}" presName="bgRect" presStyleLbl="bgShp" presStyleIdx="4" presStyleCnt="5" custLinFactNeighborX="54701" custLinFactNeighborY="22570"/>
      <dgm:spPr/>
    </dgm:pt>
    <dgm:pt modelId="{5DCBDE97-F964-4D42-BDD3-A9254100F18F}" type="pres">
      <dgm:prSet presAssocID="{165958F0-C8D4-4B65-B154-90279531670C}"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Group Brainstorm"/>
        </a:ext>
      </dgm:extLst>
    </dgm:pt>
    <dgm:pt modelId="{B5E401D6-0137-494D-AC43-142B22CF2424}" type="pres">
      <dgm:prSet presAssocID="{165958F0-C8D4-4B65-B154-90279531670C}" presName="spaceRect" presStyleCnt="0"/>
      <dgm:spPr/>
    </dgm:pt>
    <dgm:pt modelId="{A618808D-1038-4D62-8037-C521DD916223}" type="pres">
      <dgm:prSet presAssocID="{165958F0-C8D4-4B65-B154-90279531670C}" presName="parTx" presStyleLbl="revTx" presStyleIdx="4" presStyleCnt="5">
        <dgm:presLayoutVars>
          <dgm:chMax val="0"/>
          <dgm:chPref val="0"/>
        </dgm:presLayoutVars>
      </dgm:prSet>
      <dgm:spPr/>
    </dgm:pt>
  </dgm:ptLst>
  <dgm:cxnLst>
    <dgm:cxn modelId="{D177F11B-0F8F-40C0-B765-6EE1567CE6C7}" type="presOf" srcId="{F6D59139-A122-4559-9D71-CBAD8379F63B}" destId="{9363ABDE-44F4-4D54-9D9E-2ED81BFB9246}" srcOrd="0" destOrd="0" presId="urn:microsoft.com/office/officeart/2018/2/layout/IconVerticalSolidList"/>
    <dgm:cxn modelId="{ECD9181F-934A-4DBC-AA94-182C1EF3E270}" type="presOf" srcId="{FEAC379F-7A04-4316-A22C-7A4A904049CE}" destId="{0495DBD0-75A0-4E82-BDF9-E9B3DB5E21FC}" srcOrd="0" destOrd="0" presId="urn:microsoft.com/office/officeart/2018/2/layout/IconVerticalSolidList"/>
    <dgm:cxn modelId="{F248B920-1A2A-4B9B-9E14-78A9993E9A0F}" srcId="{F6D59139-A122-4559-9D71-CBAD8379F63B}" destId="{50CDBA9A-3B85-4623-8B18-0B1ADFFD47F4}" srcOrd="3" destOrd="0" parTransId="{A7681DF3-C6B2-4958-9ACF-D6E6492EB054}" sibTransId="{97CBE867-676B-4AAA-B11B-A7799C99CEB5}"/>
    <dgm:cxn modelId="{9D2A353C-35F1-4D28-97CF-7221FDAC8497}" type="presOf" srcId="{50CDBA9A-3B85-4623-8B18-0B1ADFFD47F4}" destId="{5BE061F1-6FEA-4737-8B50-08F427FE3D4F}" srcOrd="0" destOrd="0" presId="urn:microsoft.com/office/officeart/2018/2/layout/IconVerticalSolidList"/>
    <dgm:cxn modelId="{F72E884E-C990-45A0-A3E6-9CC8BC549F0F}" srcId="{F6D59139-A122-4559-9D71-CBAD8379F63B}" destId="{067307B8-8B99-45B1-A30C-5A9DE5519574}" srcOrd="0" destOrd="0" parTransId="{3CBF8E56-3230-4A38-9AE7-F0970D734731}" sibTransId="{3123002F-42DF-450E-A80A-8034F2BB0204}"/>
    <dgm:cxn modelId="{35FDBF51-8419-42D2-81B8-8F2380E9E50C}" type="presOf" srcId="{165958F0-C8D4-4B65-B154-90279531670C}" destId="{A618808D-1038-4D62-8037-C521DD916223}" srcOrd="0" destOrd="0" presId="urn:microsoft.com/office/officeart/2018/2/layout/IconVerticalSolidList"/>
    <dgm:cxn modelId="{D54B3655-9781-4ED5-ADDF-1B62B458EC58}" srcId="{F6D59139-A122-4559-9D71-CBAD8379F63B}" destId="{222AF381-A870-475F-8641-DA6DCAF993DB}" srcOrd="2" destOrd="0" parTransId="{A5F6CD4C-562F-47A6-9209-7A66AB7CEB65}" sibTransId="{43E94B3B-8ABA-4564-82D8-BC0A8A76AA62}"/>
    <dgm:cxn modelId="{B83E8182-FBB6-4253-B1F1-8911AC336C8B}" srcId="{F6D59139-A122-4559-9D71-CBAD8379F63B}" destId="{165958F0-C8D4-4B65-B154-90279531670C}" srcOrd="4" destOrd="0" parTransId="{88FF6D57-8832-4FBB-A90D-52A5CE15854E}" sibTransId="{893EE4B4-64DB-43D9-BD4B-9F1ACB4853C0}"/>
    <dgm:cxn modelId="{DF19B7CF-CF03-4528-A96E-3A315699BAEA}" srcId="{F6D59139-A122-4559-9D71-CBAD8379F63B}" destId="{FEAC379F-7A04-4316-A22C-7A4A904049CE}" srcOrd="1" destOrd="0" parTransId="{3B685C83-E755-4CE1-91A5-C8DE2483489E}" sibTransId="{828F099D-1987-4373-9041-7F6605978E19}"/>
    <dgm:cxn modelId="{55AC3DE3-5692-4FBC-A76E-35F18F3E0731}" type="presOf" srcId="{222AF381-A870-475F-8641-DA6DCAF993DB}" destId="{0E9C2085-A84B-46CA-AA41-E7799D9D2DFD}" srcOrd="0" destOrd="0" presId="urn:microsoft.com/office/officeart/2018/2/layout/IconVerticalSolidList"/>
    <dgm:cxn modelId="{6E1E80ED-6F78-4E1A-B63A-67E574FC31D3}" type="presOf" srcId="{067307B8-8B99-45B1-A30C-5A9DE5519574}" destId="{73C844AE-E6B2-45C0-86AB-4D8CC5E2AB41}" srcOrd="0" destOrd="0" presId="urn:microsoft.com/office/officeart/2018/2/layout/IconVerticalSolidList"/>
    <dgm:cxn modelId="{81145585-FBF5-4669-B6B0-FCAFBD7C1B89}" type="presParOf" srcId="{9363ABDE-44F4-4D54-9D9E-2ED81BFB9246}" destId="{4D949CF6-F0B2-4265-832F-C96CB0707128}" srcOrd="0" destOrd="0" presId="urn:microsoft.com/office/officeart/2018/2/layout/IconVerticalSolidList"/>
    <dgm:cxn modelId="{8F29C4D3-2E20-47D7-B6A5-02C79846DBA3}" type="presParOf" srcId="{4D949CF6-F0B2-4265-832F-C96CB0707128}" destId="{9BC05D12-3AD8-49A6-86CC-B15DD2D07FAA}" srcOrd="0" destOrd="0" presId="urn:microsoft.com/office/officeart/2018/2/layout/IconVerticalSolidList"/>
    <dgm:cxn modelId="{C828ADFE-20D8-450B-85E7-379FEB105F39}" type="presParOf" srcId="{4D949CF6-F0B2-4265-832F-C96CB0707128}" destId="{D763E64C-2C06-44EA-9F24-D467F57B160D}" srcOrd="1" destOrd="0" presId="urn:microsoft.com/office/officeart/2018/2/layout/IconVerticalSolidList"/>
    <dgm:cxn modelId="{D559755A-0063-4C02-84FF-F28AFBAB480A}" type="presParOf" srcId="{4D949CF6-F0B2-4265-832F-C96CB0707128}" destId="{248BE38F-0204-4972-B7A9-66AC2B235D08}" srcOrd="2" destOrd="0" presId="urn:microsoft.com/office/officeart/2018/2/layout/IconVerticalSolidList"/>
    <dgm:cxn modelId="{CB3CD2D3-92B2-48F9-A374-42A17F0810EF}" type="presParOf" srcId="{4D949CF6-F0B2-4265-832F-C96CB0707128}" destId="{73C844AE-E6B2-45C0-86AB-4D8CC5E2AB41}" srcOrd="3" destOrd="0" presId="urn:microsoft.com/office/officeart/2018/2/layout/IconVerticalSolidList"/>
    <dgm:cxn modelId="{02D1A4FE-A1DF-43B8-84AC-135553A18AB7}" type="presParOf" srcId="{9363ABDE-44F4-4D54-9D9E-2ED81BFB9246}" destId="{C3399B0A-F4F1-4AD4-8BA5-319BE92CB014}" srcOrd="1" destOrd="0" presId="urn:microsoft.com/office/officeart/2018/2/layout/IconVerticalSolidList"/>
    <dgm:cxn modelId="{02E56636-2A76-4F83-A1FD-BB3791E11822}" type="presParOf" srcId="{9363ABDE-44F4-4D54-9D9E-2ED81BFB9246}" destId="{9C510373-6AF4-4F18-933C-3AFB02D81EA1}" srcOrd="2" destOrd="0" presId="urn:microsoft.com/office/officeart/2018/2/layout/IconVerticalSolidList"/>
    <dgm:cxn modelId="{913B848A-BA51-468D-A9B0-0B7158708631}" type="presParOf" srcId="{9C510373-6AF4-4F18-933C-3AFB02D81EA1}" destId="{F88AECA6-8DDF-4D46-AE1F-BAF25D23545D}" srcOrd="0" destOrd="0" presId="urn:microsoft.com/office/officeart/2018/2/layout/IconVerticalSolidList"/>
    <dgm:cxn modelId="{DDA993ED-468F-4456-BC2F-7F1B18D6B7E3}" type="presParOf" srcId="{9C510373-6AF4-4F18-933C-3AFB02D81EA1}" destId="{D79A74C4-DA29-4F8E-895F-C4B11DD0E18D}" srcOrd="1" destOrd="0" presId="urn:microsoft.com/office/officeart/2018/2/layout/IconVerticalSolidList"/>
    <dgm:cxn modelId="{E59AE4A3-1ABA-4DFC-81E7-2321F35E51BE}" type="presParOf" srcId="{9C510373-6AF4-4F18-933C-3AFB02D81EA1}" destId="{3D2E404F-F649-458D-948B-32392DCA8AC6}" srcOrd="2" destOrd="0" presId="urn:microsoft.com/office/officeart/2018/2/layout/IconVerticalSolidList"/>
    <dgm:cxn modelId="{91B31C6C-8A1B-45A2-BA15-6F661A2C65A3}" type="presParOf" srcId="{9C510373-6AF4-4F18-933C-3AFB02D81EA1}" destId="{0495DBD0-75A0-4E82-BDF9-E9B3DB5E21FC}" srcOrd="3" destOrd="0" presId="urn:microsoft.com/office/officeart/2018/2/layout/IconVerticalSolidList"/>
    <dgm:cxn modelId="{3C975457-1088-4F58-B806-056FE3214AB8}" type="presParOf" srcId="{9363ABDE-44F4-4D54-9D9E-2ED81BFB9246}" destId="{3BC91D77-E37F-4057-AD59-D62F419743D1}" srcOrd="3" destOrd="0" presId="urn:microsoft.com/office/officeart/2018/2/layout/IconVerticalSolidList"/>
    <dgm:cxn modelId="{28FB857E-0204-4CCB-9C4F-2DA1E8B30170}" type="presParOf" srcId="{9363ABDE-44F4-4D54-9D9E-2ED81BFB9246}" destId="{E8962807-07D5-4400-87BD-C264DED7FFB4}" srcOrd="4" destOrd="0" presId="urn:microsoft.com/office/officeart/2018/2/layout/IconVerticalSolidList"/>
    <dgm:cxn modelId="{2C338669-5D3C-4FC3-836D-63C5A959FAE3}" type="presParOf" srcId="{E8962807-07D5-4400-87BD-C264DED7FFB4}" destId="{29703623-7A63-4AD0-82E3-36BB2C1C62C0}" srcOrd="0" destOrd="0" presId="urn:microsoft.com/office/officeart/2018/2/layout/IconVerticalSolidList"/>
    <dgm:cxn modelId="{FBB31CC6-5FDD-4550-A952-A45EB31766F7}" type="presParOf" srcId="{E8962807-07D5-4400-87BD-C264DED7FFB4}" destId="{20301EA2-7D84-4907-9029-5525AFC2C62E}" srcOrd="1" destOrd="0" presId="urn:microsoft.com/office/officeart/2018/2/layout/IconVerticalSolidList"/>
    <dgm:cxn modelId="{28D53D9C-DC6E-471A-B651-9944F788B293}" type="presParOf" srcId="{E8962807-07D5-4400-87BD-C264DED7FFB4}" destId="{37F3C114-A627-475F-AFF6-593D6E60B70D}" srcOrd="2" destOrd="0" presId="urn:microsoft.com/office/officeart/2018/2/layout/IconVerticalSolidList"/>
    <dgm:cxn modelId="{59545EB1-B241-4D86-A61E-D503947213F8}" type="presParOf" srcId="{E8962807-07D5-4400-87BD-C264DED7FFB4}" destId="{0E9C2085-A84B-46CA-AA41-E7799D9D2DFD}" srcOrd="3" destOrd="0" presId="urn:microsoft.com/office/officeart/2018/2/layout/IconVerticalSolidList"/>
    <dgm:cxn modelId="{AC78974F-A088-42A8-9D40-FDD7DF60D80B}" type="presParOf" srcId="{9363ABDE-44F4-4D54-9D9E-2ED81BFB9246}" destId="{5F41153C-D731-48E6-8619-BE6E35C84C4F}" srcOrd="5" destOrd="0" presId="urn:microsoft.com/office/officeart/2018/2/layout/IconVerticalSolidList"/>
    <dgm:cxn modelId="{0BFCA791-159F-4F4B-BAD5-C2AE9325A0B5}" type="presParOf" srcId="{9363ABDE-44F4-4D54-9D9E-2ED81BFB9246}" destId="{0222855A-4918-48A2-AB05-D084E42CF8FE}" srcOrd="6" destOrd="0" presId="urn:microsoft.com/office/officeart/2018/2/layout/IconVerticalSolidList"/>
    <dgm:cxn modelId="{2054B5AA-4112-4740-BEF5-19BD914B8971}" type="presParOf" srcId="{0222855A-4918-48A2-AB05-D084E42CF8FE}" destId="{C6DBAAE9-1725-4BDD-AB0F-019CEC9E3A38}" srcOrd="0" destOrd="0" presId="urn:microsoft.com/office/officeart/2018/2/layout/IconVerticalSolidList"/>
    <dgm:cxn modelId="{A24501B3-ED7B-4972-B9FF-2553CAE193EC}" type="presParOf" srcId="{0222855A-4918-48A2-AB05-D084E42CF8FE}" destId="{80AF9C88-F7B2-4268-89AB-DE7F926BA332}" srcOrd="1" destOrd="0" presId="urn:microsoft.com/office/officeart/2018/2/layout/IconVerticalSolidList"/>
    <dgm:cxn modelId="{20558AC2-4614-41B2-96B6-4C899A434DB9}" type="presParOf" srcId="{0222855A-4918-48A2-AB05-D084E42CF8FE}" destId="{03613037-DE32-421E-826F-4E0A34B853EC}" srcOrd="2" destOrd="0" presId="urn:microsoft.com/office/officeart/2018/2/layout/IconVerticalSolidList"/>
    <dgm:cxn modelId="{41C2ACDE-30F1-4346-BFDF-FACF77D6E2EA}" type="presParOf" srcId="{0222855A-4918-48A2-AB05-D084E42CF8FE}" destId="{5BE061F1-6FEA-4737-8B50-08F427FE3D4F}" srcOrd="3" destOrd="0" presId="urn:microsoft.com/office/officeart/2018/2/layout/IconVerticalSolidList"/>
    <dgm:cxn modelId="{1ECB8AF7-B3AF-4129-B5EA-ACC9398EBA0A}" type="presParOf" srcId="{9363ABDE-44F4-4D54-9D9E-2ED81BFB9246}" destId="{DB1A4469-419E-4CFF-ADCC-37D22D9C0D99}" srcOrd="7" destOrd="0" presId="urn:microsoft.com/office/officeart/2018/2/layout/IconVerticalSolidList"/>
    <dgm:cxn modelId="{BD08915B-57D7-4A7D-8AA6-73F538E3D093}" type="presParOf" srcId="{9363ABDE-44F4-4D54-9D9E-2ED81BFB9246}" destId="{0E52BADC-6DAA-4729-974B-2FDAAF8261F3}" srcOrd="8" destOrd="0" presId="urn:microsoft.com/office/officeart/2018/2/layout/IconVerticalSolidList"/>
    <dgm:cxn modelId="{C1D06A55-4BBB-4C0B-817D-AEF0CA9E3255}" type="presParOf" srcId="{0E52BADC-6DAA-4729-974B-2FDAAF8261F3}" destId="{E7F8EE57-5092-4F26-836E-93CF2E00F72D}" srcOrd="0" destOrd="0" presId="urn:microsoft.com/office/officeart/2018/2/layout/IconVerticalSolidList"/>
    <dgm:cxn modelId="{CCF64C65-58C0-41AC-9FA5-520AFEC3D88F}" type="presParOf" srcId="{0E52BADC-6DAA-4729-974B-2FDAAF8261F3}" destId="{5DCBDE97-F964-4D42-BDD3-A9254100F18F}" srcOrd="1" destOrd="0" presId="urn:microsoft.com/office/officeart/2018/2/layout/IconVerticalSolidList"/>
    <dgm:cxn modelId="{E9039824-E831-42A4-9FBA-EC95EBEF3DA5}" type="presParOf" srcId="{0E52BADC-6DAA-4729-974B-2FDAAF8261F3}" destId="{B5E401D6-0137-494D-AC43-142B22CF2424}" srcOrd="2" destOrd="0" presId="urn:microsoft.com/office/officeart/2018/2/layout/IconVerticalSolidList"/>
    <dgm:cxn modelId="{93C2798D-E774-41C4-927F-86E99F52B161}" type="presParOf" srcId="{0E52BADC-6DAA-4729-974B-2FDAAF8261F3}" destId="{A618808D-1038-4D62-8037-C521DD91622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B81EA7-22E6-4447-901E-888511E64623}" type="doc">
      <dgm:prSet loTypeId="urn:microsoft.com/office/officeart/2005/8/layout/arrow5" loCatId="relationship" qsTypeId="urn:microsoft.com/office/officeart/2005/8/quickstyle/simple1" qsCatId="simple" csTypeId="urn:microsoft.com/office/officeart/2005/8/colors/accent1_2" csCatId="accent1"/>
      <dgm:spPr/>
      <dgm:t>
        <a:bodyPr/>
        <a:lstStyle/>
        <a:p>
          <a:endParaRPr lang="en-US"/>
        </a:p>
      </dgm:t>
    </dgm:pt>
    <dgm:pt modelId="{2EF7AB38-0A5B-4702-B73B-71C041D1E945}" type="pres">
      <dgm:prSet presAssocID="{0AB81EA7-22E6-4447-901E-888511E64623}" presName="diagram" presStyleCnt="0">
        <dgm:presLayoutVars>
          <dgm:dir/>
          <dgm:resizeHandles val="exact"/>
        </dgm:presLayoutVars>
      </dgm:prSet>
      <dgm:spPr/>
    </dgm:pt>
  </dgm:ptLst>
  <dgm:cxnLst>
    <dgm:cxn modelId="{72FB6592-DBB4-4341-BB36-896CC78BB8E3}" type="presOf" srcId="{0AB81EA7-22E6-4447-901E-888511E64623}" destId="{2EF7AB38-0A5B-4702-B73B-71C041D1E945}" srcOrd="0"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E2768DE-51AB-472C-8F6D-47D77E2EB2B0}"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6CCCD64D-2999-4B00-B1D2-394577C031F7}">
      <dgm:prSet phldrT="[Text]"/>
      <dgm:spPr/>
      <dgm:t>
        <a:bodyPr/>
        <a:lstStyle/>
        <a:p>
          <a:r>
            <a:rPr lang="en-US" b="1" dirty="0">
              <a:solidFill>
                <a:schemeClr val="tx1"/>
              </a:solidFill>
            </a:rPr>
            <a:t>Performance Planning &amp; Goal Setting</a:t>
          </a:r>
        </a:p>
      </dgm:t>
    </dgm:pt>
    <dgm:pt modelId="{BB6268DE-CD35-4079-B8C8-C17B48E97C6B}" type="parTrans" cxnId="{4218EA19-9E33-4F34-8B68-7368897ECBA7}">
      <dgm:prSet/>
      <dgm:spPr/>
      <dgm:t>
        <a:bodyPr/>
        <a:lstStyle/>
        <a:p>
          <a:endParaRPr lang="en-US"/>
        </a:p>
      </dgm:t>
    </dgm:pt>
    <dgm:pt modelId="{A63676B5-5021-4E42-8C55-C430BB594EAC}" type="sibTrans" cxnId="{4218EA19-9E33-4F34-8B68-7368897ECBA7}">
      <dgm:prSet/>
      <dgm:spPr/>
      <dgm:t>
        <a:bodyPr/>
        <a:lstStyle/>
        <a:p>
          <a:endParaRPr lang="en-US"/>
        </a:p>
      </dgm:t>
    </dgm:pt>
    <dgm:pt modelId="{5D463CF0-8CCF-4E03-86E0-468596634E4B}">
      <dgm:prSet phldrT="[Text]"/>
      <dgm:spPr/>
      <dgm:t>
        <a:bodyPr/>
        <a:lstStyle/>
        <a:p>
          <a:r>
            <a:rPr lang="en-US" b="1" dirty="0">
              <a:solidFill>
                <a:schemeClr val="tx1"/>
              </a:solidFill>
            </a:rPr>
            <a:t>Ongoing feedback</a:t>
          </a:r>
        </a:p>
      </dgm:t>
    </dgm:pt>
    <dgm:pt modelId="{5B2C91EE-EB0A-42FC-9E03-914F618B4545}" type="parTrans" cxnId="{236DD945-BC9A-45A7-8F3C-BCA99D9A8AD6}">
      <dgm:prSet/>
      <dgm:spPr/>
      <dgm:t>
        <a:bodyPr/>
        <a:lstStyle/>
        <a:p>
          <a:endParaRPr lang="en-US"/>
        </a:p>
      </dgm:t>
    </dgm:pt>
    <dgm:pt modelId="{73521486-97FD-4342-A697-28D5E6F56932}" type="sibTrans" cxnId="{236DD945-BC9A-45A7-8F3C-BCA99D9A8AD6}">
      <dgm:prSet/>
      <dgm:spPr/>
      <dgm:t>
        <a:bodyPr/>
        <a:lstStyle/>
        <a:p>
          <a:endParaRPr lang="en-US"/>
        </a:p>
      </dgm:t>
    </dgm:pt>
    <dgm:pt modelId="{3D29768F-BA3B-4607-8483-E31516144D2E}">
      <dgm:prSet phldrT="[Text]"/>
      <dgm:spPr/>
      <dgm:t>
        <a:bodyPr/>
        <a:lstStyle/>
        <a:p>
          <a:r>
            <a:rPr lang="en-US" b="1" dirty="0">
              <a:solidFill>
                <a:schemeClr val="tx1"/>
              </a:solidFill>
            </a:rPr>
            <a:t>Employee input</a:t>
          </a:r>
        </a:p>
      </dgm:t>
    </dgm:pt>
    <dgm:pt modelId="{5D96C22C-C578-429B-8DA0-EBE0942FA621}" type="parTrans" cxnId="{1CE9E259-B07D-4B71-8FE0-840E2AA1CCE4}">
      <dgm:prSet/>
      <dgm:spPr/>
      <dgm:t>
        <a:bodyPr/>
        <a:lstStyle/>
        <a:p>
          <a:endParaRPr lang="en-US"/>
        </a:p>
      </dgm:t>
    </dgm:pt>
    <dgm:pt modelId="{CF8FA1DF-F8C7-47F6-A984-3B0C6881BB3A}" type="sibTrans" cxnId="{1CE9E259-B07D-4B71-8FE0-840E2AA1CCE4}">
      <dgm:prSet/>
      <dgm:spPr/>
      <dgm:t>
        <a:bodyPr/>
        <a:lstStyle/>
        <a:p>
          <a:endParaRPr lang="en-US"/>
        </a:p>
      </dgm:t>
    </dgm:pt>
    <dgm:pt modelId="{CF9C4BE0-0091-40F5-8E9B-98F949903E8A}">
      <dgm:prSet phldrT="[Text]"/>
      <dgm:spPr/>
      <dgm:t>
        <a:bodyPr/>
        <a:lstStyle/>
        <a:p>
          <a:r>
            <a:rPr lang="en-US" b="1" dirty="0">
              <a:solidFill>
                <a:schemeClr val="tx1"/>
              </a:solidFill>
            </a:rPr>
            <a:t>Evaluation of performance</a:t>
          </a:r>
        </a:p>
      </dgm:t>
    </dgm:pt>
    <dgm:pt modelId="{F51A0B71-370C-4B6C-A354-7F1341A9CFBC}" type="parTrans" cxnId="{939F3A83-1761-4788-AC60-0E11D01A547D}">
      <dgm:prSet/>
      <dgm:spPr/>
      <dgm:t>
        <a:bodyPr/>
        <a:lstStyle/>
        <a:p>
          <a:endParaRPr lang="en-US"/>
        </a:p>
      </dgm:t>
    </dgm:pt>
    <dgm:pt modelId="{50ACDC47-6B8C-4F13-AF87-40CD1AF1FB4E}" type="sibTrans" cxnId="{939F3A83-1761-4788-AC60-0E11D01A547D}">
      <dgm:prSet/>
      <dgm:spPr/>
      <dgm:t>
        <a:bodyPr/>
        <a:lstStyle/>
        <a:p>
          <a:endParaRPr lang="en-US"/>
        </a:p>
      </dgm:t>
    </dgm:pt>
    <dgm:pt modelId="{DAB9AD21-C698-49CC-82A1-C35CECC024A2}">
      <dgm:prSet phldrT="[Text]"/>
      <dgm:spPr/>
      <dgm:t>
        <a:bodyPr/>
        <a:lstStyle/>
        <a:p>
          <a:r>
            <a:rPr lang="en-US" b="1" dirty="0">
              <a:solidFill>
                <a:schemeClr val="tx1"/>
              </a:solidFill>
            </a:rPr>
            <a:t>Performance review </a:t>
          </a:r>
        </a:p>
      </dgm:t>
    </dgm:pt>
    <dgm:pt modelId="{3785D22C-F249-4D0F-BF8C-0FA61D9D93EE}" type="parTrans" cxnId="{55682007-1283-44A6-90D7-37081DDE5FF8}">
      <dgm:prSet/>
      <dgm:spPr/>
      <dgm:t>
        <a:bodyPr/>
        <a:lstStyle/>
        <a:p>
          <a:endParaRPr lang="en-US"/>
        </a:p>
      </dgm:t>
    </dgm:pt>
    <dgm:pt modelId="{034FA898-533A-44DA-AC8B-049E6ACEB8DF}" type="sibTrans" cxnId="{55682007-1283-44A6-90D7-37081DDE5FF8}">
      <dgm:prSet/>
      <dgm:spPr/>
      <dgm:t>
        <a:bodyPr/>
        <a:lstStyle/>
        <a:p>
          <a:endParaRPr lang="en-US"/>
        </a:p>
      </dgm:t>
    </dgm:pt>
    <dgm:pt modelId="{5C9F442A-F5C5-4B32-ABDA-E73AE30F30AC}" type="pres">
      <dgm:prSet presAssocID="{FE2768DE-51AB-472C-8F6D-47D77E2EB2B0}" presName="cycle" presStyleCnt="0">
        <dgm:presLayoutVars>
          <dgm:dir/>
          <dgm:resizeHandles val="exact"/>
        </dgm:presLayoutVars>
      </dgm:prSet>
      <dgm:spPr/>
    </dgm:pt>
    <dgm:pt modelId="{677852C9-55BB-452E-8417-6A0AC7E3FEBA}" type="pres">
      <dgm:prSet presAssocID="{6CCCD64D-2999-4B00-B1D2-394577C031F7}" presName="node" presStyleLbl="node1" presStyleIdx="0" presStyleCnt="5">
        <dgm:presLayoutVars>
          <dgm:bulletEnabled val="1"/>
        </dgm:presLayoutVars>
      </dgm:prSet>
      <dgm:spPr/>
    </dgm:pt>
    <dgm:pt modelId="{9CB9C4B9-DB4B-4179-9AF6-D5DE66DF8A97}" type="pres">
      <dgm:prSet presAssocID="{A63676B5-5021-4E42-8C55-C430BB594EAC}" presName="sibTrans" presStyleLbl="sibTrans2D1" presStyleIdx="0" presStyleCnt="5"/>
      <dgm:spPr/>
    </dgm:pt>
    <dgm:pt modelId="{99E9FCF0-26DD-4226-8266-F10DD1F99BD7}" type="pres">
      <dgm:prSet presAssocID="{A63676B5-5021-4E42-8C55-C430BB594EAC}" presName="connectorText" presStyleLbl="sibTrans2D1" presStyleIdx="0" presStyleCnt="5"/>
      <dgm:spPr/>
    </dgm:pt>
    <dgm:pt modelId="{9EA5751E-3FEF-47E2-9E6D-196E7DB2664B}" type="pres">
      <dgm:prSet presAssocID="{5D463CF0-8CCF-4E03-86E0-468596634E4B}" presName="node" presStyleLbl="node1" presStyleIdx="1" presStyleCnt="5">
        <dgm:presLayoutVars>
          <dgm:bulletEnabled val="1"/>
        </dgm:presLayoutVars>
      </dgm:prSet>
      <dgm:spPr/>
    </dgm:pt>
    <dgm:pt modelId="{53C1E21A-15E9-4191-89D9-5D4EB15BEAF8}" type="pres">
      <dgm:prSet presAssocID="{73521486-97FD-4342-A697-28D5E6F56932}" presName="sibTrans" presStyleLbl="sibTrans2D1" presStyleIdx="1" presStyleCnt="5"/>
      <dgm:spPr/>
    </dgm:pt>
    <dgm:pt modelId="{E7AD599E-7DE1-48DF-9143-3C38F275BBFA}" type="pres">
      <dgm:prSet presAssocID="{73521486-97FD-4342-A697-28D5E6F56932}" presName="connectorText" presStyleLbl="sibTrans2D1" presStyleIdx="1" presStyleCnt="5"/>
      <dgm:spPr/>
    </dgm:pt>
    <dgm:pt modelId="{7C1F706B-EEBB-4642-8009-3A9085AACCBA}" type="pres">
      <dgm:prSet presAssocID="{3D29768F-BA3B-4607-8483-E31516144D2E}" presName="node" presStyleLbl="node1" presStyleIdx="2" presStyleCnt="5">
        <dgm:presLayoutVars>
          <dgm:bulletEnabled val="1"/>
        </dgm:presLayoutVars>
      </dgm:prSet>
      <dgm:spPr/>
    </dgm:pt>
    <dgm:pt modelId="{7D330E0C-0050-4746-B56D-041EAE0050FE}" type="pres">
      <dgm:prSet presAssocID="{CF8FA1DF-F8C7-47F6-A984-3B0C6881BB3A}" presName="sibTrans" presStyleLbl="sibTrans2D1" presStyleIdx="2" presStyleCnt="5"/>
      <dgm:spPr/>
    </dgm:pt>
    <dgm:pt modelId="{54297F05-D773-4079-8AE5-BA19CB1F6325}" type="pres">
      <dgm:prSet presAssocID="{CF8FA1DF-F8C7-47F6-A984-3B0C6881BB3A}" presName="connectorText" presStyleLbl="sibTrans2D1" presStyleIdx="2" presStyleCnt="5"/>
      <dgm:spPr/>
    </dgm:pt>
    <dgm:pt modelId="{94018132-15C2-46EF-8385-FF904DB489AB}" type="pres">
      <dgm:prSet presAssocID="{CF9C4BE0-0091-40F5-8E9B-98F949903E8A}" presName="node" presStyleLbl="node1" presStyleIdx="3" presStyleCnt="5">
        <dgm:presLayoutVars>
          <dgm:bulletEnabled val="1"/>
        </dgm:presLayoutVars>
      </dgm:prSet>
      <dgm:spPr/>
    </dgm:pt>
    <dgm:pt modelId="{D65183FD-CD84-400D-BEC5-203F7F164D13}" type="pres">
      <dgm:prSet presAssocID="{50ACDC47-6B8C-4F13-AF87-40CD1AF1FB4E}" presName="sibTrans" presStyleLbl="sibTrans2D1" presStyleIdx="3" presStyleCnt="5"/>
      <dgm:spPr/>
    </dgm:pt>
    <dgm:pt modelId="{6D4A1115-829F-410B-BD41-1BEFBD7E0AD7}" type="pres">
      <dgm:prSet presAssocID="{50ACDC47-6B8C-4F13-AF87-40CD1AF1FB4E}" presName="connectorText" presStyleLbl="sibTrans2D1" presStyleIdx="3" presStyleCnt="5"/>
      <dgm:spPr/>
    </dgm:pt>
    <dgm:pt modelId="{E1446F58-1C40-431E-91D3-D62743FE7DBA}" type="pres">
      <dgm:prSet presAssocID="{DAB9AD21-C698-49CC-82A1-C35CECC024A2}" presName="node" presStyleLbl="node1" presStyleIdx="4" presStyleCnt="5">
        <dgm:presLayoutVars>
          <dgm:bulletEnabled val="1"/>
        </dgm:presLayoutVars>
      </dgm:prSet>
      <dgm:spPr/>
    </dgm:pt>
    <dgm:pt modelId="{C8D1AA09-FB39-40F6-A177-DB71868CEFEB}" type="pres">
      <dgm:prSet presAssocID="{034FA898-533A-44DA-AC8B-049E6ACEB8DF}" presName="sibTrans" presStyleLbl="sibTrans2D1" presStyleIdx="4" presStyleCnt="5"/>
      <dgm:spPr/>
    </dgm:pt>
    <dgm:pt modelId="{07722B8A-7549-4309-B38B-DC1CCB1D1294}" type="pres">
      <dgm:prSet presAssocID="{034FA898-533A-44DA-AC8B-049E6ACEB8DF}" presName="connectorText" presStyleLbl="sibTrans2D1" presStyleIdx="4" presStyleCnt="5"/>
      <dgm:spPr/>
    </dgm:pt>
  </dgm:ptLst>
  <dgm:cxnLst>
    <dgm:cxn modelId="{55682007-1283-44A6-90D7-37081DDE5FF8}" srcId="{FE2768DE-51AB-472C-8F6D-47D77E2EB2B0}" destId="{DAB9AD21-C698-49CC-82A1-C35CECC024A2}" srcOrd="4" destOrd="0" parTransId="{3785D22C-F249-4D0F-BF8C-0FA61D9D93EE}" sibTransId="{034FA898-533A-44DA-AC8B-049E6ACEB8DF}"/>
    <dgm:cxn modelId="{4218EA19-9E33-4F34-8B68-7368897ECBA7}" srcId="{FE2768DE-51AB-472C-8F6D-47D77E2EB2B0}" destId="{6CCCD64D-2999-4B00-B1D2-394577C031F7}" srcOrd="0" destOrd="0" parTransId="{BB6268DE-CD35-4079-B8C8-C17B48E97C6B}" sibTransId="{A63676B5-5021-4E42-8C55-C430BB594EAC}"/>
    <dgm:cxn modelId="{36B12836-E4A2-436B-8EAC-918D28F0D816}" type="presOf" srcId="{FE2768DE-51AB-472C-8F6D-47D77E2EB2B0}" destId="{5C9F442A-F5C5-4B32-ABDA-E73AE30F30AC}" srcOrd="0" destOrd="0" presId="urn:microsoft.com/office/officeart/2005/8/layout/cycle2"/>
    <dgm:cxn modelId="{3CC8053D-C957-4D31-BB5A-78EDF0A158C7}" type="presOf" srcId="{50ACDC47-6B8C-4F13-AF87-40CD1AF1FB4E}" destId="{D65183FD-CD84-400D-BEC5-203F7F164D13}" srcOrd="0" destOrd="0" presId="urn:microsoft.com/office/officeart/2005/8/layout/cycle2"/>
    <dgm:cxn modelId="{DE58FD41-8901-45ED-AA14-4454DC18BFDD}" type="presOf" srcId="{CF8FA1DF-F8C7-47F6-A984-3B0C6881BB3A}" destId="{7D330E0C-0050-4746-B56D-041EAE0050FE}" srcOrd="0" destOrd="0" presId="urn:microsoft.com/office/officeart/2005/8/layout/cycle2"/>
    <dgm:cxn modelId="{236DD945-BC9A-45A7-8F3C-BCA99D9A8AD6}" srcId="{FE2768DE-51AB-472C-8F6D-47D77E2EB2B0}" destId="{5D463CF0-8CCF-4E03-86E0-468596634E4B}" srcOrd="1" destOrd="0" parTransId="{5B2C91EE-EB0A-42FC-9E03-914F618B4545}" sibTransId="{73521486-97FD-4342-A697-28D5E6F56932}"/>
    <dgm:cxn modelId="{EC15BA47-7E82-4C80-BF15-A7A660C89DFA}" type="presOf" srcId="{034FA898-533A-44DA-AC8B-049E6ACEB8DF}" destId="{C8D1AA09-FB39-40F6-A177-DB71868CEFEB}" srcOrd="0" destOrd="0" presId="urn:microsoft.com/office/officeart/2005/8/layout/cycle2"/>
    <dgm:cxn modelId="{A1B9C248-5883-4464-BDBF-845292E0674C}" type="presOf" srcId="{CF9C4BE0-0091-40F5-8E9B-98F949903E8A}" destId="{94018132-15C2-46EF-8385-FF904DB489AB}" srcOrd="0" destOrd="0" presId="urn:microsoft.com/office/officeart/2005/8/layout/cycle2"/>
    <dgm:cxn modelId="{C5D0D76A-8598-48C7-96A0-EF42369B9C41}" type="presOf" srcId="{3D29768F-BA3B-4607-8483-E31516144D2E}" destId="{7C1F706B-EEBB-4642-8009-3A9085AACCBA}" srcOrd="0" destOrd="0" presId="urn:microsoft.com/office/officeart/2005/8/layout/cycle2"/>
    <dgm:cxn modelId="{63F51570-0FB8-4730-8623-E18FECA7D56A}" type="presOf" srcId="{6CCCD64D-2999-4B00-B1D2-394577C031F7}" destId="{677852C9-55BB-452E-8417-6A0AC7E3FEBA}" srcOrd="0" destOrd="0" presId="urn:microsoft.com/office/officeart/2005/8/layout/cycle2"/>
    <dgm:cxn modelId="{365C7871-9AA7-4D9A-A3A2-AD53721CFBFB}" type="presOf" srcId="{A63676B5-5021-4E42-8C55-C430BB594EAC}" destId="{9CB9C4B9-DB4B-4179-9AF6-D5DE66DF8A97}" srcOrd="0" destOrd="0" presId="urn:microsoft.com/office/officeart/2005/8/layout/cycle2"/>
    <dgm:cxn modelId="{639E7B76-4F98-49AB-B697-402AE538E13D}" type="presOf" srcId="{DAB9AD21-C698-49CC-82A1-C35CECC024A2}" destId="{E1446F58-1C40-431E-91D3-D62743FE7DBA}" srcOrd="0" destOrd="0" presId="urn:microsoft.com/office/officeart/2005/8/layout/cycle2"/>
    <dgm:cxn modelId="{1CE9E259-B07D-4B71-8FE0-840E2AA1CCE4}" srcId="{FE2768DE-51AB-472C-8F6D-47D77E2EB2B0}" destId="{3D29768F-BA3B-4607-8483-E31516144D2E}" srcOrd="2" destOrd="0" parTransId="{5D96C22C-C578-429B-8DA0-EBE0942FA621}" sibTransId="{CF8FA1DF-F8C7-47F6-A984-3B0C6881BB3A}"/>
    <dgm:cxn modelId="{270D7B7C-04B2-4CD3-A3E0-893FE409ED8B}" type="presOf" srcId="{A63676B5-5021-4E42-8C55-C430BB594EAC}" destId="{99E9FCF0-26DD-4226-8266-F10DD1F99BD7}" srcOrd="1" destOrd="0" presId="urn:microsoft.com/office/officeart/2005/8/layout/cycle2"/>
    <dgm:cxn modelId="{939F3A83-1761-4788-AC60-0E11D01A547D}" srcId="{FE2768DE-51AB-472C-8F6D-47D77E2EB2B0}" destId="{CF9C4BE0-0091-40F5-8E9B-98F949903E8A}" srcOrd="3" destOrd="0" parTransId="{F51A0B71-370C-4B6C-A354-7F1341A9CFBC}" sibTransId="{50ACDC47-6B8C-4F13-AF87-40CD1AF1FB4E}"/>
    <dgm:cxn modelId="{E137BD97-B44C-42AD-B9A0-B8303E9AA729}" type="presOf" srcId="{73521486-97FD-4342-A697-28D5E6F56932}" destId="{53C1E21A-15E9-4191-89D9-5D4EB15BEAF8}" srcOrd="0" destOrd="0" presId="urn:microsoft.com/office/officeart/2005/8/layout/cycle2"/>
    <dgm:cxn modelId="{3535D7C7-F5DE-44A4-B454-87810AED6C49}" type="presOf" srcId="{5D463CF0-8CCF-4E03-86E0-468596634E4B}" destId="{9EA5751E-3FEF-47E2-9E6D-196E7DB2664B}" srcOrd="0" destOrd="0" presId="urn:microsoft.com/office/officeart/2005/8/layout/cycle2"/>
    <dgm:cxn modelId="{69A0D6DA-6F69-455B-8465-BF94B1FCD4E1}" type="presOf" srcId="{50ACDC47-6B8C-4F13-AF87-40CD1AF1FB4E}" destId="{6D4A1115-829F-410B-BD41-1BEFBD7E0AD7}" srcOrd="1" destOrd="0" presId="urn:microsoft.com/office/officeart/2005/8/layout/cycle2"/>
    <dgm:cxn modelId="{26CAD9F6-631C-497A-8365-E30ED66F2E86}" type="presOf" srcId="{73521486-97FD-4342-A697-28D5E6F56932}" destId="{E7AD599E-7DE1-48DF-9143-3C38F275BBFA}" srcOrd="1" destOrd="0" presId="urn:microsoft.com/office/officeart/2005/8/layout/cycle2"/>
    <dgm:cxn modelId="{9FB52EFC-21C7-4AD5-AEDB-BC4E73D3185F}" type="presOf" srcId="{034FA898-533A-44DA-AC8B-049E6ACEB8DF}" destId="{07722B8A-7549-4309-B38B-DC1CCB1D1294}" srcOrd="1" destOrd="0" presId="urn:microsoft.com/office/officeart/2005/8/layout/cycle2"/>
    <dgm:cxn modelId="{A283B4FD-1385-474C-9797-3294B860DF0F}" type="presOf" srcId="{CF8FA1DF-F8C7-47F6-A984-3B0C6881BB3A}" destId="{54297F05-D773-4079-8AE5-BA19CB1F6325}" srcOrd="1" destOrd="0" presId="urn:microsoft.com/office/officeart/2005/8/layout/cycle2"/>
    <dgm:cxn modelId="{BA5A1FB1-D7EB-4A73-818D-537686A9C38D}" type="presParOf" srcId="{5C9F442A-F5C5-4B32-ABDA-E73AE30F30AC}" destId="{677852C9-55BB-452E-8417-6A0AC7E3FEBA}" srcOrd="0" destOrd="0" presId="urn:microsoft.com/office/officeart/2005/8/layout/cycle2"/>
    <dgm:cxn modelId="{8E630EE4-188F-4D45-B6E7-2A9602D55032}" type="presParOf" srcId="{5C9F442A-F5C5-4B32-ABDA-E73AE30F30AC}" destId="{9CB9C4B9-DB4B-4179-9AF6-D5DE66DF8A97}" srcOrd="1" destOrd="0" presId="urn:microsoft.com/office/officeart/2005/8/layout/cycle2"/>
    <dgm:cxn modelId="{2C143EE2-A0AD-461F-A32D-5EF9F3AEFB30}" type="presParOf" srcId="{9CB9C4B9-DB4B-4179-9AF6-D5DE66DF8A97}" destId="{99E9FCF0-26DD-4226-8266-F10DD1F99BD7}" srcOrd="0" destOrd="0" presId="urn:microsoft.com/office/officeart/2005/8/layout/cycle2"/>
    <dgm:cxn modelId="{60B37C80-1083-4D70-B10B-D0297EAAC56C}" type="presParOf" srcId="{5C9F442A-F5C5-4B32-ABDA-E73AE30F30AC}" destId="{9EA5751E-3FEF-47E2-9E6D-196E7DB2664B}" srcOrd="2" destOrd="0" presId="urn:microsoft.com/office/officeart/2005/8/layout/cycle2"/>
    <dgm:cxn modelId="{B6653413-C0A2-41BF-9703-352C2F892B68}" type="presParOf" srcId="{5C9F442A-F5C5-4B32-ABDA-E73AE30F30AC}" destId="{53C1E21A-15E9-4191-89D9-5D4EB15BEAF8}" srcOrd="3" destOrd="0" presId="urn:microsoft.com/office/officeart/2005/8/layout/cycle2"/>
    <dgm:cxn modelId="{231A3C6B-3ED7-4A9E-B8DC-E7BF59A54E50}" type="presParOf" srcId="{53C1E21A-15E9-4191-89D9-5D4EB15BEAF8}" destId="{E7AD599E-7DE1-48DF-9143-3C38F275BBFA}" srcOrd="0" destOrd="0" presId="urn:microsoft.com/office/officeart/2005/8/layout/cycle2"/>
    <dgm:cxn modelId="{67D09550-B219-4B13-9FBD-7FFF81DD1CC4}" type="presParOf" srcId="{5C9F442A-F5C5-4B32-ABDA-E73AE30F30AC}" destId="{7C1F706B-EEBB-4642-8009-3A9085AACCBA}" srcOrd="4" destOrd="0" presId="urn:microsoft.com/office/officeart/2005/8/layout/cycle2"/>
    <dgm:cxn modelId="{EB3063C4-A3FD-4422-BDA0-6C3AF2491B69}" type="presParOf" srcId="{5C9F442A-F5C5-4B32-ABDA-E73AE30F30AC}" destId="{7D330E0C-0050-4746-B56D-041EAE0050FE}" srcOrd="5" destOrd="0" presId="urn:microsoft.com/office/officeart/2005/8/layout/cycle2"/>
    <dgm:cxn modelId="{93C5F24C-A372-49FE-825D-B4C6D0CC7DB3}" type="presParOf" srcId="{7D330E0C-0050-4746-B56D-041EAE0050FE}" destId="{54297F05-D773-4079-8AE5-BA19CB1F6325}" srcOrd="0" destOrd="0" presId="urn:microsoft.com/office/officeart/2005/8/layout/cycle2"/>
    <dgm:cxn modelId="{87C2153A-B244-4238-B1CF-8CC6E0206D3B}" type="presParOf" srcId="{5C9F442A-F5C5-4B32-ABDA-E73AE30F30AC}" destId="{94018132-15C2-46EF-8385-FF904DB489AB}" srcOrd="6" destOrd="0" presId="urn:microsoft.com/office/officeart/2005/8/layout/cycle2"/>
    <dgm:cxn modelId="{79593F23-3B2F-4566-B0B8-9829439085CB}" type="presParOf" srcId="{5C9F442A-F5C5-4B32-ABDA-E73AE30F30AC}" destId="{D65183FD-CD84-400D-BEC5-203F7F164D13}" srcOrd="7" destOrd="0" presId="urn:microsoft.com/office/officeart/2005/8/layout/cycle2"/>
    <dgm:cxn modelId="{0B2AB874-ED2C-4051-857B-CEDB5A45EE4E}" type="presParOf" srcId="{D65183FD-CD84-400D-BEC5-203F7F164D13}" destId="{6D4A1115-829F-410B-BD41-1BEFBD7E0AD7}" srcOrd="0" destOrd="0" presId="urn:microsoft.com/office/officeart/2005/8/layout/cycle2"/>
    <dgm:cxn modelId="{1DE69DE9-5C3C-43E3-95A4-CFEC7F041241}" type="presParOf" srcId="{5C9F442A-F5C5-4B32-ABDA-E73AE30F30AC}" destId="{E1446F58-1C40-431E-91D3-D62743FE7DBA}" srcOrd="8" destOrd="0" presId="urn:microsoft.com/office/officeart/2005/8/layout/cycle2"/>
    <dgm:cxn modelId="{9DD38402-2225-4A34-85F9-371A06E078DD}" type="presParOf" srcId="{5C9F442A-F5C5-4B32-ABDA-E73AE30F30AC}" destId="{C8D1AA09-FB39-40F6-A177-DB71868CEFEB}" srcOrd="9" destOrd="0" presId="urn:microsoft.com/office/officeart/2005/8/layout/cycle2"/>
    <dgm:cxn modelId="{35C09997-1428-4CFB-8C9A-D1F0B5D4AB41}" type="presParOf" srcId="{C8D1AA09-FB39-40F6-A177-DB71868CEFEB}" destId="{07722B8A-7549-4309-B38B-DC1CCB1D1294}" srcOrd="0" destOrd="0" presId="urn:microsoft.com/office/officeart/2005/8/layout/cycle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E7D48BE-2828-4FCC-AC9D-126DBAF5AF7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8E282427-3630-4BBB-89D0-6F902248200B}">
      <dgm:prSet/>
      <dgm:spPr/>
      <dgm:t>
        <a:bodyPr/>
        <a:lstStyle/>
        <a:p>
          <a:r>
            <a:rPr lang="en-US" dirty="0">
              <a:solidFill>
                <a:schemeClr val="tx1"/>
              </a:solidFill>
            </a:rPr>
            <a:t>Establish mutually agreed upon goals</a:t>
          </a:r>
        </a:p>
      </dgm:t>
    </dgm:pt>
    <dgm:pt modelId="{9D87F6F2-597F-437A-A2C4-765C24372ACD}" type="parTrans" cxnId="{87B26B2A-ACE0-4AA1-8483-AA9B209833E3}">
      <dgm:prSet/>
      <dgm:spPr/>
      <dgm:t>
        <a:bodyPr/>
        <a:lstStyle/>
        <a:p>
          <a:endParaRPr lang="en-US"/>
        </a:p>
      </dgm:t>
    </dgm:pt>
    <dgm:pt modelId="{CBAF437B-4302-4744-A5F9-24E22A0BEFC1}" type="sibTrans" cxnId="{87B26B2A-ACE0-4AA1-8483-AA9B209833E3}">
      <dgm:prSet/>
      <dgm:spPr/>
      <dgm:t>
        <a:bodyPr/>
        <a:lstStyle/>
        <a:p>
          <a:endParaRPr lang="en-US"/>
        </a:p>
      </dgm:t>
    </dgm:pt>
    <dgm:pt modelId="{051C5801-9F63-41A8-8A2D-5BF88F3F1746}">
      <dgm:prSet/>
      <dgm:spPr/>
      <dgm:t>
        <a:bodyPr/>
        <a:lstStyle/>
        <a:p>
          <a:r>
            <a:rPr lang="en-US" dirty="0">
              <a:solidFill>
                <a:schemeClr val="tx1"/>
              </a:solidFill>
            </a:rPr>
            <a:t>Use SMART goal criteria</a:t>
          </a:r>
        </a:p>
      </dgm:t>
    </dgm:pt>
    <dgm:pt modelId="{F7373C42-DDD6-422C-9CA2-32C18A38D1A7}" type="parTrans" cxnId="{5E0AD908-DE82-4B81-B68B-27F5E3B89C5A}">
      <dgm:prSet/>
      <dgm:spPr/>
      <dgm:t>
        <a:bodyPr/>
        <a:lstStyle/>
        <a:p>
          <a:endParaRPr lang="en-US"/>
        </a:p>
      </dgm:t>
    </dgm:pt>
    <dgm:pt modelId="{B71B57FC-E44D-44D5-A550-747956221CB6}" type="sibTrans" cxnId="{5E0AD908-DE82-4B81-B68B-27F5E3B89C5A}">
      <dgm:prSet/>
      <dgm:spPr/>
      <dgm:t>
        <a:bodyPr/>
        <a:lstStyle/>
        <a:p>
          <a:endParaRPr lang="en-US"/>
        </a:p>
      </dgm:t>
    </dgm:pt>
    <dgm:pt modelId="{25C2381A-02D1-4794-9E50-6718F57E8667}">
      <dgm:prSet/>
      <dgm:spPr/>
      <dgm:t>
        <a:bodyPr/>
        <a:lstStyle/>
        <a:p>
          <a:r>
            <a:rPr lang="en-US"/>
            <a:t>Specific</a:t>
          </a:r>
        </a:p>
      </dgm:t>
    </dgm:pt>
    <dgm:pt modelId="{D7B0EFD8-B284-4F2C-82CB-779D17674A78}" type="parTrans" cxnId="{FFDF1275-308E-4207-B325-49BCF8E43736}">
      <dgm:prSet/>
      <dgm:spPr/>
      <dgm:t>
        <a:bodyPr/>
        <a:lstStyle/>
        <a:p>
          <a:endParaRPr lang="en-US"/>
        </a:p>
      </dgm:t>
    </dgm:pt>
    <dgm:pt modelId="{5F87CC39-F611-4DA5-BF0E-3C3F5428B400}" type="sibTrans" cxnId="{FFDF1275-308E-4207-B325-49BCF8E43736}">
      <dgm:prSet/>
      <dgm:spPr/>
      <dgm:t>
        <a:bodyPr/>
        <a:lstStyle/>
        <a:p>
          <a:endParaRPr lang="en-US"/>
        </a:p>
      </dgm:t>
    </dgm:pt>
    <dgm:pt modelId="{DE8276C0-2B97-4E89-8FE2-92099C39C042}">
      <dgm:prSet/>
      <dgm:spPr/>
      <dgm:t>
        <a:bodyPr/>
        <a:lstStyle/>
        <a:p>
          <a:r>
            <a:rPr lang="en-US"/>
            <a:t>Measurable</a:t>
          </a:r>
        </a:p>
      </dgm:t>
    </dgm:pt>
    <dgm:pt modelId="{7AFF6A13-69E1-4D76-B0CC-D72F88412CE1}" type="parTrans" cxnId="{E9EF07C8-445E-40AF-8250-4B8C9A9A123B}">
      <dgm:prSet/>
      <dgm:spPr/>
      <dgm:t>
        <a:bodyPr/>
        <a:lstStyle/>
        <a:p>
          <a:endParaRPr lang="en-US"/>
        </a:p>
      </dgm:t>
    </dgm:pt>
    <dgm:pt modelId="{CEF0E594-92C0-44BF-B196-1BD47BF25778}" type="sibTrans" cxnId="{E9EF07C8-445E-40AF-8250-4B8C9A9A123B}">
      <dgm:prSet/>
      <dgm:spPr/>
      <dgm:t>
        <a:bodyPr/>
        <a:lstStyle/>
        <a:p>
          <a:endParaRPr lang="en-US"/>
        </a:p>
      </dgm:t>
    </dgm:pt>
    <dgm:pt modelId="{B5BBF642-CD04-472B-B783-4252FFE76BEB}">
      <dgm:prSet/>
      <dgm:spPr/>
      <dgm:t>
        <a:bodyPr/>
        <a:lstStyle/>
        <a:p>
          <a:r>
            <a:rPr lang="en-US"/>
            <a:t>Achievable</a:t>
          </a:r>
        </a:p>
      </dgm:t>
    </dgm:pt>
    <dgm:pt modelId="{7227C390-46A0-429D-8682-E5E39C4A2426}" type="parTrans" cxnId="{6DC84617-9289-43E0-ADFF-049F21E78AB8}">
      <dgm:prSet/>
      <dgm:spPr/>
      <dgm:t>
        <a:bodyPr/>
        <a:lstStyle/>
        <a:p>
          <a:endParaRPr lang="en-US"/>
        </a:p>
      </dgm:t>
    </dgm:pt>
    <dgm:pt modelId="{0D42479D-58F7-41EE-9E6F-C0C9814FD6DD}" type="sibTrans" cxnId="{6DC84617-9289-43E0-ADFF-049F21E78AB8}">
      <dgm:prSet/>
      <dgm:spPr/>
      <dgm:t>
        <a:bodyPr/>
        <a:lstStyle/>
        <a:p>
          <a:endParaRPr lang="en-US"/>
        </a:p>
      </dgm:t>
    </dgm:pt>
    <dgm:pt modelId="{835702F9-3439-4E48-9612-E7C5E895A530}">
      <dgm:prSet/>
      <dgm:spPr/>
      <dgm:t>
        <a:bodyPr/>
        <a:lstStyle/>
        <a:p>
          <a:r>
            <a:rPr lang="en-US"/>
            <a:t>Relevant</a:t>
          </a:r>
        </a:p>
      </dgm:t>
    </dgm:pt>
    <dgm:pt modelId="{AD0F18B2-E890-4B6C-B9E2-4B6214E4DB9C}" type="parTrans" cxnId="{C5B01ADD-1249-404F-BB60-AEF5038295EF}">
      <dgm:prSet/>
      <dgm:spPr/>
      <dgm:t>
        <a:bodyPr/>
        <a:lstStyle/>
        <a:p>
          <a:endParaRPr lang="en-US"/>
        </a:p>
      </dgm:t>
    </dgm:pt>
    <dgm:pt modelId="{4C99172B-0FB2-4BDE-829D-F3E1A6D3CF4E}" type="sibTrans" cxnId="{C5B01ADD-1249-404F-BB60-AEF5038295EF}">
      <dgm:prSet/>
      <dgm:spPr/>
      <dgm:t>
        <a:bodyPr/>
        <a:lstStyle/>
        <a:p>
          <a:endParaRPr lang="en-US"/>
        </a:p>
      </dgm:t>
    </dgm:pt>
    <dgm:pt modelId="{3E5B79F2-9096-4E55-8CF1-20BA69777AAB}">
      <dgm:prSet/>
      <dgm:spPr/>
      <dgm:t>
        <a:bodyPr/>
        <a:lstStyle/>
        <a:p>
          <a:r>
            <a:rPr lang="en-US"/>
            <a:t>Time-bound </a:t>
          </a:r>
        </a:p>
      </dgm:t>
    </dgm:pt>
    <dgm:pt modelId="{7A011E68-E2C7-4162-80EC-AC909F091052}" type="parTrans" cxnId="{F2630835-3520-432C-82A7-E40950E92300}">
      <dgm:prSet/>
      <dgm:spPr/>
      <dgm:t>
        <a:bodyPr/>
        <a:lstStyle/>
        <a:p>
          <a:endParaRPr lang="en-US"/>
        </a:p>
      </dgm:t>
    </dgm:pt>
    <dgm:pt modelId="{AC372763-7242-4A8E-B339-93471FAA63F8}" type="sibTrans" cxnId="{F2630835-3520-432C-82A7-E40950E92300}">
      <dgm:prSet/>
      <dgm:spPr/>
      <dgm:t>
        <a:bodyPr/>
        <a:lstStyle/>
        <a:p>
          <a:endParaRPr lang="en-US"/>
        </a:p>
      </dgm:t>
    </dgm:pt>
    <dgm:pt modelId="{008DA20D-2A7D-4E03-9FAF-140AD873358E}" type="pres">
      <dgm:prSet presAssocID="{CE7D48BE-2828-4FCC-AC9D-126DBAF5AF70}" presName="linear" presStyleCnt="0">
        <dgm:presLayoutVars>
          <dgm:dir/>
          <dgm:animLvl val="lvl"/>
          <dgm:resizeHandles val="exact"/>
        </dgm:presLayoutVars>
      </dgm:prSet>
      <dgm:spPr/>
    </dgm:pt>
    <dgm:pt modelId="{E11C4B36-88A5-46D1-A3EA-81D664F16950}" type="pres">
      <dgm:prSet presAssocID="{8E282427-3630-4BBB-89D0-6F902248200B}" presName="parentLin" presStyleCnt="0"/>
      <dgm:spPr/>
    </dgm:pt>
    <dgm:pt modelId="{E5DC995B-5FCB-4CB5-8AA9-8485C99D7CF8}" type="pres">
      <dgm:prSet presAssocID="{8E282427-3630-4BBB-89D0-6F902248200B}" presName="parentLeftMargin" presStyleLbl="node1" presStyleIdx="0" presStyleCnt="2"/>
      <dgm:spPr/>
    </dgm:pt>
    <dgm:pt modelId="{74B89C4A-4222-4922-895D-A2A59649E467}" type="pres">
      <dgm:prSet presAssocID="{8E282427-3630-4BBB-89D0-6F902248200B}" presName="parentText" presStyleLbl="node1" presStyleIdx="0" presStyleCnt="2">
        <dgm:presLayoutVars>
          <dgm:chMax val="0"/>
          <dgm:bulletEnabled val="1"/>
        </dgm:presLayoutVars>
      </dgm:prSet>
      <dgm:spPr/>
    </dgm:pt>
    <dgm:pt modelId="{CF0F5EAA-6D95-4155-9470-1E5C0A8CB512}" type="pres">
      <dgm:prSet presAssocID="{8E282427-3630-4BBB-89D0-6F902248200B}" presName="negativeSpace" presStyleCnt="0"/>
      <dgm:spPr/>
    </dgm:pt>
    <dgm:pt modelId="{C2F95B46-D9D0-4E2B-9AEC-0FFB7A8C563F}" type="pres">
      <dgm:prSet presAssocID="{8E282427-3630-4BBB-89D0-6F902248200B}" presName="childText" presStyleLbl="conFgAcc1" presStyleIdx="0" presStyleCnt="2">
        <dgm:presLayoutVars>
          <dgm:bulletEnabled val="1"/>
        </dgm:presLayoutVars>
      </dgm:prSet>
      <dgm:spPr/>
    </dgm:pt>
    <dgm:pt modelId="{E7AFC24E-3898-4CE4-B291-DE5ADAAF6086}" type="pres">
      <dgm:prSet presAssocID="{CBAF437B-4302-4744-A5F9-24E22A0BEFC1}" presName="spaceBetweenRectangles" presStyleCnt="0"/>
      <dgm:spPr/>
    </dgm:pt>
    <dgm:pt modelId="{8AFA5EC1-2E9F-4472-9CDD-212AD32AE782}" type="pres">
      <dgm:prSet presAssocID="{051C5801-9F63-41A8-8A2D-5BF88F3F1746}" presName="parentLin" presStyleCnt="0"/>
      <dgm:spPr/>
    </dgm:pt>
    <dgm:pt modelId="{32465F53-B08B-4109-B3EE-F1B6AA263495}" type="pres">
      <dgm:prSet presAssocID="{051C5801-9F63-41A8-8A2D-5BF88F3F1746}" presName="parentLeftMargin" presStyleLbl="node1" presStyleIdx="0" presStyleCnt="2"/>
      <dgm:spPr/>
    </dgm:pt>
    <dgm:pt modelId="{8FD35431-3546-4B03-A0BB-840E0A060539}" type="pres">
      <dgm:prSet presAssocID="{051C5801-9F63-41A8-8A2D-5BF88F3F1746}" presName="parentText" presStyleLbl="node1" presStyleIdx="1" presStyleCnt="2">
        <dgm:presLayoutVars>
          <dgm:chMax val="0"/>
          <dgm:bulletEnabled val="1"/>
        </dgm:presLayoutVars>
      </dgm:prSet>
      <dgm:spPr/>
    </dgm:pt>
    <dgm:pt modelId="{48C0A69B-8EFD-42A9-81D6-9EA7A9CF26BE}" type="pres">
      <dgm:prSet presAssocID="{051C5801-9F63-41A8-8A2D-5BF88F3F1746}" presName="negativeSpace" presStyleCnt="0"/>
      <dgm:spPr/>
    </dgm:pt>
    <dgm:pt modelId="{39ABAB42-02D6-4263-99AC-E29D1545A058}" type="pres">
      <dgm:prSet presAssocID="{051C5801-9F63-41A8-8A2D-5BF88F3F1746}" presName="childText" presStyleLbl="conFgAcc1" presStyleIdx="1" presStyleCnt="2">
        <dgm:presLayoutVars>
          <dgm:bulletEnabled val="1"/>
        </dgm:presLayoutVars>
      </dgm:prSet>
      <dgm:spPr/>
    </dgm:pt>
  </dgm:ptLst>
  <dgm:cxnLst>
    <dgm:cxn modelId="{5E0AD908-DE82-4B81-B68B-27F5E3B89C5A}" srcId="{CE7D48BE-2828-4FCC-AC9D-126DBAF5AF70}" destId="{051C5801-9F63-41A8-8A2D-5BF88F3F1746}" srcOrd="1" destOrd="0" parTransId="{F7373C42-DDD6-422C-9CA2-32C18A38D1A7}" sibTransId="{B71B57FC-E44D-44D5-A550-747956221CB6}"/>
    <dgm:cxn modelId="{1CE4170C-6A2B-4735-93BE-7B93AB664FC4}" type="presOf" srcId="{051C5801-9F63-41A8-8A2D-5BF88F3F1746}" destId="{32465F53-B08B-4109-B3EE-F1B6AA263495}" srcOrd="0" destOrd="0" presId="urn:microsoft.com/office/officeart/2005/8/layout/list1"/>
    <dgm:cxn modelId="{6DC84617-9289-43E0-ADFF-049F21E78AB8}" srcId="{051C5801-9F63-41A8-8A2D-5BF88F3F1746}" destId="{B5BBF642-CD04-472B-B783-4252FFE76BEB}" srcOrd="2" destOrd="0" parTransId="{7227C390-46A0-429D-8682-E5E39C4A2426}" sibTransId="{0D42479D-58F7-41EE-9E6F-C0C9814FD6DD}"/>
    <dgm:cxn modelId="{B56C2619-E348-41A9-9761-FE2CF956B132}" type="presOf" srcId="{B5BBF642-CD04-472B-B783-4252FFE76BEB}" destId="{39ABAB42-02D6-4263-99AC-E29D1545A058}" srcOrd="0" destOrd="2" presId="urn:microsoft.com/office/officeart/2005/8/layout/list1"/>
    <dgm:cxn modelId="{92C96921-8C16-4DDD-9E13-FB94212D1DB5}" type="presOf" srcId="{835702F9-3439-4E48-9612-E7C5E895A530}" destId="{39ABAB42-02D6-4263-99AC-E29D1545A058}" srcOrd="0" destOrd="3" presId="urn:microsoft.com/office/officeart/2005/8/layout/list1"/>
    <dgm:cxn modelId="{87B26B2A-ACE0-4AA1-8483-AA9B209833E3}" srcId="{CE7D48BE-2828-4FCC-AC9D-126DBAF5AF70}" destId="{8E282427-3630-4BBB-89D0-6F902248200B}" srcOrd="0" destOrd="0" parTransId="{9D87F6F2-597F-437A-A2C4-765C24372ACD}" sibTransId="{CBAF437B-4302-4744-A5F9-24E22A0BEFC1}"/>
    <dgm:cxn modelId="{F2630835-3520-432C-82A7-E40950E92300}" srcId="{051C5801-9F63-41A8-8A2D-5BF88F3F1746}" destId="{3E5B79F2-9096-4E55-8CF1-20BA69777AAB}" srcOrd="4" destOrd="0" parTransId="{7A011E68-E2C7-4162-80EC-AC909F091052}" sibTransId="{AC372763-7242-4A8E-B339-93471FAA63F8}"/>
    <dgm:cxn modelId="{F3A8E94D-1ACA-4108-A8F9-B5D21C76103F}" type="presOf" srcId="{051C5801-9F63-41A8-8A2D-5BF88F3F1746}" destId="{8FD35431-3546-4B03-A0BB-840E0A060539}" srcOrd="1" destOrd="0" presId="urn:microsoft.com/office/officeart/2005/8/layout/list1"/>
    <dgm:cxn modelId="{C350DC53-4265-40FC-8AE8-6290A84FBFD1}" type="presOf" srcId="{3E5B79F2-9096-4E55-8CF1-20BA69777AAB}" destId="{39ABAB42-02D6-4263-99AC-E29D1545A058}" srcOrd="0" destOrd="4" presId="urn:microsoft.com/office/officeart/2005/8/layout/list1"/>
    <dgm:cxn modelId="{FFDF1275-308E-4207-B325-49BCF8E43736}" srcId="{051C5801-9F63-41A8-8A2D-5BF88F3F1746}" destId="{25C2381A-02D1-4794-9E50-6718F57E8667}" srcOrd="0" destOrd="0" parTransId="{D7B0EFD8-B284-4F2C-82CB-779D17674A78}" sibTransId="{5F87CC39-F611-4DA5-BF0E-3C3F5428B400}"/>
    <dgm:cxn modelId="{07879379-CCD8-4B58-A4FD-DCA34DB45CF6}" type="presOf" srcId="{25C2381A-02D1-4794-9E50-6718F57E8667}" destId="{39ABAB42-02D6-4263-99AC-E29D1545A058}" srcOrd="0" destOrd="0" presId="urn:microsoft.com/office/officeart/2005/8/layout/list1"/>
    <dgm:cxn modelId="{3BCAE584-C987-44B7-9301-EBB37C334047}" type="presOf" srcId="{8E282427-3630-4BBB-89D0-6F902248200B}" destId="{E5DC995B-5FCB-4CB5-8AA9-8485C99D7CF8}" srcOrd="0" destOrd="0" presId="urn:microsoft.com/office/officeart/2005/8/layout/list1"/>
    <dgm:cxn modelId="{CD6F9F85-5DA9-446D-AB6A-855D5075A7F7}" type="presOf" srcId="{CE7D48BE-2828-4FCC-AC9D-126DBAF5AF70}" destId="{008DA20D-2A7D-4E03-9FAF-140AD873358E}" srcOrd="0" destOrd="0" presId="urn:microsoft.com/office/officeart/2005/8/layout/list1"/>
    <dgm:cxn modelId="{F6F13CC7-E0E6-471A-BF57-A77E98AE6BE8}" type="presOf" srcId="{8E282427-3630-4BBB-89D0-6F902248200B}" destId="{74B89C4A-4222-4922-895D-A2A59649E467}" srcOrd="1" destOrd="0" presId="urn:microsoft.com/office/officeart/2005/8/layout/list1"/>
    <dgm:cxn modelId="{E9EF07C8-445E-40AF-8250-4B8C9A9A123B}" srcId="{051C5801-9F63-41A8-8A2D-5BF88F3F1746}" destId="{DE8276C0-2B97-4E89-8FE2-92099C39C042}" srcOrd="1" destOrd="0" parTransId="{7AFF6A13-69E1-4D76-B0CC-D72F88412CE1}" sibTransId="{CEF0E594-92C0-44BF-B196-1BD47BF25778}"/>
    <dgm:cxn modelId="{F1D628D5-B3E3-4A99-AA17-7BD55EE0BAF9}" type="presOf" srcId="{DE8276C0-2B97-4E89-8FE2-92099C39C042}" destId="{39ABAB42-02D6-4263-99AC-E29D1545A058}" srcOrd="0" destOrd="1" presId="urn:microsoft.com/office/officeart/2005/8/layout/list1"/>
    <dgm:cxn modelId="{C5B01ADD-1249-404F-BB60-AEF5038295EF}" srcId="{051C5801-9F63-41A8-8A2D-5BF88F3F1746}" destId="{835702F9-3439-4E48-9612-E7C5E895A530}" srcOrd="3" destOrd="0" parTransId="{AD0F18B2-E890-4B6C-B9E2-4B6214E4DB9C}" sibTransId="{4C99172B-0FB2-4BDE-829D-F3E1A6D3CF4E}"/>
    <dgm:cxn modelId="{000D89C7-3AB5-491F-87C4-B660BAFA2AD5}" type="presParOf" srcId="{008DA20D-2A7D-4E03-9FAF-140AD873358E}" destId="{E11C4B36-88A5-46D1-A3EA-81D664F16950}" srcOrd="0" destOrd="0" presId="urn:microsoft.com/office/officeart/2005/8/layout/list1"/>
    <dgm:cxn modelId="{DB03BBBC-F272-4313-A91C-5072BB1C1ACE}" type="presParOf" srcId="{E11C4B36-88A5-46D1-A3EA-81D664F16950}" destId="{E5DC995B-5FCB-4CB5-8AA9-8485C99D7CF8}" srcOrd="0" destOrd="0" presId="urn:microsoft.com/office/officeart/2005/8/layout/list1"/>
    <dgm:cxn modelId="{F0511693-A2B3-4883-BD2A-F8A035DC1940}" type="presParOf" srcId="{E11C4B36-88A5-46D1-A3EA-81D664F16950}" destId="{74B89C4A-4222-4922-895D-A2A59649E467}" srcOrd="1" destOrd="0" presId="urn:microsoft.com/office/officeart/2005/8/layout/list1"/>
    <dgm:cxn modelId="{810612DE-2C05-4A16-A6E4-78C1CFCA41F4}" type="presParOf" srcId="{008DA20D-2A7D-4E03-9FAF-140AD873358E}" destId="{CF0F5EAA-6D95-4155-9470-1E5C0A8CB512}" srcOrd="1" destOrd="0" presId="urn:microsoft.com/office/officeart/2005/8/layout/list1"/>
    <dgm:cxn modelId="{2AD90491-CBF1-48BC-8691-DBF7B1AE9C1A}" type="presParOf" srcId="{008DA20D-2A7D-4E03-9FAF-140AD873358E}" destId="{C2F95B46-D9D0-4E2B-9AEC-0FFB7A8C563F}" srcOrd="2" destOrd="0" presId="urn:microsoft.com/office/officeart/2005/8/layout/list1"/>
    <dgm:cxn modelId="{C43B59C5-A4BD-4020-8446-7932580D4FAD}" type="presParOf" srcId="{008DA20D-2A7D-4E03-9FAF-140AD873358E}" destId="{E7AFC24E-3898-4CE4-B291-DE5ADAAF6086}" srcOrd="3" destOrd="0" presId="urn:microsoft.com/office/officeart/2005/8/layout/list1"/>
    <dgm:cxn modelId="{09F57177-64E9-4BEE-9916-CA96F92640C0}" type="presParOf" srcId="{008DA20D-2A7D-4E03-9FAF-140AD873358E}" destId="{8AFA5EC1-2E9F-4472-9CDD-212AD32AE782}" srcOrd="4" destOrd="0" presId="urn:microsoft.com/office/officeart/2005/8/layout/list1"/>
    <dgm:cxn modelId="{B97DB456-5999-4729-959D-DFCA4EAE8709}" type="presParOf" srcId="{8AFA5EC1-2E9F-4472-9CDD-212AD32AE782}" destId="{32465F53-B08B-4109-B3EE-F1B6AA263495}" srcOrd="0" destOrd="0" presId="urn:microsoft.com/office/officeart/2005/8/layout/list1"/>
    <dgm:cxn modelId="{F61959A9-2BE0-4FCC-A521-8C65C7E8879D}" type="presParOf" srcId="{8AFA5EC1-2E9F-4472-9CDD-212AD32AE782}" destId="{8FD35431-3546-4B03-A0BB-840E0A060539}" srcOrd="1" destOrd="0" presId="urn:microsoft.com/office/officeart/2005/8/layout/list1"/>
    <dgm:cxn modelId="{B6574842-5FCB-4429-8156-C3F6E00CE1FC}" type="presParOf" srcId="{008DA20D-2A7D-4E03-9FAF-140AD873358E}" destId="{48C0A69B-8EFD-42A9-81D6-9EA7A9CF26BE}" srcOrd="5" destOrd="0" presId="urn:microsoft.com/office/officeart/2005/8/layout/list1"/>
    <dgm:cxn modelId="{C72F983F-97A6-4442-95EE-293CAABBBDE6}" type="presParOf" srcId="{008DA20D-2A7D-4E03-9FAF-140AD873358E}" destId="{39ABAB42-02D6-4263-99AC-E29D1545A058}" srcOrd="6"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159DF-ABB9-43E0-B365-8C1D551411B8}">
      <dsp:nvSpPr>
        <dsp:cNvPr id="0" name=""/>
        <dsp:cNvSpPr/>
      </dsp:nvSpPr>
      <dsp:spPr>
        <a:xfrm>
          <a:off x="1600202" y="1709"/>
          <a:ext cx="4267195" cy="74727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chemeClr val="tx1"/>
              </a:solidFill>
            </a:rPr>
            <a:t>Leadership</a:t>
          </a:r>
        </a:p>
      </dsp:txBody>
      <dsp:txXfrm>
        <a:off x="1636681" y="38188"/>
        <a:ext cx="4194237" cy="674316"/>
      </dsp:txXfrm>
    </dsp:sp>
    <dsp:sp modelId="{5D3067E1-6BE3-4138-BEDD-ACD29E5666AF}">
      <dsp:nvSpPr>
        <dsp:cNvPr id="0" name=""/>
        <dsp:cNvSpPr/>
      </dsp:nvSpPr>
      <dsp:spPr>
        <a:xfrm>
          <a:off x="1600202" y="786347"/>
          <a:ext cx="4267195" cy="74727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Planning &amp; Organization</a:t>
          </a:r>
        </a:p>
      </dsp:txBody>
      <dsp:txXfrm>
        <a:off x="1636681" y="822826"/>
        <a:ext cx="4194237" cy="674316"/>
      </dsp:txXfrm>
    </dsp:sp>
    <dsp:sp modelId="{62408513-EEA3-4B66-8730-90462359D1FB}">
      <dsp:nvSpPr>
        <dsp:cNvPr id="0" name=""/>
        <dsp:cNvSpPr/>
      </dsp:nvSpPr>
      <dsp:spPr>
        <a:xfrm>
          <a:off x="1600202" y="1570986"/>
          <a:ext cx="4267195" cy="74727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Communication</a:t>
          </a:r>
        </a:p>
      </dsp:txBody>
      <dsp:txXfrm>
        <a:off x="1636681" y="1607465"/>
        <a:ext cx="4194237" cy="674316"/>
      </dsp:txXfrm>
    </dsp:sp>
    <dsp:sp modelId="{DBE4F386-624F-4F02-B75D-FFAE346B06A3}">
      <dsp:nvSpPr>
        <dsp:cNvPr id="0" name=""/>
        <dsp:cNvSpPr/>
      </dsp:nvSpPr>
      <dsp:spPr>
        <a:xfrm>
          <a:off x="1600202" y="2355625"/>
          <a:ext cx="4267195" cy="74727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Performance Management  </a:t>
          </a:r>
        </a:p>
      </dsp:txBody>
      <dsp:txXfrm>
        <a:off x="1636681" y="2392104"/>
        <a:ext cx="4194237" cy="674316"/>
      </dsp:txXfrm>
    </dsp:sp>
    <dsp:sp modelId="{505107F0-2FFE-4248-9ED8-385C95F023F2}">
      <dsp:nvSpPr>
        <dsp:cNvPr id="0" name=""/>
        <dsp:cNvSpPr/>
      </dsp:nvSpPr>
      <dsp:spPr>
        <a:xfrm>
          <a:off x="1600202" y="3140263"/>
          <a:ext cx="4267195" cy="74727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Motivation</a:t>
          </a:r>
          <a:r>
            <a:rPr lang="en-US" sz="2400" kern="1200" dirty="0">
              <a:solidFill>
                <a:schemeClr val="tx1"/>
              </a:solidFill>
            </a:rPr>
            <a:t> </a:t>
          </a:r>
        </a:p>
      </dsp:txBody>
      <dsp:txXfrm>
        <a:off x="1636681" y="3176742"/>
        <a:ext cx="4194237" cy="6743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C05D12-3AD8-49A6-86CC-B15DD2D07FAA}">
      <dsp:nvSpPr>
        <dsp:cNvPr id="0" name=""/>
        <dsp:cNvSpPr/>
      </dsp:nvSpPr>
      <dsp:spPr>
        <a:xfrm>
          <a:off x="0" y="3214"/>
          <a:ext cx="8915400" cy="68472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63E64C-2C06-44EA-9F24-D467F57B160D}">
      <dsp:nvSpPr>
        <dsp:cNvPr id="0" name=""/>
        <dsp:cNvSpPr/>
      </dsp:nvSpPr>
      <dsp:spPr>
        <a:xfrm>
          <a:off x="207130" y="157278"/>
          <a:ext cx="376600" cy="3766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C844AE-E6B2-45C0-86AB-4D8CC5E2AB41}">
      <dsp:nvSpPr>
        <dsp:cNvPr id="0" name=""/>
        <dsp:cNvSpPr/>
      </dsp:nvSpPr>
      <dsp:spPr>
        <a:xfrm>
          <a:off x="790861" y="3214"/>
          <a:ext cx="8124538" cy="684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467" tIns="72467" rIns="72467" bIns="72467" numCol="1" spcCol="1270" anchor="ctr" anchorCtr="0">
          <a:noAutofit/>
        </a:bodyPr>
        <a:lstStyle/>
        <a:p>
          <a:pPr marL="0" lvl="0" indent="0" algn="l" defTabSz="800100">
            <a:lnSpc>
              <a:spcPct val="100000"/>
            </a:lnSpc>
            <a:spcBef>
              <a:spcPct val="0"/>
            </a:spcBef>
            <a:spcAft>
              <a:spcPct val="35000"/>
            </a:spcAft>
            <a:buNone/>
          </a:pPr>
          <a:r>
            <a:rPr lang="en-US" sz="1800" kern="1200" dirty="0"/>
            <a:t>Autocratic: Centralized decision-making, strict control, limited employee input</a:t>
          </a:r>
        </a:p>
      </dsp:txBody>
      <dsp:txXfrm>
        <a:off x="790861" y="3214"/>
        <a:ext cx="8124538" cy="684728"/>
      </dsp:txXfrm>
    </dsp:sp>
    <dsp:sp modelId="{F88AECA6-8DDF-4D46-AE1F-BAF25D23545D}">
      <dsp:nvSpPr>
        <dsp:cNvPr id="0" name=""/>
        <dsp:cNvSpPr/>
      </dsp:nvSpPr>
      <dsp:spPr>
        <a:xfrm>
          <a:off x="0" y="859125"/>
          <a:ext cx="8915400" cy="68472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9A74C4-DA29-4F8E-895F-C4B11DD0E18D}">
      <dsp:nvSpPr>
        <dsp:cNvPr id="0" name=""/>
        <dsp:cNvSpPr/>
      </dsp:nvSpPr>
      <dsp:spPr>
        <a:xfrm>
          <a:off x="207130" y="1013189"/>
          <a:ext cx="376600" cy="3766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95DBD0-75A0-4E82-BDF9-E9B3DB5E21FC}">
      <dsp:nvSpPr>
        <dsp:cNvPr id="0" name=""/>
        <dsp:cNvSpPr/>
      </dsp:nvSpPr>
      <dsp:spPr>
        <a:xfrm>
          <a:off x="790861" y="859125"/>
          <a:ext cx="8124538" cy="684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467" tIns="72467" rIns="72467" bIns="72467" numCol="1" spcCol="1270" anchor="ctr" anchorCtr="0">
          <a:noAutofit/>
        </a:bodyPr>
        <a:lstStyle/>
        <a:p>
          <a:pPr marL="0" lvl="0" indent="0" algn="l" defTabSz="800100">
            <a:lnSpc>
              <a:spcPct val="100000"/>
            </a:lnSpc>
            <a:spcBef>
              <a:spcPct val="0"/>
            </a:spcBef>
            <a:spcAft>
              <a:spcPct val="35000"/>
            </a:spcAft>
            <a:buNone/>
          </a:pPr>
          <a:r>
            <a:rPr lang="en-US" sz="1800" kern="1200" dirty="0"/>
            <a:t>Democratic: Involves team input, shared decision-making, open communication</a:t>
          </a:r>
        </a:p>
      </dsp:txBody>
      <dsp:txXfrm>
        <a:off x="790861" y="859125"/>
        <a:ext cx="8124538" cy="684728"/>
      </dsp:txXfrm>
    </dsp:sp>
    <dsp:sp modelId="{29703623-7A63-4AD0-82E3-36BB2C1C62C0}">
      <dsp:nvSpPr>
        <dsp:cNvPr id="0" name=""/>
        <dsp:cNvSpPr/>
      </dsp:nvSpPr>
      <dsp:spPr>
        <a:xfrm>
          <a:off x="0" y="1715035"/>
          <a:ext cx="8915400" cy="68472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301EA2-7D84-4907-9029-5525AFC2C62E}">
      <dsp:nvSpPr>
        <dsp:cNvPr id="0" name=""/>
        <dsp:cNvSpPr/>
      </dsp:nvSpPr>
      <dsp:spPr>
        <a:xfrm>
          <a:off x="207130" y="1869099"/>
          <a:ext cx="376600" cy="3766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9C2085-A84B-46CA-AA41-E7799D9D2DFD}">
      <dsp:nvSpPr>
        <dsp:cNvPr id="0" name=""/>
        <dsp:cNvSpPr/>
      </dsp:nvSpPr>
      <dsp:spPr>
        <a:xfrm>
          <a:off x="790861" y="1715035"/>
          <a:ext cx="8124538" cy="684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467" tIns="72467" rIns="72467" bIns="72467" numCol="1" spcCol="1270" anchor="ctr" anchorCtr="0">
          <a:noAutofit/>
        </a:bodyPr>
        <a:lstStyle/>
        <a:p>
          <a:pPr marL="0" lvl="0" indent="0" algn="l" defTabSz="800100">
            <a:lnSpc>
              <a:spcPct val="100000"/>
            </a:lnSpc>
            <a:spcBef>
              <a:spcPct val="0"/>
            </a:spcBef>
            <a:spcAft>
              <a:spcPct val="35000"/>
            </a:spcAft>
            <a:buNone/>
          </a:pPr>
          <a:r>
            <a:rPr lang="en-US" sz="1800" kern="1200" dirty="0"/>
            <a:t>Transformational : Inspires and motivates through vision and charisma, encourages innovation</a:t>
          </a:r>
        </a:p>
      </dsp:txBody>
      <dsp:txXfrm>
        <a:off x="790861" y="1715035"/>
        <a:ext cx="8124538" cy="684728"/>
      </dsp:txXfrm>
    </dsp:sp>
    <dsp:sp modelId="{C6DBAAE9-1725-4BDD-AB0F-019CEC9E3A38}">
      <dsp:nvSpPr>
        <dsp:cNvPr id="0" name=""/>
        <dsp:cNvSpPr/>
      </dsp:nvSpPr>
      <dsp:spPr>
        <a:xfrm>
          <a:off x="0" y="2570946"/>
          <a:ext cx="8915400" cy="68472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AF9C88-F7B2-4268-89AB-DE7F926BA332}">
      <dsp:nvSpPr>
        <dsp:cNvPr id="0" name=""/>
        <dsp:cNvSpPr/>
      </dsp:nvSpPr>
      <dsp:spPr>
        <a:xfrm>
          <a:off x="207130" y="2725010"/>
          <a:ext cx="376600" cy="3766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E061F1-6FEA-4737-8B50-08F427FE3D4F}">
      <dsp:nvSpPr>
        <dsp:cNvPr id="0" name=""/>
        <dsp:cNvSpPr/>
      </dsp:nvSpPr>
      <dsp:spPr>
        <a:xfrm>
          <a:off x="790861" y="2570946"/>
          <a:ext cx="8124538" cy="684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467" tIns="72467" rIns="72467" bIns="72467" numCol="1" spcCol="1270" anchor="ctr" anchorCtr="0">
          <a:noAutofit/>
        </a:bodyPr>
        <a:lstStyle/>
        <a:p>
          <a:pPr marL="0" lvl="0" indent="0" algn="l" defTabSz="800100">
            <a:lnSpc>
              <a:spcPct val="100000"/>
            </a:lnSpc>
            <a:spcBef>
              <a:spcPct val="0"/>
            </a:spcBef>
            <a:spcAft>
              <a:spcPct val="35000"/>
            </a:spcAft>
            <a:buNone/>
          </a:pPr>
          <a:r>
            <a:rPr lang="en-US" sz="1800" kern="1200" dirty="0"/>
            <a:t>Transactional: Focuses on rewards and punishments based on performance</a:t>
          </a:r>
        </a:p>
      </dsp:txBody>
      <dsp:txXfrm>
        <a:off x="790861" y="2570946"/>
        <a:ext cx="8124538" cy="684728"/>
      </dsp:txXfrm>
    </dsp:sp>
    <dsp:sp modelId="{E7F8EE57-5092-4F26-836E-93CF2E00F72D}">
      <dsp:nvSpPr>
        <dsp:cNvPr id="0" name=""/>
        <dsp:cNvSpPr/>
      </dsp:nvSpPr>
      <dsp:spPr>
        <a:xfrm>
          <a:off x="0" y="3430071"/>
          <a:ext cx="8915400" cy="68472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CBDE97-F964-4D42-BDD3-A9254100F18F}">
      <dsp:nvSpPr>
        <dsp:cNvPr id="0" name=""/>
        <dsp:cNvSpPr/>
      </dsp:nvSpPr>
      <dsp:spPr>
        <a:xfrm>
          <a:off x="207130" y="3580920"/>
          <a:ext cx="376600" cy="3766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18808D-1038-4D62-8037-C521DD916223}">
      <dsp:nvSpPr>
        <dsp:cNvPr id="0" name=""/>
        <dsp:cNvSpPr/>
      </dsp:nvSpPr>
      <dsp:spPr>
        <a:xfrm>
          <a:off x="790861" y="3426856"/>
          <a:ext cx="8124538" cy="684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467" tIns="72467" rIns="72467" bIns="72467" numCol="1" spcCol="1270" anchor="ctr" anchorCtr="0">
          <a:noAutofit/>
        </a:bodyPr>
        <a:lstStyle/>
        <a:p>
          <a:pPr marL="0" lvl="0" indent="0" algn="l" defTabSz="800100">
            <a:lnSpc>
              <a:spcPct val="100000"/>
            </a:lnSpc>
            <a:spcBef>
              <a:spcPct val="0"/>
            </a:spcBef>
            <a:spcAft>
              <a:spcPct val="35000"/>
            </a:spcAft>
            <a:buNone/>
          </a:pPr>
          <a:r>
            <a:rPr lang="en-US" sz="1800" kern="1200" dirty="0"/>
            <a:t>Laissez-Faire: Hands-off approach, minimal intervention, empowers team to make decisions</a:t>
          </a:r>
        </a:p>
      </dsp:txBody>
      <dsp:txXfrm>
        <a:off x="790861" y="3426856"/>
        <a:ext cx="8124538" cy="6847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7852C9-55BB-452E-8417-6A0AC7E3FEBA}">
      <dsp:nvSpPr>
        <dsp:cNvPr id="0" name=""/>
        <dsp:cNvSpPr/>
      </dsp:nvSpPr>
      <dsp:spPr>
        <a:xfrm>
          <a:off x="3355330" y="1346"/>
          <a:ext cx="1518939" cy="151893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rPr>
            <a:t>Performance Planning &amp; Goal Setting</a:t>
          </a:r>
        </a:p>
      </dsp:txBody>
      <dsp:txXfrm>
        <a:off x="3577773" y="223789"/>
        <a:ext cx="1074053" cy="1074053"/>
      </dsp:txXfrm>
    </dsp:sp>
    <dsp:sp modelId="{9CB9C4B9-DB4B-4179-9AF6-D5DE66DF8A97}">
      <dsp:nvSpPr>
        <dsp:cNvPr id="0" name=""/>
        <dsp:cNvSpPr/>
      </dsp:nvSpPr>
      <dsp:spPr>
        <a:xfrm rot="2160000">
          <a:off x="4826080" y="1167676"/>
          <a:ext cx="403019" cy="5126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4837625" y="1234671"/>
        <a:ext cx="282113" cy="307586"/>
      </dsp:txXfrm>
    </dsp:sp>
    <dsp:sp modelId="{9EA5751E-3FEF-47E2-9E6D-196E7DB2664B}">
      <dsp:nvSpPr>
        <dsp:cNvPr id="0" name=""/>
        <dsp:cNvSpPr/>
      </dsp:nvSpPr>
      <dsp:spPr>
        <a:xfrm>
          <a:off x="5199366" y="1341118"/>
          <a:ext cx="1518939" cy="151893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rPr>
            <a:t>Ongoing feedback</a:t>
          </a:r>
        </a:p>
      </dsp:txBody>
      <dsp:txXfrm>
        <a:off x="5421809" y="1563561"/>
        <a:ext cx="1074053" cy="1074053"/>
      </dsp:txXfrm>
    </dsp:sp>
    <dsp:sp modelId="{53C1E21A-15E9-4191-89D9-5D4EB15BEAF8}">
      <dsp:nvSpPr>
        <dsp:cNvPr id="0" name=""/>
        <dsp:cNvSpPr/>
      </dsp:nvSpPr>
      <dsp:spPr>
        <a:xfrm rot="6480000">
          <a:off x="5408671" y="2917316"/>
          <a:ext cx="403019" cy="5126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10800000">
        <a:off x="5487805" y="2962350"/>
        <a:ext cx="282113" cy="307586"/>
      </dsp:txXfrm>
    </dsp:sp>
    <dsp:sp modelId="{7C1F706B-EEBB-4642-8009-3A9085AACCBA}">
      <dsp:nvSpPr>
        <dsp:cNvPr id="0" name=""/>
        <dsp:cNvSpPr/>
      </dsp:nvSpPr>
      <dsp:spPr>
        <a:xfrm>
          <a:off x="4495007" y="3508913"/>
          <a:ext cx="1518939" cy="151893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rPr>
            <a:t>Employee input</a:t>
          </a:r>
        </a:p>
      </dsp:txBody>
      <dsp:txXfrm>
        <a:off x="4717450" y="3731356"/>
        <a:ext cx="1074053" cy="1074053"/>
      </dsp:txXfrm>
    </dsp:sp>
    <dsp:sp modelId="{7D330E0C-0050-4746-B56D-041EAE0050FE}">
      <dsp:nvSpPr>
        <dsp:cNvPr id="0" name=""/>
        <dsp:cNvSpPr/>
      </dsp:nvSpPr>
      <dsp:spPr>
        <a:xfrm rot="10800000">
          <a:off x="3924696" y="4012062"/>
          <a:ext cx="403019" cy="5126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10800000">
        <a:off x="4045602" y="4114590"/>
        <a:ext cx="282113" cy="307586"/>
      </dsp:txXfrm>
    </dsp:sp>
    <dsp:sp modelId="{94018132-15C2-46EF-8385-FF904DB489AB}">
      <dsp:nvSpPr>
        <dsp:cNvPr id="0" name=""/>
        <dsp:cNvSpPr/>
      </dsp:nvSpPr>
      <dsp:spPr>
        <a:xfrm>
          <a:off x="2215652" y="3508913"/>
          <a:ext cx="1518939" cy="151893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rPr>
            <a:t>Evaluation of performance</a:t>
          </a:r>
        </a:p>
      </dsp:txBody>
      <dsp:txXfrm>
        <a:off x="2438095" y="3731356"/>
        <a:ext cx="1074053" cy="1074053"/>
      </dsp:txXfrm>
    </dsp:sp>
    <dsp:sp modelId="{D65183FD-CD84-400D-BEC5-203F7F164D13}">
      <dsp:nvSpPr>
        <dsp:cNvPr id="0" name=""/>
        <dsp:cNvSpPr/>
      </dsp:nvSpPr>
      <dsp:spPr>
        <a:xfrm rot="15120000">
          <a:off x="2424957" y="2939012"/>
          <a:ext cx="403019" cy="5126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10800000">
        <a:off x="2504091" y="3099034"/>
        <a:ext cx="282113" cy="307586"/>
      </dsp:txXfrm>
    </dsp:sp>
    <dsp:sp modelId="{E1446F58-1C40-431E-91D3-D62743FE7DBA}">
      <dsp:nvSpPr>
        <dsp:cNvPr id="0" name=""/>
        <dsp:cNvSpPr/>
      </dsp:nvSpPr>
      <dsp:spPr>
        <a:xfrm>
          <a:off x="1511293" y="1341118"/>
          <a:ext cx="1518939" cy="151893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rPr>
            <a:t>Performance review </a:t>
          </a:r>
        </a:p>
      </dsp:txBody>
      <dsp:txXfrm>
        <a:off x="1733736" y="1563561"/>
        <a:ext cx="1074053" cy="1074053"/>
      </dsp:txXfrm>
    </dsp:sp>
    <dsp:sp modelId="{C8D1AA09-FB39-40F6-A177-DB71868CEFEB}">
      <dsp:nvSpPr>
        <dsp:cNvPr id="0" name=""/>
        <dsp:cNvSpPr/>
      </dsp:nvSpPr>
      <dsp:spPr>
        <a:xfrm rot="19440000">
          <a:off x="2982043" y="1181085"/>
          <a:ext cx="403019" cy="5126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2993588" y="1319146"/>
        <a:ext cx="282113" cy="3075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F95B46-D9D0-4E2B-9AEC-0FFB7A8C563F}">
      <dsp:nvSpPr>
        <dsp:cNvPr id="0" name=""/>
        <dsp:cNvSpPr/>
      </dsp:nvSpPr>
      <dsp:spPr>
        <a:xfrm>
          <a:off x="0" y="328872"/>
          <a:ext cx="7543800" cy="5544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4B89C4A-4222-4922-895D-A2A59649E467}">
      <dsp:nvSpPr>
        <dsp:cNvPr id="0" name=""/>
        <dsp:cNvSpPr/>
      </dsp:nvSpPr>
      <dsp:spPr>
        <a:xfrm>
          <a:off x="377190" y="4152"/>
          <a:ext cx="5280660" cy="6494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596" tIns="0" rIns="199596" bIns="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solidFill>
            </a:rPr>
            <a:t>Establish mutually agreed upon goals</a:t>
          </a:r>
        </a:p>
      </dsp:txBody>
      <dsp:txXfrm>
        <a:off x="408893" y="35855"/>
        <a:ext cx="5217254" cy="586034"/>
      </dsp:txXfrm>
    </dsp:sp>
    <dsp:sp modelId="{39ABAB42-02D6-4263-99AC-E29D1545A058}">
      <dsp:nvSpPr>
        <dsp:cNvPr id="0" name=""/>
        <dsp:cNvSpPr/>
      </dsp:nvSpPr>
      <dsp:spPr>
        <a:xfrm>
          <a:off x="0" y="1326792"/>
          <a:ext cx="7543800" cy="22869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5483" tIns="458216" rIns="585483"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a:t>Specific</a:t>
          </a:r>
        </a:p>
        <a:p>
          <a:pPr marL="228600" lvl="1" indent="-228600" algn="l" defTabSz="977900">
            <a:lnSpc>
              <a:spcPct val="90000"/>
            </a:lnSpc>
            <a:spcBef>
              <a:spcPct val="0"/>
            </a:spcBef>
            <a:spcAft>
              <a:spcPct val="15000"/>
            </a:spcAft>
            <a:buChar char="•"/>
          </a:pPr>
          <a:r>
            <a:rPr lang="en-US" sz="2200" kern="1200"/>
            <a:t>Measurable</a:t>
          </a:r>
        </a:p>
        <a:p>
          <a:pPr marL="228600" lvl="1" indent="-228600" algn="l" defTabSz="977900">
            <a:lnSpc>
              <a:spcPct val="90000"/>
            </a:lnSpc>
            <a:spcBef>
              <a:spcPct val="0"/>
            </a:spcBef>
            <a:spcAft>
              <a:spcPct val="15000"/>
            </a:spcAft>
            <a:buChar char="•"/>
          </a:pPr>
          <a:r>
            <a:rPr lang="en-US" sz="2200" kern="1200"/>
            <a:t>Achievable</a:t>
          </a:r>
        </a:p>
        <a:p>
          <a:pPr marL="228600" lvl="1" indent="-228600" algn="l" defTabSz="977900">
            <a:lnSpc>
              <a:spcPct val="90000"/>
            </a:lnSpc>
            <a:spcBef>
              <a:spcPct val="0"/>
            </a:spcBef>
            <a:spcAft>
              <a:spcPct val="15000"/>
            </a:spcAft>
            <a:buChar char="•"/>
          </a:pPr>
          <a:r>
            <a:rPr lang="en-US" sz="2200" kern="1200"/>
            <a:t>Relevant</a:t>
          </a:r>
        </a:p>
        <a:p>
          <a:pPr marL="228600" lvl="1" indent="-228600" algn="l" defTabSz="977900">
            <a:lnSpc>
              <a:spcPct val="90000"/>
            </a:lnSpc>
            <a:spcBef>
              <a:spcPct val="0"/>
            </a:spcBef>
            <a:spcAft>
              <a:spcPct val="15000"/>
            </a:spcAft>
            <a:buChar char="•"/>
          </a:pPr>
          <a:r>
            <a:rPr lang="en-US" sz="2200" kern="1200"/>
            <a:t>Time-bound </a:t>
          </a:r>
        </a:p>
      </dsp:txBody>
      <dsp:txXfrm>
        <a:off x="0" y="1326792"/>
        <a:ext cx="7543800" cy="2286900"/>
      </dsp:txXfrm>
    </dsp:sp>
    <dsp:sp modelId="{8FD35431-3546-4B03-A0BB-840E0A060539}">
      <dsp:nvSpPr>
        <dsp:cNvPr id="0" name=""/>
        <dsp:cNvSpPr/>
      </dsp:nvSpPr>
      <dsp:spPr>
        <a:xfrm>
          <a:off x="377190" y="1002072"/>
          <a:ext cx="5280660" cy="6494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596" tIns="0" rIns="199596" bIns="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solidFill>
            </a:rPr>
            <a:t>Use SMART goal criteria</a:t>
          </a:r>
        </a:p>
      </dsp:txBody>
      <dsp:txXfrm>
        <a:off x="408893" y="1033775"/>
        <a:ext cx="5217254" cy="586034"/>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7D49CC6-F824-4CDF-9D89-4D5EE2787DC3}"/>
              </a:ext>
            </a:extLst>
          </p:cNvPr>
          <p:cNvSpPr>
            <a:spLocks noGrp="1"/>
          </p:cNvSpPr>
          <p:nvPr>
            <p:ph type="hdr" sz="quarter"/>
          </p:nvPr>
        </p:nvSpPr>
        <p:spPr>
          <a:xfrm>
            <a:off x="0" y="0"/>
            <a:ext cx="3037840" cy="463407"/>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C449D100-30AA-4A78-8E55-8FA499EA18DD}"/>
              </a:ext>
            </a:extLst>
          </p:cNvPr>
          <p:cNvSpPr>
            <a:spLocks noGrp="1"/>
          </p:cNvSpPr>
          <p:nvPr>
            <p:ph type="dt" sz="quarter" idx="1"/>
          </p:nvPr>
        </p:nvSpPr>
        <p:spPr>
          <a:xfrm>
            <a:off x="3970938" y="0"/>
            <a:ext cx="3037840" cy="463407"/>
          </a:xfrm>
          <a:prstGeom prst="rect">
            <a:avLst/>
          </a:prstGeom>
        </p:spPr>
        <p:txBody>
          <a:bodyPr vert="horz" lIns="93177" tIns="46589" rIns="93177" bIns="46589" rtlCol="0"/>
          <a:lstStyle>
            <a:lvl1pPr algn="r">
              <a:defRPr sz="1200"/>
            </a:lvl1pPr>
          </a:lstStyle>
          <a:p>
            <a:r>
              <a:rPr lang="en-US"/>
              <a:t>3/10/2020</a:t>
            </a:r>
          </a:p>
        </p:txBody>
      </p:sp>
      <p:sp>
        <p:nvSpPr>
          <p:cNvPr id="4" name="Footer Placeholder 3">
            <a:extLst>
              <a:ext uri="{FF2B5EF4-FFF2-40B4-BE49-F238E27FC236}">
                <a16:creationId xmlns:a16="http://schemas.microsoft.com/office/drawing/2014/main" id="{EE7A8378-6E93-43AE-9CAD-5F83A0FA5A47}"/>
              </a:ext>
            </a:extLst>
          </p:cNvPr>
          <p:cNvSpPr>
            <a:spLocks noGrp="1"/>
          </p:cNvSpPr>
          <p:nvPr>
            <p:ph type="ftr" sz="quarter" idx="2"/>
          </p:nvPr>
        </p:nvSpPr>
        <p:spPr>
          <a:xfrm>
            <a:off x="0" y="8772671"/>
            <a:ext cx="3037840" cy="463406"/>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E36C4BD-F924-49B5-8D23-D2CDE5385D8D}"/>
              </a:ext>
            </a:extLst>
          </p:cNvPr>
          <p:cNvSpPr>
            <a:spLocks noGrp="1"/>
          </p:cNvSpPr>
          <p:nvPr>
            <p:ph type="sldNum" sz="quarter" idx="3"/>
          </p:nvPr>
        </p:nvSpPr>
        <p:spPr>
          <a:xfrm>
            <a:off x="3970938" y="8772671"/>
            <a:ext cx="3037840" cy="463406"/>
          </a:xfrm>
          <a:prstGeom prst="rect">
            <a:avLst/>
          </a:prstGeom>
        </p:spPr>
        <p:txBody>
          <a:bodyPr vert="horz" lIns="93177" tIns="46589" rIns="93177" bIns="46589" rtlCol="0" anchor="b"/>
          <a:lstStyle>
            <a:lvl1pPr algn="r">
              <a:defRPr sz="1200"/>
            </a:lvl1pPr>
          </a:lstStyle>
          <a:p>
            <a:fld id="{531F7B95-4F0A-4A11-8A5E-F46C5257A140}" type="slidenum">
              <a:rPr lang="en-US" smtClean="0"/>
              <a:t>‹#›</a:t>
            </a:fld>
            <a:endParaRPr lang="en-US"/>
          </a:p>
        </p:txBody>
      </p:sp>
    </p:spTree>
    <p:extLst>
      <p:ext uri="{BB962C8B-B14F-4D97-AF65-F5344CB8AC3E}">
        <p14:creationId xmlns:p14="http://schemas.microsoft.com/office/powerpoint/2010/main" val="2904823579"/>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3407"/>
          </a:xfrm>
          <a:prstGeom prst="rect">
            <a:avLst/>
          </a:prstGeom>
        </p:spPr>
        <p:txBody>
          <a:bodyPr vert="horz" lIns="93177" tIns="46589" rIns="93177" bIns="46589" rtlCol="0"/>
          <a:lstStyle>
            <a:lvl1pPr algn="r">
              <a:defRPr sz="1200"/>
            </a:lvl1pPr>
          </a:lstStyle>
          <a:p>
            <a:r>
              <a:rPr lang="en-US"/>
              <a:t>3/10/2020</a:t>
            </a:r>
          </a:p>
        </p:txBody>
      </p:sp>
      <p:sp>
        <p:nvSpPr>
          <p:cNvPr id="4" name="Slide Image Placeholder 3"/>
          <p:cNvSpPr>
            <a:spLocks noGrp="1" noRot="1" noChangeAspect="1"/>
          </p:cNvSpPr>
          <p:nvPr>
            <p:ph type="sldImg" idx="2"/>
          </p:nvPr>
        </p:nvSpPr>
        <p:spPr>
          <a:xfrm>
            <a:off x="1427163" y="1154113"/>
            <a:ext cx="4156075" cy="3116262"/>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44861"/>
            <a:ext cx="5608320" cy="3636705"/>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71"/>
            <a:ext cx="3037840" cy="46340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71"/>
            <a:ext cx="3037840" cy="463406"/>
          </a:xfrm>
          <a:prstGeom prst="rect">
            <a:avLst/>
          </a:prstGeom>
        </p:spPr>
        <p:txBody>
          <a:bodyPr vert="horz" lIns="93177" tIns="46589" rIns="93177" bIns="46589" rtlCol="0" anchor="b"/>
          <a:lstStyle>
            <a:lvl1pPr algn="r">
              <a:defRPr sz="1200"/>
            </a:lvl1pPr>
          </a:lstStyle>
          <a:p>
            <a:fld id="{01B677FB-6163-48F8-8E35-E2F1FD000CD2}" type="slidenum">
              <a:rPr lang="en-US" smtClean="0"/>
              <a:t>‹#›</a:t>
            </a:fld>
            <a:endParaRPr lang="en-US"/>
          </a:p>
        </p:txBody>
      </p:sp>
    </p:spTree>
    <p:extLst>
      <p:ext uri="{BB962C8B-B14F-4D97-AF65-F5344CB8AC3E}">
        <p14:creationId xmlns:p14="http://schemas.microsoft.com/office/powerpoint/2010/main" val="3837701255"/>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B677FB-6163-48F8-8E35-E2F1FD000CD2}" type="slidenum">
              <a:rPr lang="en-US" smtClean="0"/>
              <a:t>1</a:t>
            </a:fld>
            <a:endParaRPr lang="en-US"/>
          </a:p>
        </p:txBody>
      </p:sp>
      <p:sp>
        <p:nvSpPr>
          <p:cNvPr id="5" name="Date Placeholder 4">
            <a:extLst>
              <a:ext uri="{FF2B5EF4-FFF2-40B4-BE49-F238E27FC236}">
                <a16:creationId xmlns:a16="http://schemas.microsoft.com/office/drawing/2014/main" id="{51EE6C42-C35B-48A7-A35C-1D3EEEECF2EC}"/>
              </a:ext>
            </a:extLst>
          </p:cNvPr>
          <p:cNvSpPr>
            <a:spLocks noGrp="1"/>
          </p:cNvSpPr>
          <p:nvPr>
            <p:ph type="dt" idx="1"/>
          </p:nvPr>
        </p:nvSpPr>
        <p:spPr/>
        <p:txBody>
          <a:bodyPr/>
          <a:lstStyle/>
          <a:p>
            <a:r>
              <a:rPr lang="en-US"/>
              <a:t>3/10/2020</a:t>
            </a:r>
          </a:p>
        </p:txBody>
      </p:sp>
    </p:spTree>
    <p:extLst>
      <p:ext uri="{BB962C8B-B14F-4D97-AF65-F5344CB8AC3E}">
        <p14:creationId xmlns:p14="http://schemas.microsoft.com/office/powerpoint/2010/main" val="4076569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Nonverbal signals: : Use nodding, facial expressions, and gestures to show that you're actively listening and understanding the message.</a:t>
            </a:r>
          </a:p>
          <a:p>
            <a:pPr marL="171450" indent="-171450">
              <a:buFont typeface="Arial" panose="020B0604020202020204" pitchFamily="34" charset="0"/>
              <a:buChar char="•"/>
            </a:pPr>
            <a:r>
              <a:rPr lang="en-US" dirty="0"/>
              <a:t>Interruptions: Allow the speaker to finish their thoughts before responding. Interrupting can break their flow and discourage open communication.</a:t>
            </a:r>
          </a:p>
          <a:p>
            <a:pPr marL="171450" indent="-171450">
              <a:buFont typeface="Arial" panose="020B0604020202020204" pitchFamily="34" charset="0"/>
              <a:buChar char="•"/>
            </a:pPr>
            <a:r>
              <a:rPr lang="en-US" dirty="0"/>
              <a:t>Paraphrase: Summarize the speaker's points in your own words to confirm your understanding. This also shows that you're paying attention.</a:t>
            </a:r>
          </a:p>
          <a:p>
            <a:pPr marL="171450" indent="-171450">
              <a:buFont typeface="Arial" panose="020B0604020202020204" pitchFamily="34" charset="0"/>
              <a:buChar char="•"/>
            </a:pPr>
            <a:r>
              <a:rPr lang="en-US" dirty="0"/>
              <a:t>Distractions: Minimize distractions and give your full attention to the speaker. Put away phones and other devices.</a:t>
            </a:r>
          </a:p>
          <a:p>
            <a:pPr marL="171450" indent="-171450">
              <a:buFont typeface="Arial" panose="020B0604020202020204" pitchFamily="34" charset="0"/>
              <a:buChar char="•"/>
            </a:pPr>
            <a:r>
              <a:rPr lang="en-US" dirty="0"/>
              <a:t>Encourage: Use verbal cues like "I understand," "Tell me more," or "Go on" to encourage the speaker to share more.</a:t>
            </a:r>
          </a:p>
          <a:p>
            <a:pPr marL="171450" indent="-171450">
              <a:buFont typeface="Arial" panose="020B0604020202020204" pitchFamily="34" charset="0"/>
              <a:buChar char="•"/>
            </a:pPr>
            <a:r>
              <a:rPr lang="en-US" dirty="0"/>
              <a:t>Prepared response: : Instead of formulating a response while the speaker is talking, focus on truly understanding their message.</a:t>
            </a:r>
          </a:p>
          <a:p>
            <a:pPr marL="171450" indent="-171450">
              <a:buFont typeface="Arial" panose="020B0604020202020204" pitchFamily="34" charset="0"/>
              <a:buChar char="•"/>
            </a:pPr>
            <a:r>
              <a:rPr lang="en-US" dirty="0"/>
              <a:t>Feedback: : After the speaker has finished, provide thoughtful feedback that addresses their concerns and shows you were listening.</a:t>
            </a:r>
          </a:p>
          <a:p>
            <a:pPr marL="171450" indent="-171450">
              <a:buFont typeface="Arial" panose="020B0604020202020204" pitchFamily="34" charset="0"/>
              <a:buChar char="•"/>
            </a:pPr>
            <a:r>
              <a:rPr lang="en-US" dirty="0"/>
              <a:t>Patience: : Sometimes, people take a moment to collect their thoughts. Give them the time they need to express themselves.</a:t>
            </a:r>
          </a:p>
          <a:p>
            <a:pPr marL="171450" indent="-171450">
              <a:buFont typeface="Arial" panose="020B0604020202020204" pitchFamily="34" charset="0"/>
              <a:buChar char="•"/>
            </a:pPr>
            <a:r>
              <a:rPr lang="en-US" dirty="0"/>
              <a:t>Presence: : for sure – don’t walk away, but  - Stay mentally present during the conversation. Avoid drifting off or thinking about other matters.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1B677FB-6163-48F8-8E35-E2F1FD000CD2}" type="slidenum">
              <a:rPr lang="en-US" smtClean="0"/>
              <a:t>10</a:t>
            </a:fld>
            <a:endParaRPr lang="en-US"/>
          </a:p>
        </p:txBody>
      </p:sp>
      <p:sp>
        <p:nvSpPr>
          <p:cNvPr id="5" name="Date Placeholder 4">
            <a:extLst>
              <a:ext uri="{FF2B5EF4-FFF2-40B4-BE49-F238E27FC236}">
                <a16:creationId xmlns:a16="http://schemas.microsoft.com/office/drawing/2014/main" id="{103197A6-D56C-4739-BCF4-1EE33DC1DBF0}"/>
              </a:ext>
            </a:extLst>
          </p:cNvPr>
          <p:cNvSpPr>
            <a:spLocks noGrp="1"/>
          </p:cNvSpPr>
          <p:nvPr>
            <p:ph type="dt" idx="1"/>
          </p:nvPr>
        </p:nvSpPr>
        <p:spPr/>
        <p:txBody>
          <a:bodyPr/>
          <a:lstStyle/>
          <a:p>
            <a:r>
              <a:rPr lang="en-US"/>
              <a:t>3/10/2020</a:t>
            </a:r>
          </a:p>
        </p:txBody>
      </p:sp>
    </p:spTree>
    <p:extLst>
      <p:ext uri="{BB962C8B-B14F-4D97-AF65-F5344CB8AC3E}">
        <p14:creationId xmlns:p14="http://schemas.microsoft.com/office/powerpoint/2010/main" val="3556657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Differs from performance appraisal or performance review which are generally one-time events, retrospective, short-term, correction-oriented. </a:t>
            </a:r>
          </a:p>
          <a:p>
            <a:pPr marL="171450" indent="-171450">
              <a:buFont typeface="Arial" panose="020B0604020202020204" pitchFamily="34" charset="0"/>
              <a:buChar char="•"/>
            </a:pPr>
            <a:r>
              <a:rPr lang="en-US" dirty="0"/>
              <a:t>Discuss “stay interviews”/ “engagement check-ins”  - becoming a more popular retention tool </a:t>
            </a:r>
          </a:p>
          <a:p>
            <a:pPr marL="171450" indent="-171450">
              <a:buFont typeface="Arial" panose="020B0604020202020204" pitchFamily="34" charset="0"/>
              <a:buChar char="•"/>
            </a:pPr>
            <a:r>
              <a:rPr lang="en-US" dirty="0"/>
              <a:t>When done well – enhanced productivity, retention, and engagement </a:t>
            </a:r>
          </a:p>
          <a:p>
            <a:pPr marL="171450" indent="-171450">
              <a:buFont typeface="Arial" panose="020B0604020202020204" pitchFamily="34" charset="0"/>
              <a:buChar char="•"/>
            </a:pPr>
            <a:endParaRPr lang="en-US" dirty="0"/>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1B677FB-6163-48F8-8E35-E2F1FD000CD2}" type="slidenum">
              <a:rPr lang="en-US" smtClean="0"/>
              <a:t>11</a:t>
            </a:fld>
            <a:endParaRPr lang="en-US"/>
          </a:p>
        </p:txBody>
      </p:sp>
      <p:sp>
        <p:nvSpPr>
          <p:cNvPr id="5" name="Date Placeholder 4">
            <a:extLst>
              <a:ext uri="{FF2B5EF4-FFF2-40B4-BE49-F238E27FC236}">
                <a16:creationId xmlns:a16="http://schemas.microsoft.com/office/drawing/2014/main" id="{103197A6-D56C-4739-BCF4-1EE33DC1DBF0}"/>
              </a:ext>
            </a:extLst>
          </p:cNvPr>
          <p:cNvSpPr>
            <a:spLocks noGrp="1"/>
          </p:cNvSpPr>
          <p:nvPr>
            <p:ph type="dt" idx="1"/>
          </p:nvPr>
        </p:nvSpPr>
        <p:spPr/>
        <p:txBody>
          <a:bodyPr/>
          <a:lstStyle/>
          <a:p>
            <a:r>
              <a:rPr lang="en-US"/>
              <a:t>3/10/2020</a:t>
            </a:r>
          </a:p>
        </p:txBody>
      </p:sp>
    </p:spTree>
    <p:extLst>
      <p:ext uri="{BB962C8B-B14F-4D97-AF65-F5344CB8AC3E}">
        <p14:creationId xmlns:p14="http://schemas.microsoft.com/office/powerpoint/2010/main" val="418004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Ongoing continuum – performance planning and goal setting, on</a:t>
            </a:r>
          </a:p>
        </p:txBody>
      </p:sp>
      <p:sp>
        <p:nvSpPr>
          <p:cNvPr id="4" name="Slide Number Placeholder 3"/>
          <p:cNvSpPr>
            <a:spLocks noGrp="1"/>
          </p:cNvSpPr>
          <p:nvPr>
            <p:ph type="sldNum" sz="quarter" idx="10"/>
          </p:nvPr>
        </p:nvSpPr>
        <p:spPr/>
        <p:txBody>
          <a:bodyPr/>
          <a:lstStyle/>
          <a:p>
            <a:fld id="{01B677FB-6163-48F8-8E35-E2F1FD000CD2}" type="slidenum">
              <a:rPr lang="en-US" smtClean="0"/>
              <a:t>12</a:t>
            </a:fld>
            <a:endParaRPr lang="en-US"/>
          </a:p>
        </p:txBody>
      </p:sp>
      <p:sp>
        <p:nvSpPr>
          <p:cNvPr id="5" name="Date Placeholder 4">
            <a:extLst>
              <a:ext uri="{FF2B5EF4-FFF2-40B4-BE49-F238E27FC236}">
                <a16:creationId xmlns:a16="http://schemas.microsoft.com/office/drawing/2014/main" id="{103197A6-D56C-4739-BCF4-1EE33DC1DBF0}"/>
              </a:ext>
            </a:extLst>
          </p:cNvPr>
          <p:cNvSpPr>
            <a:spLocks noGrp="1"/>
          </p:cNvSpPr>
          <p:nvPr>
            <p:ph type="dt" idx="1"/>
          </p:nvPr>
        </p:nvSpPr>
        <p:spPr/>
        <p:txBody>
          <a:bodyPr/>
          <a:lstStyle/>
          <a:p>
            <a:r>
              <a:rPr lang="en-US"/>
              <a:t>3/10/2020</a:t>
            </a:r>
          </a:p>
        </p:txBody>
      </p:sp>
    </p:spTree>
    <p:extLst>
      <p:ext uri="{BB962C8B-B14F-4D97-AF65-F5344CB8AC3E}">
        <p14:creationId xmlns:p14="http://schemas.microsoft.com/office/powerpoint/2010/main" val="1211593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Doesn’t do any good to have secret expectations. </a:t>
            </a:r>
          </a:p>
        </p:txBody>
      </p:sp>
      <p:sp>
        <p:nvSpPr>
          <p:cNvPr id="4" name="Slide Number Placeholder 3"/>
          <p:cNvSpPr>
            <a:spLocks noGrp="1"/>
          </p:cNvSpPr>
          <p:nvPr>
            <p:ph type="sldNum" sz="quarter" idx="10"/>
          </p:nvPr>
        </p:nvSpPr>
        <p:spPr/>
        <p:txBody>
          <a:bodyPr/>
          <a:lstStyle/>
          <a:p>
            <a:fld id="{01B677FB-6163-48F8-8E35-E2F1FD000CD2}" type="slidenum">
              <a:rPr lang="en-US" smtClean="0"/>
              <a:t>13</a:t>
            </a:fld>
            <a:endParaRPr lang="en-US"/>
          </a:p>
        </p:txBody>
      </p:sp>
      <p:sp>
        <p:nvSpPr>
          <p:cNvPr id="5" name="Date Placeholder 4">
            <a:extLst>
              <a:ext uri="{FF2B5EF4-FFF2-40B4-BE49-F238E27FC236}">
                <a16:creationId xmlns:a16="http://schemas.microsoft.com/office/drawing/2014/main" id="{103197A6-D56C-4739-BCF4-1EE33DC1DBF0}"/>
              </a:ext>
            </a:extLst>
          </p:cNvPr>
          <p:cNvSpPr>
            <a:spLocks noGrp="1"/>
          </p:cNvSpPr>
          <p:nvPr>
            <p:ph type="dt" idx="1"/>
          </p:nvPr>
        </p:nvSpPr>
        <p:spPr/>
        <p:txBody>
          <a:bodyPr/>
          <a:lstStyle/>
          <a:p>
            <a:r>
              <a:rPr lang="en-US"/>
              <a:t>3/10/2020</a:t>
            </a:r>
          </a:p>
        </p:txBody>
      </p:sp>
    </p:spTree>
    <p:extLst>
      <p:ext uri="{BB962C8B-B14F-4D97-AF65-F5344CB8AC3E}">
        <p14:creationId xmlns:p14="http://schemas.microsoft.com/office/powerpoint/2010/main" val="1687872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know the path of least resistance is avoidance, but in truth, problematic workplace issues rarely fix themselves. Instead, they build up over time, causing resentment and frustration until a proverbial straw is broken and then, boom! In most cases, it's a manager who wants an employee fired. </a:t>
            </a:r>
          </a:p>
          <a:p>
            <a:pPr marL="171450" indent="-171450">
              <a:buFont typeface="Arial" panose="020B0604020202020204" pitchFamily="34" charset="0"/>
              <a:buChar char="•"/>
            </a:pPr>
            <a:r>
              <a:rPr lang="en-US" dirty="0"/>
              <a:t>One recent study found that 96% of employees reported they liked receiving regular feedback (even if it was negative) </a:t>
            </a:r>
          </a:p>
          <a:p>
            <a:pPr marL="171450" indent="-171450">
              <a:buFont typeface="Arial" panose="020B0604020202020204" pitchFamily="34" charset="0"/>
              <a:buChar char="•"/>
            </a:pPr>
            <a:r>
              <a:rPr lang="en-US" dirty="0"/>
              <a:t>Feedback is an artform. </a:t>
            </a:r>
          </a:p>
          <a:p>
            <a:pPr marL="171450" indent="-171450">
              <a:buFont typeface="Arial" panose="020B0604020202020204" pitchFamily="34" charset="0"/>
              <a:buChar char="•"/>
            </a:pPr>
            <a:r>
              <a:rPr lang="en-US" dirty="0"/>
              <a:t>It’s often not what you say but how you say it that counts. And here's the trick: If you can help employees understand that changing their performance or conduct is in their best interests, you'll have a much greater chance of gaining buy-in and fixing the problem</a:t>
            </a:r>
          </a:p>
          <a:p>
            <a:pPr marL="171450" indent="-171450">
              <a:buFont typeface="Arial" panose="020B0604020202020204" pitchFamily="34" charset="0"/>
              <a:buChar char="•"/>
            </a:pPr>
            <a:r>
              <a:rPr lang="en-US" dirty="0"/>
              <a:t>Approach feedback discussions with empathy, respect, and a genuine desire to support their growth. </a:t>
            </a:r>
          </a:p>
          <a:p>
            <a:pPr marL="171450" indent="-171450">
              <a:buFont typeface="Arial" panose="020B0604020202020204" pitchFamily="34" charset="0"/>
              <a:buChar char="•"/>
            </a:pPr>
            <a:r>
              <a:rPr lang="en-US" dirty="0"/>
              <a:t>Time and place: Select a private and comfortable setting to discuss feedback, ensuring there are no distractions or time constraints. Not on their birthday. </a:t>
            </a:r>
          </a:p>
          <a:p>
            <a:pPr marL="171450" indent="-171450">
              <a:buFont typeface="Arial" panose="020B0604020202020204" pitchFamily="34" charset="0"/>
              <a:buChar char="•"/>
            </a:pPr>
            <a:r>
              <a:rPr lang="en-US" dirty="0"/>
              <a:t>Behavior: Address specific behaviors, actions, or outcomes, rather than making it about the individual's personality or character.</a:t>
            </a:r>
          </a:p>
          <a:p>
            <a:pPr marL="171450" indent="-171450">
              <a:buFont typeface="Arial" panose="020B0604020202020204" pitchFamily="34" charset="0"/>
              <a:buChar char="•"/>
            </a:pPr>
            <a:r>
              <a:rPr lang="en-US" dirty="0"/>
              <a:t>Specific: avoid generalizations; Offer specific examples of the behavior or performance you're addressing. Concrete examples make feedback more actionable.</a:t>
            </a:r>
          </a:p>
          <a:p>
            <a:pPr marL="171450" indent="-171450">
              <a:buFont typeface="Arial" panose="020B0604020202020204" pitchFamily="34" charset="0"/>
              <a:buChar char="•"/>
            </a:pPr>
            <a:r>
              <a:rPr lang="en-US" dirty="0"/>
              <a:t>Sandwich: Start with a positive comment, provide the constructive feedback, and end with another positive comment. This cushions the feedback.</a:t>
            </a:r>
          </a:p>
          <a:p>
            <a:pPr marL="171450" indent="-171450">
              <a:buFont typeface="Arial" panose="020B0604020202020204" pitchFamily="34" charset="0"/>
              <a:buChar char="•"/>
            </a:pPr>
            <a:r>
              <a:rPr lang="en-US" dirty="0"/>
              <a:t>Objective: Provide feedback based on facts and observations rather than assumptions or hearsay.</a:t>
            </a:r>
          </a:p>
          <a:p>
            <a:pPr marL="171450" indent="-171450">
              <a:buFont typeface="Arial" panose="020B0604020202020204" pitchFamily="34" charset="0"/>
              <a:buChar char="•"/>
            </a:pPr>
            <a:r>
              <a:rPr lang="en-US" dirty="0"/>
              <a:t>Solutions: if possible, suggest possible solutions or alternative approaches to help the employee improve; Outline actionable steps the employee can take to address the feedback and improve their performance.</a:t>
            </a:r>
          </a:p>
          <a:p>
            <a:pPr marL="171450" indent="-171450">
              <a:buFont typeface="Arial" panose="020B0604020202020204" pitchFamily="34" charset="0"/>
              <a:buChar char="•"/>
            </a:pPr>
            <a:r>
              <a:rPr lang="en-US" dirty="0"/>
              <a:t>Improvement: Emphasize that the purpose of feedback is to support growth and development, not to criticize or find fault.</a:t>
            </a:r>
          </a:p>
          <a:p>
            <a:pPr marL="171450" indent="-171450">
              <a:buFont typeface="Arial" panose="020B0604020202020204" pitchFamily="34" charset="0"/>
              <a:buChar char="•"/>
            </a:pPr>
            <a:r>
              <a:rPr lang="en-US" dirty="0"/>
              <a:t>Privacy: Keep the feedback private and confidential, avoiding discussing it with other team members.</a:t>
            </a:r>
          </a:p>
          <a:p>
            <a:pPr marL="171450" indent="-171450">
              <a:buFont typeface="Arial" panose="020B0604020202020204" pitchFamily="34" charset="0"/>
              <a:buChar char="•"/>
            </a:pPr>
            <a:r>
              <a:rPr lang="en-US" dirty="0"/>
              <a:t>Confidence: Convey your belief in the employee's potential to improve and succeed.</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1B677FB-6163-48F8-8E35-E2F1FD000CD2}" type="slidenum">
              <a:rPr lang="en-US" smtClean="0"/>
              <a:t>14</a:t>
            </a:fld>
            <a:endParaRPr lang="en-US"/>
          </a:p>
        </p:txBody>
      </p:sp>
      <p:sp>
        <p:nvSpPr>
          <p:cNvPr id="5" name="Date Placeholder 4">
            <a:extLst>
              <a:ext uri="{FF2B5EF4-FFF2-40B4-BE49-F238E27FC236}">
                <a16:creationId xmlns:a16="http://schemas.microsoft.com/office/drawing/2014/main" id="{103197A6-D56C-4739-BCF4-1EE33DC1DBF0}"/>
              </a:ext>
            </a:extLst>
          </p:cNvPr>
          <p:cNvSpPr>
            <a:spLocks noGrp="1"/>
          </p:cNvSpPr>
          <p:nvPr>
            <p:ph type="dt" idx="1"/>
          </p:nvPr>
        </p:nvSpPr>
        <p:spPr/>
        <p:txBody>
          <a:bodyPr/>
          <a:lstStyle/>
          <a:p>
            <a:r>
              <a:rPr lang="en-US"/>
              <a:t>3/10/2020</a:t>
            </a:r>
          </a:p>
        </p:txBody>
      </p:sp>
    </p:spTree>
    <p:extLst>
      <p:ext uri="{BB962C8B-B14F-4D97-AF65-F5344CB8AC3E}">
        <p14:creationId xmlns:p14="http://schemas.microsoft.com/office/powerpoint/2010/main" val="4109333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Set regular intervals (quarterly? Semi-annually? Annually?) </a:t>
            </a:r>
          </a:p>
          <a:p>
            <a:pPr marL="171450" indent="-171450">
              <a:buFont typeface="Arial" panose="020B0604020202020204" pitchFamily="34" charset="0"/>
              <a:buChar char="•"/>
            </a:pPr>
            <a:r>
              <a:rPr lang="en-US" dirty="0"/>
              <a:t>Schedule: give advance notice; create positive environment – privacy, comfortable seating</a:t>
            </a:r>
          </a:p>
          <a:p>
            <a:pPr marL="171450" indent="-171450">
              <a:buFont typeface="Arial" panose="020B0604020202020204" pitchFamily="34" charset="0"/>
              <a:buChar char="•"/>
            </a:pPr>
            <a:r>
              <a:rPr lang="en-US" dirty="0"/>
              <a:t>Presentation: begin by allowing employee to share their self-assessment; manager assesses performance highlighting specific examples and results; feedback and discussion; goal setting </a:t>
            </a:r>
          </a:p>
          <a:p>
            <a:pPr marL="171450" indent="-171450">
              <a:buFont typeface="Arial" panose="020B0604020202020204" pitchFamily="34" charset="0"/>
              <a:buChar char="•"/>
            </a:pPr>
            <a:r>
              <a:rPr lang="en-US" dirty="0"/>
              <a:t>Confidence: end on a positive note! </a:t>
            </a:r>
          </a:p>
          <a:p>
            <a:pPr marL="171450" indent="-171450">
              <a:buFont typeface="Arial" panose="020B0604020202020204" pitchFamily="34" charset="0"/>
              <a:buChar char="•"/>
            </a:pPr>
            <a:r>
              <a:rPr lang="en-US" dirty="0"/>
              <a:t>Follow-up: don’t wait until next formal review. encourage employee to provide feedback on the review process itself – shows you value their input and are open to improvement</a:t>
            </a:r>
          </a:p>
          <a:p>
            <a:pPr marL="628650" lvl="1" indent="-171450">
              <a:buFont typeface="Arial" panose="020B0604020202020204" pitchFamily="34" charset="0"/>
              <a:buChar char="•"/>
            </a:pPr>
            <a:r>
              <a:rPr lang="en-US" dirty="0"/>
              <a:t>Take notes! Document key points of the review. </a:t>
            </a:r>
          </a:p>
          <a:p>
            <a:pPr marL="171450" indent="-171450">
              <a:buFont typeface="Arial" panose="020B0604020202020204" pitchFamily="34" charset="0"/>
              <a:buChar char="•"/>
            </a:pPr>
            <a:r>
              <a:rPr lang="en-US" dirty="0"/>
              <a:t>Improvement: discuss potential solutions, resources, and support that can help the employee improve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1B677FB-6163-48F8-8E35-E2F1FD000CD2}" type="slidenum">
              <a:rPr lang="en-US" smtClean="0"/>
              <a:t>15</a:t>
            </a:fld>
            <a:endParaRPr lang="en-US"/>
          </a:p>
        </p:txBody>
      </p:sp>
      <p:sp>
        <p:nvSpPr>
          <p:cNvPr id="5" name="Date Placeholder 4">
            <a:extLst>
              <a:ext uri="{FF2B5EF4-FFF2-40B4-BE49-F238E27FC236}">
                <a16:creationId xmlns:a16="http://schemas.microsoft.com/office/drawing/2014/main" id="{103197A6-D56C-4739-BCF4-1EE33DC1DBF0}"/>
              </a:ext>
            </a:extLst>
          </p:cNvPr>
          <p:cNvSpPr>
            <a:spLocks noGrp="1"/>
          </p:cNvSpPr>
          <p:nvPr>
            <p:ph type="dt" idx="1"/>
          </p:nvPr>
        </p:nvSpPr>
        <p:spPr/>
        <p:txBody>
          <a:bodyPr/>
          <a:lstStyle/>
          <a:p>
            <a:r>
              <a:rPr lang="en-US"/>
              <a:t>3/10/2020</a:t>
            </a:r>
          </a:p>
        </p:txBody>
      </p:sp>
    </p:spTree>
    <p:extLst>
      <p:ext uri="{BB962C8B-B14F-4D97-AF65-F5344CB8AC3E}">
        <p14:creationId xmlns:p14="http://schemas.microsoft.com/office/powerpoint/2010/main" val="40926134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Motivation leads to retention of talent. As you well know, in this market, retention is key. Not only do we want to keep our good employees, it is way more expensive to replace an employee than it is to retain one. </a:t>
            </a:r>
          </a:p>
          <a:p>
            <a:pPr marL="171450" indent="-171450">
              <a:buFont typeface="Arial" panose="020B0604020202020204" pitchFamily="34" charset="0"/>
              <a:buChar char="•"/>
            </a:pPr>
            <a:r>
              <a:rPr lang="en-US" dirty="0"/>
              <a:t>All the things we’ve discussed to this point should assist in motivating employees</a:t>
            </a:r>
          </a:p>
          <a:p>
            <a:pPr marL="171450" indent="-171450">
              <a:buFont typeface="Arial" panose="020B0604020202020204" pitchFamily="34" charset="0"/>
              <a:buChar char="•"/>
            </a:pPr>
            <a:r>
              <a:rPr lang="en-US" dirty="0"/>
              <a:t>Studies and experience have always shown that money will never be the most important factor for job satisfaction</a:t>
            </a:r>
          </a:p>
          <a:p>
            <a:pPr marL="628650" lvl="1" indent="-171450">
              <a:buFont typeface="Arial" panose="020B0604020202020204" pitchFamily="34" charset="0"/>
              <a:buChar char="•"/>
            </a:pPr>
            <a:r>
              <a:rPr lang="en-US" dirty="0"/>
              <a:t>Lack of purpose </a:t>
            </a:r>
          </a:p>
          <a:p>
            <a:pPr marL="628650" lvl="1" indent="-171450">
              <a:buFont typeface="Arial" panose="020B0604020202020204" pitchFamily="34" charset="0"/>
              <a:buChar char="•"/>
            </a:pPr>
            <a:r>
              <a:rPr lang="en-US" dirty="0"/>
              <a:t>No meaningful work </a:t>
            </a:r>
          </a:p>
          <a:p>
            <a:pPr marL="628650" lvl="1" indent="-171450">
              <a:buFont typeface="Arial" panose="020B0604020202020204" pitchFamily="34" charset="0"/>
              <a:buChar char="•"/>
            </a:pPr>
            <a:r>
              <a:rPr lang="en-US" dirty="0"/>
              <a:t>No sense of belonging </a:t>
            </a:r>
          </a:p>
          <a:p>
            <a:pPr marL="628650" lvl="1" indent="-171450">
              <a:buFont typeface="Arial" panose="020B0604020202020204" pitchFamily="34" charset="0"/>
              <a:buChar char="•"/>
            </a:pPr>
            <a:r>
              <a:rPr lang="en-US" dirty="0"/>
              <a:t>Lack of recognition/encouragement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Date Placeholder 3"/>
          <p:cNvSpPr>
            <a:spLocks noGrp="1"/>
          </p:cNvSpPr>
          <p:nvPr>
            <p:ph type="dt" idx="1"/>
          </p:nvPr>
        </p:nvSpPr>
        <p:spPr/>
        <p:txBody>
          <a:bodyPr/>
          <a:lstStyle/>
          <a:p>
            <a:r>
              <a:rPr lang="en-US"/>
              <a:t>3/10/2020</a:t>
            </a:r>
          </a:p>
        </p:txBody>
      </p:sp>
      <p:sp>
        <p:nvSpPr>
          <p:cNvPr id="5" name="Slide Number Placeholder 4"/>
          <p:cNvSpPr>
            <a:spLocks noGrp="1"/>
          </p:cNvSpPr>
          <p:nvPr>
            <p:ph type="sldNum" sz="quarter" idx="5"/>
          </p:nvPr>
        </p:nvSpPr>
        <p:spPr/>
        <p:txBody>
          <a:bodyPr/>
          <a:lstStyle/>
          <a:p>
            <a:fld id="{01B677FB-6163-48F8-8E35-E2F1FD000CD2}" type="slidenum">
              <a:rPr lang="en-US" smtClean="0"/>
              <a:t>16</a:t>
            </a:fld>
            <a:endParaRPr lang="en-US"/>
          </a:p>
        </p:txBody>
      </p:sp>
    </p:spTree>
    <p:extLst>
      <p:ext uri="{BB962C8B-B14F-4D97-AF65-F5344CB8AC3E}">
        <p14:creationId xmlns:p14="http://schemas.microsoft.com/office/powerpoint/2010/main" val="624255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According to the Harvard Business Review, 82% of employees feel unrecognized for their efforts; 40% say that would put more energy into their work if their bosses appreciated them more often </a:t>
            </a:r>
          </a:p>
          <a:p>
            <a:pPr marL="171450" indent="-171450">
              <a:buFont typeface="Arial" panose="020B0604020202020204" pitchFamily="34" charset="0"/>
              <a:buChar char="•"/>
            </a:pPr>
            <a:r>
              <a:rPr lang="en-US" dirty="0"/>
              <a:t>Of people planning to leave their jobs, 44% cited a lack of recognition and engagement at their current employer </a:t>
            </a:r>
          </a:p>
          <a:p>
            <a:pPr marL="171450" indent="-171450">
              <a:buFont typeface="Arial" panose="020B0604020202020204" pitchFamily="34" charset="0"/>
              <a:buChar char="•"/>
            </a:pPr>
            <a:r>
              <a:rPr lang="en-US" dirty="0"/>
              <a:t>“a good leader takes a little more than his share of the blame, a little less than his share of the credit” – Arnold H. </a:t>
            </a:r>
            <a:r>
              <a:rPr lang="en-US" dirty="0" err="1"/>
              <a:t>Glasow</a:t>
            </a:r>
            <a:r>
              <a:rPr lang="en-US" dirty="0"/>
              <a:t> </a:t>
            </a:r>
          </a:p>
          <a:p>
            <a:pPr marL="171450" indent="-171450">
              <a:buFont typeface="Arial" panose="020B0604020202020204" pitchFamily="34" charset="0"/>
              <a:buChar char="•"/>
            </a:pPr>
            <a:r>
              <a:rPr lang="en-US" dirty="0"/>
              <a:t>Rewards: monetary (cash, gift card, bonus); gifts; time off; public acknowledgment; recognition awards (certificates, plaques); outings; parties; employee of the month</a:t>
            </a:r>
          </a:p>
          <a:p>
            <a:pPr marL="171450" indent="-171450">
              <a:buFont typeface="Arial" panose="020B0604020202020204" pitchFamily="34" charset="0"/>
              <a:buChar char="•"/>
            </a:pPr>
            <a:r>
              <a:rPr lang="en-US" dirty="0"/>
              <a:t>Aside from particular achievements, try and show general employee appreciation – as simple as a happy birthday or thank you note; SAY THANK YOU.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1B677FB-6163-48F8-8E35-E2F1FD000CD2}" type="slidenum">
              <a:rPr lang="en-US" smtClean="0"/>
              <a:t>17</a:t>
            </a:fld>
            <a:endParaRPr lang="en-US"/>
          </a:p>
        </p:txBody>
      </p:sp>
      <p:sp>
        <p:nvSpPr>
          <p:cNvPr id="5" name="Date Placeholder 4">
            <a:extLst>
              <a:ext uri="{FF2B5EF4-FFF2-40B4-BE49-F238E27FC236}">
                <a16:creationId xmlns:a16="http://schemas.microsoft.com/office/drawing/2014/main" id="{103197A6-D56C-4739-BCF4-1EE33DC1DBF0}"/>
              </a:ext>
            </a:extLst>
          </p:cNvPr>
          <p:cNvSpPr>
            <a:spLocks noGrp="1"/>
          </p:cNvSpPr>
          <p:nvPr>
            <p:ph type="dt" idx="1"/>
          </p:nvPr>
        </p:nvSpPr>
        <p:spPr/>
        <p:txBody>
          <a:bodyPr/>
          <a:lstStyle/>
          <a:p>
            <a:r>
              <a:rPr lang="en-US"/>
              <a:t>3/10/2020</a:t>
            </a:r>
          </a:p>
        </p:txBody>
      </p:sp>
    </p:spTree>
    <p:extLst>
      <p:ext uri="{BB962C8B-B14F-4D97-AF65-F5344CB8AC3E}">
        <p14:creationId xmlns:p14="http://schemas.microsoft.com/office/powerpoint/2010/main" val="34262142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Communication: lack of face-to-face interaction can lead to misinterpretation; difficulty in conveying tone and intent through written communication. </a:t>
            </a:r>
          </a:p>
          <a:p>
            <a:pPr marL="171450" indent="-171450">
              <a:buFont typeface="Arial" panose="020B0604020202020204" pitchFamily="34" charset="0"/>
              <a:buChar char="•"/>
            </a:pPr>
            <a:r>
              <a:rPr lang="en-US" dirty="0"/>
              <a:t>Isolation: feeling of being disconnected from the team and organization</a:t>
            </a:r>
          </a:p>
          <a:p>
            <a:pPr marL="171450" indent="-171450">
              <a:buFont typeface="Arial" panose="020B0604020202020204" pitchFamily="34" charset="0"/>
              <a:buChar char="•"/>
            </a:pPr>
            <a:r>
              <a:rPr lang="en-US" dirty="0"/>
              <a:t>Time zones: coordinating meetings and collaboration can be challenging; overlapping work hours might be limited, affecting real time communication </a:t>
            </a:r>
          </a:p>
          <a:p>
            <a:pPr marL="171450" indent="-171450">
              <a:buFont typeface="Arial" panose="020B0604020202020204" pitchFamily="34" charset="0"/>
              <a:buChar char="•"/>
            </a:pPr>
            <a:r>
              <a:rPr lang="en-US" dirty="0"/>
              <a:t>Accountability: without direct supervision, some remote workers may struggle with self motivation; accountability for tasks and deadlines can be compromised. </a:t>
            </a:r>
          </a:p>
          <a:p>
            <a:pPr marL="171450" indent="-171450">
              <a:buFont typeface="Arial" panose="020B0604020202020204" pitchFamily="34" charset="0"/>
              <a:buChar char="•"/>
            </a:pPr>
            <a:r>
              <a:rPr lang="en-US" dirty="0"/>
              <a:t>Distractions at home: difficulty maintaining dedicated work space; distractions may impact productivity </a:t>
            </a:r>
          </a:p>
          <a:p>
            <a:pPr marL="171450" indent="-171450">
              <a:buFont typeface="Arial" panose="020B0604020202020204" pitchFamily="34" charset="0"/>
              <a:buChar char="•"/>
            </a:pPr>
            <a:r>
              <a:rPr lang="en-US" dirty="0"/>
              <a:t>Tech issues: internet connectivity issues can affect work flow </a:t>
            </a:r>
          </a:p>
          <a:p>
            <a:pPr marL="171450" indent="-171450">
              <a:buFont typeface="Arial" panose="020B0604020202020204" pitchFamily="34" charset="0"/>
              <a:buChar char="•"/>
            </a:pPr>
            <a:r>
              <a:rPr lang="en-US" dirty="0"/>
              <a:t>Performance: Assessing performance and progress can be </a:t>
            </a:r>
            <a:r>
              <a:rPr lang="en-US" dirty="0" err="1"/>
              <a:t>challending</a:t>
            </a:r>
            <a:r>
              <a:rPr lang="en-US" dirty="0"/>
              <a:t>; traditional methods may not be applicable </a:t>
            </a:r>
          </a:p>
          <a:p>
            <a:pPr marL="171450" indent="-171450">
              <a:buFont typeface="Arial" panose="020B0604020202020204" pitchFamily="34" charset="0"/>
              <a:buChar char="•"/>
            </a:pPr>
            <a:r>
              <a:rPr lang="en-US" dirty="0"/>
              <a:t>Team building: building camaraderie and fostering a sense of belonging among remote workers can be tough; maintaining culture requires deliberate effort </a:t>
            </a:r>
          </a:p>
          <a:p>
            <a:pPr marL="171450" indent="-171450">
              <a:buFont typeface="Arial" panose="020B0604020202020204" pitchFamily="34" charset="0"/>
              <a:buChar char="•"/>
            </a:pPr>
            <a:r>
              <a:rPr lang="en-US" dirty="0"/>
              <a:t>Work-life balance: find it challenging to establish boundaries between work and personal </a:t>
            </a:r>
            <a:r>
              <a:rPr lang="en-US" dirty="0" err="1"/>
              <a:t>lif</a:t>
            </a:r>
            <a:r>
              <a:rPr lang="en-US" dirty="0"/>
              <a:t> – overworking due to blurred boundaries  can lead to burnout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1B677FB-6163-48F8-8E35-E2F1FD000CD2}" type="slidenum">
              <a:rPr lang="en-US" smtClean="0"/>
              <a:t>18</a:t>
            </a:fld>
            <a:endParaRPr lang="en-US"/>
          </a:p>
        </p:txBody>
      </p:sp>
      <p:sp>
        <p:nvSpPr>
          <p:cNvPr id="5" name="Date Placeholder 4">
            <a:extLst>
              <a:ext uri="{FF2B5EF4-FFF2-40B4-BE49-F238E27FC236}">
                <a16:creationId xmlns:a16="http://schemas.microsoft.com/office/drawing/2014/main" id="{103197A6-D56C-4739-BCF4-1EE33DC1DBF0}"/>
              </a:ext>
            </a:extLst>
          </p:cNvPr>
          <p:cNvSpPr>
            <a:spLocks noGrp="1"/>
          </p:cNvSpPr>
          <p:nvPr>
            <p:ph type="dt" idx="1"/>
          </p:nvPr>
        </p:nvSpPr>
        <p:spPr/>
        <p:txBody>
          <a:bodyPr/>
          <a:lstStyle/>
          <a:p>
            <a:r>
              <a:rPr lang="en-US"/>
              <a:t>3/10/2020</a:t>
            </a:r>
          </a:p>
        </p:txBody>
      </p:sp>
    </p:spTree>
    <p:extLst>
      <p:ext uri="{BB962C8B-B14F-4D97-AF65-F5344CB8AC3E}">
        <p14:creationId xmlns:p14="http://schemas.microsoft.com/office/powerpoint/2010/main" val="1986942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Use video calls for a personal touch (cameras on)</a:t>
            </a:r>
          </a:p>
          <a:p>
            <a:pPr marL="171450" indent="-171450">
              <a:buFont typeface="Arial" panose="020B0604020202020204" pitchFamily="34" charset="0"/>
              <a:buChar char="•"/>
            </a:pPr>
            <a:r>
              <a:rPr lang="en-US" dirty="0"/>
              <a:t>Make sure each team member understands his/her role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1B677FB-6163-48F8-8E35-E2F1FD000CD2}" type="slidenum">
              <a:rPr lang="en-US" smtClean="0"/>
              <a:t>19</a:t>
            </a:fld>
            <a:endParaRPr lang="en-US"/>
          </a:p>
        </p:txBody>
      </p:sp>
      <p:sp>
        <p:nvSpPr>
          <p:cNvPr id="5" name="Date Placeholder 4">
            <a:extLst>
              <a:ext uri="{FF2B5EF4-FFF2-40B4-BE49-F238E27FC236}">
                <a16:creationId xmlns:a16="http://schemas.microsoft.com/office/drawing/2014/main" id="{103197A6-D56C-4739-BCF4-1EE33DC1DBF0}"/>
              </a:ext>
            </a:extLst>
          </p:cNvPr>
          <p:cNvSpPr>
            <a:spLocks noGrp="1"/>
          </p:cNvSpPr>
          <p:nvPr>
            <p:ph type="dt" idx="1"/>
          </p:nvPr>
        </p:nvSpPr>
        <p:spPr/>
        <p:txBody>
          <a:bodyPr/>
          <a:lstStyle/>
          <a:p>
            <a:r>
              <a:rPr lang="en-US"/>
              <a:t>3/10/2020</a:t>
            </a:r>
          </a:p>
        </p:txBody>
      </p:sp>
    </p:spTree>
    <p:extLst>
      <p:ext uri="{BB962C8B-B14F-4D97-AF65-F5344CB8AC3E}">
        <p14:creationId xmlns:p14="http://schemas.microsoft.com/office/powerpoint/2010/main" val="3650986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new report by the Workforce Institute at UKG found the managers have a greater influence on employee mental health than therapists or doctors, and an influence equal to spouses and partners. </a:t>
            </a:r>
          </a:p>
          <a:p>
            <a:pPr marL="171450" indent="-171450">
              <a:buFont typeface="Arial" panose="020B0604020202020204" pitchFamily="34" charset="0"/>
              <a:buChar char="•"/>
            </a:pPr>
            <a:r>
              <a:rPr lang="en-US" dirty="0"/>
              <a:t>60% of the employees surveyed said their job was the most significant factor in their mental health </a:t>
            </a:r>
          </a:p>
          <a:p>
            <a:pPr marL="171450" indent="-171450">
              <a:buFont typeface="Arial" panose="020B0604020202020204" pitchFamily="34" charset="0"/>
              <a:buChar char="•"/>
            </a:pPr>
            <a:r>
              <a:rPr lang="en-US" dirty="0"/>
              <a:t>Common saying in my industry: “people join companies but leave managers” </a:t>
            </a:r>
          </a:p>
          <a:p>
            <a:pPr marL="171450" indent="-171450">
              <a:buFont typeface="Arial" panose="020B0604020202020204" pitchFamily="34" charset="0"/>
              <a:buChar char="•"/>
            </a:pPr>
            <a:r>
              <a:rPr lang="en-US" dirty="0"/>
              <a:t>Research by Hogan Assessments showed that 75% of employees considered their direct boss to be “the worst part of their job”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1B677FB-6163-48F8-8E35-E2F1FD000CD2}" type="slidenum">
              <a:rPr lang="en-US" smtClean="0"/>
              <a:t>2</a:t>
            </a:fld>
            <a:endParaRPr lang="en-US"/>
          </a:p>
        </p:txBody>
      </p:sp>
      <p:sp>
        <p:nvSpPr>
          <p:cNvPr id="5" name="Date Placeholder 4">
            <a:extLst>
              <a:ext uri="{FF2B5EF4-FFF2-40B4-BE49-F238E27FC236}">
                <a16:creationId xmlns:a16="http://schemas.microsoft.com/office/drawing/2014/main" id="{103197A6-D56C-4739-BCF4-1EE33DC1DBF0}"/>
              </a:ext>
            </a:extLst>
          </p:cNvPr>
          <p:cNvSpPr>
            <a:spLocks noGrp="1"/>
          </p:cNvSpPr>
          <p:nvPr>
            <p:ph type="dt" idx="1"/>
          </p:nvPr>
        </p:nvSpPr>
        <p:spPr/>
        <p:txBody>
          <a:bodyPr/>
          <a:lstStyle/>
          <a:p>
            <a:r>
              <a:rPr lang="en-US"/>
              <a:t>3/10/2020</a:t>
            </a:r>
          </a:p>
        </p:txBody>
      </p:sp>
    </p:spTree>
    <p:extLst>
      <p:ext uri="{BB962C8B-B14F-4D97-AF65-F5344CB8AC3E}">
        <p14:creationId xmlns:p14="http://schemas.microsoft.com/office/powerpoint/2010/main" val="863586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1774">
              <a:defRPr/>
            </a:pPr>
            <a:fld id="{0962F80D-564A-417D-98C4-FBAA04682EA3}" type="slidenum">
              <a:rPr lang="en-US">
                <a:solidFill>
                  <a:prstClr val="black"/>
                </a:solidFill>
                <a:latin typeface="Calibri" panose="020F0502020204030204"/>
              </a:rPr>
              <a:pPr defTabSz="931774">
                <a:defRPr/>
              </a:pPr>
              <a:t>20</a:t>
            </a:fld>
            <a:endParaRPr lang="en-US">
              <a:solidFill>
                <a:prstClr val="black"/>
              </a:solidFill>
              <a:latin typeface="Calibri" panose="020F0502020204030204"/>
            </a:endParaRPr>
          </a:p>
        </p:txBody>
      </p:sp>
      <p:sp>
        <p:nvSpPr>
          <p:cNvPr id="5" name="Date Placeholder 4"/>
          <p:cNvSpPr>
            <a:spLocks noGrp="1"/>
          </p:cNvSpPr>
          <p:nvPr>
            <p:ph type="dt" idx="11"/>
          </p:nvPr>
        </p:nvSpPr>
        <p:spPr/>
        <p:txBody>
          <a:bodyPr/>
          <a:lstStyle/>
          <a:p>
            <a:pPr defTabSz="931774">
              <a:defRPr/>
            </a:pPr>
            <a:r>
              <a:rPr lang="en-US">
                <a:solidFill>
                  <a:prstClr val="black"/>
                </a:solidFill>
                <a:latin typeface="Calibri" panose="020F0502020204030204"/>
              </a:rPr>
              <a:t>3/10/2020</a:t>
            </a:r>
          </a:p>
        </p:txBody>
      </p:sp>
    </p:spTree>
    <p:extLst>
      <p:ext uri="{BB962C8B-B14F-4D97-AF65-F5344CB8AC3E}">
        <p14:creationId xmlns:p14="http://schemas.microsoft.com/office/powerpoint/2010/main" val="30589341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0962F80D-564A-417D-98C4-FBAA04682EA3}" type="slidenum">
              <a:rPr lang="en-US">
                <a:solidFill>
                  <a:prstClr val="black"/>
                </a:solidFill>
                <a:latin typeface="Calibri" panose="020F0502020204030204"/>
              </a:rPr>
              <a:pPr defTabSz="931774">
                <a:defRPr/>
              </a:pPr>
              <a:t>21</a:t>
            </a:fld>
            <a:endParaRPr lang="en-US">
              <a:solidFill>
                <a:prstClr val="black"/>
              </a:solidFill>
              <a:latin typeface="Calibri" panose="020F0502020204030204"/>
            </a:endParaRPr>
          </a:p>
        </p:txBody>
      </p:sp>
      <p:sp>
        <p:nvSpPr>
          <p:cNvPr id="5" name="Date Placeholder 4"/>
          <p:cNvSpPr>
            <a:spLocks noGrp="1"/>
          </p:cNvSpPr>
          <p:nvPr>
            <p:ph type="dt" idx="11"/>
          </p:nvPr>
        </p:nvSpPr>
        <p:spPr/>
        <p:txBody>
          <a:bodyPr/>
          <a:lstStyle/>
          <a:p>
            <a:pPr defTabSz="931774">
              <a:defRPr/>
            </a:pPr>
            <a:r>
              <a:rPr lang="en-US">
                <a:solidFill>
                  <a:prstClr val="black"/>
                </a:solidFill>
                <a:latin typeface="Calibri" panose="020F0502020204030204"/>
              </a:rPr>
              <a:t>3/10/2020</a:t>
            </a:r>
          </a:p>
        </p:txBody>
      </p:sp>
    </p:spTree>
    <p:extLst>
      <p:ext uri="{BB962C8B-B14F-4D97-AF65-F5344CB8AC3E}">
        <p14:creationId xmlns:p14="http://schemas.microsoft.com/office/powerpoint/2010/main" val="4254052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1B677FB-6163-48F8-8E35-E2F1FD000CD2}" type="slidenum">
              <a:rPr lang="en-US" smtClean="0"/>
              <a:t>3</a:t>
            </a:fld>
            <a:endParaRPr lang="en-US"/>
          </a:p>
        </p:txBody>
      </p:sp>
      <p:sp>
        <p:nvSpPr>
          <p:cNvPr id="5" name="Date Placeholder 4">
            <a:extLst>
              <a:ext uri="{FF2B5EF4-FFF2-40B4-BE49-F238E27FC236}">
                <a16:creationId xmlns:a16="http://schemas.microsoft.com/office/drawing/2014/main" id="{103197A6-D56C-4739-BCF4-1EE33DC1DBF0}"/>
              </a:ext>
            </a:extLst>
          </p:cNvPr>
          <p:cNvSpPr>
            <a:spLocks noGrp="1"/>
          </p:cNvSpPr>
          <p:nvPr>
            <p:ph type="dt" idx="1"/>
          </p:nvPr>
        </p:nvSpPr>
        <p:spPr/>
        <p:txBody>
          <a:bodyPr/>
          <a:lstStyle/>
          <a:p>
            <a:r>
              <a:rPr lang="en-US"/>
              <a:t>3/10/2020</a:t>
            </a:r>
          </a:p>
        </p:txBody>
      </p:sp>
    </p:spTree>
    <p:extLst>
      <p:ext uri="{BB962C8B-B14F-4D97-AF65-F5344CB8AC3E}">
        <p14:creationId xmlns:p14="http://schemas.microsoft.com/office/powerpoint/2010/main" val="2654680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Leadership: provide guidance, direction, and inspiration – set the tone for the team’s culture and work environment </a:t>
            </a:r>
          </a:p>
          <a:p>
            <a:pPr marL="171450" indent="-171450">
              <a:buFont typeface="Arial" panose="020B0604020202020204" pitchFamily="34" charset="0"/>
              <a:buChar char="•"/>
            </a:pPr>
            <a:r>
              <a:rPr lang="en-US" dirty="0"/>
              <a:t>Plan: identifying objectives, outlining strategies, and allocating resources </a:t>
            </a:r>
          </a:p>
          <a:p>
            <a:pPr marL="171450" indent="-171450">
              <a:buFont typeface="Arial" panose="020B0604020202020204" pitchFamily="34" charset="0"/>
              <a:buChar char="•"/>
            </a:pPr>
            <a:r>
              <a:rPr lang="en-US" dirty="0"/>
              <a:t>Organize: divides work into manageable activities and selects people to accomplish required tasks</a:t>
            </a:r>
          </a:p>
          <a:p>
            <a:pPr marL="171450" indent="-171450">
              <a:buFont typeface="Arial" panose="020B0604020202020204" pitchFamily="34" charset="0"/>
              <a:buChar char="•"/>
            </a:pPr>
            <a:r>
              <a:rPr lang="en-US" dirty="0"/>
              <a:t>Communicate</a:t>
            </a:r>
          </a:p>
          <a:p>
            <a:pPr marL="171450" indent="-171450">
              <a:buFont typeface="Arial" panose="020B0604020202020204" pitchFamily="34" charset="0"/>
              <a:buChar char="•"/>
            </a:pPr>
            <a:r>
              <a:rPr lang="en-US" dirty="0"/>
              <a:t>Performance management: monitor the performance of team members, providing feedback, setting performance goals, and conducting performance reviews</a:t>
            </a:r>
          </a:p>
          <a:p>
            <a:pPr marL="171450" indent="-171450">
              <a:buFont typeface="Arial" panose="020B0604020202020204" pitchFamily="34" charset="0"/>
              <a:buChar char="•"/>
            </a:pPr>
            <a:r>
              <a:rPr lang="en-US" dirty="0"/>
              <a:t>Motivation: recognizing and rewarding achievements, fostering positive work environment, and addressing issues that might affect morale </a:t>
            </a:r>
          </a:p>
          <a:p>
            <a:pPr marL="171450" indent="-171450">
              <a:buFont typeface="Arial" panose="020B0604020202020204" pitchFamily="34" charset="0"/>
              <a:buChar char="•"/>
            </a:pPr>
            <a:r>
              <a:rPr lang="en-US" dirty="0"/>
              <a:t>Problem solving: identifying and resolving challenges, including conflict resolution </a:t>
            </a:r>
          </a:p>
        </p:txBody>
      </p:sp>
      <p:sp>
        <p:nvSpPr>
          <p:cNvPr id="4" name="Slide Number Placeholder 3"/>
          <p:cNvSpPr>
            <a:spLocks noGrp="1"/>
          </p:cNvSpPr>
          <p:nvPr>
            <p:ph type="sldNum" sz="quarter" idx="10"/>
          </p:nvPr>
        </p:nvSpPr>
        <p:spPr/>
        <p:txBody>
          <a:bodyPr/>
          <a:lstStyle/>
          <a:p>
            <a:fld id="{01B677FB-6163-48F8-8E35-E2F1FD000CD2}" type="slidenum">
              <a:rPr lang="en-US" smtClean="0"/>
              <a:t>4</a:t>
            </a:fld>
            <a:endParaRPr lang="en-US"/>
          </a:p>
        </p:txBody>
      </p:sp>
      <p:sp>
        <p:nvSpPr>
          <p:cNvPr id="5" name="Date Placeholder 4">
            <a:extLst>
              <a:ext uri="{FF2B5EF4-FFF2-40B4-BE49-F238E27FC236}">
                <a16:creationId xmlns:a16="http://schemas.microsoft.com/office/drawing/2014/main" id="{103197A6-D56C-4739-BCF4-1EE33DC1DBF0}"/>
              </a:ext>
            </a:extLst>
          </p:cNvPr>
          <p:cNvSpPr>
            <a:spLocks noGrp="1"/>
          </p:cNvSpPr>
          <p:nvPr>
            <p:ph type="dt" idx="1"/>
          </p:nvPr>
        </p:nvSpPr>
        <p:spPr/>
        <p:txBody>
          <a:bodyPr/>
          <a:lstStyle/>
          <a:p>
            <a:r>
              <a:rPr lang="en-US"/>
              <a:t>3/10/2020</a:t>
            </a:r>
          </a:p>
        </p:txBody>
      </p:sp>
    </p:spTree>
    <p:extLst>
      <p:ext uri="{BB962C8B-B14F-4D97-AF65-F5344CB8AC3E}">
        <p14:creationId xmlns:p14="http://schemas.microsoft.com/office/powerpoint/2010/main" val="2031182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Management skills ensure smooth operations, resource optimization, and goal achievement (task oriented) </a:t>
            </a:r>
          </a:p>
          <a:p>
            <a:pPr marL="171450" indent="-171450">
              <a:buFont typeface="Arial" panose="020B0604020202020204" pitchFamily="34" charset="0"/>
              <a:buChar char="•"/>
            </a:pPr>
            <a:r>
              <a:rPr lang="en-US" dirty="0"/>
              <a:t>Leadership Qualities inspire teams, foster innovation, and drive positive change (people focused) </a:t>
            </a:r>
          </a:p>
          <a:p>
            <a:pPr marL="171450" indent="-171450">
              <a:buFont typeface="Arial" panose="020B0604020202020204" pitchFamily="34" charset="0"/>
              <a:buChar char="•"/>
            </a:pPr>
            <a:r>
              <a:rPr lang="en-US" dirty="0"/>
              <a:t>Managers who are also leaders have a huge influence on organizational culture – shapes a positive work environment and employee engagement </a:t>
            </a:r>
          </a:p>
        </p:txBody>
      </p:sp>
      <p:sp>
        <p:nvSpPr>
          <p:cNvPr id="4" name="Slide Number Placeholder 3"/>
          <p:cNvSpPr>
            <a:spLocks noGrp="1"/>
          </p:cNvSpPr>
          <p:nvPr>
            <p:ph type="sldNum" sz="quarter" idx="10"/>
          </p:nvPr>
        </p:nvSpPr>
        <p:spPr/>
        <p:txBody>
          <a:bodyPr/>
          <a:lstStyle/>
          <a:p>
            <a:fld id="{01B677FB-6163-48F8-8E35-E2F1FD000CD2}" type="slidenum">
              <a:rPr lang="en-US" smtClean="0"/>
              <a:t>5</a:t>
            </a:fld>
            <a:endParaRPr lang="en-US"/>
          </a:p>
        </p:txBody>
      </p:sp>
      <p:sp>
        <p:nvSpPr>
          <p:cNvPr id="5" name="Date Placeholder 4">
            <a:extLst>
              <a:ext uri="{FF2B5EF4-FFF2-40B4-BE49-F238E27FC236}">
                <a16:creationId xmlns:a16="http://schemas.microsoft.com/office/drawing/2014/main" id="{103197A6-D56C-4739-BCF4-1EE33DC1DBF0}"/>
              </a:ext>
            </a:extLst>
          </p:cNvPr>
          <p:cNvSpPr>
            <a:spLocks noGrp="1"/>
          </p:cNvSpPr>
          <p:nvPr>
            <p:ph type="dt" idx="1"/>
          </p:nvPr>
        </p:nvSpPr>
        <p:spPr/>
        <p:txBody>
          <a:bodyPr/>
          <a:lstStyle/>
          <a:p>
            <a:r>
              <a:rPr lang="en-US"/>
              <a:t>3/10/2020</a:t>
            </a:r>
          </a:p>
        </p:txBody>
      </p:sp>
    </p:spTree>
    <p:extLst>
      <p:ext uri="{BB962C8B-B14F-4D97-AF65-F5344CB8AC3E}">
        <p14:creationId xmlns:p14="http://schemas.microsoft.com/office/powerpoint/2010/main" val="3964152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Autocratic: Appropriate Situations: Crisis situations, when quick decisions are needed. Impact: Efficiency in decision-making but can lead to reduced employee morale and creativity</a:t>
            </a:r>
          </a:p>
          <a:p>
            <a:pPr marL="171450" indent="-171450">
              <a:buFont typeface="Arial" panose="020B0604020202020204" pitchFamily="34" charset="0"/>
              <a:buChar char="•"/>
            </a:pPr>
            <a:r>
              <a:rPr lang="en-US" dirty="0"/>
              <a:t>Democratic: </a:t>
            </a:r>
            <a:r>
              <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rPr>
              <a:t>Appropriate Situations: When team involvement is crucial for problem-solving; Impact: Increases team engagement and ownership, but decision-making might be slower.</a:t>
            </a:r>
          </a:p>
          <a:p>
            <a:pPr marL="171450" indent="-171450">
              <a:buFont typeface="Arial" panose="020B0604020202020204" pitchFamily="34" charset="0"/>
              <a:buChar char="•"/>
            </a:pPr>
            <a:r>
              <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rPr>
              <a:t>Transformational: Appropriate Situations: During periods of change or when a fresh perspective is needed; Impact: Boosts team morale, creativity, and loyalty, but requires strong communication.</a:t>
            </a:r>
          </a:p>
          <a:p>
            <a:pPr marL="171450" indent="-171450">
              <a:buFont typeface="Arial" panose="020B0604020202020204" pitchFamily="34" charset="0"/>
              <a:buChar char="•"/>
            </a:pPr>
            <a:r>
              <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rPr>
              <a:t>Transactional: Appropriate Situations: In routine tasks or situations requiring immediate compliance; Impact: Can provide structure and accountability, but may not foster long-term growth.</a:t>
            </a:r>
          </a:p>
          <a:p>
            <a:pPr marL="171450" indent="-171450">
              <a:buFont typeface="Arial" panose="020B0604020202020204" pitchFamily="34" charset="0"/>
              <a:buChar char="•"/>
            </a:pPr>
            <a:r>
              <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rPr>
              <a:t>Laissez-Faire: Appropriate Situations: When team members are experienced and self-motivated; Impact: Allows autonomy and creativity, but might lead to lack of direction or focus.</a:t>
            </a:r>
          </a:p>
          <a:p>
            <a:pPr marL="171450" indent="-171450">
              <a:buFont typeface="Arial" panose="020B0604020202020204" pitchFamily="34" charset="0"/>
              <a:buChar char="•"/>
            </a:pPr>
            <a:r>
              <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rPr>
              <a:t>Conclusion: Understanding and adapting different leadership styles is key to effective management. A successful leader can switch between styles based on the situation and the needs of their team.</a:t>
            </a:r>
          </a:p>
          <a:p>
            <a:pPr marL="171450" indent="-171450">
              <a:buFont typeface="Arial" panose="020B0604020202020204" pitchFamily="34" charset="0"/>
              <a:buChar cha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a:p>
            <a:pPr marL="171450" indent="-171450">
              <a:buFont typeface="Arial" panose="020B0604020202020204" pitchFamily="34" charset="0"/>
              <a:buChar cha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a:p>
            <a:pPr marL="171450" indent="-171450">
              <a:buFont typeface="Arial" panose="020B0604020202020204" pitchFamily="34" charset="0"/>
              <a:buChar cha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a:p>
            <a:pPr marL="171450" indent="-171450">
              <a:buFont typeface="Arial" panose="020B0604020202020204" pitchFamily="34" charset="0"/>
              <a:buChar cha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a:p>
            <a:pPr marL="0" indent="0">
              <a:buFont typeface="Arial" panose="020B0604020202020204" pitchFamily="34" charset="0"/>
              <a:buNone/>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1B677FB-6163-48F8-8E35-E2F1FD000CD2}" type="slidenum">
              <a:rPr lang="en-US" smtClean="0"/>
              <a:t>6</a:t>
            </a:fld>
            <a:endParaRPr lang="en-US"/>
          </a:p>
        </p:txBody>
      </p:sp>
      <p:sp>
        <p:nvSpPr>
          <p:cNvPr id="5" name="Date Placeholder 4">
            <a:extLst>
              <a:ext uri="{FF2B5EF4-FFF2-40B4-BE49-F238E27FC236}">
                <a16:creationId xmlns:a16="http://schemas.microsoft.com/office/drawing/2014/main" id="{103197A6-D56C-4739-BCF4-1EE33DC1DBF0}"/>
              </a:ext>
            </a:extLst>
          </p:cNvPr>
          <p:cNvSpPr>
            <a:spLocks noGrp="1"/>
          </p:cNvSpPr>
          <p:nvPr>
            <p:ph type="dt" idx="1"/>
          </p:nvPr>
        </p:nvSpPr>
        <p:spPr/>
        <p:txBody>
          <a:bodyPr/>
          <a:lstStyle/>
          <a:p>
            <a:r>
              <a:rPr lang="en-US"/>
              <a:t>3/10/2020</a:t>
            </a:r>
          </a:p>
        </p:txBody>
      </p:sp>
    </p:spTree>
    <p:extLst>
      <p:ext uri="{BB962C8B-B14F-4D97-AF65-F5344CB8AC3E}">
        <p14:creationId xmlns:p14="http://schemas.microsoft.com/office/powerpoint/2010/main" val="263304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Effective planning and organization equips managers with the roadmap to navigate challenges and achieve success. </a:t>
            </a:r>
          </a:p>
        </p:txBody>
      </p:sp>
      <p:sp>
        <p:nvSpPr>
          <p:cNvPr id="4" name="Slide Number Placeholder 3"/>
          <p:cNvSpPr>
            <a:spLocks noGrp="1"/>
          </p:cNvSpPr>
          <p:nvPr>
            <p:ph type="sldNum" sz="quarter" idx="10"/>
          </p:nvPr>
        </p:nvSpPr>
        <p:spPr/>
        <p:txBody>
          <a:bodyPr/>
          <a:lstStyle/>
          <a:p>
            <a:fld id="{01B677FB-6163-48F8-8E35-E2F1FD000CD2}" type="slidenum">
              <a:rPr lang="en-US" smtClean="0"/>
              <a:t>7</a:t>
            </a:fld>
            <a:endParaRPr lang="en-US"/>
          </a:p>
        </p:txBody>
      </p:sp>
      <p:sp>
        <p:nvSpPr>
          <p:cNvPr id="5" name="Date Placeholder 4">
            <a:extLst>
              <a:ext uri="{FF2B5EF4-FFF2-40B4-BE49-F238E27FC236}">
                <a16:creationId xmlns:a16="http://schemas.microsoft.com/office/drawing/2014/main" id="{103197A6-D56C-4739-BCF4-1EE33DC1DBF0}"/>
              </a:ext>
            </a:extLst>
          </p:cNvPr>
          <p:cNvSpPr>
            <a:spLocks noGrp="1"/>
          </p:cNvSpPr>
          <p:nvPr>
            <p:ph type="dt" idx="1"/>
          </p:nvPr>
        </p:nvSpPr>
        <p:spPr/>
        <p:txBody>
          <a:bodyPr/>
          <a:lstStyle/>
          <a:p>
            <a:r>
              <a:rPr lang="en-US"/>
              <a:t>3/10/2020</a:t>
            </a:r>
          </a:p>
        </p:txBody>
      </p:sp>
    </p:spTree>
    <p:extLst>
      <p:ext uri="{BB962C8B-B14F-4D97-AF65-F5344CB8AC3E}">
        <p14:creationId xmlns:p14="http://schemas.microsoft.com/office/powerpoint/2010/main" val="651289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However, a recent survey found that 69% of managers are uncomfortable communicating with employees. </a:t>
            </a:r>
          </a:p>
          <a:p>
            <a:pPr marL="171450" indent="-171450">
              <a:buFont typeface="Arial" panose="020B0604020202020204" pitchFamily="34" charset="0"/>
              <a:buChar char="•"/>
            </a:pPr>
            <a:r>
              <a:rPr lang="en-US" dirty="0"/>
              <a:t>Engaged team members = enhanced job satisfaction and performance </a:t>
            </a:r>
          </a:p>
          <a:p>
            <a:pPr marL="171450" indent="-171450">
              <a:buFont typeface="Arial" panose="020B0604020202020204" pitchFamily="34" charset="0"/>
              <a:buChar char="•"/>
            </a:pPr>
            <a:r>
              <a:rPr lang="en-US" dirty="0"/>
              <a:t>That’s nice, Ashley, but how???</a:t>
            </a:r>
          </a:p>
        </p:txBody>
      </p:sp>
      <p:sp>
        <p:nvSpPr>
          <p:cNvPr id="4" name="Slide Number Placeholder 3"/>
          <p:cNvSpPr>
            <a:spLocks noGrp="1"/>
          </p:cNvSpPr>
          <p:nvPr>
            <p:ph type="sldNum" sz="quarter" idx="10"/>
          </p:nvPr>
        </p:nvSpPr>
        <p:spPr/>
        <p:txBody>
          <a:bodyPr/>
          <a:lstStyle/>
          <a:p>
            <a:fld id="{01B677FB-6163-48F8-8E35-E2F1FD000CD2}" type="slidenum">
              <a:rPr lang="en-US" smtClean="0"/>
              <a:t>8</a:t>
            </a:fld>
            <a:endParaRPr lang="en-US"/>
          </a:p>
        </p:txBody>
      </p:sp>
      <p:sp>
        <p:nvSpPr>
          <p:cNvPr id="5" name="Date Placeholder 4">
            <a:extLst>
              <a:ext uri="{FF2B5EF4-FFF2-40B4-BE49-F238E27FC236}">
                <a16:creationId xmlns:a16="http://schemas.microsoft.com/office/drawing/2014/main" id="{103197A6-D56C-4739-BCF4-1EE33DC1DBF0}"/>
              </a:ext>
            </a:extLst>
          </p:cNvPr>
          <p:cNvSpPr>
            <a:spLocks noGrp="1"/>
          </p:cNvSpPr>
          <p:nvPr>
            <p:ph type="dt" idx="1"/>
          </p:nvPr>
        </p:nvSpPr>
        <p:spPr/>
        <p:txBody>
          <a:bodyPr/>
          <a:lstStyle/>
          <a:p>
            <a:r>
              <a:rPr lang="en-US"/>
              <a:t>3/10/2020</a:t>
            </a:r>
          </a:p>
        </p:txBody>
      </p:sp>
    </p:spTree>
    <p:extLst>
      <p:ext uri="{BB962C8B-B14F-4D97-AF65-F5344CB8AC3E}">
        <p14:creationId xmlns:p14="http://schemas.microsoft.com/office/powerpoint/2010/main" val="1270851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Clear/concise: use simple language; avoid jargon or overly complex terms that might cause confusion; summarize at the end of the discussion </a:t>
            </a:r>
          </a:p>
          <a:p>
            <a:pPr marL="171450" indent="-171450">
              <a:buFont typeface="Arial" panose="020B0604020202020204" pitchFamily="34" charset="0"/>
              <a:buChar char="•"/>
            </a:pPr>
            <a:r>
              <a:rPr lang="en-US" dirty="0"/>
              <a:t>Active listening: give your full attention to employees when they’re speaking – shows you value their input (Cell phone in hand example) </a:t>
            </a:r>
          </a:p>
          <a:p>
            <a:pPr marL="171450" indent="-171450">
              <a:buFont typeface="Arial" panose="020B0604020202020204" pitchFamily="34" charset="0"/>
              <a:buChar char="•"/>
            </a:pPr>
            <a:r>
              <a:rPr lang="en-US" dirty="0"/>
              <a:t>Open door policy: Encourage employees to approach you with their questions, concerns, or ideas. Create an open and approachable atmosphere.</a:t>
            </a:r>
          </a:p>
          <a:p>
            <a:pPr marL="171450" indent="-171450">
              <a:buFont typeface="Arial" panose="020B0604020202020204" pitchFamily="34" charset="0"/>
              <a:buChar char="•"/>
            </a:pPr>
            <a:r>
              <a:rPr lang="en-US" dirty="0"/>
              <a:t>Two-way communication: encourage dialogue, not just monologue. Ask for employees’ opinions and ideas and be open to their feedback </a:t>
            </a:r>
          </a:p>
          <a:p>
            <a:pPr marL="171450" indent="-171450">
              <a:buFont typeface="Arial" panose="020B0604020202020204" pitchFamily="34" charset="0"/>
              <a:buChar char="•"/>
            </a:pPr>
            <a:r>
              <a:rPr lang="en-US" dirty="0"/>
              <a:t>Non-verbal: pay attention to your body language, facial expressions, and tone of voice. These cues can influence how your message is received.</a:t>
            </a:r>
          </a:p>
          <a:p>
            <a:pPr marL="171450" indent="-171450">
              <a:buFont typeface="Arial" panose="020B0604020202020204" pitchFamily="34" charset="0"/>
              <a:buChar char="•"/>
            </a:pPr>
            <a:r>
              <a:rPr lang="en-US" dirty="0"/>
              <a:t>Channels: in person, email, video conference, phone calls to cater to different preferences </a:t>
            </a:r>
          </a:p>
          <a:p>
            <a:pPr marL="171450" indent="-171450">
              <a:buFont typeface="Arial" panose="020B0604020202020204" pitchFamily="34" charset="0"/>
              <a:buChar char="•"/>
            </a:pPr>
            <a:r>
              <a:rPr lang="en-US" dirty="0"/>
              <a:t>Approachable: create a friendly atmosphere where employees feel comfortable approaching you for help and guidance (or to report an error – use Bill example)</a:t>
            </a:r>
          </a:p>
          <a:p>
            <a:pPr marL="171450" indent="-171450">
              <a:buFont typeface="Arial" panose="020B0604020202020204" pitchFamily="34" charset="0"/>
              <a:buChar char="•"/>
            </a:pPr>
            <a:r>
              <a:rPr lang="en-US" dirty="0"/>
              <a:t>Personal connections: take an interest in employees’ lives outside of work (within professional boundaries) </a:t>
            </a:r>
          </a:p>
          <a:p>
            <a:pPr marL="171450" indent="-171450">
              <a:buFont typeface="Arial" panose="020B0604020202020204" pitchFamily="34" charset="0"/>
              <a:buChar char="•"/>
            </a:pPr>
            <a:r>
              <a:rPr lang="en-US" dirty="0"/>
              <a:t>Communication is an ongoing effort that requires continuous improvement.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1B677FB-6163-48F8-8E35-E2F1FD000CD2}" type="slidenum">
              <a:rPr lang="en-US" smtClean="0"/>
              <a:t>9</a:t>
            </a:fld>
            <a:endParaRPr lang="en-US"/>
          </a:p>
        </p:txBody>
      </p:sp>
      <p:sp>
        <p:nvSpPr>
          <p:cNvPr id="5" name="Date Placeholder 4">
            <a:extLst>
              <a:ext uri="{FF2B5EF4-FFF2-40B4-BE49-F238E27FC236}">
                <a16:creationId xmlns:a16="http://schemas.microsoft.com/office/drawing/2014/main" id="{103197A6-D56C-4739-BCF4-1EE33DC1DBF0}"/>
              </a:ext>
            </a:extLst>
          </p:cNvPr>
          <p:cNvSpPr>
            <a:spLocks noGrp="1"/>
          </p:cNvSpPr>
          <p:nvPr>
            <p:ph type="dt" idx="1"/>
          </p:nvPr>
        </p:nvSpPr>
        <p:spPr/>
        <p:txBody>
          <a:bodyPr/>
          <a:lstStyle/>
          <a:p>
            <a:r>
              <a:rPr lang="en-US"/>
              <a:t>3/10/2020</a:t>
            </a:r>
          </a:p>
        </p:txBody>
      </p:sp>
    </p:spTree>
    <p:extLst>
      <p:ext uri="{BB962C8B-B14F-4D97-AF65-F5344CB8AC3E}">
        <p14:creationId xmlns:p14="http://schemas.microsoft.com/office/powerpoint/2010/main" val="329735365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5800" y="1346947"/>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85800" y="4282763"/>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85800" y="1484779"/>
            <a:ext cx="7772400"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a:grpSpLocks noChangeAspect="1"/>
          </p:cNvGrpSpPr>
          <p:nvPr/>
        </p:nvGrpSpPr>
        <p:grpSpPr>
          <a:xfrm>
            <a:off x="7234780" y="4107023"/>
            <a:ext cx="9144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432223"/>
            <a:ext cx="7517130" cy="3035808"/>
          </a:xfrm>
        </p:spPr>
        <p:txBody>
          <a:bodyPr anchor="ctr">
            <a:noAutofit/>
          </a:bodyPr>
          <a:lstStyle>
            <a:lvl1pPr algn="l">
              <a:lnSpc>
                <a:spcPct val="85000"/>
              </a:lnSpc>
              <a:defRPr sz="6000" b="1" cap="none"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February 27, 2018</a:t>
            </a:r>
          </a:p>
        </p:txBody>
      </p:sp>
      <p:sp>
        <p:nvSpPr>
          <p:cNvPr id="5" name="Footer Placeholder 4"/>
          <p:cNvSpPr>
            <a:spLocks noGrp="1"/>
          </p:cNvSpPr>
          <p:nvPr>
            <p:ph type="ftr" sz="quarter" idx="11"/>
          </p:nvPr>
        </p:nvSpPr>
        <p:spPr>
          <a:xfrm>
            <a:off x="812805" y="6272785"/>
            <a:ext cx="4745736" cy="365125"/>
          </a:xfrm>
        </p:spPr>
        <p:txBody>
          <a:bodyPr/>
          <a:lstStyle/>
          <a:p>
            <a:endParaRPr lang="en-US"/>
          </a:p>
        </p:txBody>
      </p:sp>
      <p:sp>
        <p:nvSpPr>
          <p:cNvPr id="6" name="Slide Number Placeholder 5"/>
          <p:cNvSpPr>
            <a:spLocks noGrp="1"/>
          </p:cNvSpPr>
          <p:nvPr>
            <p:ph type="sldNum" sz="quarter" idx="12"/>
          </p:nvPr>
        </p:nvSpPr>
        <p:spPr>
          <a:xfrm>
            <a:off x="7244280" y="4227195"/>
            <a:ext cx="895401" cy="640080"/>
          </a:xfrm>
        </p:spPr>
        <p:txBody>
          <a:bodyPr/>
          <a:lstStyle>
            <a:lvl1pPr>
              <a:defRPr sz="2800" b="1"/>
            </a:lvl1pPr>
          </a:lstStyle>
          <a:p>
            <a:fld id="{D9649202-80CF-4493-AC25-AA2CAA829B7A}" type="slidenum">
              <a:rPr lang="en-US" smtClean="0"/>
              <a:t>‹#›</a:t>
            </a:fld>
            <a:endParaRPr lang="en-US"/>
          </a:p>
        </p:txBody>
      </p:sp>
    </p:spTree>
    <p:extLst>
      <p:ext uri="{BB962C8B-B14F-4D97-AF65-F5344CB8AC3E}">
        <p14:creationId xmlns:p14="http://schemas.microsoft.com/office/powerpoint/2010/main" val="888107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February 27, 2018</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649202-80CF-4493-AC25-AA2CAA829B7A}" type="slidenum">
              <a:rPr lang="en-US" smtClean="0"/>
              <a:t>‹#›</a:t>
            </a:fld>
            <a:endParaRPr lang="en-US"/>
          </a:p>
        </p:txBody>
      </p:sp>
    </p:spTree>
    <p:extLst>
      <p:ext uri="{BB962C8B-B14F-4D97-AF65-F5344CB8AC3E}">
        <p14:creationId xmlns:p14="http://schemas.microsoft.com/office/powerpoint/2010/main" val="274468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February 27, 2018</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649202-80CF-4493-AC25-AA2CAA829B7A}" type="slidenum">
              <a:rPr lang="en-US" smtClean="0"/>
              <a:t>‹#›</a:t>
            </a:fld>
            <a:endParaRPr lang="en-US"/>
          </a:p>
        </p:txBody>
      </p:sp>
    </p:spTree>
    <p:extLst>
      <p:ext uri="{BB962C8B-B14F-4D97-AF65-F5344CB8AC3E}">
        <p14:creationId xmlns:p14="http://schemas.microsoft.com/office/powerpoint/2010/main" val="312371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February 27, 2018</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649202-80CF-4493-AC25-AA2CAA829B7A}" type="slidenum">
              <a:rPr lang="en-US" smtClean="0"/>
              <a:t>‹#›</a:t>
            </a:fld>
            <a:endParaRPr lang="en-US"/>
          </a:p>
        </p:txBody>
      </p:sp>
    </p:spTree>
    <p:extLst>
      <p:ext uri="{BB962C8B-B14F-4D97-AF65-F5344CB8AC3E}">
        <p14:creationId xmlns:p14="http://schemas.microsoft.com/office/powerpoint/2010/main" val="3730234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anchor="ctr">
            <a:normAutofit/>
          </a:bodyPr>
          <a:lstStyle>
            <a:lvl1pPr>
              <a:lnSpc>
                <a:spcPct val="85000"/>
              </a:lnSpc>
              <a:defRPr sz="6600" b="1"/>
            </a:lvl1pPr>
          </a:lstStyle>
          <a:p>
            <a:r>
              <a:rPr lang="en-US"/>
              <a:t>Click to edit Master title style</a:t>
            </a:r>
            <a:endParaRPr lang="en-US" dirty="0"/>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445251" y="6272785"/>
            <a:ext cx="1983232" cy="365125"/>
          </a:xfrm>
        </p:spPr>
        <p:txBody>
          <a:bodyPr/>
          <a:lstStyle>
            <a:lvl1pPr>
              <a:defRPr>
                <a:solidFill>
                  <a:schemeClr val="accent1">
                    <a:lumMod val="50000"/>
                  </a:schemeClr>
                </a:solidFill>
              </a:defRPr>
            </a:lvl1pPr>
          </a:lstStyle>
          <a:p>
            <a:r>
              <a:rPr lang="en-US"/>
              <a:t>February 27, 2018</a:t>
            </a:r>
          </a:p>
        </p:txBody>
      </p:sp>
      <p:sp>
        <p:nvSpPr>
          <p:cNvPr id="5" name="Footer Placeholder 4"/>
          <p:cNvSpPr>
            <a:spLocks noGrp="1"/>
          </p:cNvSpPr>
          <p:nvPr>
            <p:ph type="ftr" sz="quarter" idx="11"/>
          </p:nvPr>
        </p:nvSpPr>
        <p:spPr>
          <a:xfrm>
            <a:off x="1636099" y="6272784"/>
            <a:ext cx="4745736" cy="365125"/>
          </a:xfrm>
        </p:spPr>
        <p:txBody>
          <a:bodyPr/>
          <a:lstStyle>
            <a:lvl1pPr>
              <a:defRPr>
                <a:solidFill>
                  <a:schemeClr val="accent1">
                    <a:lumMod val="50000"/>
                  </a:schemeClr>
                </a:solidFill>
              </a:defRPr>
            </a:lvl1pPr>
          </a:lstStyle>
          <a:p>
            <a:endParaRPr lang="en-US"/>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45450" y="2508607"/>
            <a:ext cx="891224" cy="720332"/>
          </a:xfrm>
        </p:spPr>
        <p:txBody>
          <a:bodyPr/>
          <a:lstStyle>
            <a:lvl1pPr>
              <a:defRPr sz="2800"/>
            </a:lvl1pPr>
          </a:lstStyle>
          <a:p>
            <a:fld id="{D9649202-80CF-4493-AC25-AA2CAA829B7A}" type="slidenum">
              <a:rPr lang="en-US" smtClean="0"/>
              <a:t>‹#›</a:t>
            </a:fld>
            <a:endParaRPr lang="en-US"/>
          </a:p>
        </p:txBody>
      </p:sp>
    </p:spTree>
    <p:extLst>
      <p:ext uri="{BB962C8B-B14F-4D97-AF65-F5344CB8AC3E}">
        <p14:creationId xmlns:p14="http://schemas.microsoft.com/office/powerpoint/2010/main" val="4269777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February 27, 2018</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649202-80CF-4493-AC25-AA2CAA829B7A}" type="slidenum">
              <a:rPr lang="en-US" smtClean="0"/>
              <a:t>‹#›</a:t>
            </a:fld>
            <a:endParaRPr lang="en-US"/>
          </a:p>
        </p:txBody>
      </p:sp>
    </p:spTree>
    <p:extLst>
      <p:ext uri="{BB962C8B-B14F-4D97-AF65-F5344CB8AC3E}">
        <p14:creationId xmlns:p14="http://schemas.microsoft.com/office/powerpoint/2010/main" val="1469618168"/>
      </p:ext>
    </p:extLst>
  </p:cSld>
  <p:clrMapOvr>
    <a:masterClrMapping/>
  </p:clrMapOvr>
  <p:hf hdr="0" ft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February 27, 2018</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649202-80CF-4493-AC25-AA2CAA829B7A}" type="slidenum">
              <a:rPr lang="en-US" smtClean="0"/>
              <a:t>‹#›</a:t>
            </a:fld>
            <a:endParaRPr lang="en-US"/>
          </a:p>
        </p:txBody>
      </p:sp>
    </p:spTree>
    <p:extLst>
      <p:ext uri="{BB962C8B-B14F-4D97-AF65-F5344CB8AC3E}">
        <p14:creationId xmlns:p14="http://schemas.microsoft.com/office/powerpoint/2010/main" val="4075327855"/>
      </p:ext>
    </p:extLst>
  </p:cSld>
  <p:clrMapOvr>
    <a:masterClrMapping/>
  </p:clrMapOvr>
  <p:hf hdr="0" ft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accent1">
                    <a:lumMod val="50000"/>
                  </a:schemeClr>
                </a:solidFill>
              </a:defRPr>
            </a:lvl1pPr>
          </a:lstStyle>
          <a:p>
            <a:r>
              <a:rPr lang="en-US"/>
              <a:t>February 27, 2018</a:t>
            </a:r>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endParaRPr lang="en-US"/>
          </a:p>
        </p:txBody>
      </p:sp>
      <p:sp>
        <p:nvSpPr>
          <p:cNvPr id="5" name="Slide Number Placeholder 4"/>
          <p:cNvSpPr>
            <a:spLocks noGrp="1"/>
          </p:cNvSpPr>
          <p:nvPr>
            <p:ph type="sldNum" sz="quarter" idx="12"/>
          </p:nvPr>
        </p:nvSpPr>
        <p:spPr/>
        <p:txBody>
          <a:bodyPr/>
          <a:lstStyle/>
          <a:p>
            <a:fld id="{D9649202-80CF-4493-AC25-AA2CAA829B7A}" type="slidenum">
              <a:rPr lang="en-US" smtClean="0"/>
              <a:t>‹#›</a:t>
            </a:fld>
            <a:endParaRPr lang="en-US"/>
          </a:p>
        </p:txBody>
      </p:sp>
    </p:spTree>
    <p:extLst>
      <p:ext uri="{BB962C8B-B14F-4D97-AF65-F5344CB8AC3E}">
        <p14:creationId xmlns:p14="http://schemas.microsoft.com/office/powerpoint/2010/main" val="1925013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February 27, 2018</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649202-80CF-4493-AC25-AA2CAA829B7A}" type="slidenum">
              <a:rPr lang="en-US" smtClean="0"/>
              <a:t>‹#›</a:t>
            </a:fld>
            <a:endParaRPr lang="en-US"/>
          </a:p>
        </p:txBody>
      </p:sp>
    </p:spTree>
    <p:extLst>
      <p:ext uri="{BB962C8B-B14F-4D97-AF65-F5344CB8AC3E}">
        <p14:creationId xmlns:p14="http://schemas.microsoft.com/office/powerpoint/2010/main" val="1550891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1"/>
            </a:lvl1pPr>
          </a:lstStyle>
          <a:p>
            <a:r>
              <a:rPr lang="en-US"/>
              <a:t>Click to edit Master title style</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9" name="Date Placeholder 8"/>
          <p:cNvSpPr>
            <a:spLocks noGrp="1"/>
          </p:cNvSpPr>
          <p:nvPr>
            <p:ph type="dt" sz="half" idx="10"/>
          </p:nvPr>
        </p:nvSpPr>
        <p:spPr/>
        <p:txBody>
          <a:bodyPr/>
          <a:lstStyle/>
          <a:p>
            <a:r>
              <a:rPr lang="en-US"/>
              <a:t>February 27, 2018</a:t>
            </a:r>
          </a:p>
        </p:txBody>
      </p:sp>
      <p:sp>
        <p:nvSpPr>
          <p:cNvPr id="10" name="Footer Placeholder 9"/>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nvPr>
        </p:nvSpPr>
        <p:spPr/>
        <p:txBody>
          <a:bodyPr/>
          <a:lstStyle/>
          <a:p>
            <a:fld id="{D9649202-80CF-4493-AC25-AA2CAA829B7A}" type="slidenum">
              <a:rPr lang="en-US" smtClean="0"/>
              <a:t>‹#›</a:t>
            </a:fld>
            <a:endParaRPr lang="en-US"/>
          </a:p>
        </p:txBody>
      </p:sp>
    </p:spTree>
    <p:extLst>
      <p:ext uri="{BB962C8B-B14F-4D97-AF65-F5344CB8AC3E}">
        <p14:creationId xmlns:p14="http://schemas.microsoft.com/office/powerpoint/2010/main" val="3665320894"/>
      </p:ext>
    </p:extLst>
  </p:cSld>
  <p:clrMapOvr>
    <a:masterClrMapping/>
  </p:clrMapOvr>
  <p:hf hdr="0" ftr="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8" name="Date Placeholder 7"/>
          <p:cNvSpPr>
            <a:spLocks noGrp="1"/>
          </p:cNvSpPr>
          <p:nvPr>
            <p:ph type="dt" sz="half" idx="10"/>
          </p:nvPr>
        </p:nvSpPr>
        <p:spPr/>
        <p:txBody>
          <a:bodyPr/>
          <a:lstStyle/>
          <a:p>
            <a:r>
              <a:rPr lang="en-US"/>
              <a:t>February 27, 2018</a:t>
            </a:r>
          </a:p>
        </p:txBody>
      </p:sp>
      <p:sp>
        <p:nvSpPr>
          <p:cNvPr id="10" name="Slide Number Placeholder 9"/>
          <p:cNvSpPr>
            <a:spLocks noGrp="1"/>
          </p:cNvSpPr>
          <p:nvPr>
            <p:ph type="sldNum" sz="quarter" idx="12"/>
          </p:nvPr>
        </p:nvSpPr>
        <p:spPr/>
        <p:txBody>
          <a:bodyPr/>
          <a:lstStyle/>
          <a:p>
            <a:fld id="{D9649202-80CF-4493-AC25-AA2CAA829B7A}" type="slidenum">
              <a:rPr lang="en-US" smtClean="0"/>
              <a:t>‹#›</a:t>
            </a:fld>
            <a:endParaRPr lang="en-US"/>
          </a:p>
        </p:txBody>
      </p:sp>
    </p:spTree>
    <p:extLst>
      <p:ext uri="{BB962C8B-B14F-4D97-AF65-F5344CB8AC3E}">
        <p14:creationId xmlns:p14="http://schemas.microsoft.com/office/powerpoint/2010/main" val="546672094"/>
      </p:ext>
    </p:extLst>
  </p:cSld>
  <p:clrMapOvr>
    <a:masterClrMapping/>
  </p:clrMapOvr>
  <p:hf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r>
              <a:rPr lang="en-US"/>
              <a:t>February 27, 2018</a:t>
            </a:r>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endParaRPr lang="en-US"/>
          </a:p>
        </p:txBody>
      </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100" b="1" spc="-70" baseline="0">
                <a:solidFill>
                  <a:srgbClr val="FFFFFF"/>
                </a:solidFill>
                <a:latin typeface="+mn-lt"/>
              </a:defRPr>
            </a:lvl1pPr>
          </a:lstStyle>
          <a:p>
            <a:fld id="{D9649202-80CF-4493-AC25-AA2CAA829B7A}" type="slidenum">
              <a:rPr lang="en-US" smtClean="0"/>
              <a:t>‹#›</a:t>
            </a:fld>
            <a:endParaRPr lang="en-US"/>
          </a:p>
        </p:txBody>
      </p:sp>
    </p:spTree>
    <p:extLst>
      <p:ext uri="{BB962C8B-B14F-4D97-AF65-F5344CB8AC3E}">
        <p14:creationId xmlns:p14="http://schemas.microsoft.com/office/powerpoint/2010/main" val="54761133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p:txStyles>
    <p:titleStyle>
      <a:lvl1pPr algn="l" defTabSz="914400" rtl="0" eaLnBrk="1" latinLnBrk="0" hangingPunct="1">
        <a:lnSpc>
          <a:spcPct val="90000"/>
        </a:lnSpc>
        <a:spcBef>
          <a:spcPct val="0"/>
        </a:spcBef>
        <a:buNone/>
        <a:defRPr sz="4200" b="1"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4.png"/><Relationship Id="rId7" Type="http://schemas.openxmlformats.org/officeDocument/2006/relationships/diagramQuickStyle" Target="../diagrams/quickStyle5.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Layout" Target="../diagrams/layout5.xml"/><Relationship Id="rId5" Type="http://schemas.openxmlformats.org/officeDocument/2006/relationships/diagramData" Target="../diagrams/data5.xml"/><Relationship Id="rId4" Type="http://schemas.microsoft.com/office/2007/relationships/hdphoto" Target="../media/hdphoto2.wdp"/><Relationship Id="rId9" Type="http://schemas.microsoft.com/office/2007/relationships/diagramDrawing" Target="../diagrams/drawing5.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23.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jpe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4.png"/><Relationship Id="rId7" Type="http://schemas.openxmlformats.org/officeDocument/2006/relationships/diagramLayout" Target="../diagrams/layout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2.png"/><Relationship Id="rId10" Type="http://schemas.microsoft.com/office/2007/relationships/diagramDrawing" Target="../diagrams/drawing1.xml"/><Relationship Id="rId4" Type="http://schemas.microsoft.com/office/2007/relationships/hdphoto" Target="../media/hdphoto2.wdp"/><Relationship Id="rId9"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2898" y="2362200"/>
            <a:ext cx="7987702" cy="2438400"/>
          </a:xfrm>
        </p:spPr>
        <p:txBody>
          <a:bodyPr>
            <a:noAutofit/>
          </a:bodyPr>
          <a:lstStyle/>
          <a:p>
            <a:pPr algn="ctr"/>
            <a:r>
              <a:rPr lang="en-US" sz="4400" b="1" cap="none" dirty="0"/>
              <a:t>Mastering the Art of Management:</a:t>
            </a:r>
            <a:br>
              <a:rPr lang="en-US" sz="4800" b="1" cap="none" dirty="0"/>
            </a:br>
            <a:r>
              <a:rPr lang="en-US" sz="3600" b="1" cap="none" dirty="0"/>
              <a:t>Unleashing Your Leadership Potential</a:t>
            </a:r>
            <a:br>
              <a:rPr lang="en-US" sz="4800" dirty="0"/>
            </a:br>
            <a:br>
              <a:rPr lang="en-US" sz="4800" b="1" cap="none" dirty="0"/>
            </a:br>
            <a:r>
              <a:rPr lang="en-US" sz="2400" b="1" cap="none" dirty="0"/>
              <a:t>August 24, 2023</a:t>
            </a:r>
            <a:br>
              <a:rPr lang="en-US" cap="none" dirty="0"/>
            </a:br>
            <a:endParaRPr lang="en-US" sz="2200" cap="none" dirty="0"/>
          </a:p>
        </p:txBody>
      </p:sp>
      <p:sp>
        <p:nvSpPr>
          <p:cNvPr id="13" name="Subtitle 2">
            <a:extLst>
              <a:ext uri="{FF2B5EF4-FFF2-40B4-BE49-F238E27FC236}">
                <a16:creationId xmlns:a16="http://schemas.microsoft.com/office/drawing/2014/main" id="{ED8356C3-DF32-4CE8-B8D6-BF1344965C32}"/>
              </a:ext>
            </a:extLst>
          </p:cNvPr>
          <p:cNvSpPr>
            <a:spLocks noGrp="1"/>
          </p:cNvSpPr>
          <p:nvPr>
            <p:ph type="subTitle" idx="1"/>
          </p:nvPr>
        </p:nvSpPr>
        <p:spPr>
          <a:xfrm>
            <a:off x="451448" y="5181600"/>
            <a:ext cx="8311551" cy="895348"/>
          </a:xfrm>
        </p:spPr>
        <p:txBody>
          <a:bodyPr>
            <a:normAutofit/>
          </a:bodyPr>
          <a:lstStyle/>
          <a:p>
            <a:pPr algn="ctr">
              <a:lnSpc>
                <a:spcPct val="110000"/>
              </a:lnSpc>
              <a:spcBef>
                <a:spcPts val="0"/>
              </a:spcBef>
            </a:pPr>
            <a:r>
              <a:rPr lang="en-US" sz="1600" dirty="0">
                <a:latin typeface="Times New Roman" panose="02020603050405020304" pitchFamily="18" charset="0"/>
                <a:cs typeface="Times New Roman" panose="02020603050405020304" pitchFamily="18" charset="0"/>
              </a:rPr>
              <a:t>Presented by:</a:t>
            </a:r>
            <a:endParaRPr lang="en-US" sz="800" dirty="0">
              <a:latin typeface="Times New Roman" panose="02020603050405020304" pitchFamily="18" charset="0"/>
              <a:cs typeface="Times New Roman" panose="02020603050405020304" pitchFamily="18" charset="0"/>
            </a:endParaRPr>
          </a:p>
          <a:p>
            <a:pPr algn="ctr">
              <a:lnSpc>
                <a:spcPct val="110000"/>
              </a:lnSpc>
              <a:spcBef>
                <a:spcPts val="0"/>
              </a:spcBef>
            </a:pPr>
            <a:r>
              <a:rPr lang="en-US" sz="1800" b="1" dirty="0">
                <a:latin typeface="Times New Roman" panose="02020603050405020304" pitchFamily="18" charset="0"/>
                <a:cs typeface="Times New Roman" panose="02020603050405020304" pitchFamily="18" charset="0"/>
              </a:rPr>
              <a:t>Ashley N. Trotto, Esq.</a:t>
            </a:r>
          </a:p>
        </p:txBody>
      </p:sp>
    </p:spTree>
    <p:extLst>
      <p:ext uri="{BB962C8B-B14F-4D97-AF65-F5344CB8AC3E}">
        <p14:creationId xmlns:p14="http://schemas.microsoft.com/office/powerpoint/2010/main" val="5999114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09138F-8BF1-40DF-B2EB-61DEDE1D3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8955"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86710" y="484632"/>
            <a:ext cx="5057883" cy="1609344"/>
          </a:xfrm>
        </p:spPr>
        <p:txBody>
          <a:bodyPr>
            <a:normAutofit/>
          </a:bodyPr>
          <a:lstStyle/>
          <a:p>
            <a:r>
              <a:rPr lang="en-US" cap="none"/>
              <a:t>Active Listening Techniques</a:t>
            </a:r>
          </a:p>
        </p:txBody>
      </p:sp>
      <p:sp>
        <p:nvSpPr>
          <p:cNvPr id="3" name="Content Placeholder 2"/>
          <p:cNvSpPr>
            <a:spLocks noGrp="1"/>
          </p:cNvSpPr>
          <p:nvPr>
            <p:ph idx="1"/>
          </p:nvPr>
        </p:nvSpPr>
        <p:spPr>
          <a:xfrm>
            <a:off x="286709" y="2121408"/>
            <a:ext cx="5057884" cy="4050792"/>
          </a:xfrm>
        </p:spPr>
        <p:txBody>
          <a:bodyPr>
            <a:normAutofit/>
          </a:bodyPr>
          <a:lstStyle/>
          <a:p>
            <a:pPr>
              <a:buClr>
                <a:schemeClr val="accent1">
                  <a:lumMod val="50000"/>
                </a:schemeClr>
              </a:buClr>
            </a:pPr>
            <a:r>
              <a:rPr lang="en-US" sz="1600" dirty="0"/>
              <a:t>Maintain Eye Contact</a:t>
            </a:r>
          </a:p>
          <a:p>
            <a:pPr>
              <a:buClr>
                <a:schemeClr val="accent1">
                  <a:lumMod val="50000"/>
                </a:schemeClr>
              </a:buClr>
            </a:pPr>
            <a:r>
              <a:rPr lang="en-US" sz="1600" dirty="0"/>
              <a:t>Use Nonverbal Signals</a:t>
            </a:r>
          </a:p>
          <a:p>
            <a:pPr>
              <a:buClr>
                <a:schemeClr val="accent1">
                  <a:lumMod val="50000"/>
                </a:schemeClr>
              </a:buClr>
            </a:pPr>
            <a:r>
              <a:rPr lang="en-US" sz="1600" dirty="0"/>
              <a:t>Avoid Interruptions</a:t>
            </a:r>
          </a:p>
          <a:p>
            <a:pPr>
              <a:buClr>
                <a:schemeClr val="accent1">
                  <a:lumMod val="50000"/>
                </a:schemeClr>
              </a:buClr>
            </a:pPr>
            <a:r>
              <a:rPr lang="en-US" sz="1600" dirty="0"/>
              <a:t>Paraphrase</a:t>
            </a:r>
          </a:p>
          <a:p>
            <a:pPr>
              <a:buClr>
                <a:schemeClr val="accent1">
                  <a:lumMod val="50000"/>
                </a:schemeClr>
              </a:buClr>
            </a:pPr>
            <a:r>
              <a:rPr lang="en-US" sz="1600" dirty="0"/>
              <a:t>Ask Clarifying Questions</a:t>
            </a:r>
          </a:p>
          <a:p>
            <a:pPr>
              <a:buClr>
                <a:schemeClr val="accent1">
                  <a:lumMod val="50000"/>
                </a:schemeClr>
              </a:buClr>
            </a:pPr>
            <a:r>
              <a:rPr lang="en-US" sz="1600" dirty="0"/>
              <a:t>Limit Distractions</a:t>
            </a:r>
          </a:p>
          <a:p>
            <a:pPr>
              <a:buClr>
                <a:schemeClr val="accent1">
                  <a:lumMod val="50000"/>
                </a:schemeClr>
              </a:buClr>
            </a:pPr>
            <a:r>
              <a:rPr lang="en-US" sz="1600" dirty="0"/>
              <a:t>Provide Encouragement:</a:t>
            </a:r>
          </a:p>
          <a:p>
            <a:pPr>
              <a:buClr>
                <a:schemeClr val="accent1">
                  <a:lumMod val="50000"/>
                </a:schemeClr>
              </a:buClr>
            </a:pPr>
            <a:r>
              <a:rPr lang="en-US" sz="1600" dirty="0"/>
              <a:t>Avoid Preparing a Response</a:t>
            </a:r>
          </a:p>
          <a:p>
            <a:pPr>
              <a:buClr>
                <a:schemeClr val="accent1">
                  <a:lumMod val="50000"/>
                </a:schemeClr>
              </a:buClr>
            </a:pPr>
            <a:r>
              <a:rPr lang="en-US" sz="1600" dirty="0"/>
              <a:t>Give Feedback</a:t>
            </a:r>
          </a:p>
          <a:p>
            <a:pPr>
              <a:buClr>
                <a:schemeClr val="accent1">
                  <a:lumMod val="50000"/>
                </a:schemeClr>
              </a:buClr>
            </a:pPr>
            <a:r>
              <a:rPr lang="en-US" sz="1600" dirty="0"/>
              <a:t>Be Patient</a:t>
            </a:r>
          </a:p>
          <a:p>
            <a:pPr>
              <a:buClr>
                <a:schemeClr val="accent1">
                  <a:lumMod val="50000"/>
                </a:schemeClr>
              </a:buClr>
            </a:pPr>
            <a:r>
              <a:rPr lang="en-US" sz="1600" dirty="0"/>
              <a:t>Stay Present</a:t>
            </a:r>
          </a:p>
        </p:txBody>
      </p:sp>
      <p:pic>
        <p:nvPicPr>
          <p:cNvPr id="12" name="Graphic 11" descr="Chat">
            <a:extLst>
              <a:ext uri="{FF2B5EF4-FFF2-40B4-BE49-F238E27FC236}">
                <a16:creationId xmlns:a16="http://schemas.microsoft.com/office/drawing/2014/main" id="{53DFB8D4-B056-C30C-A9E6-D2648F432B1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52595" y="2016874"/>
            <a:ext cx="2526882" cy="2526882"/>
          </a:xfrm>
          <a:prstGeom prst="rect">
            <a:avLst/>
          </a:prstGeom>
        </p:spPr>
      </p:pic>
      <p:sp>
        <p:nvSpPr>
          <p:cNvPr id="8" name="Slide Number Placeholder 7">
            <a:extLst>
              <a:ext uri="{FF2B5EF4-FFF2-40B4-BE49-F238E27FC236}">
                <a16:creationId xmlns:a16="http://schemas.microsoft.com/office/drawing/2014/main" id="{F025FACB-8EB7-404C-8523-8BCFAA47F777}"/>
              </a:ext>
            </a:extLst>
          </p:cNvPr>
          <p:cNvSpPr>
            <a:spLocks noGrp="1"/>
          </p:cNvSpPr>
          <p:nvPr>
            <p:ph type="sldNum" sz="quarter" idx="12"/>
          </p:nvPr>
        </p:nvSpPr>
        <p:spPr>
          <a:xfrm>
            <a:off x="8483346" y="6272784"/>
            <a:ext cx="480060" cy="365125"/>
          </a:xfrm>
        </p:spPr>
        <p:txBody>
          <a:bodyPr>
            <a:normAutofit/>
          </a:bodyPr>
          <a:lstStyle/>
          <a:p>
            <a:pPr>
              <a:spcAft>
                <a:spcPts val="600"/>
              </a:spcAft>
            </a:pPr>
            <a:fld id="{D9649202-80CF-4493-AC25-AA2CAA829B7A}" type="slidenum">
              <a:rPr lang="en-US" smtClean="0"/>
              <a:pPr>
                <a:spcAft>
                  <a:spcPts val="600"/>
                </a:spcAft>
              </a:pPr>
              <a:t>10</a:t>
            </a:fld>
            <a:endParaRPr lang="en-US"/>
          </a:p>
        </p:txBody>
      </p:sp>
      <p:grpSp>
        <p:nvGrpSpPr>
          <p:cNvPr id="17" name="Group 16">
            <a:extLst>
              <a:ext uri="{FF2B5EF4-FFF2-40B4-BE49-F238E27FC236}">
                <a16:creationId xmlns:a16="http://schemas.microsoft.com/office/drawing/2014/main" id="{8390D0A1-1C50-4248-A68B-7D09D8B4100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6229681"/>
            <a:ext cx="342900" cy="457200"/>
            <a:chOff x="11361456" y="6195813"/>
            <a:chExt cx="548640" cy="548640"/>
          </a:xfrm>
        </p:grpSpPr>
        <p:sp>
          <p:nvSpPr>
            <p:cNvPr id="18" name="Oval 17">
              <a:extLst>
                <a:ext uri="{FF2B5EF4-FFF2-40B4-BE49-F238E27FC236}">
                  <a16:creationId xmlns:a16="http://schemas.microsoft.com/office/drawing/2014/main" id="{979EA430-360E-4176-9623-B9A83D31CE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D1714FD0-5C47-42B7-9A05-FAF494EF4F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1" name="Slide Number Placeholder 6">
            <a:extLst>
              <a:ext uri="{FF2B5EF4-FFF2-40B4-BE49-F238E27FC236}">
                <a16:creationId xmlns:a16="http://schemas.microsoft.com/office/drawing/2014/main" id="{7ED76833-0D4E-42A8-AEF4-8853ADB0E8F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90135" y="6272783"/>
            <a:ext cx="480060"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FFFFFF"/>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2791190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464119"/>
            <a:ext cx="7667244"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601952"/>
            <a:ext cx="7667244" cy="1385874"/>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9" name="Rectangle 18">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2038655"/>
            <a:ext cx="7667244"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802386" y="484632"/>
            <a:ext cx="7543800" cy="1609344"/>
          </a:xfrm>
        </p:spPr>
        <p:txBody>
          <a:bodyPr>
            <a:normAutofit/>
          </a:bodyPr>
          <a:lstStyle/>
          <a:p>
            <a:r>
              <a:rPr lang="en-US" cap="none"/>
              <a:t>Performance Management</a:t>
            </a:r>
          </a:p>
        </p:txBody>
      </p:sp>
      <p:sp>
        <p:nvSpPr>
          <p:cNvPr id="3" name="Content Placeholder 2"/>
          <p:cNvSpPr>
            <a:spLocks noGrp="1"/>
          </p:cNvSpPr>
          <p:nvPr>
            <p:ph idx="1"/>
          </p:nvPr>
        </p:nvSpPr>
        <p:spPr>
          <a:xfrm>
            <a:off x="802386" y="2320412"/>
            <a:ext cx="7543800" cy="3851787"/>
          </a:xfrm>
        </p:spPr>
        <p:txBody>
          <a:bodyPr>
            <a:normAutofit/>
          </a:bodyPr>
          <a:lstStyle/>
          <a:p>
            <a:pPr algn="just"/>
            <a:r>
              <a:rPr lang="en-US" sz="2200" dirty="0"/>
              <a:t>Ongoing process of planning, monitoring, developing, and evaluating an employee's work performance and contributions </a:t>
            </a:r>
          </a:p>
          <a:p>
            <a:pPr algn="just"/>
            <a:r>
              <a:rPr lang="en-US" sz="2200" dirty="0"/>
              <a:t>Involves setting clear performance expectations, providing feedback, addressing performance gaps, and fostering the growth and development of employees to enhance overall effectiveness and alignment with the organization's goals and objectives.</a:t>
            </a:r>
          </a:p>
          <a:p>
            <a:pPr algn="just"/>
            <a:r>
              <a:rPr lang="en-US" sz="2200" dirty="0"/>
              <a:t>Allows for continuous improvement </a:t>
            </a:r>
          </a:p>
        </p:txBody>
      </p:sp>
      <p:sp>
        <p:nvSpPr>
          <p:cNvPr id="21" name="Oval 20">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1293" y="6229681"/>
            <a:ext cx="3429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3" name="Oval 22">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3188" y="6258874"/>
            <a:ext cx="299110"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8" name="Slide Number Placeholder 7">
            <a:extLst>
              <a:ext uri="{FF2B5EF4-FFF2-40B4-BE49-F238E27FC236}">
                <a16:creationId xmlns:a16="http://schemas.microsoft.com/office/drawing/2014/main" id="{F025FACB-8EB7-404C-8523-8BCFAA47F777}"/>
              </a:ext>
            </a:extLst>
          </p:cNvPr>
          <p:cNvSpPr>
            <a:spLocks noGrp="1"/>
          </p:cNvSpPr>
          <p:nvPr>
            <p:ph type="sldNum" sz="quarter" idx="12"/>
          </p:nvPr>
        </p:nvSpPr>
        <p:spPr>
          <a:xfrm>
            <a:off x="8483346" y="6272784"/>
            <a:ext cx="480060" cy="365125"/>
          </a:xfrm>
        </p:spPr>
        <p:txBody>
          <a:bodyPr>
            <a:normAutofit/>
          </a:bodyPr>
          <a:lstStyle/>
          <a:p>
            <a:pPr>
              <a:spcAft>
                <a:spcPts val="600"/>
              </a:spcAft>
            </a:pPr>
            <a:fld id="{D9649202-80CF-4493-AC25-AA2CAA829B7A}" type="slidenum">
              <a:rPr lang="en-US" smtClean="0"/>
              <a:pPr>
                <a:spcAft>
                  <a:spcPts val="600"/>
                </a:spcAft>
              </a:pPr>
              <a:t>11</a:t>
            </a:fld>
            <a:endParaRPr lang="en-US"/>
          </a:p>
        </p:txBody>
      </p:sp>
    </p:spTree>
    <p:extLst>
      <p:ext uri="{BB962C8B-B14F-4D97-AF65-F5344CB8AC3E}">
        <p14:creationId xmlns:p14="http://schemas.microsoft.com/office/powerpoint/2010/main" val="2024184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Autofit/>
          </a:bodyPr>
          <a:lstStyle/>
          <a:p>
            <a:pPr algn="ctr"/>
            <a:r>
              <a:rPr lang="en-US" sz="3200" cap="none" dirty="0"/>
              <a:t>Performance Management Continuum </a:t>
            </a:r>
          </a:p>
        </p:txBody>
      </p:sp>
      <p:graphicFrame>
        <p:nvGraphicFramePr>
          <p:cNvPr id="10" name="Content Placeholder 2">
            <a:extLst>
              <a:ext uri="{FF2B5EF4-FFF2-40B4-BE49-F238E27FC236}">
                <a16:creationId xmlns:a16="http://schemas.microsoft.com/office/drawing/2014/main" id="{85E905BB-BD12-DE91-75C1-0031E8A59777}"/>
              </a:ext>
            </a:extLst>
          </p:cNvPr>
          <p:cNvGraphicFramePr>
            <a:graphicFrameLocks noGrp="1"/>
          </p:cNvGraphicFramePr>
          <p:nvPr>
            <p:ph idx="1"/>
            <p:extLst>
              <p:ext uri="{D42A27DB-BD31-4B8C-83A1-F6EECF244321}">
                <p14:modId xmlns:p14="http://schemas.microsoft.com/office/powerpoint/2010/main" val="1999198883"/>
              </p:ext>
            </p:extLst>
          </p:nvPr>
        </p:nvGraphicFramePr>
        <p:xfrm>
          <a:off x="76200" y="1371600"/>
          <a:ext cx="89154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Slide Number Placeholder 7">
            <a:extLst>
              <a:ext uri="{FF2B5EF4-FFF2-40B4-BE49-F238E27FC236}">
                <a16:creationId xmlns:a16="http://schemas.microsoft.com/office/drawing/2014/main" id="{F025FACB-8EB7-404C-8523-8BCFAA47F777}"/>
              </a:ext>
            </a:extLst>
          </p:cNvPr>
          <p:cNvSpPr>
            <a:spLocks noGrp="1"/>
          </p:cNvSpPr>
          <p:nvPr>
            <p:ph type="sldNum" sz="quarter" idx="12"/>
          </p:nvPr>
        </p:nvSpPr>
        <p:spPr/>
        <p:txBody>
          <a:bodyPr/>
          <a:lstStyle/>
          <a:p>
            <a:fld id="{D9649202-80CF-4493-AC25-AA2CAA829B7A}" type="slidenum">
              <a:rPr lang="en-US" smtClean="0"/>
              <a:t>12</a:t>
            </a:fld>
            <a:endParaRPr lang="en-US"/>
          </a:p>
        </p:txBody>
      </p:sp>
      <p:graphicFrame>
        <p:nvGraphicFramePr>
          <p:cNvPr id="3" name="Diagram 2">
            <a:extLst>
              <a:ext uri="{FF2B5EF4-FFF2-40B4-BE49-F238E27FC236}">
                <a16:creationId xmlns:a16="http://schemas.microsoft.com/office/drawing/2014/main" id="{901F7A78-548B-660B-89E0-EADDFAAD255A}"/>
              </a:ext>
            </a:extLst>
          </p:cNvPr>
          <p:cNvGraphicFramePr/>
          <p:nvPr>
            <p:extLst>
              <p:ext uri="{D42A27DB-BD31-4B8C-83A1-F6EECF244321}">
                <p14:modId xmlns:p14="http://schemas.microsoft.com/office/powerpoint/2010/main" val="2822689861"/>
              </p:ext>
            </p:extLst>
          </p:nvPr>
        </p:nvGraphicFramePr>
        <p:xfrm>
          <a:off x="253746" y="1347537"/>
          <a:ext cx="8229600" cy="5029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03066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02386" y="484632"/>
            <a:ext cx="7543800" cy="1609344"/>
          </a:xfrm>
        </p:spPr>
        <p:txBody>
          <a:bodyPr>
            <a:normAutofit/>
          </a:bodyPr>
          <a:lstStyle/>
          <a:p>
            <a:r>
              <a:rPr lang="en-US" cap="none"/>
              <a:t>Performance Expectations </a:t>
            </a:r>
          </a:p>
        </p:txBody>
      </p:sp>
      <p:sp>
        <p:nvSpPr>
          <p:cNvPr id="14" name="Rectangle 13">
            <a:extLst>
              <a:ext uri="{FF2B5EF4-FFF2-40B4-BE49-F238E27FC236}">
                <a16:creationId xmlns:a16="http://schemas.microsoft.com/office/drawing/2014/main" id="{3FD711E9-7F79-40A9-8D9E-4AE293C15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100" y="2013293"/>
            <a:ext cx="7543800"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F025FACB-8EB7-404C-8523-8BCFAA47F777}"/>
              </a:ext>
            </a:extLst>
          </p:cNvPr>
          <p:cNvSpPr>
            <a:spLocks noGrp="1"/>
          </p:cNvSpPr>
          <p:nvPr>
            <p:ph type="sldNum" sz="quarter" idx="12"/>
          </p:nvPr>
        </p:nvSpPr>
        <p:spPr>
          <a:xfrm>
            <a:off x="8483346" y="6272784"/>
            <a:ext cx="480060" cy="365125"/>
          </a:xfrm>
        </p:spPr>
        <p:txBody>
          <a:bodyPr>
            <a:normAutofit/>
          </a:bodyPr>
          <a:lstStyle/>
          <a:p>
            <a:pPr>
              <a:spcAft>
                <a:spcPts val="600"/>
              </a:spcAft>
            </a:pPr>
            <a:fld id="{D9649202-80CF-4493-AC25-AA2CAA829B7A}" type="slidenum">
              <a:rPr lang="en-US" smtClean="0"/>
              <a:pPr>
                <a:spcAft>
                  <a:spcPts val="600"/>
                </a:spcAft>
              </a:pPr>
              <a:t>13</a:t>
            </a:fld>
            <a:endParaRPr lang="en-US"/>
          </a:p>
        </p:txBody>
      </p:sp>
      <p:graphicFrame>
        <p:nvGraphicFramePr>
          <p:cNvPr id="10" name="Content Placeholder 2">
            <a:extLst>
              <a:ext uri="{FF2B5EF4-FFF2-40B4-BE49-F238E27FC236}">
                <a16:creationId xmlns:a16="http://schemas.microsoft.com/office/drawing/2014/main" id="{06410851-4302-46B8-EF88-CD2864A6A9B4}"/>
              </a:ext>
            </a:extLst>
          </p:cNvPr>
          <p:cNvGraphicFramePr>
            <a:graphicFrameLocks noGrp="1"/>
          </p:cNvGraphicFramePr>
          <p:nvPr>
            <p:ph idx="1"/>
            <p:extLst>
              <p:ext uri="{D42A27DB-BD31-4B8C-83A1-F6EECF244321}">
                <p14:modId xmlns:p14="http://schemas.microsoft.com/office/powerpoint/2010/main" val="4033606461"/>
              </p:ext>
            </p:extLst>
          </p:nvPr>
        </p:nvGraphicFramePr>
        <p:xfrm>
          <a:off x="802481" y="2385390"/>
          <a:ext cx="7543800" cy="36178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84041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02BB48E4-650B-7DE5-1993-00EB20C703C3}"/>
              </a:ext>
            </a:extLst>
          </p:cNvPr>
          <p:cNvPicPr>
            <a:picLocks noChangeAspect="1"/>
          </p:cNvPicPr>
          <p:nvPr/>
        </p:nvPicPr>
        <p:blipFill rotWithShape="1">
          <a:blip r:embed="rId3"/>
          <a:srcRect l="24728" r="46687"/>
          <a:stretch/>
        </p:blipFill>
        <p:spPr>
          <a:xfrm>
            <a:off x="2508" y="10"/>
            <a:ext cx="3485044" cy="6857990"/>
          </a:xfrm>
          <a:prstGeom prst="rect">
            <a:avLst/>
          </a:prstGeom>
        </p:spPr>
      </p:pic>
      <p:sp>
        <p:nvSpPr>
          <p:cNvPr id="41" name="Rectangle 40">
            <a:extLst>
              <a:ext uri="{FF2B5EF4-FFF2-40B4-BE49-F238E27FC236}">
                <a16:creationId xmlns:a16="http://schemas.microsoft.com/office/drawing/2014/main" id="{6B271163-1E03-43CD-BDE9-0233CAE1A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8754" y="0"/>
            <a:ext cx="5655246"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727581" y="484632"/>
            <a:ext cx="5047708" cy="1609344"/>
          </a:xfrm>
          <a:ln>
            <a:noFill/>
          </a:ln>
        </p:spPr>
        <p:txBody>
          <a:bodyPr>
            <a:normAutofit/>
          </a:bodyPr>
          <a:lstStyle/>
          <a:p>
            <a:r>
              <a:rPr lang="en-US" sz="3600" cap="none" dirty="0"/>
              <a:t>Providing Constructive Feedback</a:t>
            </a:r>
          </a:p>
        </p:txBody>
      </p:sp>
      <p:sp>
        <p:nvSpPr>
          <p:cNvPr id="3" name="Content Placeholder 2"/>
          <p:cNvSpPr>
            <a:spLocks noGrp="1"/>
          </p:cNvSpPr>
          <p:nvPr>
            <p:ph idx="1"/>
          </p:nvPr>
        </p:nvSpPr>
        <p:spPr>
          <a:xfrm>
            <a:off x="3727581" y="2121407"/>
            <a:ext cx="5047707" cy="4516501"/>
          </a:xfrm>
        </p:spPr>
        <p:txBody>
          <a:bodyPr>
            <a:normAutofit/>
          </a:bodyPr>
          <a:lstStyle/>
          <a:p>
            <a:r>
              <a:rPr lang="en-US" sz="1800" dirty="0"/>
              <a:t>Goal is to help employees develop skills and achieve their best performance. </a:t>
            </a:r>
          </a:p>
          <a:p>
            <a:r>
              <a:rPr lang="en-US" sz="1800" dirty="0"/>
              <a:t>Tips: </a:t>
            </a:r>
          </a:p>
          <a:p>
            <a:pPr lvl="1"/>
            <a:r>
              <a:rPr lang="en-US" dirty="0"/>
              <a:t>Choose the right time and place </a:t>
            </a:r>
          </a:p>
          <a:p>
            <a:pPr lvl="1"/>
            <a:r>
              <a:rPr lang="en-US" dirty="0"/>
              <a:t>Focus on behavior, not personality </a:t>
            </a:r>
          </a:p>
          <a:p>
            <a:pPr lvl="1"/>
            <a:r>
              <a:rPr lang="en-US" dirty="0"/>
              <a:t>Be specific </a:t>
            </a:r>
          </a:p>
          <a:p>
            <a:pPr lvl="1"/>
            <a:r>
              <a:rPr lang="en-US" dirty="0"/>
              <a:t>Balance positive and negative (feedback sandwich) </a:t>
            </a:r>
          </a:p>
          <a:p>
            <a:pPr lvl="1"/>
            <a:r>
              <a:rPr lang="en-US" dirty="0"/>
              <a:t>Be objective </a:t>
            </a:r>
          </a:p>
          <a:p>
            <a:pPr lvl="1"/>
            <a:r>
              <a:rPr lang="en-US" dirty="0"/>
              <a:t>Offer solutions </a:t>
            </a:r>
          </a:p>
          <a:p>
            <a:pPr lvl="1"/>
            <a:r>
              <a:rPr lang="en-US" dirty="0"/>
              <a:t>Concentrate on improvement </a:t>
            </a:r>
          </a:p>
          <a:p>
            <a:pPr lvl="1"/>
            <a:r>
              <a:rPr lang="en-US" dirty="0"/>
              <a:t>Be sensitive to emotions</a:t>
            </a:r>
          </a:p>
          <a:p>
            <a:pPr lvl="1"/>
            <a:r>
              <a:rPr lang="en-US" dirty="0"/>
              <a:t>Respect privacy </a:t>
            </a:r>
          </a:p>
          <a:p>
            <a:pPr lvl="1"/>
            <a:r>
              <a:rPr lang="en-US" dirty="0"/>
              <a:t>Express confidence  </a:t>
            </a:r>
          </a:p>
          <a:p>
            <a:pPr lvl="2"/>
            <a:endParaRPr lang="en-US" sz="1500" dirty="0"/>
          </a:p>
        </p:txBody>
      </p:sp>
      <p:grpSp>
        <p:nvGrpSpPr>
          <p:cNvPr id="43" name="Group 42">
            <a:extLst>
              <a:ext uri="{FF2B5EF4-FFF2-40B4-BE49-F238E27FC236}">
                <a16:creationId xmlns:a16="http://schemas.microsoft.com/office/drawing/2014/main" id="{B3A84125-19BF-4B89-B0B6-72CD1A073F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6229681"/>
            <a:ext cx="342900" cy="457200"/>
            <a:chOff x="11361456" y="6195813"/>
            <a:chExt cx="548640" cy="548640"/>
          </a:xfrm>
        </p:grpSpPr>
        <p:sp>
          <p:nvSpPr>
            <p:cNvPr id="44" name="Oval 43">
              <a:extLst>
                <a:ext uri="{FF2B5EF4-FFF2-40B4-BE49-F238E27FC236}">
                  <a16:creationId xmlns:a16="http://schemas.microsoft.com/office/drawing/2014/main" id="{ABCDD38B-753F-4DF4-8B85-FD3D5A11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5" name="Oval 44">
              <a:extLst>
                <a:ext uri="{FF2B5EF4-FFF2-40B4-BE49-F238E27FC236}">
                  <a16:creationId xmlns:a16="http://schemas.microsoft.com/office/drawing/2014/main" id="{9A78B783-89C6-45C9-95E7-2441AC748B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8" name="Slide Number Placeholder 7">
            <a:extLst>
              <a:ext uri="{FF2B5EF4-FFF2-40B4-BE49-F238E27FC236}">
                <a16:creationId xmlns:a16="http://schemas.microsoft.com/office/drawing/2014/main" id="{F025FACB-8EB7-404C-8523-8BCFAA47F777}"/>
              </a:ext>
            </a:extLst>
          </p:cNvPr>
          <p:cNvSpPr>
            <a:spLocks noGrp="1"/>
          </p:cNvSpPr>
          <p:nvPr>
            <p:ph type="sldNum" sz="quarter" idx="12"/>
          </p:nvPr>
        </p:nvSpPr>
        <p:spPr>
          <a:xfrm>
            <a:off x="8483346" y="6272784"/>
            <a:ext cx="480060" cy="365125"/>
          </a:xfrm>
        </p:spPr>
        <p:txBody>
          <a:bodyPr>
            <a:normAutofit/>
          </a:bodyPr>
          <a:lstStyle/>
          <a:p>
            <a:pPr>
              <a:spcAft>
                <a:spcPts val="600"/>
              </a:spcAft>
            </a:pPr>
            <a:fld id="{D9649202-80CF-4493-AC25-AA2CAA829B7A}" type="slidenum">
              <a:rPr lang="en-US" smtClean="0"/>
              <a:pPr>
                <a:spcAft>
                  <a:spcPts val="600"/>
                </a:spcAft>
              </a:pPr>
              <a:t>14</a:t>
            </a:fld>
            <a:endParaRPr lang="en-US"/>
          </a:p>
        </p:txBody>
      </p:sp>
    </p:spTree>
    <p:extLst>
      <p:ext uri="{BB962C8B-B14F-4D97-AF65-F5344CB8AC3E}">
        <p14:creationId xmlns:p14="http://schemas.microsoft.com/office/powerpoint/2010/main" val="1619869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6709138F-8BF1-40DF-B2EB-61DEDE1D3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8955"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86709" y="56730"/>
            <a:ext cx="6418890" cy="1609344"/>
          </a:xfrm>
        </p:spPr>
        <p:txBody>
          <a:bodyPr>
            <a:normAutofit/>
          </a:bodyPr>
          <a:lstStyle/>
          <a:p>
            <a:r>
              <a:rPr lang="en-US" sz="3200" cap="none" dirty="0"/>
              <a:t>Formal Performance Review</a:t>
            </a:r>
          </a:p>
        </p:txBody>
      </p:sp>
      <p:sp>
        <p:nvSpPr>
          <p:cNvPr id="3" name="Content Placeholder 2"/>
          <p:cNvSpPr>
            <a:spLocks noGrp="1"/>
          </p:cNvSpPr>
          <p:nvPr>
            <p:ph idx="1"/>
          </p:nvPr>
        </p:nvSpPr>
        <p:spPr>
          <a:xfrm>
            <a:off x="286709" y="1666074"/>
            <a:ext cx="5057884" cy="4991615"/>
          </a:xfrm>
        </p:spPr>
        <p:txBody>
          <a:bodyPr>
            <a:normAutofit/>
          </a:bodyPr>
          <a:lstStyle/>
          <a:p>
            <a:pPr>
              <a:buClr>
                <a:schemeClr val="accent1">
                  <a:lumMod val="50000"/>
                </a:schemeClr>
              </a:buClr>
            </a:pPr>
            <a:r>
              <a:rPr lang="en-US" sz="1800" dirty="0"/>
              <a:t>Prepare</a:t>
            </a:r>
          </a:p>
          <a:p>
            <a:pPr lvl="1">
              <a:buClr>
                <a:schemeClr val="accent1">
                  <a:lumMod val="50000"/>
                </a:schemeClr>
              </a:buClr>
            </a:pPr>
            <a:r>
              <a:rPr lang="en-US" dirty="0"/>
              <a:t>Collect relevant performance data</a:t>
            </a:r>
          </a:p>
          <a:p>
            <a:pPr lvl="1">
              <a:buClr>
                <a:schemeClr val="accent1">
                  <a:lumMod val="50000"/>
                </a:schemeClr>
              </a:buClr>
            </a:pPr>
            <a:r>
              <a:rPr lang="en-US" dirty="0"/>
              <a:t>Review job description and agreed upon goals and expectations </a:t>
            </a:r>
          </a:p>
          <a:p>
            <a:pPr lvl="1">
              <a:buClr>
                <a:schemeClr val="accent1">
                  <a:lumMod val="50000"/>
                </a:schemeClr>
              </a:buClr>
            </a:pPr>
            <a:r>
              <a:rPr lang="en-US" dirty="0"/>
              <a:t>Reflect on achievements and challenges </a:t>
            </a:r>
          </a:p>
          <a:p>
            <a:pPr>
              <a:buClr>
                <a:schemeClr val="accent1">
                  <a:lumMod val="50000"/>
                </a:schemeClr>
              </a:buClr>
            </a:pPr>
            <a:r>
              <a:rPr lang="en-US" sz="1800" dirty="0"/>
              <a:t>Schedule </a:t>
            </a:r>
          </a:p>
          <a:p>
            <a:pPr>
              <a:buClr>
                <a:schemeClr val="accent1">
                  <a:lumMod val="50000"/>
                </a:schemeClr>
              </a:buClr>
            </a:pPr>
            <a:r>
              <a:rPr lang="en-US" sz="1800" dirty="0"/>
              <a:t>Present</a:t>
            </a:r>
          </a:p>
          <a:p>
            <a:pPr lvl="1">
              <a:buClr>
                <a:schemeClr val="accent1">
                  <a:lumMod val="50000"/>
                </a:schemeClr>
              </a:buClr>
            </a:pPr>
            <a:r>
              <a:rPr lang="en-US" dirty="0"/>
              <a:t>Self-Assessment </a:t>
            </a:r>
          </a:p>
          <a:p>
            <a:pPr lvl="1">
              <a:buClr>
                <a:schemeClr val="accent1">
                  <a:lumMod val="50000"/>
                </a:schemeClr>
              </a:buClr>
            </a:pPr>
            <a:r>
              <a:rPr lang="en-US" dirty="0"/>
              <a:t>Manager Assessment</a:t>
            </a:r>
          </a:p>
          <a:p>
            <a:pPr lvl="2">
              <a:buClr>
                <a:schemeClr val="accent1">
                  <a:lumMod val="50000"/>
                </a:schemeClr>
              </a:buClr>
            </a:pPr>
            <a:r>
              <a:rPr lang="en-US" sz="1800" dirty="0"/>
              <a:t>Constructive Feedback</a:t>
            </a:r>
          </a:p>
          <a:p>
            <a:pPr lvl="2">
              <a:buClr>
                <a:schemeClr val="accent1">
                  <a:lumMod val="50000"/>
                </a:schemeClr>
              </a:buClr>
            </a:pPr>
            <a:r>
              <a:rPr lang="en-US" sz="1800" dirty="0"/>
              <a:t>Discuss areas for improvement </a:t>
            </a:r>
          </a:p>
          <a:p>
            <a:pPr>
              <a:buClr>
                <a:schemeClr val="accent1">
                  <a:lumMod val="50000"/>
                </a:schemeClr>
              </a:buClr>
            </a:pPr>
            <a:r>
              <a:rPr lang="en-US" sz="1800" dirty="0"/>
              <a:t>Set Goals </a:t>
            </a:r>
          </a:p>
          <a:p>
            <a:pPr>
              <a:buClr>
                <a:schemeClr val="accent1">
                  <a:lumMod val="50000"/>
                </a:schemeClr>
              </a:buClr>
            </a:pPr>
            <a:r>
              <a:rPr lang="en-US" sz="1800" dirty="0"/>
              <a:t>Express Confidence  </a:t>
            </a:r>
          </a:p>
          <a:p>
            <a:pPr>
              <a:buClr>
                <a:schemeClr val="accent1">
                  <a:lumMod val="50000"/>
                </a:schemeClr>
              </a:buClr>
            </a:pPr>
            <a:r>
              <a:rPr lang="en-US" sz="1800" dirty="0"/>
              <a:t>Follow-Up </a:t>
            </a:r>
          </a:p>
          <a:p>
            <a:endParaRPr lang="en-US" sz="1200" dirty="0"/>
          </a:p>
        </p:txBody>
      </p:sp>
      <p:pic>
        <p:nvPicPr>
          <p:cNvPr id="43" name="Graphic 42" descr="Check List">
            <a:extLst>
              <a:ext uri="{FF2B5EF4-FFF2-40B4-BE49-F238E27FC236}">
                <a16:creationId xmlns:a16="http://schemas.microsoft.com/office/drawing/2014/main" id="{7B8CD0BC-0D19-28B5-CC22-B7C5BB5496F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52595" y="2016874"/>
            <a:ext cx="2526882" cy="2526882"/>
          </a:xfrm>
          <a:prstGeom prst="rect">
            <a:avLst/>
          </a:prstGeom>
        </p:spPr>
      </p:pic>
      <p:sp>
        <p:nvSpPr>
          <p:cNvPr id="8" name="Slide Number Placeholder 7">
            <a:extLst>
              <a:ext uri="{FF2B5EF4-FFF2-40B4-BE49-F238E27FC236}">
                <a16:creationId xmlns:a16="http://schemas.microsoft.com/office/drawing/2014/main" id="{F025FACB-8EB7-404C-8523-8BCFAA47F777}"/>
              </a:ext>
            </a:extLst>
          </p:cNvPr>
          <p:cNvSpPr>
            <a:spLocks noGrp="1"/>
          </p:cNvSpPr>
          <p:nvPr>
            <p:ph type="sldNum" sz="quarter" idx="12"/>
          </p:nvPr>
        </p:nvSpPr>
        <p:spPr>
          <a:xfrm>
            <a:off x="8483346" y="6272784"/>
            <a:ext cx="480060" cy="365125"/>
          </a:xfrm>
        </p:spPr>
        <p:txBody>
          <a:bodyPr>
            <a:normAutofit/>
          </a:bodyPr>
          <a:lstStyle/>
          <a:p>
            <a:pPr>
              <a:spcAft>
                <a:spcPts val="600"/>
              </a:spcAft>
            </a:pPr>
            <a:fld id="{D9649202-80CF-4493-AC25-AA2CAA829B7A}" type="slidenum">
              <a:rPr lang="en-US" smtClean="0"/>
              <a:pPr>
                <a:spcAft>
                  <a:spcPts val="600"/>
                </a:spcAft>
              </a:pPr>
              <a:t>15</a:t>
            </a:fld>
            <a:endParaRPr lang="en-US"/>
          </a:p>
        </p:txBody>
      </p:sp>
      <p:grpSp>
        <p:nvGrpSpPr>
          <p:cNvPr id="48" name="Group 47">
            <a:extLst>
              <a:ext uri="{FF2B5EF4-FFF2-40B4-BE49-F238E27FC236}">
                <a16:creationId xmlns:a16="http://schemas.microsoft.com/office/drawing/2014/main" id="{8390D0A1-1C50-4248-A68B-7D09D8B4100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6229681"/>
            <a:ext cx="342900" cy="457200"/>
            <a:chOff x="11361456" y="6195813"/>
            <a:chExt cx="548640" cy="548640"/>
          </a:xfrm>
        </p:grpSpPr>
        <p:sp>
          <p:nvSpPr>
            <p:cNvPr id="49" name="Oval 48">
              <a:extLst>
                <a:ext uri="{FF2B5EF4-FFF2-40B4-BE49-F238E27FC236}">
                  <a16:creationId xmlns:a16="http://schemas.microsoft.com/office/drawing/2014/main" id="{979EA430-360E-4176-9623-B9A83D31CE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50" name="Oval 49">
              <a:extLst>
                <a:ext uri="{FF2B5EF4-FFF2-40B4-BE49-F238E27FC236}">
                  <a16:creationId xmlns:a16="http://schemas.microsoft.com/office/drawing/2014/main" id="{D1714FD0-5C47-42B7-9A05-FAF494EF4F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52" name="Slide Number Placeholder 6">
            <a:extLst>
              <a:ext uri="{FF2B5EF4-FFF2-40B4-BE49-F238E27FC236}">
                <a16:creationId xmlns:a16="http://schemas.microsoft.com/office/drawing/2014/main" id="{7ED76833-0D4E-42A8-AEF4-8853ADB0E8F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90135" y="6272783"/>
            <a:ext cx="480060"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FFFFFF"/>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2440430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464119"/>
            <a:ext cx="7667244"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601952"/>
            <a:ext cx="7667244" cy="1385874"/>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2038655"/>
            <a:ext cx="7667244"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ED67A79-1107-7B0F-EBA8-2C42C4854D57}"/>
              </a:ext>
            </a:extLst>
          </p:cNvPr>
          <p:cNvSpPr>
            <a:spLocks noGrp="1"/>
          </p:cNvSpPr>
          <p:nvPr>
            <p:ph type="title"/>
          </p:nvPr>
        </p:nvSpPr>
        <p:spPr>
          <a:xfrm>
            <a:off x="802386" y="484632"/>
            <a:ext cx="7543800" cy="1609344"/>
          </a:xfrm>
        </p:spPr>
        <p:txBody>
          <a:bodyPr>
            <a:normAutofit/>
          </a:bodyPr>
          <a:lstStyle/>
          <a:p>
            <a:r>
              <a:rPr lang="en-US" dirty="0"/>
              <a:t>Motivation </a:t>
            </a:r>
          </a:p>
        </p:txBody>
      </p:sp>
      <p:sp>
        <p:nvSpPr>
          <p:cNvPr id="3" name="Content Placeholder 2">
            <a:extLst>
              <a:ext uri="{FF2B5EF4-FFF2-40B4-BE49-F238E27FC236}">
                <a16:creationId xmlns:a16="http://schemas.microsoft.com/office/drawing/2014/main" id="{43202407-1CDC-C8B7-0DCE-CA446F135F5C}"/>
              </a:ext>
            </a:extLst>
          </p:cNvPr>
          <p:cNvSpPr>
            <a:spLocks noGrp="1"/>
          </p:cNvSpPr>
          <p:nvPr>
            <p:ph idx="1"/>
          </p:nvPr>
        </p:nvSpPr>
        <p:spPr>
          <a:xfrm>
            <a:off x="738378" y="2320412"/>
            <a:ext cx="7834810" cy="4073469"/>
          </a:xfrm>
        </p:spPr>
        <p:txBody>
          <a:bodyPr>
            <a:normAutofit/>
          </a:bodyPr>
          <a:lstStyle/>
          <a:p>
            <a:r>
              <a:rPr lang="en-US" dirty="0"/>
              <a:t>Driving force influencing behavior, effort, and performance </a:t>
            </a:r>
          </a:p>
          <a:p>
            <a:r>
              <a:rPr lang="en-US" dirty="0"/>
              <a:t>Crucial for achieving goals and fostering a positive work environment </a:t>
            </a:r>
          </a:p>
          <a:p>
            <a:r>
              <a:rPr lang="en-US" dirty="0"/>
              <a:t>Not one size fits all </a:t>
            </a:r>
          </a:p>
          <a:p>
            <a:r>
              <a:rPr lang="en-US" dirty="0"/>
              <a:t>Strategies:</a:t>
            </a:r>
          </a:p>
          <a:p>
            <a:pPr lvl="1"/>
            <a:r>
              <a:rPr lang="en-US" sz="2000" dirty="0"/>
              <a:t>Foster autonomy </a:t>
            </a:r>
          </a:p>
          <a:p>
            <a:pPr lvl="1"/>
            <a:r>
              <a:rPr lang="en-US" sz="2000" dirty="0"/>
              <a:t>Create opportunities for advancement </a:t>
            </a:r>
          </a:p>
          <a:p>
            <a:pPr lvl="1"/>
            <a:r>
              <a:rPr lang="en-US" sz="2000" dirty="0"/>
              <a:t>Offer development opportunities</a:t>
            </a:r>
          </a:p>
          <a:p>
            <a:pPr lvl="1"/>
            <a:r>
              <a:rPr lang="en-US" sz="2000" dirty="0"/>
              <a:t>Provide challenging assignments</a:t>
            </a:r>
          </a:p>
          <a:p>
            <a:pPr lvl="1"/>
            <a:r>
              <a:rPr lang="en-US" sz="2000" dirty="0"/>
              <a:t>Create a team  </a:t>
            </a:r>
          </a:p>
          <a:p>
            <a:pPr lvl="1"/>
            <a:r>
              <a:rPr lang="en-US" sz="2000" dirty="0"/>
              <a:t>Recognition and appreciation </a:t>
            </a:r>
          </a:p>
          <a:p>
            <a:pPr lvl="1"/>
            <a:endParaRPr lang="en-US" sz="1500" dirty="0"/>
          </a:p>
          <a:p>
            <a:endParaRPr lang="en-US" sz="1500" dirty="0"/>
          </a:p>
          <a:p>
            <a:endParaRPr lang="en-US" sz="1500" dirty="0"/>
          </a:p>
        </p:txBody>
      </p:sp>
      <p:sp>
        <p:nvSpPr>
          <p:cNvPr id="18" name="Oval 17">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1293" y="6229681"/>
            <a:ext cx="3429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0" name="Oval 19">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3188" y="6258874"/>
            <a:ext cx="299110"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089B1C54-D17B-1AF3-345D-4F8AE92DE01A}"/>
              </a:ext>
            </a:extLst>
          </p:cNvPr>
          <p:cNvSpPr>
            <a:spLocks noGrp="1"/>
          </p:cNvSpPr>
          <p:nvPr>
            <p:ph type="sldNum" sz="quarter" idx="12"/>
          </p:nvPr>
        </p:nvSpPr>
        <p:spPr>
          <a:xfrm>
            <a:off x="8483346" y="6272784"/>
            <a:ext cx="480060" cy="365125"/>
          </a:xfrm>
        </p:spPr>
        <p:txBody>
          <a:bodyPr>
            <a:normAutofit/>
          </a:bodyPr>
          <a:lstStyle/>
          <a:p>
            <a:pPr>
              <a:spcAft>
                <a:spcPts val="600"/>
              </a:spcAft>
            </a:pPr>
            <a:fld id="{D9649202-80CF-4493-AC25-AA2CAA829B7A}" type="slidenum">
              <a:rPr lang="en-US" smtClean="0"/>
              <a:pPr>
                <a:spcAft>
                  <a:spcPts val="600"/>
                </a:spcAft>
              </a:pPr>
              <a:t>16</a:t>
            </a:fld>
            <a:endParaRPr lang="en-US"/>
          </a:p>
        </p:txBody>
      </p:sp>
    </p:spTree>
    <p:extLst>
      <p:ext uri="{BB962C8B-B14F-4D97-AF65-F5344CB8AC3E}">
        <p14:creationId xmlns:p14="http://schemas.microsoft.com/office/powerpoint/2010/main" val="24228598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4D1AF09-1E68-443C-A7CD-4B5B23010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5715" y="-1"/>
            <a:ext cx="915543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descr="Arrows pointing towards light">
            <a:extLst>
              <a:ext uri="{FF2B5EF4-FFF2-40B4-BE49-F238E27FC236}">
                <a16:creationId xmlns:a16="http://schemas.microsoft.com/office/drawing/2014/main" id="{32EAF9D4-A08E-85BC-15D8-F8C19C44E095}"/>
              </a:ext>
            </a:extLst>
          </p:cNvPr>
          <p:cNvPicPr>
            <a:picLocks noChangeAspect="1"/>
          </p:cNvPicPr>
          <p:nvPr/>
        </p:nvPicPr>
        <p:blipFill rotWithShape="1">
          <a:blip r:embed="rId3">
            <a:duotone>
              <a:schemeClr val="accent1">
                <a:shade val="45000"/>
                <a:satMod val="135000"/>
              </a:schemeClr>
              <a:prstClr val="white"/>
            </a:duotone>
          </a:blip>
          <a:srcRect r="10999" b="-1"/>
          <a:stretch/>
        </p:blipFill>
        <p:spPr>
          <a:xfrm>
            <a:off x="20" y="10"/>
            <a:ext cx="9143980" cy="6857989"/>
          </a:xfrm>
          <a:prstGeom prst="rect">
            <a:avLst/>
          </a:prstGeom>
        </p:spPr>
      </p:pic>
      <p:sp>
        <p:nvSpPr>
          <p:cNvPr id="16" name="Rectangle 15">
            <a:extLst>
              <a:ext uri="{FF2B5EF4-FFF2-40B4-BE49-F238E27FC236}">
                <a16:creationId xmlns:a16="http://schemas.microsoft.com/office/drawing/2014/main" id="{76299C32-C39C-436C-88D5-9A6C80947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blipFill dpi="0" rotWithShape="1">
            <a:blip r:embed="rId4">
              <a:alphaModFix amt="50000"/>
              <a:lum bright="70000" contrast="-70000"/>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2386" y="484632"/>
            <a:ext cx="7543800" cy="1609344"/>
          </a:xfrm>
        </p:spPr>
        <p:txBody>
          <a:bodyPr>
            <a:normAutofit/>
          </a:bodyPr>
          <a:lstStyle/>
          <a:p>
            <a:r>
              <a:rPr lang="en-US" sz="3900" cap="none" dirty="0"/>
              <a:t>Recognition and Appreciation</a:t>
            </a:r>
          </a:p>
        </p:txBody>
      </p:sp>
      <p:sp>
        <p:nvSpPr>
          <p:cNvPr id="3" name="Content Placeholder 2"/>
          <p:cNvSpPr>
            <a:spLocks noGrp="1"/>
          </p:cNvSpPr>
          <p:nvPr>
            <p:ph idx="1"/>
          </p:nvPr>
        </p:nvSpPr>
        <p:spPr>
          <a:xfrm>
            <a:off x="802386" y="1905001"/>
            <a:ext cx="7543800" cy="4732908"/>
          </a:xfrm>
        </p:spPr>
        <p:txBody>
          <a:bodyPr>
            <a:normAutofit/>
          </a:bodyPr>
          <a:lstStyle/>
          <a:p>
            <a:pPr algn="just">
              <a:buClr>
                <a:schemeClr val="accent1">
                  <a:lumMod val="50000"/>
                </a:schemeClr>
              </a:buClr>
            </a:pPr>
            <a:r>
              <a:rPr lang="en-US" sz="2200" dirty="0"/>
              <a:t>When employees feel valued and appreciated for their efforts, they are more likely to remain engaged, enthusiastic, and committed to their work </a:t>
            </a:r>
          </a:p>
          <a:p>
            <a:pPr algn="just">
              <a:buClr>
                <a:schemeClr val="accent1">
                  <a:lumMod val="50000"/>
                </a:schemeClr>
              </a:buClr>
            </a:pPr>
            <a:r>
              <a:rPr lang="en-US" sz="2200" dirty="0"/>
              <a:t>A little goes a long way </a:t>
            </a:r>
          </a:p>
          <a:p>
            <a:pPr algn="just">
              <a:buClr>
                <a:schemeClr val="accent1">
                  <a:lumMod val="50000"/>
                </a:schemeClr>
              </a:buClr>
            </a:pPr>
            <a:r>
              <a:rPr lang="en-US" sz="2200" dirty="0"/>
              <a:t>Positive Impacts:  </a:t>
            </a:r>
          </a:p>
          <a:p>
            <a:pPr lvl="1" algn="just">
              <a:buClr>
                <a:schemeClr val="accent1">
                  <a:lumMod val="50000"/>
                </a:schemeClr>
              </a:buClr>
            </a:pPr>
            <a:r>
              <a:rPr lang="en-US" sz="2200" dirty="0"/>
              <a:t>Increased productivity</a:t>
            </a:r>
          </a:p>
          <a:p>
            <a:pPr lvl="1" algn="just">
              <a:buClr>
                <a:schemeClr val="accent1">
                  <a:lumMod val="50000"/>
                </a:schemeClr>
              </a:buClr>
            </a:pPr>
            <a:r>
              <a:rPr lang="en-US" sz="2200" dirty="0"/>
              <a:t>Enhanced job satisfaction</a:t>
            </a:r>
          </a:p>
          <a:p>
            <a:pPr lvl="1" algn="just">
              <a:buClr>
                <a:schemeClr val="accent1">
                  <a:lumMod val="50000"/>
                </a:schemeClr>
              </a:buClr>
            </a:pPr>
            <a:r>
              <a:rPr lang="en-US" sz="2200" dirty="0"/>
              <a:t>Positive culture </a:t>
            </a:r>
          </a:p>
          <a:p>
            <a:pPr lvl="1" algn="just">
              <a:buClr>
                <a:schemeClr val="accent1">
                  <a:lumMod val="50000"/>
                </a:schemeClr>
              </a:buClr>
            </a:pPr>
            <a:r>
              <a:rPr lang="en-US" sz="2200" dirty="0"/>
              <a:t>Retention of talent </a:t>
            </a:r>
          </a:p>
          <a:p>
            <a:pPr lvl="1" algn="just">
              <a:buClr>
                <a:schemeClr val="accent1">
                  <a:lumMod val="50000"/>
                </a:schemeClr>
              </a:buClr>
            </a:pPr>
            <a:r>
              <a:rPr lang="en-US" sz="2200" dirty="0"/>
              <a:t>Innovation and creativity </a:t>
            </a:r>
          </a:p>
          <a:p>
            <a:pPr lvl="1" algn="just">
              <a:buClr>
                <a:schemeClr val="accent1">
                  <a:lumMod val="50000"/>
                </a:schemeClr>
              </a:buClr>
            </a:pPr>
            <a:r>
              <a:rPr lang="en-US" sz="2200" dirty="0"/>
              <a:t>Healthy competition </a:t>
            </a:r>
          </a:p>
        </p:txBody>
      </p:sp>
      <p:grpSp>
        <p:nvGrpSpPr>
          <p:cNvPr id="21" name="Group 17">
            <a:extLst>
              <a:ext uri="{FF2B5EF4-FFF2-40B4-BE49-F238E27FC236}">
                <a16:creationId xmlns:a16="http://schemas.microsoft.com/office/drawing/2014/main" id="{5C260FE6-23CD-43B6-BCA3-58DE4732B2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6229681"/>
            <a:ext cx="342900" cy="457200"/>
            <a:chOff x="11361456" y="6195813"/>
            <a:chExt cx="548640" cy="548640"/>
          </a:xfrm>
        </p:grpSpPr>
        <p:sp>
          <p:nvSpPr>
            <p:cNvPr id="22" name="Oval 18">
              <a:extLst>
                <a:ext uri="{FF2B5EF4-FFF2-40B4-BE49-F238E27FC236}">
                  <a16:creationId xmlns:a16="http://schemas.microsoft.com/office/drawing/2014/main" id="{CFDD0C6E-09A3-4544-956D-AB5ACD07B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0" name="Oval 19">
              <a:extLst>
                <a:ext uri="{FF2B5EF4-FFF2-40B4-BE49-F238E27FC236}">
                  <a16:creationId xmlns:a16="http://schemas.microsoft.com/office/drawing/2014/main" id="{CBD82160-CA19-4E1E-8235-1462F7B845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8" name="Slide Number Placeholder 7">
            <a:extLst>
              <a:ext uri="{FF2B5EF4-FFF2-40B4-BE49-F238E27FC236}">
                <a16:creationId xmlns:a16="http://schemas.microsoft.com/office/drawing/2014/main" id="{F025FACB-8EB7-404C-8523-8BCFAA47F777}"/>
              </a:ext>
            </a:extLst>
          </p:cNvPr>
          <p:cNvSpPr>
            <a:spLocks noGrp="1"/>
          </p:cNvSpPr>
          <p:nvPr>
            <p:ph type="sldNum" sz="quarter" idx="12"/>
          </p:nvPr>
        </p:nvSpPr>
        <p:spPr>
          <a:xfrm>
            <a:off x="8483346" y="6272784"/>
            <a:ext cx="480060" cy="365125"/>
          </a:xfrm>
        </p:spPr>
        <p:txBody>
          <a:bodyPr>
            <a:normAutofit/>
          </a:bodyPr>
          <a:lstStyle/>
          <a:p>
            <a:pPr>
              <a:spcAft>
                <a:spcPts val="600"/>
              </a:spcAft>
            </a:pPr>
            <a:fld id="{D9649202-80CF-4493-AC25-AA2CAA829B7A}" type="slidenum">
              <a:rPr lang="en-US" smtClean="0"/>
              <a:pPr>
                <a:spcAft>
                  <a:spcPts val="600"/>
                </a:spcAft>
              </a:pPr>
              <a:t>17</a:t>
            </a:fld>
            <a:endParaRPr lang="en-US"/>
          </a:p>
        </p:txBody>
      </p:sp>
    </p:spTree>
    <p:extLst>
      <p:ext uri="{BB962C8B-B14F-4D97-AF65-F5344CB8AC3E}">
        <p14:creationId xmlns:p14="http://schemas.microsoft.com/office/powerpoint/2010/main" val="18064145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09138F-8BF1-40DF-B2EB-61DEDE1D3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8955"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86710" y="179703"/>
            <a:ext cx="5057883" cy="1609344"/>
          </a:xfrm>
        </p:spPr>
        <p:txBody>
          <a:bodyPr>
            <a:normAutofit/>
          </a:bodyPr>
          <a:lstStyle/>
          <a:p>
            <a:r>
              <a:rPr lang="en-US" sz="3900" cap="none" dirty="0"/>
              <a:t>Remote Employee Management </a:t>
            </a:r>
          </a:p>
        </p:txBody>
      </p:sp>
      <p:sp>
        <p:nvSpPr>
          <p:cNvPr id="3" name="Content Placeholder 2"/>
          <p:cNvSpPr>
            <a:spLocks noGrp="1"/>
          </p:cNvSpPr>
          <p:nvPr>
            <p:ph idx="1"/>
          </p:nvPr>
        </p:nvSpPr>
        <p:spPr>
          <a:xfrm>
            <a:off x="286709" y="2016875"/>
            <a:ext cx="5057884" cy="4670006"/>
          </a:xfrm>
        </p:spPr>
        <p:txBody>
          <a:bodyPr>
            <a:normAutofit lnSpcReduction="10000"/>
          </a:bodyPr>
          <a:lstStyle/>
          <a:p>
            <a:r>
              <a:rPr lang="en-US" dirty="0"/>
              <a:t>Benefits: increased productivity and job satisfaction; access to a national talent pool; reduced overhead </a:t>
            </a:r>
          </a:p>
          <a:p>
            <a:r>
              <a:rPr lang="en-US" dirty="0"/>
              <a:t>Challenges: </a:t>
            </a:r>
          </a:p>
          <a:p>
            <a:pPr lvl="1"/>
            <a:r>
              <a:rPr lang="en-US" sz="2000" dirty="0"/>
              <a:t>Communication breakdown </a:t>
            </a:r>
          </a:p>
          <a:p>
            <a:pPr lvl="1"/>
            <a:r>
              <a:rPr lang="en-US" sz="2000" dirty="0"/>
              <a:t>Isolation and loneliness</a:t>
            </a:r>
          </a:p>
          <a:p>
            <a:pPr lvl="1"/>
            <a:r>
              <a:rPr lang="en-US" sz="2000" dirty="0"/>
              <a:t>Time zone trouble </a:t>
            </a:r>
          </a:p>
          <a:p>
            <a:pPr lvl="1"/>
            <a:r>
              <a:rPr lang="en-US" sz="2000" dirty="0"/>
              <a:t>Accountability</a:t>
            </a:r>
          </a:p>
          <a:p>
            <a:pPr lvl="1"/>
            <a:r>
              <a:rPr lang="en-US" sz="2000" dirty="0"/>
              <a:t>Distractions at home </a:t>
            </a:r>
          </a:p>
          <a:p>
            <a:pPr lvl="1"/>
            <a:r>
              <a:rPr lang="en-US" sz="2000" dirty="0"/>
              <a:t>Tech issues</a:t>
            </a:r>
          </a:p>
          <a:p>
            <a:pPr lvl="1"/>
            <a:r>
              <a:rPr lang="en-US" sz="2000" dirty="0"/>
              <a:t>Monitoring and performance measurement </a:t>
            </a:r>
          </a:p>
          <a:p>
            <a:pPr lvl="1"/>
            <a:r>
              <a:rPr lang="en-US" sz="2000" dirty="0"/>
              <a:t>Team building </a:t>
            </a:r>
          </a:p>
          <a:p>
            <a:pPr lvl="1"/>
            <a:r>
              <a:rPr lang="en-US" sz="2000" dirty="0"/>
              <a:t>Work-Life Balance struggles</a:t>
            </a:r>
          </a:p>
          <a:p>
            <a:pPr lvl="1"/>
            <a:endParaRPr lang="en-US" sz="1600" dirty="0"/>
          </a:p>
          <a:p>
            <a:pPr lvl="1"/>
            <a:endParaRPr lang="en-US" sz="1600" dirty="0"/>
          </a:p>
          <a:p>
            <a:pPr lvl="1"/>
            <a:endParaRPr lang="en-US" sz="1600" dirty="0"/>
          </a:p>
          <a:p>
            <a:pPr lvl="1"/>
            <a:endParaRPr lang="en-US" sz="1600" dirty="0"/>
          </a:p>
          <a:p>
            <a:pPr lvl="1"/>
            <a:endParaRPr lang="en-US" sz="1600" dirty="0"/>
          </a:p>
          <a:p>
            <a:pPr lvl="1"/>
            <a:endParaRPr lang="en-US" sz="1600" dirty="0"/>
          </a:p>
        </p:txBody>
      </p:sp>
      <p:pic>
        <p:nvPicPr>
          <p:cNvPr id="12" name="Graphic 11" descr="Onboarding">
            <a:extLst>
              <a:ext uri="{FF2B5EF4-FFF2-40B4-BE49-F238E27FC236}">
                <a16:creationId xmlns:a16="http://schemas.microsoft.com/office/drawing/2014/main" id="{DF8B6870-9B4D-B005-44AC-AF0A4F06F1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52595" y="2016874"/>
            <a:ext cx="2526882" cy="2526882"/>
          </a:xfrm>
          <a:prstGeom prst="rect">
            <a:avLst/>
          </a:prstGeom>
        </p:spPr>
      </p:pic>
      <p:sp>
        <p:nvSpPr>
          <p:cNvPr id="8" name="Slide Number Placeholder 7">
            <a:extLst>
              <a:ext uri="{FF2B5EF4-FFF2-40B4-BE49-F238E27FC236}">
                <a16:creationId xmlns:a16="http://schemas.microsoft.com/office/drawing/2014/main" id="{F025FACB-8EB7-404C-8523-8BCFAA47F777}"/>
              </a:ext>
            </a:extLst>
          </p:cNvPr>
          <p:cNvSpPr>
            <a:spLocks noGrp="1"/>
          </p:cNvSpPr>
          <p:nvPr>
            <p:ph type="sldNum" sz="quarter" idx="12"/>
          </p:nvPr>
        </p:nvSpPr>
        <p:spPr>
          <a:xfrm>
            <a:off x="8483346" y="6272784"/>
            <a:ext cx="480060" cy="365125"/>
          </a:xfrm>
        </p:spPr>
        <p:txBody>
          <a:bodyPr>
            <a:normAutofit/>
          </a:bodyPr>
          <a:lstStyle/>
          <a:p>
            <a:pPr>
              <a:spcAft>
                <a:spcPts val="600"/>
              </a:spcAft>
            </a:pPr>
            <a:fld id="{D9649202-80CF-4493-AC25-AA2CAA829B7A}" type="slidenum">
              <a:rPr lang="en-US" smtClean="0"/>
              <a:pPr>
                <a:spcAft>
                  <a:spcPts val="600"/>
                </a:spcAft>
              </a:pPr>
              <a:t>18</a:t>
            </a:fld>
            <a:endParaRPr lang="en-US"/>
          </a:p>
        </p:txBody>
      </p:sp>
      <p:grpSp>
        <p:nvGrpSpPr>
          <p:cNvPr id="17" name="Group 16">
            <a:extLst>
              <a:ext uri="{FF2B5EF4-FFF2-40B4-BE49-F238E27FC236}">
                <a16:creationId xmlns:a16="http://schemas.microsoft.com/office/drawing/2014/main" id="{8390D0A1-1C50-4248-A68B-7D09D8B4100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6229681"/>
            <a:ext cx="342900" cy="457200"/>
            <a:chOff x="11361456" y="6195813"/>
            <a:chExt cx="548640" cy="548640"/>
          </a:xfrm>
        </p:grpSpPr>
        <p:sp>
          <p:nvSpPr>
            <p:cNvPr id="18" name="Oval 17">
              <a:extLst>
                <a:ext uri="{FF2B5EF4-FFF2-40B4-BE49-F238E27FC236}">
                  <a16:creationId xmlns:a16="http://schemas.microsoft.com/office/drawing/2014/main" id="{979EA430-360E-4176-9623-B9A83D31CE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D1714FD0-5C47-42B7-9A05-FAF494EF4F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1" name="Slide Number Placeholder 6">
            <a:extLst>
              <a:ext uri="{FF2B5EF4-FFF2-40B4-BE49-F238E27FC236}">
                <a16:creationId xmlns:a16="http://schemas.microsoft.com/office/drawing/2014/main" id="{7ED76833-0D4E-42A8-AEF4-8853ADB0E8F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90135" y="6272783"/>
            <a:ext cx="480060"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a:solidFill>
                  <a:srgbClr val="FFFFFF"/>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264353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464119"/>
            <a:ext cx="7667244"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601952"/>
            <a:ext cx="7667244" cy="1385874"/>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9" name="Rectangle 18">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2038655"/>
            <a:ext cx="7667244"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802386" y="484632"/>
            <a:ext cx="7543800" cy="1609344"/>
          </a:xfrm>
        </p:spPr>
        <p:txBody>
          <a:bodyPr>
            <a:normAutofit/>
          </a:bodyPr>
          <a:lstStyle/>
          <a:p>
            <a:r>
              <a:rPr lang="en-US" cap="none"/>
              <a:t>Remote Management Tips</a:t>
            </a:r>
          </a:p>
        </p:txBody>
      </p:sp>
      <p:sp>
        <p:nvSpPr>
          <p:cNvPr id="3" name="Content Placeholder 2"/>
          <p:cNvSpPr>
            <a:spLocks noGrp="1"/>
          </p:cNvSpPr>
          <p:nvPr>
            <p:ph idx="1"/>
          </p:nvPr>
        </p:nvSpPr>
        <p:spPr>
          <a:xfrm>
            <a:off x="802386" y="2320412"/>
            <a:ext cx="7543800" cy="3851787"/>
          </a:xfrm>
        </p:spPr>
        <p:txBody>
          <a:bodyPr>
            <a:normAutofit lnSpcReduction="10000"/>
          </a:bodyPr>
          <a:lstStyle/>
          <a:p>
            <a:r>
              <a:rPr lang="en-US" dirty="0"/>
              <a:t>Establish regular communication channels</a:t>
            </a:r>
          </a:p>
          <a:p>
            <a:r>
              <a:rPr lang="en-US" dirty="0"/>
              <a:t>Define clear objectives and goals </a:t>
            </a:r>
          </a:p>
          <a:p>
            <a:r>
              <a:rPr lang="en-US" dirty="0"/>
              <a:t>Emphasize outcomes over micromanagement </a:t>
            </a:r>
          </a:p>
          <a:p>
            <a:r>
              <a:rPr lang="en-US" dirty="0"/>
              <a:t>Set measurable performance metrics</a:t>
            </a:r>
          </a:p>
          <a:p>
            <a:r>
              <a:rPr lang="en-US" dirty="0"/>
              <a:t>Trust employees to manage their schedules </a:t>
            </a:r>
          </a:p>
          <a:p>
            <a:pPr lvl="1"/>
            <a:r>
              <a:rPr lang="en-US" dirty="0"/>
              <a:t>Focus on results rather than strict hours</a:t>
            </a:r>
          </a:p>
          <a:p>
            <a:pPr lvl="1"/>
            <a:r>
              <a:rPr lang="en-US" dirty="0"/>
              <a:t>Emphasize work-life balance</a:t>
            </a:r>
          </a:p>
          <a:p>
            <a:r>
              <a:rPr lang="en-US" dirty="0"/>
              <a:t>Acknowledge achievements publicly</a:t>
            </a:r>
          </a:p>
          <a:p>
            <a:pPr lvl="1"/>
            <a:r>
              <a:rPr lang="en-US" dirty="0"/>
              <a:t>Address challenges privately  </a:t>
            </a:r>
          </a:p>
          <a:p>
            <a:r>
              <a:rPr lang="en-US" dirty="0"/>
              <a:t>Provide regular feedback </a:t>
            </a:r>
          </a:p>
          <a:p>
            <a:pPr lvl="2"/>
            <a:endParaRPr lang="en-US" dirty="0"/>
          </a:p>
        </p:txBody>
      </p:sp>
      <p:sp>
        <p:nvSpPr>
          <p:cNvPr id="21" name="Oval 20">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1293" y="6229681"/>
            <a:ext cx="3429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3" name="Oval 22">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3188" y="6258874"/>
            <a:ext cx="299110"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8" name="Slide Number Placeholder 7">
            <a:extLst>
              <a:ext uri="{FF2B5EF4-FFF2-40B4-BE49-F238E27FC236}">
                <a16:creationId xmlns:a16="http://schemas.microsoft.com/office/drawing/2014/main" id="{F025FACB-8EB7-404C-8523-8BCFAA47F777}"/>
              </a:ext>
            </a:extLst>
          </p:cNvPr>
          <p:cNvSpPr>
            <a:spLocks noGrp="1"/>
          </p:cNvSpPr>
          <p:nvPr>
            <p:ph type="sldNum" sz="quarter" idx="12"/>
          </p:nvPr>
        </p:nvSpPr>
        <p:spPr>
          <a:xfrm>
            <a:off x="8483346" y="6272784"/>
            <a:ext cx="480060" cy="365125"/>
          </a:xfrm>
        </p:spPr>
        <p:txBody>
          <a:bodyPr>
            <a:normAutofit/>
          </a:bodyPr>
          <a:lstStyle/>
          <a:p>
            <a:pPr>
              <a:spcAft>
                <a:spcPts val="600"/>
              </a:spcAft>
            </a:pPr>
            <a:fld id="{D9649202-80CF-4493-AC25-AA2CAA829B7A}" type="slidenum">
              <a:rPr lang="en-US" smtClean="0"/>
              <a:pPr>
                <a:spcAft>
                  <a:spcPts val="600"/>
                </a:spcAft>
              </a:pPr>
              <a:t>19</a:t>
            </a:fld>
            <a:endParaRPr lang="en-US"/>
          </a:p>
        </p:txBody>
      </p:sp>
    </p:spTree>
    <p:extLst>
      <p:ext uri="{BB962C8B-B14F-4D97-AF65-F5344CB8AC3E}">
        <p14:creationId xmlns:p14="http://schemas.microsoft.com/office/powerpoint/2010/main" val="2059572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44D1AF09-1E68-443C-A7CD-4B5B23010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5715" y="-1"/>
            <a:ext cx="915543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4" name="Picture 33" descr="One in a crowd">
            <a:extLst>
              <a:ext uri="{FF2B5EF4-FFF2-40B4-BE49-F238E27FC236}">
                <a16:creationId xmlns:a16="http://schemas.microsoft.com/office/drawing/2014/main" id="{3CBD8689-3987-B7D2-8B5A-440645DE0752}"/>
              </a:ext>
            </a:extLst>
          </p:cNvPr>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20" y="10"/>
            <a:ext cx="9143980" cy="6857989"/>
          </a:xfrm>
          <a:prstGeom prst="rect">
            <a:avLst/>
          </a:prstGeom>
        </p:spPr>
      </p:pic>
      <p:sp>
        <p:nvSpPr>
          <p:cNvPr id="58" name="Rectangle 57">
            <a:extLst>
              <a:ext uri="{FF2B5EF4-FFF2-40B4-BE49-F238E27FC236}">
                <a16:creationId xmlns:a16="http://schemas.microsoft.com/office/drawing/2014/main" id="{76299C32-C39C-436C-88D5-9A6C80947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blipFill dpi="0" rotWithShape="1">
            <a:blip r:embed="rId4">
              <a:alphaModFix amt="50000"/>
              <a:lum bright="70000" contrast="-70000"/>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798957" y="781812"/>
            <a:ext cx="7752336" cy="4050792"/>
          </a:xfrm>
        </p:spPr>
        <p:txBody>
          <a:bodyPr>
            <a:normAutofit/>
          </a:bodyPr>
          <a:lstStyle/>
          <a:p>
            <a:pPr marL="0" indent="0">
              <a:buNone/>
            </a:pPr>
            <a:r>
              <a:rPr lang="en-US" sz="2800" b="1">
                <a:solidFill>
                  <a:schemeClr val="bg1"/>
                </a:solidFill>
              </a:rPr>
              <a:t>“The greatest leader is not necessarily the one who does the greatest things. He is the one that gets the people to do the greatest things.” </a:t>
            </a:r>
          </a:p>
          <a:p>
            <a:pPr marL="0" indent="0">
              <a:buNone/>
            </a:pPr>
            <a:endParaRPr lang="en-US" sz="2800" b="1">
              <a:solidFill>
                <a:schemeClr val="bg1"/>
              </a:solidFill>
            </a:endParaRPr>
          </a:p>
          <a:p>
            <a:pPr marL="0" indent="0">
              <a:buNone/>
            </a:pPr>
            <a:r>
              <a:rPr lang="en-US" sz="2800" b="1">
                <a:solidFill>
                  <a:schemeClr val="bg1"/>
                </a:solidFill>
              </a:rPr>
              <a:t>					- Ronald Reagan </a:t>
            </a:r>
            <a:endParaRPr lang="en-US" sz="2800" b="1" dirty="0">
              <a:solidFill>
                <a:schemeClr val="bg1"/>
              </a:solidFill>
            </a:endParaRPr>
          </a:p>
        </p:txBody>
      </p:sp>
      <p:grpSp>
        <p:nvGrpSpPr>
          <p:cNvPr id="60" name="Group 59">
            <a:extLst>
              <a:ext uri="{FF2B5EF4-FFF2-40B4-BE49-F238E27FC236}">
                <a16:creationId xmlns:a16="http://schemas.microsoft.com/office/drawing/2014/main" id="{5C260FE6-23CD-43B6-BCA3-58DE4732B2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6229681"/>
            <a:ext cx="342900" cy="457200"/>
            <a:chOff x="11361456" y="6195813"/>
            <a:chExt cx="548640" cy="548640"/>
          </a:xfrm>
        </p:grpSpPr>
        <p:sp>
          <p:nvSpPr>
            <p:cNvPr id="61" name="Oval 60">
              <a:extLst>
                <a:ext uri="{FF2B5EF4-FFF2-40B4-BE49-F238E27FC236}">
                  <a16:creationId xmlns:a16="http://schemas.microsoft.com/office/drawing/2014/main" id="{CFDD0C6E-09A3-4544-956D-AB5ACD07B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62" name="Oval 61">
              <a:extLst>
                <a:ext uri="{FF2B5EF4-FFF2-40B4-BE49-F238E27FC236}">
                  <a16:creationId xmlns:a16="http://schemas.microsoft.com/office/drawing/2014/main" id="{CBD82160-CA19-4E1E-8235-1462F7B845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8" name="Slide Number Placeholder 7">
            <a:extLst>
              <a:ext uri="{FF2B5EF4-FFF2-40B4-BE49-F238E27FC236}">
                <a16:creationId xmlns:a16="http://schemas.microsoft.com/office/drawing/2014/main" id="{F025FACB-8EB7-404C-8523-8BCFAA47F777}"/>
              </a:ext>
            </a:extLst>
          </p:cNvPr>
          <p:cNvSpPr>
            <a:spLocks noGrp="1"/>
          </p:cNvSpPr>
          <p:nvPr>
            <p:ph type="sldNum" sz="quarter" idx="12"/>
          </p:nvPr>
        </p:nvSpPr>
        <p:spPr>
          <a:xfrm>
            <a:off x="8483346" y="6272784"/>
            <a:ext cx="480060" cy="365125"/>
          </a:xfrm>
        </p:spPr>
        <p:txBody>
          <a:bodyPr>
            <a:normAutofit/>
          </a:bodyPr>
          <a:lstStyle/>
          <a:p>
            <a:pPr>
              <a:spcAft>
                <a:spcPts val="600"/>
              </a:spcAft>
            </a:pPr>
            <a:fld id="{D9649202-80CF-4493-AC25-AA2CAA829B7A}" type="slidenum">
              <a:rPr lang="en-US" smtClean="0"/>
              <a:pPr>
                <a:spcAft>
                  <a:spcPts val="600"/>
                </a:spcAft>
              </a:pPr>
              <a:t>2</a:t>
            </a:fld>
            <a:endParaRPr lang="en-US"/>
          </a:p>
        </p:txBody>
      </p:sp>
    </p:spTree>
    <p:extLst>
      <p:ext uri="{BB962C8B-B14F-4D97-AF65-F5344CB8AC3E}">
        <p14:creationId xmlns:p14="http://schemas.microsoft.com/office/powerpoint/2010/main" val="27243440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Many question marks on black background">
            <a:extLst>
              <a:ext uri="{FF2B5EF4-FFF2-40B4-BE49-F238E27FC236}">
                <a16:creationId xmlns:a16="http://schemas.microsoft.com/office/drawing/2014/main" id="{39096133-6FB4-EDF7-42A0-84887C46897F}"/>
              </a:ext>
            </a:extLst>
          </p:cNvPr>
          <p:cNvPicPr>
            <a:picLocks noChangeAspect="1"/>
          </p:cNvPicPr>
          <p:nvPr/>
        </p:nvPicPr>
        <p:blipFill rotWithShape="1">
          <a:blip r:embed="rId3"/>
          <a:srcRect l="65668" r="3334" b="2"/>
          <a:stretch/>
        </p:blipFill>
        <p:spPr>
          <a:xfrm>
            <a:off x="2508" y="10"/>
            <a:ext cx="3485044" cy="6857990"/>
          </a:xfrm>
          <a:prstGeom prst="rect">
            <a:avLst/>
          </a:prstGeom>
        </p:spPr>
      </p:pic>
      <p:sp>
        <p:nvSpPr>
          <p:cNvPr id="14" name="Rectangle 13">
            <a:extLst>
              <a:ext uri="{FF2B5EF4-FFF2-40B4-BE49-F238E27FC236}">
                <a16:creationId xmlns:a16="http://schemas.microsoft.com/office/drawing/2014/main" id="{6B271163-1E03-43CD-BDE9-0233CAE1A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8754" y="0"/>
            <a:ext cx="5655246"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727581" y="484632"/>
            <a:ext cx="5047708" cy="1609344"/>
          </a:xfrm>
          <a:ln>
            <a:noFill/>
          </a:ln>
        </p:spPr>
        <p:txBody>
          <a:bodyPr>
            <a:normAutofit/>
          </a:bodyPr>
          <a:lstStyle/>
          <a:p>
            <a:r>
              <a:rPr lang="en-US" dirty="0"/>
              <a:t> </a:t>
            </a:r>
          </a:p>
        </p:txBody>
      </p:sp>
      <p:sp>
        <p:nvSpPr>
          <p:cNvPr id="3" name="Content Placeholder 2"/>
          <p:cNvSpPr>
            <a:spLocks noGrp="1"/>
          </p:cNvSpPr>
          <p:nvPr>
            <p:ph idx="1"/>
          </p:nvPr>
        </p:nvSpPr>
        <p:spPr>
          <a:xfrm>
            <a:off x="3727581" y="484631"/>
            <a:ext cx="5047707" cy="6373367"/>
          </a:xfrm>
        </p:spPr>
        <p:txBody>
          <a:bodyPr>
            <a:normAutofit/>
          </a:bodyPr>
          <a:lstStyle/>
          <a:p>
            <a:pPr marL="68580" indent="0">
              <a:buNone/>
            </a:pPr>
            <a:endParaRPr lang="en-US" sz="900" dirty="0">
              <a:latin typeface="Cambria" panose="02040503050406030204" pitchFamily="18" charset="0"/>
            </a:endParaRPr>
          </a:p>
          <a:p>
            <a:pPr marL="68580" indent="0" algn="ctr">
              <a:buNone/>
            </a:pPr>
            <a:r>
              <a:rPr lang="en-US" dirty="0">
                <a:cs typeface="Times New Roman" panose="02020603050405020304" pitchFamily="18" charset="0"/>
              </a:rPr>
              <a:t>Ashley N. Trotto</a:t>
            </a:r>
          </a:p>
          <a:p>
            <a:pPr marL="68580" indent="0" algn="ctr">
              <a:buNone/>
            </a:pPr>
            <a:r>
              <a:rPr lang="en-US" u="sng" dirty="0">
                <a:solidFill>
                  <a:srgbClr val="0070C0"/>
                </a:solidFill>
                <a:cs typeface="Times New Roman" panose="02020603050405020304" pitchFamily="18" charset="0"/>
              </a:rPr>
              <a:t>atrotto@kmfpc.com</a:t>
            </a:r>
          </a:p>
          <a:p>
            <a:pPr marL="68580" indent="0">
              <a:buNone/>
            </a:pPr>
            <a:endParaRPr lang="en-US" dirty="0"/>
          </a:p>
          <a:p>
            <a:pPr marL="68580" indent="0">
              <a:buNone/>
            </a:pPr>
            <a:r>
              <a:rPr lang="en-US" sz="1800" dirty="0"/>
              <a:t>KENNERLY, MONTGOMERY &amp; FINLEY, P.C.</a:t>
            </a:r>
          </a:p>
          <a:p>
            <a:pPr marL="68580" indent="0">
              <a:buNone/>
            </a:pPr>
            <a:r>
              <a:rPr lang="en-US" sz="1800" dirty="0"/>
              <a:t>550 MAIN STREET, FOURTH FLOOR |  KNOXVILLE, TN 37902</a:t>
            </a:r>
          </a:p>
          <a:p>
            <a:pPr marL="68580" indent="0">
              <a:buNone/>
            </a:pPr>
            <a:r>
              <a:rPr lang="en-US" sz="1800" dirty="0"/>
              <a:t>P.O. BOX 442  |  KNOXVILLE, TN 37901</a:t>
            </a:r>
          </a:p>
          <a:p>
            <a:pPr marL="68580" indent="0">
              <a:buNone/>
            </a:pPr>
            <a:r>
              <a:rPr lang="en-US" sz="1800" dirty="0"/>
              <a:t>PH (865) 546-7311  |  FX (865) 524-1773  |  WWW.KMFPC.COM</a:t>
            </a:r>
          </a:p>
          <a:p>
            <a:pPr marL="68580" indent="0">
              <a:buNone/>
            </a:pPr>
            <a:endParaRPr lang="en-US" sz="900" dirty="0"/>
          </a:p>
          <a:p>
            <a:pPr marL="68580" indent="0">
              <a:buNone/>
            </a:pPr>
            <a:endParaRPr lang="en-US" sz="900" dirty="0"/>
          </a:p>
          <a:p>
            <a:pPr marL="68580" indent="0">
              <a:buNone/>
            </a:pPr>
            <a:endParaRPr lang="en-US" sz="900" dirty="0"/>
          </a:p>
          <a:p>
            <a:pPr marL="68580" indent="0">
              <a:buNone/>
            </a:pPr>
            <a:r>
              <a:rPr lang="en-US" sz="1400" dirty="0"/>
              <a:t>©2023 Kennerly, Montgomery &amp; Finley, P.C. This publication is intended for general information purposes only and does not constitute legal advice or a legal opinion and is not an adequate substitute for the advice of legal counsel. Please consult with a Kennerly Montgomery attorney to determine how laws, suggestions, and illustrations apply to specific situations.</a:t>
            </a:r>
          </a:p>
          <a:p>
            <a:pPr marL="68580" indent="0">
              <a:buNone/>
            </a:pPr>
            <a:endParaRPr lang="en-US" sz="900" dirty="0">
              <a:latin typeface="Cambria" panose="02040503050406030204" pitchFamily="18" charset="0"/>
            </a:endParaRPr>
          </a:p>
        </p:txBody>
      </p:sp>
      <p:grpSp>
        <p:nvGrpSpPr>
          <p:cNvPr id="16" name="Group 15">
            <a:extLst>
              <a:ext uri="{FF2B5EF4-FFF2-40B4-BE49-F238E27FC236}">
                <a16:creationId xmlns:a16="http://schemas.microsoft.com/office/drawing/2014/main" id="{B3A84125-19BF-4B89-B0B6-72CD1A073F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6229681"/>
            <a:ext cx="342900" cy="457200"/>
            <a:chOff x="11361456" y="6195813"/>
            <a:chExt cx="548640" cy="548640"/>
          </a:xfrm>
        </p:grpSpPr>
        <p:sp>
          <p:nvSpPr>
            <p:cNvPr id="17" name="Oval 16">
              <a:extLst>
                <a:ext uri="{FF2B5EF4-FFF2-40B4-BE49-F238E27FC236}">
                  <a16:creationId xmlns:a16="http://schemas.microsoft.com/office/drawing/2014/main" id="{ABCDD38B-753F-4DF4-8B85-FD3D5A11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9A78B783-89C6-45C9-95E7-2441AC748B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8" name="Slide Number Placeholder 6">
            <a:extLst>
              <a:ext uri="{FF2B5EF4-FFF2-40B4-BE49-F238E27FC236}">
                <a16:creationId xmlns:a16="http://schemas.microsoft.com/office/drawing/2014/main" id="{D2436A0E-8F03-4B02-98E6-0BCF7059770E}"/>
              </a:ext>
            </a:extLst>
          </p:cNvPr>
          <p:cNvSpPr>
            <a:spLocks noGrp="1"/>
          </p:cNvSpPr>
          <p:nvPr>
            <p:ph type="sldNum" sz="quarter" idx="12"/>
          </p:nvPr>
        </p:nvSpPr>
        <p:spPr>
          <a:xfrm>
            <a:off x="8483346" y="6272784"/>
            <a:ext cx="48006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D9649202-80CF-4493-AC25-AA2CAA829B7A}" type="slidenum">
              <a:rPr kumimoji="0" lang="en-US" b="1" i="0" u="none" strike="noStrike" kern="1200" cap="none" spc="0" normalizeH="0" baseline="0" noProof="0" smtClean="0">
                <a:ln>
                  <a:noFill/>
                </a:ln>
                <a:effectLst/>
                <a:uLnTx/>
                <a:uFillTx/>
                <a:latin typeface="Times New Roman"/>
                <a:ea typeface="+mn-ea"/>
                <a:cs typeface="+mn-cs"/>
              </a:rPr>
              <a:pPr marL="0" marR="0" lvl="0" indent="0" defTabSz="914400" rtl="0" eaLnBrk="1" fontAlgn="auto" latinLnBrk="0" hangingPunct="1">
                <a:spcBef>
                  <a:spcPts val="0"/>
                </a:spcBef>
                <a:spcAft>
                  <a:spcPts val="600"/>
                </a:spcAft>
                <a:buClrTx/>
                <a:buSzTx/>
                <a:buFontTx/>
                <a:buNone/>
                <a:tabLst/>
                <a:defRPr/>
              </a:pPr>
              <a:t>20</a:t>
            </a:fld>
            <a:endParaRPr kumimoji="0" lang="en-US" b="1" i="0" u="none" strike="noStrike" kern="1200" cap="none" spc="0" normalizeH="0" baseline="0" noProof="0">
              <a:ln>
                <a:noFill/>
              </a:ln>
              <a:effectLst/>
              <a:uLnTx/>
              <a:uFillTx/>
              <a:latin typeface="Times New Roman"/>
              <a:ea typeface="+mn-ea"/>
              <a:cs typeface="+mn-cs"/>
            </a:endParaRPr>
          </a:p>
        </p:txBody>
      </p:sp>
    </p:spTree>
    <p:extLst>
      <p:ext uri="{BB962C8B-B14F-4D97-AF65-F5344CB8AC3E}">
        <p14:creationId xmlns:p14="http://schemas.microsoft.com/office/powerpoint/2010/main" val="3452495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39762"/>
          </a:xfrm>
        </p:spPr>
        <p:txBody>
          <a:bodyPr>
            <a:normAutofit fontScale="90000"/>
          </a:bodyPr>
          <a:lstStyle/>
          <a:p>
            <a:pPr algn="ctr"/>
            <a:r>
              <a:rPr lang="en-US" b="1" cap="none" dirty="0">
                <a:latin typeface="Times New Roman" panose="02020603050405020304" pitchFamily="18" charset="0"/>
                <a:cs typeface="Times New Roman" panose="02020603050405020304" pitchFamily="18" charset="0"/>
              </a:rPr>
              <a:t>A Little About Your Presenter</a:t>
            </a:r>
          </a:p>
        </p:txBody>
      </p:sp>
      <p:sp>
        <p:nvSpPr>
          <p:cNvPr id="3" name="Content Placeholder 2"/>
          <p:cNvSpPr>
            <a:spLocks noGrp="1"/>
          </p:cNvSpPr>
          <p:nvPr>
            <p:ph idx="1"/>
          </p:nvPr>
        </p:nvSpPr>
        <p:spPr>
          <a:xfrm>
            <a:off x="228600" y="1143000"/>
            <a:ext cx="4556760" cy="3819971"/>
          </a:xfrm>
        </p:spPr>
        <p:txBody>
          <a:bodyPr>
            <a:noAutofit/>
          </a:bodyPr>
          <a:lstStyle/>
          <a:p>
            <a:pPr marL="0" indent="0" algn="just">
              <a:spcBef>
                <a:spcPts val="0"/>
              </a:spcBef>
              <a:buNone/>
            </a:pPr>
            <a:r>
              <a:rPr lang="en-US" sz="1400" dirty="0">
                <a:ea typeface="Calibri"/>
                <a:cs typeface="Times New Roman" panose="02020603050405020304" pitchFamily="18" charset="0"/>
              </a:rPr>
              <a:t>As a member of the Firms’ employee benefits practice, </a:t>
            </a:r>
            <a:r>
              <a:rPr lang="en-US" sz="1400" b="1" dirty="0">
                <a:ea typeface="Calibri"/>
                <a:cs typeface="Times New Roman" panose="02020603050405020304" pitchFamily="18" charset="0"/>
              </a:rPr>
              <a:t>Ashley N. </a:t>
            </a:r>
            <a:r>
              <a:rPr lang="en-US" sz="1400" b="1" dirty="0" err="1">
                <a:ea typeface="Calibri"/>
                <a:cs typeface="Times New Roman" panose="02020603050405020304" pitchFamily="18" charset="0"/>
              </a:rPr>
              <a:t>Trotto</a:t>
            </a:r>
            <a:r>
              <a:rPr lang="en-US" sz="1400" b="1" dirty="0">
                <a:ea typeface="Calibri"/>
                <a:cs typeface="Times New Roman" panose="02020603050405020304" pitchFamily="18" charset="0"/>
              </a:rPr>
              <a:t> </a:t>
            </a:r>
            <a:r>
              <a:rPr lang="en-US" sz="1400" dirty="0">
                <a:ea typeface="Calibri"/>
                <a:cs typeface="Times New Roman" panose="02020603050405020304" pitchFamily="18" charset="0"/>
              </a:rPr>
              <a:t>aims to condense and simplify the complicated and ultra-technical world of employee benefits into understandable, plain English advice for her clients. Ashley is dedicated to building long-standing, trusted relationships with her clients and understands that a single point of contact for timely resolution of employment-related issues is key. To that end, Ashley also spends her time helping clients navigate the prickly, and often unforgiving, landscape of the FLSA, HIPAA, COBRA, FMLA, ADA, and other employment-related legislation as well as everyday employment issues, like creation and application of employer policies and employee training. A</a:t>
            </a:r>
            <a:r>
              <a:rPr lang="en-US" sz="1400" dirty="0"/>
              <a:t>shley serves on the Board of Directors for the ETCBA and the Mental Health Association of East Tennessee and is the </a:t>
            </a:r>
            <a:r>
              <a:rPr lang="en-US" sz="1400" dirty="0">
                <a:ea typeface="Calibri"/>
                <a:cs typeface="Times New Roman" panose="02020603050405020304" pitchFamily="18" charset="0"/>
              </a:rPr>
              <a:t>energy behind the Firm’s on-going kindergarten book project at Christenberry Elementary.</a:t>
            </a:r>
            <a:endParaRPr lang="en-US" sz="1400" dirty="0">
              <a:latin typeface="Cambria" panose="02040503050406030204" pitchFamily="18" charset="0"/>
            </a:endParaRPr>
          </a:p>
        </p:txBody>
      </p:sp>
      <p:sp>
        <p:nvSpPr>
          <p:cNvPr id="7" name="Slide Number Placeholder 6">
            <a:extLst>
              <a:ext uri="{FF2B5EF4-FFF2-40B4-BE49-F238E27FC236}">
                <a16:creationId xmlns:a16="http://schemas.microsoft.com/office/drawing/2014/main" id="{D0056C09-42A6-4EB7-ABBC-AF6861ADFF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49202-80CF-4493-AC25-AA2CAA829B7A}" type="slidenum">
              <a:rPr kumimoji="0" lang="en-US" sz="1100" b="1" i="0" u="none" strike="noStrike" kern="1200" cap="none" spc="0" normalizeH="0" baseline="0" noProof="0" smtClean="0">
                <a:ln>
                  <a:noFill/>
                </a:ln>
                <a:solidFill>
                  <a:schemeClr val="bg1"/>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100" b="1" i="0" u="none" strike="noStrike" kern="1200" cap="none" spc="0" normalizeH="0" baseline="0" noProof="0" dirty="0">
              <a:ln>
                <a:noFill/>
              </a:ln>
              <a:solidFill>
                <a:schemeClr val="bg1"/>
              </a:solidFill>
              <a:effectLst/>
              <a:uLnTx/>
              <a:uFillTx/>
              <a:latin typeface="Times New Roman"/>
              <a:ea typeface="+mn-ea"/>
              <a:cs typeface="+mn-cs"/>
            </a:endParaRPr>
          </a:p>
        </p:txBody>
      </p:sp>
      <p:pic>
        <p:nvPicPr>
          <p:cNvPr id="8" name="Picture 7">
            <a:extLst>
              <a:ext uri="{FF2B5EF4-FFF2-40B4-BE49-F238E27FC236}">
                <a16:creationId xmlns:a16="http://schemas.microsoft.com/office/drawing/2014/main" id="{6D49BB0D-8591-4CFC-899C-11845BFC24E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05400" y="1295400"/>
            <a:ext cx="2387600" cy="3183466"/>
          </a:xfrm>
          <a:prstGeom prst="rect">
            <a:avLst/>
          </a:prstGeom>
        </p:spPr>
      </p:pic>
      <p:pic>
        <p:nvPicPr>
          <p:cNvPr id="4" name="Picture 3">
            <a:extLst>
              <a:ext uri="{FF2B5EF4-FFF2-40B4-BE49-F238E27FC236}">
                <a16:creationId xmlns:a16="http://schemas.microsoft.com/office/drawing/2014/main" id="{6D450D91-32C9-48F0-9B96-316770F7153B}"/>
              </a:ext>
            </a:extLst>
          </p:cNvPr>
          <p:cNvPicPr>
            <a:picLocks noChangeAspect="1"/>
          </p:cNvPicPr>
          <p:nvPr/>
        </p:nvPicPr>
        <p:blipFill>
          <a:blip r:embed="rId4"/>
          <a:stretch>
            <a:fillRect/>
          </a:stretch>
        </p:blipFill>
        <p:spPr>
          <a:xfrm>
            <a:off x="4334235" y="3246104"/>
            <a:ext cx="475529" cy="365792"/>
          </a:xfrm>
          <a:prstGeom prst="rect">
            <a:avLst/>
          </a:prstGeom>
        </p:spPr>
      </p:pic>
    </p:spTree>
    <p:extLst>
      <p:ext uri="{BB962C8B-B14F-4D97-AF65-F5344CB8AC3E}">
        <p14:creationId xmlns:p14="http://schemas.microsoft.com/office/powerpoint/2010/main" val="2304351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00DB65CC-5C14-40A8-80CF-0BC246110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8955"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86710" y="484632"/>
            <a:ext cx="5057883" cy="1609344"/>
          </a:xfrm>
        </p:spPr>
        <p:txBody>
          <a:bodyPr>
            <a:normAutofit/>
          </a:bodyPr>
          <a:lstStyle/>
          <a:p>
            <a:r>
              <a:rPr lang="en-US" sz="3600" cap="none"/>
              <a:t>Understanding the Role of a Manager</a:t>
            </a:r>
          </a:p>
        </p:txBody>
      </p:sp>
      <p:sp>
        <p:nvSpPr>
          <p:cNvPr id="3" name="Content Placeholder 2"/>
          <p:cNvSpPr>
            <a:spLocks noGrp="1"/>
          </p:cNvSpPr>
          <p:nvPr>
            <p:ph idx="1"/>
          </p:nvPr>
        </p:nvSpPr>
        <p:spPr>
          <a:xfrm>
            <a:off x="286709" y="2121408"/>
            <a:ext cx="5057884" cy="4050792"/>
          </a:xfrm>
        </p:spPr>
        <p:txBody>
          <a:bodyPr>
            <a:normAutofit/>
          </a:bodyPr>
          <a:lstStyle/>
          <a:p>
            <a:r>
              <a:rPr lang="en-US" sz="2400" dirty="0"/>
              <a:t>To create an environment where team members can thrive, collaborate effectively, and contribute to the success of the organization </a:t>
            </a:r>
          </a:p>
          <a:p>
            <a:r>
              <a:rPr lang="en-US" sz="2400" dirty="0"/>
              <a:t>Requires a combination of leadership skills, interpersonal skills, and a deep understanding of the organization </a:t>
            </a:r>
          </a:p>
        </p:txBody>
      </p:sp>
      <p:pic>
        <p:nvPicPr>
          <p:cNvPr id="25" name="Picture 24" descr="Colleagues huddle">
            <a:extLst>
              <a:ext uri="{FF2B5EF4-FFF2-40B4-BE49-F238E27FC236}">
                <a16:creationId xmlns:a16="http://schemas.microsoft.com/office/drawing/2014/main" id="{04A2FEB0-E3C2-240F-D8EB-72E15FFB06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777" r="34302" b="-1"/>
          <a:stretch/>
        </p:blipFill>
        <p:spPr>
          <a:xfrm>
            <a:off x="5658955" y="10"/>
            <a:ext cx="3485045" cy="6857990"/>
          </a:xfrm>
          <a:prstGeom prst="rect">
            <a:avLst/>
          </a:prstGeom>
        </p:spPr>
      </p:pic>
      <p:grpSp>
        <p:nvGrpSpPr>
          <p:cNvPr id="71" name="Group 70">
            <a:extLst>
              <a:ext uri="{FF2B5EF4-FFF2-40B4-BE49-F238E27FC236}">
                <a16:creationId xmlns:a16="http://schemas.microsoft.com/office/drawing/2014/main" id="{870D3EC9-277D-4DFB-90A3-9F5F5F9293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6229681"/>
            <a:ext cx="342900" cy="457200"/>
            <a:chOff x="11361456" y="6195813"/>
            <a:chExt cx="548640" cy="548640"/>
          </a:xfrm>
        </p:grpSpPr>
        <p:sp>
          <p:nvSpPr>
            <p:cNvPr id="72" name="Oval 71">
              <a:extLst>
                <a:ext uri="{FF2B5EF4-FFF2-40B4-BE49-F238E27FC236}">
                  <a16:creationId xmlns:a16="http://schemas.microsoft.com/office/drawing/2014/main" id="{10D6A74E-11DD-496C-A37C-9F1EC3F3EA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73" name="Oval 72">
              <a:extLst>
                <a:ext uri="{FF2B5EF4-FFF2-40B4-BE49-F238E27FC236}">
                  <a16:creationId xmlns:a16="http://schemas.microsoft.com/office/drawing/2014/main" id="{C76A5638-2332-43A3-A49E-71C617413E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8" name="Slide Number Placeholder 7">
            <a:extLst>
              <a:ext uri="{FF2B5EF4-FFF2-40B4-BE49-F238E27FC236}">
                <a16:creationId xmlns:a16="http://schemas.microsoft.com/office/drawing/2014/main" id="{F025FACB-8EB7-404C-8523-8BCFAA47F777}"/>
              </a:ext>
            </a:extLst>
          </p:cNvPr>
          <p:cNvSpPr>
            <a:spLocks noGrp="1"/>
          </p:cNvSpPr>
          <p:nvPr>
            <p:ph type="sldNum" sz="quarter" idx="12"/>
          </p:nvPr>
        </p:nvSpPr>
        <p:spPr>
          <a:xfrm>
            <a:off x="8483346" y="6272784"/>
            <a:ext cx="480060" cy="365125"/>
          </a:xfrm>
        </p:spPr>
        <p:txBody>
          <a:bodyPr>
            <a:normAutofit/>
          </a:bodyPr>
          <a:lstStyle/>
          <a:p>
            <a:pPr>
              <a:spcAft>
                <a:spcPts val="600"/>
              </a:spcAft>
            </a:pPr>
            <a:fld id="{D9649202-80CF-4493-AC25-AA2CAA829B7A}" type="slidenum">
              <a:rPr lang="en-US" smtClean="0"/>
              <a:pPr>
                <a:spcAft>
                  <a:spcPts val="600"/>
                </a:spcAft>
              </a:pPr>
              <a:t>3</a:t>
            </a:fld>
            <a:endParaRPr lang="en-US"/>
          </a:p>
        </p:txBody>
      </p:sp>
    </p:spTree>
    <p:extLst>
      <p:ext uri="{BB962C8B-B14F-4D97-AF65-F5344CB8AC3E}">
        <p14:creationId xmlns:p14="http://schemas.microsoft.com/office/powerpoint/2010/main" val="2217303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964958D-AF5D-4863-B5FB-83F6B8CB1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08" y="0"/>
            <a:ext cx="9141492"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00200" y="484632"/>
            <a:ext cx="7175089" cy="1609344"/>
          </a:xfrm>
          <a:ln>
            <a:noFill/>
          </a:ln>
        </p:spPr>
        <p:txBody>
          <a:bodyPr>
            <a:normAutofit/>
          </a:bodyPr>
          <a:lstStyle/>
          <a:p>
            <a:r>
              <a:rPr lang="en-US" cap="none" dirty="0"/>
              <a:t>Key Responsibilities</a:t>
            </a:r>
          </a:p>
        </p:txBody>
      </p:sp>
      <p:grpSp>
        <p:nvGrpSpPr>
          <p:cNvPr id="17" name="Group 16">
            <a:extLst>
              <a:ext uri="{FF2B5EF4-FFF2-40B4-BE49-F238E27FC236}">
                <a16:creationId xmlns:a16="http://schemas.microsoft.com/office/drawing/2014/main" id="{11002ACD-3B0C-4885-8754-8A00E926FE4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6229681"/>
            <a:ext cx="342900" cy="457200"/>
            <a:chOff x="11361456" y="6195813"/>
            <a:chExt cx="548640" cy="548640"/>
          </a:xfrm>
        </p:grpSpPr>
        <p:sp>
          <p:nvSpPr>
            <p:cNvPr id="18" name="Oval 17">
              <a:extLst>
                <a:ext uri="{FF2B5EF4-FFF2-40B4-BE49-F238E27FC236}">
                  <a16:creationId xmlns:a16="http://schemas.microsoft.com/office/drawing/2014/main" id="{DF0313CD-4196-4456-A70D-5EE2B995B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80DE0B32-9EE8-4975-AD48-3855B0A82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8" name="Slide Number Placeholder 7">
            <a:extLst>
              <a:ext uri="{FF2B5EF4-FFF2-40B4-BE49-F238E27FC236}">
                <a16:creationId xmlns:a16="http://schemas.microsoft.com/office/drawing/2014/main" id="{F025FACB-8EB7-404C-8523-8BCFAA47F777}"/>
              </a:ext>
            </a:extLst>
          </p:cNvPr>
          <p:cNvSpPr>
            <a:spLocks noGrp="1"/>
          </p:cNvSpPr>
          <p:nvPr>
            <p:ph type="sldNum" sz="quarter" idx="12"/>
          </p:nvPr>
        </p:nvSpPr>
        <p:spPr>
          <a:xfrm>
            <a:off x="8483346" y="6272784"/>
            <a:ext cx="480060" cy="365125"/>
          </a:xfrm>
        </p:spPr>
        <p:txBody>
          <a:bodyPr>
            <a:normAutofit/>
          </a:bodyPr>
          <a:lstStyle/>
          <a:p>
            <a:pPr>
              <a:spcAft>
                <a:spcPts val="600"/>
              </a:spcAft>
            </a:pPr>
            <a:fld id="{D9649202-80CF-4493-AC25-AA2CAA829B7A}" type="slidenum">
              <a:rPr lang="en-US" smtClean="0"/>
              <a:pPr>
                <a:spcAft>
                  <a:spcPts val="600"/>
                </a:spcAft>
              </a:pPr>
              <a:t>4</a:t>
            </a:fld>
            <a:endParaRPr lang="en-US"/>
          </a:p>
        </p:txBody>
      </p:sp>
      <p:graphicFrame>
        <p:nvGraphicFramePr>
          <p:cNvPr id="10" name="Content Placeholder 2">
            <a:extLst>
              <a:ext uri="{FF2B5EF4-FFF2-40B4-BE49-F238E27FC236}">
                <a16:creationId xmlns:a16="http://schemas.microsoft.com/office/drawing/2014/main" id="{EA351584-C7BE-17D9-2AC1-24E60469064E}"/>
              </a:ext>
            </a:extLst>
          </p:cNvPr>
          <p:cNvGraphicFramePr>
            <a:graphicFrameLocks noGrp="1"/>
          </p:cNvGraphicFramePr>
          <p:nvPr>
            <p:ph idx="1"/>
            <p:extLst>
              <p:ext uri="{D42A27DB-BD31-4B8C-83A1-F6EECF244321}">
                <p14:modId xmlns:p14="http://schemas.microsoft.com/office/powerpoint/2010/main" val="2410030411"/>
              </p:ext>
            </p:extLst>
          </p:nvPr>
        </p:nvGraphicFramePr>
        <p:xfrm>
          <a:off x="762000" y="2054352"/>
          <a:ext cx="7467600" cy="388924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703199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Autofit/>
          </a:bodyPr>
          <a:lstStyle/>
          <a:p>
            <a:pPr algn="ctr"/>
            <a:r>
              <a:rPr lang="en-US" sz="3200" cap="none" dirty="0"/>
              <a:t>Leadership</a:t>
            </a:r>
          </a:p>
        </p:txBody>
      </p:sp>
      <p:sp>
        <p:nvSpPr>
          <p:cNvPr id="3" name="Content Placeholder 2"/>
          <p:cNvSpPr>
            <a:spLocks noGrp="1"/>
          </p:cNvSpPr>
          <p:nvPr>
            <p:ph idx="1"/>
          </p:nvPr>
        </p:nvSpPr>
        <p:spPr>
          <a:xfrm>
            <a:off x="76200" y="1371600"/>
            <a:ext cx="8915400" cy="4114800"/>
          </a:xfrm>
        </p:spPr>
        <p:txBody>
          <a:bodyPr>
            <a:noAutofit/>
          </a:bodyPr>
          <a:lstStyle/>
          <a:p>
            <a:pPr lvl="1" algn="just"/>
            <a:r>
              <a:rPr lang="en-US" sz="2000" b="1" dirty="0"/>
              <a:t>MYTH</a:t>
            </a:r>
            <a:r>
              <a:rPr lang="en-US" sz="2000" dirty="0"/>
              <a:t>: management and leadership are distinct roles </a:t>
            </a:r>
          </a:p>
          <a:p>
            <a:pPr lvl="1" algn="just"/>
            <a:r>
              <a:rPr lang="en-US" sz="2000" dirty="0"/>
              <a:t>The best managers often exhibit strong leadership qualities, creating a powerful synergy </a:t>
            </a:r>
          </a:p>
          <a:p>
            <a:pPr lvl="1" algn="just"/>
            <a:r>
              <a:rPr lang="en-US" sz="2000" dirty="0"/>
              <a:t>Effective managers combine management skills with leadership qualities </a:t>
            </a:r>
            <a:endParaRPr lang="en-US" dirty="0"/>
          </a:p>
          <a:p>
            <a:pPr lvl="1" algn="just"/>
            <a:endParaRPr lang="en-US" sz="2000" dirty="0"/>
          </a:p>
          <a:p>
            <a:pPr marL="274320" lvl="1" indent="0" algn="just">
              <a:buNone/>
            </a:pPr>
            <a:endParaRPr lang="en-US" sz="2000" dirty="0"/>
          </a:p>
          <a:p>
            <a:pPr marL="274320" lvl="1" indent="0" algn="just">
              <a:buNone/>
            </a:pPr>
            <a:endParaRPr lang="en-US" sz="2000" dirty="0"/>
          </a:p>
          <a:p>
            <a:pPr marL="274320" lvl="1" indent="0" algn="just">
              <a:buNone/>
            </a:pPr>
            <a:endParaRPr lang="en-US" sz="2000" dirty="0"/>
          </a:p>
          <a:p>
            <a:pPr marL="274320" lvl="1" indent="0" algn="just">
              <a:buNone/>
            </a:pPr>
            <a:endParaRPr lang="en-US" sz="2000" dirty="0"/>
          </a:p>
          <a:p>
            <a:pPr marL="274320" lvl="1" indent="0" algn="just">
              <a:buNone/>
            </a:pPr>
            <a:endParaRPr lang="en-US" sz="2000" dirty="0"/>
          </a:p>
          <a:p>
            <a:pPr lvl="1" algn="just"/>
            <a:endParaRPr lang="en-US" sz="2000" dirty="0"/>
          </a:p>
          <a:p>
            <a:pPr lvl="1" algn="just"/>
            <a:r>
              <a:rPr lang="en-US" sz="2000" dirty="0"/>
              <a:t>Balancing act between task-oriented management and people-focused leadership </a:t>
            </a:r>
          </a:p>
          <a:p>
            <a:pPr lvl="1" algn="just"/>
            <a:endParaRPr lang="en-US" sz="2000" dirty="0"/>
          </a:p>
        </p:txBody>
      </p:sp>
      <p:sp>
        <p:nvSpPr>
          <p:cNvPr id="8" name="Slide Number Placeholder 7">
            <a:extLst>
              <a:ext uri="{FF2B5EF4-FFF2-40B4-BE49-F238E27FC236}">
                <a16:creationId xmlns:a16="http://schemas.microsoft.com/office/drawing/2014/main" id="{F025FACB-8EB7-404C-8523-8BCFAA47F777}"/>
              </a:ext>
            </a:extLst>
          </p:cNvPr>
          <p:cNvSpPr>
            <a:spLocks noGrp="1"/>
          </p:cNvSpPr>
          <p:nvPr>
            <p:ph type="sldNum" sz="quarter" idx="12"/>
          </p:nvPr>
        </p:nvSpPr>
        <p:spPr/>
        <p:txBody>
          <a:bodyPr/>
          <a:lstStyle/>
          <a:p>
            <a:fld id="{D9649202-80CF-4493-AC25-AA2CAA829B7A}" type="slidenum">
              <a:rPr lang="en-US" smtClean="0"/>
              <a:t>5</a:t>
            </a:fld>
            <a:endParaRPr lang="en-US"/>
          </a:p>
        </p:txBody>
      </p:sp>
      <p:graphicFrame>
        <p:nvGraphicFramePr>
          <p:cNvPr id="7" name="Table 8">
            <a:extLst>
              <a:ext uri="{FF2B5EF4-FFF2-40B4-BE49-F238E27FC236}">
                <a16:creationId xmlns:a16="http://schemas.microsoft.com/office/drawing/2014/main" id="{AE81E1A1-0B3A-E689-BD7F-0D7086D25FB0}"/>
              </a:ext>
            </a:extLst>
          </p:cNvPr>
          <p:cNvGraphicFramePr>
            <a:graphicFrameLocks noGrp="1"/>
          </p:cNvGraphicFramePr>
          <p:nvPr>
            <p:extLst>
              <p:ext uri="{D42A27DB-BD31-4B8C-83A1-F6EECF244321}">
                <p14:modId xmlns:p14="http://schemas.microsoft.com/office/powerpoint/2010/main" val="1208846968"/>
              </p:ext>
            </p:extLst>
          </p:nvPr>
        </p:nvGraphicFramePr>
        <p:xfrm>
          <a:off x="838200" y="2971800"/>
          <a:ext cx="7467600" cy="1854200"/>
        </p:xfrm>
        <a:graphic>
          <a:graphicData uri="http://schemas.openxmlformats.org/drawingml/2006/table">
            <a:tbl>
              <a:tblPr firstRow="1" bandRow="1">
                <a:tableStyleId>{5C22544A-7EE6-4342-B048-85BDC9FD1C3A}</a:tableStyleId>
              </a:tblPr>
              <a:tblGrid>
                <a:gridCol w="3733800">
                  <a:extLst>
                    <a:ext uri="{9D8B030D-6E8A-4147-A177-3AD203B41FA5}">
                      <a16:colId xmlns:a16="http://schemas.microsoft.com/office/drawing/2014/main" val="924961490"/>
                    </a:ext>
                  </a:extLst>
                </a:gridCol>
                <a:gridCol w="3733800">
                  <a:extLst>
                    <a:ext uri="{9D8B030D-6E8A-4147-A177-3AD203B41FA5}">
                      <a16:colId xmlns:a16="http://schemas.microsoft.com/office/drawing/2014/main" val="2853784437"/>
                    </a:ext>
                  </a:extLst>
                </a:gridCol>
              </a:tblGrid>
              <a:tr h="370840">
                <a:tc>
                  <a:txBody>
                    <a:bodyPr/>
                    <a:lstStyle/>
                    <a:p>
                      <a:pPr algn="ctr"/>
                      <a:r>
                        <a:rPr lang="en-US" dirty="0">
                          <a:solidFill>
                            <a:schemeClr val="tx1"/>
                          </a:solidFill>
                        </a:rPr>
                        <a:t>Management Skills</a:t>
                      </a:r>
                    </a:p>
                  </a:txBody>
                  <a:tcPr/>
                </a:tc>
                <a:tc>
                  <a:txBody>
                    <a:bodyPr/>
                    <a:lstStyle/>
                    <a:p>
                      <a:pPr algn="ctr"/>
                      <a:r>
                        <a:rPr lang="en-US" dirty="0">
                          <a:solidFill>
                            <a:schemeClr val="tx1"/>
                          </a:solidFill>
                        </a:rPr>
                        <a:t>Leadership Qualities</a:t>
                      </a:r>
                    </a:p>
                  </a:txBody>
                  <a:tcPr/>
                </a:tc>
                <a:extLst>
                  <a:ext uri="{0D108BD9-81ED-4DB2-BD59-A6C34878D82A}">
                    <a16:rowId xmlns:a16="http://schemas.microsoft.com/office/drawing/2014/main" val="65616255"/>
                  </a:ext>
                </a:extLst>
              </a:tr>
              <a:tr h="370840">
                <a:tc>
                  <a:txBody>
                    <a:bodyPr/>
                    <a:lstStyle/>
                    <a:p>
                      <a:pPr algn="ctr"/>
                      <a:r>
                        <a:rPr lang="en-US" dirty="0"/>
                        <a:t>Planning </a:t>
                      </a:r>
                    </a:p>
                  </a:txBody>
                  <a:tcPr/>
                </a:tc>
                <a:tc>
                  <a:txBody>
                    <a:bodyPr/>
                    <a:lstStyle/>
                    <a:p>
                      <a:pPr algn="ctr"/>
                      <a:r>
                        <a:rPr lang="en-US" dirty="0"/>
                        <a:t>Vision </a:t>
                      </a:r>
                    </a:p>
                  </a:txBody>
                  <a:tcPr/>
                </a:tc>
                <a:extLst>
                  <a:ext uri="{0D108BD9-81ED-4DB2-BD59-A6C34878D82A}">
                    <a16:rowId xmlns:a16="http://schemas.microsoft.com/office/drawing/2014/main" val="4059688204"/>
                  </a:ext>
                </a:extLst>
              </a:tr>
              <a:tr h="370840">
                <a:tc>
                  <a:txBody>
                    <a:bodyPr/>
                    <a:lstStyle/>
                    <a:p>
                      <a:pPr algn="ctr"/>
                      <a:r>
                        <a:rPr lang="en-US" dirty="0"/>
                        <a:t>Organizing</a:t>
                      </a:r>
                    </a:p>
                  </a:txBody>
                  <a:tcPr/>
                </a:tc>
                <a:tc>
                  <a:txBody>
                    <a:bodyPr/>
                    <a:lstStyle/>
                    <a:p>
                      <a:pPr algn="ctr"/>
                      <a:r>
                        <a:rPr lang="en-US" dirty="0"/>
                        <a:t>Inspiration </a:t>
                      </a:r>
                    </a:p>
                  </a:txBody>
                  <a:tcPr/>
                </a:tc>
                <a:extLst>
                  <a:ext uri="{0D108BD9-81ED-4DB2-BD59-A6C34878D82A}">
                    <a16:rowId xmlns:a16="http://schemas.microsoft.com/office/drawing/2014/main" val="3708198209"/>
                  </a:ext>
                </a:extLst>
              </a:tr>
              <a:tr h="370840">
                <a:tc>
                  <a:txBody>
                    <a:bodyPr/>
                    <a:lstStyle/>
                    <a:p>
                      <a:pPr algn="ctr"/>
                      <a:r>
                        <a:rPr lang="en-US" dirty="0"/>
                        <a:t>Coordinating </a:t>
                      </a:r>
                    </a:p>
                  </a:txBody>
                  <a:tcPr/>
                </a:tc>
                <a:tc>
                  <a:txBody>
                    <a:bodyPr/>
                    <a:lstStyle/>
                    <a:p>
                      <a:pPr algn="ctr"/>
                      <a:r>
                        <a:rPr lang="en-US" dirty="0"/>
                        <a:t>Motivation </a:t>
                      </a:r>
                    </a:p>
                  </a:txBody>
                  <a:tcPr/>
                </a:tc>
                <a:extLst>
                  <a:ext uri="{0D108BD9-81ED-4DB2-BD59-A6C34878D82A}">
                    <a16:rowId xmlns:a16="http://schemas.microsoft.com/office/drawing/2014/main" val="2682847433"/>
                  </a:ext>
                </a:extLst>
              </a:tr>
              <a:tr h="370840">
                <a:tc>
                  <a:txBody>
                    <a:bodyPr/>
                    <a:lstStyle/>
                    <a:p>
                      <a:pPr algn="ctr"/>
                      <a:r>
                        <a:rPr lang="en-US" dirty="0"/>
                        <a:t>Controlling </a:t>
                      </a:r>
                    </a:p>
                  </a:txBody>
                  <a:tcPr/>
                </a:tc>
                <a:tc>
                  <a:txBody>
                    <a:bodyPr/>
                    <a:lstStyle/>
                    <a:p>
                      <a:pPr algn="ctr"/>
                      <a:r>
                        <a:rPr lang="en-US" dirty="0"/>
                        <a:t>Communication </a:t>
                      </a:r>
                    </a:p>
                  </a:txBody>
                  <a:tcPr/>
                </a:tc>
                <a:extLst>
                  <a:ext uri="{0D108BD9-81ED-4DB2-BD59-A6C34878D82A}">
                    <a16:rowId xmlns:a16="http://schemas.microsoft.com/office/drawing/2014/main" val="336536648"/>
                  </a:ext>
                </a:extLst>
              </a:tr>
            </a:tbl>
          </a:graphicData>
        </a:graphic>
      </p:graphicFrame>
    </p:spTree>
    <p:extLst>
      <p:ext uri="{BB962C8B-B14F-4D97-AF65-F5344CB8AC3E}">
        <p14:creationId xmlns:p14="http://schemas.microsoft.com/office/powerpoint/2010/main" val="3303206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Autofit/>
          </a:bodyPr>
          <a:lstStyle/>
          <a:p>
            <a:pPr algn="ctr"/>
            <a:r>
              <a:rPr lang="en-US" sz="3200" cap="none"/>
              <a:t>Leadership Styles</a:t>
            </a:r>
            <a:endParaRPr lang="en-US" sz="3200" cap="none" dirty="0"/>
          </a:p>
        </p:txBody>
      </p:sp>
      <p:graphicFrame>
        <p:nvGraphicFramePr>
          <p:cNvPr id="10" name="Content Placeholder 2">
            <a:extLst>
              <a:ext uri="{FF2B5EF4-FFF2-40B4-BE49-F238E27FC236}">
                <a16:creationId xmlns:a16="http://schemas.microsoft.com/office/drawing/2014/main" id="{F558C0C3-55CA-652D-236E-A17BA4CAF82E}"/>
              </a:ext>
            </a:extLst>
          </p:cNvPr>
          <p:cNvGraphicFramePr>
            <a:graphicFrameLocks noGrp="1"/>
          </p:cNvGraphicFramePr>
          <p:nvPr>
            <p:ph idx="1"/>
            <p:extLst>
              <p:ext uri="{D42A27DB-BD31-4B8C-83A1-F6EECF244321}">
                <p14:modId xmlns:p14="http://schemas.microsoft.com/office/powerpoint/2010/main" val="3915380179"/>
              </p:ext>
            </p:extLst>
          </p:nvPr>
        </p:nvGraphicFramePr>
        <p:xfrm>
          <a:off x="76200" y="1371600"/>
          <a:ext cx="89154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Slide Number Placeholder 7">
            <a:extLst>
              <a:ext uri="{FF2B5EF4-FFF2-40B4-BE49-F238E27FC236}">
                <a16:creationId xmlns:a16="http://schemas.microsoft.com/office/drawing/2014/main" id="{F025FACB-8EB7-404C-8523-8BCFAA47F777}"/>
              </a:ext>
            </a:extLst>
          </p:cNvPr>
          <p:cNvSpPr>
            <a:spLocks noGrp="1"/>
          </p:cNvSpPr>
          <p:nvPr>
            <p:ph type="sldNum" sz="quarter" idx="12"/>
          </p:nvPr>
        </p:nvSpPr>
        <p:spPr/>
        <p:txBody>
          <a:bodyPr/>
          <a:lstStyle/>
          <a:p>
            <a:fld id="{D9649202-80CF-4493-AC25-AA2CAA829B7A}" type="slidenum">
              <a:rPr lang="en-US" smtClean="0"/>
              <a:t>6</a:t>
            </a:fld>
            <a:endParaRPr lang="en-US"/>
          </a:p>
        </p:txBody>
      </p:sp>
    </p:spTree>
    <p:extLst>
      <p:ext uri="{BB962C8B-B14F-4D97-AF65-F5344CB8AC3E}">
        <p14:creationId xmlns:p14="http://schemas.microsoft.com/office/powerpoint/2010/main" val="3468812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4D1AF09-1E68-443C-A7CD-4B5B23010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5715" y="-1"/>
            <a:ext cx="915543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1" name="Picture 20" descr="Plant growing in a concrete crack">
            <a:extLst>
              <a:ext uri="{FF2B5EF4-FFF2-40B4-BE49-F238E27FC236}">
                <a16:creationId xmlns:a16="http://schemas.microsoft.com/office/drawing/2014/main" id="{AE7BA73E-A918-7B5A-8F05-76B011B3E1A2}"/>
              </a:ext>
            </a:extLst>
          </p:cNvPr>
          <p:cNvPicPr>
            <a:picLocks noChangeAspect="1"/>
          </p:cNvPicPr>
          <p:nvPr/>
        </p:nvPicPr>
        <p:blipFill rotWithShape="1">
          <a:blip r:embed="rId3">
            <a:duotone>
              <a:schemeClr val="accent1">
                <a:shade val="45000"/>
                <a:satMod val="135000"/>
              </a:schemeClr>
              <a:prstClr val="white"/>
            </a:duotone>
          </a:blip>
          <a:srcRect r="10999" b="-1"/>
          <a:stretch/>
        </p:blipFill>
        <p:spPr>
          <a:xfrm>
            <a:off x="20" y="-20055"/>
            <a:ext cx="9143980" cy="6857989"/>
          </a:xfrm>
          <a:prstGeom prst="rect">
            <a:avLst/>
          </a:prstGeom>
        </p:spPr>
      </p:pic>
      <p:sp>
        <p:nvSpPr>
          <p:cNvPr id="27" name="Rectangle 26">
            <a:extLst>
              <a:ext uri="{FF2B5EF4-FFF2-40B4-BE49-F238E27FC236}">
                <a16:creationId xmlns:a16="http://schemas.microsoft.com/office/drawing/2014/main" id="{76299C32-C39C-436C-88D5-9A6C80947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blipFill dpi="0" rotWithShape="1">
            <a:blip r:embed="rId4">
              <a:alphaModFix amt="50000"/>
              <a:lum bright="70000" contrast="-70000"/>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2386" y="484632"/>
            <a:ext cx="7543800" cy="1609344"/>
          </a:xfrm>
        </p:spPr>
        <p:txBody>
          <a:bodyPr>
            <a:normAutofit/>
          </a:bodyPr>
          <a:lstStyle/>
          <a:p>
            <a:r>
              <a:rPr lang="en-US" cap="none"/>
              <a:t>Planning &amp; Organization </a:t>
            </a:r>
            <a:endParaRPr lang="en-US" cap="none" dirty="0"/>
          </a:p>
        </p:txBody>
      </p:sp>
      <p:sp>
        <p:nvSpPr>
          <p:cNvPr id="3" name="Content Placeholder 2"/>
          <p:cNvSpPr>
            <a:spLocks noGrp="1"/>
          </p:cNvSpPr>
          <p:nvPr>
            <p:ph idx="1"/>
          </p:nvPr>
        </p:nvSpPr>
        <p:spPr>
          <a:xfrm>
            <a:off x="798957" y="1905000"/>
            <a:ext cx="7543800" cy="4050792"/>
          </a:xfrm>
        </p:spPr>
        <p:txBody>
          <a:bodyPr>
            <a:normAutofit fontScale="85000" lnSpcReduction="20000"/>
          </a:bodyPr>
          <a:lstStyle/>
          <a:p>
            <a:r>
              <a:rPr lang="en-US" sz="2800" dirty="0"/>
              <a:t>Sets the stage for successful execution and achievement of goals </a:t>
            </a:r>
          </a:p>
          <a:p>
            <a:r>
              <a:rPr lang="en-US" sz="2800" dirty="0"/>
              <a:t>Provides clarity on desired outcomes </a:t>
            </a:r>
          </a:p>
          <a:p>
            <a:r>
              <a:rPr lang="en-US" sz="2800" dirty="0"/>
              <a:t>Allocates resources (budget, time, personnel) efficiently </a:t>
            </a:r>
          </a:p>
          <a:p>
            <a:r>
              <a:rPr lang="en-US" sz="2800" dirty="0"/>
              <a:t>Identifies potential risks and challenges in advance </a:t>
            </a:r>
          </a:p>
          <a:p>
            <a:r>
              <a:rPr lang="en-US" sz="2800" dirty="0"/>
              <a:t>Allows for quick adjustment while maintaining overall direction </a:t>
            </a:r>
          </a:p>
          <a:p>
            <a:r>
              <a:rPr lang="en-US" sz="2800" dirty="0"/>
              <a:t>Outlines tasks and timelines </a:t>
            </a:r>
          </a:p>
          <a:p>
            <a:r>
              <a:rPr lang="en-US" sz="2800" dirty="0"/>
              <a:t>Facilitates coordination among team members and departments</a:t>
            </a:r>
          </a:p>
        </p:txBody>
      </p:sp>
      <p:grpSp>
        <p:nvGrpSpPr>
          <p:cNvPr id="29" name="Group 28">
            <a:extLst>
              <a:ext uri="{FF2B5EF4-FFF2-40B4-BE49-F238E27FC236}">
                <a16:creationId xmlns:a16="http://schemas.microsoft.com/office/drawing/2014/main" id="{5C260FE6-23CD-43B6-BCA3-58DE4732B2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6229681"/>
            <a:ext cx="342900" cy="457200"/>
            <a:chOff x="11361456" y="6195813"/>
            <a:chExt cx="548640" cy="548640"/>
          </a:xfrm>
        </p:grpSpPr>
        <p:sp>
          <p:nvSpPr>
            <p:cNvPr id="30" name="Oval 29">
              <a:extLst>
                <a:ext uri="{FF2B5EF4-FFF2-40B4-BE49-F238E27FC236}">
                  <a16:creationId xmlns:a16="http://schemas.microsoft.com/office/drawing/2014/main" id="{CFDD0C6E-09A3-4544-956D-AB5ACD07B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1" name="Oval 30">
              <a:extLst>
                <a:ext uri="{FF2B5EF4-FFF2-40B4-BE49-F238E27FC236}">
                  <a16:creationId xmlns:a16="http://schemas.microsoft.com/office/drawing/2014/main" id="{CBD82160-CA19-4E1E-8235-1462F7B845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8" name="Slide Number Placeholder 7">
            <a:extLst>
              <a:ext uri="{FF2B5EF4-FFF2-40B4-BE49-F238E27FC236}">
                <a16:creationId xmlns:a16="http://schemas.microsoft.com/office/drawing/2014/main" id="{F025FACB-8EB7-404C-8523-8BCFAA47F777}"/>
              </a:ext>
            </a:extLst>
          </p:cNvPr>
          <p:cNvSpPr>
            <a:spLocks noGrp="1"/>
          </p:cNvSpPr>
          <p:nvPr>
            <p:ph type="sldNum" sz="quarter" idx="12"/>
          </p:nvPr>
        </p:nvSpPr>
        <p:spPr>
          <a:xfrm>
            <a:off x="8483346" y="6272784"/>
            <a:ext cx="480060" cy="365125"/>
          </a:xfrm>
        </p:spPr>
        <p:txBody>
          <a:bodyPr>
            <a:normAutofit/>
          </a:bodyPr>
          <a:lstStyle/>
          <a:p>
            <a:pPr>
              <a:spcAft>
                <a:spcPts val="600"/>
              </a:spcAft>
            </a:pPr>
            <a:fld id="{D9649202-80CF-4493-AC25-AA2CAA829B7A}" type="slidenum">
              <a:rPr lang="en-US" smtClean="0"/>
              <a:pPr>
                <a:spcAft>
                  <a:spcPts val="600"/>
                </a:spcAft>
              </a:pPr>
              <a:t>7</a:t>
            </a:fld>
            <a:endParaRPr lang="en-US"/>
          </a:p>
        </p:txBody>
      </p:sp>
    </p:spTree>
    <p:extLst>
      <p:ext uri="{BB962C8B-B14F-4D97-AF65-F5344CB8AC3E}">
        <p14:creationId xmlns:p14="http://schemas.microsoft.com/office/powerpoint/2010/main" val="1904688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464119"/>
            <a:ext cx="7667244"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601952"/>
            <a:ext cx="7667244" cy="1385874"/>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9" name="Rectangle 18">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2038655"/>
            <a:ext cx="7667244"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802386" y="484632"/>
            <a:ext cx="7543800" cy="1609344"/>
          </a:xfrm>
        </p:spPr>
        <p:txBody>
          <a:bodyPr>
            <a:normAutofit/>
          </a:bodyPr>
          <a:lstStyle/>
          <a:p>
            <a:r>
              <a:rPr lang="en-US" cap="none" dirty="0"/>
              <a:t>Communication</a:t>
            </a:r>
          </a:p>
        </p:txBody>
      </p:sp>
      <p:sp>
        <p:nvSpPr>
          <p:cNvPr id="3" name="Content Placeholder 2"/>
          <p:cNvSpPr>
            <a:spLocks noGrp="1"/>
          </p:cNvSpPr>
          <p:nvPr>
            <p:ph idx="1"/>
          </p:nvPr>
        </p:nvSpPr>
        <p:spPr>
          <a:xfrm>
            <a:off x="802386" y="2320412"/>
            <a:ext cx="7543800" cy="3851787"/>
          </a:xfrm>
        </p:spPr>
        <p:txBody>
          <a:bodyPr>
            <a:normAutofit/>
          </a:bodyPr>
          <a:lstStyle/>
          <a:p>
            <a:r>
              <a:rPr lang="en-US"/>
              <a:t>Communication is the cornerstone of successful management </a:t>
            </a:r>
          </a:p>
          <a:p>
            <a:r>
              <a:rPr lang="en-US"/>
              <a:t>Provides clear direction </a:t>
            </a:r>
          </a:p>
          <a:p>
            <a:r>
              <a:rPr lang="en-US"/>
              <a:t>Enables seamless coordination among team members and departments</a:t>
            </a:r>
          </a:p>
          <a:p>
            <a:r>
              <a:rPr lang="en-US"/>
              <a:t>Facilitates proactive problem-solving and prevents escalation </a:t>
            </a:r>
          </a:p>
          <a:p>
            <a:r>
              <a:rPr lang="en-US"/>
              <a:t>Supports informed and timely decision-making processes </a:t>
            </a:r>
          </a:p>
          <a:p>
            <a:r>
              <a:rPr lang="en-US"/>
              <a:t>Engages team members</a:t>
            </a:r>
          </a:p>
          <a:p>
            <a:r>
              <a:rPr lang="en-US"/>
              <a:t>Builds credibility and fosters trust in the organization </a:t>
            </a:r>
          </a:p>
        </p:txBody>
      </p:sp>
      <p:sp>
        <p:nvSpPr>
          <p:cNvPr id="21" name="Oval 20">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1293" y="6229681"/>
            <a:ext cx="3429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3" name="Oval 22">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3188" y="6258874"/>
            <a:ext cx="299110"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8" name="Slide Number Placeholder 7">
            <a:extLst>
              <a:ext uri="{FF2B5EF4-FFF2-40B4-BE49-F238E27FC236}">
                <a16:creationId xmlns:a16="http://schemas.microsoft.com/office/drawing/2014/main" id="{F025FACB-8EB7-404C-8523-8BCFAA47F777}"/>
              </a:ext>
            </a:extLst>
          </p:cNvPr>
          <p:cNvSpPr>
            <a:spLocks noGrp="1"/>
          </p:cNvSpPr>
          <p:nvPr>
            <p:ph type="sldNum" sz="quarter" idx="12"/>
          </p:nvPr>
        </p:nvSpPr>
        <p:spPr>
          <a:xfrm>
            <a:off x="8483346" y="6272784"/>
            <a:ext cx="480060" cy="365125"/>
          </a:xfrm>
        </p:spPr>
        <p:txBody>
          <a:bodyPr>
            <a:normAutofit/>
          </a:bodyPr>
          <a:lstStyle/>
          <a:p>
            <a:pPr>
              <a:spcAft>
                <a:spcPts val="600"/>
              </a:spcAft>
            </a:pPr>
            <a:fld id="{D9649202-80CF-4493-AC25-AA2CAA829B7A}" type="slidenum">
              <a:rPr lang="en-US" smtClean="0"/>
              <a:pPr>
                <a:spcAft>
                  <a:spcPts val="600"/>
                </a:spcAft>
              </a:pPr>
              <a:t>8</a:t>
            </a:fld>
            <a:endParaRPr lang="en-US"/>
          </a:p>
        </p:txBody>
      </p:sp>
    </p:spTree>
    <p:extLst>
      <p:ext uri="{BB962C8B-B14F-4D97-AF65-F5344CB8AC3E}">
        <p14:creationId xmlns:p14="http://schemas.microsoft.com/office/powerpoint/2010/main" val="2212542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44D1AF09-1E68-443C-A7CD-4B5B23010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5715" y="-1"/>
            <a:ext cx="915543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7" name="Picture 26" descr="Retro phone and couch">
            <a:extLst>
              <a:ext uri="{FF2B5EF4-FFF2-40B4-BE49-F238E27FC236}">
                <a16:creationId xmlns:a16="http://schemas.microsoft.com/office/drawing/2014/main" id="{EB4C1BA4-9056-4BDC-22A9-B56D8C739297}"/>
              </a:ext>
            </a:extLst>
          </p:cNvPr>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5501" r="5498" b="-1"/>
          <a:stretch/>
        </p:blipFill>
        <p:spPr>
          <a:xfrm>
            <a:off x="20" y="10"/>
            <a:ext cx="9143980" cy="6857989"/>
          </a:xfrm>
          <a:prstGeom prst="rect">
            <a:avLst/>
          </a:prstGeom>
        </p:spPr>
      </p:pic>
      <p:sp>
        <p:nvSpPr>
          <p:cNvPr id="70" name="Rectangle 69">
            <a:extLst>
              <a:ext uri="{FF2B5EF4-FFF2-40B4-BE49-F238E27FC236}">
                <a16:creationId xmlns:a16="http://schemas.microsoft.com/office/drawing/2014/main" id="{76299C32-C39C-436C-88D5-9A6C80947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blipFill dpi="0" rotWithShape="1">
            <a:blip r:embed="rId4">
              <a:alphaModFix amt="50000"/>
              <a:lum bright="70000" contrast="-70000"/>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1000" y="484632"/>
            <a:ext cx="8491298" cy="1609344"/>
          </a:xfrm>
        </p:spPr>
        <p:txBody>
          <a:bodyPr>
            <a:normAutofit/>
          </a:bodyPr>
          <a:lstStyle/>
          <a:p>
            <a:r>
              <a:rPr lang="en-US" sz="3500" cap="none" dirty="0"/>
              <a:t>Tips for Effective Communication</a:t>
            </a:r>
          </a:p>
        </p:txBody>
      </p:sp>
      <p:sp>
        <p:nvSpPr>
          <p:cNvPr id="25" name="Content Placeholder 2"/>
          <p:cNvSpPr>
            <a:spLocks noGrp="1"/>
          </p:cNvSpPr>
          <p:nvPr>
            <p:ph idx="1"/>
          </p:nvPr>
        </p:nvSpPr>
        <p:spPr>
          <a:xfrm>
            <a:off x="802386" y="1905000"/>
            <a:ext cx="7543800" cy="4267200"/>
          </a:xfrm>
        </p:spPr>
        <p:txBody>
          <a:bodyPr>
            <a:normAutofit/>
          </a:bodyPr>
          <a:lstStyle/>
          <a:p>
            <a:pPr>
              <a:buClr>
                <a:schemeClr val="accent1">
                  <a:lumMod val="50000"/>
                </a:schemeClr>
              </a:buClr>
            </a:pPr>
            <a:r>
              <a:rPr lang="en-US" dirty="0"/>
              <a:t>Be clear and concise </a:t>
            </a:r>
          </a:p>
          <a:p>
            <a:pPr>
              <a:buClr>
                <a:schemeClr val="accent1">
                  <a:lumMod val="50000"/>
                </a:schemeClr>
              </a:buClr>
            </a:pPr>
            <a:r>
              <a:rPr lang="en-US" dirty="0"/>
              <a:t>Implement an open-door policy </a:t>
            </a:r>
          </a:p>
          <a:p>
            <a:pPr>
              <a:buClr>
                <a:schemeClr val="accent1">
                  <a:lumMod val="50000"/>
                </a:schemeClr>
              </a:buClr>
            </a:pPr>
            <a:r>
              <a:rPr lang="en-US" dirty="0"/>
              <a:t>Encourage two-way communication</a:t>
            </a:r>
          </a:p>
          <a:p>
            <a:pPr>
              <a:buClr>
                <a:schemeClr val="accent1">
                  <a:lumMod val="50000"/>
                </a:schemeClr>
              </a:buClr>
            </a:pPr>
            <a:r>
              <a:rPr lang="en-US" dirty="0"/>
              <a:t>Be cognizant of non-verbal communication</a:t>
            </a:r>
          </a:p>
          <a:p>
            <a:pPr>
              <a:buClr>
                <a:schemeClr val="accent1">
                  <a:lumMod val="50000"/>
                </a:schemeClr>
              </a:buClr>
            </a:pPr>
            <a:r>
              <a:rPr lang="en-US" dirty="0"/>
              <a:t>Use different channels of communication</a:t>
            </a:r>
          </a:p>
          <a:p>
            <a:pPr>
              <a:buClr>
                <a:schemeClr val="accent1">
                  <a:lumMod val="50000"/>
                </a:schemeClr>
              </a:buClr>
            </a:pPr>
            <a:r>
              <a:rPr lang="en-US" dirty="0"/>
              <a:t>Project empathy and respect  </a:t>
            </a:r>
          </a:p>
          <a:p>
            <a:pPr>
              <a:buClr>
                <a:schemeClr val="accent1">
                  <a:lumMod val="50000"/>
                </a:schemeClr>
              </a:buClr>
            </a:pPr>
            <a:r>
              <a:rPr lang="en-US" dirty="0"/>
              <a:t>Remain calm and professional </a:t>
            </a:r>
          </a:p>
          <a:p>
            <a:pPr>
              <a:buClr>
                <a:schemeClr val="accent1">
                  <a:lumMod val="50000"/>
                </a:schemeClr>
              </a:buClr>
            </a:pPr>
            <a:r>
              <a:rPr lang="en-US" dirty="0"/>
              <a:t>Be approachable </a:t>
            </a:r>
          </a:p>
          <a:p>
            <a:pPr>
              <a:buClr>
                <a:schemeClr val="accent1">
                  <a:lumMod val="50000"/>
                </a:schemeClr>
              </a:buClr>
            </a:pPr>
            <a:r>
              <a:rPr lang="en-US" dirty="0"/>
              <a:t>Make personal connections </a:t>
            </a:r>
          </a:p>
          <a:p>
            <a:pPr>
              <a:buClr>
                <a:schemeClr val="accent1">
                  <a:lumMod val="50000"/>
                </a:schemeClr>
              </a:buClr>
            </a:pPr>
            <a:r>
              <a:rPr lang="en-US" dirty="0"/>
              <a:t>Practice active listening</a:t>
            </a:r>
          </a:p>
          <a:p>
            <a:pPr>
              <a:buClr>
                <a:schemeClr val="accent1">
                  <a:lumMod val="50000"/>
                </a:schemeClr>
              </a:buClr>
            </a:pPr>
            <a:endParaRPr lang="en-US" b="1" dirty="0"/>
          </a:p>
          <a:p>
            <a:endParaRPr lang="en-US" sz="1700" dirty="0"/>
          </a:p>
        </p:txBody>
      </p:sp>
      <p:grpSp>
        <p:nvGrpSpPr>
          <p:cNvPr id="72" name="Group 71">
            <a:extLst>
              <a:ext uri="{FF2B5EF4-FFF2-40B4-BE49-F238E27FC236}">
                <a16:creationId xmlns:a16="http://schemas.microsoft.com/office/drawing/2014/main" id="{5C260FE6-23CD-43B6-BCA3-58DE4732B2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6229681"/>
            <a:ext cx="342900" cy="457200"/>
            <a:chOff x="11361456" y="6195813"/>
            <a:chExt cx="548640" cy="548640"/>
          </a:xfrm>
        </p:grpSpPr>
        <p:sp>
          <p:nvSpPr>
            <p:cNvPr id="73" name="Oval 72">
              <a:extLst>
                <a:ext uri="{FF2B5EF4-FFF2-40B4-BE49-F238E27FC236}">
                  <a16:creationId xmlns:a16="http://schemas.microsoft.com/office/drawing/2014/main" id="{CFDD0C6E-09A3-4544-956D-AB5ACD07B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74" name="Oval 73">
              <a:extLst>
                <a:ext uri="{FF2B5EF4-FFF2-40B4-BE49-F238E27FC236}">
                  <a16:creationId xmlns:a16="http://schemas.microsoft.com/office/drawing/2014/main" id="{CBD82160-CA19-4E1E-8235-1462F7B845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8" name="Slide Number Placeholder 7">
            <a:extLst>
              <a:ext uri="{FF2B5EF4-FFF2-40B4-BE49-F238E27FC236}">
                <a16:creationId xmlns:a16="http://schemas.microsoft.com/office/drawing/2014/main" id="{F025FACB-8EB7-404C-8523-8BCFAA47F777}"/>
              </a:ext>
            </a:extLst>
          </p:cNvPr>
          <p:cNvSpPr>
            <a:spLocks noGrp="1"/>
          </p:cNvSpPr>
          <p:nvPr>
            <p:ph type="sldNum" sz="quarter" idx="12"/>
          </p:nvPr>
        </p:nvSpPr>
        <p:spPr>
          <a:xfrm>
            <a:off x="8483346" y="6272784"/>
            <a:ext cx="480060" cy="365125"/>
          </a:xfrm>
        </p:spPr>
        <p:txBody>
          <a:bodyPr>
            <a:normAutofit/>
          </a:bodyPr>
          <a:lstStyle/>
          <a:p>
            <a:pPr>
              <a:spcAft>
                <a:spcPts val="600"/>
              </a:spcAft>
            </a:pPr>
            <a:fld id="{D9649202-80CF-4493-AC25-AA2CAA829B7A}" type="slidenum">
              <a:rPr lang="en-US" smtClean="0"/>
              <a:pPr>
                <a:spcAft>
                  <a:spcPts val="600"/>
                </a:spcAft>
              </a:pPr>
              <a:t>9</a:t>
            </a:fld>
            <a:endParaRPr lang="en-US"/>
          </a:p>
        </p:txBody>
      </p:sp>
    </p:spTree>
    <p:extLst>
      <p:ext uri="{BB962C8B-B14F-4D97-AF65-F5344CB8AC3E}">
        <p14:creationId xmlns:p14="http://schemas.microsoft.com/office/powerpoint/2010/main" val="92158099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Wood Type">
      <a:majorFont>
        <a:latin typeface="Arial Black" panose="020B0A04020102020204"/>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panose="020B0604020202020204"/>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BE1B6DD8-9976-4550-A6F4-B2DD4EA939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Wood Type</Template>
  <TotalTime>27588</TotalTime>
  <Words>2944</Words>
  <Application>Microsoft Office PowerPoint</Application>
  <PresentationFormat>On-screen Show (4:3)</PresentationFormat>
  <Paragraphs>353</Paragraphs>
  <Slides>21</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Arial Black</vt:lpstr>
      <vt:lpstr>Calibri</vt:lpstr>
      <vt:lpstr>Cambria</vt:lpstr>
      <vt:lpstr>Rockwell</vt:lpstr>
      <vt:lpstr>Rockwell Extra Bold</vt:lpstr>
      <vt:lpstr>Times New Roman</vt:lpstr>
      <vt:lpstr>Wingdings</vt:lpstr>
      <vt:lpstr>Wood Type</vt:lpstr>
      <vt:lpstr>Mastering the Art of Management: Unleashing Your Leadership Potential  August 24, 2023 </vt:lpstr>
      <vt:lpstr>PowerPoint Presentation</vt:lpstr>
      <vt:lpstr>Understanding the Role of a Manager</vt:lpstr>
      <vt:lpstr>Key Responsibilities</vt:lpstr>
      <vt:lpstr>Leadership</vt:lpstr>
      <vt:lpstr>Leadership Styles</vt:lpstr>
      <vt:lpstr>Planning &amp; Organization </vt:lpstr>
      <vt:lpstr>Communication</vt:lpstr>
      <vt:lpstr>Tips for Effective Communication</vt:lpstr>
      <vt:lpstr>Active Listening Techniques</vt:lpstr>
      <vt:lpstr>Performance Management</vt:lpstr>
      <vt:lpstr>Performance Management Continuum </vt:lpstr>
      <vt:lpstr>Performance Expectations </vt:lpstr>
      <vt:lpstr>Providing Constructive Feedback</vt:lpstr>
      <vt:lpstr>Formal Performance Review</vt:lpstr>
      <vt:lpstr>Motivation </vt:lpstr>
      <vt:lpstr>Recognition and Appreciation</vt:lpstr>
      <vt:lpstr>Remote Employee Management </vt:lpstr>
      <vt:lpstr>Remote Management Tips</vt:lpstr>
      <vt:lpstr> </vt:lpstr>
      <vt:lpstr>A Little About Your Presenter</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Law Clerk1</dc:creator>
  <cp:lastModifiedBy>Ashley Trotto</cp:lastModifiedBy>
  <cp:revision>251</cp:revision>
  <cp:lastPrinted>2022-05-06T15:19:00Z</cp:lastPrinted>
  <dcterms:created xsi:type="dcterms:W3CDTF">2018-01-12T20:39:29Z</dcterms:created>
  <dcterms:modified xsi:type="dcterms:W3CDTF">2023-08-17T13:02:15Z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Sk">
    <vt:i4>851361</vt:i4>
  </property>
  <property fmtid="{D5CDD505-2E9C-101B-9397-08002B2CF9AE}" pid="3" name="CaseSk">
    <vt:i4>47</vt:i4>
  </property>
  <property fmtid="{D5CDD505-2E9C-101B-9397-08002B2CF9AE}" pid="4" name="Version">
    <vt:i4>0</vt:i4>
  </property>
</Properties>
</file>