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handoutMasterIdLst>
    <p:handoutMasterId r:id="rId52"/>
  </p:handoutMasterIdLst>
  <p:sldIdLst>
    <p:sldId id="269" r:id="rId2"/>
    <p:sldId id="473" r:id="rId3"/>
    <p:sldId id="474" r:id="rId4"/>
    <p:sldId id="475" r:id="rId5"/>
    <p:sldId id="476" r:id="rId6"/>
    <p:sldId id="477" r:id="rId7"/>
    <p:sldId id="478" r:id="rId8"/>
    <p:sldId id="479" r:id="rId9"/>
    <p:sldId id="480" r:id="rId10"/>
    <p:sldId id="481" r:id="rId11"/>
    <p:sldId id="482" r:id="rId12"/>
    <p:sldId id="483" r:id="rId13"/>
    <p:sldId id="484" r:id="rId14"/>
    <p:sldId id="376" r:id="rId15"/>
    <p:sldId id="429" r:id="rId16"/>
    <p:sldId id="430" r:id="rId17"/>
    <p:sldId id="432" r:id="rId18"/>
    <p:sldId id="433" r:id="rId19"/>
    <p:sldId id="434" r:id="rId20"/>
    <p:sldId id="435" r:id="rId21"/>
    <p:sldId id="438" r:id="rId22"/>
    <p:sldId id="439" r:id="rId23"/>
    <p:sldId id="472" r:id="rId24"/>
    <p:sldId id="427" r:id="rId25"/>
    <p:sldId id="337" r:id="rId26"/>
    <p:sldId id="441" r:id="rId27"/>
    <p:sldId id="442" r:id="rId28"/>
    <p:sldId id="443" r:id="rId29"/>
    <p:sldId id="444" r:id="rId30"/>
    <p:sldId id="445" r:id="rId31"/>
    <p:sldId id="446" r:id="rId32"/>
    <p:sldId id="447" r:id="rId33"/>
    <p:sldId id="448" r:id="rId34"/>
    <p:sldId id="449" r:id="rId35"/>
    <p:sldId id="450" r:id="rId36"/>
    <p:sldId id="451" r:id="rId37"/>
    <p:sldId id="452" r:id="rId38"/>
    <p:sldId id="426" r:id="rId39"/>
    <p:sldId id="453" r:id="rId40"/>
    <p:sldId id="454" r:id="rId41"/>
    <p:sldId id="455" r:id="rId42"/>
    <p:sldId id="461" r:id="rId43"/>
    <p:sldId id="462" r:id="rId44"/>
    <p:sldId id="463" r:id="rId45"/>
    <p:sldId id="471" r:id="rId46"/>
    <p:sldId id="464" r:id="rId47"/>
    <p:sldId id="467" r:id="rId48"/>
    <p:sldId id="468" r:id="rId49"/>
    <p:sldId id="423" r:id="rId50"/>
  </p:sldIdLst>
  <p:sldSz cx="9144000" cy="6858000" type="screen4x3"/>
  <p:notesSz cx="6950075" cy="9236075"/>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F6B59C08-88AC-409F-87F8-0EB01BE1F3DB}">
          <p14:sldIdLst>
            <p14:sldId id="269"/>
            <p14:sldId id="473"/>
            <p14:sldId id="474"/>
            <p14:sldId id="475"/>
            <p14:sldId id="476"/>
            <p14:sldId id="477"/>
            <p14:sldId id="478"/>
            <p14:sldId id="479"/>
            <p14:sldId id="480"/>
          </p14:sldIdLst>
        </p14:section>
        <p14:section name="Untitled Section" id="{CD535255-1FE0-4F14-80ED-D6965AF965DE}">
          <p14:sldIdLst>
            <p14:sldId id="481"/>
            <p14:sldId id="482"/>
            <p14:sldId id="483"/>
            <p14:sldId id="484"/>
            <p14:sldId id="376"/>
            <p14:sldId id="429"/>
            <p14:sldId id="430"/>
            <p14:sldId id="432"/>
            <p14:sldId id="433"/>
            <p14:sldId id="434"/>
            <p14:sldId id="435"/>
            <p14:sldId id="438"/>
            <p14:sldId id="439"/>
            <p14:sldId id="472"/>
            <p14:sldId id="427"/>
            <p14:sldId id="337"/>
            <p14:sldId id="441"/>
            <p14:sldId id="442"/>
            <p14:sldId id="443"/>
            <p14:sldId id="444"/>
            <p14:sldId id="445"/>
            <p14:sldId id="446"/>
            <p14:sldId id="447"/>
            <p14:sldId id="448"/>
            <p14:sldId id="449"/>
            <p14:sldId id="450"/>
            <p14:sldId id="451"/>
            <p14:sldId id="452"/>
            <p14:sldId id="426"/>
            <p14:sldId id="453"/>
            <p14:sldId id="454"/>
            <p14:sldId id="455"/>
            <p14:sldId id="461"/>
            <p14:sldId id="462"/>
            <p14:sldId id="463"/>
            <p14:sldId id="471"/>
            <p14:sldId id="464"/>
            <p14:sldId id="467"/>
            <p14:sldId id="468"/>
            <p14:sldId id="42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0"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58" autoAdjust="0"/>
    <p:restoredTop sz="71650" autoAdjust="0"/>
  </p:normalViewPr>
  <p:slideViewPr>
    <p:cSldViewPr snapToGrid="0" snapToObjects="1">
      <p:cViewPr varScale="1">
        <p:scale>
          <a:sx n="97" d="100"/>
          <a:sy n="97" d="100"/>
        </p:scale>
        <p:origin x="102" y="2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87" d="100"/>
          <a:sy n="87" d="100"/>
        </p:scale>
        <p:origin x="-1902" y="-72"/>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11699" cy="461804"/>
          </a:xfrm>
          <a:prstGeom prst="rect">
            <a:avLst/>
          </a:prstGeom>
          <a:noFill/>
          <a:ln w="9525">
            <a:noFill/>
            <a:miter lim="800000"/>
            <a:headEnd/>
            <a:tailEnd/>
          </a:ln>
          <a:effectLst/>
        </p:spPr>
        <p:txBody>
          <a:bodyPr vert="horz" wrap="square" lIns="91425" tIns="45712" rIns="91425" bIns="45712" numCol="1" anchor="t" anchorCtr="0" compatLnSpc="1">
            <a:prstTxWarp prst="textNoShape">
              <a:avLst/>
            </a:prstTxWarp>
          </a:bodyPr>
          <a:lstStyle>
            <a:lvl1pPr>
              <a:defRPr sz="1100">
                <a:latin typeface="Calibri" pitchFamily="34" charset="0"/>
              </a:defRPr>
            </a:lvl1pPr>
          </a:lstStyle>
          <a:p>
            <a:endParaRPr lang="en-US" dirty="0"/>
          </a:p>
        </p:txBody>
      </p:sp>
      <p:sp>
        <p:nvSpPr>
          <p:cNvPr id="15363" name="Rectangle 3"/>
          <p:cNvSpPr>
            <a:spLocks noGrp="1" noChangeArrowheads="1"/>
          </p:cNvSpPr>
          <p:nvPr>
            <p:ph type="dt" sz="quarter" idx="1"/>
          </p:nvPr>
        </p:nvSpPr>
        <p:spPr bwMode="auto">
          <a:xfrm>
            <a:off x="3936769" y="0"/>
            <a:ext cx="3011699" cy="461804"/>
          </a:xfrm>
          <a:prstGeom prst="rect">
            <a:avLst/>
          </a:prstGeom>
          <a:noFill/>
          <a:ln w="9525">
            <a:noFill/>
            <a:miter lim="800000"/>
            <a:headEnd/>
            <a:tailEnd/>
          </a:ln>
          <a:effectLst/>
        </p:spPr>
        <p:txBody>
          <a:bodyPr vert="horz" wrap="square" lIns="91425" tIns="45712" rIns="91425" bIns="45712" numCol="1" anchor="t" anchorCtr="0" compatLnSpc="1">
            <a:prstTxWarp prst="textNoShape">
              <a:avLst/>
            </a:prstTxWarp>
          </a:bodyPr>
          <a:lstStyle>
            <a:lvl1pPr algn="r">
              <a:defRPr sz="1100">
                <a:latin typeface="Calibri" pitchFamily="34" charset="0"/>
              </a:defRPr>
            </a:lvl1pPr>
          </a:lstStyle>
          <a:p>
            <a:fld id="{0E9549B3-A1E0-4916-A74D-99EB34C0C987}" type="datetimeFigureOut">
              <a:rPr lang="en-US"/>
              <a:pPr/>
              <a:t>8/16/2023</a:t>
            </a:fld>
            <a:endParaRPr lang="en-US" dirty="0"/>
          </a:p>
        </p:txBody>
      </p:sp>
      <p:sp>
        <p:nvSpPr>
          <p:cNvPr id="15364" name="Rectangle 4"/>
          <p:cNvSpPr>
            <a:spLocks noGrp="1" noChangeArrowheads="1"/>
          </p:cNvSpPr>
          <p:nvPr>
            <p:ph type="ftr" sz="quarter" idx="2"/>
          </p:nvPr>
        </p:nvSpPr>
        <p:spPr bwMode="auto">
          <a:xfrm>
            <a:off x="0" y="8772668"/>
            <a:ext cx="3011699" cy="461804"/>
          </a:xfrm>
          <a:prstGeom prst="rect">
            <a:avLst/>
          </a:prstGeom>
          <a:noFill/>
          <a:ln w="9525">
            <a:noFill/>
            <a:miter lim="800000"/>
            <a:headEnd/>
            <a:tailEnd/>
          </a:ln>
          <a:effectLst/>
        </p:spPr>
        <p:txBody>
          <a:bodyPr vert="horz" wrap="square" lIns="91425" tIns="45712" rIns="91425" bIns="45712" numCol="1" anchor="b" anchorCtr="0" compatLnSpc="1">
            <a:prstTxWarp prst="textNoShape">
              <a:avLst/>
            </a:prstTxWarp>
          </a:bodyPr>
          <a:lstStyle>
            <a:lvl1pPr>
              <a:defRPr sz="1100">
                <a:latin typeface="Calibri" pitchFamily="34" charset="0"/>
              </a:defRPr>
            </a:lvl1pPr>
          </a:lstStyle>
          <a:p>
            <a:endParaRPr lang="en-US" dirty="0"/>
          </a:p>
        </p:txBody>
      </p:sp>
      <p:sp>
        <p:nvSpPr>
          <p:cNvPr id="15365" name="Rectangle 5"/>
          <p:cNvSpPr>
            <a:spLocks noGrp="1" noChangeArrowheads="1"/>
          </p:cNvSpPr>
          <p:nvPr>
            <p:ph type="sldNum" sz="quarter" idx="3"/>
          </p:nvPr>
        </p:nvSpPr>
        <p:spPr bwMode="auto">
          <a:xfrm>
            <a:off x="3936769" y="8772668"/>
            <a:ext cx="3011699" cy="461804"/>
          </a:xfrm>
          <a:prstGeom prst="rect">
            <a:avLst/>
          </a:prstGeom>
          <a:noFill/>
          <a:ln w="9525">
            <a:noFill/>
            <a:miter lim="800000"/>
            <a:headEnd/>
            <a:tailEnd/>
          </a:ln>
          <a:effectLst/>
        </p:spPr>
        <p:txBody>
          <a:bodyPr vert="horz" wrap="square" lIns="91425" tIns="45712" rIns="91425" bIns="45712" numCol="1" anchor="b" anchorCtr="0" compatLnSpc="1">
            <a:prstTxWarp prst="textNoShape">
              <a:avLst/>
            </a:prstTxWarp>
          </a:bodyPr>
          <a:lstStyle>
            <a:lvl1pPr algn="r">
              <a:defRPr sz="1100">
                <a:latin typeface="Calibri" pitchFamily="34" charset="0"/>
              </a:defRPr>
            </a:lvl1pPr>
          </a:lstStyle>
          <a:p>
            <a:fld id="{02212727-BFBF-45BF-ABDF-37534FE662C4}" type="slidenum">
              <a:rPr lang="en-US"/>
              <a:pPr/>
              <a:t>‹#›</a:t>
            </a:fld>
            <a:endParaRPr lang="en-US" dirty="0"/>
          </a:p>
        </p:txBody>
      </p:sp>
    </p:spTree>
    <p:extLst>
      <p:ext uri="{BB962C8B-B14F-4D97-AF65-F5344CB8AC3E}">
        <p14:creationId xmlns:p14="http://schemas.microsoft.com/office/powerpoint/2010/main" val="29932778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1425" tIns="45712" rIns="91425" bIns="45712" rtlCol="0"/>
          <a:lstStyle>
            <a:lvl1pPr algn="l">
              <a:defRPr sz="1100"/>
            </a:lvl1pPr>
          </a:lstStyle>
          <a:p>
            <a:endParaRPr lang="en-US" dirty="0"/>
          </a:p>
        </p:txBody>
      </p:sp>
      <p:sp>
        <p:nvSpPr>
          <p:cNvPr id="3" name="Date Placeholder 2"/>
          <p:cNvSpPr>
            <a:spLocks noGrp="1"/>
          </p:cNvSpPr>
          <p:nvPr>
            <p:ph type="dt" idx="1"/>
          </p:nvPr>
        </p:nvSpPr>
        <p:spPr>
          <a:xfrm>
            <a:off x="3936769" y="0"/>
            <a:ext cx="3011699" cy="461804"/>
          </a:xfrm>
          <a:prstGeom prst="rect">
            <a:avLst/>
          </a:prstGeom>
        </p:spPr>
        <p:txBody>
          <a:bodyPr vert="horz" lIns="91425" tIns="45712" rIns="91425" bIns="45712" rtlCol="0"/>
          <a:lstStyle>
            <a:lvl1pPr algn="r">
              <a:defRPr sz="1100"/>
            </a:lvl1pPr>
          </a:lstStyle>
          <a:p>
            <a:fld id="{FD976C99-55CB-47FC-8DE1-B574B8720E98}" type="datetimeFigureOut">
              <a:rPr lang="en-US" smtClean="0"/>
              <a:t>8/16/2023</a:t>
            </a:fld>
            <a:endParaRPr lang="en-US" dirty="0"/>
          </a:p>
        </p:txBody>
      </p:sp>
      <p:sp>
        <p:nvSpPr>
          <p:cNvPr id="4" name="Slide Image Placeholder 3"/>
          <p:cNvSpPr>
            <a:spLocks noGrp="1" noRot="1" noChangeAspect="1"/>
          </p:cNvSpPr>
          <p:nvPr>
            <p:ph type="sldImg" idx="2"/>
          </p:nvPr>
        </p:nvSpPr>
        <p:spPr>
          <a:xfrm>
            <a:off x="1166813" y="692150"/>
            <a:ext cx="4616450" cy="3463925"/>
          </a:xfrm>
          <a:prstGeom prst="rect">
            <a:avLst/>
          </a:prstGeom>
          <a:noFill/>
          <a:ln w="12700">
            <a:solidFill>
              <a:prstClr val="black"/>
            </a:solidFill>
          </a:ln>
        </p:spPr>
        <p:txBody>
          <a:bodyPr vert="horz" lIns="91425" tIns="45712" rIns="91425" bIns="45712" rtlCol="0" anchor="ctr"/>
          <a:lstStyle/>
          <a:p>
            <a:endParaRPr lang="en-US"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1425" tIns="45712" rIns="91425" bIns="4571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1425" tIns="45712" rIns="91425" bIns="45712" rtlCol="0" anchor="b"/>
          <a:lstStyle>
            <a:lvl1pPr algn="l">
              <a:defRPr sz="1100"/>
            </a:lvl1pPr>
          </a:lstStyle>
          <a:p>
            <a:endParaRPr lang="en-US" dirty="0"/>
          </a:p>
        </p:txBody>
      </p:sp>
      <p:sp>
        <p:nvSpPr>
          <p:cNvPr id="7" name="Slide Number Placeholder 6"/>
          <p:cNvSpPr>
            <a:spLocks noGrp="1"/>
          </p:cNvSpPr>
          <p:nvPr>
            <p:ph type="sldNum" sz="quarter" idx="5"/>
          </p:nvPr>
        </p:nvSpPr>
        <p:spPr>
          <a:xfrm>
            <a:off x="3936769" y="8772668"/>
            <a:ext cx="3011699" cy="461804"/>
          </a:xfrm>
          <a:prstGeom prst="rect">
            <a:avLst/>
          </a:prstGeom>
        </p:spPr>
        <p:txBody>
          <a:bodyPr vert="horz" lIns="91425" tIns="45712" rIns="91425" bIns="45712" rtlCol="0" anchor="b"/>
          <a:lstStyle>
            <a:lvl1pPr algn="r">
              <a:defRPr sz="1100"/>
            </a:lvl1pPr>
          </a:lstStyle>
          <a:p>
            <a:fld id="{502357D5-7D35-4C3A-81F9-D15ED329089F}" type="slidenum">
              <a:rPr lang="en-US" smtClean="0"/>
              <a:t>‹#›</a:t>
            </a:fld>
            <a:endParaRPr lang="en-US" dirty="0"/>
          </a:p>
        </p:txBody>
      </p:sp>
    </p:spTree>
    <p:extLst>
      <p:ext uri="{BB962C8B-B14F-4D97-AF65-F5344CB8AC3E}">
        <p14:creationId xmlns:p14="http://schemas.microsoft.com/office/powerpoint/2010/main" val="1214338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2185520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920868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962738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3111903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1800481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2692264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2894325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3708079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4906885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3956388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2670585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4028363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1219113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301582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433391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25024941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537015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17555127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3185208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39685717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8447706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2135370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19772806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10856420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29437389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31090686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23376352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16302297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39009899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2636413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3930747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2696297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2347868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3277709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2114351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2728176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8380FDE-B348-4907-B648-71945AE5A3BA}" type="datetimeFigureOut">
              <a:rPr lang="en-US"/>
              <a:pPr>
                <a:defRPr/>
              </a:pPr>
              <a:t>8/16/2023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52E4CAB-7FD0-413D-BCE0-CBEAC8F8C5D1}"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C98331A-FB5C-47E0-BE86-5DBE83681A51}" type="datetimeFigureOut">
              <a:rPr lang="en-US"/>
              <a:pPr>
                <a:defRPr/>
              </a:pPr>
              <a:t>8/16/2023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DB30400-659F-4D3D-B486-320E988C6C15}"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7F91F0E-F1C4-424A-8AC1-0E906F054019}" type="datetimeFigureOut">
              <a:rPr lang="en-US"/>
              <a:pPr>
                <a:defRPr/>
              </a:pPr>
              <a:t>8/16/2023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9EAD58D-933F-4BF8-8749-D68EF47B7BCD}"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3321F3-5073-4123-B806-2FEDEFCC629D}" type="datetimeFigureOut">
              <a:rPr lang="en-US"/>
              <a:pPr>
                <a:defRPr/>
              </a:pPr>
              <a:t>8/16/2023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BF3F06E-8B42-4EDD-AF45-CE4A9E635122}"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39A11D2-8B56-4E7B-A490-7B6DFAC0B4BC}" type="datetimeFigureOut">
              <a:rPr lang="en-US"/>
              <a:pPr>
                <a:defRPr/>
              </a:pPr>
              <a:t>8/16/2023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0F53A45-D956-425E-82BC-D336D93BE90E}"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537B184-0D3D-48E7-BCFD-ADF20186D629}" type="datetimeFigureOut">
              <a:rPr lang="en-US"/>
              <a:pPr>
                <a:defRPr/>
              </a:pPr>
              <a:t>8/16/2023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A3B20E07-74DB-45B0-8680-E3D9F227081D}"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349FA4B-C685-457C-88C9-03F112E0F18C}" type="datetimeFigureOut">
              <a:rPr lang="en-US"/>
              <a:pPr>
                <a:defRPr/>
              </a:pPr>
              <a:t>8/16/2023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2C2434B3-7016-4CCA-B7D0-28A52F92119F}"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388B356-964E-4889-A157-8B041A3395D2}" type="datetimeFigureOut">
              <a:rPr lang="en-US"/>
              <a:pPr>
                <a:defRPr/>
              </a:pPr>
              <a:t>8/16/2023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FFF40550-5E22-40BE-9F4C-6D2902DB1B5A}"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2C763E7-812A-4542-90EC-F73B22D68A3B}" type="datetimeFigureOut">
              <a:rPr lang="en-US"/>
              <a:pPr>
                <a:defRPr/>
              </a:pPr>
              <a:t>8/16/2023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66B3A893-3A7E-4D14-8038-EEC2F842742C}"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B108DF8-6B25-4F97-9BA6-75593A9BBCCD}" type="datetimeFigureOut">
              <a:rPr lang="en-US"/>
              <a:pPr>
                <a:defRPr/>
              </a:pPr>
              <a:t>8/16/2023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C8D9500-4683-485B-AF7B-543D0ECD6C23}"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8699B1A-C403-408C-81B7-1CF0A0558D1E}" type="datetimeFigureOut">
              <a:rPr lang="en-US"/>
              <a:pPr>
                <a:defRPr/>
              </a:pPr>
              <a:t>8/16/2023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B716D89-61C7-4AE5-B56F-C34B5CCA266B}"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74BA9C76-FF08-4897-8E18-08BF30D5E308}" type="datetimeFigureOut">
              <a:rPr lang="en-US"/>
              <a:pPr>
                <a:defRPr/>
              </a:pPr>
              <a:t>8/16/2023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82905946-F8F6-48AD-BAC3-3E9681F03ED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3.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pic>
        <p:nvPicPr>
          <p:cNvPr id="13313" name="Picture 1" descr="iStock_000019429862_REV Large_4C.jpg"/>
          <p:cNvPicPr>
            <a:picLocks noChangeAspect="1"/>
          </p:cNvPicPr>
          <p:nvPr/>
        </p:nvPicPr>
        <p:blipFill>
          <a:blip r:embed="rId3"/>
          <a:srcRect t="9525" b="37808"/>
          <a:stretch>
            <a:fillRect/>
          </a:stretch>
        </p:blipFill>
        <p:spPr bwMode="auto">
          <a:xfrm>
            <a:off x="-12700" y="622300"/>
            <a:ext cx="9172575" cy="4824413"/>
          </a:xfrm>
          <a:prstGeom prst="rect">
            <a:avLst/>
          </a:prstGeom>
          <a:noFill/>
          <a:ln w="9525">
            <a:noFill/>
            <a:miter lim="800000"/>
            <a:headEnd/>
            <a:tailEnd/>
          </a:ln>
        </p:spPr>
      </p:pic>
      <p:sp>
        <p:nvSpPr>
          <p:cNvPr id="4" name="TextBox 3"/>
          <p:cNvSpPr txBox="1"/>
          <p:nvPr/>
        </p:nvSpPr>
        <p:spPr>
          <a:xfrm>
            <a:off x="2359698" y="6004525"/>
            <a:ext cx="3275012" cy="304800"/>
          </a:xfrm>
          <a:prstGeom prst="rect">
            <a:avLst/>
          </a:prstGeom>
          <a:noFill/>
        </p:spPr>
        <p:txBody>
          <a:bodyPr wrap="square">
            <a:spAutoFit/>
          </a:bodyPr>
          <a:lstStyle/>
          <a:p>
            <a:r>
              <a:rPr lang="en-US" sz="1400" dirty="0">
                <a:solidFill>
                  <a:srgbClr val="7F7F7F"/>
                </a:solidFill>
                <a:latin typeface="Calibri" panose="020F0502020204030204" pitchFamily="34" charset="0"/>
                <a:ea typeface="Bebas Neue"/>
                <a:cs typeface="Bebas Neue"/>
              </a:rPr>
              <a:t>WWW.LEWISTHOMASON.COM</a:t>
            </a:r>
          </a:p>
        </p:txBody>
      </p:sp>
      <p:sp>
        <p:nvSpPr>
          <p:cNvPr id="5" name="TextBox 4"/>
          <p:cNvSpPr txBox="1"/>
          <p:nvPr/>
        </p:nvSpPr>
        <p:spPr>
          <a:xfrm>
            <a:off x="2359698" y="6358538"/>
            <a:ext cx="3275012" cy="304800"/>
          </a:xfrm>
          <a:prstGeom prst="rect">
            <a:avLst/>
          </a:prstGeom>
          <a:noFill/>
        </p:spPr>
        <p:txBody>
          <a:bodyPr>
            <a:spAutoFit/>
          </a:bodyPr>
          <a:lstStyle/>
          <a:p>
            <a:r>
              <a:rPr lang="en-US" sz="1400" dirty="0">
                <a:solidFill>
                  <a:srgbClr val="7F7F7F"/>
                </a:solidFill>
                <a:latin typeface="Calibri" panose="020F0502020204030204" pitchFamily="34" charset="0"/>
                <a:ea typeface="Bebas Neue"/>
                <a:cs typeface="Bebas Neue"/>
              </a:rPr>
              <a:t>KNOXVILLE   |   MEMPHIS  |   NASHVILLE</a:t>
            </a:r>
          </a:p>
        </p:txBody>
      </p:sp>
      <p:sp>
        <p:nvSpPr>
          <p:cNvPr id="13317" name="TextBox 12"/>
          <p:cNvSpPr txBox="1">
            <a:spLocks noChangeArrowheads="1"/>
          </p:cNvSpPr>
          <p:nvPr/>
        </p:nvSpPr>
        <p:spPr bwMode="auto">
          <a:xfrm>
            <a:off x="96982" y="955964"/>
            <a:ext cx="9047018" cy="4539704"/>
          </a:xfrm>
          <a:prstGeom prst="rect">
            <a:avLst/>
          </a:prstGeom>
          <a:noFill/>
          <a:ln w="9525">
            <a:noFill/>
            <a:miter lim="800000"/>
            <a:headEnd/>
            <a:tailEnd/>
          </a:ln>
        </p:spPr>
        <p:txBody>
          <a:bodyPr wrap="square">
            <a:spAutoFit/>
          </a:bodyPr>
          <a:lstStyle/>
          <a:p>
            <a:pPr algn="ctr"/>
            <a:endParaRPr lang="en-US" sz="5000" dirty="0">
              <a:solidFill>
                <a:schemeClr val="bg1"/>
              </a:solidFill>
              <a:effectLst>
                <a:outerShdw blurRad="38100" dist="38100" dir="2700000" algn="tl">
                  <a:srgbClr val="000000">
                    <a:alpha val="43137"/>
                  </a:srgbClr>
                </a:outerShdw>
              </a:effectLst>
              <a:latin typeface="Baskerville Old Face" panose="02020602080505020303" pitchFamily="18" charset="0"/>
              <a:ea typeface="Bebas Neue"/>
              <a:cs typeface="Bebas Neue"/>
            </a:endParaRPr>
          </a:p>
          <a:p>
            <a:pPr algn="ctr"/>
            <a:r>
              <a:rPr lang="en-US" sz="5000" dirty="0">
                <a:solidFill>
                  <a:schemeClr val="bg1"/>
                </a:solidFill>
                <a:effectLst>
                  <a:outerShdw blurRad="38100" dist="38100" dir="2700000" algn="tl">
                    <a:srgbClr val="000000">
                      <a:alpha val="43137"/>
                    </a:srgbClr>
                  </a:outerShdw>
                </a:effectLst>
                <a:latin typeface="Baskerville Old Face" panose="02020602080505020303" pitchFamily="18" charset="0"/>
                <a:ea typeface="Bebas Neue"/>
                <a:cs typeface="Bebas Neue"/>
              </a:rPr>
              <a:t>Pagans, Prayers &amp; Preachin’:</a:t>
            </a:r>
          </a:p>
          <a:p>
            <a:pPr algn="ctr"/>
            <a:r>
              <a:rPr lang="en-US" sz="3500" dirty="0">
                <a:solidFill>
                  <a:schemeClr val="bg1"/>
                </a:solidFill>
                <a:effectLst>
                  <a:outerShdw blurRad="38100" dist="38100" dir="2700000" algn="tl">
                    <a:srgbClr val="000000">
                      <a:alpha val="43137"/>
                    </a:srgbClr>
                  </a:outerShdw>
                </a:effectLst>
                <a:latin typeface="Baskerville Old Face" panose="02020602080505020303" pitchFamily="18" charset="0"/>
                <a:ea typeface="Bebas Neue"/>
                <a:cs typeface="Bebas Neue"/>
              </a:rPr>
              <a:t>How to Deal with Religion in the Workplace</a:t>
            </a:r>
          </a:p>
          <a:p>
            <a:pPr algn="ctr"/>
            <a:endParaRPr lang="en-US" sz="3500" dirty="0">
              <a:solidFill>
                <a:schemeClr val="bg1"/>
              </a:solidFill>
              <a:effectLst>
                <a:outerShdw blurRad="38100" dist="38100" dir="2700000" algn="tl">
                  <a:srgbClr val="000000">
                    <a:alpha val="43137"/>
                  </a:srgbClr>
                </a:outerShdw>
              </a:effectLst>
              <a:latin typeface="Baskerville Old Face" panose="02020602080505020303" pitchFamily="18" charset="0"/>
              <a:ea typeface="Bebas Neue"/>
              <a:cs typeface="Bebas Neue"/>
            </a:endParaRPr>
          </a:p>
          <a:p>
            <a:pPr algn="ctr"/>
            <a:endParaRPr lang="en-US" sz="3500" dirty="0">
              <a:solidFill>
                <a:schemeClr val="bg1"/>
              </a:solidFill>
              <a:effectLst>
                <a:outerShdw blurRad="38100" dist="38100" dir="2700000" algn="tl">
                  <a:srgbClr val="000000">
                    <a:alpha val="43137"/>
                  </a:srgbClr>
                </a:outerShdw>
              </a:effectLst>
              <a:latin typeface="Baskerville Old Face" panose="02020602080505020303" pitchFamily="18" charset="0"/>
              <a:ea typeface="Bebas Neue"/>
              <a:cs typeface="Bebas Neue"/>
            </a:endParaRPr>
          </a:p>
          <a:p>
            <a:pPr algn="ctr"/>
            <a:r>
              <a:rPr lang="en-US" sz="2000" dirty="0">
                <a:solidFill>
                  <a:schemeClr val="bg1"/>
                </a:solidFill>
                <a:effectLst>
                  <a:outerShdw blurRad="38100" dist="38100" dir="2700000" algn="tl">
                    <a:srgbClr val="000000">
                      <a:alpha val="43137"/>
                    </a:srgbClr>
                  </a:outerShdw>
                </a:effectLst>
                <a:latin typeface="Baskerville Old Face" panose="02020602080505020303" pitchFamily="18" charset="0"/>
                <a:ea typeface="Bebas Neue"/>
                <a:cs typeface="Bebas Neue"/>
              </a:rPr>
              <a:t>Presented to UT-Battelle, LLC</a:t>
            </a:r>
          </a:p>
          <a:p>
            <a:pPr algn="ctr"/>
            <a:r>
              <a:rPr lang="en-US" sz="2000" dirty="0">
                <a:solidFill>
                  <a:schemeClr val="bg1"/>
                </a:solidFill>
                <a:effectLst>
                  <a:outerShdw blurRad="38100" dist="38100" dir="2700000" algn="tl">
                    <a:srgbClr val="000000">
                      <a:alpha val="43137"/>
                    </a:srgbClr>
                  </a:outerShdw>
                </a:effectLst>
                <a:latin typeface="Baskerville Old Face" panose="02020602080505020303" pitchFamily="18" charset="0"/>
                <a:ea typeface="Bebas Neue"/>
                <a:cs typeface="Bebas Neue"/>
              </a:rPr>
              <a:t>August 24, 2023</a:t>
            </a:r>
          </a:p>
          <a:p>
            <a:pPr algn="r"/>
            <a:endParaRPr lang="en-US" sz="4400" dirty="0">
              <a:solidFill>
                <a:schemeClr val="bg1"/>
              </a:solidFill>
              <a:latin typeface="Baskerville Old Face" panose="02020602080505020303" pitchFamily="18" charset="0"/>
              <a:ea typeface="Bebas Neue"/>
              <a:cs typeface="Bebas Neue"/>
            </a:endParaRPr>
          </a:p>
        </p:txBody>
      </p:sp>
      <p:pic>
        <p:nvPicPr>
          <p:cNvPr id="2" name="Picture 1" descr="Lewis Thomason Logo FINAL-RG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628" y="5708044"/>
            <a:ext cx="1920512" cy="911225"/>
          </a:xfrm>
          <a:prstGeom prst="rect">
            <a:avLst/>
          </a:prstGeom>
        </p:spPr>
      </p:pic>
      <p:sp>
        <p:nvSpPr>
          <p:cNvPr id="6" name="Rectangle 5"/>
          <p:cNvSpPr/>
          <p:nvPr/>
        </p:nvSpPr>
        <p:spPr>
          <a:xfrm>
            <a:off x="5324476" y="5637480"/>
            <a:ext cx="3430656" cy="584775"/>
          </a:xfrm>
          <a:prstGeom prst="rect">
            <a:avLst/>
          </a:prstGeom>
        </p:spPr>
        <p:txBody>
          <a:bodyPr wrap="square">
            <a:spAutoFit/>
          </a:bodyPr>
          <a:lstStyle/>
          <a:p>
            <a:pPr algn="r"/>
            <a:r>
              <a:rPr lang="en-US" sz="3200" b="1" dirty="0">
                <a:solidFill>
                  <a:schemeClr val="tx2"/>
                </a:solidFill>
                <a:effectLst>
                  <a:outerShdw blurRad="38100" dist="38100" dir="2700000" algn="tl">
                    <a:srgbClr val="000000">
                      <a:alpha val="43137"/>
                    </a:srgbClr>
                  </a:outerShdw>
                </a:effectLst>
                <a:latin typeface="Baskerville Old Face" panose="02020602080505020303" pitchFamily="18" charset="0"/>
                <a:ea typeface="Bebas Neue"/>
                <a:cs typeface="Bebas Neue"/>
              </a:rPr>
              <a:t>Janet Strevel Hayes</a:t>
            </a:r>
          </a:p>
        </p:txBody>
      </p:sp>
      <p:sp>
        <p:nvSpPr>
          <p:cNvPr id="11" name="TextBox 10">
            <a:extLst>
              <a:ext uri="{FF2B5EF4-FFF2-40B4-BE49-F238E27FC236}">
                <a16:creationId xmlns:a16="http://schemas.microsoft.com/office/drawing/2014/main" id="{578CD521-E8EA-2413-AFF0-35BEC4332536}"/>
              </a:ext>
            </a:extLst>
          </p:cNvPr>
          <p:cNvSpPr txBox="1"/>
          <p:nvPr/>
        </p:nvSpPr>
        <p:spPr>
          <a:xfrm>
            <a:off x="6963602" y="3485150"/>
            <a:ext cx="1791530" cy="1477328"/>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cap="rnd" cmpd="dbl">
            <a:solidFill>
              <a:srgbClr val="FF0000"/>
            </a:solidFill>
          </a:ln>
          <a:scene3d>
            <a:camera prst="orthographicFront">
              <a:rot lat="245643" lon="21427632" rev="2693838"/>
            </a:camera>
            <a:lightRig rig="threePt" dir="t"/>
          </a:scene3d>
          <a:sp3d extrusionH="76200">
            <a:bevelT w="165100" prst="coolSlant"/>
            <a:extrusionClr>
              <a:srgbClr val="FF0000"/>
            </a:extrusionClr>
          </a:sp3d>
        </p:spPr>
        <p:style>
          <a:lnRef idx="0">
            <a:scrgbClr r="0" g="0" b="0"/>
          </a:lnRef>
          <a:fillRef idx="0">
            <a:scrgbClr r="0" g="0" b="0"/>
          </a:fillRef>
          <a:effectRef idx="0">
            <a:scrgbClr r="0" g="0" b="0"/>
          </a:effectRef>
          <a:fontRef idx="minor">
            <a:schemeClr val="accent2"/>
          </a:fontRef>
        </p:style>
        <p:txBody>
          <a:bodyPr wrap="square" rtlCol="0">
            <a:spAutoFit/>
          </a:bodyPr>
          <a:lstStyle/>
          <a:p>
            <a:pPr algn="ctr"/>
            <a:r>
              <a:rPr lang="en-US" dirty="0">
                <a:ln w="0"/>
                <a:solidFill>
                  <a:schemeClr val="accent1"/>
                </a:solidFill>
                <a:effectLst>
                  <a:outerShdw blurRad="38100" dist="25400" dir="5400000" algn="ctr" rotWithShape="0">
                    <a:srgbClr val="6E747A">
                      <a:alpha val="43000"/>
                    </a:srgbClr>
                  </a:outerShdw>
                </a:effectLst>
                <a:latin typeface="Amasis MT Pro Black" panose="020B0604020202020204" pitchFamily="18" charset="0"/>
              </a:rPr>
              <a:t>Updated </a:t>
            </a:r>
          </a:p>
          <a:p>
            <a:pPr algn="ctr"/>
            <a:r>
              <a:rPr lang="en-US" dirty="0">
                <a:ln w="0"/>
                <a:solidFill>
                  <a:schemeClr val="accent1"/>
                </a:solidFill>
                <a:effectLst>
                  <a:outerShdw blurRad="38100" dist="25400" dir="5400000" algn="ctr" rotWithShape="0">
                    <a:srgbClr val="6E747A">
                      <a:alpha val="43000"/>
                    </a:srgbClr>
                  </a:outerShdw>
                </a:effectLst>
                <a:latin typeface="Amasis MT Pro Black" panose="020B0604020202020204" pitchFamily="18" charset="0"/>
              </a:rPr>
              <a:t>And </a:t>
            </a:r>
          </a:p>
          <a:p>
            <a:pPr algn="ctr"/>
            <a:r>
              <a:rPr lang="en-US" dirty="0">
                <a:ln w="0"/>
                <a:solidFill>
                  <a:schemeClr val="accent1"/>
                </a:solidFill>
                <a:effectLst>
                  <a:outerShdw blurRad="38100" dist="25400" dir="5400000" algn="ctr" rotWithShape="0">
                    <a:srgbClr val="6E747A">
                      <a:alpha val="43000"/>
                    </a:srgbClr>
                  </a:outerShdw>
                </a:effectLst>
                <a:latin typeface="Amasis MT Pro Black" panose="020B0604020202020204" pitchFamily="18" charset="0"/>
              </a:rPr>
              <a:t>Revised</a:t>
            </a:r>
          </a:p>
          <a:p>
            <a:pPr algn="ctr"/>
            <a:r>
              <a:rPr lang="en-US" dirty="0">
                <a:ln w="0"/>
                <a:solidFill>
                  <a:schemeClr val="accent1"/>
                </a:solidFill>
                <a:effectLst>
                  <a:outerShdw blurRad="38100" dist="25400" dir="5400000" algn="ctr" rotWithShape="0">
                    <a:srgbClr val="6E747A">
                      <a:alpha val="43000"/>
                    </a:srgbClr>
                  </a:outerShdw>
                </a:effectLst>
                <a:latin typeface="Amasis MT Pro Black" panose="020B0604020202020204" pitchFamily="18" charset="0"/>
              </a:rPr>
              <a:t>For </a:t>
            </a:r>
          </a:p>
          <a:p>
            <a:pPr algn="ctr"/>
            <a:r>
              <a:rPr lang="en-US" dirty="0">
                <a:ln w="0"/>
                <a:solidFill>
                  <a:schemeClr val="accent1"/>
                </a:solidFill>
                <a:effectLst>
                  <a:outerShdw blurRad="38100" dist="25400" dir="5400000" algn="ctr" rotWithShape="0">
                    <a:srgbClr val="6E747A">
                      <a:alpha val="43000"/>
                    </a:srgbClr>
                  </a:outerShdw>
                </a:effectLst>
                <a:latin typeface="Amasis MT Pro Black" panose="020B0604020202020204" pitchFamily="18" charset="0"/>
              </a:rPr>
              <a:t>2023</a:t>
            </a:r>
            <a:endParaRPr lang="en-US" dirty="0">
              <a:solidFill>
                <a:srgbClr val="FF0000"/>
              </a:solidFill>
              <a:latin typeface="Amasis MT Pro Black" panose="020B06040202020202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E92D3-8A25-CAEF-69AF-464EA4484E1E}"/>
              </a:ext>
            </a:extLst>
          </p:cNvPr>
          <p:cNvSpPr>
            <a:spLocks noGrp="1"/>
          </p:cNvSpPr>
          <p:nvPr>
            <p:ph type="title"/>
          </p:nvPr>
        </p:nvSpPr>
        <p:spPr>
          <a:xfrm>
            <a:off x="2143432" y="274638"/>
            <a:ext cx="6543368" cy="1013388"/>
          </a:xfrm>
        </p:spPr>
        <p:txBody>
          <a:bodyPr anchor="b">
            <a:normAutofit fontScale="90000"/>
          </a:bodyPr>
          <a:lstStyle/>
          <a:p>
            <a:r>
              <a:rPr lang="en-US" sz="3500" u="sng" dirty="0">
                <a:latin typeface="Baskerville Old Face" panose="02020602080505020303" pitchFamily="18" charset="0"/>
              </a:rPr>
              <a:t>U.S. District Court for the Eastern District of Pennsylvani</a:t>
            </a:r>
            <a:r>
              <a:rPr lang="en-US" sz="3500" dirty="0">
                <a:latin typeface="Baskerville Old Face" panose="02020602080505020303" pitchFamily="18" charset="0"/>
              </a:rPr>
              <a:t>a </a:t>
            </a:r>
          </a:p>
        </p:txBody>
      </p:sp>
      <p:sp>
        <p:nvSpPr>
          <p:cNvPr id="9" name="Content Placeholder 8">
            <a:extLst>
              <a:ext uri="{FF2B5EF4-FFF2-40B4-BE49-F238E27FC236}">
                <a16:creationId xmlns:a16="http://schemas.microsoft.com/office/drawing/2014/main" id="{FE52A7EC-DCFE-EB7B-E15D-0D4ADC7DA3D3}"/>
              </a:ext>
            </a:extLst>
          </p:cNvPr>
          <p:cNvSpPr>
            <a:spLocks noGrp="1"/>
          </p:cNvSpPr>
          <p:nvPr>
            <p:ph idx="1"/>
          </p:nvPr>
        </p:nvSpPr>
        <p:spPr>
          <a:xfrm>
            <a:off x="2260684" y="1509914"/>
            <a:ext cx="5811599" cy="1204772"/>
          </a:xfrm>
          <a:ln w="38100"/>
        </p:spPr>
        <p:txBody>
          <a:bodyPr anchor="t">
            <a:normAutofit fontScale="85000" lnSpcReduction="20000"/>
          </a:bodyPr>
          <a:lstStyle/>
          <a:p>
            <a:r>
              <a:rPr lang="en-US" sz="2400" dirty="0">
                <a:latin typeface="Baskerville Old Face" panose="02020602080505020303" pitchFamily="18" charset="0"/>
              </a:rPr>
              <a:t>No violation of Title VII</a:t>
            </a:r>
          </a:p>
          <a:p>
            <a:r>
              <a:rPr lang="en-US" sz="2400" dirty="0">
                <a:latin typeface="Baskerville Old Face" panose="02020602080505020303" pitchFamily="18" charset="0"/>
              </a:rPr>
              <a:t>Rationale: Accommodation would be an undue hardship because allowing Groff Sundays off would negatively impact Groff’s co-workers</a:t>
            </a:r>
          </a:p>
          <a:p>
            <a:pPr marL="0" indent="0">
              <a:buNone/>
            </a:pPr>
            <a:endParaRPr lang="en-US" sz="2400" dirty="0">
              <a:latin typeface="Baskerville Old Face" panose="02020602080505020303" pitchFamily="18" charset="0"/>
            </a:endParaRPr>
          </a:p>
        </p:txBody>
      </p:sp>
      <p:sp>
        <p:nvSpPr>
          <p:cNvPr id="4" name="Footer Placeholder 3">
            <a:extLst>
              <a:ext uri="{FF2B5EF4-FFF2-40B4-BE49-F238E27FC236}">
                <a16:creationId xmlns:a16="http://schemas.microsoft.com/office/drawing/2014/main" id="{F0ADAB2B-2C29-B25A-2DBA-282EE1C3A490}"/>
              </a:ext>
            </a:extLst>
          </p:cNvPr>
          <p:cNvSpPr>
            <a:spLocks noGrp="1"/>
          </p:cNvSpPr>
          <p:nvPr>
            <p:ph type="ftr" sz="quarter" idx="11"/>
          </p:nvPr>
        </p:nvSpPr>
        <p:spPr/>
        <p:txBody>
          <a:bodyPr>
            <a:normAutofit/>
          </a:bodyPr>
          <a:lstStyle/>
          <a:p>
            <a:pPr algn="l">
              <a:defRPr/>
            </a:pPr>
            <a:endParaRPr lang="en-US" sz="1000" dirty="0">
              <a:solidFill>
                <a:schemeClr val="tx1">
                  <a:lumMod val="50000"/>
                  <a:lumOff val="50000"/>
                </a:schemeClr>
              </a:solidFill>
            </a:endParaRPr>
          </a:p>
        </p:txBody>
      </p:sp>
      <p:pic>
        <p:nvPicPr>
          <p:cNvPr id="5" name="Content Placeholder 4" descr="LT - Sidebar graphic.jpg">
            <a:extLst>
              <a:ext uri="{FF2B5EF4-FFF2-40B4-BE49-F238E27FC236}">
                <a16:creationId xmlns:a16="http://schemas.microsoft.com/office/drawing/2014/main" id="{95E61288-FA14-4E08-245D-D53C3E952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013" y="-25751"/>
            <a:ext cx="1451196" cy="6241703"/>
          </a:xfrm>
          <a:prstGeom prst="rect">
            <a:avLst/>
          </a:prstGeom>
        </p:spPr>
      </p:pic>
      <p:sp>
        <p:nvSpPr>
          <p:cNvPr id="19" name="Title 1">
            <a:extLst>
              <a:ext uri="{FF2B5EF4-FFF2-40B4-BE49-F238E27FC236}">
                <a16:creationId xmlns:a16="http://schemas.microsoft.com/office/drawing/2014/main" id="{F1E17945-EFD7-5A38-0DAE-79F54D4B49C8}"/>
              </a:ext>
            </a:extLst>
          </p:cNvPr>
          <p:cNvSpPr txBox="1">
            <a:spLocks/>
          </p:cNvSpPr>
          <p:nvPr/>
        </p:nvSpPr>
        <p:spPr bwMode="auto">
          <a:xfrm>
            <a:off x="2143432" y="3317551"/>
            <a:ext cx="6872748" cy="10133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fontScale="97500"/>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US" sz="3500" u="sng" dirty="0">
                <a:latin typeface="Baskerville Old Face" panose="02020602080505020303" pitchFamily="18" charset="0"/>
              </a:rPr>
              <a:t>Third Circuit Court of Appeals</a:t>
            </a:r>
          </a:p>
        </p:txBody>
      </p:sp>
      <p:sp>
        <p:nvSpPr>
          <p:cNvPr id="20" name="Content Placeholder 8">
            <a:extLst>
              <a:ext uri="{FF2B5EF4-FFF2-40B4-BE49-F238E27FC236}">
                <a16:creationId xmlns:a16="http://schemas.microsoft.com/office/drawing/2014/main" id="{A7D5020D-654E-35BE-8411-E4CE35023A79}"/>
              </a:ext>
            </a:extLst>
          </p:cNvPr>
          <p:cNvSpPr txBox="1">
            <a:spLocks/>
          </p:cNvSpPr>
          <p:nvPr/>
        </p:nvSpPr>
        <p:spPr bwMode="auto">
          <a:xfrm>
            <a:off x="2550736" y="4634756"/>
            <a:ext cx="6136064" cy="14266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85000" lnSpcReduction="10000"/>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latin typeface="Baskerville Old Face" panose="02020602080505020303" pitchFamily="18" charset="0"/>
              </a:rPr>
              <a:t>No violation of Title VII</a:t>
            </a:r>
          </a:p>
          <a:p>
            <a:r>
              <a:rPr lang="en-US" sz="2400" dirty="0">
                <a:latin typeface="Baskerville Old Face" panose="02020602080505020303" pitchFamily="18" charset="0"/>
              </a:rPr>
              <a:t>Rationale: Accommodation would be an undue hardship because allowing Groff Sundays off disrupted work flow and diminished employee morale</a:t>
            </a:r>
          </a:p>
        </p:txBody>
      </p:sp>
    </p:spTree>
    <p:extLst>
      <p:ext uri="{BB962C8B-B14F-4D97-AF65-F5344CB8AC3E}">
        <p14:creationId xmlns:p14="http://schemas.microsoft.com/office/powerpoint/2010/main" val="1597387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F4347E-5CDE-7460-164E-63D83F546D57}"/>
              </a:ext>
            </a:extLst>
          </p:cNvPr>
          <p:cNvSpPr>
            <a:spLocks noGrp="1"/>
          </p:cNvSpPr>
          <p:nvPr>
            <p:ph type="title"/>
          </p:nvPr>
        </p:nvSpPr>
        <p:spPr>
          <a:xfrm>
            <a:off x="2424827" y="489509"/>
            <a:ext cx="6088720" cy="952926"/>
          </a:xfrm>
        </p:spPr>
        <p:txBody>
          <a:bodyPr anchor="b">
            <a:normAutofit fontScale="90000"/>
          </a:bodyPr>
          <a:lstStyle/>
          <a:p>
            <a:r>
              <a:rPr lang="en-US" sz="4000" u="sng" dirty="0">
                <a:latin typeface="Baskerville Old Face" panose="02020602080505020303" pitchFamily="18" charset="0"/>
              </a:rPr>
              <a:t>United States Supreme Court</a:t>
            </a:r>
          </a:p>
        </p:txBody>
      </p:sp>
      <p:sp>
        <p:nvSpPr>
          <p:cNvPr id="4" name="Footer Placeholder 3">
            <a:extLst>
              <a:ext uri="{FF2B5EF4-FFF2-40B4-BE49-F238E27FC236}">
                <a16:creationId xmlns:a16="http://schemas.microsoft.com/office/drawing/2014/main" id="{5798D28B-C017-866D-E8A5-92BEAB52ABCE}"/>
              </a:ext>
            </a:extLst>
          </p:cNvPr>
          <p:cNvSpPr>
            <a:spLocks noGrp="1"/>
          </p:cNvSpPr>
          <p:nvPr>
            <p:ph type="ftr" sz="quarter" idx="11"/>
          </p:nvPr>
        </p:nvSpPr>
        <p:spPr>
          <a:xfrm rot="5400000">
            <a:off x="-1371600" y="2002536"/>
            <a:ext cx="3086100" cy="365125"/>
          </a:xfrm>
        </p:spPr>
        <p:txBody>
          <a:bodyPr>
            <a:normAutofit/>
          </a:bodyPr>
          <a:lstStyle/>
          <a:p>
            <a:pPr algn="l">
              <a:defRPr/>
            </a:pPr>
            <a:endParaRPr lang="en-US" sz="1000" dirty="0">
              <a:solidFill>
                <a:schemeClr val="tx1">
                  <a:lumMod val="50000"/>
                  <a:lumOff val="50000"/>
                </a:schemeClr>
              </a:solidFill>
            </a:endParaRPr>
          </a:p>
        </p:txBody>
      </p:sp>
      <p:pic>
        <p:nvPicPr>
          <p:cNvPr id="6" name="Content Placeholder 4" descr="LT - Sidebar graphic.jpg">
            <a:extLst>
              <a:ext uri="{FF2B5EF4-FFF2-40B4-BE49-F238E27FC236}">
                <a16:creationId xmlns:a16="http://schemas.microsoft.com/office/drawing/2014/main" id="{AA88A52B-2B24-9634-EDAC-86B1E09957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264" y="0"/>
            <a:ext cx="1428299" cy="6143223"/>
          </a:xfrm>
          <a:prstGeom prst="rect">
            <a:avLst/>
          </a:prstGeom>
        </p:spPr>
      </p:pic>
      <p:sp>
        <p:nvSpPr>
          <p:cNvPr id="3" name="Content Placeholder 2">
            <a:extLst>
              <a:ext uri="{FF2B5EF4-FFF2-40B4-BE49-F238E27FC236}">
                <a16:creationId xmlns:a16="http://schemas.microsoft.com/office/drawing/2014/main" id="{389739DC-4ADD-38C1-F47E-A66ACF1376C0}"/>
              </a:ext>
            </a:extLst>
          </p:cNvPr>
          <p:cNvSpPr>
            <a:spLocks noGrp="1"/>
          </p:cNvSpPr>
          <p:nvPr>
            <p:ph idx="1"/>
          </p:nvPr>
        </p:nvSpPr>
        <p:spPr>
          <a:xfrm>
            <a:off x="2172929" y="1573161"/>
            <a:ext cx="6340619" cy="4030197"/>
          </a:xfrm>
        </p:spPr>
        <p:txBody>
          <a:bodyPr anchor="t">
            <a:normAutofit lnSpcReduction="10000"/>
          </a:bodyPr>
          <a:lstStyle/>
          <a:p>
            <a:pPr marL="0" indent="0">
              <a:buNone/>
            </a:pPr>
            <a:r>
              <a:rPr lang="en-US" dirty="0">
                <a:latin typeface="Baskerville Old Face" panose="02020602080505020303" pitchFamily="18" charset="0"/>
              </a:rPr>
              <a:t>Not so fast …</a:t>
            </a:r>
          </a:p>
          <a:p>
            <a:pPr marL="0" indent="0">
              <a:buNone/>
            </a:pPr>
            <a:endParaRPr lang="en-US" dirty="0">
              <a:latin typeface="Baskerville Old Face" panose="02020602080505020303" pitchFamily="18" charset="0"/>
            </a:endParaRPr>
          </a:p>
          <a:p>
            <a:pPr marL="0" indent="0">
              <a:buNone/>
            </a:pPr>
            <a:r>
              <a:rPr lang="en-US" dirty="0">
                <a:latin typeface="Baskerville Old Face" panose="02020602080505020303" pitchFamily="18" charset="0"/>
              </a:rPr>
              <a:t>To show “undue hardship,” the employer must show “the burden of granting an accommodation would result in substantial increased costs in relation to the conduct of its particular business.”</a:t>
            </a:r>
          </a:p>
          <a:p>
            <a:endParaRPr lang="en-US" sz="1700" dirty="0">
              <a:latin typeface="Baskerville Old Face" panose="02020602080505020303" pitchFamily="18" charset="0"/>
            </a:endParaRPr>
          </a:p>
        </p:txBody>
      </p:sp>
      <p:sp>
        <p:nvSpPr>
          <p:cNvPr id="13" name="Rectangle 12">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6731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CD01FA8-9981-EF26-C46F-D89A1F70F3D5}"/>
              </a:ext>
            </a:extLst>
          </p:cNvPr>
          <p:cNvSpPr>
            <a:spLocks noGrp="1"/>
          </p:cNvSpPr>
          <p:nvPr>
            <p:ph type="title"/>
          </p:nvPr>
        </p:nvSpPr>
        <p:spPr>
          <a:xfrm>
            <a:off x="1970468" y="489509"/>
            <a:ext cx="6543079" cy="862774"/>
          </a:xfrm>
        </p:spPr>
        <p:txBody>
          <a:bodyPr anchor="b">
            <a:normAutofit/>
          </a:bodyPr>
          <a:lstStyle/>
          <a:p>
            <a:r>
              <a:rPr lang="en-US" sz="3600" dirty="0">
                <a:latin typeface="Baskerville Old Face" panose="02020602080505020303" pitchFamily="18" charset="0"/>
              </a:rPr>
              <a:t>Key Takeaways</a:t>
            </a:r>
          </a:p>
        </p:txBody>
      </p:sp>
      <p:sp>
        <p:nvSpPr>
          <p:cNvPr id="4" name="Footer Placeholder 3">
            <a:extLst>
              <a:ext uri="{FF2B5EF4-FFF2-40B4-BE49-F238E27FC236}">
                <a16:creationId xmlns:a16="http://schemas.microsoft.com/office/drawing/2014/main" id="{6DB979E5-82B8-B4D4-E07D-225CEEE0325F}"/>
              </a:ext>
            </a:extLst>
          </p:cNvPr>
          <p:cNvSpPr>
            <a:spLocks noGrp="1"/>
          </p:cNvSpPr>
          <p:nvPr>
            <p:ph type="ftr" sz="quarter" idx="11"/>
          </p:nvPr>
        </p:nvSpPr>
        <p:spPr>
          <a:xfrm rot="5400000">
            <a:off x="-1371600" y="2002536"/>
            <a:ext cx="3086100" cy="365125"/>
          </a:xfrm>
        </p:spPr>
        <p:txBody>
          <a:bodyPr>
            <a:normAutofit/>
          </a:bodyPr>
          <a:lstStyle/>
          <a:p>
            <a:pPr algn="l">
              <a:defRPr/>
            </a:pPr>
            <a:endParaRPr lang="en-US" sz="1000" dirty="0">
              <a:solidFill>
                <a:schemeClr val="tx1">
                  <a:lumMod val="50000"/>
                  <a:lumOff val="50000"/>
                </a:schemeClr>
              </a:solidFill>
            </a:endParaRPr>
          </a:p>
        </p:txBody>
      </p:sp>
      <p:pic>
        <p:nvPicPr>
          <p:cNvPr id="5" name="Content Placeholder 4" descr="LT - Sidebar graphic.jpg">
            <a:extLst>
              <a:ext uri="{FF2B5EF4-FFF2-40B4-BE49-F238E27FC236}">
                <a16:creationId xmlns:a16="http://schemas.microsoft.com/office/drawing/2014/main" id="{1A0752A1-0BC1-F4B3-A125-AF6713382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012" y="0"/>
            <a:ext cx="1398355" cy="6014434"/>
          </a:xfrm>
          <a:prstGeom prst="rect">
            <a:avLst/>
          </a:prstGeom>
        </p:spPr>
      </p:pic>
      <p:sp>
        <p:nvSpPr>
          <p:cNvPr id="9" name="Content Placeholder 8">
            <a:extLst>
              <a:ext uri="{FF2B5EF4-FFF2-40B4-BE49-F238E27FC236}">
                <a16:creationId xmlns:a16="http://schemas.microsoft.com/office/drawing/2014/main" id="{533427E0-F1E8-F2BF-70E2-50A6FD8506D6}"/>
              </a:ext>
            </a:extLst>
          </p:cNvPr>
          <p:cNvSpPr>
            <a:spLocks noGrp="1"/>
          </p:cNvSpPr>
          <p:nvPr>
            <p:ph idx="1"/>
          </p:nvPr>
        </p:nvSpPr>
        <p:spPr>
          <a:xfrm>
            <a:off x="1970468" y="2034862"/>
            <a:ext cx="6543080" cy="3568496"/>
          </a:xfrm>
        </p:spPr>
        <p:txBody>
          <a:bodyPr anchor="t">
            <a:normAutofit fontScale="62500" lnSpcReduction="20000"/>
          </a:bodyPr>
          <a:lstStyle/>
          <a:p>
            <a:r>
              <a:rPr lang="en-US" sz="4000" dirty="0">
                <a:latin typeface="Baskerville Old Face" panose="02020602080505020303" pitchFamily="18" charset="0"/>
              </a:rPr>
              <a:t>“Undue hardship” now requires that employers present proof of a “substantial burden” much higher threshold than what has been required in the last 45 years</a:t>
            </a:r>
          </a:p>
          <a:p>
            <a:pPr marL="0" indent="0">
              <a:buNone/>
            </a:pPr>
            <a:endParaRPr lang="en-US" sz="4000" dirty="0">
              <a:latin typeface="Baskerville Old Face" panose="02020602080505020303" pitchFamily="18" charset="0"/>
            </a:endParaRPr>
          </a:p>
          <a:p>
            <a:pPr marL="0" indent="0">
              <a:buNone/>
            </a:pPr>
            <a:endParaRPr lang="en-US" sz="4000" dirty="0">
              <a:latin typeface="Baskerville Old Face" panose="02020602080505020303" pitchFamily="18" charset="0"/>
            </a:endParaRPr>
          </a:p>
          <a:p>
            <a:r>
              <a:rPr lang="en-US" sz="4000" dirty="0">
                <a:latin typeface="Baskerville Old Face" panose="02020602080505020303" pitchFamily="18" charset="0"/>
              </a:rPr>
              <a:t>“Substantial burden” is relative and fact specific. Consider the impact given the “nature, size, and operating cost of an employer”</a:t>
            </a:r>
          </a:p>
          <a:p>
            <a:endParaRPr lang="en-US" sz="1700" dirty="0">
              <a:latin typeface="Baskerville Old Face" panose="02020602080505020303" pitchFamily="18" charset="0"/>
            </a:endParaRPr>
          </a:p>
        </p:txBody>
      </p:sp>
      <p:sp>
        <p:nvSpPr>
          <p:cNvPr id="14" name="Rectangle 13">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4815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1">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8805736-932C-5226-BFA0-5674BC11D676}"/>
              </a:ext>
            </a:extLst>
          </p:cNvPr>
          <p:cNvSpPr>
            <a:spLocks noGrp="1"/>
          </p:cNvSpPr>
          <p:nvPr>
            <p:ph type="title"/>
          </p:nvPr>
        </p:nvSpPr>
        <p:spPr>
          <a:xfrm>
            <a:off x="552654" y="420857"/>
            <a:ext cx="6556484" cy="931425"/>
          </a:xfrm>
        </p:spPr>
        <p:txBody>
          <a:bodyPr anchor="b">
            <a:normAutofit/>
          </a:bodyPr>
          <a:lstStyle/>
          <a:p>
            <a:r>
              <a:rPr lang="en-US" sz="3600" dirty="0">
                <a:latin typeface="Baskerville Old Face" panose="02020602080505020303" pitchFamily="18" charset="0"/>
              </a:rPr>
              <a:t>Key Takeaways</a:t>
            </a:r>
          </a:p>
        </p:txBody>
      </p:sp>
      <p:sp>
        <p:nvSpPr>
          <p:cNvPr id="4" name="Footer Placeholder 3">
            <a:extLst>
              <a:ext uri="{FF2B5EF4-FFF2-40B4-BE49-F238E27FC236}">
                <a16:creationId xmlns:a16="http://schemas.microsoft.com/office/drawing/2014/main" id="{E4EA8322-3466-6D26-1BEA-795344A05A36}"/>
              </a:ext>
            </a:extLst>
          </p:cNvPr>
          <p:cNvSpPr>
            <a:spLocks noGrp="1"/>
          </p:cNvSpPr>
          <p:nvPr>
            <p:ph type="ftr" sz="quarter" idx="11"/>
          </p:nvPr>
        </p:nvSpPr>
        <p:spPr>
          <a:xfrm rot="5400000">
            <a:off x="-1371600" y="2002536"/>
            <a:ext cx="3086100" cy="365125"/>
          </a:xfrm>
        </p:spPr>
        <p:txBody>
          <a:bodyPr>
            <a:normAutofit/>
          </a:bodyPr>
          <a:lstStyle/>
          <a:p>
            <a:pPr algn="l">
              <a:defRPr/>
            </a:pPr>
            <a:endParaRPr lang="en-US" sz="1000" dirty="0">
              <a:solidFill>
                <a:schemeClr val="tx1">
                  <a:lumMod val="50000"/>
                  <a:lumOff val="50000"/>
                </a:schemeClr>
              </a:solidFill>
            </a:endParaRPr>
          </a:p>
        </p:txBody>
      </p:sp>
      <p:pic>
        <p:nvPicPr>
          <p:cNvPr id="5" name="Content Placeholder 4" descr="LT - Sidebar graphic.jpg">
            <a:extLst>
              <a:ext uri="{FF2B5EF4-FFF2-40B4-BE49-F238E27FC236}">
                <a16:creationId xmlns:a16="http://schemas.microsoft.com/office/drawing/2014/main" id="{E903C528-90BE-A1A5-9177-152CADB254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2437" y="2406"/>
            <a:ext cx="1410381" cy="6066157"/>
          </a:xfrm>
          <a:prstGeom prst="rect">
            <a:avLst/>
          </a:prstGeom>
        </p:spPr>
      </p:pic>
      <p:sp>
        <p:nvSpPr>
          <p:cNvPr id="18" name="Content Placeholder 8">
            <a:extLst>
              <a:ext uri="{FF2B5EF4-FFF2-40B4-BE49-F238E27FC236}">
                <a16:creationId xmlns:a16="http://schemas.microsoft.com/office/drawing/2014/main" id="{4E6D2C4E-BC14-8943-75B2-9D6D7CF9B8F4}"/>
              </a:ext>
            </a:extLst>
          </p:cNvPr>
          <p:cNvSpPr>
            <a:spLocks noGrp="1"/>
          </p:cNvSpPr>
          <p:nvPr>
            <p:ph idx="1"/>
          </p:nvPr>
        </p:nvSpPr>
        <p:spPr>
          <a:xfrm>
            <a:off x="552654" y="1537211"/>
            <a:ext cx="6556484" cy="4745602"/>
          </a:xfrm>
        </p:spPr>
        <p:txBody>
          <a:bodyPr anchor="t">
            <a:noAutofit/>
          </a:bodyPr>
          <a:lstStyle/>
          <a:p>
            <a:r>
              <a:rPr lang="en-US" sz="2800" dirty="0">
                <a:latin typeface="Baskerville Old Face" panose="02020602080505020303" pitchFamily="18" charset="0"/>
              </a:rPr>
              <a:t>In order to demonstrate “undue hardship” employer must show it considered other options</a:t>
            </a:r>
          </a:p>
          <a:p>
            <a:pPr lvl="1"/>
            <a:r>
              <a:rPr lang="en-US" dirty="0">
                <a:latin typeface="Baskerville Old Face" panose="02020602080505020303" pitchFamily="18" charset="0"/>
              </a:rPr>
              <a:t>Shift swapping?</a:t>
            </a:r>
          </a:p>
          <a:p>
            <a:pPr lvl="1"/>
            <a:r>
              <a:rPr lang="en-US" dirty="0">
                <a:latin typeface="Baskerville Old Face" panose="02020602080505020303" pitchFamily="18" charset="0"/>
              </a:rPr>
              <a:t>Paying incentives for Sunday shifts?</a:t>
            </a:r>
          </a:p>
          <a:p>
            <a:pPr lvl="1"/>
            <a:r>
              <a:rPr lang="en-US" dirty="0">
                <a:latin typeface="Baskerville Old Face" panose="02020602080505020303" pitchFamily="18" charset="0"/>
              </a:rPr>
              <a:t>Coordinating with nearby postal facilitates to pull from broader group of workers?</a:t>
            </a:r>
          </a:p>
          <a:p>
            <a:r>
              <a:rPr lang="en-US" sz="2800" dirty="0">
                <a:latin typeface="Baskerville Old Face" panose="02020602080505020303" pitchFamily="18" charset="0"/>
              </a:rPr>
              <a:t>Negative impact on morale is unlikely to be a substantial hardship</a:t>
            </a:r>
          </a:p>
        </p:txBody>
      </p:sp>
      <p:sp>
        <p:nvSpPr>
          <p:cNvPr id="19" name="Rectangle 13">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37977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52624" y="363771"/>
            <a:ext cx="7210830" cy="784830"/>
          </a:xfrm>
          <a:prstGeom prst="rect">
            <a:avLst/>
          </a:prstGeom>
          <a:noFill/>
        </p:spPr>
        <p:txBody>
          <a:bodyPr wrap="square">
            <a:spAutoFit/>
          </a:bodyPr>
          <a:lstStyle/>
          <a:p>
            <a:pPr algn="ctr"/>
            <a:r>
              <a:rPr lang="en-US" sz="4500" b="1" dirty="0">
                <a:solidFill>
                  <a:schemeClr val="tx2"/>
                </a:solidFill>
                <a:latin typeface="Baskerville Old Face" panose="02020602080505020303" pitchFamily="18" charset="77"/>
                <a:ea typeface="Bebas Neue"/>
                <a:cs typeface="Arial" panose="020B0604020202020204" pitchFamily="34" charset="0"/>
              </a:rPr>
              <a:t>Meet my friend,</a:t>
            </a:r>
          </a:p>
        </p:txBody>
      </p:sp>
      <p:pic>
        <p:nvPicPr>
          <p:cNvPr id="2" name="Picture 1" descr="LT - Sidebar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58" y="572"/>
            <a:ext cx="1463040" cy="6300216"/>
          </a:xfrm>
          <a:prstGeom prst="rect">
            <a:avLst/>
          </a:prstGeom>
          <a:ln>
            <a:noFill/>
          </a:ln>
          <a:effectLst>
            <a:outerShdw blurRad="190500" algn="tl" rotWithShape="0">
              <a:srgbClr val="000000">
                <a:alpha val="70000"/>
              </a:srgbClr>
            </a:outerShdw>
          </a:effectLst>
        </p:spPr>
      </p:pic>
      <p:sp>
        <p:nvSpPr>
          <p:cNvPr id="8" name="TextBox 7"/>
          <p:cNvSpPr txBox="1"/>
          <p:nvPr/>
        </p:nvSpPr>
        <p:spPr>
          <a:xfrm>
            <a:off x="1952624" y="5467549"/>
            <a:ext cx="7210830" cy="784830"/>
          </a:xfrm>
          <a:prstGeom prst="rect">
            <a:avLst/>
          </a:prstGeom>
          <a:noFill/>
        </p:spPr>
        <p:txBody>
          <a:bodyPr wrap="square">
            <a:spAutoFit/>
          </a:bodyPr>
          <a:lstStyle/>
          <a:p>
            <a:pPr algn="ctr"/>
            <a:r>
              <a:rPr lang="en-US" sz="4500" b="1" dirty="0">
                <a:solidFill>
                  <a:schemeClr val="tx2"/>
                </a:solidFill>
                <a:latin typeface="Baskerville Old Face" panose="02020602080505020303" pitchFamily="18" charset="77"/>
                <a:ea typeface="Bebas Neue"/>
                <a:cs typeface="Arial" panose="020B0604020202020204" pitchFamily="34" charset="0"/>
              </a:rPr>
              <a:t>Patty Pastry</a:t>
            </a:r>
          </a:p>
        </p:txBody>
      </p:sp>
      <p:pic>
        <p:nvPicPr>
          <p:cNvPr id="1026" name="Picture 2" descr="Image result for female pastry che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8124" y="1272105"/>
            <a:ext cx="2714625" cy="4071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933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T - Sidebar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58" y="572"/>
            <a:ext cx="1463040" cy="6300216"/>
          </a:xfrm>
          <a:prstGeom prst="rect">
            <a:avLst/>
          </a:prstGeom>
          <a:ln>
            <a:noFill/>
          </a:ln>
          <a:effectLst>
            <a:outerShdw blurRad="190500" algn="tl" rotWithShape="0">
              <a:srgbClr val="000000">
                <a:alpha val="70000"/>
              </a:srgbClr>
            </a:outerShdw>
          </a:effectLst>
        </p:spPr>
      </p:pic>
      <p:sp>
        <p:nvSpPr>
          <p:cNvPr id="8" name="TextBox 7"/>
          <p:cNvSpPr txBox="1"/>
          <p:nvPr/>
        </p:nvSpPr>
        <p:spPr>
          <a:xfrm>
            <a:off x="1757159" y="5467549"/>
            <a:ext cx="7210830" cy="784830"/>
          </a:xfrm>
          <a:prstGeom prst="rect">
            <a:avLst/>
          </a:prstGeom>
          <a:noFill/>
        </p:spPr>
        <p:txBody>
          <a:bodyPr wrap="square">
            <a:spAutoFit/>
          </a:bodyPr>
          <a:lstStyle/>
          <a:p>
            <a:pPr algn="ctr"/>
            <a:r>
              <a:rPr lang="en-US" sz="4500" b="1" dirty="0">
                <a:solidFill>
                  <a:schemeClr val="tx2"/>
                </a:solidFill>
                <a:latin typeface="Baskerville Old Face" panose="02020602080505020303" pitchFamily="18" charset="77"/>
                <a:ea typeface="Bebas Neue"/>
                <a:cs typeface="Arial" panose="020B0604020202020204" pitchFamily="34" charset="0"/>
              </a:rPr>
              <a:t>Ben Hatlock</a:t>
            </a:r>
          </a:p>
        </p:txBody>
      </p:sp>
      <p:pic>
        <p:nvPicPr>
          <p:cNvPr id="2050"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1324" y="1333500"/>
            <a:ext cx="476250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927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52624" y="268521"/>
            <a:ext cx="7210830" cy="707886"/>
          </a:xfrm>
          <a:prstGeom prst="rect">
            <a:avLst/>
          </a:prstGeom>
          <a:noFill/>
        </p:spPr>
        <p:txBody>
          <a:bodyPr wrap="square">
            <a:spAutoFit/>
          </a:bodyPr>
          <a:lstStyle/>
          <a:p>
            <a:r>
              <a:rPr lang="en-US" sz="4000" b="1" u="sng" dirty="0">
                <a:solidFill>
                  <a:schemeClr val="tx2"/>
                </a:solidFill>
                <a:latin typeface="Baskerville Old Face" panose="02020602080505020303" pitchFamily="18" charset="77"/>
                <a:ea typeface="Bebas Neue"/>
                <a:cs typeface="Arial" panose="020B0604020202020204" pitchFamily="34" charset="0"/>
              </a:rPr>
              <a:t>Prohibited Practices</a:t>
            </a:r>
          </a:p>
        </p:txBody>
      </p:sp>
      <p:pic>
        <p:nvPicPr>
          <p:cNvPr id="2" name="Picture 1" descr="LT - Sidebar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58" y="572"/>
            <a:ext cx="1463040" cy="6300216"/>
          </a:xfrm>
          <a:prstGeom prst="rect">
            <a:avLst/>
          </a:prstGeom>
          <a:ln>
            <a:noFill/>
          </a:ln>
          <a:effectLst>
            <a:outerShdw blurRad="190500" algn="tl" rotWithShape="0">
              <a:srgbClr val="000000">
                <a:alpha val="70000"/>
              </a:srgbClr>
            </a:outerShdw>
          </a:effectLst>
        </p:spPr>
      </p:pic>
      <p:sp>
        <p:nvSpPr>
          <p:cNvPr id="5" name="Content Placeholder 4"/>
          <p:cNvSpPr>
            <a:spLocks noGrp="1"/>
          </p:cNvSpPr>
          <p:nvPr>
            <p:ph idx="1"/>
          </p:nvPr>
        </p:nvSpPr>
        <p:spPr>
          <a:xfrm>
            <a:off x="1952624" y="1438275"/>
            <a:ext cx="7038976" cy="3792538"/>
          </a:xfrm>
        </p:spPr>
        <p:txBody>
          <a:bodyPr/>
          <a:lstStyle/>
          <a:p>
            <a:r>
              <a:rPr lang="en-US" sz="2500" dirty="0"/>
              <a:t>Unlawful for an employer to discriminate with respect to compensation, terms, conditions, or privileges of employment because of employee’s religion.  [Disparate treatment]</a:t>
            </a:r>
          </a:p>
          <a:p>
            <a:pPr marL="0" indent="0">
              <a:buNone/>
            </a:pPr>
            <a:endParaRPr lang="en-US" sz="2500" dirty="0"/>
          </a:p>
          <a:p>
            <a:r>
              <a:rPr lang="en-US" sz="2500" dirty="0"/>
              <a:t>Unlawful for an employer to limit, segregate, or classify employees or applicants for employment in any way which would deprive or tend to deprive any individual of employment opportunities or adversely affect status because of an individual’s religion. [Disparate impact]</a:t>
            </a:r>
          </a:p>
        </p:txBody>
      </p:sp>
      <p:pic>
        <p:nvPicPr>
          <p:cNvPr id="4" name="Graphic 3" descr="Checkmark with solid fill">
            <a:extLst>
              <a:ext uri="{FF2B5EF4-FFF2-40B4-BE49-F238E27FC236}">
                <a16:creationId xmlns:a16="http://schemas.microsoft.com/office/drawing/2014/main" id="{1CAA9751-9499-4428-45B3-C67CCCC0A8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56868" y="174215"/>
            <a:ext cx="1008706" cy="1008706"/>
          </a:xfrm>
          <a:prstGeom prst="rect">
            <a:avLst/>
          </a:prstGeom>
        </p:spPr>
      </p:pic>
    </p:spTree>
    <p:extLst>
      <p:ext uri="{BB962C8B-B14F-4D97-AF65-F5344CB8AC3E}">
        <p14:creationId xmlns:p14="http://schemas.microsoft.com/office/powerpoint/2010/main" val="263875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T - Sidebar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58" y="572"/>
            <a:ext cx="1463040" cy="6300216"/>
          </a:xfrm>
          <a:prstGeom prst="rect">
            <a:avLst/>
          </a:prstGeom>
          <a:ln>
            <a:noFill/>
          </a:ln>
          <a:effectLst>
            <a:outerShdw blurRad="190500" algn="tl" rotWithShape="0">
              <a:srgbClr val="000000">
                <a:alpha val="70000"/>
              </a:srgbClr>
            </a:outerShdw>
          </a:effectLst>
        </p:spPr>
      </p:pic>
      <p:sp>
        <p:nvSpPr>
          <p:cNvPr id="5" name="Content Placeholder 4"/>
          <p:cNvSpPr>
            <a:spLocks noGrp="1"/>
          </p:cNvSpPr>
          <p:nvPr>
            <p:ph idx="1"/>
          </p:nvPr>
        </p:nvSpPr>
        <p:spPr>
          <a:xfrm>
            <a:off x="2029227" y="1254411"/>
            <a:ext cx="7038976" cy="3792538"/>
          </a:xfrm>
        </p:spPr>
        <p:txBody>
          <a:bodyPr/>
          <a:lstStyle/>
          <a:p>
            <a:r>
              <a:rPr lang="en-US" sz="2000" dirty="0"/>
              <a:t>“Religious practices” include </a:t>
            </a:r>
            <a:r>
              <a:rPr lang="en-US" sz="2000" u="sng" dirty="0"/>
              <a:t>moral or ethical beliefs</a:t>
            </a:r>
            <a:r>
              <a:rPr lang="en-US" sz="2000" dirty="0"/>
              <a:t> as to what is right and wrong which are </a:t>
            </a:r>
            <a:r>
              <a:rPr lang="en-US" sz="2000" u="sng" dirty="0"/>
              <a:t>sincerely held</a:t>
            </a:r>
            <a:r>
              <a:rPr lang="en-US" sz="2000" dirty="0"/>
              <a:t> with the strength of traditional religious views. </a:t>
            </a:r>
            <a:r>
              <a:rPr lang="en-US" sz="2000" i="1" dirty="0"/>
              <a:t>(United States v. Seeger </a:t>
            </a:r>
            <a:r>
              <a:rPr lang="en-US" sz="2000" dirty="0"/>
              <a:t>(1965) and 29 C.F.R. § 1605.1).</a:t>
            </a:r>
          </a:p>
          <a:p>
            <a:pPr lvl="2">
              <a:buFont typeface="Wingdings" panose="05000000000000000000" pitchFamily="2" charset="2"/>
              <a:buChar char="q"/>
            </a:pPr>
            <a:r>
              <a:rPr lang="en-US" sz="1800" dirty="0"/>
              <a:t>Moral or ethical belief</a:t>
            </a:r>
          </a:p>
          <a:p>
            <a:pPr lvl="2">
              <a:buFont typeface="Wingdings" panose="05000000000000000000" pitchFamily="2" charset="2"/>
              <a:buChar char="q"/>
            </a:pPr>
            <a:r>
              <a:rPr lang="en-US" sz="1800" dirty="0"/>
              <a:t>Sincerely held</a:t>
            </a:r>
          </a:p>
          <a:p>
            <a:pPr lvl="2">
              <a:buFont typeface="Wingdings" panose="05000000000000000000" pitchFamily="2" charset="2"/>
              <a:buChar char="q"/>
            </a:pPr>
            <a:r>
              <a:rPr lang="en-US" sz="1800" dirty="0"/>
              <a:t>Ultimate ideas about life, purpose, and death</a:t>
            </a:r>
          </a:p>
          <a:p>
            <a:pPr lvl="2">
              <a:buFont typeface="Wingdings" panose="05000000000000000000" pitchFamily="2" charset="2"/>
              <a:buChar char="q"/>
            </a:pPr>
            <a:r>
              <a:rPr lang="en-US" sz="1800" u="sng" dirty="0"/>
              <a:t>Not</a:t>
            </a:r>
            <a:r>
              <a:rPr lang="en-US" sz="1800" dirty="0"/>
              <a:t> social, political, or economic philosophies </a:t>
            </a:r>
          </a:p>
          <a:p>
            <a:pPr marL="914400" lvl="2" indent="0">
              <a:buNone/>
            </a:pPr>
            <a:endParaRPr lang="en-US" sz="1700" dirty="0"/>
          </a:p>
          <a:p>
            <a:r>
              <a:rPr lang="en-US" sz="2000" dirty="0"/>
              <a:t>The term “religion” includes all aspects of religious observances or practices, as well as belief. </a:t>
            </a:r>
          </a:p>
          <a:p>
            <a:pPr marL="0" indent="0">
              <a:buNone/>
            </a:pPr>
            <a:r>
              <a:rPr lang="en-US" sz="2000" dirty="0"/>
              <a:t>	</a:t>
            </a:r>
            <a:r>
              <a:rPr lang="en-US" sz="2000" dirty="0">
                <a:sym typeface="Symbol" panose="05050102010706020507" pitchFamily="18" charset="2"/>
              </a:rPr>
              <a:t></a:t>
            </a:r>
            <a:r>
              <a:rPr lang="en-US" sz="2000" dirty="0"/>
              <a:t> Christianity		</a:t>
            </a:r>
            <a:r>
              <a:rPr lang="en-US" sz="2000" dirty="0">
                <a:sym typeface="Symbol" panose="05050102010706020507" pitchFamily="18" charset="2"/>
              </a:rPr>
              <a:t></a:t>
            </a:r>
            <a:r>
              <a:rPr lang="en-US" sz="2000" dirty="0"/>
              <a:t> Islam			</a:t>
            </a:r>
            <a:r>
              <a:rPr lang="en-US" sz="2000" dirty="0">
                <a:sym typeface="Symbol" panose="05050102010706020507" pitchFamily="18" charset="2"/>
              </a:rPr>
              <a:t> </a:t>
            </a:r>
            <a:r>
              <a:rPr lang="en-US" sz="2000" dirty="0"/>
              <a:t> Buddhism </a:t>
            </a:r>
          </a:p>
          <a:p>
            <a:pPr marL="0" indent="0">
              <a:buNone/>
            </a:pPr>
            <a:r>
              <a:rPr lang="en-US" sz="2000" dirty="0"/>
              <a:t>	</a:t>
            </a:r>
            <a:r>
              <a:rPr lang="en-US" sz="2000" dirty="0">
                <a:sym typeface="Symbol" panose="05050102010706020507" pitchFamily="18" charset="2"/>
              </a:rPr>
              <a:t></a:t>
            </a:r>
            <a:r>
              <a:rPr lang="en-US" sz="2000" dirty="0"/>
              <a:t> Judaism		</a:t>
            </a:r>
            <a:r>
              <a:rPr lang="en-US" sz="2000" dirty="0">
                <a:sym typeface="Symbol" panose="05050102010706020507" pitchFamily="18" charset="2"/>
              </a:rPr>
              <a:t></a:t>
            </a:r>
            <a:r>
              <a:rPr lang="en-US" sz="2000" dirty="0"/>
              <a:t> Hinduism		 </a:t>
            </a:r>
            <a:r>
              <a:rPr lang="en-US" sz="2000" dirty="0">
                <a:sym typeface="Symbol" panose="05050102010706020507" pitchFamily="18" charset="2"/>
              </a:rPr>
              <a:t></a:t>
            </a:r>
            <a:r>
              <a:rPr lang="en-US" sz="2000" dirty="0"/>
              <a:t> And many more …</a:t>
            </a:r>
          </a:p>
          <a:p>
            <a:pPr marL="0" indent="0">
              <a:buNone/>
            </a:pPr>
            <a:endParaRPr lang="en-US" sz="2000" dirty="0"/>
          </a:p>
        </p:txBody>
      </p:sp>
      <p:sp>
        <p:nvSpPr>
          <p:cNvPr id="4" name="TextBox 3"/>
          <p:cNvSpPr txBox="1"/>
          <p:nvPr/>
        </p:nvSpPr>
        <p:spPr>
          <a:xfrm>
            <a:off x="1952624" y="363771"/>
            <a:ext cx="7210830" cy="707886"/>
          </a:xfrm>
          <a:prstGeom prst="rect">
            <a:avLst/>
          </a:prstGeom>
          <a:noFill/>
        </p:spPr>
        <p:txBody>
          <a:bodyPr wrap="square">
            <a:spAutoFit/>
          </a:bodyPr>
          <a:lstStyle/>
          <a:p>
            <a:r>
              <a:rPr lang="en-US" sz="4000" b="1" u="sng" dirty="0">
                <a:solidFill>
                  <a:schemeClr val="tx2"/>
                </a:solidFill>
                <a:latin typeface="Baskerville Old Face" panose="02020602080505020303" pitchFamily="18" charset="77"/>
                <a:ea typeface="Bebas Neue"/>
                <a:cs typeface="Arial" panose="020B0604020202020204" pitchFamily="34" charset="0"/>
              </a:rPr>
              <a:t>What is Religion?</a:t>
            </a:r>
          </a:p>
        </p:txBody>
      </p:sp>
      <p:pic>
        <p:nvPicPr>
          <p:cNvPr id="7" name="Graphic 6" descr="Checkmark with solid fill">
            <a:extLst>
              <a:ext uri="{FF2B5EF4-FFF2-40B4-BE49-F238E27FC236}">
                <a16:creationId xmlns:a16="http://schemas.microsoft.com/office/drawing/2014/main" id="{F9E768D4-D510-88D3-0A54-6929B4334C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75797" y="174215"/>
            <a:ext cx="1008706" cy="1008706"/>
          </a:xfrm>
          <a:prstGeom prst="rect">
            <a:avLst/>
          </a:prstGeom>
        </p:spPr>
      </p:pic>
    </p:spTree>
    <p:extLst>
      <p:ext uri="{BB962C8B-B14F-4D97-AF65-F5344CB8AC3E}">
        <p14:creationId xmlns:p14="http://schemas.microsoft.com/office/powerpoint/2010/main" val="2073985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T - Sidebar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58" y="572"/>
            <a:ext cx="1463040" cy="6300216"/>
          </a:xfrm>
          <a:prstGeom prst="rect">
            <a:avLst/>
          </a:prstGeom>
          <a:ln>
            <a:noFill/>
          </a:ln>
          <a:effectLst>
            <a:outerShdw blurRad="190500" algn="tl" rotWithShape="0">
              <a:srgbClr val="000000">
                <a:alpha val="70000"/>
              </a:srgbClr>
            </a:outerShdw>
          </a:effectLst>
        </p:spPr>
      </p:pic>
      <p:sp>
        <p:nvSpPr>
          <p:cNvPr id="5" name="Content Placeholder 4"/>
          <p:cNvSpPr>
            <a:spLocks noGrp="1"/>
          </p:cNvSpPr>
          <p:nvPr>
            <p:ph idx="1"/>
          </p:nvPr>
        </p:nvSpPr>
        <p:spPr>
          <a:xfrm>
            <a:off x="2019299" y="1933575"/>
            <a:ext cx="7038976" cy="3792538"/>
          </a:xfrm>
        </p:spPr>
        <p:txBody>
          <a:bodyPr/>
          <a:lstStyle/>
          <a:p>
            <a:r>
              <a:rPr lang="en-US" sz="3000" dirty="0"/>
              <a:t>“A belief is ‘religious’ if it is ‘religious in the person’s own scheme of things.’”</a:t>
            </a:r>
          </a:p>
          <a:p>
            <a:pPr marL="0" indent="0">
              <a:buNone/>
            </a:pPr>
            <a:endParaRPr lang="en-US" sz="3000" dirty="0"/>
          </a:p>
          <a:p>
            <a:r>
              <a:rPr lang="en-US" sz="3000" dirty="0"/>
              <a:t>Whether a practice is religious requires a “situational case-by-case inquiry.” </a:t>
            </a:r>
          </a:p>
          <a:p>
            <a:pPr marL="0" indent="0">
              <a:buNone/>
            </a:pPr>
            <a:endParaRPr lang="en-US" sz="2500" dirty="0"/>
          </a:p>
        </p:txBody>
      </p:sp>
      <p:pic>
        <p:nvPicPr>
          <p:cNvPr id="3" name="Graphic 2" descr="Checkmark with solid fill">
            <a:extLst>
              <a:ext uri="{FF2B5EF4-FFF2-40B4-BE49-F238E27FC236}">
                <a16:creationId xmlns:a16="http://schemas.microsoft.com/office/drawing/2014/main" id="{6B30F1BC-E89C-FD65-4109-D1B87B30BA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76563" y="627534"/>
            <a:ext cx="1008706" cy="1008706"/>
          </a:xfrm>
          <a:prstGeom prst="rect">
            <a:avLst/>
          </a:prstGeom>
        </p:spPr>
      </p:pic>
    </p:spTree>
    <p:extLst>
      <p:ext uri="{BB962C8B-B14F-4D97-AF65-F5344CB8AC3E}">
        <p14:creationId xmlns:p14="http://schemas.microsoft.com/office/powerpoint/2010/main" val="37311656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T - Sidebar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58" y="572"/>
            <a:ext cx="1463040" cy="6300216"/>
          </a:xfrm>
          <a:prstGeom prst="rect">
            <a:avLst/>
          </a:prstGeom>
          <a:ln>
            <a:noFill/>
          </a:ln>
          <a:effectLst>
            <a:outerShdw blurRad="190500" algn="tl" rotWithShape="0">
              <a:srgbClr val="000000">
                <a:alpha val="70000"/>
              </a:srgbClr>
            </a:outerShdw>
          </a:effectLst>
        </p:spPr>
      </p:pic>
      <p:sp>
        <p:nvSpPr>
          <p:cNvPr id="5" name="Content Placeholder 4"/>
          <p:cNvSpPr>
            <a:spLocks noGrp="1"/>
          </p:cNvSpPr>
          <p:nvPr>
            <p:ph idx="1"/>
          </p:nvPr>
        </p:nvSpPr>
        <p:spPr>
          <a:xfrm>
            <a:off x="1952624" y="2590800"/>
            <a:ext cx="7038976" cy="2428875"/>
          </a:xfrm>
        </p:spPr>
        <p:txBody>
          <a:bodyPr/>
          <a:lstStyle/>
          <a:p>
            <a:r>
              <a:rPr lang="en-US" sz="3000" dirty="0"/>
              <a:t>Employer’s duty is to “</a:t>
            </a:r>
            <a:r>
              <a:rPr lang="en-US" sz="3000" u="sng" dirty="0"/>
              <a:t>reasonably accommodate</a:t>
            </a:r>
            <a:r>
              <a:rPr lang="en-US" sz="3000" dirty="0"/>
              <a:t>” employees’ religious practices and beliefs unless it would cause “</a:t>
            </a:r>
            <a:r>
              <a:rPr lang="en-US" sz="3000" u="sng" dirty="0"/>
              <a:t>undue hardship</a:t>
            </a:r>
            <a:r>
              <a:rPr lang="en-US" sz="3000" dirty="0"/>
              <a:t>.” </a:t>
            </a:r>
          </a:p>
          <a:p>
            <a:pPr marL="0" indent="0">
              <a:buNone/>
            </a:pPr>
            <a:endParaRPr lang="en-US" sz="2500" dirty="0"/>
          </a:p>
        </p:txBody>
      </p:sp>
      <p:sp>
        <p:nvSpPr>
          <p:cNvPr id="4" name="TextBox 3"/>
          <p:cNvSpPr txBox="1"/>
          <p:nvPr/>
        </p:nvSpPr>
        <p:spPr>
          <a:xfrm>
            <a:off x="1952624" y="363771"/>
            <a:ext cx="7210830" cy="1323439"/>
          </a:xfrm>
          <a:prstGeom prst="rect">
            <a:avLst/>
          </a:prstGeom>
          <a:noFill/>
        </p:spPr>
        <p:txBody>
          <a:bodyPr wrap="square">
            <a:spAutoFit/>
          </a:bodyPr>
          <a:lstStyle/>
          <a:p>
            <a:r>
              <a:rPr lang="en-US" sz="4000" b="1" u="sng" dirty="0">
                <a:solidFill>
                  <a:schemeClr val="tx2"/>
                </a:solidFill>
                <a:latin typeface="Baskerville Old Face" panose="02020602080505020303" pitchFamily="18" charset="77"/>
                <a:ea typeface="Bebas Neue"/>
                <a:cs typeface="Arial" panose="020B0604020202020204" pitchFamily="34" charset="0"/>
              </a:rPr>
              <a:t>How do I run a business and respect religion?</a:t>
            </a:r>
          </a:p>
        </p:txBody>
      </p:sp>
      <p:pic>
        <p:nvPicPr>
          <p:cNvPr id="3" name="Graphic 2" descr="Checkmark with solid fill">
            <a:extLst>
              <a:ext uri="{FF2B5EF4-FFF2-40B4-BE49-F238E27FC236}">
                <a16:creationId xmlns:a16="http://schemas.microsoft.com/office/drawing/2014/main" id="{4144FD1A-82FB-5843-4023-A8F0DCC67A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50051" y="5292082"/>
            <a:ext cx="1008706" cy="1008706"/>
          </a:xfrm>
          <a:prstGeom prst="rect">
            <a:avLst/>
          </a:prstGeom>
        </p:spPr>
      </p:pic>
    </p:spTree>
    <p:extLst>
      <p:ext uri="{BB962C8B-B14F-4D97-AF65-F5344CB8AC3E}">
        <p14:creationId xmlns:p14="http://schemas.microsoft.com/office/powerpoint/2010/main" val="3764889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F1F82C-37E8-EF39-4636-5605045E1A9D}"/>
              </a:ext>
            </a:extLst>
          </p:cNvPr>
          <p:cNvSpPr>
            <a:spLocks noGrp="1"/>
          </p:cNvSpPr>
          <p:nvPr>
            <p:ph type="title"/>
          </p:nvPr>
        </p:nvSpPr>
        <p:spPr>
          <a:xfrm>
            <a:off x="2047741" y="489508"/>
            <a:ext cx="6465806" cy="1231137"/>
          </a:xfrm>
        </p:spPr>
        <p:txBody>
          <a:bodyPr anchor="b">
            <a:noAutofit/>
          </a:bodyPr>
          <a:lstStyle/>
          <a:p>
            <a:r>
              <a:rPr lang="en-US" sz="4000" dirty="0">
                <a:solidFill>
                  <a:srgbClr val="002060"/>
                </a:solidFill>
                <a:latin typeface="Baskerville Old Face" panose="02020602080505020303" pitchFamily="18" charset="0"/>
              </a:rPr>
              <a:t>Religion in the Workplace 101</a:t>
            </a:r>
          </a:p>
        </p:txBody>
      </p:sp>
      <p:pic>
        <p:nvPicPr>
          <p:cNvPr id="5" name="Picture 4" descr="LT - Sidebar graphic.jpg">
            <a:extLst>
              <a:ext uri="{FF2B5EF4-FFF2-40B4-BE49-F238E27FC236}">
                <a16:creationId xmlns:a16="http://schemas.microsoft.com/office/drawing/2014/main" id="{4D37EAD4-1888-D8C8-83B1-467EEB7FF6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199" y="-2105"/>
            <a:ext cx="1442955" cy="6206260"/>
          </a:xfrm>
          <a:prstGeom prst="rect">
            <a:avLst/>
          </a:prstGeom>
        </p:spPr>
      </p:pic>
      <p:sp>
        <p:nvSpPr>
          <p:cNvPr id="12" name="Rectangle 11">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A552A0C5-5818-7D76-AA4A-D09A15A25B0A}"/>
              </a:ext>
            </a:extLst>
          </p:cNvPr>
          <p:cNvSpPr>
            <a:spLocks noGrp="1"/>
          </p:cNvSpPr>
          <p:nvPr>
            <p:ph idx="1"/>
          </p:nvPr>
        </p:nvSpPr>
        <p:spPr>
          <a:xfrm>
            <a:off x="2047740" y="1917289"/>
            <a:ext cx="6639059" cy="4208874"/>
          </a:xfrm>
        </p:spPr>
        <p:txBody>
          <a:bodyPr/>
          <a:lstStyle/>
          <a:p>
            <a:pPr marL="514350" indent="-514350">
              <a:buAutoNum type="arabicPeriod"/>
            </a:pPr>
            <a:r>
              <a:rPr lang="en-US" sz="3600" dirty="0">
                <a:latin typeface="Baskerville Old Face" panose="02020602080505020303" pitchFamily="18" charset="0"/>
              </a:rPr>
              <a:t>First Amendment</a:t>
            </a:r>
          </a:p>
          <a:p>
            <a:pPr marL="0" indent="0">
              <a:buNone/>
            </a:pPr>
            <a:endParaRPr lang="en-US" sz="3600" dirty="0">
              <a:latin typeface="Baskerville Old Face" panose="02020602080505020303" pitchFamily="18" charset="0"/>
            </a:endParaRPr>
          </a:p>
          <a:p>
            <a:pPr marL="742950" indent="-742950">
              <a:buAutoNum type="arabicPeriod" startAt="2"/>
            </a:pPr>
            <a:r>
              <a:rPr lang="en-US" sz="3600" dirty="0">
                <a:latin typeface="Baskerville Old Face" panose="02020602080505020303" pitchFamily="18" charset="0"/>
              </a:rPr>
              <a:t>Title VII of Civil Rights Act </a:t>
            </a:r>
          </a:p>
          <a:p>
            <a:pPr marL="0" indent="0">
              <a:buNone/>
            </a:pPr>
            <a:r>
              <a:rPr lang="en-US" sz="3600" dirty="0">
                <a:latin typeface="Baskerville Old Face" panose="02020602080505020303" pitchFamily="18" charset="0"/>
              </a:rPr>
              <a:t>		of 1964</a:t>
            </a:r>
          </a:p>
        </p:txBody>
      </p:sp>
    </p:spTree>
    <p:extLst>
      <p:ext uri="{BB962C8B-B14F-4D97-AF65-F5344CB8AC3E}">
        <p14:creationId xmlns:p14="http://schemas.microsoft.com/office/powerpoint/2010/main" val="4072903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T - Sidebar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58" y="572"/>
            <a:ext cx="1463040" cy="6300216"/>
          </a:xfrm>
          <a:prstGeom prst="rect">
            <a:avLst/>
          </a:prstGeom>
          <a:ln>
            <a:noFill/>
          </a:ln>
          <a:effectLst>
            <a:outerShdw blurRad="190500" algn="tl" rotWithShape="0">
              <a:srgbClr val="000000">
                <a:alpha val="70000"/>
              </a:srgbClr>
            </a:outerShdw>
          </a:effectLst>
        </p:spPr>
      </p:pic>
      <p:sp>
        <p:nvSpPr>
          <p:cNvPr id="5" name="Content Placeholder 4"/>
          <p:cNvSpPr>
            <a:spLocks noGrp="1"/>
          </p:cNvSpPr>
          <p:nvPr>
            <p:ph idx="1"/>
          </p:nvPr>
        </p:nvSpPr>
        <p:spPr>
          <a:xfrm>
            <a:off x="1952624" y="939453"/>
            <a:ext cx="7038976" cy="3792538"/>
          </a:xfrm>
        </p:spPr>
        <p:txBody>
          <a:bodyPr/>
          <a:lstStyle/>
          <a:p>
            <a:r>
              <a:rPr lang="en-US" sz="2000" dirty="0"/>
              <a:t>Accommodation = “any adjustment to the work environment that will allow the employee to comply with his or her religious beliefs.” </a:t>
            </a:r>
          </a:p>
          <a:p>
            <a:pPr marL="0" indent="0">
              <a:buNone/>
            </a:pPr>
            <a:endParaRPr lang="en-US" sz="2000" dirty="0"/>
          </a:p>
          <a:p>
            <a:r>
              <a:rPr lang="en-US" sz="2000" dirty="0"/>
              <a:t>Reasonable accommodation = Relative term.  Cannot be given a hard and fast meaning.  Each case requires consideration of the facts and circumstances.  Comes down to a determination of whether the employer acted reasonably under the circumstances.</a:t>
            </a:r>
          </a:p>
          <a:p>
            <a:endParaRPr lang="en-US" sz="2000" dirty="0"/>
          </a:p>
          <a:p>
            <a:pPr marL="0" indent="0">
              <a:buNone/>
            </a:pPr>
            <a:r>
              <a:rPr lang="en-US" sz="2500" dirty="0"/>
              <a:t>  </a:t>
            </a:r>
          </a:p>
          <a:p>
            <a:r>
              <a:rPr lang="en-US" sz="2000" dirty="0"/>
              <a:t>“Undue hardship” = more than minimal burden on business. </a:t>
            </a:r>
          </a:p>
          <a:p>
            <a:pPr marL="0" indent="0">
              <a:buNone/>
            </a:pPr>
            <a:endParaRPr lang="en-US" sz="2000" dirty="0"/>
          </a:p>
          <a:p>
            <a:pPr marL="0" indent="0" algn="ctr">
              <a:buNone/>
            </a:pPr>
            <a:r>
              <a:rPr lang="en-US" sz="2400" dirty="0">
                <a:solidFill>
                  <a:srgbClr val="002060"/>
                </a:solidFill>
              </a:rPr>
              <a:t>***IT NOW MEANS “SUBSTANTIAL BURDEN”***</a:t>
            </a:r>
          </a:p>
          <a:p>
            <a:pPr marL="0" indent="0">
              <a:buNone/>
            </a:pPr>
            <a:endParaRPr lang="en-US" sz="2500" dirty="0"/>
          </a:p>
        </p:txBody>
      </p:sp>
      <p:sp>
        <p:nvSpPr>
          <p:cNvPr id="4" name="TextBox 3"/>
          <p:cNvSpPr txBox="1"/>
          <p:nvPr/>
        </p:nvSpPr>
        <p:spPr>
          <a:xfrm>
            <a:off x="1952624" y="363771"/>
            <a:ext cx="7210830" cy="477054"/>
          </a:xfrm>
          <a:prstGeom prst="rect">
            <a:avLst/>
          </a:prstGeom>
          <a:noFill/>
        </p:spPr>
        <p:txBody>
          <a:bodyPr wrap="square">
            <a:spAutoFit/>
          </a:bodyPr>
          <a:lstStyle/>
          <a:p>
            <a:r>
              <a:rPr lang="en-US" sz="2500" b="1" u="sng" dirty="0">
                <a:solidFill>
                  <a:schemeClr val="tx2"/>
                </a:solidFill>
                <a:latin typeface="Baskerville Old Face" panose="02020602080505020303" pitchFamily="18" charset="77"/>
                <a:ea typeface="Bebas Neue"/>
                <a:cs typeface="Arial" panose="020B0604020202020204" pitchFamily="34" charset="0"/>
              </a:rPr>
              <a:t>Reasonable Accommodation</a:t>
            </a:r>
          </a:p>
        </p:txBody>
      </p:sp>
      <p:sp>
        <p:nvSpPr>
          <p:cNvPr id="6" name="TextBox 5"/>
          <p:cNvSpPr txBox="1"/>
          <p:nvPr/>
        </p:nvSpPr>
        <p:spPr>
          <a:xfrm>
            <a:off x="1952624" y="4102537"/>
            <a:ext cx="7210830" cy="477054"/>
          </a:xfrm>
          <a:prstGeom prst="rect">
            <a:avLst/>
          </a:prstGeom>
          <a:noFill/>
        </p:spPr>
        <p:txBody>
          <a:bodyPr wrap="square">
            <a:spAutoFit/>
          </a:bodyPr>
          <a:lstStyle/>
          <a:p>
            <a:r>
              <a:rPr lang="en-US" sz="2500" b="1" u="sng" dirty="0">
                <a:solidFill>
                  <a:schemeClr val="tx2"/>
                </a:solidFill>
                <a:latin typeface="Baskerville Old Face" panose="02020602080505020303" pitchFamily="18" charset="77"/>
                <a:ea typeface="Bebas Neue"/>
                <a:cs typeface="Arial" panose="020B0604020202020204" pitchFamily="34" charset="0"/>
              </a:rPr>
              <a:t>Undue Hardship</a:t>
            </a:r>
          </a:p>
        </p:txBody>
      </p:sp>
      <p:pic>
        <p:nvPicPr>
          <p:cNvPr id="7" name="Graphic 6" descr="Question Mark with solid fill">
            <a:extLst>
              <a:ext uri="{FF2B5EF4-FFF2-40B4-BE49-F238E27FC236}">
                <a16:creationId xmlns:a16="http://schemas.microsoft.com/office/drawing/2014/main" id="{6556359A-46A4-BDF5-A746-D3AFD66E1F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10430" y="363771"/>
            <a:ext cx="480946" cy="480946"/>
          </a:xfrm>
          <a:prstGeom prst="rect">
            <a:avLst/>
          </a:prstGeom>
        </p:spPr>
      </p:pic>
      <p:pic>
        <p:nvPicPr>
          <p:cNvPr id="9" name="Graphic 8" descr="Close with solid fill">
            <a:extLst>
              <a:ext uri="{FF2B5EF4-FFF2-40B4-BE49-F238E27FC236}">
                <a16:creationId xmlns:a16="http://schemas.microsoft.com/office/drawing/2014/main" id="{16B69DD6-958E-2895-FC33-E188AFACA8D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43639" y="4102537"/>
            <a:ext cx="629454" cy="629454"/>
          </a:xfrm>
          <a:prstGeom prst="rect">
            <a:avLst/>
          </a:prstGeom>
        </p:spPr>
      </p:pic>
    </p:spTree>
    <p:extLst>
      <p:ext uri="{BB962C8B-B14F-4D97-AF65-F5344CB8AC3E}">
        <p14:creationId xmlns:p14="http://schemas.microsoft.com/office/powerpoint/2010/main" val="1397548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T - Sidebar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58" y="572"/>
            <a:ext cx="1463040" cy="6300216"/>
          </a:xfrm>
          <a:prstGeom prst="rect">
            <a:avLst/>
          </a:prstGeom>
          <a:ln>
            <a:noFill/>
          </a:ln>
          <a:effectLst>
            <a:outerShdw blurRad="190500" algn="tl" rotWithShape="0">
              <a:srgbClr val="000000">
                <a:alpha val="70000"/>
              </a:srgbClr>
            </a:outerShdw>
          </a:effectLst>
        </p:spPr>
      </p:pic>
      <p:sp>
        <p:nvSpPr>
          <p:cNvPr id="5" name="Content Placeholder 4"/>
          <p:cNvSpPr>
            <a:spLocks noGrp="1"/>
          </p:cNvSpPr>
          <p:nvPr>
            <p:ph idx="1"/>
          </p:nvPr>
        </p:nvSpPr>
        <p:spPr>
          <a:xfrm>
            <a:off x="1943099" y="1114425"/>
            <a:ext cx="7038976" cy="3792538"/>
          </a:xfrm>
        </p:spPr>
        <p:txBody>
          <a:bodyPr/>
          <a:lstStyle/>
          <a:p>
            <a:pPr marL="0" indent="0">
              <a:buNone/>
            </a:pPr>
            <a:r>
              <a:rPr lang="en-US" sz="2500" u="sng" dirty="0"/>
              <a:t>Religious Freedom Restoration Act (federal)</a:t>
            </a:r>
          </a:p>
          <a:p>
            <a:pPr marL="0" indent="0">
              <a:buNone/>
            </a:pPr>
            <a:r>
              <a:rPr lang="en-US" sz="2500" u="sng" dirty="0"/>
              <a:t>Preservation of Religious Freedom Act (state)</a:t>
            </a:r>
          </a:p>
          <a:p>
            <a:pPr marL="0" indent="0">
              <a:buNone/>
            </a:pPr>
            <a:endParaRPr lang="en-US" sz="2500" dirty="0"/>
          </a:p>
          <a:p>
            <a:pPr marL="0" indent="0">
              <a:buNone/>
            </a:pPr>
            <a:r>
              <a:rPr lang="en-US" sz="2500" dirty="0"/>
              <a:t>Government shall not substantially burden a person’s exercise of religion unless the government can demonstrate the application of the burden to the person is: </a:t>
            </a:r>
          </a:p>
          <a:p>
            <a:pPr marL="0" indent="0">
              <a:buNone/>
            </a:pPr>
            <a:endParaRPr lang="en-US" sz="2500" dirty="0"/>
          </a:p>
          <a:p>
            <a:pPr marL="457200" indent="-457200">
              <a:buFont typeface="+mj-lt"/>
              <a:buAutoNum type="arabicPeriod"/>
            </a:pPr>
            <a:r>
              <a:rPr lang="en-US" sz="2500" dirty="0"/>
              <a:t>In furtherance of a compelling government interest; and </a:t>
            </a:r>
          </a:p>
          <a:p>
            <a:pPr marL="457200" indent="-457200">
              <a:buFont typeface="+mj-lt"/>
              <a:buAutoNum type="arabicPeriod"/>
            </a:pPr>
            <a:r>
              <a:rPr lang="en-US" sz="2500" dirty="0"/>
              <a:t>The least restrictive means of furthering that compelling governmental interest. </a:t>
            </a:r>
          </a:p>
        </p:txBody>
      </p:sp>
      <p:sp>
        <p:nvSpPr>
          <p:cNvPr id="4" name="Rectangle 3"/>
          <p:cNvSpPr/>
          <p:nvPr/>
        </p:nvSpPr>
        <p:spPr>
          <a:xfrm>
            <a:off x="1943099" y="166211"/>
            <a:ext cx="5947545" cy="707886"/>
          </a:xfrm>
          <a:prstGeom prst="rect">
            <a:avLst/>
          </a:prstGeom>
        </p:spPr>
        <p:txBody>
          <a:bodyPr wrap="square">
            <a:spAutoFit/>
          </a:bodyPr>
          <a:lstStyle/>
          <a:p>
            <a:r>
              <a:rPr lang="en-US" sz="4000" b="1" u="sng" dirty="0">
                <a:solidFill>
                  <a:schemeClr val="tx2"/>
                </a:solidFill>
                <a:latin typeface="Baskerville Old Face" panose="02020602080505020303" pitchFamily="18" charset="77"/>
                <a:ea typeface="Bebas Neue"/>
                <a:cs typeface="Arial" panose="020B0604020202020204" pitchFamily="34" charset="0"/>
              </a:rPr>
              <a:t>Two Other Laws </a:t>
            </a:r>
          </a:p>
        </p:txBody>
      </p:sp>
      <p:pic>
        <p:nvPicPr>
          <p:cNvPr id="3" name="Graphic 2" descr="Checkmark with solid fill">
            <a:extLst>
              <a:ext uri="{FF2B5EF4-FFF2-40B4-BE49-F238E27FC236}">
                <a16:creationId xmlns:a16="http://schemas.microsoft.com/office/drawing/2014/main" id="{DF1F2C7B-1288-E854-DEA2-7BAE45F967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86392" y="174215"/>
            <a:ext cx="1008706" cy="1008706"/>
          </a:xfrm>
          <a:prstGeom prst="rect">
            <a:avLst/>
          </a:prstGeom>
        </p:spPr>
      </p:pic>
    </p:spTree>
    <p:extLst>
      <p:ext uri="{BB962C8B-B14F-4D97-AF65-F5344CB8AC3E}">
        <p14:creationId xmlns:p14="http://schemas.microsoft.com/office/powerpoint/2010/main" val="2461144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T - Sidebar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58" y="572"/>
            <a:ext cx="1463040" cy="6300216"/>
          </a:xfrm>
          <a:prstGeom prst="rect">
            <a:avLst/>
          </a:prstGeom>
          <a:ln>
            <a:noFill/>
          </a:ln>
          <a:effectLst>
            <a:outerShdw blurRad="190500" algn="tl" rotWithShape="0">
              <a:srgbClr val="000000">
                <a:alpha val="70000"/>
              </a:srgbClr>
            </a:outerShdw>
          </a:effectLst>
        </p:spPr>
      </p:pic>
      <p:sp>
        <p:nvSpPr>
          <p:cNvPr id="8" name="TextBox 7"/>
          <p:cNvSpPr txBox="1"/>
          <p:nvPr/>
        </p:nvSpPr>
        <p:spPr>
          <a:xfrm>
            <a:off x="1607858" y="5515958"/>
            <a:ext cx="7210830" cy="784830"/>
          </a:xfrm>
          <a:prstGeom prst="rect">
            <a:avLst/>
          </a:prstGeom>
          <a:noFill/>
        </p:spPr>
        <p:txBody>
          <a:bodyPr wrap="square">
            <a:spAutoFit/>
          </a:bodyPr>
          <a:lstStyle/>
          <a:p>
            <a:pPr algn="ctr"/>
            <a:endParaRPr lang="en-US" sz="4500" b="1" dirty="0">
              <a:solidFill>
                <a:schemeClr val="tx2"/>
              </a:solidFill>
              <a:latin typeface="Baskerville Old Face" panose="02020602080505020303" pitchFamily="18" charset="77"/>
              <a:ea typeface="Bebas Neue"/>
              <a:cs typeface="Arial" panose="020B0604020202020204" pitchFamily="34" charset="0"/>
            </a:endParaRPr>
          </a:p>
        </p:txBody>
      </p:sp>
      <p:pic>
        <p:nvPicPr>
          <p:cNvPr id="1028"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069" y="647841"/>
            <a:ext cx="7153275" cy="50056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667374" y="4200525"/>
            <a:ext cx="3313969" cy="1452994"/>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accent1">
                    <a:lumMod val="50000"/>
                  </a:schemeClr>
                </a:solidFill>
                <a:effectLst>
                  <a:outerShdw blurRad="50800" dist="38100" dir="16200000" rotWithShape="0">
                    <a:prstClr val="black">
                      <a:alpha val="40000"/>
                    </a:prstClr>
                  </a:outerShdw>
                </a:effectLst>
                <a:latin typeface="Edwardian Script ITC" panose="030303020407070D0804" pitchFamily="66" charset="0"/>
              </a:rPr>
              <a:t>Patty’s Pastries</a:t>
            </a:r>
          </a:p>
        </p:txBody>
      </p:sp>
    </p:spTree>
    <p:extLst>
      <p:ext uri="{BB962C8B-B14F-4D97-AF65-F5344CB8AC3E}">
        <p14:creationId xmlns:p14="http://schemas.microsoft.com/office/powerpoint/2010/main" val="1647071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T - Sidebar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58" y="572"/>
            <a:ext cx="1463040" cy="6300216"/>
          </a:xfrm>
          <a:prstGeom prst="rect">
            <a:avLst/>
          </a:prstGeom>
          <a:ln>
            <a:noFill/>
          </a:ln>
          <a:effectLst>
            <a:outerShdw blurRad="190500" algn="tl" rotWithShape="0">
              <a:srgbClr val="000000">
                <a:alpha val="70000"/>
              </a:srgbClr>
            </a:outerShdw>
          </a:effectLst>
        </p:spPr>
      </p:pic>
      <p:sp>
        <p:nvSpPr>
          <p:cNvPr id="8" name="TextBox 7"/>
          <p:cNvSpPr txBox="1"/>
          <p:nvPr/>
        </p:nvSpPr>
        <p:spPr>
          <a:xfrm>
            <a:off x="1742998" y="5467549"/>
            <a:ext cx="7210830" cy="784830"/>
          </a:xfrm>
          <a:prstGeom prst="rect">
            <a:avLst/>
          </a:prstGeom>
          <a:noFill/>
        </p:spPr>
        <p:txBody>
          <a:bodyPr wrap="square">
            <a:spAutoFit/>
          </a:bodyPr>
          <a:lstStyle/>
          <a:p>
            <a:pPr algn="ctr"/>
            <a:r>
              <a:rPr lang="en-US" sz="4500" b="1" dirty="0">
                <a:solidFill>
                  <a:schemeClr val="tx2"/>
                </a:solidFill>
                <a:latin typeface="Baskerville Old Face" panose="02020602080505020303" pitchFamily="18" charset="77"/>
                <a:ea typeface="Bebas Neue"/>
                <a:cs typeface="Arial" panose="020B0604020202020204" pitchFamily="34" charset="0"/>
              </a:rPr>
              <a:t>Carlie Cash</a:t>
            </a:r>
          </a:p>
        </p:txBody>
      </p:sp>
      <p:pic>
        <p:nvPicPr>
          <p:cNvPr id="5124"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8975" y="1633146"/>
            <a:ext cx="6238875"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4086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52624" y="363771"/>
            <a:ext cx="7210830" cy="707886"/>
          </a:xfrm>
          <a:prstGeom prst="rect">
            <a:avLst/>
          </a:prstGeom>
          <a:noFill/>
        </p:spPr>
        <p:txBody>
          <a:bodyPr wrap="square">
            <a:spAutoFit/>
          </a:bodyPr>
          <a:lstStyle/>
          <a:p>
            <a:r>
              <a:rPr lang="en-US" sz="4000" b="1" u="sng" dirty="0">
                <a:solidFill>
                  <a:schemeClr val="tx2"/>
                </a:solidFill>
                <a:latin typeface="Baskerville Old Face" panose="02020602080505020303" pitchFamily="18" charset="77"/>
                <a:ea typeface="Bebas Neue"/>
                <a:cs typeface="Arial" panose="020B0604020202020204" pitchFamily="34" charset="0"/>
              </a:rPr>
              <a:t>Scenario 1</a:t>
            </a:r>
          </a:p>
        </p:txBody>
      </p:sp>
      <p:pic>
        <p:nvPicPr>
          <p:cNvPr id="2" name="Picture 1" descr="LT - Sidebar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58" y="572"/>
            <a:ext cx="1463040" cy="6300216"/>
          </a:xfrm>
          <a:prstGeom prst="rect">
            <a:avLst/>
          </a:prstGeom>
          <a:ln>
            <a:noFill/>
          </a:ln>
          <a:effectLst>
            <a:outerShdw blurRad="190500" algn="tl" rotWithShape="0">
              <a:srgbClr val="000000">
                <a:alpha val="70000"/>
              </a:srgbClr>
            </a:outerShdw>
          </a:effectLst>
        </p:spPr>
      </p:pic>
      <p:sp>
        <p:nvSpPr>
          <p:cNvPr id="3" name="Footer Placeholder 2"/>
          <p:cNvSpPr>
            <a:spLocks noGrp="1"/>
          </p:cNvSpPr>
          <p:nvPr>
            <p:ph type="ftr" sz="quarter" idx="11"/>
          </p:nvPr>
        </p:nvSpPr>
        <p:spPr/>
        <p:txBody>
          <a:bodyPr/>
          <a:lstStyle/>
          <a:p>
            <a:pPr>
              <a:defRPr/>
            </a:pPr>
            <a:endParaRPr lang="en-US" dirty="0"/>
          </a:p>
        </p:txBody>
      </p:sp>
      <p:sp>
        <p:nvSpPr>
          <p:cNvPr id="5" name="Content Placeholder 4"/>
          <p:cNvSpPr>
            <a:spLocks noGrp="1"/>
          </p:cNvSpPr>
          <p:nvPr>
            <p:ph idx="1"/>
          </p:nvPr>
        </p:nvSpPr>
        <p:spPr>
          <a:xfrm>
            <a:off x="1952624" y="1485900"/>
            <a:ext cx="7038976" cy="3792538"/>
          </a:xfrm>
        </p:spPr>
        <p:txBody>
          <a:bodyPr/>
          <a:lstStyle/>
          <a:p>
            <a:pPr marL="0" indent="0">
              <a:buNone/>
            </a:pPr>
            <a:r>
              <a:rPr lang="en-US" sz="2500" dirty="0"/>
              <a:t>Carlie has years of experience running a register.  She is definitely the most qualified candidate.  </a:t>
            </a:r>
          </a:p>
          <a:p>
            <a:pPr marL="0" indent="0">
              <a:buNone/>
            </a:pPr>
            <a:endParaRPr lang="en-US" sz="2500" dirty="0"/>
          </a:p>
          <a:p>
            <a:pPr marL="0" indent="0">
              <a:buNone/>
            </a:pPr>
            <a:r>
              <a:rPr lang="en-US" sz="2500" dirty="0"/>
              <a:t>Carlie is a practicing Seventh-Day Adventist and refuses to work on Saturdays.  The bakery is open Tuesday-Saturday.  </a:t>
            </a:r>
          </a:p>
          <a:p>
            <a:pPr marL="0" indent="0">
              <a:buNone/>
            </a:pPr>
            <a:endParaRPr lang="en-US" sz="2500" dirty="0"/>
          </a:p>
          <a:p>
            <a:pPr marL="0" indent="0">
              <a:buNone/>
            </a:pPr>
            <a:r>
              <a:rPr lang="en-US" sz="2500" dirty="0"/>
              <a:t>If Patty hires Carlie, she would have to either: </a:t>
            </a:r>
          </a:p>
          <a:p>
            <a:pPr marL="0" indent="0">
              <a:buNone/>
            </a:pPr>
            <a:r>
              <a:rPr lang="en-US" sz="2500" dirty="0"/>
              <a:t>            1. hire another employee to work Saturday, or </a:t>
            </a:r>
          </a:p>
          <a:p>
            <a:pPr marL="0" indent="0">
              <a:buNone/>
            </a:pPr>
            <a:r>
              <a:rPr lang="en-US" sz="2500" dirty="0"/>
              <a:t>            2. pay an existing employee overtime to cover</a:t>
            </a:r>
          </a:p>
          <a:p>
            <a:pPr marL="0" indent="0">
              <a:buNone/>
            </a:pPr>
            <a:r>
              <a:rPr lang="en-US" sz="2500" dirty="0"/>
              <a:t>                the register on Saturday. </a:t>
            </a:r>
          </a:p>
        </p:txBody>
      </p:sp>
    </p:spTree>
    <p:extLst>
      <p:ext uri="{BB962C8B-B14F-4D97-AF65-F5344CB8AC3E}">
        <p14:creationId xmlns:p14="http://schemas.microsoft.com/office/powerpoint/2010/main" val="2526422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T - Sidebar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58" y="572"/>
            <a:ext cx="1463040" cy="6300216"/>
          </a:xfrm>
          <a:prstGeom prst="rect">
            <a:avLst/>
          </a:prstGeom>
          <a:ln>
            <a:noFill/>
          </a:ln>
          <a:effectLst>
            <a:outerShdw blurRad="190500" algn="tl" rotWithShape="0">
              <a:srgbClr val="000000">
                <a:alpha val="70000"/>
              </a:srgbClr>
            </a:outerShdw>
          </a:effectLst>
        </p:spPr>
      </p:pic>
      <p:sp>
        <p:nvSpPr>
          <p:cNvPr id="3" name="Footer Placeholder 2"/>
          <p:cNvSpPr>
            <a:spLocks noGrp="1"/>
          </p:cNvSpPr>
          <p:nvPr>
            <p:ph type="ftr" sz="quarter" idx="11"/>
          </p:nvPr>
        </p:nvSpPr>
        <p:spPr/>
        <p:txBody>
          <a:bodyPr/>
          <a:lstStyle/>
          <a:p>
            <a:pPr>
              <a:defRPr/>
            </a:pPr>
            <a:endParaRPr lang="en-US" dirty="0"/>
          </a:p>
        </p:txBody>
      </p:sp>
      <p:sp>
        <p:nvSpPr>
          <p:cNvPr id="9" name="Content Placeholder 4"/>
          <p:cNvSpPr>
            <a:spLocks noGrp="1"/>
          </p:cNvSpPr>
          <p:nvPr>
            <p:ph idx="1"/>
          </p:nvPr>
        </p:nvSpPr>
        <p:spPr>
          <a:xfrm>
            <a:off x="1943098" y="1322388"/>
            <a:ext cx="7038976" cy="1390650"/>
          </a:xfrm>
        </p:spPr>
        <p:txBody>
          <a:bodyPr/>
          <a:lstStyle/>
          <a:p>
            <a:pPr marL="0" indent="0" algn="ctr">
              <a:buNone/>
            </a:pPr>
            <a:r>
              <a:rPr lang="en-US" sz="4000" b="1" dirty="0">
                <a:solidFill>
                  <a:srgbClr val="002060"/>
                </a:solidFill>
                <a:latin typeface="Baskerville Old Face" panose="02020602080505020303" pitchFamily="18" charset="0"/>
              </a:rPr>
              <a:t>Will Patty violate Title VII if she refuses to hire Carlie? </a:t>
            </a:r>
          </a:p>
          <a:p>
            <a:pPr marL="0" indent="0">
              <a:buNone/>
            </a:pPr>
            <a:endParaRPr lang="en-US" sz="2500" dirty="0"/>
          </a:p>
        </p:txBody>
      </p:sp>
      <p:sp>
        <p:nvSpPr>
          <p:cNvPr id="10" name="Content Placeholder 4"/>
          <p:cNvSpPr txBox="1">
            <a:spLocks/>
          </p:cNvSpPr>
          <p:nvPr/>
        </p:nvSpPr>
        <p:spPr bwMode="auto">
          <a:xfrm>
            <a:off x="4572000" y="4064000"/>
            <a:ext cx="2684206" cy="7439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4000" b="1" dirty="0">
                <a:solidFill>
                  <a:srgbClr val="002060"/>
                </a:solidFill>
                <a:latin typeface="Baskerville Old Face" panose="02020602080505020303" pitchFamily="18" charset="0"/>
              </a:rPr>
              <a:t>No = 2019</a:t>
            </a:r>
          </a:p>
          <a:p>
            <a:pPr marL="0" indent="0">
              <a:buFont typeface="Arial" charset="0"/>
              <a:buNone/>
            </a:pPr>
            <a:endParaRPr lang="en-US" sz="2500" dirty="0"/>
          </a:p>
        </p:txBody>
      </p:sp>
      <p:sp>
        <p:nvSpPr>
          <p:cNvPr id="4" name="Content Placeholder 4">
            <a:extLst>
              <a:ext uri="{FF2B5EF4-FFF2-40B4-BE49-F238E27FC236}">
                <a16:creationId xmlns:a16="http://schemas.microsoft.com/office/drawing/2014/main" id="{CDA7BA1A-6CE6-1B73-F7D1-0E9EFDFE6C4A}"/>
              </a:ext>
            </a:extLst>
          </p:cNvPr>
          <p:cNvSpPr txBox="1">
            <a:spLocks/>
          </p:cNvSpPr>
          <p:nvPr/>
        </p:nvSpPr>
        <p:spPr bwMode="auto">
          <a:xfrm>
            <a:off x="3728884" y="4811301"/>
            <a:ext cx="4581831" cy="8225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4000" b="1" dirty="0">
                <a:solidFill>
                  <a:srgbClr val="002060"/>
                </a:solidFill>
                <a:latin typeface="Baskerville Old Face" panose="02020602080505020303" pitchFamily="18" charset="0"/>
              </a:rPr>
              <a:t>Probably Yes = 2023</a:t>
            </a:r>
          </a:p>
          <a:p>
            <a:pPr marL="0" indent="0">
              <a:buFont typeface="Arial" charset="0"/>
              <a:buNone/>
            </a:pPr>
            <a:endParaRPr lang="en-US" sz="2500" dirty="0"/>
          </a:p>
        </p:txBody>
      </p:sp>
    </p:spTree>
    <p:extLst>
      <p:ext uri="{BB962C8B-B14F-4D97-AF65-F5344CB8AC3E}">
        <p14:creationId xmlns:p14="http://schemas.microsoft.com/office/powerpoint/2010/main" val="173039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52624" y="363771"/>
            <a:ext cx="7210830" cy="707886"/>
          </a:xfrm>
          <a:prstGeom prst="rect">
            <a:avLst/>
          </a:prstGeom>
          <a:noFill/>
        </p:spPr>
        <p:txBody>
          <a:bodyPr wrap="square">
            <a:spAutoFit/>
          </a:bodyPr>
          <a:lstStyle/>
          <a:p>
            <a:r>
              <a:rPr lang="en-US" sz="4000" b="1" u="sng" dirty="0">
                <a:solidFill>
                  <a:schemeClr val="tx2"/>
                </a:solidFill>
                <a:latin typeface="Baskerville Old Face" panose="02020602080505020303" pitchFamily="18" charset="77"/>
                <a:ea typeface="Bebas Neue"/>
                <a:cs typeface="Arial" panose="020B0604020202020204" pitchFamily="34" charset="0"/>
              </a:rPr>
              <a:t>Analysis</a:t>
            </a:r>
          </a:p>
        </p:txBody>
      </p:sp>
      <p:pic>
        <p:nvPicPr>
          <p:cNvPr id="2" name="Picture 1" descr="LT - Sidebar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58" y="572"/>
            <a:ext cx="1463040" cy="6300216"/>
          </a:xfrm>
          <a:prstGeom prst="rect">
            <a:avLst/>
          </a:prstGeom>
          <a:ln>
            <a:noFill/>
          </a:ln>
          <a:effectLst>
            <a:outerShdw blurRad="190500" algn="tl" rotWithShape="0">
              <a:srgbClr val="000000">
                <a:alpha val="70000"/>
              </a:srgbClr>
            </a:outerShdw>
          </a:effectLst>
        </p:spPr>
      </p:pic>
      <p:sp>
        <p:nvSpPr>
          <p:cNvPr id="5" name="Content Placeholder 4"/>
          <p:cNvSpPr>
            <a:spLocks noGrp="1"/>
          </p:cNvSpPr>
          <p:nvPr>
            <p:ph idx="1"/>
          </p:nvPr>
        </p:nvSpPr>
        <p:spPr>
          <a:xfrm>
            <a:off x="1952624" y="1356945"/>
            <a:ext cx="7038976" cy="4640731"/>
          </a:xfrm>
        </p:spPr>
        <p:txBody>
          <a:bodyPr/>
          <a:lstStyle/>
          <a:p>
            <a:pPr marL="0" indent="0">
              <a:buNone/>
            </a:pPr>
            <a:r>
              <a:rPr lang="en-US" sz="2200" u="sng" dirty="0"/>
              <a:t>2023</a:t>
            </a:r>
          </a:p>
          <a:p>
            <a:pPr marL="0" indent="0">
              <a:buNone/>
            </a:pPr>
            <a:r>
              <a:rPr lang="en-US" sz="2200" dirty="0"/>
              <a:t>“Undue hardship” requires proof of a substantial burden on the employer. Negative impact on other employees is unlikely to be a substantial burden</a:t>
            </a:r>
          </a:p>
          <a:p>
            <a:pPr marL="0" indent="0">
              <a:buNone/>
            </a:pPr>
            <a:endParaRPr lang="en-US" sz="2200" dirty="0"/>
          </a:p>
          <a:p>
            <a:pPr marL="0" indent="0">
              <a:buNone/>
            </a:pPr>
            <a:r>
              <a:rPr lang="en-US" sz="2200" u="sng" dirty="0"/>
              <a:t>2019</a:t>
            </a:r>
          </a:p>
          <a:p>
            <a:pPr marL="0" indent="0">
              <a:buNone/>
            </a:pPr>
            <a:r>
              <a:rPr lang="en-US" sz="2200" dirty="0"/>
              <a:t>“Undue hardship” is one that results in more than a de minimus cost to the employer, including higher than ordinary administrative costs or safety or security concerns.  Both economic and non-economic costs can pose an undue hardship upon employers. </a:t>
            </a:r>
          </a:p>
        </p:txBody>
      </p:sp>
    </p:spTree>
    <p:extLst>
      <p:ext uri="{BB962C8B-B14F-4D97-AF65-F5344CB8AC3E}">
        <p14:creationId xmlns:p14="http://schemas.microsoft.com/office/powerpoint/2010/main" val="1620690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T - Sidebar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58" y="572"/>
            <a:ext cx="1463040" cy="6300216"/>
          </a:xfrm>
          <a:prstGeom prst="rect">
            <a:avLst/>
          </a:prstGeom>
          <a:ln>
            <a:noFill/>
          </a:ln>
          <a:effectLst>
            <a:outerShdw blurRad="190500" algn="tl" rotWithShape="0">
              <a:srgbClr val="000000">
                <a:alpha val="70000"/>
              </a:srgbClr>
            </a:outerShdw>
          </a:effectLst>
        </p:spPr>
      </p:pic>
      <p:sp>
        <p:nvSpPr>
          <p:cNvPr id="8" name="TextBox 7"/>
          <p:cNvSpPr txBox="1"/>
          <p:nvPr/>
        </p:nvSpPr>
        <p:spPr>
          <a:xfrm>
            <a:off x="1952623" y="5401806"/>
            <a:ext cx="7210830" cy="784830"/>
          </a:xfrm>
          <a:prstGeom prst="rect">
            <a:avLst/>
          </a:prstGeom>
          <a:noFill/>
        </p:spPr>
        <p:txBody>
          <a:bodyPr wrap="square">
            <a:spAutoFit/>
          </a:bodyPr>
          <a:lstStyle/>
          <a:p>
            <a:pPr algn="ctr"/>
            <a:r>
              <a:rPr lang="en-US" sz="4500" b="1" dirty="0">
                <a:solidFill>
                  <a:schemeClr val="tx2"/>
                </a:solidFill>
                <a:latin typeface="Baskerville Old Face" panose="02020602080505020303" pitchFamily="18" charset="77"/>
                <a:ea typeface="Bebas Neue"/>
                <a:cs typeface="Arial" panose="020B0604020202020204" pitchFamily="34" charset="0"/>
              </a:rPr>
              <a:t>Pierce Schnoz </a:t>
            </a:r>
          </a:p>
        </p:txBody>
      </p:sp>
      <p:pic>
        <p:nvPicPr>
          <p:cNvPr id="6154" name="Picture 10" descr="Image result for male nose piercing ho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7276" y="587008"/>
            <a:ext cx="4581525" cy="4543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266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52624" y="363771"/>
            <a:ext cx="7210830" cy="707886"/>
          </a:xfrm>
          <a:prstGeom prst="rect">
            <a:avLst/>
          </a:prstGeom>
          <a:noFill/>
        </p:spPr>
        <p:txBody>
          <a:bodyPr wrap="square">
            <a:spAutoFit/>
          </a:bodyPr>
          <a:lstStyle/>
          <a:p>
            <a:r>
              <a:rPr lang="en-US" sz="4000" b="1" u="sng" dirty="0">
                <a:solidFill>
                  <a:schemeClr val="tx2"/>
                </a:solidFill>
                <a:latin typeface="Baskerville Old Face" panose="02020602080505020303" pitchFamily="18" charset="77"/>
                <a:ea typeface="Bebas Neue"/>
                <a:cs typeface="Arial" panose="020B0604020202020204" pitchFamily="34" charset="0"/>
              </a:rPr>
              <a:t>Scenario 2</a:t>
            </a:r>
          </a:p>
        </p:txBody>
      </p:sp>
      <p:pic>
        <p:nvPicPr>
          <p:cNvPr id="2" name="Picture 1" descr="LT - Sidebar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58" y="572"/>
            <a:ext cx="1463040" cy="6300216"/>
          </a:xfrm>
          <a:prstGeom prst="rect">
            <a:avLst/>
          </a:prstGeom>
          <a:ln>
            <a:noFill/>
          </a:ln>
          <a:effectLst>
            <a:outerShdw blurRad="190500" algn="tl" rotWithShape="0">
              <a:srgbClr val="000000">
                <a:alpha val="70000"/>
              </a:srgbClr>
            </a:outerShdw>
          </a:effectLst>
        </p:spPr>
      </p:pic>
      <p:sp>
        <p:nvSpPr>
          <p:cNvPr id="5" name="Content Placeholder 4"/>
          <p:cNvSpPr>
            <a:spLocks noGrp="1"/>
          </p:cNvSpPr>
          <p:nvPr>
            <p:ph idx="1"/>
          </p:nvPr>
        </p:nvSpPr>
        <p:spPr>
          <a:xfrm>
            <a:off x="1952624" y="1149636"/>
            <a:ext cx="7038976" cy="3792538"/>
          </a:xfrm>
        </p:spPr>
        <p:txBody>
          <a:bodyPr/>
          <a:lstStyle/>
          <a:p>
            <a:pPr marL="0" indent="0">
              <a:spcBef>
                <a:spcPts val="0"/>
              </a:spcBef>
              <a:buNone/>
            </a:pPr>
            <a:r>
              <a:rPr lang="en-US" sz="2400" dirty="0"/>
              <a:t>Patty gives all of her employees a handbook.  It includes a personal grooming policy and prohibits facial jewelry.  </a:t>
            </a:r>
          </a:p>
          <a:p>
            <a:pPr marL="0" indent="0">
              <a:spcBef>
                <a:spcPts val="0"/>
              </a:spcBef>
              <a:buNone/>
            </a:pPr>
            <a:endParaRPr lang="en-US" sz="2400" dirty="0"/>
          </a:p>
          <a:p>
            <a:pPr marL="0" indent="0">
              <a:spcBef>
                <a:spcPts val="0"/>
              </a:spcBef>
              <a:buNone/>
            </a:pPr>
            <a:r>
              <a:rPr lang="en-US" sz="2400" dirty="0"/>
              <a:t>Pierce shows up to work with a nose ring.  He said it was required as part of his faith.  When asked for evidence of his beliefs, he brought a note from his mother. </a:t>
            </a:r>
          </a:p>
          <a:p>
            <a:pPr marL="0" indent="0">
              <a:spcBef>
                <a:spcPts val="0"/>
              </a:spcBef>
              <a:buNone/>
            </a:pPr>
            <a:endParaRPr lang="en-US" sz="2400" dirty="0"/>
          </a:p>
          <a:p>
            <a:pPr marL="0" indent="0">
              <a:spcBef>
                <a:spcPts val="0"/>
              </a:spcBef>
              <a:buNone/>
            </a:pPr>
            <a:r>
              <a:rPr lang="en-US" sz="2400" dirty="0"/>
              <a:t>Patty told Pierce he could:</a:t>
            </a:r>
          </a:p>
          <a:p>
            <a:pPr marL="0" indent="0">
              <a:buNone/>
            </a:pPr>
            <a:r>
              <a:rPr lang="en-US" sz="2400" dirty="0"/>
              <a:t>            1. cover the nose ring with a band aid and </a:t>
            </a:r>
          </a:p>
          <a:p>
            <a:pPr marL="0" indent="0">
              <a:buNone/>
            </a:pPr>
            <a:r>
              <a:rPr lang="en-US" sz="2400" dirty="0"/>
              <a:t>            2. leave when her investors came by.  </a:t>
            </a:r>
          </a:p>
          <a:p>
            <a:pPr marL="0" indent="0">
              <a:spcBef>
                <a:spcPts val="0"/>
              </a:spcBef>
              <a:buNone/>
            </a:pPr>
            <a:endParaRPr lang="en-US" sz="2400" dirty="0"/>
          </a:p>
          <a:p>
            <a:pPr marL="0" indent="0">
              <a:spcBef>
                <a:spcPts val="0"/>
              </a:spcBef>
              <a:buNone/>
            </a:pPr>
            <a:r>
              <a:rPr lang="en-US" sz="2400" dirty="0"/>
              <a:t>Pierce refused and was fired.  </a:t>
            </a:r>
          </a:p>
        </p:txBody>
      </p:sp>
    </p:spTree>
    <p:extLst>
      <p:ext uri="{BB962C8B-B14F-4D97-AF65-F5344CB8AC3E}">
        <p14:creationId xmlns:p14="http://schemas.microsoft.com/office/powerpoint/2010/main" val="1140020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T - Sidebar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58" y="572"/>
            <a:ext cx="1463040" cy="6300216"/>
          </a:xfrm>
          <a:prstGeom prst="rect">
            <a:avLst/>
          </a:prstGeom>
          <a:ln>
            <a:noFill/>
          </a:ln>
          <a:effectLst>
            <a:outerShdw blurRad="190500" algn="tl" rotWithShape="0">
              <a:srgbClr val="000000">
                <a:alpha val="70000"/>
              </a:srgbClr>
            </a:outerShdw>
          </a:effectLst>
        </p:spPr>
      </p:pic>
      <p:sp>
        <p:nvSpPr>
          <p:cNvPr id="3" name="Footer Placeholder 2"/>
          <p:cNvSpPr>
            <a:spLocks noGrp="1"/>
          </p:cNvSpPr>
          <p:nvPr>
            <p:ph type="ftr" sz="quarter" idx="11"/>
          </p:nvPr>
        </p:nvSpPr>
        <p:spPr/>
        <p:txBody>
          <a:bodyPr/>
          <a:lstStyle/>
          <a:p>
            <a:pPr>
              <a:defRPr/>
            </a:pPr>
            <a:endParaRPr lang="en-US" dirty="0"/>
          </a:p>
        </p:txBody>
      </p:sp>
      <p:sp>
        <p:nvSpPr>
          <p:cNvPr id="9" name="Content Placeholder 4"/>
          <p:cNvSpPr>
            <a:spLocks noGrp="1"/>
          </p:cNvSpPr>
          <p:nvPr>
            <p:ph idx="1"/>
          </p:nvPr>
        </p:nvSpPr>
        <p:spPr>
          <a:xfrm>
            <a:off x="1943099" y="1322388"/>
            <a:ext cx="7038976" cy="1390650"/>
          </a:xfrm>
        </p:spPr>
        <p:txBody>
          <a:bodyPr/>
          <a:lstStyle/>
          <a:p>
            <a:pPr marL="0" indent="0" algn="ctr">
              <a:buNone/>
            </a:pPr>
            <a:r>
              <a:rPr lang="en-US" sz="4000" b="1" dirty="0">
                <a:solidFill>
                  <a:srgbClr val="002060"/>
                </a:solidFill>
                <a:latin typeface="Baskerville Old Face" panose="02020602080505020303" pitchFamily="18" charset="0"/>
              </a:rPr>
              <a:t>Does Pierce have a viable claim for religious discrimination? </a:t>
            </a:r>
          </a:p>
          <a:p>
            <a:pPr marL="0" indent="0">
              <a:buNone/>
            </a:pPr>
            <a:endParaRPr lang="en-US" sz="2500" dirty="0"/>
          </a:p>
        </p:txBody>
      </p:sp>
      <p:sp>
        <p:nvSpPr>
          <p:cNvPr id="10" name="Content Placeholder 4"/>
          <p:cNvSpPr txBox="1">
            <a:spLocks/>
          </p:cNvSpPr>
          <p:nvPr/>
        </p:nvSpPr>
        <p:spPr bwMode="auto">
          <a:xfrm>
            <a:off x="4533898" y="3781425"/>
            <a:ext cx="2997612" cy="7414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4000" b="1" dirty="0">
                <a:solidFill>
                  <a:srgbClr val="002060"/>
                </a:solidFill>
                <a:latin typeface="Baskerville Old Face" panose="02020602080505020303" pitchFamily="18" charset="0"/>
              </a:rPr>
              <a:t>Yes = 2019</a:t>
            </a:r>
          </a:p>
          <a:p>
            <a:pPr marL="0" indent="0">
              <a:buFont typeface="Arial" charset="0"/>
              <a:buNone/>
            </a:pPr>
            <a:endParaRPr lang="en-US" sz="2500" dirty="0"/>
          </a:p>
        </p:txBody>
      </p:sp>
      <p:sp>
        <p:nvSpPr>
          <p:cNvPr id="4" name="Content Placeholder 4">
            <a:extLst>
              <a:ext uri="{FF2B5EF4-FFF2-40B4-BE49-F238E27FC236}">
                <a16:creationId xmlns:a16="http://schemas.microsoft.com/office/drawing/2014/main" id="{A1903B4E-57A3-BD1D-D179-326638C231B4}"/>
              </a:ext>
            </a:extLst>
          </p:cNvPr>
          <p:cNvSpPr txBox="1">
            <a:spLocks/>
          </p:cNvSpPr>
          <p:nvPr/>
        </p:nvSpPr>
        <p:spPr bwMode="auto">
          <a:xfrm>
            <a:off x="4572000" y="4362552"/>
            <a:ext cx="2997612" cy="7414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4000" b="1" dirty="0">
                <a:solidFill>
                  <a:srgbClr val="002060"/>
                </a:solidFill>
                <a:latin typeface="Baskerville Old Face" panose="02020602080505020303" pitchFamily="18" charset="0"/>
              </a:rPr>
              <a:t>Yes = 2023</a:t>
            </a:r>
          </a:p>
          <a:p>
            <a:pPr marL="0" indent="0">
              <a:buFont typeface="Arial" charset="0"/>
              <a:buNone/>
            </a:pPr>
            <a:endParaRPr lang="en-US" sz="2500" dirty="0"/>
          </a:p>
        </p:txBody>
      </p:sp>
    </p:spTree>
    <p:extLst>
      <p:ext uri="{BB962C8B-B14F-4D97-AF65-F5344CB8AC3E}">
        <p14:creationId xmlns:p14="http://schemas.microsoft.com/office/powerpoint/2010/main" val="42150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B66D7F65-E9B6-4775-8355-D095CC73C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A3C413A-ADCA-EB04-0FEB-86887D65D7BA}"/>
              </a:ext>
            </a:extLst>
          </p:cNvPr>
          <p:cNvSpPr>
            <a:spLocks noGrp="1"/>
          </p:cNvSpPr>
          <p:nvPr>
            <p:ph type="title"/>
          </p:nvPr>
        </p:nvSpPr>
        <p:spPr>
          <a:xfrm>
            <a:off x="1826656" y="173481"/>
            <a:ext cx="3712374" cy="2443651"/>
          </a:xfrm>
        </p:spPr>
        <p:txBody>
          <a:bodyPr anchor="b">
            <a:normAutofit/>
          </a:bodyPr>
          <a:lstStyle/>
          <a:p>
            <a:pPr algn="r"/>
            <a:r>
              <a:rPr lang="en-US" sz="3500" dirty="0">
                <a:latin typeface="Baskerville Old Face" panose="02020602080505020303" pitchFamily="18" charset="0"/>
              </a:rPr>
              <a:t>First Amendment</a:t>
            </a:r>
            <a:br>
              <a:rPr lang="en-US" sz="3500" dirty="0">
                <a:latin typeface="Baskerville Old Face" panose="02020602080505020303" pitchFamily="18" charset="0"/>
              </a:rPr>
            </a:br>
            <a:br>
              <a:rPr lang="en-US" sz="3500" dirty="0">
                <a:latin typeface="Baskerville Old Face" panose="02020602080505020303" pitchFamily="18" charset="0"/>
              </a:rPr>
            </a:br>
            <a:r>
              <a:rPr lang="en-US" sz="3500" dirty="0">
                <a:latin typeface="Baskerville Old Face" panose="02020602080505020303" pitchFamily="18" charset="0"/>
              </a:rPr>
              <a:t> </a:t>
            </a:r>
          </a:p>
        </p:txBody>
      </p:sp>
      <p:sp>
        <p:nvSpPr>
          <p:cNvPr id="4" name="Footer Placeholder 3">
            <a:extLst>
              <a:ext uri="{FF2B5EF4-FFF2-40B4-BE49-F238E27FC236}">
                <a16:creationId xmlns:a16="http://schemas.microsoft.com/office/drawing/2014/main" id="{01D2A990-689E-CB4D-2B0F-8DD90A270F33}"/>
              </a:ext>
            </a:extLst>
          </p:cNvPr>
          <p:cNvSpPr>
            <a:spLocks noGrp="1"/>
          </p:cNvSpPr>
          <p:nvPr>
            <p:ph type="ftr" sz="quarter" idx="11"/>
          </p:nvPr>
        </p:nvSpPr>
        <p:spPr>
          <a:xfrm rot="5400000">
            <a:off x="-1370793" y="1957014"/>
            <a:ext cx="3086099" cy="365125"/>
          </a:xfrm>
        </p:spPr>
        <p:txBody>
          <a:bodyPr>
            <a:normAutofit/>
          </a:bodyPr>
          <a:lstStyle/>
          <a:p>
            <a:pPr algn="l">
              <a:defRPr/>
            </a:pPr>
            <a:endParaRPr lang="en-US" sz="1000" dirty="0">
              <a:solidFill>
                <a:schemeClr val="tx1">
                  <a:lumMod val="50000"/>
                  <a:lumOff val="50000"/>
                </a:schemeClr>
              </a:solidFill>
            </a:endParaRPr>
          </a:p>
        </p:txBody>
      </p:sp>
      <p:sp>
        <p:nvSpPr>
          <p:cNvPr id="3" name="Content Placeholder 2">
            <a:extLst>
              <a:ext uri="{FF2B5EF4-FFF2-40B4-BE49-F238E27FC236}">
                <a16:creationId xmlns:a16="http://schemas.microsoft.com/office/drawing/2014/main" id="{C77E88DC-E955-AFF1-EBA7-C0BD306150A7}"/>
              </a:ext>
            </a:extLst>
          </p:cNvPr>
          <p:cNvSpPr>
            <a:spLocks noGrp="1"/>
          </p:cNvSpPr>
          <p:nvPr>
            <p:ph idx="1"/>
          </p:nvPr>
        </p:nvSpPr>
        <p:spPr>
          <a:xfrm>
            <a:off x="1954622" y="2790611"/>
            <a:ext cx="6900259" cy="2573341"/>
          </a:xfrm>
        </p:spPr>
        <p:txBody>
          <a:bodyPr>
            <a:normAutofit/>
          </a:bodyPr>
          <a:lstStyle/>
          <a:p>
            <a:pPr marL="0" indent="0">
              <a:buNone/>
            </a:pPr>
            <a:r>
              <a:rPr lang="en-US" sz="1700" dirty="0">
                <a:latin typeface="Baskerville Old Face" panose="02020602080505020303" pitchFamily="18" charset="0"/>
              </a:rPr>
              <a:t>“</a:t>
            </a:r>
            <a:r>
              <a:rPr lang="en-US" u="sng" dirty="0">
                <a:latin typeface="Baskerville Old Face" panose="02020602080505020303" pitchFamily="18" charset="0"/>
              </a:rPr>
              <a:t>Congress</a:t>
            </a:r>
            <a:r>
              <a:rPr lang="en-US" dirty="0">
                <a:latin typeface="Baskerville Old Face" panose="02020602080505020303" pitchFamily="18" charset="0"/>
              </a:rPr>
              <a:t> shall make no law respecting an establishment of religion or prohibiting the free exercise thereof.”</a:t>
            </a:r>
          </a:p>
        </p:txBody>
      </p:sp>
      <p:sp>
        <p:nvSpPr>
          <p:cNvPr id="50" name="Rectangle 49">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9143998" cy="461774"/>
          </a:xfrm>
          <a:prstGeom prst="rect">
            <a:avLst/>
          </a:prstGeom>
          <a:gradFill>
            <a:gsLst>
              <a:gs pos="0">
                <a:srgbClr val="000000"/>
              </a:gs>
              <a:gs pos="7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5" y="6406115"/>
            <a:ext cx="3057523"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827492F9-073E-B3D8-8221-86910B561848}"/>
              </a:ext>
            </a:extLst>
          </p:cNvPr>
          <p:cNvPicPr>
            <a:picLocks noChangeAspect="1"/>
          </p:cNvPicPr>
          <p:nvPr/>
        </p:nvPicPr>
        <p:blipFill rotWithShape="1">
          <a:blip r:embed="rId2"/>
          <a:srcRect l="-121956" b="-121956"/>
          <a:stretch/>
        </p:blipFill>
        <p:spPr>
          <a:xfrm>
            <a:off x="2002462" y="160966"/>
            <a:ext cx="6935476" cy="5836711"/>
          </a:xfrm>
          <a:prstGeom prst="rect">
            <a:avLst/>
          </a:prstGeom>
        </p:spPr>
      </p:pic>
      <p:pic>
        <p:nvPicPr>
          <p:cNvPr id="8" name="Picture 7" descr="LT - Sidebar graphic.jpg">
            <a:extLst>
              <a:ext uri="{FF2B5EF4-FFF2-40B4-BE49-F238E27FC236}">
                <a16:creationId xmlns:a16="http://schemas.microsoft.com/office/drawing/2014/main" id="{D17BECB9-D239-413F-72B7-BA49BC025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85" y="20242"/>
            <a:ext cx="1419471" cy="6105255"/>
          </a:xfrm>
          <a:prstGeom prst="rect">
            <a:avLst/>
          </a:prstGeom>
        </p:spPr>
      </p:pic>
    </p:spTree>
    <p:extLst>
      <p:ext uri="{BB962C8B-B14F-4D97-AF65-F5344CB8AC3E}">
        <p14:creationId xmlns:p14="http://schemas.microsoft.com/office/powerpoint/2010/main" val="23208568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52624" y="363771"/>
            <a:ext cx="7210830" cy="707886"/>
          </a:xfrm>
          <a:prstGeom prst="rect">
            <a:avLst/>
          </a:prstGeom>
          <a:noFill/>
        </p:spPr>
        <p:txBody>
          <a:bodyPr wrap="square">
            <a:spAutoFit/>
          </a:bodyPr>
          <a:lstStyle/>
          <a:p>
            <a:r>
              <a:rPr lang="en-US" sz="4000" b="1" u="sng" dirty="0">
                <a:solidFill>
                  <a:schemeClr val="tx2"/>
                </a:solidFill>
                <a:latin typeface="Baskerville Old Face" panose="02020602080505020303" pitchFamily="18" charset="77"/>
                <a:ea typeface="Bebas Neue"/>
                <a:cs typeface="Arial" panose="020B0604020202020204" pitchFamily="34" charset="0"/>
              </a:rPr>
              <a:t>Analysis</a:t>
            </a:r>
          </a:p>
        </p:txBody>
      </p:sp>
      <p:pic>
        <p:nvPicPr>
          <p:cNvPr id="2" name="Picture 1" descr="LT - Sidebar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58" y="572"/>
            <a:ext cx="1463040" cy="6300216"/>
          </a:xfrm>
          <a:prstGeom prst="rect">
            <a:avLst/>
          </a:prstGeom>
          <a:ln>
            <a:noFill/>
          </a:ln>
          <a:effectLst>
            <a:outerShdw blurRad="190500" algn="tl" rotWithShape="0">
              <a:srgbClr val="000000">
                <a:alpha val="70000"/>
              </a:srgbClr>
            </a:outerShdw>
          </a:effectLst>
        </p:spPr>
      </p:pic>
      <p:sp>
        <p:nvSpPr>
          <p:cNvPr id="5" name="Content Placeholder 4"/>
          <p:cNvSpPr>
            <a:spLocks noGrp="1"/>
          </p:cNvSpPr>
          <p:nvPr>
            <p:ph idx="1"/>
          </p:nvPr>
        </p:nvSpPr>
        <p:spPr>
          <a:xfrm>
            <a:off x="1952624" y="1342753"/>
            <a:ext cx="7038976" cy="3792538"/>
          </a:xfrm>
        </p:spPr>
        <p:txBody>
          <a:bodyPr/>
          <a:lstStyle/>
          <a:p>
            <a:pPr marL="0" indent="0">
              <a:spcBef>
                <a:spcPts val="0"/>
              </a:spcBef>
              <a:buNone/>
            </a:pPr>
            <a:r>
              <a:rPr lang="en-US" sz="2000" u="sng" dirty="0"/>
              <a:t>Sincerely Held Belief:</a:t>
            </a:r>
          </a:p>
          <a:p>
            <a:pPr>
              <a:spcBef>
                <a:spcPts val="0"/>
              </a:spcBef>
            </a:pPr>
            <a:r>
              <a:rPr lang="en-US" sz="2000" dirty="0"/>
              <a:t>Even if it is unorthodox, a belief may be sincerely held. </a:t>
            </a:r>
          </a:p>
          <a:p>
            <a:pPr>
              <a:spcBef>
                <a:spcPts val="0"/>
              </a:spcBef>
            </a:pPr>
            <a:r>
              <a:rPr lang="en-US" sz="2000" dirty="0"/>
              <a:t>Willingness to lose a job over it may be compelling evidence that a belief is sincerely held. </a:t>
            </a:r>
          </a:p>
          <a:p>
            <a:pPr marL="0" indent="0">
              <a:spcBef>
                <a:spcPts val="0"/>
              </a:spcBef>
              <a:buNone/>
            </a:pPr>
            <a:endParaRPr lang="en-US" sz="2000" dirty="0"/>
          </a:p>
          <a:p>
            <a:pPr marL="0" indent="0">
              <a:spcBef>
                <a:spcPts val="0"/>
              </a:spcBef>
              <a:buNone/>
            </a:pPr>
            <a:r>
              <a:rPr lang="en-US" sz="2000" u="sng" dirty="0"/>
              <a:t>Reasonable Accommodation:</a:t>
            </a:r>
          </a:p>
          <a:p>
            <a:pPr>
              <a:spcBef>
                <a:spcPts val="0"/>
              </a:spcBef>
            </a:pPr>
            <a:r>
              <a:rPr lang="en-US" sz="2000" dirty="0"/>
              <a:t>“Reasonableness” of the accommodations depends on the circumstances of the employer-employee relationship and will be decided on a case-to-case basis. </a:t>
            </a:r>
          </a:p>
          <a:p>
            <a:pPr marL="0" indent="0">
              <a:spcBef>
                <a:spcPts val="0"/>
              </a:spcBef>
              <a:buNone/>
            </a:pPr>
            <a:endParaRPr lang="en-US" sz="2000" dirty="0"/>
          </a:p>
          <a:p>
            <a:pPr>
              <a:spcBef>
                <a:spcPts val="0"/>
              </a:spcBef>
            </a:pPr>
            <a:r>
              <a:rPr lang="en-US" sz="2000" u="sng" dirty="0"/>
              <a:t>Customer Preference</a:t>
            </a:r>
            <a:r>
              <a:rPr lang="en-US" sz="2000" dirty="0"/>
              <a:t>: neither co-worker disgruntlement nor customer preference constitutes undue hardship. </a:t>
            </a:r>
          </a:p>
          <a:p>
            <a:pPr marL="0" indent="0">
              <a:spcBef>
                <a:spcPts val="0"/>
              </a:spcBef>
              <a:buNone/>
            </a:pPr>
            <a:endParaRPr lang="en-US" sz="2000" dirty="0"/>
          </a:p>
          <a:p>
            <a:pPr>
              <a:spcBef>
                <a:spcPts val="0"/>
              </a:spcBef>
            </a:pPr>
            <a:r>
              <a:rPr lang="en-US" sz="2000" u="sng" dirty="0"/>
              <a:t>Covering</a:t>
            </a:r>
            <a:r>
              <a:rPr lang="en-US" sz="2000" dirty="0"/>
              <a:t>: if it would violate the employee’s religious beliefs, requiring an employee’s religious garb, marking, or article of faith to be covered is not a reasonable accommodation. </a:t>
            </a:r>
          </a:p>
        </p:txBody>
      </p:sp>
    </p:spTree>
    <p:extLst>
      <p:ext uri="{BB962C8B-B14F-4D97-AF65-F5344CB8AC3E}">
        <p14:creationId xmlns:p14="http://schemas.microsoft.com/office/powerpoint/2010/main" val="42120249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T - Sidebar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58" y="572"/>
            <a:ext cx="1463040" cy="6300216"/>
          </a:xfrm>
          <a:prstGeom prst="rect">
            <a:avLst/>
          </a:prstGeom>
          <a:ln>
            <a:noFill/>
          </a:ln>
          <a:effectLst>
            <a:outerShdw blurRad="190500" algn="tl" rotWithShape="0">
              <a:srgbClr val="000000">
                <a:alpha val="70000"/>
              </a:srgbClr>
            </a:outerShdw>
          </a:effectLst>
        </p:spPr>
      </p:pic>
      <p:sp>
        <p:nvSpPr>
          <p:cNvPr id="8" name="TextBox 7"/>
          <p:cNvSpPr txBox="1"/>
          <p:nvPr/>
        </p:nvSpPr>
        <p:spPr>
          <a:xfrm>
            <a:off x="1952624" y="5515958"/>
            <a:ext cx="7210830" cy="784830"/>
          </a:xfrm>
          <a:prstGeom prst="rect">
            <a:avLst/>
          </a:prstGeom>
          <a:noFill/>
        </p:spPr>
        <p:txBody>
          <a:bodyPr wrap="square">
            <a:spAutoFit/>
          </a:bodyPr>
          <a:lstStyle/>
          <a:p>
            <a:pPr algn="ctr"/>
            <a:r>
              <a:rPr lang="en-US" sz="4500" b="1" dirty="0">
                <a:solidFill>
                  <a:schemeClr val="tx2"/>
                </a:solidFill>
                <a:latin typeface="Baskerville Old Face" panose="02020602080505020303" pitchFamily="18" charset="77"/>
                <a:ea typeface="Bebas Neue"/>
                <a:cs typeface="Arial" panose="020B0604020202020204" pitchFamily="34" charset="0"/>
              </a:rPr>
              <a:t>Daria Devout </a:t>
            </a:r>
          </a:p>
        </p:txBody>
      </p:sp>
      <p:pic>
        <p:nvPicPr>
          <p:cNvPr id="7170" name="Picture 2" descr="Image result for female bakery employee muslim hija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0039" y="1436179"/>
            <a:ext cx="6096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6430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52624" y="363771"/>
            <a:ext cx="7210830" cy="707886"/>
          </a:xfrm>
          <a:prstGeom prst="rect">
            <a:avLst/>
          </a:prstGeom>
          <a:noFill/>
        </p:spPr>
        <p:txBody>
          <a:bodyPr wrap="square">
            <a:spAutoFit/>
          </a:bodyPr>
          <a:lstStyle/>
          <a:p>
            <a:r>
              <a:rPr lang="en-US" sz="4000" b="1" u="sng" dirty="0">
                <a:solidFill>
                  <a:schemeClr val="tx2"/>
                </a:solidFill>
                <a:latin typeface="Baskerville Old Face" panose="02020602080505020303" pitchFamily="18" charset="77"/>
                <a:ea typeface="Bebas Neue"/>
                <a:cs typeface="Arial" panose="020B0604020202020204" pitchFamily="34" charset="0"/>
              </a:rPr>
              <a:t>Scenario 3</a:t>
            </a:r>
          </a:p>
        </p:txBody>
      </p:sp>
      <p:pic>
        <p:nvPicPr>
          <p:cNvPr id="2" name="Picture 1" descr="LT - Sidebar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58" y="572"/>
            <a:ext cx="1463040" cy="6300216"/>
          </a:xfrm>
          <a:prstGeom prst="rect">
            <a:avLst/>
          </a:prstGeom>
          <a:ln>
            <a:noFill/>
          </a:ln>
          <a:effectLst>
            <a:outerShdw blurRad="190500" algn="tl" rotWithShape="0">
              <a:srgbClr val="000000">
                <a:alpha val="70000"/>
              </a:srgbClr>
            </a:outerShdw>
          </a:effectLst>
        </p:spPr>
      </p:pic>
      <p:sp>
        <p:nvSpPr>
          <p:cNvPr id="5" name="Content Placeholder 4"/>
          <p:cNvSpPr>
            <a:spLocks noGrp="1"/>
          </p:cNvSpPr>
          <p:nvPr>
            <p:ph idx="1"/>
          </p:nvPr>
        </p:nvSpPr>
        <p:spPr>
          <a:xfrm>
            <a:off x="1952624" y="1828800"/>
            <a:ext cx="7038976" cy="3792538"/>
          </a:xfrm>
        </p:spPr>
        <p:txBody>
          <a:bodyPr/>
          <a:lstStyle/>
          <a:p>
            <a:pPr marL="0" indent="0">
              <a:buNone/>
            </a:pPr>
            <a:r>
              <a:rPr lang="en-US" sz="2500" dirty="0"/>
              <a:t>Daria insists she must wear her hijab at work as part of her Muslim faith.  Patty remembers reading that Abercrombie and Fitch was sued over refusing to allow an employee to wear a headscarf, so she thinks she must allow it.  However, Patty’s friend, who is head of H.R. at the local prison, says they do not allow any employees to wear headscarves. </a:t>
            </a:r>
          </a:p>
          <a:p>
            <a:pPr marL="0" indent="0">
              <a:buNone/>
            </a:pPr>
            <a:r>
              <a:rPr lang="en-US" sz="2500" dirty="0"/>
              <a:t>       </a:t>
            </a:r>
          </a:p>
        </p:txBody>
      </p:sp>
    </p:spTree>
    <p:extLst>
      <p:ext uri="{BB962C8B-B14F-4D97-AF65-F5344CB8AC3E}">
        <p14:creationId xmlns:p14="http://schemas.microsoft.com/office/powerpoint/2010/main" val="39112508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T - Sidebar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58" y="572"/>
            <a:ext cx="1463040" cy="6300216"/>
          </a:xfrm>
          <a:prstGeom prst="rect">
            <a:avLst/>
          </a:prstGeom>
          <a:ln>
            <a:noFill/>
          </a:ln>
          <a:effectLst>
            <a:outerShdw blurRad="190500" algn="tl" rotWithShape="0">
              <a:srgbClr val="000000">
                <a:alpha val="70000"/>
              </a:srgbClr>
            </a:outerShdw>
          </a:effectLst>
        </p:spPr>
      </p:pic>
      <p:sp>
        <p:nvSpPr>
          <p:cNvPr id="3" name="Footer Placeholder 2"/>
          <p:cNvSpPr>
            <a:spLocks noGrp="1"/>
          </p:cNvSpPr>
          <p:nvPr>
            <p:ph type="ftr" sz="quarter" idx="11"/>
          </p:nvPr>
        </p:nvSpPr>
        <p:spPr/>
        <p:txBody>
          <a:bodyPr/>
          <a:lstStyle/>
          <a:p>
            <a:pPr>
              <a:defRPr/>
            </a:pPr>
            <a:endParaRPr lang="en-US" dirty="0"/>
          </a:p>
        </p:txBody>
      </p:sp>
      <p:sp>
        <p:nvSpPr>
          <p:cNvPr id="9" name="Content Placeholder 4"/>
          <p:cNvSpPr>
            <a:spLocks noGrp="1"/>
          </p:cNvSpPr>
          <p:nvPr>
            <p:ph idx="1"/>
          </p:nvPr>
        </p:nvSpPr>
        <p:spPr>
          <a:xfrm>
            <a:off x="1943099" y="571500"/>
            <a:ext cx="7038976" cy="1390650"/>
          </a:xfrm>
        </p:spPr>
        <p:txBody>
          <a:bodyPr/>
          <a:lstStyle/>
          <a:p>
            <a:pPr marL="0" indent="0">
              <a:buNone/>
            </a:pPr>
            <a:r>
              <a:rPr lang="en-US" sz="4000" b="1" dirty="0">
                <a:solidFill>
                  <a:srgbClr val="002060"/>
                </a:solidFill>
                <a:latin typeface="Baskerville Old Face" panose="02020602080505020303" pitchFamily="18" charset="0"/>
              </a:rPr>
              <a:t>a) Can Patty refuse to allow the headscarf?</a:t>
            </a:r>
          </a:p>
          <a:p>
            <a:pPr marL="0" indent="0">
              <a:buNone/>
            </a:pPr>
            <a:endParaRPr lang="en-US" sz="2500" dirty="0">
              <a:latin typeface="Baskerville Old Face" panose="02020602080505020303" pitchFamily="18" charset="0"/>
            </a:endParaRPr>
          </a:p>
        </p:txBody>
      </p:sp>
      <p:sp>
        <p:nvSpPr>
          <p:cNvPr id="10" name="Content Placeholder 4"/>
          <p:cNvSpPr txBox="1">
            <a:spLocks/>
          </p:cNvSpPr>
          <p:nvPr/>
        </p:nvSpPr>
        <p:spPr bwMode="auto">
          <a:xfrm>
            <a:off x="5437237" y="1748814"/>
            <a:ext cx="2753031" cy="8816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4000" b="1" dirty="0">
                <a:solidFill>
                  <a:srgbClr val="002060"/>
                </a:solidFill>
                <a:latin typeface="Baskerville Old Face" panose="02020602080505020303" pitchFamily="18" charset="0"/>
              </a:rPr>
              <a:t>No = 2019</a:t>
            </a:r>
          </a:p>
        </p:txBody>
      </p:sp>
      <p:sp>
        <p:nvSpPr>
          <p:cNvPr id="6" name="Content Placeholder 4"/>
          <p:cNvSpPr txBox="1">
            <a:spLocks/>
          </p:cNvSpPr>
          <p:nvPr/>
        </p:nvSpPr>
        <p:spPr bwMode="auto">
          <a:xfrm>
            <a:off x="1943099" y="3298825"/>
            <a:ext cx="7038976" cy="1390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4000" b="1" dirty="0">
                <a:solidFill>
                  <a:srgbClr val="002060"/>
                </a:solidFill>
                <a:latin typeface="Baskerville Old Face" panose="02020602080505020303" pitchFamily="18" charset="0"/>
              </a:rPr>
              <a:t>b) Can the prison refuse to allow headscarves? </a:t>
            </a:r>
          </a:p>
          <a:p>
            <a:pPr marL="0" indent="0">
              <a:buFont typeface="Arial" charset="0"/>
              <a:buNone/>
            </a:pPr>
            <a:endParaRPr lang="en-US" sz="2500" dirty="0"/>
          </a:p>
        </p:txBody>
      </p:sp>
      <p:sp>
        <p:nvSpPr>
          <p:cNvPr id="7" name="Content Placeholder 4"/>
          <p:cNvSpPr txBox="1">
            <a:spLocks/>
          </p:cNvSpPr>
          <p:nvPr/>
        </p:nvSpPr>
        <p:spPr bwMode="auto">
          <a:xfrm>
            <a:off x="5873262" y="4869962"/>
            <a:ext cx="2582480" cy="9681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4000" b="1" dirty="0">
                <a:solidFill>
                  <a:srgbClr val="002060"/>
                </a:solidFill>
                <a:latin typeface="Baskerville Old Face" panose="02020602080505020303" pitchFamily="18" charset="0"/>
              </a:rPr>
              <a:t>Yes = 2019</a:t>
            </a:r>
          </a:p>
          <a:p>
            <a:pPr marL="0" indent="0">
              <a:buFont typeface="Arial" charset="0"/>
              <a:buNone/>
            </a:pPr>
            <a:r>
              <a:rPr lang="en-US" sz="4000" b="1" dirty="0">
                <a:solidFill>
                  <a:srgbClr val="002060"/>
                </a:solidFill>
                <a:latin typeface="Baskerville Old Face" panose="02020602080505020303" pitchFamily="18" charset="0"/>
              </a:rPr>
              <a:t>Yes = 2023</a:t>
            </a:r>
          </a:p>
          <a:p>
            <a:pPr marL="0" indent="0">
              <a:buFont typeface="Arial" charset="0"/>
              <a:buNone/>
            </a:pPr>
            <a:endParaRPr lang="en-US" sz="2500" dirty="0"/>
          </a:p>
        </p:txBody>
      </p:sp>
      <p:sp>
        <p:nvSpPr>
          <p:cNvPr id="4" name="Content Placeholder 4">
            <a:extLst>
              <a:ext uri="{FF2B5EF4-FFF2-40B4-BE49-F238E27FC236}">
                <a16:creationId xmlns:a16="http://schemas.microsoft.com/office/drawing/2014/main" id="{6D96B94A-2A0D-E3F9-1882-5E0263EB0CAE}"/>
              </a:ext>
            </a:extLst>
          </p:cNvPr>
          <p:cNvSpPr txBox="1">
            <a:spLocks/>
          </p:cNvSpPr>
          <p:nvPr/>
        </p:nvSpPr>
        <p:spPr bwMode="auto">
          <a:xfrm>
            <a:off x="5437238" y="2547327"/>
            <a:ext cx="2753031" cy="8816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4000" b="1" dirty="0">
                <a:solidFill>
                  <a:srgbClr val="002060"/>
                </a:solidFill>
                <a:latin typeface="Baskerville Old Face" panose="02020602080505020303" pitchFamily="18" charset="0"/>
              </a:rPr>
              <a:t>No = 2023</a:t>
            </a:r>
          </a:p>
        </p:txBody>
      </p:sp>
    </p:spTree>
    <p:extLst>
      <p:ext uri="{BB962C8B-B14F-4D97-AF65-F5344CB8AC3E}">
        <p14:creationId xmlns:p14="http://schemas.microsoft.com/office/powerpoint/2010/main" val="302994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52624" y="363771"/>
            <a:ext cx="7210830" cy="707886"/>
          </a:xfrm>
          <a:prstGeom prst="rect">
            <a:avLst/>
          </a:prstGeom>
          <a:noFill/>
        </p:spPr>
        <p:txBody>
          <a:bodyPr wrap="square">
            <a:spAutoFit/>
          </a:bodyPr>
          <a:lstStyle/>
          <a:p>
            <a:r>
              <a:rPr lang="en-US" sz="4000" b="1" u="sng" dirty="0">
                <a:solidFill>
                  <a:schemeClr val="tx2"/>
                </a:solidFill>
                <a:latin typeface="Baskerville Old Face" panose="02020602080505020303" pitchFamily="18" charset="77"/>
                <a:ea typeface="Bebas Neue"/>
                <a:cs typeface="Arial" panose="020B0604020202020204" pitchFamily="34" charset="0"/>
              </a:rPr>
              <a:t>Analysis</a:t>
            </a:r>
          </a:p>
        </p:txBody>
      </p:sp>
      <p:pic>
        <p:nvPicPr>
          <p:cNvPr id="2" name="Picture 1" descr="LT - Sidebar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58" y="572"/>
            <a:ext cx="1463040" cy="6300216"/>
          </a:xfrm>
          <a:prstGeom prst="rect">
            <a:avLst/>
          </a:prstGeom>
          <a:ln>
            <a:noFill/>
          </a:ln>
          <a:effectLst>
            <a:outerShdw blurRad="190500" algn="tl" rotWithShape="0">
              <a:srgbClr val="000000">
                <a:alpha val="70000"/>
              </a:srgbClr>
            </a:outerShdw>
          </a:effectLst>
        </p:spPr>
      </p:pic>
      <p:sp>
        <p:nvSpPr>
          <p:cNvPr id="5" name="Content Placeholder 4"/>
          <p:cNvSpPr>
            <a:spLocks noGrp="1"/>
          </p:cNvSpPr>
          <p:nvPr>
            <p:ph idx="1"/>
          </p:nvPr>
        </p:nvSpPr>
        <p:spPr>
          <a:xfrm>
            <a:off x="1952624" y="2520462"/>
            <a:ext cx="7038976" cy="2629022"/>
          </a:xfrm>
        </p:spPr>
        <p:txBody>
          <a:bodyPr/>
          <a:lstStyle/>
          <a:p>
            <a:pPr marL="0" indent="0">
              <a:buNone/>
            </a:pPr>
            <a:r>
              <a:rPr lang="en-US" sz="2500" dirty="0"/>
              <a:t>If an employer has a legitimate workplace safety, security, or health concern, employer may ban an employee’s religious dress or grooming practices if employer can show the circumstance actually pose an undue hardship on the operation of the business.  </a:t>
            </a:r>
          </a:p>
        </p:txBody>
      </p:sp>
    </p:spTree>
    <p:extLst>
      <p:ext uri="{BB962C8B-B14F-4D97-AF65-F5344CB8AC3E}">
        <p14:creationId xmlns:p14="http://schemas.microsoft.com/office/powerpoint/2010/main" val="4547114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T - Sidebar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58" y="572"/>
            <a:ext cx="1463040" cy="6300216"/>
          </a:xfrm>
          <a:prstGeom prst="rect">
            <a:avLst/>
          </a:prstGeom>
          <a:ln>
            <a:noFill/>
          </a:ln>
          <a:effectLst>
            <a:outerShdw blurRad="190500" algn="tl" rotWithShape="0">
              <a:srgbClr val="000000">
                <a:alpha val="70000"/>
              </a:srgbClr>
            </a:outerShdw>
          </a:effectLst>
        </p:spPr>
      </p:pic>
      <p:sp>
        <p:nvSpPr>
          <p:cNvPr id="8" name="TextBox 7"/>
          <p:cNvSpPr txBox="1"/>
          <p:nvPr/>
        </p:nvSpPr>
        <p:spPr>
          <a:xfrm>
            <a:off x="1952624" y="5673716"/>
            <a:ext cx="7210830" cy="584775"/>
          </a:xfrm>
          <a:prstGeom prst="rect">
            <a:avLst/>
          </a:prstGeom>
          <a:noFill/>
        </p:spPr>
        <p:txBody>
          <a:bodyPr wrap="square">
            <a:spAutoFit/>
          </a:bodyPr>
          <a:lstStyle/>
          <a:p>
            <a:pPr algn="ctr"/>
            <a:r>
              <a:rPr lang="en-US" sz="3200" b="1" dirty="0">
                <a:solidFill>
                  <a:schemeClr val="tx2"/>
                </a:solidFill>
                <a:latin typeface="Baskerville Old Face" panose="02020602080505020303" pitchFamily="18" charset="77"/>
                <a:ea typeface="Bebas Neue"/>
                <a:cs typeface="Arial" panose="020B0604020202020204" pitchFamily="34" charset="0"/>
              </a:rPr>
              <a:t>Monday Management Motivation Meeting </a:t>
            </a:r>
          </a:p>
        </p:txBody>
      </p:sp>
      <p:pic>
        <p:nvPicPr>
          <p:cNvPr id="8204" name="Picture 1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0039" y="643059"/>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7615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52624" y="363771"/>
            <a:ext cx="7210830" cy="707886"/>
          </a:xfrm>
          <a:prstGeom prst="rect">
            <a:avLst/>
          </a:prstGeom>
          <a:noFill/>
        </p:spPr>
        <p:txBody>
          <a:bodyPr wrap="square">
            <a:spAutoFit/>
          </a:bodyPr>
          <a:lstStyle/>
          <a:p>
            <a:r>
              <a:rPr lang="en-US" sz="4000" b="1" u="sng" dirty="0">
                <a:solidFill>
                  <a:schemeClr val="tx2"/>
                </a:solidFill>
                <a:latin typeface="Baskerville Old Face" panose="02020602080505020303" pitchFamily="18" charset="77"/>
                <a:ea typeface="Bebas Neue"/>
                <a:cs typeface="Arial" panose="020B0604020202020204" pitchFamily="34" charset="0"/>
              </a:rPr>
              <a:t>Scenario 4</a:t>
            </a:r>
          </a:p>
        </p:txBody>
      </p:sp>
      <p:pic>
        <p:nvPicPr>
          <p:cNvPr id="2" name="Picture 1" descr="LT - Sidebar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58" y="572"/>
            <a:ext cx="1463040" cy="6300216"/>
          </a:xfrm>
          <a:prstGeom prst="rect">
            <a:avLst/>
          </a:prstGeom>
          <a:ln>
            <a:noFill/>
          </a:ln>
          <a:effectLst>
            <a:outerShdw blurRad="190500" algn="tl" rotWithShape="0">
              <a:srgbClr val="000000">
                <a:alpha val="70000"/>
              </a:srgbClr>
            </a:outerShdw>
          </a:effectLst>
        </p:spPr>
      </p:pic>
      <p:sp>
        <p:nvSpPr>
          <p:cNvPr id="5" name="Content Placeholder 4"/>
          <p:cNvSpPr>
            <a:spLocks noGrp="1"/>
          </p:cNvSpPr>
          <p:nvPr>
            <p:ph idx="1"/>
          </p:nvPr>
        </p:nvSpPr>
        <p:spPr>
          <a:xfrm>
            <a:off x="1952624" y="1485900"/>
            <a:ext cx="7038976" cy="3792538"/>
          </a:xfrm>
        </p:spPr>
        <p:txBody>
          <a:bodyPr/>
          <a:lstStyle/>
          <a:p>
            <a:pPr marL="0" indent="0">
              <a:buNone/>
            </a:pPr>
            <a:r>
              <a:rPr lang="en-US" sz="2500" dirty="0"/>
              <a:t>Patty decides to have a Monday meeting for management employees.  Attendance is mandatory, and failure to attend is a violation of the company’s attendance policy.  She discusses business strategy, financial updates, and policy matters.  She opens the meeting with prayer and a 5-10 minute devotion.  </a:t>
            </a:r>
          </a:p>
          <a:p>
            <a:pPr marL="0" indent="0">
              <a:buNone/>
            </a:pPr>
            <a:endParaRPr lang="en-US" sz="2500" dirty="0"/>
          </a:p>
          <a:p>
            <a:pPr marL="0" indent="0">
              <a:buNone/>
            </a:pPr>
            <a:r>
              <a:rPr lang="en-US" sz="2500" dirty="0"/>
              <a:t>Annie Atheist quits.  Then she sues Patty for religious discrimination, claiming she was constructively discharged. </a:t>
            </a:r>
          </a:p>
          <a:p>
            <a:pPr marL="0" indent="0">
              <a:buNone/>
            </a:pPr>
            <a:r>
              <a:rPr lang="en-US" sz="2500" dirty="0"/>
              <a:t>       </a:t>
            </a:r>
          </a:p>
        </p:txBody>
      </p:sp>
    </p:spTree>
    <p:extLst>
      <p:ext uri="{BB962C8B-B14F-4D97-AF65-F5344CB8AC3E}">
        <p14:creationId xmlns:p14="http://schemas.microsoft.com/office/powerpoint/2010/main" val="27703592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T - Sidebar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58" y="572"/>
            <a:ext cx="1463040" cy="6300216"/>
          </a:xfrm>
          <a:prstGeom prst="rect">
            <a:avLst/>
          </a:prstGeom>
          <a:ln>
            <a:noFill/>
          </a:ln>
          <a:effectLst>
            <a:outerShdw blurRad="190500" algn="tl" rotWithShape="0">
              <a:srgbClr val="000000">
                <a:alpha val="70000"/>
              </a:srgbClr>
            </a:outerShdw>
          </a:effectLst>
        </p:spPr>
      </p:pic>
      <p:sp>
        <p:nvSpPr>
          <p:cNvPr id="3" name="Footer Placeholder 2"/>
          <p:cNvSpPr>
            <a:spLocks noGrp="1"/>
          </p:cNvSpPr>
          <p:nvPr>
            <p:ph type="ftr" sz="quarter" idx="11"/>
          </p:nvPr>
        </p:nvSpPr>
        <p:spPr/>
        <p:txBody>
          <a:bodyPr/>
          <a:lstStyle/>
          <a:p>
            <a:pPr>
              <a:defRPr/>
            </a:pPr>
            <a:endParaRPr lang="en-US" dirty="0"/>
          </a:p>
        </p:txBody>
      </p:sp>
      <p:sp>
        <p:nvSpPr>
          <p:cNvPr id="9" name="Content Placeholder 4"/>
          <p:cNvSpPr>
            <a:spLocks noGrp="1"/>
          </p:cNvSpPr>
          <p:nvPr>
            <p:ph idx="1"/>
          </p:nvPr>
        </p:nvSpPr>
        <p:spPr>
          <a:xfrm>
            <a:off x="1943099" y="571500"/>
            <a:ext cx="7038976" cy="1390650"/>
          </a:xfrm>
        </p:spPr>
        <p:txBody>
          <a:bodyPr/>
          <a:lstStyle/>
          <a:p>
            <a:pPr marL="0" indent="0">
              <a:buNone/>
            </a:pPr>
            <a:r>
              <a:rPr lang="en-US" sz="4000" b="1" dirty="0">
                <a:solidFill>
                  <a:srgbClr val="002060"/>
                </a:solidFill>
                <a:latin typeface="Baskerville Old Face" panose="02020602080505020303" pitchFamily="18" charset="0"/>
              </a:rPr>
              <a:t>a) Does Annie have a viable claim of constructive discharge?</a:t>
            </a:r>
          </a:p>
          <a:p>
            <a:pPr marL="0" indent="0">
              <a:buNone/>
            </a:pPr>
            <a:endParaRPr lang="en-US" sz="2500" dirty="0"/>
          </a:p>
        </p:txBody>
      </p:sp>
      <p:sp>
        <p:nvSpPr>
          <p:cNvPr id="10" name="Content Placeholder 4"/>
          <p:cNvSpPr txBox="1">
            <a:spLocks/>
          </p:cNvSpPr>
          <p:nvPr/>
        </p:nvSpPr>
        <p:spPr bwMode="auto">
          <a:xfrm>
            <a:off x="5873262" y="2048120"/>
            <a:ext cx="2602144" cy="5672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4000" b="1" dirty="0">
                <a:solidFill>
                  <a:srgbClr val="002060"/>
                </a:solidFill>
                <a:latin typeface="Baskerville Old Face" panose="02020602080505020303" pitchFamily="18" charset="0"/>
              </a:rPr>
              <a:t>Yes = 2019</a:t>
            </a:r>
          </a:p>
          <a:p>
            <a:pPr marL="0" indent="0">
              <a:buFont typeface="Arial" charset="0"/>
              <a:buNone/>
            </a:pPr>
            <a:r>
              <a:rPr lang="en-US" sz="4000" b="1" dirty="0">
                <a:solidFill>
                  <a:srgbClr val="002060"/>
                </a:solidFill>
                <a:latin typeface="Baskerville Old Face" panose="02020602080505020303" pitchFamily="18" charset="0"/>
              </a:rPr>
              <a:t>Yes = 2023</a:t>
            </a:r>
          </a:p>
          <a:p>
            <a:pPr marL="0" indent="0">
              <a:buFont typeface="Arial" charset="0"/>
              <a:buNone/>
            </a:pPr>
            <a:endParaRPr lang="en-US" sz="2500" dirty="0"/>
          </a:p>
        </p:txBody>
      </p:sp>
      <p:sp>
        <p:nvSpPr>
          <p:cNvPr id="6" name="Content Placeholder 4"/>
          <p:cNvSpPr txBox="1">
            <a:spLocks/>
          </p:cNvSpPr>
          <p:nvPr/>
        </p:nvSpPr>
        <p:spPr bwMode="auto">
          <a:xfrm>
            <a:off x="1943099" y="3298825"/>
            <a:ext cx="7038976" cy="1390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4000" b="1" dirty="0">
                <a:solidFill>
                  <a:srgbClr val="002060"/>
                </a:solidFill>
                <a:latin typeface="Baskerville Old Face" panose="02020602080505020303" pitchFamily="18" charset="0"/>
              </a:rPr>
              <a:t>b) Does Annie have a viable case of religious discrimination? </a:t>
            </a:r>
          </a:p>
          <a:p>
            <a:pPr marL="0" indent="0">
              <a:buFont typeface="Arial" charset="0"/>
              <a:buNone/>
            </a:pPr>
            <a:endParaRPr lang="en-US" sz="2500" dirty="0"/>
          </a:p>
        </p:txBody>
      </p:sp>
      <p:sp>
        <p:nvSpPr>
          <p:cNvPr id="7" name="Content Placeholder 4"/>
          <p:cNvSpPr txBox="1">
            <a:spLocks/>
          </p:cNvSpPr>
          <p:nvPr/>
        </p:nvSpPr>
        <p:spPr bwMode="auto">
          <a:xfrm>
            <a:off x="5873262" y="4869962"/>
            <a:ext cx="2990780" cy="9681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4000" b="1" dirty="0">
                <a:solidFill>
                  <a:srgbClr val="002060"/>
                </a:solidFill>
                <a:latin typeface="Baskerville Old Face" panose="02020602080505020303" pitchFamily="18" charset="0"/>
              </a:rPr>
              <a:t>Yes = 2019</a:t>
            </a:r>
          </a:p>
          <a:p>
            <a:pPr marL="0" indent="0">
              <a:buFont typeface="Arial" charset="0"/>
              <a:buNone/>
            </a:pPr>
            <a:r>
              <a:rPr lang="en-US" sz="4000" b="1" dirty="0">
                <a:solidFill>
                  <a:srgbClr val="002060"/>
                </a:solidFill>
                <a:latin typeface="Baskerville Old Face" panose="02020602080505020303" pitchFamily="18" charset="0"/>
              </a:rPr>
              <a:t>Yes = 2023</a:t>
            </a:r>
          </a:p>
          <a:p>
            <a:pPr marL="0" indent="0">
              <a:buFont typeface="Arial" charset="0"/>
              <a:buNone/>
            </a:pPr>
            <a:endParaRPr lang="en-US" sz="2500" dirty="0"/>
          </a:p>
        </p:txBody>
      </p:sp>
    </p:spTree>
    <p:extLst>
      <p:ext uri="{BB962C8B-B14F-4D97-AF65-F5344CB8AC3E}">
        <p14:creationId xmlns:p14="http://schemas.microsoft.com/office/powerpoint/2010/main" val="45007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52624" y="363771"/>
            <a:ext cx="7210830" cy="630942"/>
          </a:xfrm>
          <a:prstGeom prst="rect">
            <a:avLst/>
          </a:prstGeom>
          <a:noFill/>
        </p:spPr>
        <p:txBody>
          <a:bodyPr wrap="square">
            <a:spAutoFit/>
          </a:bodyPr>
          <a:lstStyle/>
          <a:p>
            <a:r>
              <a:rPr lang="en-US" sz="3500" b="1" u="sng" dirty="0">
                <a:solidFill>
                  <a:schemeClr val="tx2"/>
                </a:solidFill>
                <a:latin typeface="Baskerville Old Face" panose="02020602080505020303" pitchFamily="18" charset="77"/>
                <a:ea typeface="Bebas Neue"/>
                <a:cs typeface="Arial" panose="020B0604020202020204" pitchFamily="34" charset="0"/>
              </a:rPr>
              <a:t>General rule of constructive discharge:</a:t>
            </a:r>
          </a:p>
        </p:txBody>
      </p:sp>
      <p:pic>
        <p:nvPicPr>
          <p:cNvPr id="2" name="Picture 1" descr="LT - Sidebar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58" y="572"/>
            <a:ext cx="1463040" cy="6300216"/>
          </a:xfrm>
          <a:prstGeom prst="rect">
            <a:avLst/>
          </a:prstGeom>
          <a:ln>
            <a:noFill/>
          </a:ln>
          <a:effectLst>
            <a:outerShdw blurRad="190500" algn="tl" rotWithShape="0">
              <a:srgbClr val="000000">
                <a:alpha val="70000"/>
              </a:srgbClr>
            </a:outerShdw>
          </a:effectLst>
        </p:spPr>
      </p:pic>
      <p:sp>
        <p:nvSpPr>
          <p:cNvPr id="3" name="Footer Placeholder 2"/>
          <p:cNvSpPr>
            <a:spLocks noGrp="1"/>
          </p:cNvSpPr>
          <p:nvPr>
            <p:ph type="ftr" sz="quarter" idx="11"/>
          </p:nvPr>
        </p:nvSpPr>
        <p:spPr/>
        <p:txBody>
          <a:bodyPr/>
          <a:lstStyle/>
          <a:p>
            <a:pPr>
              <a:defRPr/>
            </a:pPr>
            <a:endParaRPr lang="en-US" dirty="0"/>
          </a:p>
        </p:txBody>
      </p:sp>
      <p:sp>
        <p:nvSpPr>
          <p:cNvPr id="5" name="Content Placeholder 4"/>
          <p:cNvSpPr>
            <a:spLocks noGrp="1"/>
          </p:cNvSpPr>
          <p:nvPr>
            <p:ph idx="1"/>
          </p:nvPr>
        </p:nvSpPr>
        <p:spPr>
          <a:xfrm>
            <a:off x="1952624" y="2114550"/>
            <a:ext cx="7038976" cy="1838325"/>
          </a:xfrm>
        </p:spPr>
        <p:txBody>
          <a:bodyPr/>
          <a:lstStyle/>
          <a:p>
            <a:pPr marL="0" indent="0">
              <a:buNone/>
            </a:pPr>
            <a:r>
              <a:rPr lang="en-US" sz="2500" dirty="0"/>
              <a:t>If the employer deliberately makes an employee’s working conditions so intolerable that the employee is forced into an involuntary resignation, the employer has engaged in constructive discharge.  </a:t>
            </a:r>
          </a:p>
          <a:p>
            <a:pPr marL="0" indent="0">
              <a:buNone/>
            </a:pPr>
            <a:r>
              <a:rPr lang="en-US" sz="2500" dirty="0"/>
              <a:t>       </a:t>
            </a:r>
          </a:p>
        </p:txBody>
      </p:sp>
    </p:spTree>
    <p:extLst>
      <p:ext uri="{BB962C8B-B14F-4D97-AF65-F5344CB8AC3E}">
        <p14:creationId xmlns:p14="http://schemas.microsoft.com/office/powerpoint/2010/main" val="36512251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52624" y="363771"/>
            <a:ext cx="7210830" cy="784830"/>
          </a:xfrm>
          <a:prstGeom prst="rect">
            <a:avLst/>
          </a:prstGeom>
          <a:noFill/>
        </p:spPr>
        <p:txBody>
          <a:bodyPr wrap="square">
            <a:spAutoFit/>
          </a:bodyPr>
          <a:lstStyle/>
          <a:p>
            <a:r>
              <a:rPr lang="en-US" sz="4500" b="1" u="sng" dirty="0">
                <a:solidFill>
                  <a:schemeClr val="tx2"/>
                </a:solidFill>
                <a:latin typeface="Baskerville Old Face" panose="02020602080505020303" pitchFamily="18" charset="77"/>
                <a:ea typeface="Bebas Neue"/>
                <a:cs typeface="Arial" panose="020B0604020202020204" pitchFamily="34" charset="0"/>
              </a:rPr>
              <a:t>Analysis</a:t>
            </a:r>
          </a:p>
        </p:txBody>
      </p:sp>
      <p:pic>
        <p:nvPicPr>
          <p:cNvPr id="2" name="Picture 1" descr="LT - Sidebar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58" y="572"/>
            <a:ext cx="1463040" cy="6300216"/>
          </a:xfrm>
          <a:prstGeom prst="rect">
            <a:avLst/>
          </a:prstGeom>
          <a:ln>
            <a:noFill/>
          </a:ln>
          <a:effectLst>
            <a:outerShdw blurRad="190500" algn="tl" rotWithShape="0">
              <a:srgbClr val="000000">
                <a:alpha val="70000"/>
              </a:srgbClr>
            </a:outerShdw>
          </a:effectLst>
        </p:spPr>
      </p:pic>
      <p:sp>
        <p:nvSpPr>
          <p:cNvPr id="5" name="Content Placeholder 4"/>
          <p:cNvSpPr>
            <a:spLocks noGrp="1"/>
          </p:cNvSpPr>
          <p:nvPr>
            <p:ph idx="1"/>
          </p:nvPr>
        </p:nvSpPr>
        <p:spPr>
          <a:xfrm>
            <a:off x="2038551" y="1836169"/>
            <a:ext cx="7038976" cy="2629022"/>
          </a:xfrm>
        </p:spPr>
        <p:txBody>
          <a:bodyPr/>
          <a:lstStyle/>
          <a:p>
            <a:r>
              <a:rPr lang="en-US" sz="2500" dirty="0"/>
              <a:t>Atheism is protected. </a:t>
            </a:r>
          </a:p>
          <a:p>
            <a:pPr marL="0" indent="0">
              <a:buNone/>
            </a:pPr>
            <a:endParaRPr lang="en-US" sz="2500" dirty="0"/>
          </a:p>
          <a:p>
            <a:r>
              <a:rPr lang="en-US" sz="2500" dirty="0"/>
              <a:t>Employer has a duty to prevent religious harassment if the employer is aware of the harassment or should have been aware of it. </a:t>
            </a:r>
          </a:p>
        </p:txBody>
      </p:sp>
    </p:spTree>
    <p:extLst>
      <p:ext uri="{BB962C8B-B14F-4D97-AF65-F5344CB8AC3E}">
        <p14:creationId xmlns:p14="http://schemas.microsoft.com/office/powerpoint/2010/main" val="2083816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8CD440-9C70-6E03-7E93-6792121BCE47}"/>
              </a:ext>
            </a:extLst>
          </p:cNvPr>
          <p:cNvSpPr>
            <a:spLocks noGrp="1"/>
          </p:cNvSpPr>
          <p:nvPr>
            <p:ph type="title"/>
          </p:nvPr>
        </p:nvSpPr>
        <p:spPr>
          <a:xfrm>
            <a:off x="1826656" y="523565"/>
            <a:ext cx="3719703" cy="1642969"/>
          </a:xfrm>
        </p:spPr>
        <p:txBody>
          <a:bodyPr anchor="b">
            <a:normAutofit/>
          </a:bodyPr>
          <a:lstStyle/>
          <a:p>
            <a:r>
              <a:rPr lang="en-US" sz="3500" dirty="0">
                <a:latin typeface="Baskerville Old Face" panose="02020602080505020303" pitchFamily="18" charset="0"/>
              </a:rPr>
              <a:t>Title VII</a:t>
            </a:r>
          </a:p>
        </p:txBody>
      </p:sp>
      <p:sp>
        <p:nvSpPr>
          <p:cNvPr id="4" name="Footer Placeholder 3">
            <a:extLst>
              <a:ext uri="{FF2B5EF4-FFF2-40B4-BE49-F238E27FC236}">
                <a16:creationId xmlns:a16="http://schemas.microsoft.com/office/drawing/2014/main" id="{FE9BB0CA-C99B-EBD6-761D-87C67C301CA4}"/>
              </a:ext>
            </a:extLst>
          </p:cNvPr>
          <p:cNvSpPr>
            <a:spLocks noGrp="1"/>
          </p:cNvSpPr>
          <p:nvPr>
            <p:ph type="ftr" sz="quarter" idx="11"/>
          </p:nvPr>
        </p:nvSpPr>
        <p:spPr>
          <a:xfrm rot="5400000">
            <a:off x="-1370794" y="1983972"/>
            <a:ext cx="3086099" cy="365125"/>
          </a:xfrm>
        </p:spPr>
        <p:txBody>
          <a:bodyPr>
            <a:normAutofit/>
          </a:bodyPr>
          <a:lstStyle/>
          <a:p>
            <a:pPr algn="l">
              <a:defRPr/>
            </a:pPr>
            <a:endParaRPr lang="en-US" sz="1000" dirty="0">
              <a:solidFill>
                <a:schemeClr val="tx1">
                  <a:lumMod val="50000"/>
                  <a:lumOff val="50000"/>
                </a:schemeClr>
              </a:solidFill>
            </a:endParaRPr>
          </a:p>
        </p:txBody>
      </p:sp>
      <p:sp>
        <p:nvSpPr>
          <p:cNvPr id="3" name="Content Placeholder 2">
            <a:extLst>
              <a:ext uri="{FF2B5EF4-FFF2-40B4-BE49-F238E27FC236}">
                <a16:creationId xmlns:a16="http://schemas.microsoft.com/office/drawing/2014/main" id="{B3879AA7-4ADE-A7D5-2C48-F0F5C4B2CEC6}"/>
              </a:ext>
            </a:extLst>
          </p:cNvPr>
          <p:cNvSpPr>
            <a:spLocks noGrp="1"/>
          </p:cNvSpPr>
          <p:nvPr>
            <p:ph idx="1"/>
          </p:nvPr>
        </p:nvSpPr>
        <p:spPr>
          <a:xfrm>
            <a:off x="1986116" y="2461501"/>
            <a:ext cx="6872749" cy="3572679"/>
          </a:xfrm>
        </p:spPr>
        <p:txBody>
          <a:bodyPr anchor="t">
            <a:normAutofit/>
          </a:bodyPr>
          <a:lstStyle/>
          <a:p>
            <a:r>
              <a:rPr lang="en-US" sz="2400" dirty="0">
                <a:latin typeface="Baskerville Old Face" panose="02020602080505020303" pitchFamily="18" charset="0"/>
              </a:rPr>
              <a:t>Federal law applicable to all employers with more than 15 employees</a:t>
            </a:r>
          </a:p>
          <a:p>
            <a:pPr marL="0" indent="0">
              <a:buNone/>
            </a:pPr>
            <a:endParaRPr lang="en-US" sz="2400" dirty="0">
              <a:latin typeface="Baskerville Old Face" panose="02020602080505020303" pitchFamily="18" charset="0"/>
            </a:endParaRPr>
          </a:p>
          <a:p>
            <a:r>
              <a:rPr lang="en-US" sz="2400" dirty="0">
                <a:latin typeface="Baskerville Old Face" panose="02020602080505020303" pitchFamily="18" charset="0"/>
              </a:rPr>
              <a:t>Prohibits employer discrimination on the basis of religion </a:t>
            </a:r>
          </a:p>
        </p:txBody>
      </p:sp>
      <p:pic>
        <p:nvPicPr>
          <p:cNvPr id="5" name="Picture 4" descr="LT - Sidebar graphic.jpg">
            <a:extLst>
              <a:ext uri="{FF2B5EF4-FFF2-40B4-BE49-F238E27FC236}">
                <a16:creationId xmlns:a16="http://schemas.microsoft.com/office/drawing/2014/main" id="{85B9287B-7560-12AF-CF4E-17818880EA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4" y="0"/>
            <a:ext cx="1419605" cy="6105832"/>
          </a:xfrm>
          <a:prstGeom prst="rect">
            <a:avLst/>
          </a:prstGeom>
        </p:spPr>
      </p:pic>
      <p:sp>
        <p:nvSpPr>
          <p:cNvPr id="12" name="Rectangle 11">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EA3713F-40C4-B0F6-3D00-8AEAE315B200}"/>
              </a:ext>
            </a:extLst>
          </p:cNvPr>
          <p:cNvPicPr>
            <a:picLocks noChangeAspect="1"/>
          </p:cNvPicPr>
          <p:nvPr/>
        </p:nvPicPr>
        <p:blipFill>
          <a:blip r:embed="rId3"/>
          <a:stretch>
            <a:fillRect/>
          </a:stretch>
        </p:blipFill>
        <p:spPr>
          <a:xfrm>
            <a:off x="5646855" y="338231"/>
            <a:ext cx="3079678" cy="2013635"/>
          </a:xfrm>
          <a:prstGeom prst="rect">
            <a:avLst/>
          </a:prstGeom>
        </p:spPr>
      </p:pic>
    </p:spTree>
    <p:extLst>
      <p:ext uri="{BB962C8B-B14F-4D97-AF65-F5344CB8AC3E}">
        <p14:creationId xmlns:p14="http://schemas.microsoft.com/office/powerpoint/2010/main" val="3039627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52624" y="363771"/>
            <a:ext cx="7210830" cy="707886"/>
          </a:xfrm>
          <a:prstGeom prst="rect">
            <a:avLst/>
          </a:prstGeom>
          <a:noFill/>
        </p:spPr>
        <p:txBody>
          <a:bodyPr wrap="square">
            <a:spAutoFit/>
          </a:bodyPr>
          <a:lstStyle/>
          <a:p>
            <a:r>
              <a:rPr lang="en-US" sz="4000" b="1" u="sng" dirty="0">
                <a:solidFill>
                  <a:schemeClr val="tx2"/>
                </a:solidFill>
                <a:latin typeface="Baskerville Old Face" panose="02020602080505020303" pitchFamily="18" charset="77"/>
                <a:ea typeface="Bebas Neue"/>
                <a:cs typeface="Arial" panose="020B0604020202020204" pitchFamily="34" charset="0"/>
              </a:rPr>
              <a:t>Analysis</a:t>
            </a:r>
          </a:p>
        </p:txBody>
      </p:sp>
      <p:pic>
        <p:nvPicPr>
          <p:cNvPr id="2" name="Picture 1" descr="LT - Sidebar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58" y="572"/>
            <a:ext cx="1463040" cy="6300216"/>
          </a:xfrm>
          <a:prstGeom prst="rect">
            <a:avLst/>
          </a:prstGeom>
          <a:ln>
            <a:noFill/>
          </a:ln>
          <a:effectLst>
            <a:outerShdw blurRad="190500" algn="tl" rotWithShape="0">
              <a:srgbClr val="000000">
                <a:alpha val="70000"/>
              </a:srgbClr>
            </a:outerShdw>
          </a:effectLst>
        </p:spPr>
      </p:pic>
      <p:sp>
        <p:nvSpPr>
          <p:cNvPr id="5" name="Content Placeholder 4"/>
          <p:cNvSpPr>
            <a:spLocks noGrp="1"/>
          </p:cNvSpPr>
          <p:nvPr>
            <p:ph idx="1"/>
          </p:nvPr>
        </p:nvSpPr>
        <p:spPr>
          <a:xfrm>
            <a:off x="2038551" y="1594338"/>
            <a:ext cx="7038976" cy="2922100"/>
          </a:xfrm>
        </p:spPr>
        <p:txBody>
          <a:bodyPr/>
          <a:lstStyle/>
          <a:p>
            <a:pPr marL="0" indent="0">
              <a:spcAft>
                <a:spcPts val="600"/>
              </a:spcAft>
              <a:buNone/>
            </a:pPr>
            <a:r>
              <a:rPr lang="en-US" sz="2500" u="sng" dirty="0"/>
              <a:t>Bible Studies/Prayer Groups</a:t>
            </a:r>
          </a:p>
          <a:p>
            <a:pPr>
              <a:spcAft>
                <a:spcPts val="600"/>
              </a:spcAft>
            </a:pPr>
            <a:r>
              <a:rPr lang="en-US" sz="2500" dirty="0"/>
              <a:t>Based on case law, private employers have consistently been allowed to host prayer groups and/or Bible studies.  However, an employer cannot force or require employee attendance.  </a:t>
            </a:r>
          </a:p>
          <a:p>
            <a:pPr>
              <a:spcAft>
                <a:spcPts val="600"/>
              </a:spcAft>
            </a:pPr>
            <a:r>
              <a:rPr lang="en-US" sz="2500" dirty="0"/>
              <a:t>Different rules for governmental entities. </a:t>
            </a:r>
          </a:p>
          <a:p>
            <a:pPr>
              <a:spcAft>
                <a:spcPts val="600"/>
              </a:spcAft>
            </a:pPr>
            <a:r>
              <a:rPr lang="en-US" sz="2500" dirty="0"/>
              <a:t>If any employer allows one group or organization to meet, they must allow all other groups to meet. </a:t>
            </a:r>
          </a:p>
        </p:txBody>
      </p:sp>
    </p:spTree>
    <p:extLst>
      <p:ext uri="{BB962C8B-B14F-4D97-AF65-F5344CB8AC3E}">
        <p14:creationId xmlns:p14="http://schemas.microsoft.com/office/powerpoint/2010/main" val="24321368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T - Sidebar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58" y="572"/>
            <a:ext cx="1463040" cy="6300216"/>
          </a:xfrm>
          <a:prstGeom prst="rect">
            <a:avLst/>
          </a:prstGeom>
          <a:ln>
            <a:noFill/>
          </a:ln>
          <a:effectLst>
            <a:outerShdw blurRad="190500" algn="tl" rotWithShape="0">
              <a:srgbClr val="000000">
                <a:alpha val="70000"/>
              </a:srgbClr>
            </a:outerShdw>
          </a:effectLst>
        </p:spPr>
      </p:pic>
      <p:sp>
        <p:nvSpPr>
          <p:cNvPr id="5" name="Content Placeholder 4"/>
          <p:cNvSpPr>
            <a:spLocks noGrp="1"/>
          </p:cNvSpPr>
          <p:nvPr>
            <p:ph idx="1"/>
          </p:nvPr>
        </p:nvSpPr>
        <p:spPr>
          <a:xfrm>
            <a:off x="2038551" y="1559169"/>
            <a:ext cx="7038976" cy="2922100"/>
          </a:xfrm>
        </p:spPr>
        <p:txBody>
          <a:bodyPr/>
          <a:lstStyle/>
          <a:p>
            <a:pPr marL="0" indent="0">
              <a:spcAft>
                <a:spcPts val="600"/>
              </a:spcAft>
              <a:buNone/>
            </a:pPr>
            <a:r>
              <a:rPr lang="en-US" sz="2500" u="sng" dirty="0"/>
              <a:t>Occasional Bible References/Prayers</a:t>
            </a:r>
          </a:p>
          <a:p>
            <a:pPr>
              <a:spcAft>
                <a:spcPts val="600"/>
              </a:spcAft>
            </a:pPr>
            <a:r>
              <a:rPr lang="en-US" sz="2500" dirty="0"/>
              <a:t>Occasional comments or references to religious principles do not create a hostile work environment. </a:t>
            </a:r>
          </a:p>
          <a:p>
            <a:pPr>
              <a:spcAft>
                <a:spcPts val="600"/>
              </a:spcAft>
            </a:pPr>
            <a:r>
              <a:rPr lang="en-US" sz="2500" dirty="0"/>
              <a:t>Severe and pervasive operate inversely. </a:t>
            </a:r>
          </a:p>
          <a:p>
            <a:pPr>
              <a:spcAft>
                <a:spcPts val="600"/>
              </a:spcAft>
            </a:pPr>
            <a:r>
              <a:rPr lang="en-US" sz="2500" dirty="0"/>
              <a:t>A few instances of allowing voluntary prayer during required meetings do not necessarily give rise to a hostile work environment. </a:t>
            </a:r>
          </a:p>
        </p:txBody>
      </p:sp>
    </p:spTree>
    <p:extLst>
      <p:ext uri="{BB962C8B-B14F-4D97-AF65-F5344CB8AC3E}">
        <p14:creationId xmlns:p14="http://schemas.microsoft.com/office/powerpoint/2010/main" val="411812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52624" y="363771"/>
            <a:ext cx="7210830" cy="707886"/>
          </a:xfrm>
          <a:prstGeom prst="rect">
            <a:avLst/>
          </a:prstGeom>
          <a:noFill/>
        </p:spPr>
        <p:txBody>
          <a:bodyPr wrap="square">
            <a:spAutoFit/>
          </a:bodyPr>
          <a:lstStyle/>
          <a:p>
            <a:r>
              <a:rPr lang="en-US" sz="4000" b="1" u="sng" dirty="0">
                <a:solidFill>
                  <a:schemeClr val="tx2"/>
                </a:solidFill>
                <a:latin typeface="Baskerville Old Face" panose="02020602080505020303" pitchFamily="18" charset="77"/>
                <a:ea typeface="Bebas Neue"/>
                <a:cs typeface="Arial" panose="020B0604020202020204" pitchFamily="34" charset="0"/>
              </a:rPr>
              <a:t>Scenario 5</a:t>
            </a:r>
          </a:p>
        </p:txBody>
      </p:sp>
      <p:pic>
        <p:nvPicPr>
          <p:cNvPr id="2" name="Picture 1" descr="LT - Sidebar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58" y="572"/>
            <a:ext cx="1463040" cy="6300216"/>
          </a:xfrm>
          <a:prstGeom prst="rect">
            <a:avLst/>
          </a:prstGeom>
          <a:ln>
            <a:noFill/>
          </a:ln>
          <a:effectLst>
            <a:outerShdw blurRad="190500" algn="tl" rotWithShape="0">
              <a:srgbClr val="000000">
                <a:alpha val="70000"/>
              </a:srgbClr>
            </a:outerShdw>
          </a:effectLst>
        </p:spPr>
      </p:pic>
      <p:sp>
        <p:nvSpPr>
          <p:cNvPr id="5" name="Content Placeholder 4"/>
          <p:cNvSpPr>
            <a:spLocks noGrp="1"/>
          </p:cNvSpPr>
          <p:nvPr>
            <p:ph idx="1"/>
          </p:nvPr>
        </p:nvSpPr>
        <p:spPr>
          <a:xfrm>
            <a:off x="1952624" y="1740186"/>
            <a:ext cx="7038976" cy="3792538"/>
          </a:xfrm>
        </p:spPr>
        <p:txBody>
          <a:bodyPr/>
          <a:lstStyle/>
          <a:p>
            <a:pPr marL="0" indent="0">
              <a:buNone/>
            </a:pPr>
            <a:r>
              <a:rPr lang="en-US" sz="2500" dirty="0"/>
              <a:t>Patty is renewing her health insurance and she finds some dated literature suggesting she is required, under the Affordable Care Act, to provide for potential life terminating drugs and devices as part of her health insurance plan.  Providing the devices goes against Patty’s sincerely held religious beliefs.  Patty believes the law violates her religious freedom.  </a:t>
            </a:r>
          </a:p>
          <a:p>
            <a:pPr marL="0" indent="0">
              <a:buNone/>
            </a:pPr>
            <a:r>
              <a:rPr lang="en-US" sz="2500" dirty="0"/>
              <a:t>       </a:t>
            </a:r>
          </a:p>
        </p:txBody>
      </p:sp>
    </p:spTree>
    <p:extLst>
      <p:ext uri="{BB962C8B-B14F-4D97-AF65-F5344CB8AC3E}">
        <p14:creationId xmlns:p14="http://schemas.microsoft.com/office/powerpoint/2010/main" val="8616546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T - Sidebar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58" y="572"/>
            <a:ext cx="1463040" cy="6300216"/>
          </a:xfrm>
          <a:prstGeom prst="rect">
            <a:avLst/>
          </a:prstGeom>
          <a:ln>
            <a:noFill/>
          </a:ln>
          <a:effectLst>
            <a:outerShdw blurRad="190500" algn="tl" rotWithShape="0">
              <a:srgbClr val="000000">
                <a:alpha val="70000"/>
              </a:srgbClr>
            </a:outerShdw>
          </a:effectLst>
        </p:spPr>
      </p:pic>
      <p:sp>
        <p:nvSpPr>
          <p:cNvPr id="3" name="Footer Placeholder 2"/>
          <p:cNvSpPr>
            <a:spLocks noGrp="1"/>
          </p:cNvSpPr>
          <p:nvPr>
            <p:ph type="ftr" sz="quarter" idx="11"/>
          </p:nvPr>
        </p:nvSpPr>
        <p:spPr/>
        <p:txBody>
          <a:bodyPr/>
          <a:lstStyle/>
          <a:p>
            <a:pPr>
              <a:defRPr/>
            </a:pPr>
            <a:endParaRPr lang="en-US" dirty="0"/>
          </a:p>
        </p:txBody>
      </p:sp>
      <p:sp>
        <p:nvSpPr>
          <p:cNvPr id="9" name="Content Placeholder 4"/>
          <p:cNvSpPr>
            <a:spLocks noGrp="1"/>
          </p:cNvSpPr>
          <p:nvPr>
            <p:ph idx="1"/>
          </p:nvPr>
        </p:nvSpPr>
        <p:spPr>
          <a:xfrm>
            <a:off x="1943099" y="1092445"/>
            <a:ext cx="7038976" cy="1390650"/>
          </a:xfrm>
        </p:spPr>
        <p:txBody>
          <a:bodyPr/>
          <a:lstStyle/>
          <a:p>
            <a:pPr marL="0" indent="0" algn="ctr">
              <a:buNone/>
            </a:pPr>
            <a:r>
              <a:rPr lang="en-US" sz="4000" b="1" dirty="0">
                <a:solidFill>
                  <a:srgbClr val="002060"/>
                </a:solidFill>
                <a:latin typeface="Baskerville Old Face" panose="02020602080505020303" pitchFamily="18" charset="0"/>
              </a:rPr>
              <a:t>Is there a law to protect Patty’s business based on Patty’s sincerely held religious beliefs? </a:t>
            </a:r>
          </a:p>
          <a:p>
            <a:pPr marL="0" indent="0">
              <a:buNone/>
            </a:pPr>
            <a:endParaRPr lang="en-US" sz="2500" dirty="0"/>
          </a:p>
        </p:txBody>
      </p:sp>
      <p:sp>
        <p:nvSpPr>
          <p:cNvPr id="10" name="Content Placeholder 4"/>
          <p:cNvSpPr txBox="1">
            <a:spLocks/>
          </p:cNvSpPr>
          <p:nvPr/>
        </p:nvSpPr>
        <p:spPr bwMode="auto">
          <a:xfrm>
            <a:off x="4533898" y="3781425"/>
            <a:ext cx="1057275" cy="1397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4000" b="1" dirty="0">
                <a:solidFill>
                  <a:srgbClr val="002060"/>
                </a:solidFill>
                <a:latin typeface="Baskerville Old Face" panose="02020602080505020303" pitchFamily="18" charset="0"/>
              </a:rPr>
              <a:t>Yes</a:t>
            </a:r>
          </a:p>
          <a:p>
            <a:pPr marL="0" indent="0">
              <a:buFont typeface="Arial" charset="0"/>
              <a:buNone/>
            </a:pPr>
            <a:endParaRPr lang="en-US" sz="2500" dirty="0"/>
          </a:p>
        </p:txBody>
      </p:sp>
    </p:spTree>
    <p:extLst>
      <p:ext uri="{BB962C8B-B14F-4D97-AF65-F5344CB8AC3E}">
        <p14:creationId xmlns:p14="http://schemas.microsoft.com/office/powerpoint/2010/main" val="346627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33170" y="297096"/>
            <a:ext cx="7210830" cy="707886"/>
          </a:xfrm>
          <a:prstGeom prst="rect">
            <a:avLst/>
          </a:prstGeom>
          <a:noFill/>
        </p:spPr>
        <p:txBody>
          <a:bodyPr wrap="square">
            <a:spAutoFit/>
          </a:bodyPr>
          <a:lstStyle/>
          <a:p>
            <a:r>
              <a:rPr lang="en-US" sz="4000" b="1" u="sng" dirty="0">
                <a:solidFill>
                  <a:schemeClr val="tx2"/>
                </a:solidFill>
                <a:latin typeface="Baskerville Old Face" panose="02020602080505020303" pitchFamily="18" charset="77"/>
                <a:ea typeface="Bebas Neue"/>
                <a:cs typeface="Arial" panose="020B0604020202020204" pitchFamily="34" charset="0"/>
              </a:rPr>
              <a:t>Analysis</a:t>
            </a:r>
          </a:p>
        </p:txBody>
      </p:sp>
      <p:pic>
        <p:nvPicPr>
          <p:cNvPr id="2" name="Picture 1" descr="LT - Sidebar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58" y="572"/>
            <a:ext cx="1463040" cy="6300216"/>
          </a:xfrm>
          <a:prstGeom prst="rect">
            <a:avLst/>
          </a:prstGeom>
          <a:ln>
            <a:noFill/>
          </a:ln>
          <a:effectLst>
            <a:outerShdw blurRad="190500" algn="tl" rotWithShape="0">
              <a:srgbClr val="000000">
                <a:alpha val="70000"/>
              </a:srgbClr>
            </a:outerShdw>
          </a:effectLst>
        </p:spPr>
      </p:pic>
      <p:sp>
        <p:nvSpPr>
          <p:cNvPr id="5" name="Content Placeholder 4"/>
          <p:cNvSpPr>
            <a:spLocks noGrp="1"/>
          </p:cNvSpPr>
          <p:nvPr>
            <p:ph idx="1"/>
          </p:nvPr>
        </p:nvSpPr>
        <p:spPr>
          <a:xfrm>
            <a:off x="1933170" y="1543971"/>
            <a:ext cx="7038976" cy="2922100"/>
          </a:xfrm>
        </p:spPr>
        <p:txBody>
          <a:bodyPr/>
          <a:lstStyle/>
          <a:p>
            <a:pPr marL="0" indent="0">
              <a:buNone/>
            </a:pPr>
            <a:r>
              <a:rPr lang="en-US" sz="2500" dirty="0"/>
              <a:t>Religious Freedom Restoration Act (RFRA) provides that the government cannot substantially burden a person’s exercise of religion, unless it is in furtherance of a compelling governmental interest and it is the least restrictive means of achieving that interest.  </a:t>
            </a:r>
          </a:p>
          <a:p>
            <a:pPr marL="0" indent="0">
              <a:buNone/>
            </a:pPr>
            <a:endParaRPr lang="en-US" sz="2200" dirty="0"/>
          </a:p>
        </p:txBody>
      </p:sp>
    </p:spTree>
    <p:extLst>
      <p:ext uri="{BB962C8B-B14F-4D97-AF65-F5344CB8AC3E}">
        <p14:creationId xmlns:p14="http://schemas.microsoft.com/office/powerpoint/2010/main" val="39707988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33170" y="297096"/>
            <a:ext cx="7210830" cy="707886"/>
          </a:xfrm>
          <a:prstGeom prst="rect">
            <a:avLst/>
          </a:prstGeom>
          <a:noFill/>
        </p:spPr>
        <p:txBody>
          <a:bodyPr wrap="square">
            <a:spAutoFit/>
          </a:bodyPr>
          <a:lstStyle/>
          <a:p>
            <a:r>
              <a:rPr lang="en-US" sz="4000" b="1" u="sng" dirty="0">
                <a:solidFill>
                  <a:schemeClr val="tx2"/>
                </a:solidFill>
                <a:latin typeface="Baskerville Old Face" panose="02020602080505020303" pitchFamily="18" charset="77"/>
                <a:ea typeface="Bebas Neue"/>
                <a:cs typeface="Arial" panose="020B0604020202020204" pitchFamily="34" charset="0"/>
              </a:rPr>
              <a:t>Analysis</a:t>
            </a:r>
          </a:p>
        </p:txBody>
      </p:sp>
      <p:pic>
        <p:nvPicPr>
          <p:cNvPr id="2" name="Picture 1" descr="LT - Sidebar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58" y="572"/>
            <a:ext cx="1463040" cy="6300216"/>
          </a:xfrm>
          <a:prstGeom prst="rect">
            <a:avLst/>
          </a:prstGeom>
          <a:ln>
            <a:noFill/>
          </a:ln>
          <a:effectLst>
            <a:outerShdw blurRad="190500" algn="tl" rotWithShape="0">
              <a:srgbClr val="000000">
                <a:alpha val="70000"/>
              </a:srgbClr>
            </a:outerShdw>
          </a:effectLst>
        </p:spPr>
      </p:pic>
      <p:sp>
        <p:nvSpPr>
          <p:cNvPr id="5" name="Content Placeholder 4"/>
          <p:cNvSpPr>
            <a:spLocks noGrp="1"/>
          </p:cNvSpPr>
          <p:nvPr>
            <p:ph idx="1"/>
          </p:nvPr>
        </p:nvSpPr>
        <p:spPr>
          <a:xfrm>
            <a:off x="1933170" y="1416755"/>
            <a:ext cx="7038976" cy="2922100"/>
          </a:xfrm>
        </p:spPr>
        <p:txBody>
          <a:bodyPr/>
          <a:lstStyle/>
          <a:p>
            <a:pPr marL="0" indent="0">
              <a:buNone/>
            </a:pPr>
            <a:endParaRPr lang="en-US" sz="2500" dirty="0"/>
          </a:p>
          <a:p>
            <a:pPr marL="0" indent="0">
              <a:buNone/>
            </a:pPr>
            <a:r>
              <a:rPr lang="en-US" sz="2500" i="1" dirty="0"/>
              <a:t>Burwell v. Hobby Lobby </a:t>
            </a:r>
            <a:r>
              <a:rPr lang="en-US" sz="2500" dirty="0"/>
              <a:t>taught us that a closely held for-profit corporation may be exempt from a regulation to which its owners religiously object.</a:t>
            </a:r>
          </a:p>
          <a:p>
            <a:pPr marL="0" indent="0">
              <a:buNone/>
            </a:pPr>
            <a:r>
              <a:rPr lang="en-US" sz="2500" dirty="0"/>
              <a:t>  </a:t>
            </a:r>
          </a:p>
          <a:p>
            <a:pPr lvl="1">
              <a:buFont typeface="Arial" panose="020B0604020202020204" pitchFamily="34" charset="0"/>
              <a:buChar char="•"/>
            </a:pPr>
            <a:r>
              <a:rPr lang="en-US" sz="2500" dirty="0"/>
              <a:t>First time Supreme Court has recognized a for-profit corporation’s claim of religious belief. </a:t>
            </a:r>
          </a:p>
          <a:p>
            <a:pPr lvl="1">
              <a:buFont typeface="Arial" panose="020B0604020202020204" pitchFamily="34" charset="0"/>
              <a:buChar char="•"/>
            </a:pPr>
            <a:r>
              <a:rPr lang="en-US" sz="2500" dirty="0"/>
              <a:t>Limited to </a:t>
            </a:r>
            <a:r>
              <a:rPr lang="en-US" sz="2500" i="1" dirty="0"/>
              <a:t>closely held corporations</a:t>
            </a:r>
            <a:r>
              <a:rPr lang="en-US" sz="2500" dirty="0"/>
              <a:t>. </a:t>
            </a:r>
          </a:p>
        </p:txBody>
      </p:sp>
    </p:spTree>
    <p:extLst>
      <p:ext uri="{BB962C8B-B14F-4D97-AF65-F5344CB8AC3E}">
        <p14:creationId xmlns:p14="http://schemas.microsoft.com/office/powerpoint/2010/main" val="475301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T - Sidebar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58" y="572"/>
            <a:ext cx="1463040" cy="6300216"/>
          </a:xfrm>
          <a:prstGeom prst="rect">
            <a:avLst/>
          </a:prstGeom>
          <a:ln>
            <a:noFill/>
          </a:ln>
          <a:effectLst>
            <a:outerShdw blurRad="190500" algn="tl" rotWithShape="0">
              <a:srgbClr val="000000">
                <a:alpha val="70000"/>
              </a:srgbClr>
            </a:outerShdw>
          </a:effectLst>
        </p:spPr>
      </p:pic>
      <p:sp>
        <p:nvSpPr>
          <p:cNvPr id="5" name="Content Placeholder 4"/>
          <p:cNvSpPr>
            <a:spLocks noGrp="1"/>
          </p:cNvSpPr>
          <p:nvPr>
            <p:ph idx="1"/>
          </p:nvPr>
        </p:nvSpPr>
        <p:spPr>
          <a:xfrm>
            <a:off x="1856970" y="1092905"/>
            <a:ext cx="7038976" cy="2922100"/>
          </a:xfrm>
        </p:spPr>
        <p:txBody>
          <a:bodyPr/>
          <a:lstStyle/>
          <a:p>
            <a:pPr marL="0" indent="0">
              <a:buNone/>
            </a:pPr>
            <a:r>
              <a:rPr lang="en-US" sz="2200" i="1" dirty="0"/>
              <a:t>“The plain terms of the RFRA make it perfectly clear that Congress did not discriminate … against men and women who wish to run their businesses as for-profit corporations in the manner required by their religious beliefs … our responsibility is to enforce RFRA as written.”  </a:t>
            </a:r>
          </a:p>
          <a:p>
            <a:pPr marL="0" indent="0">
              <a:buNone/>
            </a:pPr>
            <a:r>
              <a:rPr lang="en-US" sz="2200" i="1" dirty="0"/>
              <a:t>		</a:t>
            </a:r>
            <a:r>
              <a:rPr lang="en-US" sz="2200" dirty="0"/>
              <a:t>-Justice Alito</a:t>
            </a:r>
          </a:p>
          <a:p>
            <a:pPr marL="0" indent="0">
              <a:buNone/>
            </a:pPr>
            <a:endParaRPr lang="en-US" sz="2200" dirty="0"/>
          </a:p>
          <a:p>
            <a:pPr marL="0" indent="0">
              <a:buNone/>
            </a:pPr>
            <a:endParaRPr lang="en-US" sz="2200" i="1" dirty="0"/>
          </a:p>
          <a:p>
            <a:pPr marL="0" indent="0">
              <a:buNone/>
            </a:pPr>
            <a:r>
              <a:rPr lang="en-US" sz="2200" i="1" dirty="0"/>
              <a:t>“Among the reasons the United States is so open, so tolerant, and so free is that no person may be restricted or demeaned by government in exercising his or her religion.” </a:t>
            </a:r>
          </a:p>
          <a:p>
            <a:pPr marL="0" indent="0">
              <a:buNone/>
            </a:pPr>
            <a:r>
              <a:rPr lang="en-US" sz="2200" i="1" dirty="0"/>
              <a:t>		</a:t>
            </a:r>
            <a:r>
              <a:rPr lang="en-US" sz="2200" dirty="0"/>
              <a:t>-Justice Kennedy</a:t>
            </a:r>
          </a:p>
          <a:p>
            <a:pPr marL="0" indent="0">
              <a:buNone/>
            </a:pPr>
            <a:endParaRPr lang="en-US" sz="2200" i="1" dirty="0"/>
          </a:p>
          <a:p>
            <a:pPr marL="0" indent="0">
              <a:buNone/>
            </a:pPr>
            <a:endParaRPr lang="en-US" sz="2200" i="1" dirty="0"/>
          </a:p>
        </p:txBody>
      </p:sp>
    </p:spTree>
    <p:extLst>
      <p:ext uri="{BB962C8B-B14F-4D97-AF65-F5344CB8AC3E}">
        <p14:creationId xmlns:p14="http://schemas.microsoft.com/office/powerpoint/2010/main" val="1525637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33170" y="297096"/>
            <a:ext cx="7210830" cy="861774"/>
          </a:xfrm>
          <a:prstGeom prst="rect">
            <a:avLst/>
          </a:prstGeom>
          <a:noFill/>
        </p:spPr>
        <p:txBody>
          <a:bodyPr wrap="square">
            <a:spAutoFit/>
          </a:bodyPr>
          <a:lstStyle/>
          <a:p>
            <a:pPr algn="ctr"/>
            <a:r>
              <a:rPr lang="en-US" sz="2500" b="1" u="sng" dirty="0">
                <a:solidFill>
                  <a:schemeClr val="tx2"/>
                </a:solidFill>
                <a:latin typeface="Algerian" panose="04020705040A02060702" pitchFamily="82" charset="0"/>
                <a:ea typeface="Bebas Neue"/>
                <a:cs typeface="Arial" panose="020B0604020202020204" pitchFamily="34" charset="0"/>
              </a:rPr>
              <a:t>TEN COMMANDMENTS FOR AVOIDING LIABILITY FOR RELIGIOUS DISCRIMINATION</a:t>
            </a:r>
          </a:p>
        </p:txBody>
      </p:sp>
      <p:pic>
        <p:nvPicPr>
          <p:cNvPr id="2" name="Picture 1" descr="LT - Sidebar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58" y="572"/>
            <a:ext cx="1463040" cy="6300216"/>
          </a:xfrm>
          <a:prstGeom prst="rect">
            <a:avLst/>
          </a:prstGeom>
          <a:ln>
            <a:noFill/>
          </a:ln>
          <a:effectLst>
            <a:outerShdw blurRad="190500" algn="tl" rotWithShape="0">
              <a:srgbClr val="000000">
                <a:alpha val="70000"/>
              </a:srgbClr>
            </a:outerShdw>
          </a:effectLst>
        </p:spPr>
      </p:pic>
      <p:sp>
        <p:nvSpPr>
          <p:cNvPr id="5" name="Content Placeholder 4"/>
          <p:cNvSpPr>
            <a:spLocks noGrp="1"/>
          </p:cNvSpPr>
          <p:nvPr>
            <p:ph idx="1"/>
          </p:nvPr>
        </p:nvSpPr>
        <p:spPr>
          <a:xfrm>
            <a:off x="2019097" y="1778705"/>
            <a:ext cx="7038976" cy="2922100"/>
          </a:xfrm>
        </p:spPr>
        <p:txBody>
          <a:bodyPr/>
          <a:lstStyle/>
          <a:p>
            <a:pPr marL="457200" indent="-457200">
              <a:spcAft>
                <a:spcPts val="400"/>
              </a:spcAft>
              <a:buFont typeface="+mj-lt"/>
              <a:buAutoNum type="arabicPeriod"/>
            </a:pPr>
            <a:r>
              <a:rPr lang="en-US" sz="1900" dirty="0">
                <a:latin typeface="Algerian" panose="04020705040A02060702" pitchFamily="82" charset="0"/>
              </a:rPr>
              <a:t>thou shalt have a handbook with 1) a religious accommodation policy and 2) a non-discrimination policy. </a:t>
            </a:r>
          </a:p>
          <a:p>
            <a:pPr marL="457200" indent="-457200">
              <a:spcAft>
                <a:spcPts val="400"/>
              </a:spcAft>
              <a:buFont typeface="+mj-lt"/>
              <a:buAutoNum type="arabicPeriod"/>
            </a:pPr>
            <a:r>
              <a:rPr lang="en-US" sz="1900" dirty="0">
                <a:latin typeface="Algerian" panose="04020705040A02060702" pitchFamily="82" charset="0"/>
              </a:rPr>
              <a:t>Thou shalt give attention to any request for religious accommodation. </a:t>
            </a:r>
          </a:p>
          <a:p>
            <a:pPr marL="457200" indent="-457200">
              <a:spcAft>
                <a:spcPts val="400"/>
              </a:spcAft>
              <a:buFont typeface="+mj-lt"/>
              <a:buAutoNum type="arabicPeriod"/>
            </a:pPr>
            <a:r>
              <a:rPr lang="en-US" sz="1900" dirty="0">
                <a:latin typeface="Algerian" panose="04020705040A02060702" pitchFamily="82" charset="0"/>
              </a:rPr>
              <a:t>Thou shalt not assume a religion unknown to you is not a “religion.”</a:t>
            </a:r>
          </a:p>
          <a:p>
            <a:pPr marL="457200" indent="-457200">
              <a:spcAft>
                <a:spcPts val="400"/>
              </a:spcAft>
              <a:buFont typeface="+mj-lt"/>
              <a:buAutoNum type="arabicPeriod"/>
            </a:pPr>
            <a:r>
              <a:rPr lang="en-US" sz="1900" dirty="0">
                <a:latin typeface="Algerian" panose="04020705040A02060702" pitchFamily="82" charset="0"/>
              </a:rPr>
              <a:t>Thou shalt offer reasonable accommodation unless there is an undue hardship. </a:t>
            </a:r>
          </a:p>
          <a:p>
            <a:pPr marL="457200" indent="-457200">
              <a:spcAft>
                <a:spcPts val="400"/>
              </a:spcAft>
              <a:buFont typeface="+mj-lt"/>
              <a:buAutoNum type="arabicPeriod"/>
            </a:pPr>
            <a:r>
              <a:rPr lang="en-US" sz="1900" dirty="0">
                <a:latin typeface="Algerian" panose="04020705040A02060702" pitchFamily="82" charset="0"/>
              </a:rPr>
              <a:t>Thou shalt be careful when enforcing appearance and grooming standards. </a:t>
            </a:r>
          </a:p>
        </p:txBody>
      </p:sp>
    </p:spTree>
    <p:extLst>
      <p:ext uri="{BB962C8B-B14F-4D97-AF65-F5344CB8AC3E}">
        <p14:creationId xmlns:p14="http://schemas.microsoft.com/office/powerpoint/2010/main" val="383023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33170" y="297096"/>
            <a:ext cx="7210830" cy="861774"/>
          </a:xfrm>
          <a:prstGeom prst="rect">
            <a:avLst/>
          </a:prstGeom>
          <a:noFill/>
        </p:spPr>
        <p:txBody>
          <a:bodyPr wrap="square">
            <a:spAutoFit/>
          </a:bodyPr>
          <a:lstStyle/>
          <a:p>
            <a:pPr algn="ctr"/>
            <a:r>
              <a:rPr lang="en-US" sz="2500" b="1" u="sng" dirty="0">
                <a:solidFill>
                  <a:schemeClr val="tx2"/>
                </a:solidFill>
                <a:latin typeface="Algerian" panose="04020705040A02060702" pitchFamily="82" charset="0"/>
                <a:ea typeface="Bebas Neue"/>
                <a:cs typeface="Arial" panose="020B0604020202020204" pitchFamily="34" charset="0"/>
              </a:rPr>
              <a:t>TEN COMMANDMENTS FOR AVOIDING LIABILITY FOR RELIGIOUS DISCRIMINATION</a:t>
            </a:r>
          </a:p>
        </p:txBody>
      </p:sp>
      <p:pic>
        <p:nvPicPr>
          <p:cNvPr id="2" name="Picture 1" descr="LT - Sidebar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58" y="572"/>
            <a:ext cx="1463040" cy="6300216"/>
          </a:xfrm>
          <a:prstGeom prst="rect">
            <a:avLst/>
          </a:prstGeom>
          <a:ln>
            <a:noFill/>
          </a:ln>
          <a:effectLst>
            <a:outerShdw blurRad="190500" algn="tl" rotWithShape="0">
              <a:srgbClr val="000000">
                <a:alpha val="70000"/>
              </a:srgbClr>
            </a:outerShdw>
          </a:effectLst>
        </p:spPr>
      </p:pic>
      <p:sp>
        <p:nvSpPr>
          <p:cNvPr id="5" name="Content Placeholder 4"/>
          <p:cNvSpPr>
            <a:spLocks noGrp="1"/>
          </p:cNvSpPr>
          <p:nvPr>
            <p:ph idx="1"/>
          </p:nvPr>
        </p:nvSpPr>
        <p:spPr>
          <a:xfrm>
            <a:off x="2019097" y="1466849"/>
            <a:ext cx="7038976" cy="2776755"/>
          </a:xfrm>
        </p:spPr>
        <p:txBody>
          <a:bodyPr/>
          <a:lstStyle/>
          <a:p>
            <a:pPr marL="457200" indent="-457200">
              <a:spcAft>
                <a:spcPts val="400"/>
              </a:spcAft>
              <a:buFont typeface="+mj-lt"/>
              <a:buAutoNum type="arabicPeriod" startAt="6"/>
            </a:pPr>
            <a:r>
              <a:rPr lang="en-US" sz="1900" dirty="0">
                <a:latin typeface="Algerian" panose="04020705040A02060702" pitchFamily="82" charset="0"/>
              </a:rPr>
              <a:t>thou shalt </a:t>
            </a:r>
            <a:r>
              <a:rPr lang="en-US" sz="1900" u="sng" dirty="0">
                <a:latin typeface="Algerian" panose="04020705040A02060702" pitchFamily="82" charset="0"/>
              </a:rPr>
              <a:t>allow</a:t>
            </a:r>
            <a:r>
              <a:rPr lang="en-US" sz="1900" dirty="0">
                <a:latin typeface="Algerian" panose="04020705040A02060702" pitchFamily="82" charset="0"/>
              </a:rPr>
              <a:t> employees the opportunity to participate in religious observances and prayer. </a:t>
            </a:r>
          </a:p>
          <a:p>
            <a:pPr marL="457200" indent="-457200">
              <a:spcAft>
                <a:spcPts val="400"/>
              </a:spcAft>
              <a:buFont typeface="+mj-lt"/>
              <a:buAutoNum type="arabicPeriod" startAt="6"/>
            </a:pPr>
            <a:r>
              <a:rPr lang="en-US" sz="1900" dirty="0">
                <a:latin typeface="Algerian" panose="04020705040A02060702" pitchFamily="82" charset="0"/>
              </a:rPr>
              <a:t>Thou shalt </a:t>
            </a:r>
            <a:r>
              <a:rPr lang="en-US" sz="1900" u="sng" dirty="0">
                <a:latin typeface="Algerian" panose="04020705040A02060702" pitchFamily="82" charset="0"/>
              </a:rPr>
              <a:t>never require</a:t>
            </a:r>
            <a:r>
              <a:rPr lang="en-US" sz="1900" dirty="0">
                <a:latin typeface="Algerian" panose="04020705040A02060702" pitchFamily="82" charset="0"/>
              </a:rPr>
              <a:t> that employees participate in religious observances and prayer. </a:t>
            </a:r>
          </a:p>
          <a:p>
            <a:pPr marL="457200" indent="-457200">
              <a:spcAft>
                <a:spcPts val="400"/>
              </a:spcAft>
              <a:buFont typeface="+mj-lt"/>
              <a:buAutoNum type="arabicPeriod" startAt="6"/>
            </a:pPr>
            <a:r>
              <a:rPr lang="en-US" sz="1900" dirty="0">
                <a:latin typeface="Algerian" panose="04020705040A02060702" pitchFamily="82" charset="0"/>
              </a:rPr>
              <a:t>Thou shalt consistently apply office policies regarding religious displays, paraphernalia, and gatherings consistently regardless of the religion. </a:t>
            </a:r>
          </a:p>
          <a:p>
            <a:pPr marL="457200" indent="-457200">
              <a:spcAft>
                <a:spcPts val="400"/>
              </a:spcAft>
              <a:buFont typeface="+mj-lt"/>
              <a:buAutoNum type="arabicPeriod" startAt="6"/>
            </a:pPr>
            <a:r>
              <a:rPr lang="en-US" sz="1900" dirty="0">
                <a:latin typeface="Algerian" panose="04020705040A02060702" pitchFamily="82" charset="0"/>
              </a:rPr>
              <a:t>Thou shalt promptly and thoroughly investigate any employee complaint regarding religious harassment or discrimination. </a:t>
            </a:r>
          </a:p>
          <a:p>
            <a:pPr marL="457200" indent="-457200">
              <a:spcAft>
                <a:spcPts val="400"/>
              </a:spcAft>
              <a:buFont typeface="+mj-lt"/>
              <a:buAutoNum type="arabicPeriod" startAt="6"/>
            </a:pPr>
            <a:r>
              <a:rPr lang="en-US" sz="1900" dirty="0">
                <a:latin typeface="Algerian" panose="04020705040A02060702" pitchFamily="82" charset="0"/>
              </a:rPr>
              <a:t>Thou shalt frequently seek further advice from your favorite employment lawyer. </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6584" y="5422968"/>
            <a:ext cx="504094" cy="524716"/>
          </a:xfrm>
          <a:prstGeom prst="rect">
            <a:avLst/>
          </a:prstGeom>
        </p:spPr>
      </p:pic>
    </p:spTree>
    <p:extLst>
      <p:ext uri="{BB962C8B-B14F-4D97-AF65-F5344CB8AC3E}">
        <p14:creationId xmlns:p14="http://schemas.microsoft.com/office/powerpoint/2010/main" val="91368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2" presetClass="entr" presetSubtype="2"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1+#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66899" y="572"/>
            <a:ext cx="7172325" cy="1494854"/>
          </a:xfrm>
        </p:spPr>
        <p:txBody>
          <a:bodyPr/>
          <a:lstStyle/>
          <a:p>
            <a:r>
              <a:rPr lang="en-US" b="1" dirty="0">
                <a:solidFill>
                  <a:schemeClr val="tx2"/>
                </a:solidFill>
                <a:effectLst>
                  <a:outerShdw blurRad="38100" dist="38100" dir="2700000" algn="tl">
                    <a:srgbClr val="000000">
                      <a:alpha val="43137"/>
                    </a:srgbClr>
                  </a:outerShdw>
                </a:effectLst>
                <a:latin typeface="Baskerville Old Face" panose="02020602080505020303" pitchFamily="18" charset="0"/>
              </a:rPr>
              <a:t>Questions or Comments?</a:t>
            </a:r>
          </a:p>
        </p:txBody>
      </p:sp>
      <p:sp>
        <p:nvSpPr>
          <p:cNvPr id="5" name="Footer Placeholder 4"/>
          <p:cNvSpPr>
            <a:spLocks noGrp="1"/>
          </p:cNvSpPr>
          <p:nvPr>
            <p:ph type="ftr" sz="quarter" idx="11"/>
          </p:nvPr>
        </p:nvSpPr>
        <p:spPr/>
        <p:txBody>
          <a:bodyPr/>
          <a:lstStyle/>
          <a:p>
            <a:pPr>
              <a:defRPr/>
            </a:pPr>
            <a:endParaRPr lang="en-US" dirty="0"/>
          </a:p>
        </p:txBody>
      </p:sp>
      <p:pic>
        <p:nvPicPr>
          <p:cNvPr id="7" name="Picture 6" descr="LT - Sidebar graph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958" y="572"/>
            <a:ext cx="1463040" cy="6300216"/>
          </a:xfrm>
          <a:prstGeom prst="rect">
            <a:avLst/>
          </a:prstGeom>
          <a:ln>
            <a:noFill/>
          </a:ln>
          <a:effectLst>
            <a:outerShdw blurRad="190500" algn="tl" rotWithShape="0">
              <a:srgbClr val="000000">
                <a:alpha val="70000"/>
              </a:srgbClr>
            </a:outerShdw>
          </a:effectLst>
        </p:spPr>
      </p:pic>
      <p:sp>
        <p:nvSpPr>
          <p:cNvPr id="2" name="Rectangle 1"/>
          <p:cNvSpPr/>
          <p:nvPr/>
        </p:nvSpPr>
        <p:spPr>
          <a:xfrm>
            <a:off x="1866900" y="5340249"/>
            <a:ext cx="6858000" cy="923330"/>
          </a:xfrm>
          <a:prstGeom prst="rect">
            <a:avLst/>
          </a:prstGeom>
        </p:spPr>
        <p:txBody>
          <a:bodyPr wrap="square">
            <a:spAutoFit/>
          </a:bodyPr>
          <a:lstStyle/>
          <a:p>
            <a:pPr algn="just"/>
            <a:r>
              <a:rPr lang="en-US" altLang="en-US" i="1" dirty="0">
                <a:solidFill>
                  <a:schemeClr val="accent1">
                    <a:lumMod val="50000"/>
                  </a:schemeClr>
                </a:solidFill>
                <a:latin typeface="Arial Narrow" panose="020B0606020202030204" pitchFamily="34" charset="0"/>
              </a:rPr>
              <a:t>*The contents of this presentation are for informational purposes and should not be considered legal advice. This presentation does not establish an attorney-client relationship</a:t>
            </a:r>
            <a:r>
              <a:rPr lang="en-US" altLang="en-US" sz="1400" i="1" dirty="0">
                <a:solidFill>
                  <a:schemeClr val="accent1">
                    <a:lumMod val="50000"/>
                  </a:schemeClr>
                </a:solidFill>
                <a:latin typeface="Arial Narrow" panose="020B0606020202030204" pitchFamily="34" charset="0"/>
              </a:rPr>
              <a:t>.</a:t>
            </a:r>
          </a:p>
        </p:txBody>
      </p:sp>
      <p:sp>
        <p:nvSpPr>
          <p:cNvPr id="3" name="Rectangle 2"/>
          <p:cNvSpPr/>
          <p:nvPr/>
        </p:nvSpPr>
        <p:spPr>
          <a:xfrm>
            <a:off x="2105024" y="1790699"/>
            <a:ext cx="6334125" cy="3077766"/>
          </a:xfrm>
          <a:prstGeom prst="rect">
            <a:avLst/>
          </a:prstGeom>
        </p:spPr>
        <p:txBody>
          <a:bodyPr wrap="square">
            <a:spAutoFit/>
          </a:bodyPr>
          <a:lstStyle/>
          <a:p>
            <a:pPr algn="ctr"/>
            <a:r>
              <a:rPr lang="en-US" altLang="en-US" sz="2000" b="1" dirty="0">
                <a:solidFill>
                  <a:schemeClr val="accent1">
                    <a:lumMod val="50000"/>
                  </a:schemeClr>
                </a:solidFill>
                <a:latin typeface="Arial" panose="020B0604020202020204" pitchFamily="34" charset="0"/>
                <a:cs typeface="Arial" panose="020B0604020202020204" pitchFamily="34" charset="0"/>
              </a:rPr>
              <a:t>Janet S. Hayes, Esquire </a:t>
            </a:r>
          </a:p>
          <a:p>
            <a:pPr algn="ctr"/>
            <a:r>
              <a:rPr lang="en-US" altLang="en-US" sz="2000" b="1" dirty="0">
                <a:solidFill>
                  <a:schemeClr val="accent1">
                    <a:lumMod val="50000"/>
                  </a:schemeClr>
                </a:solidFill>
                <a:latin typeface="Arial" panose="020B0604020202020204" pitchFamily="34" charset="0"/>
                <a:cs typeface="Arial" panose="020B0604020202020204" pitchFamily="34" charset="0"/>
              </a:rPr>
              <a:t>jhayes@lewisthomason.com</a:t>
            </a:r>
          </a:p>
          <a:p>
            <a:pPr algn="ctr"/>
            <a:endParaRPr lang="en-US" altLang="en-US" sz="2000" b="1" dirty="0">
              <a:solidFill>
                <a:schemeClr val="accent1">
                  <a:lumMod val="50000"/>
                </a:schemeClr>
              </a:solidFill>
              <a:latin typeface="Arial" panose="020B0604020202020204" pitchFamily="34" charset="0"/>
              <a:cs typeface="Arial" panose="020B0604020202020204" pitchFamily="34" charset="0"/>
            </a:endParaRPr>
          </a:p>
          <a:p>
            <a:pPr algn="ctr"/>
            <a:r>
              <a:rPr lang="en-US" altLang="en-US" sz="2000" b="1" dirty="0">
                <a:solidFill>
                  <a:schemeClr val="accent1">
                    <a:lumMod val="50000"/>
                  </a:schemeClr>
                </a:solidFill>
                <a:latin typeface="Arial" panose="020B0604020202020204" pitchFamily="34" charset="0"/>
                <a:cs typeface="Arial" panose="020B0604020202020204" pitchFamily="34" charset="0"/>
              </a:rPr>
              <a:t>Lewis, Thomason, King, Krieg &amp; Waldrop, P.C.</a:t>
            </a:r>
          </a:p>
          <a:p>
            <a:pPr algn="ctr"/>
            <a:r>
              <a:rPr lang="en-US" altLang="en-US" sz="2000" b="1" dirty="0">
                <a:solidFill>
                  <a:schemeClr val="accent1">
                    <a:lumMod val="50000"/>
                  </a:schemeClr>
                </a:solidFill>
                <a:latin typeface="Arial" panose="020B0604020202020204" pitchFamily="34" charset="0"/>
                <a:cs typeface="Arial" panose="020B0604020202020204" pitchFamily="34" charset="0"/>
              </a:rPr>
              <a:t>One Centre Square, 5</a:t>
            </a:r>
            <a:r>
              <a:rPr lang="en-US" altLang="en-US" sz="2000" b="1" baseline="30000" dirty="0">
                <a:solidFill>
                  <a:schemeClr val="accent1">
                    <a:lumMod val="50000"/>
                  </a:schemeClr>
                </a:solidFill>
                <a:latin typeface="Arial" panose="020B0604020202020204" pitchFamily="34" charset="0"/>
                <a:cs typeface="Arial" panose="020B0604020202020204" pitchFamily="34" charset="0"/>
              </a:rPr>
              <a:t>th</a:t>
            </a:r>
            <a:r>
              <a:rPr lang="en-US" altLang="en-US" sz="2000" b="1" dirty="0">
                <a:solidFill>
                  <a:schemeClr val="accent1">
                    <a:lumMod val="50000"/>
                  </a:schemeClr>
                </a:solidFill>
                <a:latin typeface="Arial" panose="020B0604020202020204" pitchFamily="34" charset="0"/>
                <a:cs typeface="Arial" panose="020B0604020202020204" pitchFamily="34" charset="0"/>
              </a:rPr>
              <a:t> Floor</a:t>
            </a:r>
          </a:p>
          <a:p>
            <a:pPr algn="ctr"/>
            <a:r>
              <a:rPr lang="en-US" altLang="en-US" sz="2000" b="1" dirty="0">
                <a:solidFill>
                  <a:schemeClr val="accent1">
                    <a:lumMod val="50000"/>
                  </a:schemeClr>
                </a:solidFill>
                <a:latin typeface="Arial" panose="020B0604020202020204" pitchFamily="34" charset="0"/>
                <a:cs typeface="Arial" panose="020B0604020202020204" pitchFamily="34" charset="0"/>
              </a:rPr>
              <a:t>Post Office Box 2425</a:t>
            </a:r>
          </a:p>
          <a:p>
            <a:pPr algn="ctr"/>
            <a:r>
              <a:rPr lang="en-US" altLang="en-US" sz="2000" b="1" dirty="0">
                <a:solidFill>
                  <a:schemeClr val="accent1">
                    <a:lumMod val="50000"/>
                  </a:schemeClr>
                </a:solidFill>
                <a:latin typeface="Arial" panose="020B0604020202020204" pitchFamily="34" charset="0"/>
                <a:cs typeface="Arial" panose="020B0604020202020204" pitchFamily="34" charset="0"/>
              </a:rPr>
              <a:t>Knoxville, TN 37901</a:t>
            </a:r>
          </a:p>
          <a:p>
            <a:pPr algn="ctr"/>
            <a:r>
              <a:rPr lang="en-US" altLang="en-US" sz="2000" b="1" dirty="0">
                <a:solidFill>
                  <a:schemeClr val="accent1">
                    <a:lumMod val="50000"/>
                  </a:schemeClr>
                </a:solidFill>
                <a:latin typeface="Arial" panose="020B0604020202020204" pitchFamily="34" charset="0"/>
                <a:cs typeface="Arial" panose="020B0604020202020204" pitchFamily="34" charset="0"/>
              </a:rPr>
              <a:t>Phone: (865) 546-4646</a:t>
            </a:r>
          </a:p>
          <a:p>
            <a:pPr algn="ctr"/>
            <a:r>
              <a:rPr lang="en-US" altLang="en-US" sz="2000" b="1" dirty="0">
                <a:solidFill>
                  <a:schemeClr val="accent1">
                    <a:lumMod val="50000"/>
                  </a:schemeClr>
                </a:solidFill>
                <a:latin typeface="Arial" panose="020B0604020202020204" pitchFamily="34" charset="0"/>
                <a:cs typeface="Arial" panose="020B0604020202020204" pitchFamily="34" charset="0"/>
              </a:rPr>
              <a:t>Fax: (865) 523-6529</a:t>
            </a:r>
          </a:p>
          <a:p>
            <a:endParaRPr lang="en-US" altLang="en-US" sz="1400" i="1" dirty="0">
              <a:solidFill>
                <a:schemeClr val="tx2"/>
              </a:solidFill>
              <a:latin typeface="Arial Narrow" panose="020B0606020202030204" pitchFamily="34" charset="0"/>
            </a:endParaRPr>
          </a:p>
        </p:txBody>
      </p:sp>
    </p:spTree>
    <p:extLst>
      <p:ext uri="{BB962C8B-B14F-4D97-AF65-F5344CB8AC3E}">
        <p14:creationId xmlns:p14="http://schemas.microsoft.com/office/powerpoint/2010/main" val="278437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7F1FA7F-CD6E-EC7E-5764-ECB8016257BE}"/>
              </a:ext>
            </a:extLst>
          </p:cNvPr>
          <p:cNvSpPr>
            <a:spLocks noGrp="1"/>
          </p:cNvSpPr>
          <p:nvPr>
            <p:ph type="title"/>
          </p:nvPr>
        </p:nvSpPr>
        <p:spPr>
          <a:xfrm>
            <a:off x="2231923" y="489508"/>
            <a:ext cx="6281624" cy="1152479"/>
          </a:xfrm>
        </p:spPr>
        <p:txBody>
          <a:bodyPr anchor="b">
            <a:normAutofit/>
          </a:bodyPr>
          <a:lstStyle/>
          <a:p>
            <a:pPr>
              <a:lnSpc>
                <a:spcPct val="90000"/>
              </a:lnSpc>
            </a:pPr>
            <a:r>
              <a:rPr lang="en-US" sz="3500" dirty="0">
                <a:latin typeface="Baskerville Old Face" panose="02020602080505020303" pitchFamily="18" charset="0"/>
              </a:rPr>
              <a:t>1977 </a:t>
            </a:r>
            <a:br>
              <a:rPr lang="en-US" sz="3500" dirty="0">
                <a:latin typeface="Baskerville Old Face" panose="02020602080505020303" pitchFamily="18" charset="0"/>
              </a:rPr>
            </a:br>
            <a:r>
              <a:rPr lang="en-US" sz="3500" dirty="0">
                <a:latin typeface="Baskerville Old Face" panose="02020602080505020303" pitchFamily="18" charset="0"/>
              </a:rPr>
              <a:t>Trans World Airlines v Hardison</a:t>
            </a:r>
          </a:p>
        </p:txBody>
      </p:sp>
      <p:sp>
        <p:nvSpPr>
          <p:cNvPr id="4" name="Footer Placeholder 3">
            <a:extLst>
              <a:ext uri="{FF2B5EF4-FFF2-40B4-BE49-F238E27FC236}">
                <a16:creationId xmlns:a16="http://schemas.microsoft.com/office/drawing/2014/main" id="{7D33CF77-6324-0B1A-B4EE-0CE0017A63C6}"/>
              </a:ext>
            </a:extLst>
          </p:cNvPr>
          <p:cNvSpPr>
            <a:spLocks noGrp="1"/>
          </p:cNvSpPr>
          <p:nvPr>
            <p:ph type="ftr" sz="quarter" idx="11"/>
          </p:nvPr>
        </p:nvSpPr>
        <p:spPr>
          <a:xfrm rot="5400000">
            <a:off x="-1371600" y="2002536"/>
            <a:ext cx="3086100" cy="365125"/>
          </a:xfrm>
        </p:spPr>
        <p:txBody>
          <a:bodyPr>
            <a:normAutofit/>
          </a:bodyPr>
          <a:lstStyle/>
          <a:p>
            <a:pPr algn="l">
              <a:defRPr/>
            </a:pPr>
            <a:endParaRPr lang="en-US" sz="1000" dirty="0">
              <a:solidFill>
                <a:schemeClr val="tx1">
                  <a:lumMod val="50000"/>
                  <a:lumOff val="50000"/>
                </a:schemeClr>
              </a:solidFill>
            </a:endParaRPr>
          </a:p>
        </p:txBody>
      </p:sp>
      <p:pic>
        <p:nvPicPr>
          <p:cNvPr id="5" name="Picture 4" descr="LT - Sidebar graphic.jpg">
            <a:extLst>
              <a:ext uri="{FF2B5EF4-FFF2-40B4-BE49-F238E27FC236}">
                <a16:creationId xmlns:a16="http://schemas.microsoft.com/office/drawing/2014/main" id="{2D88BDA5-F098-A511-9197-4542735BC6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265" y="-25751"/>
            <a:ext cx="1455246" cy="6259126"/>
          </a:xfrm>
          <a:prstGeom prst="rect">
            <a:avLst/>
          </a:prstGeom>
        </p:spPr>
      </p:pic>
      <p:sp>
        <p:nvSpPr>
          <p:cNvPr id="3" name="Content Placeholder 2">
            <a:extLst>
              <a:ext uri="{FF2B5EF4-FFF2-40B4-BE49-F238E27FC236}">
                <a16:creationId xmlns:a16="http://schemas.microsoft.com/office/drawing/2014/main" id="{967FDF51-C0FD-E1E8-7AA9-16DA643AFD31}"/>
              </a:ext>
            </a:extLst>
          </p:cNvPr>
          <p:cNvSpPr>
            <a:spLocks noGrp="1"/>
          </p:cNvSpPr>
          <p:nvPr>
            <p:ph idx="1"/>
          </p:nvPr>
        </p:nvSpPr>
        <p:spPr>
          <a:xfrm>
            <a:off x="2097763" y="1667738"/>
            <a:ext cx="6839760" cy="4565637"/>
          </a:xfrm>
        </p:spPr>
        <p:txBody>
          <a:bodyPr anchor="t">
            <a:normAutofit/>
          </a:bodyPr>
          <a:lstStyle/>
          <a:p>
            <a:pPr marL="0" indent="0" algn="ctr">
              <a:buNone/>
            </a:pPr>
            <a:r>
              <a:rPr lang="en-US" sz="2400" u="sng" dirty="0">
                <a:latin typeface="Baskerville Old Face" panose="02020602080505020303" pitchFamily="18" charset="0"/>
              </a:rPr>
              <a:t>Facts</a:t>
            </a:r>
          </a:p>
          <a:p>
            <a:r>
              <a:rPr lang="en-US" sz="2400" dirty="0">
                <a:latin typeface="Baskerville Old Face" panose="02020602080505020303" pitchFamily="18" charset="0"/>
              </a:rPr>
              <a:t>Larry Hardison worked for TWA</a:t>
            </a:r>
          </a:p>
          <a:p>
            <a:r>
              <a:rPr lang="en-US" sz="2400" dirty="0">
                <a:latin typeface="Baskerville Old Face" panose="02020602080505020303" pitchFamily="18" charset="0"/>
              </a:rPr>
              <a:t>Hardison was a member of the Worldwide Church of God</a:t>
            </a:r>
          </a:p>
          <a:p>
            <a:r>
              <a:rPr lang="en-US" sz="2400" dirty="0">
                <a:latin typeface="Baskerville Old Face" panose="02020602080505020303" pitchFamily="18" charset="0"/>
              </a:rPr>
              <a:t>Hardison refused to work on his Sabbath (Saturday)</a:t>
            </a:r>
          </a:p>
          <a:p>
            <a:r>
              <a:rPr lang="en-US" sz="2400" dirty="0">
                <a:latin typeface="Baskerville Old Face" panose="02020602080505020303" pitchFamily="18" charset="0"/>
              </a:rPr>
              <a:t>TWA declined his proposal to work a four-day week and ultimately terminated his employment for refusing to work on Saturday.</a:t>
            </a:r>
          </a:p>
        </p:txBody>
      </p:sp>
      <p:sp>
        <p:nvSpPr>
          <p:cNvPr id="12" name="Rectangle 11">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1621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A5E9392-C71A-7277-F547-69CF0B504C2A}"/>
              </a:ext>
            </a:extLst>
          </p:cNvPr>
          <p:cNvSpPr>
            <a:spLocks noGrp="1"/>
          </p:cNvSpPr>
          <p:nvPr>
            <p:ph type="ftr" sz="quarter" idx="11"/>
          </p:nvPr>
        </p:nvSpPr>
        <p:spPr/>
        <p:txBody>
          <a:bodyPr/>
          <a:lstStyle/>
          <a:p>
            <a:pPr>
              <a:defRPr/>
            </a:pPr>
            <a:endParaRPr lang="en-US" dirty="0"/>
          </a:p>
        </p:txBody>
      </p:sp>
      <p:pic>
        <p:nvPicPr>
          <p:cNvPr id="3" name="Picture 2" descr="LT - Sidebar graphic.jpg">
            <a:extLst>
              <a:ext uri="{FF2B5EF4-FFF2-40B4-BE49-F238E27FC236}">
                <a16:creationId xmlns:a16="http://schemas.microsoft.com/office/drawing/2014/main" id="{C4C3A169-802A-26A1-1F4A-81C38E5CA4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265" y="-25751"/>
            <a:ext cx="1455246" cy="6259126"/>
          </a:xfrm>
          <a:prstGeom prst="rect">
            <a:avLst/>
          </a:prstGeom>
        </p:spPr>
      </p:pic>
      <p:sp>
        <p:nvSpPr>
          <p:cNvPr id="5" name="TextBox 4">
            <a:extLst>
              <a:ext uri="{FF2B5EF4-FFF2-40B4-BE49-F238E27FC236}">
                <a16:creationId xmlns:a16="http://schemas.microsoft.com/office/drawing/2014/main" id="{D1919853-F404-AEAF-C55D-7EA6395F99C4}"/>
              </a:ext>
            </a:extLst>
          </p:cNvPr>
          <p:cNvSpPr txBox="1"/>
          <p:nvPr/>
        </p:nvSpPr>
        <p:spPr>
          <a:xfrm>
            <a:off x="2433483" y="372640"/>
            <a:ext cx="6212251" cy="1077218"/>
          </a:xfrm>
          <a:prstGeom prst="rect">
            <a:avLst/>
          </a:prstGeom>
          <a:noFill/>
        </p:spPr>
        <p:txBody>
          <a:bodyPr wrap="square">
            <a:spAutoFit/>
          </a:bodyPr>
          <a:lstStyle/>
          <a:p>
            <a:pPr algn="ctr"/>
            <a:r>
              <a:rPr lang="en-US" sz="3200" dirty="0">
                <a:solidFill>
                  <a:srgbClr val="002060"/>
                </a:solidFill>
                <a:latin typeface="Baskerville Old Face" panose="02020602080505020303" pitchFamily="18" charset="0"/>
              </a:rPr>
              <a:t>1977 </a:t>
            </a:r>
            <a:br>
              <a:rPr lang="en-US" sz="3200" dirty="0">
                <a:solidFill>
                  <a:srgbClr val="002060"/>
                </a:solidFill>
                <a:latin typeface="Baskerville Old Face" panose="02020602080505020303" pitchFamily="18" charset="0"/>
              </a:rPr>
            </a:br>
            <a:r>
              <a:rPr lang="en-US" sz="3200" dirty="0">
                <a:solidFill>
                  <a:srgbClr val="002060"/>
                </a:solidFill>
                <a:latin typeface="Baskerville Old Face" panose="02020602080505020303" pitchFamily="18" charset="0"/>
              </a:rPr>
              <a:t>Trans World Airlines v Hardison</a:t>
            </a:r>
            <a:endParaRPr lang="en-US" sz="3200" dirty="0">
              <a:solidFill>
                <a:srgbClr val="002060"/>
              </a:solidFill>
            </a:endParaRPr>
          </a:p>
        </p:txBody>
      </p:sp>
      <p:sp>
        <p:nvSpPr>
          <p:cNvPr id="6" name="Content Placeholder 2">
            <a:extLst>
              <a:ext uri="{FF2B5EF4-FFF2-40B4-BE49-F238E27FC236}">
                <a16:creationId xmlns:a16="http://schemas.microsoft.com/office/drawing/2014/main" id="{563E7BA2-23F4-77FA-E5A1-198DC0DD9DB9}"/>
              </a:ext>
            </a:extLst>
          </p:cNvPr>
          <p:cNvSpPr txBox="1">
            <a:spLocks/>
          </p:cNvSpPr>
          <p:nvPr/>
        </p:nvSpPr>
        <p:spPr>
          <a:xfrm>
            <a:off x="2153265" y="1583441"/>
            <a:ext cx="6360283" cy="4901919"/>
          </a:xfrm>
          <a:prstGeom prst="rect">
            <a:avLst/>
          </a:prstGeom>
        </p:spPr>
        <p:txBody>
          <a:bodyPr anchor="t">
            <a:normAutofit/>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2800" u="sng" dirty="0">
                <a:latin typeface="Baskerville Old Face" panose="02020602080505020303" pitchFamily="18" charset="0"/>
              </a:rPr>
              <a:t>Supreme Court</a:t>
            </a:r>
          </a:p>
          <a:p>
            <a:r>
              <a:rPr lang="en-US" sz="2800" dirty="0">
                <a:solidFill>
                  <a:srgbClr val="002060"/>
                </a:solidFill>
                <a:latin typeface="Baskerville Old Face" panose="02020602080505020303" pitchFamily="18" charset="0"/>
              </a:rPr>
              <a:t>Employers must reasonably accommodate an employee’s religious practices unless doing so imposes an “undue hardship” on the company.</a:t>
            </a:r>
          </a:p>
          <a:p>
            <a:pPr marL="0" indent="0">
              <a:buNone/>
            </a:pPr>
            <a:endParaRPr lang="en-US" sz="2800" dirty="0">
              <a:solidFill>
                <a:srgbClr val="002060"/>
              </a:solidFill>
              <a:latin typeface="Baskerville Old Face" panose="02020602080505020303" pitchFamily="18" charset="0"/>
            </a:endParaRPr>
          </a:p>
          <a:p>
            <a:r>
              <a:rPr lang="en-US" sz="2800" dirty="0">
                <a:solidFill>
                  <a:srgbClr val="002060"/>
                </a:solidFill>
                <a:latin typeface="Baskerville Old Face" panose="02020602080505020303" pitchFamily="18" charset="0"/>
              </a:rPr>
              <a:t>If the employer must “bear more than a de minimus cost” in order to allow/give an employee “Saturdays off,” it is an undue hardship”</a:t>
            </a:r>
          </a:p>
        </p:txBody>
      </p:sp>
    </p:spTree>
    <p:extLst>
      <p:ext uri="{BB962C8B-B14F-4D97-AF65-F5344CB8AC3E}">
        <p14:creationId xmlns:p14="http://schemas.microsoft.com/office/powerpoint/2010/main" val="3231485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06261D-F672-C0AD-C905-A969C2E4CA24}"/>
              </a:ext>
            </a:extLst>
          </p:cNvPr>
          <p:cNvSpPr>
            <a:spLocks noGrp="1"/>
          </p:cNvSpPr>
          <p:nvPr>
            <p:ph type="title"/>
          </p:nvPr>
        </p:nvSpPr>
        <p:spPr>
          <a:xfrm>
            <a:off x="2206803" y="263080"/>
            <a:ext cx="6306744" cy="991562"/>
          </a:xfrm>
        </p:spPr>
        <p:txBody>
          <a:bodyPr anchor="b">
            <a:normAutofit/>
          </a:bodyPr>
          <a:lstStyle/>
          <a:p>
            <a:r>
              <a:rPr lang="en-US" sz="4000" dirty="0">
                <a:latin typeface="Baskerville Old Face" panose="02020602080505020303" pitchFamily="18" charset="0"/>
              </a:rPr>
              <a:t>1977 - 2023</a:t>
            </a:r>
          </a:p>
        </p:txBody>
      </p:sp>
      <p:sp>
        <p:nvSpPr>
          <p:cNvPr id="4" name="Footer Placeholder 3">
            <a:extLst>
              <a:ext uri="{FF2B5EF4-FFF2-40B4-BE49-F238E27FC236}">
                <a16:creationId xmlns:a16="http://schemas.microsoft.com/office/drawing/2014/main" id="{9191AD79-2141-3447-C660-DDA02D05F921}"/>
              </a:ext>
            </a:extLst>
          </p:cNvPr>
          <p:cNvSpPr>
            <a:spLocks noGrp="1"/>
          </p:cNvSpPr>
          <p:nvPr>
            <p:ph type="ftr" sz="quarter" idx="11"/>
          </p:nvPr>
        </p:nvSpPr>
        <p:spPr>
          <a:xfrm rot="5400000">
            <a:off x="-1371600" y="2002536"/>
            <a:ext cx="3086100" cy="365125"/>
          </a:xfrm>
        </p:spPr>
        <p:txBody>
          <a:bodyPr>
            <a:normAutofit/>
          </a:bodyPr>
          <a:lstStyle/>
          <a:p>
            <a:pPr algn="l">
              <a:defRPr/>
            </a:pPr>
            <a:endParaRPr lang="en-US" sz="1000" dirty="0">
              <a:solidFill>
                <a:schemeClr val="tx1">
                  <a:lumMod val="50000"/>
                  <a:lumOff val="50000"/>
                </a:schemeClr>
              </a:solidFill>
            </a:endParaRPr>
          </a:p>
        </p:txBody>
      </p:sp>
      <p:pic>
        <p:nvPicPr>
          <p:cNvPr id="5" name="Picture 4" descr="LT - Sidebar graphic.jpg">
            <a:extLst>
              <a:ext uri="{FF2B5EF4-FFF2-40B4-BE49-F238E27FC236}">
                <a16:creationId xmlns:a16="http://schemas.microsoft.com/office/drawing/2014/main" id="{359C15C1-8E71-DC0A-2837-27989654CC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5" y="4240"/>
            <a:ext cx="1476553" cy="6350767"/>
          </a:xfrm>
          <a:prstGeom prst="rect">
            <a:avLst/>
          </a:prstGeom>
        </p:spPr>
      </p:pic>
      <p:sp>
        <p:nvSpPr>
          <p:cNvPr id="3" name="Content Placeholder 2">
            <a:extLst>
              <a:ext uri="{FF2B5EF4-FFF2-40B4-BE49-F238E27FC236}">
                <a16:creationId xmlns:a16="http://schemas.microsoft.com/office/drawing/2014/main" id="{901D0531-E1D5-092D-5563-498A1420B45A}"/>
              </a:ext>
            </a:extLst>
          </p:cNvPr>
          <p:cNvSpPr>
            <a:spLocks noGrp="1"/>
          </p:cNvSpPr>
          <p:nvPr>
            <p:ph idx="1"/>
          </p:nvPr>
        </p:nvSpPr>
        <p:spPr>
          <a:xfrm>
            <a:off x="2094271" y="1403797"/>
            <a:ext cx="6779273" cy="4636395"/>
          </a:xfrm>
        </p:spPr>
        <p:txBody>
          <a:bodyPr anchor="t">
            <a:normAutofit/>
          </a:bodyPr>
          <a:lstStyle/>
          <a:p>
            <a:pPr>
              <a:buFont typeface="Courier New" panose="02070309020205020404" pitchFamily="49" charset="0"/>
              <a:buChar char="o"/>
            </a:pPr>
            <a:r>
              <a:rPr lang="en-US" sz="3600" dirty="0">
                <a:latin typeface="Baskerville Old Face" panose="02020602080505020303" pitchFamily="18" charset="0"/>
              </a:rPr>
              <a:t>Anything more than a </a:t>
            </a:r>
          </a:p>
          <a:p>
            <a:pPr marL="0" indent="0">
              <a:buNone/>
            </a:pPr>
            <a:r>
              <a:rPr lang="en-US" sz="3600" dirty="0">
                <a:latin typeface="Baskerville Old Face" panose="02020602080505020303" pitchFamily="18" charset="0"/>
              </a:rPr>
              <a:t>“de minimus” cost = undue hardship for employer</a:t>
            </a:r>
          </a:p>
          <a:p>
            <a:pPr marL="0" indent="0">
              <a:buNone/>
            </a:pPr>
            <a:endParaRPr lang="en-US" sz="3600" dirty="0">
              <a:latin typeface="Baskerville Old Face" panose="02020602080505020303" pitchFamily="18" charset="0"/>
            </a:endParaRPr>
          </a:p>
          <a:p>
            <a:pPr>
              <a:buFont typeface="Courier New" panose="02070309020205020404" pitchFamily="49" charset="0"/>
              <a:buChar char="o"/>
            </a:pPr>
            <a:r>
              <a:rPr lang="en-US" sz="3600" dirty="0">
                <a:latin typeface="Baskerville Old Face" panose="02020602080505020303" pitchFamily="18" charset="0"/>
              </a:rPr>
              <a:t>Employers could get by with only a minimal level of accommodation</a:t>
            </a:r>
          </a:p>
        </p:txBody>
      </p:sp>
      <p:sp>
        <p:nvSpPr>
          <p:cNvPr id="12" name="Rectangle 11">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24599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A33305E-69C4-2E46-2311-7F7757CC3104}"/>
              </a:ext>
            </a:extLst>
          </p:cNvPr>
          <p:cNvSpPr>
            <a:spLocks noGrp="1"/>
          </p:cNvSpPr>
          <p:nvPr>
            <p:ph type="title"/>
          </p:nvPr>
        </p:nvSpPr>
        <p:spPr>
          <a:xfrm>
            <a:off x="2445788" y="322084"/>
            <a:ext cx="6067759" cy="1517140"/>
          </a:xfrm>
        </p:spPr>
        <p:txBody>
          <a:bodyPr anchor="b">
            <a:normAutofit/>
          </a:bodyPr>
          <a:lstStyle/>
          <a:p>
            <a:r>
              <a:rPr lang="en-US" sz="3500" dirty="0">
                <a:latin typeface="Baskerville Old Face" panose="02020602080505020303" pitchFamily="18" charset="0"/>
              </a:rPr>
              <a:t>June 29, 2023</a:t>
            </a:r>
            <a:br>
              <a:rPr lang="en-US" sz="3500" dirty="0">
                <a:latin typeface="Baskerville Old Face" panose="02020602080505020303" pitchFamily="18" charset="0"/>
              </a:rPr>
            </a:br>
            <a:r>
              <a:rPr lang="en-US" sz="3500" dirty="0">
                <a:latin typeface="Baskerville Old Face" panose="02020602080505020303" pitchFamily="18" charset="0"/>
              </a:rPr>
              <a:t>Groff v DeJoy</a:t>
            </a:r>
          </a:p>
        </p:txBody>
      </p:sp>
      <p:sp>
        <p:nvSpPr>
          <p:cNvPr id="4" name="Footer Placeholder 3">
            <a:extLst>
              <a:ext uri="{FF2B5EF4-FFF2-40B4-BE49-F238E27FC236}">
                <a16:creationId xmlns:a16="http://schemas.microsoft.com/office/drawing/2014/main" id="{37EEC360-20F3-4EF0-9C78-4DBCB566B128}"/>
              </a:ext>
            </a:extLst>
          </p:cNvPr>
          <p:cNvSpPr>
            <a:spLocks noGrp="1"/>
          </p:cNvSpPr>
          <p:nvPr>
            <p:ph type="ftr" sz="quarter" idx="11"/>
          </p:nvPr>
        </p:nvSpPr>
        <p:spPr>
          <a:xfrm rot="5400000">
            <a:off x="-1371600" y="2002536"/>
            <a:ext cx="3086100" cy="365125"/>
          </a:xfrm>
        </p:spPr>
        <p:txBody>
          <a:bodyPr>
            <a:normAutofit/>
          </a:bodyPr>
          <a:lstStyle/>
          <a:p>
            <a:pPr algn="l">
              <a:defRPr/>
            </a:pPr>
            <a:endParaRPr lang="en-US" sz="1000" dirty="0">
              <a:solidFill>
                <a:schemeClr val="tx1">
                  <a:lumMod val="50000"/>
                  <a:lumOff val="50000"/>
                </a:schemeClr>
              </a:solidFill>
            </a:endParaRPr>
          </a:p>
        </p:txBody>
      </p:sp>
      <p:pic>
        <p:nvPicPr>
          <p:cNvPr id="5" name="Picture 4" descr="LT - Sidebar graphic.jpg">
            <a:extLst>
              <a:ext uri="{FF2B5EF4-FFF2-40B4-BE49-F238E27FC236}">
                <a16:creationId xmlns:a16="http://schemas.microsoft.com/office/drawing/2014/main" id="{21D4693C-732B-7298-1308-337AF992A9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265" y="-25751"/>
            <a:ext cx="1449258" cy="6233368"/>
          </a:xfrm>
          <a:prstGeom prst="rect">
            <a:avLst/>
          </a:prstGeom>
        </p:spPr>
      </p:pic>
      <p:sp>
        <p:nvSpPr>
          <p:cNvPr id="3" name="Content Placeholder 2">
            <a:extLst>
              <a:ext uri="{FF2B5EF4-FFF2-40B4-BE49-F238E27FC236}">
                <a16:creationId xmlns:a16="http://schemas.microsoft.com/office/drawing/2014/main" id="{59860A54-A87A-9DE5-53F7-C09C8049920D}"/>
              </a:ext>
            </a:extLst>
          </p:cNvPr>
          <p:cNvSpPr>
            <a:spLocks noGrp="1"/>
          </p:cNvSpPr>
          <p:nvPr>
            <p:ph idx="1"/>
          </p:nvPr>
        </p:nvSpPr>
        <p:spPr>
          <a:xfrm>
            <a:off x="2279561" y="2161308"/>
            <a:ext cx="6520310" cy="3840247"/>
          </a:xfrm>
        </p:spPr>
        <p:txBody>
          <a:bodyPr anchor="t">
            <a:noAutofit/>
          </a:bodyPr>
          <a:lstStyle/>
          <a:p>
            <a:pPr marL="0" indent="0" algn="ctr">
              <a:buNone/>
            </a:pPr>
            <a:r>
              <a:rPr lang="en-US" sz="2400" u="sng" dirty="0">
                <a:latin typeface="Baskerville Old Face" panose="02020602080505020303" pitchFamily="18" charset="0"/>
              </a:rPr>
              <a:t>Facts</a:t>
            </a:r>
          </a:p>
          <a:p>
            <a:r>
              <a:rPr lang="en-US" sz="2400" dirty="0">
                <a:latin typeface="Baskerville Old Face" panose="02020602080505020303" pitchFamily="18" charset="0"/>
              </a:rPr>
              <a:t>Gerald Groff was a rural mail carrier for the United States Postal System</a:t>
            </a:r>
          </a:p>
          <a:p>
            <a:pPr marL="0" indent="0">
              <a:buNone/>
            </a:pPr>
            <a:endParaRPr lang="en-US" sz="2400" dirty="0">
              <a:latin typeface="Baskerville Old Face" panose="02020602080505020303" pitchFamily="18" charset="0"/>
            </a:endParaRPr>
          </a:p>
          <a:p>
            <a:r>
              <a:rPr lang="en-US" sz="2400" dirty="0">
                <a:latin typeface="Baskerville Old Face" panose="02020602080505020303" pitchFamily="18" charset="0"/>
              </a:rPr>
              <a:t>Groff observes the Sabbath every Sunday, and he refused to work Sunday shifts.</a:t>
            </a:r>
          </a:p>
          <a:p>
            <a:pPr marL="0" indent="0">
              <a:buNone/>
            </a:pPr>
            <a:endParaRPr lang="en-US" sz="2400" dirty="0">
              <a:latin typeface="Baskerville Old Face" panose="02020602080505020303" pitchFamily="18" charset="0"/>
            </a:endParaRPr>
          </a:p>
          <a:p>
            <a:r>
              <a:rPr lang="en-US" sz="2400" dirty="0">
                <a:latin typeface="Baskerville Old Face" panose="02020602080505020303" pitchFamily="18" charset="0"/>
              </a:rPr>
              <a:t>USPS disciplined Groff, and he eventually quit.</a:t>
            </a:r>
          </a:p>
        </p:txBody>
      </p:sp>
      <p:sp>
        <p:nvSpPr>
          <p:cNvPr id="12" name="Rectangle 11">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68905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EE3742-8DBF-F0E0-1593-C7E8A7165B7D}"/>
              </a:ext>
            </a:extLst>
          </p:cNvPr>
          <p:cNvSpPr>
            <a:spLocks noGrp="1"/>
          </p:cNvSpPr>
          <p:nvPr>
            <p:ph type="title"/>
          </p:nvPr>
        </p:nvSpPr>
        <p:spPr>
          <a:xfrm>
            <a:off x="2039289" y="112497"/>
            <a:ext cx="4316172" cy="1667569"/>
          </a:xfrm>
        </p:spPr>
        <p:txBody>
          <a:bodyPr anchor="b">
            <a:normAutofit/>
          </a:bodyPr>
          <a:lstStyle/>
          <a:p>
            <a:r>
              <a:rPr lang="en-US" sz="3500" u="sng" dirty="0">
                <a:latin typeface="Baskerville Old Face" panose="02020602080505020303" pitchFamily="18" charset="0"/>
              </a:rPr>
              <a:t>USPS Arguments</a:t>
            </a:r>
          </a:p>
        </p:txBody>
      </p:sp>
      <p:sp>
        <p:nvSpPr>
          <p:cNvPr id="4" name="Footer Placeholder 3">
            <a:extLst>
              <a:ext uri="{FF2B5EF4-FFF2-40B4-BE49-F238E27FC236}">
                <a16:creationId xmlns:a16="http://schemas.microsoft.com/office/drawing/2014/main" id="{D9CEB010-1C68-220D-C9CC-FDC983546345}"/>
              </a:ext>
            </a:extLst>
          </p:cNvPr>
          <p:cNvSpPr>
            <a:spLocks noGrp="1"/>
          </p:cNvSpPr>
          <p:nvPr>
            <p:ph type="ftr" sz="quarter" idx="11"/>
          </p:nvPr>
        </p:nvSpPr>
        <p:spPr>
          <a:xfrm rot="5400000">
            <a:off x="-1371600" y="2002536"/>
            <a:ext cx="3086100" cy="365125"/>
          </a:xfrm>
        </p:spPr>
        <p:txBody>
          <a:bodyPr>
            <a:normAutofit/>
          </a:bodyPr>
          <a:lstStyle/>
          <a:p>
            <a:pPr algn="l">
              <a:defRPr/>
            </a:pPr>
            <a:endParaRPr lang="en-US" sz="1000" dirty="0">
              <a:solidFill>
                <a:schemeClr val="tx1">
                  <a:lumMod val="50000"/>
                  <a:lumOff val="50000"/>
                </a:schemeClr>
              </a:solidFill>
            </a:endParaRPr>
          </a:p>
        </p:txBody>
      </p:sp>
      <p:pic>
        <p:nvPicPr>
          <p:cNvPr id="5" name="Content Placeholder 4" descr="LT - Sidebar graphic.jpg">
            <a:extLst>
              <a:ext uri="{FF2B5EF4-FFF2-40B4-BE49-F238E27FC236}">
                <a16:creationId xmlns:a16="http://schemas.microsoft.com/office/drawing/2014/main" id="{13035E17-CFFE-5CAD-B4CE-9634808C1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6" y="12990"/>
            <a:ext cx="1455222" cy="6259021"/>
          </a:xfrm>
          <a:prstGeom prst="rect">
            <a:avLst/>
          </a:prstGeom>
        </p:spPr>
      </p:pic>
      <p:sp>
        <p:nvSpPr>
          <p:cNvPr id="9" name="Content Placeholder 8">
            <a:extLst>
              <a:ext uri="{FF2B5EF4-FFF2-40B4-BE49-F238E27FC236}">
                <a16:creationId xmlns:a16="http://schemas.microsoft.com/office/drawing/2014/main" id="{17B303B3-CE93-D4E3-1DBA-1C340E33BD10}"/>
              </a:ext>
            </a:extLst>
          </p:cNvPr>
          <p:cNvSpPr>
            <a:spLocks noGrp="1"/>
          </p:cNvSpPr>
          <p:nvPr>
            <p:ph idx="1"/>
          </p:nvPr>
        </p:nvSpPr>
        <p:spPr>
          <a:xfrm>
            <a:off x="2537138" y="2292439"/>
            <a:ext cx="5976410" cy="3310919"/>
          </a:xfrm>
        </p:spPr>
        <p:txBody>
          <a:bodyPr anchor="t">
            <a:normAutofit fontScale="92500" lnSpcReduction="10000"/>
          </a:bodyPr>
          <a:lstStyle/>
          <a:p>
            <a:r>
              <a:rPr lang="en-US" sz="2800" dirty="0">
                <a:latin typeface="Baskerville Old Face" panose="02020602080505020303" pitchFamily="18" charset="0"/>
              </a:rPr>
              <a:t>Allowing Groff Sundays off created morale and scheduling problems and created “resentment toward management.”</a:t>
            </a:r>
          </a:p>
          <a:p>
            <a:pPr marL="0" indent="0">
              <a:buNone/>
            </a:pPr>
            <a:endParaRPr lang="en-US" sz="2800" dirty="0">
              <a:latin typeface="Baskerville Old Face" panose="02020602080505020303" pitchFamily="18" charset="0"/>
            </a:endParaRPr>
          </a:p>
          <a:p>
            <a:r>
              <a:rPr lang="en-US" sz="2800" dirty="0">
                <a:latin typeface="Baskerville Old Face" panose="02020602080505020303" pitchFamily="18" charset="0"/>
              </a:rPr>
              <a:t>Another employee filed a grievance that allowing Groff Sundays off violated a collectively bargained agreement.</a:t>
            </a:r>
          </a:p>
        </p:txBody>
      </p:sp>
      <p:sp>
        <p:nvSpPr>
          <p:cNvPr id="14" name="Rectangle 13">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141174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1202</TotalTime>
  <Words>2296</Words>
  <Application>Microsoft Office PowerPoint</Application>
  <PresentationFormat>On-screen Show (4:3)</PresentationFormat>
  <Paragraphs>241</Paragraphs>
  <Slides>49</Slides>
  <Notes>36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49</vt:i4>
      </vt:variant>
    </vt:vector>
  </HeadingPairs>
  <TitlesOfParts>
    <vt:vector size="59" baseType="lpstr">
      <vt:lpstr>Algerian</vt:lpstr>
      <vt:lpstr>Amasis MT Pro Black</vt:lpstr>
      <vt:lpstr>Arial</vt:lpstr>
      <vt:lpstr>Arial Narrow</vt:lpstr>
      <vt:lpstr>Baskerville Old Face</vt:lpstr>
      <vt:lpstr>Calibri</vt:lpstr>
      <vt:lpstr>Courier New</vt:lpstr>
      <vt:lpstr>Edwardian Script ITC</vt:lpstr>
      <vt:lpstr>Wingdings</vt:lpstr>
      <vt:lpstr>Office Theme</vt:lpstr>
      <vt:lpstr>PowerPoint Presentation</vt:lpstr>
      <vt:lpstr>Religion in the Workplace 101</vt:lpstr>
      <vt:lpstr>First Amendment   </vt:lpstr>
      <vt:lpstr>Title VII</vt:lpstr>
      <vt:lpstr>1977  Trans World Airlines v Hardison</vt:lpstr>
      <vt:lpstr>PowerPoint Presentation</vt:lpstr>
      <vt:lpstr>1977 - 2023</vt:lpstr>
      <vt:lpstr>June 29, 2023 Groff v DeJoy</vt:lpstr>
      <vt:lpstr>USPS Arguments</vt:lpstr>
      <vt:lpstr>U.S. District Court for the Eastern District of Pennsylvania </vt:lpstr>
      <vt:lpstr>United States Supreme Court</vt:lpstr>
      <vt:lpstr>Key Takeaways</vt:lpstr>
      <vt:lpstr>Key Takeaways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or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May, Julie A.</dc:creator>
  <cp:lastModifiedBy>Patton, Shannon M.</cp:lastModifiedBy>
  <cp:revision>130</cp:revision>
  <cp:lastPrinted>2023-08-16T19:36:30Z</cp:lastPrinted>
  <dcterms:modified xsi:type="dcterms:W3CDTF">2023-08-16T20:02:30Z</dcterms:modified>
</cp:coreProperties>
</file>

<file path=docProps/custom.xml><?xml version="1.0" encoding="utf-8"?>
<op:Properties xmlns:vt="http://schemas.openxmlformats.org/officeDocument/2006/docPropsVTypes" xmlns:op="http://schemas.openxmlformats.org/officeDocument/2006/custom-properties">
  <op:property fmtid="{D5CDD505-2E9C-101B-9397-08002B2CF9AE}" pid="2" name="DocumentSk">
    <vt:i4>8995211</vt:i4>
  </op:property>
  <op:property fmtid="{D5CDD505-2E9C-101B-9397-08002B2CF9AE}" pid="3" name="CaseSk">
    <vt:i4>75116914</vt:i4>
  </op:property>
  <op:property fmtid="{D5CDD505-2E9C-101B-9397-08002B2CF9AE}" pid="4" name="Version">
    <vt:i4>0</vt:i4>
  </op:property>
  <op:property fmtid="{D5CDD505-2E9C-101B-9397-08002B2CF9AE}" pid="5" name="FirmId">
    <vt:lpwstr>f846f3bd-ed71-44c5-b635-e95f0ea69034</vt:lpwstr>
  </op:property>
  <op:property fmtid="{D5CDD505-2E9C-101B-9397-08002B2CF9AE}" pid="6" name="DocumentId">
    <vt:i4>8897163</vt:i4>
  </op:property>
  <op:property fmtid="{D5CDD505-2E9C-101B-9397-08002B2CF9AE}" pid="7" name="MatterId">
    <vt:i4>79970</vt:i4>
  </op:property>
</op:Properties>
</file>