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4"/>
  </p:sldMasterIdLst>
  <p:notesMasterIdLst>
    <p:notesMasterId r:id="rId36"/>
  </p:notesMasterIdLst>
  <p:handoutMasterIdLst>
    <p:handoutMasterId r:id="rId37"/>
  </p:handoutMasterIdLst>
  <p:sldIdLst>
    <p:sldId id="5487" r:id="rId5"/>
    <p:sldId id="5481" r:id="rId6"/>
    <p:sldId id="5488" r:id="rId7"/>
    <p:sldId id="5489" r:id="rId8"/>
    <p:sldId id="5417" r:id="rId9"/>
    <p:sldId id="5348" r:id="rId10"/>
    <p:sldId id="5406" r:id="rId11"/>
    <p:sldId id="980" r:id="rId12"/>
    <p:sldId id="5391" r:id="rId13"/>
    <p:sldId id="5458" r:id="rId14"/>
    <p:sldId id="5495" r:id="rId15"/>
    <p:sldId id="5461" r:id="rId16"/>
    <p:sldId id="5462" r:id="rId17"/>
    <p:sldId id="5463" r:id="rId18"/>
    <p:sldId id="5468" r:id="rId19"/>
    <p:sldId id="5465" r:id="rId20"/>
    <p:sldId id="5472" r:id="rId21"/>
    <p:sldId id="5473" r:id="rId22"/>
    <p:sldId id="5474" r:id="rId23"/>
    <p:sldId id="5485" r:id="rId24"/>
    <p:sldId id="5486" r:id="rId25"/>
    <p:sldId id="5476" r:id="rId26"/>
    <p:sldId id="5477" r:id="rId27"/>
    <p:sldId id="5492" r:id="rId28"/>
    <p:sldId id="5490" r:id="rId29"/>
    <p:sldId id="258" r:id="rId30"/>
    <p:sldId id="1607" r:id="rId31"/>
    <p:sldId id="5418" r:id="rId32"/>
    <p:sldId id="5449" r:id="rId33"/>
    <p:sldId id="265" r:id="rId34"/>
    <p:sldId id="549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7"/>
    <a:srgbClr val="FFEFEF"/>
    <a:srgbClr val="6B4E8B"/>
    <a:srgbClr val="9D89B2"/>
    <a:srgbClr val="0000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cSldViewPr>
  </p:slideViewPr>
  <p:notesTextViewPr>
    <p:cViewPr>
      <p:scale>
        <a:sx n="3" d="2"/>
        <a:sy n="3" d="2"/>
      </p:scale>
      <p:origin x="0" y="0"/>
    </p:cViewPr>
  </p:notesTextViewPr>
  <p:notesViewPr>
    <p:cSldViewPr snapToGrid="0">
      <p:cViewPr>
        <p:scale>
          <a:sx n="1" d="2"/>
          <a:sy n="1" d="2"/>
        </p:scale>
        <p:origin x="2712" y="3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er, Katharine C. (Cincinnati)" userId="765bb6c1-5ddb-46fc-8465-31af4ceb0c35" providerId="ADAL" clId="{6ABAAB36-356C-484D-8D30-65785B3DD096}"/>
    <pc:docChg chg="modSld">
      <pc:chgData name="Weber, Katharine C. (Cincinnati)" userId="765bb6c1-5ddb-46fc-8465-31af4ceb0c35" providerId="ADAL" clId="{6ABAAB36-356C-484D-8D30-65785B3DD096}" dt="2023-07-05T15:25:49.118" v="171" actId="20577"/>
      <pc:docMkLst>
        <pc:docMk/>
      </pc:docMkLst>
      <pc:sldChg chg="modNotesTx">
        <pc:chgData name="Weber, Katharine C. (Cincinnati)" userId="765bb6c1-5ddb-46fc-8465-31af4ceb0c35" providerId="ADAL" clId="{6ABAAB36-356C-484D-8D30-65785B3DD096}" dt="2023-07-05T15:25:49.118" v="171" actId="20577"/>
        <pc:sldMkLst>
          <pc:docMk/>
          <pc:sldMk cId="1251612693" sldId="5462"/>
        </pc:sldMkLst>
      </pc:sldChg>
    </pc:docChg>
  </pc:docChgLst>
  <pc:docChgLst>
    <pc:chgData name="Bennett, Sabrina L. (Nashville)" userId="0037de3d-5b74-4796-86af-4db7ed75856f" providerId="ADAL" clId="{F734102B-2BE4-4A05-9332-35690AD8C8C1}"/>
    <pc:docChg chg="addSld modSld sldOrd">
      <pc:chgData name="Bennett, Sabrina L. (Nashville)" userId="0037de3d-5b74-4796-86af-4db7ed75856f" providerId="ADAL" clId="{F734102B-2BE4-4A05-9332-35690AD8C8C1}" dt="2023-08-22T14:55:18.308" v="54"/>
      <pc:docMkLst>
        <pc:docMk/>
      </pc:docMkLst>
      <pc:sldChg chg="modSp mod">
        <pc:chgData name="Bennett, Sabrina L. (Nashville)" userId="0037de3d-5b74-4796-86af-4db7ed75856f" providerId="ADAL" clId="{F734102B-2BE4-4A05-9332-35690AD8C8C1}" dt="2023-08-22T14:54:18.036" v="51" actId="20577"/>
        <pc:sldMkLst>
          <pc:docMk/>
          <pc:sldMk cId="3223883228" sldId="5487"/>
        </pc:sldMkLst>
        <pc:spChg chg="mod">
          <ac:chgData name="Bennett, Sabrina L. (Nashville)" userId="0037de3d-5b74-4796-86af-4db7ed75856f" providerId="ADAL" clId="{F734102B-2BE4-4A05-9332-35690AD8C8C1}" dt="2023-08-22T14:54:18.036" v="51" actId="20577"/>
          <ac:spMkLst>
            <pc:docMk/>
            <pc:sldMk cId="3223883228" sldId="5487"/>
            <ac:spMk id="2" creationId="{72B1ED7C-2256-0C2C-AD6E-1DD4A3175239}"/>
          </ac:spMkLst>
        </pc:spChg>
      </pc:sldChg>
      <pc:sldChg chg="add ord">
        <pc:chgData name="Bennett, Sabrina L. (Nashville)" userId="0037de3d-5b74-4796-86af-4db7ed75856f" providerId="ADAL" clId="{F734102B-2BE4-4A05-9332-35690AD8C8C1}" dt="2023-08-22T14:55:18.308" v="54"/>
        <pc:sldMkLst>
          <pc:docMk/>
          <pc:sldMk cId="1551588767" sldId="5496"/>
        </pc:sldMkLst>
      </pc:sldChg>
    </pc:docChg>
  </pc:docChgLst>
  <pc:docChgLst>
    <pc:chgData name="Weber, Katharine C. (Cincinnati)" userId="765bb6c1-5ddb-46fc-8465-31af4ceb0c35" providerId="ADAL" clId="{9025101B-AA23-42A1-831A-4F57AEB900F3}"/>
    <pc:docChg chg="undo custSel modSld">
      <pc:chgData name="Weber, Katharine C. (Cincinnati)" userId="765bb6c1-5ddb-46fc-8465-31af4ceb0c35" providerId="ADAL" clId="{9025101B-AA23-42A1-831A-4F57AEB900F3}" dt="2023-08-22T14:13:51.497" v="1613" actId="6549"/>
      <pc:docMkLst>
        <pc:docMk/>
      </pc:docMkLst>
      <pc:sldChg chg="modNotesTx">
        <pc:chgData name="Weber, Katharine C. (Cincinnati)" userId="765bb6c1-5ddb-46fc-8465-31af4ceb0c35" providerId="ADAL" clId="{9025101B-AA23-42A1-831A-4F57AEB900F3}" dt="2023-08-22T14:11:57.159" v="1533" actId="20577"/>
        <pc:sldMkLst>
          <pc:docMk/>
          <pc:sldMk cId="770866638" sldId="5406"/>
        </pc:sldMkLst>
      </pc:sldChg>
      <pc:sldChg chg="modSp mod">
        <pc:chgData name="Weber, Katharine C. (Cincinnati)" userId="765bb6c1-5ddb-46fc-8465-31af4ceb0c35" providerId="ADAL" clId="{9025101B-AA23-42A1-831A-4F57AEB900F3}" dt="2023-08-22T14:08:41.060" v="1305" actId="20577"/>
        <pc:sldMkLst>
          <pc:docMk/>
          <pc:sldMk cId="4024854584" sldId="5463"/>
        </pc:sldMkLst>
        <pc:spChg chg="mod">
          <ac:chgData name="Weber, Katharine C. (Cincinnati)" userId="765bb6c1-5ddb-46fc-8465-31af4ceb0c35" providerId="ADAL" clId="{9025101B-AA23-42A1-831A-4F57AEB900F3}" dt="2023-08-22T14:08:41.060" v="1305" actId="20577"/>
          <ac:spMkLst>
            <pc:docMk/>
            <pc:sldMk cId="4024854584" sldId="5463"/>
            <ac:spMk id="4" creationId="{431936AD-5349-1250-19A4-91DFC25757E5}"/>
          </ac:spMkLst>
        </pc:spChg>
      </pc:sldChg>
      <pc:sldChg chg="modSp mod">
        <pc:chgData name="Weber, Katharine C. (Cincinnati)" userId="765bb6c1-5ddb-46fc-8465-31af4ceb0c35" providerId="ADAL" clId="{9025101B-AA23-42A1-831A-4F57AEB900F3}" dt="2023-08-22T14:13:51.497" v="1613" actId="6549"/>
        <pc:sldMkLst>
          <pc:docMk/>
          <pc:sldMk cId="2737156594" sldId="5465"/>
        </pc:sldMkLst>
        <pc:spChg chg="mod">
          <ac:chgData name="Weber, Katharine C. (Cincinnati)" userId="765bb6c1-5ddb-46fc-8465-31af4ceb0c35" providerId="ADAL" clId="{9025101B-AA23-42A1-831A-4F57AEB900F3}" dt="2023-08-22T14:13:51.497" v="1613" actId="6549"/>
          <ac:spMkLst>
            <pc:docMk/>
            <pc:sldMk cId="2737156594" sldId="5465"/>
            <ac:spMk id="4" creationId="{7041EA67-F83D-CF50-B68D-95129BE965E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3">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3">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26056BBF-CEEF-4560-B076-2946E76BFDA0}">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8186628C-D5D9-4B41-9480-F4FCE74366DA}" type="parTrans" cxnId="{2F7B49B3-4D5C-41CA-B835-042A1623DF7C}">
      <dgm:prSet/>
      <dgm:spPr/>
      <dgm:t>
        <a:bodyPr/>
        <a:lstStyle/>
        <a:p>
          <a:endParaRPr lang="en-US"/>
        </a:p>
      </dgm:t>
    </dgm:pt>
    <dgm:pt modelId="{AC36341F-DBD2-4EE8-8E0B-49F6B4140858}" type="sibTrans" cxnId="{2F7B49B3-4D5C-41CA-B835-042A1623DF7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5C4872B-5877-4F8E-9A69-9B136D1B06A8}" type="pres">
      <dgm:prSet presAssocID="{26056BBF-CEEF-4560-B076-2946E76BFDA0}" presName="parTxOnly" presStyleLbl="node1" presStyleIdx="0" presStyleCnt="3">
        <dgm:presLayoutVars>
          <dgm:bulletEnabled val="1"/>
        </dgm:presLayoutVars>
      </dgm:prSet>
      <dgm:spPr>
        <a:prstGeom prst="chevron">
          <a:avLst/>
        </a:prstGeom>
      </dgm:spPr>
    </dgm:pt>
    <dgm:pt modelId="{DDDE1E81-AFB6-43F4-9BD6-859286489129}" type="pres">
      <dgm:prSet presAssocID="{AC36341F-DBD2-4EE8-8E0B-49F6B4140858}" presName="parSpace" presStyleCnt="0"/>
      <dgm:spPr/>
    </dgm:pt>
    <dgm:pt modelId="{D455C47F-EF89-4062-A7D8-6CB1A4E23784}" type="pres">
      <dgm:prSet presAssocID="{B5E22F3B-B8AD-4CBB-ABE6-2DB45E9589C9}" presName="parTxOnly" presStyleLbl="node1" presStyleIdx="1" presStyleCnt="3">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B3E299A2-E6B6-47CF-A01B-E7F4685E86AA}" type="presOf" srcId="{B5E22F3B-B8AD-4CBB-ABE6-2DB45E9589C9}" destId="{D455C47F-EF89-4062-A7D8-6CB1A4E23784}" srcOrd="0" destOrd="0" presId="urn:microsoft.com/office/officeart/2005/8/layout/hChevron3"/>
    <dgm:cxn modelId="{2F7B49B3-4D5C-41CA-B835-042A1623DF7C}" srcId="{A16462DC-9001-49F7-A571-88C06AC2FAF9}" destId="{26056BBF-CEEF-4560-B076-2946E76BFDA0}" srcOrd="0" destOrd="0" parTransId="{8186628C-D5D9-4B41-9480-F4FCE74366DA}" sibTransId="{AC36341F-DBD2-4EE8-8E0B-49F6B4140858}"/>
    <dgm:cxn modelId="{165E50BB-5EBE-4148-8660-7EB039945472}" srcId="{A16462DC-9001-49F7-A571-88C06AC2FAF9}" destId="{A69EFDB1-B2C7-4B88-9ECE-5BA3B845DE9F}" srcOrd="2" destOrd="0" parTransId="{DE09A0A3-E85A-4A81-85C1-0021D2C6EE85}" sibTransId="{6B708881-BE5A-4898-852D-36BE089E5EEE}"/>
    <dgm:cxn modelId="{9F8E65CC-79DC-42C9-8596-9691D8E837F3}" srcId="{A16462DC-9001-49F7-A571-88C06AC2FAF9}" destId="{B5E22F3B-B8AD-4CBB-ABE6-2DB45E9589C9}" srcOrd="1" destOrd="0" parTransId="{13696DBD-D592-4118-B35F-17B3483BEB8F}" sibTransId="{86676784-CAB6-46D4-AC93-DCA6D50208A7}"/>
    <dgm:cxn modelId="{84C8B1E5-5511-40FD-9622-C12AF41654C3}" type="presOf" srcId="{26056BBF-CEEF-4560-B076-2946E76BFDA0}" destId="{D5C4872B-5877-4F8E-9A69-9B136D1B06A8}" srcOrd="0" destOrd="0" presId="urn:microsoft.com/office/officeart/2005/8/layout/hChevron3"/>
    <dgm:cxn modelId="{286C6963-8AA9-486E-B86C-516C9F102C56}" type="presParOf" srcId="{3572DDF5-8F49-4926-B8D2-9BBDC1498A8D}" destId="{D5C4872B-5877-4F8E-9A69-9B136D1B06A8}" srcOrd="0" destOrd="0" presId="urn:microsoft.com/office/officeart/2005/8/layout/hChevron3"/>
    <dgm:cxn modelId="{A4B5E156-DAFA-4527-B0AE-CE6996691582}" type="presParOf" srcId="{3572DDF5-8F49-4926-B8D2-9BBDC1498A8D}" destId="{DDDE1E81-AFB6-43F4-9BD6-859286489129}" srcOrd="1" destOrd="0" presId="urn:microsoft.com/office/officeart/2005/8/layout/hChevron3"/>
    <dgm:cxn modelId="{58E4099E-32B0-491D-BABA-A8E78685D062}" type="presParOf" srcId="{3572DDF5-8F49-4926-B8D2-9BBDC1498A8D}" destId="{D455C47F-EF89-4062-A7D8-6CB1A4E23784}" srcOrd="2" destOrd="0" presId="urn:microsoft.com/office/officeart/2005/8/layout/hChevron3"/>
    <dgm:cxn modelId="{A3F9AFAD-D4DD-4B75-B957-AF46A686DF9B}" type="presParOf" srcId="{3572DDF5-8F49-4926-B8D2-9BBDC1498A8D}" destId="{534F41FF-0B34-433E-A8C6-156E8094F174}" srcOrd="3" destOrd="0" presId="urn:microsoft.com/office/officeart/2005/8/layout/hChevron3"/>
    <dgm:cxn modelId="{B8BE7F13-F3AB-407A-8FEA-88A34DCB3D74}" type="presParOf" srcId="{3572DDF5-8F49-4926-B8D2-9BBDC1498A8D}" destId="{D860FD75-155A-439D-B510-F0DA773E06C3}"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1081FD-6666-4365-9413-26B74AF7D997}" type="doc">
      <dgm:prSet loTypeId="urn:microsoft.com/office/officeart/2005/8/layout/process2" loCatId="process" qsTypeId="urn:microsoft.com/office/officeart/2005/8/quickstyle/simple1" qsCatId="simple" csTypeId="urn:microsoft.com/office/officeart/2005/8/colors/accent1_2" csCatId="accent1" phldr="1"/>
      <dgm:spPr/>
    </dgm:pt>
    <dgm:pt modelId="{90E98CFA-6DE2-4DA9-A2D6-201C73864D7D}">
      <dgm:prSet phldrT="[Text]"/>
      <dgm:spPr>
        <a:solidFill>
          <a:srgbClr val="FFEFEF"/>
        </a:solidFill>
        <a:ln>
          <a:solidFill>
            <a:srgbClr val="FFEFEF"/>
          </a:solidFill>
        </a:ln>
      </dgm:spPr>
      <dgm:t>
        <a:bodyPr/>
        <a:lstStyle/>
        <a:p>
          <a:r>
            <a:rPr lang="en-US" dirty="0">
              <a:solidFill>
                <a:schemeClr val="accent1"/>
              </a:solidFill>
              <a:latin typeface="Arial" panose="020B0604020202020204" pitchFamily="34" charset="0"/>
              <a:cs typeface="Arial" panose="020B0604020202020204" pitchFamily="34" charset="0"/>
            </a:rPr>
            <a:t>Investigate fully.</a:t>
          </a:r>
        </a:p>
      </dgm:t>
    </dgm:pt>
    <dgm:pt modelId="{FD71C98E-819B-44C2-92C4-0199B30FB677}" type="parTrans" cxnId="{9DD2BD9E-5F03-49C7-9530-70DF6B0E831A}">
      <dgm:prSet/>
      <dgm:spPr/>
      <dgm:t>
        <a:bodyPr/>
        <a:lstStyle/>
        <a:p>
          <a:endParaRPr lang="en-US"/>
        </a:p>
      </dgm:t>
    </dgm:pt>
    <dgm:pt modelId="{AEE121FF-11E7-4569-AA04-C0785A715263}" type="sibTrans" cxnId="{9DD2BD9E-5F03-49C7-9530-70DF6B0E831A}">
      <dgm:prSet/>
      <dgm:spPr>
        <a:solidFill>
          <a:schemeClr val="bg1">
            <a:lumMod val="85000"/>
          </a:schemeClr>
        </a:solidFill>
      </dgm:spPr>
      <dgm:t>
        <a:bodyPr/>
        <a:lstStyle/>
        <a:p>
          <a:endParaRPr lang="en-US" dirty="0"/>
        </a:p>
      </dgm:t>
    </dgm:pt>
    <dgm:pt modelId="{9B36EEBA-1DD8-4BEA-9347-1025AC460637}">
      <dgm:prSet/>
      <dgm:spPr>
        <a:solidFill>
          <a:srgbClr val="FFEFEF"/>
        </a:solidFill>
        <a:ln>
          <a:solidFill>
            <a:srgbClr val="FFEFEF"/>
          </a:solidFill>
        </a:ln>
      </dgm:spPr>
      <dgm:t>
        <a:bodyPr/>
        <a:lstStyle/>
        <a:p>
          <a:r>
            <a:rPr lang="en-US" dirty="0">
              <a:solidFill>
                <a:schemeClr val="accent1"/>
              </a:solidFill>
              <a:latin typeface="Arial" panose="020B0604020202020204" pitchFamily="34" charset="0"/>
              <a:cs typeface="Arial" panose="020B0604020202020204" pitchFamily="34" charset="0"/>
            </a:rPr>
            <a:t>If you determine the threats were made, consider  comparators to ensure consistent discipline.</a:t>
          </a:r>
        </a:p>
      </dgm:t>
    </dgm:pt>
    <dgm:pt modelId="{93B40AFE-3186-4FE8-9895-AE75D8986479}" type="parTrans" cxnId="{A7AF886D-399D-4628-99CB-C08C2CEC62C3}">
      <dgm:prSet/>
      <dgm:spPr/>
      <dgm:t>
        <a:bodyPr/>
        <a:lstStyle/>
        <a:p>
          <a:endParaRPr lang="en-US"/>
        </a:p>
      </dgm:t>
    </dgm:pt>
    <dgm:pt modelId="{59A4BA7D-684E-4512-A2D7-03BC24213E05}" type="sibTrans" cxnId="{A7AF886D-399D-4628-99CB-C08C2CEC62C3}">
      <dgm:prSet/>
      <dgm:spPr>
        <a:solidFill>
          <a:schemeClr val="bg1">
            <a:lumMod val="85000"/>
          </a:schemeClr>
        </a:solidFill>
      </dgm:spPr>
      <dgm:t>
        <a:bodyPr/>
        <a:lstStyle/>
        <a:p>
          <a:endParaRPr lang="en-US" dirty="0"/>
        </a:p>
      </dgm:t>
    </dgm:pt>
    <dgm:pt modelId="{4D09067A-8F82-4A8C-BC07-7B84F7A7708E}">
      <dgm:prSet/>
      <dgm:spPr>
        <a:solidFill>
          <a:srgbClr val="FFEFEF"/>
        </a:solidFill>
        <a:ln>
          <a:solidFill>
            <a:srgbClr val="FFEFEF"/>
          </a:solidFill>
        </a:ln>
      </dgm:spPr>
      <dgm:t>
        <a:bodyPr/>
        <a:lstStyle/>
        <a:p>
          <a:r>
            <a:rPr lang="en-US" dirty="0">
              <a:solidFill>
                <a:schemeClr val="accent1"/>
              </a:solidFill>
              <a:latin typeface="Arial" panose="020B0604020202020204" pitchFamily="34" charset="0"/>
              <a:cs typeface="Arial" panose="020B0604020202020204" pitchFamily="34" charset="0"/>
            </a:rPr>
            <a:t>Issue discipline.</a:t>
          </a:r>
        </a:p>
      </dgm:t>
    </dgm:pt>
    <dgm:pt modelId="{3115F2C9-3496-447E-8722-7A0035DFA786}" type="parTrans" cxnId="{228B27D0-7F7B-46A9-98B4-6B9B7044DFED}">
      <dgm:prSet/>
      <dgm:spPr/>
      <dgm:t>
        <a:bodyPr/>
        <a:lstStyle/>
        <a:p>
          <a:endParaRPr lang="en-US"/>
        </a:p>
      </dgm:t>
    </dgm:pt>
    <dgm:pt modelId="{7775A637-0E85-4713-9DB7-8CA227A924EA}" type="sibTrans" cxnId="{228B27D0-7F7B-46A9-98B4-6B9B7044DFED}">
      <dgm:prSet/>
      <dgm:spPr>
        <a:solidFill>
          <a:schemeClr val="bg1">
            <a:lumMod val="85000"/>
          </a:schemeClr>
        </a:solidFill>
      </dgm:spPr>
      <dgm:t>
        <a:bodyPr/>
        <a:lstStyle/>
        <a:p>
          <a:endParaRPr lang="en-US" dirty="0"/>
        </a:p>
      </dgm:t>
    </dgm:pt>
    <dgm:pt modelId="{E4E062DB-0CC3-4397-8D28-B072AFCCAC61}">
      <dgm:prSet/>
      <dgm:spPr>
        <a:solidFill>
          <a:srgbClr val="FFEFEF"/>
        </a:solidFill>
        <a:ln>
          <a:solidFill>
            <a:srgbClr val="FFEFEF"/>
          </a:solidFill>
        </a:ln>
      </dgm:spPr>
      <dgm:t>
        <a:bodyPr/>
        <a:lstStyle/>
        <a:p>
          <a:r>
            <a:rPr lang="en-US" dirty="0">
              <a:solidFill>
                <a:schemeClr val="accent1"/>
              </a:solidFill>
              <a:latin typeface="Arial" panose="020B0604020202020204" pitchFamily="34" charset="0"/>
              <a:cs typeface="Arial" panose="020B0604020202020204" pitchFamily="34" charset="0"/>
            </a:rPr>
            <a:t>Ignore medical issues.</a:t>
          </a:r>
        </a:p>
      </dgm:t>
    </dgm:pt>
    <dgm:pt modelId="{584FC19D-C0A8-4392-9A9E-824804343F3A}" type="parTrans" cxnId="{09039104-A252-42D0-8693-975AAEDA662D}">
      <dgm:prSet/>
      <dgm:spPr/>
      <dgm:t>
        <a:bodyPr/>
        <a:lstStyle/>
        <a:p>
          <a:endParaRPr lang="en-US"/>
        </a:p>
      </dgm:t>
    </dgm:pt>
    <dgm:pt modelId="{908F0EDA-7C85-4FC4-AE51-6A6B78EF6148}" type="sibTrans" cxnId="{09039104-A252-42D0-8693-975AAEDA662D}">
      <dgm:prSet/>
      <dgm:spPr/>
      <dgm:t>
        <a:bodyPr/>
        <a:lstStyle/>
        <a:p>
          <a:endParaRPr lang="en-US"/>
        </a:p>
      </dgm:t>
    </dgm:pt>
    <dgm:pt modelId="{40AACAC0-B468-4CFC-B30A-C4725C0B8D7B}" type="pres">
      <dgm:prSet presAssocID="{DA1081FD-6666-4365-9413-26B74AF7D997}" presName="linearFlow" presStyleCnt="0">
        <dgm:presLayoutVars>
          <dgm:resizeHandles val="exact"/>
        </dgm:presLayoutVars>
      </dgm:prSet>
      <dgm:spPr/>
    </dgm:pt>
    <dgm:pt modelId="{2A4741AC-37D8-41A8-A810-1DBCE38A5EBA}" type="pres">
      <dgm:prSet presAssocID="{90E98CFA-6DE2-4DA9-A2D6-201C73864D7D}" presName="node" presStyleLbl="node1" presStyleIdx="0" presStyleCnt="4" custScaleX="177681">
        <dgm:presLayoutVars>
          <dgm:bulletEnabled val="1"/>
        </dgm:presLayoutVars>
      </dgm:prSet>
      <dgm:spPr/>
    </dgm:pt>
    <dgm:pt modelId="{47D8056C-288D-4ECA-B02B-EFA35F371E19}" type="pres">
      <dgm:prSet presAssocID="{AEE121FF-11E7-4569-AA04-C0785A715263}" presName="sibTrans" presStyleLbl="sibTrans2D1" presStyleIdx="0" presStyleCnt="3"/>
      <dgm:spPr/>
    </dgm:pt>
    <dgm:pt modelId="{306C90A8-64DC-4589-BEAA-147320AC220F}" type="pres">
      <dgm:prSet presAssocID="{AEE121FF-11E7-4569-AA04-C0785A715263}" presName="connectorText" presStyleLbl="sibTrans2D1" presStyleIdx="0" presStyleCnt="3"/>
      <dgm:spPr/>
    </dgm:pt>
    <dgm:pt modelId="{9ECB902F-2FDF-46DF-B489-D595360EF8A7}" type="pres">
      <dgm:prSet presAssocID="{9B36EEBA-1DD8-4BEA-9347-1025AC460637}" presName="node" presStyleLbl="node1" presStyleIdx="1" presStyleCnt="4" custScaleX="177681">
        <dgm:presLayoutVars>
          <dgm:bulletEnabled val="1"/>
        </dgm:presLayoutVars>
      </dgm:prSet>
      <dgm:spPr/>
    </dgm:pt>
    <dgm:pt modelId="{186CE8B8-F8DE-435F-87EA-21DBEA148F4E}" type="pres">
      <dgm:prSet presAssocID="{59A4BA7D-684E-4512-A2D7-03BC24213E05}" presName="sibTrans" presStyleLbl="sibTrans2D1" presStyleIdx="1" presStyleCnt="3"/>
      <dgm:spPr/>
    </dgm:pt>
    <dgm:pt modelId="{185D11DF-A15F-4D08-8999-C1A34B21DD80}" type="pres">
      <dgm:prSet presAssocID="{59A4BA7D-684E-4512-A2D7-03BC24213E05}" presName="connectorText" presStyleLbl="sibTrans2D1" presStyleIdx="1" presStyleCnt="3"/>
      <dgm:spPr/>
    </dgm:pt>
    <dgm:pt modelId="{F432AAB6-74B7-492D-881D-642374D26F2B}" type="pres">
      <dgm:prSet presAssocID="{4D09067A-8F82-4A8C-BC07-7B84F7A7708E}" presName="node" presStyleLbl="node1" presStyleIdx="2" presStyleCnt="4" custScaleX="177681">
        <dgm:presLayoutVars>
          <dgm:bulletEnabled val="1"/>
        </dgm:presLayoutVars>
      </dgm:prSet>
      <dgm:spPr/>
    </dgm:pt>
    <dgm:pt modelId="{720FAE0E-0F49-4E97-A64E-EE949CE2D85C}" type="pres">
      <dgm:prSet presAssocID="{7775A637-0E85-4713-9DB7-8CA227A924EA}" presName="sibTrans" presStyleLbl="sibTrans2D1" presStyleIdx="2" presStyleCnt="3"/>
      <dgm:spPr/>
    </dgm:pt>
    <dgm:pt modelId="{0AEBB3E3-80C3-4D9F-A563-151C69B1F3A0}" type="pres">
      <dgm:prSet presAssocID="{7775A637-0E85-4713-9DB7-8CA227A924EA}" presName="connectorText" presStyleLbl="sibTrans2D1" presStyleIdx="2" presStyleCnt="3"/>
      <dgm:spPr/>
    </dgm:pt>
    <dgm:pt modelId="{B5DB3954-57AC-4C0F-A190-84F488DABD3C}" type="pres">
      <dgm:prSet presAssocID="{E4E062DB-0CC3-4397-8D28-B072AFCCAC61}" presName="node" presStyleLbl="node1" presStyleIdx="3" presStyleCnt="4" custScaleX="177681">
        <dgm:presLayoutVars>
          <dgm:bulletEnabled val="1"/>
        </dgm:presLayoutVars>
      </dgm:prSet>
      <dgm:spPr/>
    </dgm:pt>
  </dgm:ptLst>
  <dgm:cxnLst>
    <dgm:cxn modelId="{09039104-A252-42D0-8693-975AAEDA662D}" srcId="{DA1081FD-6666-4365-9413-26B74AF7D997}" destId="{E4E062DB-0CC3-4397-8D28-B072AFCCAC61}" srcOrd="3" destOrd="0" parTransId="{584FC19D-C0A8-4392-9A9E-824804343F3A}" sibTransId="{908F0EDA-7C85-4FC4-AE51-6A6B78EF6148}"/>
    <dgm:cxn modelId="{2B658D41-7076-465F-84DF-F42C36EF6F18}" type="presOf" srcId="{7775A637-0E85-4713-9DB7-8CA227A924EA}" destId="{0AEBB3E3-80C3-4D9F-A563-151C69B1F3A0}" srcOrd="1" destOrd="0" presId="urn:microsoft.com/office/officeart/2005/8/layout/process2"/>
    <dgm:cxn modelId="{C0190B48-CAC1-4CB5-A557-C72840CA9D7A}" type="presOf" srcId="{4D09067A-8F82-4A8C-BC07-7B84F7A7708E}" destId="{F432AAB6-74B7-492D-881D-642374D26F2B}" srcOrd="0" destOrd="0" presId="urn:microsoft.com/office/officeart/2005/8/layout/process2"/>
    <dgm:cxn modelId="{A7AF886D-399D-4628-99CB-C08C2CEC62C3}" srcId="{DA1081FD-6666-4365-9413-26B74AF7D997}" destId="{9B36EEBA-1DD8-4BEA-9347-1025AC460637}" srcOrd="1" destOrd="0" parTransId="{93B40AFE-3186-4FE8-9895-AE75D8986479}" sibTransId="{59A4BA7D-684E-4512-A2D7-03BC24213E05}"/>
    <dgm:cxn modelId="{B3880156-82A1-43B9-B68E-978C7C5A2C7D}" type="presOf" srcId="{59A4BA7D-684E-4512-A2D7-03BC24213E05}" destId="{185D11DF-A15F-4D08-8999-C1A34B21DD80}" srcOrd="1" destOrd="0" presId="urn:microsoft.com/office/officeart/2005/8/layout/process2"/>
    <dgm:cxn modelId="{A592DB84-EE57-434C-9C23-9F19550EFF98}" type="presOf" srcId="{59A4BA7D-684E-4512-A2D7-03BC24213E05}" destId="{186CE8B8-F8DE-435F-87EA-21DBEA148F4E}" srcOrd="0" destOrd="0" presId="urn:microsoft.com/office/officeart/2005/8/layout/process2"/>
    <dgm:cxn modelId="{9DD2BD9E-5F03-49C7-9530-70DF6B0E831A}" srcId="{DA1081FD-6666-4365-9413-26B74AF7D997}" destId="{90E98CFA-6DE2-4DA9-A2D6-201C73864D7D}" srcOrd="0" destOrd="0" parTransId="{FD71C98E-819B-44C2-92C4-0199B30FB677}" sibTransId="{AEE121FF-11E7-4569-AA04-C0785A715263}"/>
    <dgm:cxn modelId="{E3D37BA7-C12F-4A3B-9481-C35B86E75B25}" type="presOf" srcId="{DA1081FD-6666-4365-9413-26B74AF7D997}" destId="{40AACAC0-B468-4CFC-B30A-C4725C0B8D7B}" srcOrd="0" destOrd="0" presId="urn:microsoft.com/office/officeart/2005/8/layout/process2"/>
    <dgm:cxn modelId="{F84D85A8-9C36-4906-AB08-67ABAB429975}" type="presOf" srcId="{9B36EEBA-1DD8-4BEA-9347-1025AC460637}" destId="{9ECB902F-2FDF-46DF-B489-D595360EF8A7}" srcOrd="0" destOrd="0" presId="urn:microsoft.com/office/officeart/2005/8/layout/process2"/>
    <dgm:cxn modelId="{309C42AF-76A3-476E-9143-4F9D381BBD45}" type="presOf" srcId="{7775A637-0E85-4713-9DB7-8CA227A924EA}" destId="{720FAE0E-0F49-4E97-A64E-EE949CE2D85C}" srcOrd="0" destOrd="0" presId="urn:microsoft.com/office/officeart/2005/8/layout/process2"/>
    <dgm:cxn modelId="{DFFEC4BA-F759-4794-9B19-49215932DC82}" type="presOf" srcId="{90E98CFA-6DE2-4DA9-A2D6-201C73864D7D}" destId="{2A4741AC-37D8-41A8-A810-1DBCE38A5EBA}" srcOrd="0" destOrd="0" presId="urn:microsoft.com/office/officeart/2005/8/layout/process2"/>
    <dgm:cxn modelId="{87D6C8BD-1311-4797-8AAD-A5230AEA0B25}" type="presOf" srcId="{AEE121FF-11E7-4569-AA04-C0785A715263}" destId="{47D8056C-288D-4ECA-B02B-EFA35F371E19}" srcOrd="0" destOrd="0" presId="urn:microsoft.com/office/officeart/2005/8/layout/process2"/>
    <dgm:cxn modelId="{72DB7CCC-179B-414F-8DF6-B0CA5373DE93}" type="presOf" srcId="{E4E062DB-0CC3-4397-8D28-B072AFCCAC61}" destId="{B5DB3954-57AC-4C0F-A190-84F488DABD3C}" srcOrd="0" destOrd="0" presId="urn:microsoft.com/office/officeart/2005/8/layout/process2"/>
    <dgm:cxn modelId="{228B27D0-7F7B-46A9-98B4-6B9B7044DFED}" srcId="{DA1081FD-6666-4365-9413-26B74AF7D997}" destId="{4D09067A-8F82-4A8C-BC07-7B84F7A7708E}" srcOrd="2" destOrd="0" parTransId="{3115F2C9-3496-447E-8722-7A0035DFA786}" sibTransId="{7775A637-0E85-4713-9DB7-8CA227A924EA}"/>
    <dgm:cxn modelId="{E831BDF2-086F-4A4F-91F8-475D41E4B06A}" type="presOf" srcId="{AEE121FF-11E7-4569-AA04-C0785A715263}" destId="{306C90A8-64DC-4589-BEAA-147320AC220F}" srcOrd="1" destOrd="0" presId="urn:microsoft.com/office/officeart/2005/8/layout/process2"/>
    <dgm:cxn modelId="{B875AD89-819A-4844-AFBD-B6F4CB0D719F}" type="presParOf" srcId="{40AACAC0-B468-4CFC-B30A-C4725C0B8D7B}" destId="{2A4741AC-37D8-41A8-A810-1DBCE38A5EBA}" srcOrd="0" destOrd="0" presId="urn:microsoft.com/office/officeart/2005/8/layout/process2"/>
    <dgm:cxn modelId="{7F404551-8605-4E02-8C05-9DA9737EB069}" type="presParOf" srcId="{40AACAC0-B468-4CFC-B30A-C4725C0B8D7B}" destId="{47D8056C-288D-4ECA-B02B-EFA35F371E19}" srcOrd="1" destOrd="0" presId="urn:microsoft.com/office/officeart/2005/8/layout/process2"/>
    <dgm:cxn modelId="{A021D9A5-2D0E-4B43-8B69-04A237D0B569}" type="presParOf" srcId="{47D8056C-288D-4ECA-B02B-EFA35F371E19}" destId="{306C90A8-64DC-4589-BEAA-147320AC220F}" srcOrd="0" destOrd="0" presId="urn:microsoft.com/office/officeart/2005/8/layout/process2"/>
    <dgm:cxn modelId="{FB5881FA-BE80-4642-B0F4-36BDF6C48E7A}" type="presParOf" srcId="{40AACAC0-B468-4CFC-B30A-C4725C0B8D7B}" destId="{9ECB902F-2FDF-46DF-B489-D595360EF8A7}" srcOrd="2" destOrd="0" presId="urn:microsoft.com/office/officeart/2005/8/layout/process2"/>
    <dgm:cxn modelId="{461B8617-9133-4670-9C84-30D5CA1ADEAF}" type="presParOf" srcId="{40AACAC0-B468-4CFC-B30A-C4725C0B8D7B}" destId="{186CE8B8-F8DE-435F-87EA-21DBEA148F4E}" srcOrd="3" destOrd="0" presId="urn:microsoft.com/office/officeart/2005/8/layout/process2"/>
    <dgm:cxn modelId="{6BA9CC28-B291-425A-9721-C20174238B9B}" type="presParOf" srcId="{186CE8B8-F8DE-435F-87EA-21DBEA148F4E}" destId="{185D11DF-A15F-4D08-8999-C1A34B21DD80}" srcOrd="0" destOrd="0" presId="urn:microsoft.com/office/officeart/2005/8/layout/process2"/>
    <dgm:cxn modelId="{98803A7E-8F95-4037-B039-1F3600735A27}" type="presParOf" srcId="{40AACAC0-B468-4CFC-B30A-C4725C0B8D7B}" destId="{F432AAB6-74B7-492D-881D-642374D26F2B}" srcOrd="4" destOrd="0" presId="urn:microsoft.com/office/officeart/2005/8/layout/process2"/>
    <dgm:cxn modelId="{E31D2D0D-E4BB-44C6-BA8D-6B3CF1352D11}" type="presParOf" srcId="{40AACAC0-B468-4CFC-B30A-C4725C0B8D7B}" destId="{720FAE0E-0F49-4E97-A64E-EE949CE2D85C}" srcOrd="5" destOrd="0" presId="urn:microsoft.com/office/officeart/2005/8/layout/process2"/>
    <dgm:cxn modelId="{961AF287-C724-4B3C-B473-626D4C69F773}" type="presParOf" srcId="{720FAE0E-0F49-4E97-A64E-EE949CE2D85C}" destId="{0AEBB3E3-80C3-4D9F-A563-151C69B1F3A0}" srcOrd="0" destOrd="0" presId="urn:microsoft.com/office/officeart/2005/8/layout/process2"/>
    <dgm:cxn modelId="{68FA9B3D-CC87-45BC-9722-71F2A3475475}" type="presParOf" srcId="{40AACAC0-B468-4CFC-B30A-C4725C0B8D7B}" destId="{B5DB3954-57AC-4C0F-A190-84F488DABD3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B3C931-73B5-4ED9-BC64-2F7FA591EC56}" type="doc">
      <dgm:prSet loTypeId="urn:microsoft.com/office/officeart/2005/8/layout/process2" loCatId="process" qsTypeId="urn:microsoft.com/office/officeart/2005/8/quickstyle/simple1" qsCatId="simple" csTypeId="urn:microsoft.com/office/officeart/2005/8/colors/accent1_2" csCatId="accent1" phldr="1"/>
      <dgm:spPr/>
    </dgm:pt>
    <dgm:pt modelId="{6E69200E-3AC7-4CF8-9289-84155643B026}">
      <dgm:prSet phldrT="[Text]" custT="1"/>
      <dgm:spPr>
        <a:solidFill>
          <a:srgbClr val="FFFDE7"/>
        </a:solidFill>
        <a:ln>
          <a:solidFill>
            <a:srgbClr val="FFFDE7"/>
          </a:solidFill>
        </a:ln>
      </dgm:spPr>
      <dgm:t>
        <a:bodyPr/>
        <a:lstStyle/>
        <a:p>
          <a:r>
            <a:rPr lang="en-US" sz="1600" dirty="0">
              <a:solidFill>
                <a:schemeClr val="accent1"/>
              </a:solidFill>
              <a:latin typeface="Arial" panose="020B0604020202020204" pitchFamily="34" charset="0"/>
              <a:cs typeface="Arial" panose="020B0604020202020204" pitchFamily="34" charset="0"/>
            </a:rPr>
            <a:t>Remove employee from safety sensitive position/duties.</a:t>
          </a:r>
        </a:p>
      </dgm:t>
    </dgm:pt>
    <dgm:pt modelId="{D10EF20A-AAE0-444A-B0F0-C2DB34F24FF1}" type="parTrans" cxnId="{EC75059A-AE48-4425-9485-D038731E0287}">
      <dgm:prSet/>
      <dgm:spPr/>
      <dgm:t>
        <a:bodyPr/>
        <a:lstStyle/>
        <a:p>
          <a:endParaRPr lang="en-US"/>
        </a:p>
      </dgm:t>
    </dgm:pt>
    <dgm:pt modelId="{8A8221DA-FDBC-4E10-9909-73743978CC2D}" type="sibTrans" cxnId="{EC75059A-AE48-4425-9485-D038731E0287}">
      <dgm:prSet/>
      <dgm:spPr>
        <a:solidFill>
          <a:schemeClr val="bg1">
            <a:lumMod val="85000"/>
          </a:schemeClr>
        </a:solidFill>
      </dgm:spPr>
      <dgm:t>
        <a:bodyPr/>
        <a:lstStyle/>
        <a:p>
          <a:endParaRPr lang="en-US" dirty="0"/>
        </a:p>
      </dgm:t>
    </dgm:pt>
    <dgm:pt modelId="{959462B7-DD50-45E4-BA7D-4BD2F443155F}">
      <dgm:prSet custT="1"/>
      <dgm:spPr>
        <a:solidFill>
          <a:srgbClr val="FFFDE7"/>
        </a:solidFill>
        <a:ln>
          <a:solidFill>
            <a:srgbClr val="FFFDE7"/>
          </a:solidFill>
        </a:ln>
      </dgm:spPr>
      <dgm:t>
        <a:bodyPr/>
        <a:lstStyle/>
        <a:p>
          <a:r>
            <a:rPr lang="en-US" sz="1600" dirty="0">
              <a:solidFill>
                <a:schemeClr val="accent1"/>
              </a:solidFill>
              <a:latin typeface="Arial" panose="020B0604020202020204" pitchFamily="34" charset="0"/>
              <a:cs typeface="Arial" panose="020B0604020202020204" pitchFamily="34" charset="0"/>
            </a:rPr>
            <a:t>Consider temporary transfer or, if no vacant positions available, place on leave of absence.</a:t>
          </a:r>
        </a:p>
      </dgm:t>
    </dgm:pt>
    <dgm:pt modelId="{386ADED8-894F-46D6-A58A-153C0E218641}" type="parTrans" cxnId="{123DA32E-8280-4F62-93EB-6F95924A1CFA}">
      <dgm:prSet/>
      <dgm:spPr/>
      <dgm:t>
        <a:bodyPr/>
        <a:lstStyle/>
        <a:p>
          <a:endParaRPr lang="en-US"/>
        </a:p>
      </dgm:t>
    </dgm:pt>
    <dgm:pt modelId="{35430C03-8AF7-4E40-BC26-E915CE116DA2}" type="sibTrans" cxnId="{123DA32E-8280-4F62-93EB-6F95924A1CFA}">
      <dgm:prSet/>
      <dgm:spPr>
        <a:solidFill>
          <a:schemeClr val="bg1">
            <a:lumMod val="85000"/>
          </a:schemeClr>
        </a:solidFill>
      </dgm:spPr>
      <dgm:t>
        <a:bodyPr/>
        <a:lstStyle/>
        <a:p>
          <a:endParaRPr lang="en-US" dirty="0"/>
        </a:p>
      </dgm:t>
    </dgm:pt>
    <dgm:pt modelId="{7A084C81-5385-4155-B610-0EC6F0E50E21}">
      <dgm:prSet custT="1"/>
      <dgm:spPr>
        <a:solidFill>
          <a:srgbClr val="FFFDE7"/>
        </a:solidFill>
        <a:ln>
          <a:solidFill>
            <a:srgbClr val="FFFDE7"/>
          </a:solidFill>
        </a:ln>
      </dgm:spPr>
      <dgm:t>
        <a:bodyPr/>
        <a:lstStyle/>
        <a:p>
          <a:r>
            <a:rPr lang="en-US" sz="1600" dirty="0">
              <a:solidFill>
                <a:schemeClr val="accent1"/>
              </a:solidFill>
              <a:latin typeface="Arial" panose="020B0604020202020204" pitchFamily="34" charset="0"/>
              <a:cs typeface="Arial" panose="020B0604020202020204" pitchFamily="34" charset="0"/>
            </a:rPr>
            <a:t>Require evaluation by healthcare provider and possible second opinion, if necessary.</a:t>
          </a:r>
        </a:p>
      </dgm:t>
    </dgm:pt>
    <dgm:pt modelId="{2A3B131A-9F77-48CC-9632-FBD066E4B8EA}" type="parTrans" cxnId="{20B4CD84-2E8D-4A34-974F-FB7E0FCC7038}">
      <dgm:prSet/>
      <dgm:spPr/>
      <dgm:t>
        <a:bodyPr/>
        <a:lstStyle/>
        <a:p>
          <a:endParaRPr lang="en-US"/>
        </a:p>
      </dgm:t>
    </dgm:pt>
    <dgm:pt modelId="{CFA8EF1A-B7AE-43BE-AE65-E7D06464545F}" type="sibTrans" cxnId="{20B4CD84-2E8D-4A34-974F-FB7E0FCC7038}">
      <dgm:prSet/>
      <dgm:spPr>
        <a:solidFill>
          <a:schemeClr val="bg1">
            <a:lumMod val="85000"/>
          </a:schemeClr>
        </a:solidFill>
      </dgm:spPr>
      <dgm:t>
        <a:bodyPr/>
        <a:lstStyle/>
        <a:p>
          <a:endParaRPr lang="en-US" dirty="0"/>
        </a:p>
      </dgm:t>
    </dgm:pt>
    <dgm:pt modelId="{9F8628E7-0A20-4AC6-AF48-DC3A55F21CAD}">
      <dgm:prSet custT="1"/>
      <dgm:spPr>
        <a:solidFill>
          <a:srgbClr val="FFFDE7"/>
        </a:solidFill>
        <a:ln>
          <a:solidFill>
            <a:srgbClr val="FFFDE7"/>
          </a:solidFill>
        </a:ln>
      </dgm:spPr>
      <dgm:t>
        <a:bodyPr/>
        <a:lstStyle/>
        <a:p>
          <a:r>
            <a:rPr lang="en-US" sz="1600" dirty="0">
              <a:solidFill>
                <a:schemeClr val="accent1"/>
              </a:solidFill>
              <a:latin typeface="Arial" panose="020B0604020202020204" pitchFamily="34" charset="0"/>
              <a:cs typeface="Arial" panose="020B0604020202020204" pitchFamily="34" charset="0"/>
            </a:rPr>
            <a:t>If you choose the fitness for duty path, you cannot practically go back to termination if the employee passes the evaluation.</a:t>
          </a:r>
        </a:p>
      </dgm:t>
    </dgm:pt>
    <dgm:pt modelId="{DC8F205A-74D0-44C3-B005-3AEB7D9F0314}" type="parTrans" cxnId="{574A8E4C-A253-46D7-B2F8-64DF920D3EA9}">
      <dgm:prSet/>
      <dgm:spPr/>
      <dgm:t>
        <a:bodyPr/>
        <a:lstStyle/>
        <a:p>
          <a:endParaRPr lang="en-US"/>
        </a:p>
      </dgm:t>
    </dgm:pt>
    <dgm:pt modelId="{1F257B50-9473-424C-A95A-0DE19EF6AD66}" type="sibTrans" cxnId="{574A8E4C-A253-46D7-B2F8-64DF920D3EA9}">
      <dgm:prSet/>
      <dgm:spPr/>
      <dgm:t>
        <a:bodyPr/>
        <a:lstStyle/>
        <a:p>
          <a:endParaRPr lang="en-US"/>
        </a:p>
      </dgm:t>
    </dgm:pt>
    <dgm:pt modelId="{69F6B16F-A59F-4AB5-8146-A0FF74F031B3}" type="pres">
      <dgm:prSet presAssocID="{AEB3C931-73B5-4ED9-BC64-2F7FA591EC56}" presName="linearFlow" presStyleCnt="0">
        <dgm:presLayoutVars>
          <dgm:resizeHandles val="exact"/>
        </dgm:presLayoutVars>
      </dgm:prSet>
      <dgm:spPr/>
    </dgm:pt>
    <dgm:pt modelId="{3EE90E94-6E33-41D3-B450-790829E28566}" type="pres">
      <dgm:prSet presAssocID="{6E69200E-3AC7-4CF8-9289-84155643B026}" presName="node" presStyleLbl="node1" presStyleIdx="0" presStyleCnt="4" custScaleX="219435">
        <dgm:presLayoutVars>
          <dgm:bulletEnabled val="1"/>
        </dgm:presLayoutVars>
      </dgm:prSet>
      <dgm:spPr/>
    </dgm:pt>
    <dgm:pt modelId="{6941C60C-A2D7-4FF9-8C14-109BBC7D1108}" type="pres">
      <dgm:prSet presAssocID="{8A8221DA-FDBC-4E10-9909-73743978CC2D}" presName="sibTrans" presStyleLbl="sibTrans2D1" presStyleIdx="0" presStyleCnt="3"/>
      <dgm:spPr/>
    </dgm:pt>
    <dgm:pt modelId="{6D61CEA4-0BEA-4E22-875A-D2939BEC4793}" type="pres">
      <dgm:prSet presAssocID="{8A8221DA-FDBC-4E10-9909-73743978CC2D}" presName="connectorText" presStyleLbl="sibTrans2D1" presStyleIdx="0" presStyleCnt="3"/>
      <dgm:spPr/>
    </dgm:pt>
    <dgm:pt modelId="{A212C0CA-BA88-4359-A304-9E2A350D4495}" type="pres">
      <dgm:prSet presAssocID="{959462B7-DD50-45E4-BA7D-4BD2F443155F}" presName="node" presStyleLbl="node1" presStyleIdx="1" presStyleCnt="4" custScaleX="219435">
        <dgm:presLayoutVars>
          <dgm:bulletEnabled val="1"/>
        </dgm:presLayoutVars>
      </dgm:prSet>
      <dgm:spPr/>
    </dgm:pt>
    <dgm:pt modelId="{F2DE9B8F-994F-4124-B56D-3B69174EBA03}" type="pres">
      <dgm:prSet presAssocID="{35430C03-8AF7-4E40-BC26-E915CE116DA2}" presName="sibTrans" presStyleLbl="sibTrans2D1" presStyleIdx="1" presStyleCnt="3"/>
      <dgm:spPr/>
    </dgm:pt>
    <dgm:pt modelId="{3B5F43F8-EF6E-4BA7-B4BA-C0B0F0803F32}" type="pres">
      <dgm:prSet presAssocID="{35430C03-8AF7-4E40-BC26-E915CE116DA2}" presName="connectorText" presStyleLbl="sibTrans2D1" presStyleIdx="1" presStyleCnt="3"/>
      <dgm:spPr/>
    </dgm:pt>
    <dgm:pt modelId="{4679258C-B722-4B20-8E72-6425A132CA60}" type="pres">
      <dgm:prSet presAssocID="{7A084C81-5385-4155-B610-0EC6F0E50E21}" presName="node" presStyleLbl="node1" presStyleIdx="2" presStyleCnt="4" custScaleX="219435">
        <dgm:presLayoutVars>
          <dgm:bulletEnabled val="1"/>
        </dgm:presLayoutVars>
      </dgm:prSet>
      <dgm:spPr/>
    </dgm:pt>
    <dgm:pt modelId="{62DDE7EA-1167-4CFA-B8E5-00D50DCECEB9}" type="pres">
      <dgm:prSet presAssocID="{CFA8EF1A-B7AE-43BE-AE65-E7D06464545F}" presName="sibTrans" presStyleLbl="sibTrans2D1" presStyleIdx="2" presStyleCnt="3"/>
      <dgm:spPr/>
    </dgm:pt>
    <dgm:pt modelId="{DB14CC1F-3889-485A-8D94-2965A07DFDEC}" type="pres">
      <dgm:prSet presAssocID="{CFA8EF1A-B7AE-43BE-AE65-E7D06464545F}" presName="connectorText" presStyleLbl="sibTrans2D1" presStyleIdx="2" presStyleCnt="3"/>
      <dgm:spPr/>
    </dgm:pt>
    <dgm:pt modelId="{ED581A4F-967E-4E3F-BADA-2C19DD6D04AA}" type="pres">
      <dgm:prSet presAssocID="{9F8628E7-0A20-4AC6-AF48-DC3A55F21CAD}" presName="node" presStyleLbl="node1" presStyleIdx="3" presStyleCnt="4" custScaleX="219435">
        <dgm:presLayoutVars>
          <dgm:bulletEnabled val="1"/>
        </dgm:presLayoutVars>
      </dgm:prSet>
      <dgm:spPr/>
    </dgm:pt>
  </dgm:ptLst>
  <dgm:cxnLst>
    <dgm:cxn modelId="{5FA3AC28-9F6E-4774-8646-D85043223131}" type="presOf" srcId="{35430C03-8AF7-4E40-BC26-E915CE116DA2}" destId="{3B5F43F8-EF6E-4BA7-B4BA-C0B0F0803F32}" srcOrd="1" destOrd="0" presId="urn:microsoft.com/office/officeart/2005/8/layout/process2"/>
    <dgm:cxn modelId="{123DA32E-8280-4F62-93EB-6F95924A1CFA}" srcId="{AEB3C931-73B5-4ED9-BC64-2F7FA591EC56}" destId="{959462B7-DD50-45E4-BA7D-4BD2F443155F}" srcOrd="1" destOrd="0" parTransId="{386ADED8-894F-46D6-A58A-153C0E218641}" sibTransId="{35430C03-8AF7-4E40-BC26-E915CE116DA2}"/>
    <dgm:cxn modelId="{9880A33F-8F40-439E-8250-0767E7F1E7C5}" type="presOf" srcId="{8A8221DA-FDBC-4E10-9909-73743978CC2D}" destId="{6941C60C-A2D7-4FF9-8C14-109BBC7D1108}" srcOrd="0" destOrd="0" presId="urn:microsoft.com/office/officeart/2005/8/layout/process2"/>
    <dgm:cxn modelId="{02900168-7342-47AA-8CC3-C464345E9E14}" type="presOf" srcId="{CFA8EF1A-B7AE-43BE-AE65-E7D06464545F}" destId="{62DDE7EA-1167-4CFA-B8E5-00D50DCECEB9}" srcOrd="0" destOrd="0" presId="urn:microsoft.com/office/officeart/2005/8/layout/process2"/>
    <dgm:cxn modelId="{574A8E4C-A253-46D7-B2F8-64DF920D3EA9}" srcId="{AEB3C931-73B5-4ED9-BC64-2F7FA591EC56}" destId="{9F8628E7-0A20-4AC6-AF48-DC3A55F21CAD}" srcOrd="3" destOrd="0" parTransId="{DC8F205A-74D0-44C3-B005-3AEB7D9F0314}" sibTransId="{1F257B50-9473-424C-A95A-0DE19EF6AD66}"/>
    <dgm:cxn modelId="{4BF6A74C-F61B-46A7-BC15-C1F72B664705}" type="presOf" srcId="{35430C03-8AF7-4E40-BC26-E915CE116DA2}" destId="{F2DE9B8F-994F-4124-B56D-3B69174EBA03}" srcOrd="0" destOrd="0" presId="urn:microsoft.com/office/officeart/2005/8/layout/process2"/>
    <dgm:cxn modelId="{BF59CD52-BF79-4F6D-90DA-CBB63FCEBCAC}" type="presOf" srcId="{6E69200E-3AC7-4CF8-9289-84155643B026}" destId="{3EE90E94-6E33-41D3-B450-790829E28566}" srcOrd="0" destOrd="0" presId="urn:microsoft.com/office/officeart/2005/8/layout/process2"/>
    <dgm:cxn modelId="{C56FC181-5074-4C2F-921D-5DFE72E2EA34}" type="presOf" srcId="{9F8628E7-0A20-4AC6-AF48-DC3A55F21CAD}" destId="{ED581A4F-967E-4E3F-BADA-2C19DD6D04AA}" srcOrd="0" destOrd="0" presId="urn:microsoft.com/office/officeart/2005/8/layout/process2"/>
    <dgm:cxn modelId="{20B4CD84-2E8D-4A34-974F-FB7E0FCC7038}" srcId="{AEB3C931-73B5-4ED9-BC64-2F7FA591EC56}" destId="{7A084C81-5385-4155-B610-0EC6F0E50E21}" srcOrd="2" destOrd="0" parTransId="{2A3B131A-9F77-48CC-9632-FBD066E4B8EA}" sibTransId="{CFA8EF1A-B7AE-43BE-AE65-E7D06464545F}"/>
    <dgm:cxn modelId="{EC75059A-AE48-4425-9485-D038731E0287}" srcId="{AEB3C931-73B5-4ED9-BC64-2F7FA591EC56}" destId="{6E69200E-3AC7-4CF8-9289-84155643B026}" srcOrd="0" destOrd="0" parTransId="{D10EF20A-AAE0-444A-B0F0-C2DB34F24FF1}" sibTransId="{8A8221DA-FDBC-4E10-9909-73743978CC2D}"/>
    <dgm:cxn modelId="{E1D6049F-1043-4097-89C1-225E864692BC}" type="presOf" srcId="{7A084C81-5385-4155-B610-0EC6F0E50E21}" destId="{4679258C-B722-4B20-8E72-6425A132CA60}" srcOrd="0" destOrd="0" presId="urn:microsoft.com/office/officeart/2005/8/layout/process2"/>
    <dgm:cxn modelId="{3946F3AB-7A72-45D8-B189-E8788E2E6BF7}" type="presOf" srcId="{959462B7-DD50-45E4-BA7D-4BD2F443155F}" destId="{A212C0CA-BA88-4359-A304-9E2A350D4495}" srcOrd="0" destOrd="0" presId="urn:microsoft.com/office/officeart/2005/8/layout/process2"/>
    <dgm:cxn modelId="{EF20E1C1-7A15-45A6-8D54-633480C3BC6C}" type="presOf" srcId="{AEB3C931-73B5-4ED9-BC64-2F7FA591EC56}" destId="{69F6B16F-A59F-4AB5-8146-A0FF74F031B3}" srcOrd="0" destOrd="0" presId="urn:microsoft.com/office/officeart/2005/8/layout/process2"/>
    <dgm:cxn modelId="{729C11CC-7623-4409-AB1A-D2F25F92E804}" type="presOf" srcId="{8A8221DA-FDBC-4E10-9909-73743978CC2D}" destId="{6D61CEA4-0BEA-4E22-875A-D2939BEC4793}" srcOrd="1" destOrd="0" presId="urn:microsoft.com/office/officeart/2005/8/layout/process2"/>
    <dgm:cxn modelId="{F2417BFA-C6F3-49F6-B029-36714174F6BB}" type="presOf" srcId="{CFA8EF1A-B7AE-43BE-AE65-E7D06464545F}" destId="{DB14CC1F-3889-485A-8D94-2965A07DFDEC}" srcOrd="1" destOrd="0" presId="urn:microsoft.com/office/officeart/2005/8/layout/process2"/>
    <dgm:cxn modelId="{8CC39ED9-E92C-41C6-A251-0B209EEEBE11}" type="presParOf" srcId="{69F6B16F-A59F-4AB5-8146-A0FF74F031B3}" destId="{3EE90E94-6E33-41D3-B450-790829E28566}" srcOrd="0" destOrd="0" presId="urn:microsoft.com/office/officeart/2005/8/layout/process2"/>
    <dgm:cxn modelId="{77D4ABA0-B6E5-45E1-8B6E-1CD463238293}" type="presParOf" srcId="{69F6B16F-A59F-4AB5-8146-A0FF74F031B3}" destId="{6941C60C-A2D7-4FF9-8C14-109BBC7D1108}" srcOrd="1" destOrd="0" presId="urn:microsoft.com/office/officeart/2005/8/layout/process2"/>
    <dgm:cxn modelId="{48CD8C9F-3BDB-4711-A86F-5F0DCBA30950}" type="presParOf" srcId="{6941C60C-A2D7-4FF9-8C14-109BBC7D1108}" destId="{6D61CEA4-0BEA-4E22-875A-D2939BEC4793}" srcOrd="0" destOrd="0" presId="urn:microsoft.com/office/officeart/2005/8/layout/process2"/>
    <dgm:cxn modelId="{59E76217-2018-446F-88B2-0145BCABB377}" type="presParOf" srcId="{69F6B16F-A59F-4AB5-8146-A0FF74F031B3}" destId="{A212C0CA-BA88-4359-A304-9E2A350D4495}" srcOrd="2" destOrd="0" presId="urn:microsoft.com/office/officeart/2005/8/layout/process2"/>
    <dgm:cxn modelId="{C37E763D-9BA2-4D05-B275-4CF15BCAE399}" type="presParOf" srcId="{69F6B16F-A59F-4AB5-8146-A0FF74F031B3}" destId="{F2DE9B8F-994F-4124-B56D-3B69174EBA03}" srcOrd="3" destOrd="0" presId="urn:microsoft.com/office/officeart/2005/8/layout/process2"/>
    <dgm:cxn modelId="{E1158642-001A-4735-A5B6-5D311D2735A8}" type="presParOf" srcId="{F2DE9B8F-994F-4124-B56D-3B69174EBA03}" destId="{3B5F43F8-EF6E-4BA7-B4BA-C0B0F0803F32}" srcOrd="0" destOrd="0" presId="urn:microsoft.com/office/officeart/2005/8/layout/process2"/>
    <dgm:cxn modelId="{5D59EE98-5D1D-4CA1-B543-716428B10027}" type="presParOf" srcId="{69F6B16F-A59F-4AB5-8146-A0FF74F031B3}" destId="{4679258C-B722-4B20-8E72-6425A132CA60}" srcOrd="4" destOrd="0" presId="urn:microsoft.com/office/officeart/2005/8/layout/process2"/>
    <dgm:cxn modelId="{0AC895BE-3254-47A6-92A4-A21D9D887A3D}" type="presParOf" srcId="{69F6B16F-A59F-4AB5-8146-A0FF74F031B3}" destId="{62DDE7EA-1167-4CFA-B8E5-00D50DCECEB9}" srcOrd="5" destOrd="0" presId="urn:microsoft.com/office/officeart/2005/8/layout/process2"/>
    <dgm:cxn modelId="{B0B7C1F3-CE5E-40CA-80DE-FA3AE241260B}" type="presParOf" srcId="{62DDE7EA-1167-4CFA-B8E5-00D50DCECEB9}" destId="{DB14CC1F-3889-485A-8D94-2965A07DFDEC}" srcOrd="0" destOrd="0" presId="urn:microsoft.com/office/officeart/2005/8/layout/process2"/>
    <dgm:cxn modelId="{DD049813-4D87-4E45-8CDA-3A7434FA0012}" type="presParOf" srcId="{69F6B16F-A59F-4AB5-8146-A0FF74F031B3}" destId="{ED581A4F-967E-4E3F-BADA-2C19DD6D04AA}"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4703" y="606958"/>
          <a:ext cx="4112810" cy="1645124"/>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703" y="606958"/>
        <a:ext cx="3701529" cy="1645124"/>
      </dsp:txXfrm>
    </dsp:sp>
    <dsp:sp modelId="{D860FD75-155A-439D-B510-F0DA773E06C3}">
      <dsp:nvSpPr>
        <dsp:cNvPr id="0" name=""/>
        <dsp:cNvSpPr/>
      </dsp:nvSpPr>
      <dsp:spPr>
        <a:xfrm>
          <a:off x="3294951" y="606958"/>
          <a:ext cx="4112810" cy="1645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117513" y="606958"/>
        <a:ext cx="2467686" cy="1645124"/>
      </dsp:txXfrm>
    </dsp:sp>
    <dsp:sp modelId="{B03424C1-0554-496F-9527-60961EBB303C}">
      <dsp:nvSpPr>
        <dsp:cNvPr id="0" name=""/>
        <dsp:cNvSpPr/>
      </dsp:nvSpPr>
      <dsp:spPr>
        <a:xfrm>
          <a:off x="6585200" y="606958"/>
          <a:ext cx="4112810" cy="1645124"/>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7407762" y="606958"/>
        <a:ext cx="2467686" cy="1645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872B-5877-4F8E-9A69-9B136D1B06A8}">
      <dsp:nvSpPr>
        <dsp:cNvPr id="0" name=""/>
        <dsp:cNvSpPr/>
      </dsp:nvSpPr>
      <dsp:spPr>
        <a:xfrm>
          <a:off x="4703" y="606958"/>
          <a:ext cx="4112810" cy="1645124"/>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27265" y="606958"/>
        <a:ext cx="2467686" cy="1645124"/>
      </dsp:txXfrm>
    </dsp:sp>
    <dsp:sp modelId="{D455C47F-EF89-4062-A7D8-6CB1A4E23784}">
      <dsp:nvSpPr>
        <dsp:cNvPr id="0" name=""/>
        <dsp:cNvSpPr/>
      </dsp:nvSpPr>
      <dsp:spPr>
        <a:xfrm>
          <a:off x="3294951" y="606958"/>
          <a:ext cx="4112810" cy="1645124"/>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4117513" y="606958"/>
        <a:ext cx="2467686" cy="1645124"/>
      </dsp:txXfrm>
    </dsp:sp>
    <dsp:sp modelId="{D860FD75-155A-439D-B510-F0DA773E06C3}">
      <dsp:nvSpPr>
        <dsp:cNvPr id="0" name=""/>
        <dsp:cNvSpPr/>
      </dsp:nvSpPr>
      <dsp:spPr>
        <a:xfrm>
          <a:off x="6585200" y="606958"/>
          <a:ext cx="4112810" cy="1645124"/>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7407762" y="606958"/>
        <a:ext cx="2467686" cy="164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bg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741AC-37D8-41A8-A810-1DBCE38A5EBA}">
      <dsp:nvSpPr>
        <dsp:cNvPr id="0" name=""/>
        <dsp:cNvSpPr/>
      </dsp:nvSpPr>
      <dsp:spPr>
        <a:xfrm>
          <a:off x="0" y="2096"/>
          <a:ext cx="5257800" cy="779998"/>
        </a:xfrm>
        <a:prstGeom prst="roundRect">
          <a:avLst>
            <a:gd name="adj" fmla="val 10000"/>
          </a:avLst>
        </a:prstGeom>
        <a:solidFill>
          <a:srgbClr val="FFEFEF"/>
        </a:solidFill>
        <a:ln w="12700" cap="flat" cmpd="sng" algn="ctr">
          <a:solidFill>
            <a:srgbClr val="FFEF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Investigate fully.</a:t>
          </a:r>
        </a:p>
      </dsp:txBody>
      <dsp:txXfrm>
        <a:off x="22845" y="24941"/>
        <a:ext cx="5212110" cy="734308"/>
      </dsp:txXfrm>
    </dsp:sp>
    <dsp:sp modelId="{47D8056C-288D-4ECA-B02B-EFA35F371E19}">
      <dsp:nvSpPr>
        <dsp:cNvPr id="0" name=""/>
        <dsp:cNvSpPr/>
      </dsp:nvSpPr>
      <dsp:spPr>
        <a:xfrm rot="5400000">
          <a:off x="2482650" y="801595"/>
          <a:ext cx="292499" cy="350999"/>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523600" y="830845"/>
        <a:ext cx="210599" cy="204749"/>
      </dsp:txXfrm>
    </dsp:sp>
    <dsp:sp modelId="{9ECB902F-2FDF-46DF-B489-D595360EF8A7}">
      <dsp:nvSpPr>
        <dsp:cNvPr id="0" name=""/>
        <dsp:cNvSpPr/>
      </dsp:nvSpPr>
      <dsp:spPr>
        <a:xfrm>
          <a:off x="0" y="1172094"/>
          <a:ext cx="5257800" cy="779998"/>
        </a:xfrm>
        <a:prstGeom prst="roundRect">
          <a:avLst>
            <a:gd name="adj" fmla="val 10000"/>
          </a:avLst>
        </a:prstGeom>
        <a:solidFill>
          <a:srgbClr val="FFEFEF"/>
        </a:solidFill>
        <a:ln w="12700" cap="flat" cmpd="sng" algn="ctr">
          <a:solidFill>
            <a:srgbClr val="FFEF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If you determine the threats were made, consider  comparators to ensure consistent discipline.</a:t>
          </a:r>
        </a:p>
      </dsp:txBody>
      <dsp:txXfrm>
        <a:off x="22845" y="1194939"/>
        <a:ext cx="5212110" cy="734308"/>
      </dsp:txXfrm>
    </dsp:sp>
    <dsp:sp modelId="{186CE8B8-F8DE-435F-87EA-21DBEA148F4E}">
      <dsp:nvSpPr>
        <dsp:cNvPr id="0" name=""/>
        <dsp:cNvSpPr/>
      </dsp:nvSpPr>
      <dsp:spPr>
        <a:xfrm rot="5400000">
          <a:off x="2482650" y="1971593"/>
          <a:ext cx="292499" cy="350999"/>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523600" y="2000843"/>
        <a:ext cx="210599" cy="204749"/>
      </dsp:txXfrm>
    </dsp:sp>
    <dsp:sp modelId="{F432AAB6-74B7-492D-881D-642374D26F2B}">
      <dsp:nvSpPr>
        <dsp:cNvPr id="0" name=""/>
        <dsp:cNvSpPr/>
      </dsp:nvSpPr>
      <dsp:spPr>
        <a:xfrm>
          <a:off x="0" y="2342093"/>
          <a:ext cx="5257800" cy="779998"/>
        </a:xfrm>
        <a:prstGeom prst="roundRect">
          <a:avLst>
            <a:gd name="adj" fmla="val 10000"/>
          </a:avLst>
        </a:prstGeom>
        <a:solidFill>
          <a:srgbClr val="FFEFEF"/>
        </a:solidFill>
        <a:ln w="12700" cap="flat" cmpd="sng" algn="ctr">
          <a:solidFill>
            <a:srgbClr val="FFEF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Issue discipline.</a:t>
          </a:r>
        </a:p>
      </dsp:txBody>
      <dsp:txXfrm>
        <a:off x="22845" y="2364938"/>
        <a:ext cx="5212110" cy="734308"/>
      </dsp:txXfrm>
    </dsp:sp>
    <dsp:sp modelId="{720FAE0E-0F49-4E97-A64E-EE949CE2D85C}">
      <dsp:nvSpPr>
        <dsp:cNvPr id="0" name=""/>
        <dsp:cNvSpPr/>
      </dsp:nvSpPr>
      <dsp:spPr>
        <a:xfrm rot="5400000">
          <a:off x="2482650" y="3141591"/>
          <a:ext cx="292499" cy="350999"/>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523600" y="3170841"/>
        <a:ext cx="210599" cy="204749"/>
      </dsp:txXfrm>
    </dsp:sp>
    <dsp:sp modelId="{B5DB3954-57AC-4C0F-A190-84F488DABD3C}">
      <dsp:nvSpPr>
        <dsp:cNvPr id="0" name=""/>
        <dsp:cNvSpPr/>
      </dsp:nvSpPr>
      <dsp:spPr>
        <a:xfrm>
          <a:off x="0" y="3512091"/>
          <a:ext cx="5257800" cy="779998"/>
        </a:xfrm>
        <a:prstGeom prst="roundRect">
          <a:avLst>
            <a:gd name="adj" fmla="val 10000"/>
          </a:avLst>
        </a:prstGeom>
        <a:solidFill>
          <a:srgbClr val="FFEFEF"/>
        </a:solidFill>
        <a:ln w="12700" cap="flat" cmpd="sng" algn="ctr">
          <a:solidFill>
            <a:srgbClr val="FFEF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Ignore medical issues.</a:t>
          </a:r>
        </a:p>
      </dsp:txBody>
      <dsp:txXfrm>
        <a:off x="22845" y="3534936"/>
        <a:ext cx="5212110" cy="734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90E94-6E33-41D3-B450-790829E28566}">
      <dsp:nvSpPr>
        <dsp:cNvPr id="0" name=""/>
        <dsp:cNvSpPr/>
      </dsp:nvSpPr>
      <dsp:spPr>
        <a:xfrm>
          <a:off x="0" y="4191"/>
          <a:ext cx="5257800" cy="779237"/>
        </a:xfrm>
        <a:prstGeom prst="roundRect">
          <a:avLst>
            <a:gd name="adj" fmla="val 10000"/>
          </a:avLst>
        </a:prstGeom>
        <a:solidFill>
          <a:srgbClr val="FFFDE7"/>
        </a:solidFill>
        <a:ln w="12700" cap="flat" cmpd="sng" algn="ctr">
          <a:solidFill>
            <a:srgbClr val="FFFD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Remove employee from safety sensitive position/duties.</a:t>
          </a:r>
        </a:p>
      </dsp:txBody>
      <dsp:txXfrm>
        <a:off x="22823" y="27014"/>
        <a:ext cx="5212154" cy="733591"/>
      </dsp:txXfrm>
    </dsp:sp>
    <dsp:sp modelId="{6941C60C-A2D7-4FF9-8C14-109BBC7D1108}">
      <dsp:nvSpPr>
        <dsp:cNvPr id="0" name=""/>
        <dsp:cNvSpPr/>
      </dsp:nvSpPr>
      <dsp:spPr>
        <a:xfrm rot="5400000">
          <a:off x="2482793" y="802909"/>
          <a:ext cx="292213" cy="350656"/>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2523703" y="832130"/>
        <a:ext cx="210394" cy="204549"/>
      </dsp:txXfrm>
    </dsp:sp>
    <dsp:sp modelId="{A212C0CA-BA88-4359-A304-9E2A350D4495}">
      <dsp:nvSpPr>
        <dsp:cNvPr id="0" name=""/>
        <dsp:cNvSpPr/>
      </dsp:nvSpPr>
      <dsp:spPr>
        <a:xfrm>
          <a:off x="0" y="1173047"/>
          <a:ext cx="5257800" cy="779237"/>
        </a:xfrm>
        <a:prstGeom prst="roundRect">
          <a:avLst>
            <a:gd name="adj" fmla="val 10000"/>
          </a:avLst>
        </a:prstGeom>
        <a:solidFill>
          <a:srgbClr val="FFFDE7"/>
        </a:solidFill>
        <a:ln w="12700" cap="flat" cmpd="sng" algn="ctr">
          <a:solidFill>
            <a:srgbClr val="FFFD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Consider temporary transfer or, if no vacant positions available, place on leave of absence.</a:t>
          </a:r>
        </a:p>
      </dsp:txBody>
      <dsp:txXfrm>
        <a:off x="22823" y="1195870"/>
        <a:ext cx="5212154" cy="733591"/>
      </dsp:txXfrm>
    </dsp:sp>
    <dsp:sp modelId="{F2DE9B8F-994F-4124-B56D-3B69174EBA03}">
      <dsp:nvSpPr>
        <dsp:cNvPr id="0" name=""/>
        <dsp:cNvSpPr/>
      </dsp:nvSpPr>
      <dsp:spPr>
        <a:xfrm rot="5400000">
          <a:off x="2482793" y="1971765"/>
          <a:ext cx="292213" cy="350656"/>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2523703" y="2000986"/>
        <a:ext cx="210394" cy="204549"/>
      </dsp:txXfrm>
    </dsp:sp>
    <dsp:sp modelId="{4679258C-B722-4B20-8E72-6425A132CA60}">
      <dsp:nvSpPr>
        <dsp:cNvPr id="0" name=""/>
        <dsp:cNvSpPr/>
      </dsp:nvSpPr>
      <dsp:spPr>
        <a:xfrm>
          <a:off x="0" y="2341902"/>
          <a:ext cx="5257800" cy="779237"/>
        </a:xfrm>
        <a:prstGeom prst="roundRect">
          <a:avLst>
            <a:gd name="adj" fmla="val 10000"/>
          </a:avLst>
        </a:prstGeom>
        <a:solidFill>
          <a:srgbClr val="FFFDE7"/>
        </a:solidFill>
        <a:ln w="12700" cap="flat" cmpd="sng" algn="ctr">
          <a:solidFill>
            <a:srgbClr val="FFFD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Require evaluation by healthcare provider and possible second opinion, if necessary.</a:t>
          </a:r>
        </a:p>
      </dsp:txBody>
      <dsp:txXfrm>
        <a:off x="22823" y="2364725"/>
        <a:ext cx="5212154" cy="733591"/>
      </dsp:txXfrm>
    </dsp:sp>
    <dsp:sp modelId="{62DDE7EA-1167-4CFA-B8E5-00D50DCECEB9}">
      <dsp:nvSpPr>
        <dsp:cNvPr id="0" name=""/>
        <dsp:cNvSpPr/>
      </dsp:nvSpPr>
      <dsp:spPr>
        <a:xfrm rot="5400000">
          <a:off x="2482793" y="3140620"/>
          <a:ext cx="292213" cy="350656"/>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2523703" y="3169841"/>
        <a:ext cx="210394" cy="204549"/>
      </dsp:txXfrm>
    </dsp:sp>
    <dsp:sp modelId="{ED581A4F-967E-4E3F-BADA-2C19DD6D04AA}">
      <dsp:nvSpPr>
        <dsp:cNvPr id="0" name=""/>
        <dsp:cNvSpPr/>
      </dsp:nvSpPr>
      <dsp:spPr>
        <a:xfrm>
          <a:off x="0" y="3510758"/>
          <a:ext cx="5257800" cy="779237"/>
        </a:xfrm>
        <a:prstGeom prst="roundRect">
          <a:avLst>
            <a:gd name="adj" fmla="val 10000"/>
          </a:avLst>
        </a:prstGeom>
        <a:solidFill>
          <a:srgbClr val="FFFDE7"/>
        </a:solidFill>
        <a:ln w="12700" cap="flat" cmpd="sng" algn="ctr">
          <a:solidFill>
            <a:srgbClr val="FFFD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Arial" panose="020B0604020202020204" pitchFamily="34" charset="0"/>
              <a:cs typeface="Arial" panose="020B0604020202020204" pitchFamily="34" charset="0"/>
            </a:rPr>
            <a:t>If you choose the fitness for duty path, you cannot practically go back to termination if the employee passes the evaluation.</a:t>
          </a:r>
        </a:p>
      </dsp:txBody>
      <dsp:txXfrm>
        <a:off x="22823" y="3533581"/>
        <a:ext cx="5212154" cy="73359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97AAB8-5A77-E74B-A0CF-E602C865ACCC}"/>
              </a:ext>
            </a:extLst>
          </p:cNvPr>
          <p:cNvSpPr>
            <a:spLocks noGrp="1"/>
          </p:cNvSpPr>
          <p:nvPr>
            <p:ph type="hdr" sz="quarter"/>
          </p:nvPr>
        </p:nvSpPr>
        <p:spPr>
          <a:xfrm>
            <a:off x="0" y="0"/>
            <a:ext cx="3037840" cy="466434"/>
          </a:xfrm>
          <a:prstGeom prst="rect">
            <a:avLst/>
          </a:prstGeom>
        </p:spPr>
        <p:txBody>
          <a:bodyPr vert="horz" lIns="93164" tIns="46583" rIns="93164" bIns="46583"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C898F0-3BAF-1147-AC85-B2FC364254F2}"/>
              </a:ext>
            </a:extLst>
          </p:cNvPr>
          <p:cNvSpPr>
            <a:spLocks noGrp="1"/>
          </p:cNvSpPr>
          <p:nvPr>
            <p:ph type="dt" sz="quarter" idx="1"/>
          </p:nvPr>
        </p:nvSpPr>
        <p:spPr>
          <a:xfrm>
            <a:off x="3970938" y="0"/>
            <a:ext cx="3037840" cy="466434"/>
          </a:xfrm>
          <a:prstGeom prst="rect">
            <a:avLst/>
          </a:prstGeom>
        </p:spPr>
        <p:txBody>
          <a:bodyPr vert="horz" lIns="93164" tIns="46583" rIns="93164" bIns="46583" rtlCol="0"/>
          <a:lstStyle>
            <a:lvl1pPr algn="r">
              <a:defRPr sz="1200"/>
            </a:lvl1pPr>
          </a:lstStyle>
          <a:p>
            <a:fld id="{702A3EAD-3C1D-324B-8612-BDA7ED3C06F2}" type="datetimeFigureOut">
              <a:rPr lang="en-US" smtClean="0"/>
              <a:t>8/22/2023</a:t>
            </a:fld>
            <a:endParaRPr lang="en-US" dirty="0"/>
          </a:p>
        </p:txBody>
      </p:sp>
      <p:sp>
        <p:nvSpPr>
          <p:cNvPr id="4" name="Footer Placeholder 3">
            <a:extLst>
              <a:ext uri="{FF2B5EF4-FFF2-40B4-BE49-F238E27FC236}">
                <a16:creationId xmlns:a16="http://schemas.microsoft.com/office/drawing/2014/main" id="{52C12EAC-A2C4-5341-81BE-B1A96853D0E7}"/>
              </a:ext>
            </a:extLst>
          </p:cNvPr>
          <p:cNvSpPr>
            <a:spLocks noGrp="1"/>
          </p:cNvSpPr>
          <p:nvPr>
            <p:ph type="ftr" sz="quarter" idx="2"/>
          </p:nvPr>
        </p:nvSpPr>
        <p:spPr>
          <a:xfrm>
            <a:off x="0" y="8829968"/>
            <a:ext cx="3037840" cy="466433"/>
          </a:xfrm>
          <a:prstGeom prst="rect">
            <a:avLst/>
          </a:prstGeom>
        </p:spPr>
        <p:txBody>
          <a:bodyPr vert="horz" lIns="93164" tIns="46583" rIns="93164" bIns="4658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A6A7062-12DA-8A44-B995-E243A9990001}"/>
              </a:ext>
            </a:extLst>
          </p:cNvPr>
          <p:cNvSpPr>
            <a:spLocks noGrp="1"/>
          </p:cNvSpPr>
          <p:nvPr>
            <p:ph type="sldNum" sz="quarter" idx="3"/>
          </p:nvPr>
        </p:nvSpPr>
        <p:spPr>
          <a:xfrm>
            <a:off x="3970938" y="8829968"/>
            <a:ext cx="3037840" cy="466433"/>
          </a:xfrm>
          <a:prstGeom prst="rect">
            <a:avLst/>
          </a:prstGeom>
        </p:spPr>
        <p:txBody>
          <a:bodyPr vert="horz" lIns="93164" tIns="46583" rIns="93164" bIns="46583" rtlCol="0" anchor="b"/>
          <a:lstStyle>
            <a:lvl1pPr algn="r">
              <a:defRPr sz="1200"/>
            </a:lvl1pPr>
          </a:lstStyle>
          <a:p>
            <a:fld id="{7804CD2D-EF6E-DE49-A67A-18CD49BAB3D4}" type="slidenum">
              <a:rPr lang="en-US" smtClean="0"/>
              <a:t>‹#›</a:t>
            </a:fld>
            <a:endParaRPr lang="en-US" dirty="0"/>
          </a:p>
        </p:txBody>
      </p:sp>
    </p:spTree>
    <p:extLst>
      <p:ext uri="{BB962C8B-B14F-4D97-AF65-F5344CB8AC3E}">
        <p14:creationId xmlns:p14="http://schemas.microsoft.com/office/powerpoint/2010/main" val="19261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4" tIns="46583" rIns="93164" bIns="46583"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4" tIns="46583" rIns="93164" bIns="46583" rtlCol="0"/>
          <a:lstStyle>
            <a:lvl1pPr algn="r">
              <a:defRPr sz="1200"/>
            </a:lvl1pPr>
          </a:lstStyle>
          <a:p>
            <a:fld id="{54EBE399-8C46-FA4D-99D8-A612947CBB12}" type="datetimeFigureOut">
              <a:rPr lang="en-US" smtClean="0"/>
              <a:t>8/22/2023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3" rIns="93164" bIns="4658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3" rIns="93164"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3" rIns="93164"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3" rIns="93164" bIns="46583" rtlCol="0" anchor="b"/>
          <a:lstStyle>
            <a:lvl1pPr algn="r">
              <a:defRPr sz="1200"/>
            </a:lvl1pPr>
          </a:lstStyle>
          <a:p>
            <a:fld id="{4451208E-DFFB-4D4B-ACF1-BAD28AF62538}" type="slidenum">
              <a:rPr lang="en-US" smtClean="0"/>
              <a:t>‹#›</a:t>
            </a:fld>
            <a:endParaRPr lang="en-US" dirty="0"/>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a:t>
            </a:fld>
            <a:endParaRPr lang="en-US" dirty="0"/>
          </a:p>
        </p:txBody>
      </p:sp>
    </p:spTree>
    <p:extLst>
      <p:ext uri="{BB962C8B-B14F-4D97-AF65-F5344CB8AC3E}">
        <p14:creationId xmlns:p14="http://schemas.microsoft.com/office/powerpoint/2010/main" val="205090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14</a:t>
            </a:fld>
            <a:endParaRPr lang="en-US" dirty="0"/>
          </a:p>
        </p:txBody>
      </p:sp>
    </p:spTree>
    <p:extLst>
      <p:ext uri="{BB962C8B-B14F-4D97-AF65-F5344CB8AC3E}">
        <p14:creationId xmlns:p14="http://schemas.microsoft.com/office/powerpoint/2010/main" val="47826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15</a:t>
            </a:fld>
            <a:endParaRPr lang="en-US" dirty="0"/>
          </a:p>
        </p:txBody>
      </p:sp>
    </p:spTree>
    <p:extLst>
      <p:ext uri="{BB962C8B-B14F-4D97-AF65-F5344CB8AC3E}">
        <p14:creationId xmlns:p14="http://schemas.microsoft.com/office/powerpoint/2010/main" val="322685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16</a:t>
            </a:fld>
            <a:endParaRPr lang="en-US" dirty="0"/>
          </a:p>
        </p:txBody>
      </p:sp>
    </p:spTree>
    <p:extLst>
      <p:ext uri="{BB962C8B-B14F-4D97-AF65-F5344CB8AC3E}">
        <p14:creationId xmlns:p14="http://schemas.microsoft.com/office/powerpoint/2010/main" val="254851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17</a:t>
            </a:fld>
            <a:endParaRPr lang="en-US" dirty="0"/>
          </a:p>
        </p:txBody>
      </p:sp>
    </p:spTree>
    <p:extLst>
      <p:ext uri="{BB962C8B-B14F-4D97-AF65-F5344CB8AC3E}">
        <p14:creationId xmlns:p14="http://schemas.microsoft.com/office/powerpoint/2010/main" val="90564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18</a:t>
            </a:fld>
            <a:endParaRPr lang="en-US" dirty="0"/>
          </a:p>
        </p:txBody>
      </p:sp>
    </p:spTree>
    <p:extLst>
      <p:ext uri="{BB962C8B-B14F-4D97-AF65-F5344CB8AC3E}">
        <p14:creationId xmlns:p14="http://schemas.microsoft.com/office/powerpoint/2010/main" val="370393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5">
              <a:defRPr/>
            </a:pPr>
            <a:r>
              <a:rPr lang="en-US" dirty="0"/>
              <a:t>Duncan v. GE Int’l, 2018 US Dist LEXIS 160622 (6</a:t>
            </a:r>
            <a:r>
              <a:rPr lang="en-US" baseline="30000" dirty="0"/>
              <a:t>th</a:t>
            </a:r>
            <a:r>
              <a:rPr lang="en-US" baseline="0" dirty="0"/>
              <a:t> Cir. 2018)</a:t>
            </a:r>
          </a:p>
          <a:p>
            <a:pPr defTabSz="457135">
              <a:defRPr/>
            </a:pPr>
            <a:r>
              <a:rPr lang="en-US" b="1" baseline="0" dirty="0"/>
              <a:t>DO NOT MENTION THE CASE BY NAME</a:t>
            </a:r>
            <a:endParaRPr lang="en-US" b="1" dirty="0"/>
          </a:p>
          <a:p>
            <a:endParaRPr lang="en-US" i="1" dirty="0"/>
          </a:p>
          <a:p>
            <a:r>
              <a:rPr lang="en-US" i="1" dirty="0"/>
              <a:t>Duncan </a:t>
            </a:r>
            <a:r>
              <a:rPr lang="en-US" dirty="0"/>
              <a:t>(6</a:t>
            </a:r>
            <a:r>
              <a:rPr lang="en-US" baseline="30000" dirty="0"/>
              <a:t>th</a:t>
            </a:r>
            <a:r>
              <a:rPr lang="en-US" dirty="0"/>
              <a:t> Cir. 2018):  Court found that employer was aware of the disability because of employee’s history and his symptoms were obvious manifestations of a disability.</a:t>
            </a:r>
          </a:p>
          <a:p>
            <a:r>
              <a:rPr lang="en-US" dirty="0"/>
              <a:t>Court upheld the termination stating employers can take action based on egregious or criminal conduct i.e. making death threats to co-workers, regardless of underlying disability.</a:t>
            </a:r>
          </a:p>
          <a:p>
            <a:r>
              <a:rPr lang="en-US" dirty="0"/>
              <a:t>Even if the employer were wrong, it had the benefit of the </a:t>
            </a:r>
            <a:r>
              <a:rPr lang="en-US" i="1" dirty="0"/>
              <a:t>honest belief rule because it conducted a thorough investigation and reasonably relied on the particularized facts that were before it at the time the decision was made</a:t>
            </a:r>
            <a:r>
              <a:rPr lang="en-US" dirty="0"/>
              <a:t>.</a:t>
            </a:r>
          </a:p>
          <a:p>
            <a:r>
              <a:rPr lang="en-US" dirty="0"/>
              <a:t>Employer’s investigation was not required to “leave no stone unturned.”</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19</a:t>
            </a:fld>
            <a:endParaRPr lang="en-US" dirty="0"/>
          </a:p>
        </p:txBody>
      </p:sp>
    </p:spTree>
    <p:extLst>
      <p:ext uri="{BB962C8B-B14F-4D97-AF65-F5344CB8AC3E}">
        <p14:creationId xmlns:p14="http://schemas.microsoft.com/office/powerpoint/2010/main" val="78306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5">
              <a:defRPr/>
            </a:pPr>
            <a:r>
              <a:rPr lang="en-US" dirty="0"/>
              <a:t>Duncan v. GE Int’l, 2018 US Dist LEXIS 160622 (6</a:t>
            </a:r>
            <a:r>
              <a:rPr lang="en-US" baseline="30000" dirty="0"/>
              <a:t>th</a:t>
            </a:r>
            <a:r>
              <a:rPr lang="en-US" baseline="0" dirty="0"/>
              <a:t> Cir. 2018)</a:t>
            </a:r>
          </a:p>
          <a:p>
            <a:pPr defTabSz="457135">
              <a:defRPr/>
            </a:pPr>
            <a:r>
              <a:rPr lang="en-US" b="1" baseline="0" dirty="0"/>
              <a:t>DO NOT MENTION THE CASE BY NAME</a:t>
            </a:r>
            <a:endParaRPr lang="en-US" b="1" dirty="0"/>
          </a:p>
          <a:p>
            <a:endParaRPr lang="en-US" i="1" dirty="0"/>
          </a:p>
          <a:p>
            <a:r>
              <a:rPr lang="en-US" i="1" dirty="0"/>
              <a:t>Duncan </a:t>
            </a:r>
            <a:r>
              <a:rPr lang="en-US" dirty="0"/>
              <a:t>(6</a:t>
            </a:r>
            <a:r>
              <a:rPr lang="en-US" baseline="30000" dirty="0"/>
              <a:t>th</a:t>
            </a:r>
            <a:r>
              <a:rPr lang="en-US" dirty="0"/>
              <a:t> Cir. 2018):  Court found that employer was aware of the disability because of employee’s history and his symptoms were obvious manifestations of a disability.</a:t>
            </a:r>
          </a:p>
          <a:p>
            <a:r>
              <a:rPr lang="en-US" dirty="0"/>
              <a:t>Court upheld the termination stating employers can take action based on egregious or criminal conduct i.e. making death threats to co-workers, regardless of underlying disability.</a:t>
            </a:r>
          </a:p>
          <a:p>
            <a:r>
              <a:rPr lang="en-US" dirty="0"/>
              <a:t>Even if the employer were wrong, it had the benefit of the </a:t>
            </a:r>
            <a:r>
              <a:rPr lang="en-US" i="1" dirty="0"/>
              <a:t>honest belief rule because it conducted a thorough investigation and reasonably relied on the particularized facts that were before it at the time the decision was made</a:t>
            </a:r>
            <a:r>
              <a:rPr lang="en-US" dirty="0"/>
              <a:t>.</a:t>
            </a:r>
          </a:p>
          <a:p>
            <a:r>
              <a:rPr lang="en-US" dirty="0"/>
              <a:t>Employer’s investigation was not required to “leave no stone unturned.”</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20</a:t>
            </a:fld>
            <a:endParaRPr lang="en-US" dirty="0"/>
          </a:p>
        </p:txBody>
      </p:sp>
    </p:spTree>
    <p:extLst>
      <p:ext uri="{BB962C8B-B14F-4D97-AF65-F5344CB8AC3E}">
        <p14:creationId xmlns:p14="http://schemas.microsoft.com/office/powerpoint/2010/main" val="182247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21</a:t>
            </a:fld>
            <a:endParaRPr lang="en-US" dirty="0"/>
          </a:p>
        </p:txBody>
      </p:sp>
    </p:spTree>
    <p:extLst>
      <p:ext uri="{BB962C8B-B14F-4D97-AF65-F5344CB8AC3E}">
        <p14:creationId xmlns:p14="http://schemas.microsoft.com/office/powerpoint/2010/main" val="176245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22</a:t>
            </a:fld>
            <a:endParaRPr lang="en-US" dirty="0"/>
          </a:p>
        </p:txBody>
      </p:sp>
    </p:spTree>
    <p:extLst>
      <p:ext uri="{BB962C8B-B14F-4D97-AF65-F5344CB8AC3E}">
        <p14:creationId xmlns:p14="http://schemas.microsoft.com/office/powerpoint/2010/main" val="7628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23</a:t>
            </a:fld>
            <a:endParaRPr lang="en-US" dirty="0"/>
          </a:p>
        </p:txBody>
      </p:sp>
    </p:spTree>
    <p:extLst>
      <p:ext uri="{BB962C8B-B14F-4D97-AF65-F5344CB8AC3E}">
        <p14:creationId xmlns:p14="http://schemas.microsoft.com/office/powerpoint/2010/main" val="60159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5</a:t>
            </a:fld>
            <a:endParaRPr lang="en-US" dirty="0"/>
          </a:p>
        </p:txBody>
      </p:sp>
    </p:spTree>
    <p:extLst>
      <p:ext uri="{BB962C8B-B14F-4D97-AF65-F5344CB8AC3E}">
        <p14:creationId xmlns:p14="http://schemas.microsoft.com/office/powerpoint/2010/main" val="2585969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26</a:t>
            </a:fld>
            <a:endParaRPr lang="en-US" dirty="0"/>
          </a:p>
        </p:txBody>
      </p:sp>
    </p:spTree>
    <p:extLst>
      <p:ext uri="{BB962C8B-B14F-4D97-AF65-F5344CB8AC3E}">
        <p14:creationId xmlns:p14="http://schemas.microsoft.com/office/powerpoint/2010/main" val="31331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27</a:t>
            </a:fld>
            <a:endParaRPr lang="en-US" dirty="0"/>
          </a:p>
        </p:txBody>
      </p:sp>
    </p:spTree>
    <p:extLst>
      <p:ext uri="{BB962C8B-B14F-4D97-AF65-F5344CB8AC3E}">
        <p14:creationId xmlns:p14="http://schemas.microsoft.com/office/powerpoint/2010/main" val="2456292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28</a:t>
            </a:fld>
            <a:endParaRPr lang="en-US" dirty="0"/>
          </a:p>
        </p:txBody>
      </p:sp>
    </p:spTree>
    <p:extLst>
      <p:ext uri="{BB962C8B-B14F-4D97-AF65-F5344CB8AC3E}">
        <p14:creationId xmlns:p14="http://schemas.microsoft.com/office/powerpoint/2010/main" val="1079772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represent many employers who are involved in litigation over not providing paid military leave. Do not mention any of the cases in this area by name.</a:t>
            </a:r>
          </a:p>
        </p:txBody>
      </p:sp>
      <p:sp>
        <p:nvSpPr>
          <p:cNvPr id="4" name="Slide Number Placeholder 3"/>
          <p:cNvSpPr>
            <a:spLocks noGrp="1"/>
          </p:cNvSpPr>
          <p:nvPr>
            <p:ph type="sldNum" sz="quarter" idx="5"/>
          </p:nvPr>
        </p:nvSpPr>
        <p:spPr/>
        <p:txBody>
          <a:bodyPr/>
          <a:lstStyle/>
          <a:p>
            <a:fld id="{4451208E-DFFB-4D4B-ACF1-BAD28AF62538}" type="slidenum">
              <a:rPr lang="en-US" smtClean="0"/>
              <a:t>29</a:t>
            </a:fld>
            <a:endParaRPr lang="en-US" dirty="0"/>
          </a:p>
        </p:txBody>
      </p:sp>
    </p:spTree>
    <p:extLst>
      <p:ext uri="{BB962C8B-B14F-4D97-AF65-F5344CB8AC3E}">
        <p14:creationId xmlns:p14="http://schemas.microsoft.com/office/powerpoint/2010/main" val="2128849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30</a:t>
            </a:fld>
            <a:endParaRPr lang="en-US" dirty="0"/>
          </a:p>
        </p:txBody>
      </p:sp>
    </p:spTree>
    <p:extLst>
      <p:ext uri="{BB962C8B-B14F-4D97-AF65-F5344CB8AC3E}">
        <p14:creationId xmlns:p14="http://schemas.microsoft.com/office/powerpoint/2010/main" val="323548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6</a:t>
            </a:fld>
            <a:endParaRPr lang="en-US" dirty="0"/>
          </a:p>
        </p:txBody>
      </p:sp>
    </p:spTree>
    <p:extLst>
      <p:ext uri="{BB962C8B-B14F-4D97-AF65-F5344CB8AC3E}">
        <p14:creationId xmlns:p14="http://schemas.microsoft.com/office/powerpoint/2010/main" val="53133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EEOC cases filed in WFH situation. </a:t>
            </a:r>
          </a:p>
          <a:p>
            <a:r>
              <a:rPr lang="en-US" sz="1200" i="1" dirty="0">
                <a:solidFill>
                  <a:srgbClr val="1B1B1B"/>
                </a:solidFill>
                <a:effectLst/>
                <a:latin typeface="Arial" panose="020B0604020202020204" pitchFamily="34" charset="0"/>
                <a:ea typeface="Calibri" panose="020F0502020204030204" pitchFamily="34" charset="0"/>
              </a:rPr>
              <a:t>EEOC v. ISS Facility Service, Inc., Civil Action No. 1:21-cv-03708-SCJ-RDC</a:t>
            </a:r>
            <a:r>
              <a:rPr lang="en-US" sz="1200" dirty="0">
                <a:solidFill>
                  <a:srgbClr val="1B1B1B"/>
                </a:solidFill>
                <a:effectLst/>
                <a:latin typeface="Arial" panose="020B0604020202020204" pitchFamily="34" charset="0"/>
                <a:ea typeface="Calibri" panose="020F0502020204030204" pitchFamily="34" charset="0"/>
              </a:rPr>
              <a:t> (ND Georgia).  Employer required WFH March 2020 – June 2020 and then requested employees to </a:t>
            </a:r>
            <a:r>
              <a:rPr lang="en-US" sz="1200" dirty="0">
                <a:solidFill>
                  <a:srgbClr val="1B1B1B"/>
                </a:solidFill>
                <a:ea typeface="Calibri" panose="020F0502020204030204" pitchFamily="34" charset="0"/>
              </a:rPr>
              <a:t>RTW. One of its </a:t>
            </a:r>
            <a:r>
              <a:rPr lang="en-US" sz="1200" dirty="0">
                <a:solidFill>
                  <a:srgbClr val="1B1B1B"/>
                </a:solidFill>
                <a:effectLst/>
                <a:latin typeface="Arial" panose="020B0604020202020204" pitchFamily="34" charset="0"/>
                <a:ea typeface="Calibri" panose="020F0502020204030204" pitchFamily="34" charset="0"/>
              </a:rPr>
              <a:t>health and safety managers requested an accommodation to work remotely two days per week and be allowed frequent breaks while working on-site, due to her pulmonary condition which placed her at a greater risk of contracting COVID-19. Other employees </a:t>
            </a:r>
            <a:r>
              <a:rPr lang="en-US" sz="1200" dirty="0">
                <a:solidFill>
                  <a:srgbClr val="1B1B1B"/>
                </a:solidFill>
                <a:ea typeface="Calibri" panose="020F0502020204030204" pitchFamily="34" charset="0"/>
              </a:rPr>
              <a:t>in same position were permitted to WFH.</a:t>
            </a:r>
            <a:r>
              <a:rPr lang="en-US" sz="1200" dirty="0">
                <a:solidFill>
                  <a:srgbClr val="1B1B1B"/>
                </a:solidFill>
                <a:effectLst/>
                <a:latin typeface="Arial" panose="020B0604020202020204" pitchFamily="34" charset="0"/>
                <a:ea typeface="Calibri" panose="020F0502020204030204" pitchFamily="34" charset="0"/>
              </a:rPr>
              <a:t>  </a:t>
            </a:r>
            <a:r>
              <a:rPr lang="en-US" sz="1200" dirty="0">
                <a:solidFill>
                  <a:srgbClr val="1B1B1B"/>
                </a:solidFill>
                <a:ea typeface="Calibri" panose="020F0502020204030204" pitchFamily="34" charset="0"/>
              </a:rPr>
              <a:t>The Plaintiff was not and was terminated. S</a:t>
            </a:r>
            <a:r>
              <a:rPr lang="en-US" sz="1200" dirty="0">
                <a:solidFill>
                  <a:srgbClr val="1B1B1B"/>
                </a:solidFill>
                <a:effectLst/>
                <a:latin typeface="Arial" panose="020B0604020202020204" pitchFamily="34" charset="0"/>
                <a:ea typeface="Calibri" panose="020F0502020204030204" pitchFamily="34" charset="0"/>
              </a:rPr>
              <a:t>ettled for $47,500 plus training for all employees, change in policy and 2 years of EEOC monitoring of requests for accommodation.</a:t>
            </a: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solidFill>
                  <a:srgbClr val="1B1B1B"/>
                </a:solidFill>
                <a:effectLst/>
                <a:latin typeface="Arial" panose="020B0604020202020204" pitchFamily="34" charset="0"/>
                <a:ea typeface="Calibri" panose="020F0502020204030204" pitchFamily="34" charset="0"/>
              </a:rPr>
              <a:t>EEOC v Total Quality Systems, LLC</a:t>
            </a:r>
            <a:r>
              <a:rPr lang="en-US" sz="1200" dirty="0">
                <a:solidFill>
                  <a:srgbClr val="1B1B1B"/>
                </a:solidFill>
                <a:effectLst/>
                <a:latin typeface="Arial" panose="020B0604020202020204" pitchFamily="34" charset="0"/>
                <a:ea typeface="Calibri" panose="020F0502020204030204" pitchFamily="34" charset="0"/>
              </a:rPr>
              <a:t>, Civil Action No. 1:23-CV-1311-WMR-JSA (ND of Georgia). Employer denied repeated requests by a call center employee with diabetes, hypertension, and anxiety for remote work as a reasonable accommodation due to increased risks related to COVID-19. When employer denied her request to work remotely, the employee took a medical leave to avoid further exposure. When the employee’s medical leave expired, most of her department was working remotely, but the employer  continued to deny her continued requests to work remotely, thus forcing her to resign. The case was settled by consent decree in July 2023 requiring $33,000 back wages, posting of notice of unlawful conduct, and 3 years of monitoring by the EEOC. (This scenario is based on this case.)</a:t>
            </a:r>
            <a:endParaRPr lang="en-US" sz="1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200" dirty="0">
                <a:solidFill>
                  <a:srgbClr val="1B1B1B"/>
                </a:solidFill>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solidFill>
                  <a:srgbClr val="1B1B1B"/>
                </a:solidFill>
                <a:effectLst/>
                <a:latin typeface="Arial" panose="020B0604020202020204" pitchFamily="34" charset="0"/>
                <a:ea typeface="Calibri" panose="020F0502020204030204" pitchFamily="34" charset="0"/>
              </a:rPr>
              <a:t>EEOC v. United Labor Agency</a:t>
            </a:r>
            <a:r>
              <a:rPr lang="en-US" sz="1200" dirty="0">
                <a:solidFill>
                  <a:srgbClr val="1B1B1B"/>
                </a:solidFill>
                <a:effectLst/>
                <a:latin typeface="Arial" panose="020B0604020202020204" pitchFamily="34" charset="0"/>
                <a:ea typeface="Calibri" panose="020F0502020204030204" pitchFamily="34" charset="0"/>
              </a:rPr>
              <a:t>, Civil Action No. 23-CV-00283 (ND Ohio). A</a:t>
            </a:r>
            <a:r>
              <a:rPr lang="en-US" sz="1200" dirty="0">
                <a:solidFill>
                  <a:srgbClr val="000000"/>
                </a:solidFill>
                <a:effectLst/>
                <a:latin typeface="Arial" panose="020B0604020202020204" pitchFamily="34" charset="0"/>
                <a:ea typeface="Calibri" panose="020F0502020204030204" pitchFamily="34" charset="0"/>
              </a:rPr>
              <a:t>fter employer required its employees to return to in-person work after an extended period of COVID-related telework, it denied an employee’s request to remain remote for several months while she was undergoing radiation treatments and was immunosuppressed. After being required to return to the office, the employee was repeatedly left off staff emails notifying personnel of COVID-19 exposures, despite her requests to be notified. The employee, who had been employed with defendant for nearly a decade, was finally forced to resign because of the risk to her health. </a:t>
            </a:r>
            <a:r>
              <a:rPr lang="en-US" sz="1200" dirty="0">
                <a:solidFill>
                  <a:srgbClr val="1B1B1B"/>
                </a:solidFill>
                <a:effectLst/>
                <a:latin typeface="Arial" panose="020B0604020202020204" pitchFamily="34" charset="0"/>
                <a:ea typeface="Calibri" panose="020F0502020204030204" pitchFamily="34" charset="0"/>
              </a:rPr>
              <a:t>The case is still pending.</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7</a:t>
            </a:fld>
            <a:endParaRPr lang="en-US" dirty="0"/>
          </a:p>
        </p:txBody>
      </p:sp>
    </p:spTree>
    <p:extLst>
      <p:ext uri="{BB962C8B-B14F-4D97-AF65-F5344CB8AC3E}">
        <p14:creationId xmlns:p14="http://schemas.microsoft.com/office/powerpoint/2010/main" val="420879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8</a:t>
            </a:fld>
            <a:endParaRPr lang="en-US" dirty="0"/>
          </a:p>
        </p:txBody>
      </p:sp>
    </p:spTree>
    <p:extLst>
      <p:ext uri="{BB962C8B-B14F-4D97-AF65-F5344CB8AC3E}">
        <p14:creationId xmlns:p14="http://schemas.microsoft.com/office/powerpoint/2010/main" val="40614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9</a:t>
            </a:fld>
            <a:endParaRPr lang="en-US" dirty="0"/>
          </a:p>
        </p:txBody>
      </p:sp>
    </p:spTree>
    <p:extLst>
      <p:ext uri="{BB962C8B-B14F-4D97-AF65-F5344CB8AC3E}">
        <p14:creationId xmlns:p14="http://schemas.microsoft.com/office/powerpoint/2010/main" val="272233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10</a:t>
            </a:fld>
            <a:endParaRPr lang="en-US" dirty="0"/>
          </a:p>
        </p:txBody>
      </p:sp>
    </p:spTree>
    <p:extLst>
      <p:ext uri="{BB962C8B-B14F-4D97-AF65-F5344CB8AC3E}">
        <p14:creationId xmlns:p14="http://schemas.microsoft.com/office/powerpoint/2010/main" val="112339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12</a:t>
            </a:fld>
            <a:endParaRPr lang="en-US" dirty="0"/>
          </a:p>
        </p:txBody>
      </p:sp>
    </p:spTree>
    <p:extLst>
      <p:ext uri="{BB962C8B-B14F-4D97-AF65-F5344CB8AC3E}">
        <p14:creationId xmlns:p14="http://schemas.microsoft.com/office/powerpoint/2010/main" val="95784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There is a circuit split regarding whether the ADA requires an employer to accommodate a disabled employee’s difficulty associated with commuting to/from work. The 2</a:t>
            </a:r>
            <a:r>
              <a:rPr lang="en-US" sz="1800" baseline="30000" dirty="0">
                <a:latin typeface="Calibri" panose="020F0502020204030204" pitchFamily="34" charset="0"/>
                <a:ea typeface="Calibri" panose="020F0502020204030204" pitchFamily="34" charset="0"/>
              </a:rPr>
              <a:t>nd</a:t>
            </a:r>
            <a:r>
              <a:rPr lang="en-US" sz="1800" dirty="0">
                <a:latin typeface="Calibri" panose="020F0502020204030204" pitchFamily="34" charset="0"/>
                <a:ea typeface="Calibri" panose="020F0502020204030204" pitchFamily="34" charset="0"/>
              </a:rPr>
              <a:t>, 3</a:t>
            </a:r>
            <a:r>
              <a:rPr lang="en-US" sz="1800" baseline="30000" dirty="0">
                <a:latin typeface="Calibri" panose="020F0502020204030204" pitchFamily="34" charset="0"/>
                <a:ea typeface="Calibri" panose="020F0502020204030204" pitchFamily="34" charset="0"/>
              </a:rPr>
              <a:t>rd</a:t>
            </a:r>
            <a:r>
              <a:rPr lang="en-US" sz="1800" dirty="0">
                <a:latin typeface="Calibri" panose="020F0502020204030204" pitchFamily="34" charset="0"/>
                <a:ea typeface="Calibri" panose="020F0502020204030204" pitchFamily="34" charset="0"/>
              </a:rPr>
              <a:t> and 9</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Circuits have held that employers may be obligated under the ADA to accommodate requests by a disabled employee for assistance with the commute to work.</a:t>
            </a:r>
            <a:r>
              <a:rPr lang="en-US" sz="1800" b="1" i="1"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The 1</a:t>
            </a:r>
            <a:r>
              <a:rPr lang="en-US" sz="1800" baseline="30000" dirty="0">
                <a:latin typeface="Calibri" panose="020F0502020204030204" pitchFamily="34" charset="0"/>
                <a:ea typeface="Calibri" panose="020F0502020204030204" pitchFamily="34" charset="0"/>
              </a:rPr>
              <a:t>st</a:t>
            </a:r>
            <a:r>
              <a:rPr lang="en-US" sz="1800" dirty="0">
                <a:latin typeface="Calibri" panose="020F0502020204030204" pitchFamily="34" charset="0"/>
                <a:ea typeface="Calibri" panose="020F0502020204030204" pitchFamily="34" charset="0"/>
              </a:rPr>
              <a:t> (in a pre-ADAAA case), 6</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and 10</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Circuits have held there is no such duty. </a:t>
            </a:r>
          </a:p>
          <a:p>
            <a:r>
              <a:rPr lang="en-US" sz="1800" dirty="0">
                <a:latin typeface="Calibri" panose="020F0502020204030204" pitchFamily="34" charset="0"/>
                <a:ea typeface="Calibri" panose="020F0502020204030204" pitchFamily="34" charset="0"/>
              </a:rPr>
              <a:t>See Montague v. USPS noting the circuit split but not wading into the issue because the defendant failed to raise it. (5</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Cir. Case No. </a:t>
            </a:r>
            <a:r>
              <a:rPr lang="en-US" sz="1800">
                <a:latin typeface="Calibri" panose="020F0502020204030204" pitchFamily="34" charset="0"/>
                <a:ea typeface="Calibri" panose="020F0502020204030204" pitchFamily="34" charset="0"/>
              </a:rPr>
              <a:t>22-20113 issued 6.28.2023).</a:t>
            </a:r>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p>
          <a:p>
            <a:r>
              <a:rPr lang="en-US" sz="1800" dirty="0">
                <a:latin typeface="Calibri" panose="020F0502020204030204" pitchFamily="34" charset="0"/>
                <a:ea typeface="Calibri" panose="020F0502020204030204" pitchFamily="34" charset="0"/>
              </a:rPr>
              <a:t>The EEOC is currently litigating whether an employer has the obligation to accommodate an employee whose disability limits their ability to commute to and from work in the 7</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Circuit. In </a:t>
            </a:r>
            <a:r>
              <a:rPr lang="en-US" sz="1800" u="sng" dirty="0">
                <a:latin typeface="Calibri" panose="020F0502020204030204" pitchFamily="34" charset="0"/>
                <a:ea typeface="Calibri" panose="020F0502020204030204" pitchFamily="34" charset="0"/>
              </a:rPr>
              <a:t>EEOC v. Charter Communications LLC</a:t>
            </a:r>
            <a:r>
              <a:rPr lang="en-US" sz="1800" dirty="0">
                <a:latin typeface="Calibri" panose="020F0502020204030204" pitchFamily="34" charset="0"/>
                <a:ea typeface="Calibri" panose="020F0502020204030204" pitchFamily="34" charset="0"/>
              </a:rPr>
              <a:t>, 2021 U.S. LEXIS 241026 (E.D. Wis. 2021).</a:t>
            </a:r>
          </a:p>
          <a:p>
            <a:pPr defTabSz="914270">
              <a:defRPr/>
            </a:pPr>
            <a:r>
              <a:rPr lang="en-US" sz="1800" dirty="0"/>
              <a:t>Charter Communications is not a client as of 3/7, but to be safe do not mention the case by name.</a:t>
            </a:r>
            <a:endParaRPr lang="en-US" sz="1800" dirty="0">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In the EEOC case, the employee was a retention representative (a CSR for current customers). Shortly after he was hired, he requested a change to a shift that would not require him to drive in the dark because he had cataracts that caused night glare and blurriness (night blindness). This made it difficult for him to drive at night.  The employee lived 36 miles from work and the commute took about an hour.  Employee and his HCPs indicated that employee could perform the essential functions of his job and that his limitation was limited to night driving. The employee requested a 30 day change in his schedule to address his commute difficulties. The employer temporarily changed his shift for 30 days. The employee informed the employer he was working on terminating his lease and moving closer and that he needed an extension of his temporary schedule. The employer refused to extend it and told the employee he needed to find a different way to manage his commuting needs. The employer didn’t identify an undue hardship and took the position that it was not required to accommodate employee’s commute in the first place. The employee ultimately never moved closer to work, continued to drive himself to and from work until he was terminated for unrelated reasons.  The parties filed cross-motions for summary judgment. The district court found in the employer’s favor on the failure to accommodate claim.  The EEOC argued that “the ADA imposes a duty on employers to grant reasonable and nonburdensome accommodations permitting an employee to arrive at work, even where the proposed accommodation does not relate to an essential function of the employee's job.” The district court disagreed, explaining that an employer does not have an obligation to accommodate an employee if the disability doesn’t impact the employee’s ability to perform essential functions of the position. The EEOC appealed.</a:t>
            </a:r>
          </a:p>
          <a:p>
            <a:r>
              <a:rPr lang="en-US" sz="1800" dirty="0">
                <a:latin typeface="Calibri" panose="020F0502020204030204" pitchFamily="34" charset="0"/>
                <a:ea typeface="Calibri" panose="020F0502020204030204" pitchFamily="34" charset="0"/>
              </a:rPr>
              <a:t> </a:t>
            </a:r>
          </a:p>
          <a:p>
            <a:r>
              <a:rPr lang="en-US" sz="1800" dirty="0">
                <a:latin typeface="Calibri" panose="020F0502020204030204" pitchFamily="34" charset="0"/>
                <a:ea typeface="Calibri" panose="020F0502020204030204" pitchFamily="34" charset="0"/>
              </a:rPr>
              <a:t>In the 7</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Circuit, the EEOC argues that the ADA requires employers to make their workplaces readily accessible. Th</a:t>
            </a:r>
            <a:r>
              <a:rPr lang="en-US" sz="1800" dirty="0">
                <a:solidFill>
                  <a:srgbClr val="000000"/>
                </a:solidFill>
                <a:latin typeface="Calibri" panose="020F0502020204030204" pitchFamily="34" charset="0"/>
                <a:ea typeface="Calibri" panose="020F0502020204030204" pitchFamily="34" charset="0"/>
              </a:rPr>
              <a:t>e term “reasonable accommodation” may include “making existing facilities used by employees readily accessible to and usable by individuals with disabilities.” 42 U.S.C. § 12111(9)(A); see also 29 C.F.R. § 1630.2(o)(2)(i).  An </a:t>
            </a:r>
            <a:r>
              <a:rPr lang="en-US" sz="1800" dirty="0">
                <a:latin typeface="Calibri" panose="020F0502020204030204" pitchFamily="34" charset="0"/>
                <a:ea typeface="Calibri" panose="020F0502020204030204" pitchFamily="34" charset="0"/>
              </a:rPr>
              <a:t>employer that requires an employee to perform his work at a specific worksite cannot claim that an accommodation that allows him to access the facility (i.e. travel safely to and from that worksite) isn’t a potential accommodation under the ADA.  This is true even if the employee can perform all the essential functions of the job when the employee is at work.  In addition, an employee’s request for a change in his work schedule, in part based on the fact that public transportation isn’t available after certain hours, is a type of request for modification in schedule that was specifically contemplated when the legislature adopted the ADA. In addition, the EEOC regulations also </a:t>
            </a:r>
            <a:r>
              <a:rPr lang="en-US" sz="1800" dirty="0">
                <a:solidFill>
                  <a:srgbClr val="000000"/>
                </a:solidFill>
                <a:latin typeface="Calibri" panose="020F0502020204030204" pitchFamily="34" charset="0"/>
                <a:ea typeface="Calibri" panose="020F0502020204030204" pitchFamily="34" charset="0"/>
              </a:rPr>
              <a:t>contemplate accommodations needed to allow an individual to “enjoy equal benefits and privileges of employment,” regardless of whether the employee’s limitation pertains to the employee’s ability to perform essential job functions. 29 CF.R. § 1630.2(o)(1)(i)-(iii).  </a:t>
            </a:r>
            <a:endParaRPr lang="en-US" sz="1800" dirty="0">
              <a:latin typeface="Calibri" panose="020F0502020204030204" pitchFamily="34" charset="0"/>
              <a:ea typeface="Calibri" panose="020F0502020204030204" pitchFamily="34" charset="0"/>
            </a:endParaRPr>
          </a:p>
          <a:p>
            <a:r>
              <a:rPr lang="en-US" sz="1800" dirty="0">
                <a:solidFill>
                  <a:srgbClr val="000000"/>
                </a:solidFill>
                <a:latin typeface="Calibri" panose="020F050202020403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In response, Charter Communications argues that </a:t>
            </a:r>
            <a:r>
              <a:rPr lang="en-US" sz="1800" dirty="0">
                <a:solidFill>
                  <a:srgbClr val="000000"/>
                </a:solidFill>
                <a:latin typeface="Calibri" panose="020F0502020204030204" pitchFamily="34" charset="0"/>
                <a:ea typeface="Calibri" panose="020F0502020204030204" pitchFamily="34" charset="0"/>
              </a:rPr>
              <a:t>the ADA does not require employers to provide accommodations for issues an employee experiences outside the workplace (such as one’s commute to/from work) when they have no effect on the individual’s ability to perform a job’s essential functions. This is especially true when the issue to be accommodated arises out of the individual’s personal choices such as where to live. Charter One also argues that the regulation that requires employers to accommodate disabled employees so they can “enjoy equal benefits and privileges of employment” relate to structural barrier removal—which is not an issue in the case.</a:t>
            </a:r>
            <a:endParaRPr lang="en-US" sz="1800" dirty="0">
              <a:latin typeface="Calibri" panose="020F0502020204030204" pitchFamily="34" charset="0"/>
              <a:ea typeface="Calibri" panose="020F0502020204030204" pitchFamily="34" charset="0"/>
            </a:endParaRPr>
          </a:p>
          <a:p>
            <a:r>
              <a:rPr lang="en-US" sz="1800" dirty="0">
                <a:solidFill>
                  <a:srgbClr val="000000"/>
                </a:solidFill>
                <a:latin typeface="Calibri" panose="020F050202020403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The 7</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Circuit heard arguments in September of 2022 and took the case under advisement. We are tracking the case. This case will be decided sometime in 2023 before the client relocates its offices and has to make final decisions about any requests.  </a:t>
            </a:r>
          </a:p>
          <a:p>
            <a:r>
              <a:rPr lang="en-US" sz="1800" dirty="0">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13</a:t>
            </a:fld>
            <a:endParaRPr lang="en-US" dirty="0"/>
          </a:p>
        </p:txBody>
      </p:sp>
    </p:spTree>
    <p:extLst>
      <p:ext uri="{BB962C8B-B14F-4D97-AF65-F5344CB8AC3E}">
        <p14:creationId xmlns:p14="http://schemas.microsoft.com/office/powerpoint/2010/main" val="3216988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6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Layouts/_rels/slideLayout6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a:p>
            <a:endParaRPr lang="en-US"/>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82609"/>
            <a:ext cx="6259853" cy="269192"/>
          </a:xfrm>
        </p:spPr>
        <p:txBody>
          <a:bodyPr/>
          <a:lstStyle>
            <a:lvl1pPr marL="0" indent="0">
              <a:buNone/>
              <a:defRPr sz="1600" b="1">
                <a:solidFill>
                  <a:schemeClr val="accent2"/>
                </a:solidFill>
              </a:defRPr>
            </a:lvl1pPr>
          </a:lstStyle>
          <a:p>
            <a:pPr lvl="0"/>
            <a:r>
              <a:rPr lang="en-US"/>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87321"/>
            <a:ext cx="3449205" cy="302236"/>
          </a:xfrm>
        </p:spPr>
        <p:txBody>
          <a:bodyPr/>
          <a:lstStyle>
            <a:lvl1pPr marL="0" indent="0">
              <a:buNone/>
              <a:defRPr sz="1200" b="1">
                <a:solidFill>
                  <a:schemeClr val="bg1"/>
                </a:solidFill>
              </a:defRPr>
            </a:lvl1pPr>
          </a:lstStyle>
          <a:p>
            <a:pPr lvl="0"/>
            <a:r>
              <a:rPr lang="en-US"/>
              <a:t>00.00.2022</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2022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250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833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(000) 000-0000 • [Email]</a:t>
            </a:r>
          </a:p>
        </p:txBody>
      </p:sp>
    </p:spTree>
    <p:extLst>
      <p:ext uri="{BB962C8B-B14F-4D97-AF65-F5344CB8AC3E}">
        <p14:creationId xmlns:p14="http://schemas.microsoft.com/office/powerpoint/2010/main" val="3925356397"/>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403885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133600"/>
            <a:ext cx="10817352" cy="403860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352558"/>
            <a:ext cx="10817352" cy="704842"/>
          </a:xfrm>
        </p:spPr>
        <p:txBody>
          <a:bodyPr lIns="0" anchor="ctr" anchorCtr="0">
            <a:norm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2E1496B6-5C38-9743-8E59-3AEDF797EDE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275086647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3572842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363684"/>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363684"/>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831514403"/>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878652"/>
            <a:ext cx="5257800" cy="4293547"/>
          </a:xfrm>
        </p:spPr>
        <p:txBody>
          <a:bodyPr lIns="0"/>
          <a:lstStyle>
            <a:lvl1pPr marL="0" indent="0">
              <a:buNone/>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878653"/>
            <a:ext cx="5257800" cy="4293546"/>
          </a:xfrm>
        </p:spPr>
        <p:txBody>
          <a:bodyPr lIns="0"/>
          <a:lstStyle>
            <a:lvl1pPr marL="0" indent="0">
              <a:buNone/>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a:extLst>
              <a:ext uri="{FF2B5EF4-FFF2-40B4-BE49-F238E27FC236}">
                <a16:creationId xmlns:a16="http://schemas.microsoft.com/office/drawing/2014/main" id="{1AA1DEF0-0393-974F-8516-33CCD488997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2632966749"/>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367192"/>
            <a:ext cx="3390900" cy="410581"/>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
        <p:nvSpPr>
          <p:cNvPr id="12" name="Content Placeholder 3">
            <a:extLst>
              <a:ext uri="{FF2B5EF4-FFF2-40B4-BE49-F238E27FC236}">
                <a16:creationId xmlns:a16="http://schemas.microsoft.com/office/drawing/2014/main" id="{B2942805-A3CD-6546-B416-2D6CC6C36FEE}"/>
              </a:ext>
            </a:extLst>
          </p:cNvPr>
          <p:cNvSpPr>
            <a:spLocks noGrp="1"/>
          </p:cNvSpPr>
          <p:nvPr>
            <p:ph sz="half" idx="16"/>
          </p:nvPr>
        </p:nvSpPr>
        <p:spPr>
          <a:xfrm>
            <a:off x="4386407"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a:extLst>
              <a:ext uri="{FF2B5EF4-FFF2-40B4-BE49-F238E27FC236}">
                <a16:creationId xmlns:a16="http://schemas.microsoft.com/office/drawing/2014/main" id="{E3BC0559-6EFF-524D-B2AF-B44EB4923C1B}"/>
              </a:ext>
            </a:extLst>
          </p:cNvPr>
          <p:cNvSpPr>
            <a:spLocks noGrp="1"/>
          </p:cNvSpPr>
          <p:nvPr>
            <p:ph sz="half" idx="17"/>
          </p:nvPr>
        </p:nvSpPr>
        <p:spPr>
          <a:xfrm>
            <a:off x="8091343"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910098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1577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1" name="Content Placeholder 2">
            <a:extLst>
              <a:ext uri="{FF2B5EF4-FFF2-40B4-BE49-F238E27FC236}">
                <a16:creationId xmlns:a16="http://schemas.microsoft.com/office/drawing/2014/main" id="{4481E2D3-16C6-CE42-BB7D-6FF3AA17B127}"/>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6" name="Content Placeholder 2">
            <a:extLst>
              <a:ext uri="{FF2B5EF4-FFF2-40B4-BE49-F238E27FC236}">
                <a16:creationId xmlns:a16="http://schemas.microsoft.com/office/drawing/2014/main" id="{56BABCC3-EAAA-4880-8ECB-20BABF2F4015}"/>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3311181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293100" y="2819400"/>
            <a:ext cx="34163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3769015838"/>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ral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A7F81795-2397-8642-BD89-CF21FE0DDE06}"/>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Tree>
    <p:extLst>
      <p:ext uri="{BB962C8B-B14F-4D97-AF65-F5344CB8AC3E}">
        <p14:creationId xmlns:p14="http://schemas.microsoft.com/office/powerpoint/2010/main" val="178931878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676400"/>
            <a:ext cx="10829544" cy="1559719"/>
          </a:xfrm>
          <a:prstGeom prst="rect">
            <a:avLst/>
          </a:prstGeom>
        </p:spPr>
        <p:txBody>
          <a:bodyPr anchor="b"/>
          <a:lstStyle>
            <a:lvl1pPr algn="l">
              <a:defRPr sz="4800"/>
            </a:lvl1pPr>
          </a:lstStyle>
          <a:p>
            <a:r>
              <a:rPr lang="en-US"/>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291535"/>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a:p>
            <a:endParaRPr lang="en-US"/>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710932" y="5752305"/>
            <a:ext cx="2805395" cy="340862"/>
          </a:xfrm>
        </p:spPr>
        <p:txBody>
          <a:bodyPr/>
          <a:lstStyle>
            <a:lvl1pPr marL="0" indent="0" algn="ctr">
              <a:buNone/>
              <a:defRPr sz="1600" b="1">
                <a:solidFill>
                  <a:schemeClr val="accent2"/>
                </a:solidFill>
              </a:defRPr>
            </a:lvl1pPr>
          </a:lstStyle>
          <a:p>
            <a:pPr lvl="0"/>
            <a:r>
              <a:rPr lang="en-US"/>
              <a:t>Presenter Name</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2022 Jackson Lewis P.C.</a:t>
            </a:r>
          </a:p>
        </p:txBody>
      </p:sp>
      <p:sp>
        <p:nvSpPr>
          <p:cNvPr id="11" name="Picture Placeholder 2">
            <a:extLst>
              <a:ext uri="{FF2B5EF4-FFF2-40B4-BE49-F238E27FC236}">
                <a16:creationId xmlns:a16="http://schemas.microsoft.com/office/drawing/2014/main" id="{28E38777-298B-1444-8725-56CC2CB6EAB3}"/>
              </a:ext>
            </a:extLst>
          </p:cNvPr>
          <p:cNvSpPr>
            <a:spLocks noGrp="1"/>
          </p:cNvSpPr>
          <p:nvPr>
            <p:ph type="pic" idx="15"/>
          </p:nvPr>
        </p:nvSpPr>
        <p:spPr>
          <a:xfrm>
            <a:off x="151926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5">
            <a:extLst>
              <a:ext uri="{FF2B5EF4-FFF2-40B4-BE49-F238E27FC236}">
                <a16:creationId xmlns:a16="http://schemas.microsoft.com/office/drawing/2014/main" id="{DF317CAA-BFCA-6445-BA8E-81E873874CFA}"/>
              </a:ext>
            </a:extLst>
          </p:cNvPr>
          <p:cNvSpPr>
            <a:spLocks noGrp="1"/>
          </p:cNvSpPr>
          <p:nvPr>
            <p:ph type="body" sz="quarter" idx="16" hasCustomPrompt="1"/>
          </p:nvPr>
        </p:nvSpPr>
        <p:spPr>
          <a:xfrm>
            <a:off x="3799727" y="5752305"/>
            <a:ext cx="2805395" cy="340862"/>
          </a:xfrm>
        </p:spPr>
        <p:txBody>
          <a:bodyPr/>
          <a:lstStyle>
            <a:lvl1pPr marL="0" indent="0" algn="ctr">
              <a:buNone/>
              <a:defRPr sz="1600" b="1">
                <a:solidFill>
                  <a:schemeClr val="accent2"/>
                </a:solidFill>
              </a:defRPr>
            </a:lvl1pPr>
          </a:lstStyle>
          <a:p>
            <a:pPr lvl="0"/>
            <a:r>
              <a:rPr lang="en-US"/>
              <a:t>Presenter Name</a:t>
            </a:r>
          </a:p>
        </p:txBody>
      </p:sp>
      <p:sp>
        <p:nvSpPr>
          <p:cNvPr id="14" name="Picture Placeholder 2">
            <a:extLst>
              <a:ext uri="{FF2B5EF4-FFF2-40B4-BE49-F238E27FC236}">
                <a16:creationId xmlns:a16="http://schemas.microsoft.com/office/drawing/2014/main" id="{992F91BD-FBAE-D243-A4D1-B94C9A116904}"/>
              </a:ext>
            </a:extLst>
          </p:cNvPr>
          <p:cNvSpPr>
            <a:spLocks noGrp="1"/>
          </p:cNvSpPr>
          <p:nvPr>
            <p:ph type="pic" idx="17"/>
          </p:nvPr>
        </p:nvSpPr>
        <p:spPr>
          <a:xfrm>
            <a:off x="4608064"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ext Placeholder 5">
            <a:extLst>
              <a:ext uri="{FF2B5EF4-FFF2-40B4-BE49-F238E27FC236}">
                <a16:creationId xmlns:a16="http://schemas.microsoft.com/office/drawing/2014/main" id="{FF905EEE-93B8-F043-B699-6F12AFBB989E}"/>
              </a:ext>
            </a:extLst>
          </p:cNvPr>
          <p:cNvSpPr>
            <a:spLocks noGrp="1"/>
          </p:cNvSpPr>
          <p:nvPr>
            <p:ph type="body" sz="quarter" idx="18" hasCustomPrompt="1"/>
          </p:nvPr>
        </p:nvSpPr>
        <p:spPr>
          <a:xfrm>
            <a:off x="6888522" y="5752305"/>
            <a:ext cx="2805395" cy="340862"/>
          </a:xfrm>
        </p:spPr>
        <p:txBody>
          <a:bodyPr/>
          <a:lstStyle>
            <a:lvl1pPr marL="0" indent="0" algn="ctr">
              <a:buNone/>
              <a:defRPr sz="1600" b="1">
                <a:solidFill>
                  <a:schemeClr val="accent2"/>
                </a:solidFill>
              </a:defRPr>
            </a:lvl1pPr>
          </a:lstStyle>
          <a:p>
            <a:pPr lvl="0"/>
            <a:r>
              <a:rPr lang="en-US"/>
              <a:t>Presenter Name</a:t>
            </a:r>
          </a:p>
        </p:txBody>
      </p:sp>
      <p:sp>
        <p:nvSpPr>
          <p:cNvPr id="17" name="Picture Placeholder 2">
            <a:extLst>
              <a:ext uri="{FF2B5EF4-FFF2-40B4-BE49-F238E27FC236}">
                <a16:creationId xmlns:a16="http://schemas.microsoft.com/office/drawing/2014/main" id="{C938B343-2084-E744-B977-15D7B11486B5}"/>
              </a:ext>
            </a:extLst>
          </p:cNvPr>
          <p:cNvSpPr>
            <a:spLocks noGrp="1"/>
          </p:cNvSpPr>
          <p:nvPr>
            <p:ph type="pic" idx="19"/>
          </p:nvPr>
        </p:nvSpPr>
        <p:spPr>
          <a:xfrm>
            <a:off x="769685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5458592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Coral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102600" y="2933700"/>
            <a:ext cx="3797300" cy="762000"/>
          </a:xfrm>
          <a:prstGeom prst="rect">
            <a:avLst/>
          </a:prstGeom>
        </p:spPr>
        <p:txBody>
          <a:bodyPr anchor="ctr"/>
          <a:lstStyle>
            <a:lvl1pPr marL="0" indent="0" algn="ctr">
              <a:buNone/>
              <a:defRPr sz="3200" b="1">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421484655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Picture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316427853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Picture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435033"/>
          </a:xfrm>
          <a:prstGeom prst="rect">
            <a:avLst/>
          </a:prstGeo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1050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781458200"/>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ef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itle 1">
            <a:extLst>
              <a:ext uri="{FF2B5EF4-FFF2-40B4-BE49-F238E27FC236}">
                <a16:creationId xmlns:a16="http://schemas.microsoft.com/office/drawing/2014/main" id="{04D37CC2-A045-0142-8883-9A5B688FDC9A}"/>
              </a:ext>
            </a:extLst>
          </p:cNvPr>
          <p:cNvSpPr>
            <a:spLocks noGrp="1"/>
          </p:cNvSpPr>
          <p:nvPr>
            <p:ph type="title" hasCustomPrompt="1"/>
          </p:nvPr>
        </p:nvSpPr>
        <p:spPr>
          <a:xfrm>
            <a:off x="0" y="1219200"/>
            <a:ext cx="5775960" cy="1551054"/>
          </a:xfrm>
          <a:prstGeom prst="rect">
            <a:avLst/>
          </a:prstGeom>
          <a:solidFill>
            <a:schemeClr val="bg1"/>
          </a:solidFill>
        </p:spPr>
        <p:txBody>
          <a:bodyPr lIns="548640" tIns="548640" rIns="731520" anchor="ctr"/>
          <a:lstStyle>
            <a:lvl1pPr>
              <a:defRPr/>
            </a:lvl1pPr>
          </a:lstStyle>
          <a:p>
            <a:r>
              <a:rPr lang="en-US"/>
              <a:t>Click to edit Master title style</a:t>
            </a:r>
            <a:br>
              <a:rPr lang="en-US"/>
            </a:br>
            <a:endParaRPr lang="en-US"/>
          </a:p>
        </p:txBody>
      </p:sp>
      <p:sp>
        <p:nvSpPr>
          <p:cNvPr id="8" name="Content Placeholder 2">
            <a:extLst>
              <a:ext uri="{FF2B5EF4-FFF2-40B4-BE49-F238E27FC236}">
                <a16:creationId xmlns:a16="http://schemas.microsoft.com/office/drawing/2014/main" id="{092BCCA6-E7E2-3347-9A2A-F3B34CD838AA}"/>
              </a:ext>
            </a:extLst>
          </p:cNvPr>
          <p:cNvSpPr>
            <a:spLocks noGrp="1"/>
          </p:cNvSpPr>
          <p:nvPr>
            <p:ph idx="10"/>
          </p:nvPr>
        </p:nvSpPr>
        <p:spPr>
          <a:xfrm>
            <a:off x="0" y="2770254"/>
            <a:ext cx="5775960" cy="2920878"/>
          </a:xfrm>
          <a:prstGeom prst="rect">
            <a:avLst/>
          </a:prstGeom>
          <a:solidFill>
            <a:schemeClr val="bg1"/>
          </a:solidFill>
        </p:spPr>
        <p:txBody>
          <a:bodyPr lIns="54864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Tree>
    <p:extLst>
      <p:ext uri="{BB962C8B-B14F-4D97-AF65-F5344CB8AC3E}">
        <p14:creationId xmlns:p14="http://schemas.microsoft.com/office/powerpoint/2010/main" val="113966116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righ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41CC1FC7-05CF-D947-9111-15A1BA4A3BEE}"/>
              </a:ext>
            </a:extLst>
          </p:cNvPr>
          <p:cNvSpPr>
            <a:spLocks noGrp="1"/>
          </p:cNvSpPr>
          <p:nvPr>
            <p:ph type="title" hasCustomPrompt="1"/>
          </p:nvPr>
        </p:nvSpPr>
        <p:spPr>
          <a:xfrm>
            <a:off x="6416040" y="1090668"/>
            <a:ext cx="5775960" cy="1551054"/>
          </a:xfrm>
          <a:prstGeom prst="rect">
            <a:avLst/>
          </a:prstGeom>
          <a:solidFill>
            <a:schemeClr val="bg1"/>
          </a:solidFill>
        </p:spPr>
        <p:txBody>
          <a:bodyPr lIns="548640" tIns="548640" rIns="731520" anchor="ctr"/>
          <a:lstStyle>
            <a:lvl1pPr>
              <a:defRPr/>
            </a:lvl1pPr>
          </a:lstStyle>
          <a:p>
            <a:r>
              <a:rPr lang="en-US"/>
              <a:t>Click to edit Master title style</a:t>
            </a:r>
            <a:br>
              <a:rPr lang="en-US"/>
            </a:br>
            <a:endParaRPr lang="en-US"/>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6416040" y="2641722"/>
            <a:ext cx="5775960" cy="2920878"/>
          </a:xfrm>
          <a:prstGeom prst="rect">
            <a:avLst/>
          </a:prstGeom>
          <a:solidFill>
            <a:schemeClr val="bg1"/>
          </a:solidFill>
        </p:spPr>
        <p:txBody>
          <a:bodyPr lIns="54864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Tree>
    <p:extLst>
      <p:ext uri="{BB962C8B-B14F-4D97-AF65-F5344CB8AC3E}">
        <p14:creationId xmlns:p14="http://schemas.microsoft.com/office/powerpoint/2010/main" val="300664514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lef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endParaRPr lang="en-US" dirty="0"/>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0"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a:t>Insert accent statement here</a:t>
            </a:r>
          </a:p>
        </p:txBody>
      </p:sp>
    </p:spTree>
    <p:extLst>
      <p:ext uri="{BB962C8B-B14F-4D97-AF65-F5344CB8AC3E}">
        <p14:creationId xmlns:p14="http://schemas.microsoft.com/office/powerpoint/2010/main" val="2501913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righ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endParaRPr lang="en-US" dirty="0"/>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6429375"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a:t>Insert accent statement here</a:t>
            </a:r>
          </a:p>
        </p:txBody>
      </p:sp>
    </p:spTree>
    <p:extLst>
      <p:ext uri="{BB962C8B-B14F-4D97-AF65-F5344CB8AC3E}">
        <p14:creationId xmlns:p14="http://schemas.microsoft.com/office/powerpoint/2010/main" val="564813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Picture mosaic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1" name="Picture Placeholder 2">
            <a:extLst>
              <a:ext uri="{FF2B5EF4-FFF2-40B4-BE49-F238E27FC236}">
                <a16:creationId xmlns:a16="http://schemas.microsoft.com/office/drawing/2014/main" id="{D0A99B99-61F7-A046-A1D1-4A175B008296}"/>
              </a:ext>
            </a:extLst>
          </p:cNvPr>
          <p:cNvSpPr>
            <a:spLocks noGrp="1"/>
          </p:cNvSpPr>
          <p:nvPr>
            <p:ph type="pic" idx="14"/>
          </p:nvPr>
        </p:nvSpPr>
        <p:spPr>
          <a:xfrm>
            <a:off x="0"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Picture Placeholder 2">
            <a:extLst>
              <a:ext uri="{FF2B5EF4-FFF2-40B4-BE49-F238E27FC236}">
                <a16:creationId xmlns:a16="http://schemas.microsoft.com/office/drawing/2014/main" id="{1D4D5675-5820-CB46-8E29-A42847DE22EC}"/>
              </a:ext>
            </a:extLst>
          </p:cNvPr>
          <p:cNvSpPr>
            <a:spLocks noGrp="1"/>
          </p:cNvSpPr>
          <p:nvPr>
            <p:ph type="pic" idx="15"/>
          </p:nvPr>
        </p:nvSpPr>
        <p:spPr>
          <a:xfrm>
            <a:off x="2190750"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Picture Placeholder 2">
            <a:extLst>
              <a:ext uri="{FF2B5EF4-FFF2-40B4-BE49-F238E27FC236}">
                <a16:creationId xmlns:a16="http://schemas.microsoft.com/office/drawing/2014/main" id="{34547BB4-6E3A-F94A-9A7C-64B578B6BF25}"/>
              </a:ext>
            </a:extLst>
          </p:cNvPr>
          <p:cNvSpPr>
            <a:spLocks noGrp="1"/>
          </p:cNvSpPr>
          <p:nvPr>
            <p:ph type="pic" idx="16"/>
          </p:nvPr>
        </p:nvSpPr>
        <p:spPr>
          <a:xfrm>
            <a:off x="0"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6" name="Picture Placeholder 2">
            <a:extLst>
              <a:ext uri="{FF2B5EF4-FFF2-40B4-BE49-F238E27FC236}">
                <a16:creationId xmlns:a16="http://schemas.microsoft.com/office/drawing/2014/main" id="{EFD8675B-5351-0242-88A9-3F47AFD61A08}"/>
              </a:ext>
            </a:extLst>
          </p:cNvPr>
          <p:cNvSpPr>
            <a:spLocks noGrp="1"/>
          </p:cNvSpPr>
          <p:nvPr>
            <p:ph type="pic" idx="17"/>
          </p:nvPr>
        </p:nvSpPr>
        <p:spPr>
          <a:xfrm>
            <a:off x="2192072"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4890472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Picture mosaic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511233"/>
          </a:xfrm>
          <a:prstGeom prst="rect">
            <a:avLst/>
          </a:prstGeom>
        </p:spPr>
        <p:txBody>
          <a:bodyPr/>
          <a:lstStyle>
            <a:lvl2pPr>
              <a:defRPr sz="1600"/>
            </a:lvl2pPr>
            <a:lvl3pPr>
              <a:defRPr sz="1400"/>
            </a:lvl3pPr>
            <a:lvl4pPr>
              <a:defRPr sz="1200"/>
            </a:lvl4pPr>
            <a:lvl5pP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2" name="Picture Placeholder 2">
            <a:extLst>
              <a:ext uri="{FF2B5EF4-FFF2-40B4-BE49-F238E27FC236}">
                <a16:creationId xmlns:a16="http://schemas.microsoft.com/office/drawing/2014/main" id="{C0CC19AD-8CA6-4740-9DE0-060C7A834B6D}"/>
              </a:ext>
            </a:extLst>
          </p:cNvPr>
          <p:cNvSpPr>
            <a:spLocks noGrp="1"/>
          </p:cNvSpPr>
          <p:nvPr>
            <p:ph type="pic" idx="11"/>
          </p:nvPr>
        </p:nvSpPr>
        <p:spPr>
          <a:xfrm>
            <a:off x="7814893"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Picture Placeholder 2">
            <a:extLst>
              <a:ext uri="{FF2B5EF4-FFF2-40B4-BE49-F238E27FC236}">
                <a16:creationId xmlns:a16="http://schemas.microsoft.com/office/drawing/2014/main" id="{639902FF-57EF-4719-801D-196947007C78}"/>
              </a:ext>
            </a:extLst>
          </p:cNvPr>
          <p:cNvSpPr>
            <a:spLocks noGrp="1"/>
          </p:cNvSpPr>
          <p:nvPr>
            <p:ph type="pic" idx="14"/>
          </p:nvPr>
        </p:nvSpPr>
        <p:spPr>
          <a:xfrm>
            <a:off x="7814893"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a:extLst>
              <a:ext uri="{FF2B5EF4-FFF2-40B4-BE49-F238E27FC236}">
                <a16:creationId xmlns:a16="http://schemas.microsoft.com/office/drawing/2014/main" id="{FA69F3B6-0DC2-405E-B498-B292614A9D1C}"/>
              </a:ext>
            </a:extLst>
          </p:cNvPr>
          <p:cNvSpPr>
            <a:spLocks noGrp="1"/>
          </p:cNvSpPr>
          <p:nvPr>
            <p:ph type="pic" idx="15"/>
          </p:nvPr>
        </p:nvSpPr>
        <p:spPr>
          <a:xfrm>
            <a:off x="10005643"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a:extLst>
              <a:ext uri="{FF2B5EF4-FFF2-40B4-BE49-F238E27FC236}">
                <a16:creationId xmlns:a16="http://schemas.microsoft.com/office/drawing/2014/main" id="{BC9272FC-836D-429A-B423-9BF7386387E4}"/>
              </a:ext>
            </a:extLst>
          </p:cNvPr>
          <p:cNvSpPr>
            <a:spLocks noGrp="1"/>
          </p:cNvSpPr>
          <p:nvPr>
            <p:ph type="pic" idx="16"/>
          </p:nvPr>
        </p:nvSpPr>
        <p:spPr>
          <a:xfrm>
            <a:off x="7814893"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Picture Placeholder 2">
            <a:extLst>
              <a:ext uri="{FF2B5EF4-FFF2-40B4-BE49-F238E27FC236}">
                <a16:creationId xmlns:a16="http://schemas.microsoft.com/office/drawing/2014/main" id="{3A62933F-7307-4CA8-A976-49EB41247401}"/>
              </a:ext>
            </a:extLst>
          </p:cNvPr>
          <p:cNvSpPr>
            <a:spLocks noGrp="1"/>
          </p:cNvSpPr>
          <p:nvPr>
            <p:ph type="pic" idx="17"/>
          </p:nvPr>
        </p:nvSpPr>
        <p:spPr>
          <a:xfrm>
            <a:off x="10006965"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92926566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5339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10934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238814197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029B6F-4637-7243-835C-F446FFD2A17D}"/>
              </a:ext>
            </a:extLst>
          </p:cNvPr>
          <p:cNvSpPr>
            <a:spLocks noGrp="1"/>
          </p:cNvSpPr>
          <p:nvPr>
            <p:ph type="ctrTitle" hasCustomPrompt="1"/>
          </p:nvPr>
        </p:nvSpPr>
        <p:spPr>
          <a:xfrm>
            <a:off x="685893" y="1983604"/>
            <a:ext cx="10820307" cy="1559719"/>
          </a:xfrm>
          <a:prstGeom prst="rect">
            <a:avLst/>
          </a:prstGeom>
        </p:spPr>
        <p:txBody>
          <a:bodyPr anchor="b"/>
          <a:lstStyle>
            <a:lvl1pPr algn="l">
              <a:defRPr sz="4800">
                <a:solidFill>
                  <a:schemeClr val="accent2"/>
                </a:solidFill>
              </a:defRPr>
            </a:lvl1pPr>
          </a:lstStyle>
          <a:p>
            <a:r>
              <a:rPr lang="en-US"/>
              <a:t>Title Goes Here</a:t>
            </a:r>
          </a:p>
        </p:txBody>
      </p:sp>
      <p:sp>
        <p:nvSpPr>
          <p:cNvPr id="12" name="Subtitle 2">
            <a:extLst>
              <a:ext uri="{FF2B5EF4-FFF2-40B4-BE49-F238E27FC236}">
                <a16:creationId xmlns:a16="http://schemas.microsoft.com/office/drawing/2014/main" id="{16FE893E-7295-DF44-BD96-F3EA8E2356C9}"/>
              </a:ext>
            </a:extLst>
          </p:cNvPr>
          <p:cNvSpPr>
            <a:spLocks noGrp="1"/>
          </p:cNvSpPr>
          <p:nvPr>
            <p:ph type="subTitle" idx="1" hasCustomPrompt="1"/>
          </p:nvPr>
        </p:nvSpPr>
        <p:spPr>
          <a:xfrm>
            <a:off x="685893" y="3534087"/>
            <a:ext cx="10816739" cy="1068652"/>
          </a:xfrm>
          <a:prstGeom prst="rect">
            <a:avLst/>
          </a:prstGeom>
        </p:spPr>
        <p:txBody>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13" name="Picture 12">
            <a:extLst>
              <a:ext uri="{FF2B5EF4-FFF2-40B4-BE49-F238E27FC236}">
                <a16:creationId xmlns:a16="http://schemas.microsoft.com/office/drawing/2014/main" id="{561BAA6C-1F9A-CD4B-B4E0-296A4AA94A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225" y="661719"/>
            <a:ext cx="2667000" cy="317884"/>
          </a:xfrm>
          <a:prstGeom prst="rect">
            <a:avLst/>
          </a:prstGeom>
        </p:spPr>
      </p:pic>
      <p:sp>
        <p:nvSpPr>
          <p:cNvPr id="8" name="TextBox 7">
            <a:extLst>
              <a:ext uri="{FF2B5EF4-FFF2-40B4-BE49-F238E27FC236}">
                <a16:creationId xmlns:a16="http://schemas.microsoft.com/office/drawing/2014/main" id="{D800AAD6-9CB9-7E43-9CCE-1865BE30189A}"/>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accent1"/>
                </a:solidFill>
                <a:latin typeface="Arial" panose="020B0604020202020204" pitchFamily="34" charset="0"/>
                <a:cs typeface="Arial" panose="020B0604020202020204" pitchFamily="34" charset="0"/>
              </a:rPr>
              <a:t>© 2022 Jackson Lewis P.C.</a:t>
            </a:r>
          </a:p>
        </p:txBody>
      </p:sp>
      <p:sp>
        <p:nvSpPr>
          <p:cNvPr id="9" name="Text Placeholder 5">
            <a:extLst>
              <a:ext uri="{FF2B5EF4-FFF2-40B4-BE49-F238E27FC236}">
                <a16:creationId xmlns:a16="http://schemas.microsoft.com/office/drawing/2014/main" id="{BA6DA71A-43EC-4C48-85B5-02712BDDB062}"/>
              </a:ext>
            </a:extLst>
          </p:cNvPr>
          <p:cNvSpPr>
            <a:spLocks noGrp="1"/>
          </p:cNvSpPr>
          <p:nvPr>
            <p:ph type="body" sz="quarter" idx="10" hasCustomPrompt="1"/>
          </p:nvPr>
        </p:nvSpPr>
        <p:spPr>
          <a:xfrm>
            <a:off x="685893" y="5169909"/>
            <a:ext cx="6259853" cy="269192"/>
          </a:xfrm>
        </p:spPr>
        <p:txBody>
          <a:bodyPr/>
          <a:lstStyle>
            <a:lvl1pPr marL="0" indent="0">
              <a:buNone/>
              <a:defRPr sz="1600" b="1">
                <a:solidFill>
                  <a:schemeClr val="accent2"/>
                </a:solidFill>
              </a:defRPr>
            </a:lvl1pPr>
          </a:lstStyle>
          <a:p>
            <a:pPr lvl="0"/>
            <a:r>
              <a:rPr lang="en-US"/>
              <a:t>Presenter Name</a:t>
            </a:r>
          </a:p>
        </p:txBody>
      </p:sp>
      <p:sp>
        <p:nvSpPr>
          <p:cNvPr id="10" name="Text Placeholder 9">
            <a:extLst>
              <a:ext uri="{FF2B5EF4-FFF2-40B4-BE49-F238E27FC236}">
                <a16:creationId xmlns:a16="http://schemas.microsoft.com/office/drawing/2014/main" id="{D6458247-5F40-7946-8F11-052C52DD1753}"/>
              </a:ext>
            </a:extLst>
          </p:cNvPr>
          <p:cNvSpPr>
            <a:spLocks noGrp="1"/>
          </p:cNvSpPr>
          <p:nvPr>
            <p:ph type="body" sz="quarter" idx="11" hasCustomPrompt="1"/>
          </p:nvPr>
        </p:nvSpPr>
        <p:spPr>
          <a:xfrm>
            <a:off x="685893" y="5474621"/>
            <a:ext cx="3449205" cy="302236"/>
          </a:xfrm>
        </p:spPr>
        <p:txBody>
          <a:bodyPr/>
          <a:lstStyle>
            <a:lvl1pPr marL="0" indent="0">
              <a:buNone/>
              <a:defRPr sz="1200" b="1">
                <a:solidFill>
                  <a:schemeClr val="accent1"/>
                </a:solidFill>
              </a:defRPr>
            </a:lvl1pPr>
          </a:lstStyle>
          <a:p>
            <a:pPr lvl="0"/>
            <a:r>
              <a:rPr lang="en-US"/>
              <a:t>[00.00.2022]</a:t>
            </a:r>
          </a:p>
        </p:txBody>
      </p:sp>
      <p:sp>
        <p:nvSpPr>
          <p:cNvPr id="14" name="Text Placeholder 9">
            <a:extLst>
              <a:ext uri="{FF2B5EF4-FFF2-40B4-BE49-F238E27FC236}">
                <a16:creationId xmlns:a16="http://schemas.microsoft.com/office/drawing/2014/main" id="{A6A7C23F-55FF-F84D-A4AE-1804B91A3AF5}"/>
              </a:ext>
            </a:extLst>
          </p:cNvPr>
          <p:cNvSpPr>
            <a:spLocks noGrp="1"/>
          </p:cNvSpPr>
          <p:nvPr>
            <p:ph type="body" sz="quarter" idx="12" hasCustomPrompt="1"/>
          </p:nvPr>
        </p:nvSpPr>
        <p:spPr>
          <a:xfrm>
            <a:off x="685893"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Jackson Lewis P.C. • [Office]</a:t>
            </a:r>
          </a:p>
        </p:txBody>
      </p:sp>
      <p:sp>
        <p:nvSpPr>
          <p:cNvPr id="18" name="Text Placeholder 9">
            <a:extLst>
              <a:ext uri="{FF2B5EF4-FFF2-40B4-BE49-F238E27FC236}">
                <a16:creationId xmlns:a16="http://schemas.microsoft.com/office/drawing/2014/main" id="{D5D854F3-1D3A-B744-BB4B-98370675756B}"/>
              </a:ext>
            </a:extLst>
          </p:cNvPr>
          <p:cNvSpPr>
            <a:spLocks noGrp="1"/>
          </p:cNvSpPr>
          <p:nvPr>
            <p:ph type="body" sz="quarter" idx="13" hasCustomPrompt="1"/>
          </p:nvPr>
        </p:nvSpPr>
        <p:spPr>
          <a:xfrm>
            <a:off x="685893"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(000) 000-0000 • [Email] </a:t>
            </a:r>
          </a:p>
        </p:txBody>
      </p:sp>
    </p:spTree>
    <p:extLst>
      <p:ext uri="{BB962C8B-B14F-4D97-AF65-F5344CB8AC3E}">
        <p14:creationId xmlns:p14="http://schemas.microsoft.com/office/powerpoint/2010/main" val="2169658235"/>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 1/3 Amethyst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609600" y="1562100"/>
            <a:ext cx="6629400" cy="47625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6096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85280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89039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108400405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embe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BD96F41-6D25-5A47-BC55-41DC791F3195}"/>
              </a:ext>
            </a:extLst>
          </p:cNvPr>
          <p:cNvPicPr>
            <a:picLocks noChangeAspect="1"/>
          </p:cNvPicPr>
          <p:nvPr userDrawn="1"/>
        </p:nvPicPr>
        <p:blipFill>
          <a:blip r:embed="rId2"/>
          <a:stretch>
            <a:fillRect/>
          </a:stretch>
        </p:blipFill>
        <p:spPr>
          <a:xfrm>
            <a:off x="954024" y="2209800"/>
            <a:ext cx="2438400" cy="2438400"/>
          </a:xfrm>
          <a:prstGeom prst="rect">
            <a:avLst/>
          </a:prstGeom>
        </p:spPr>
      </p:pic>
    </p:spTree>
    <p:extLst>
      <p:ext uri="{BB962C8B-B14F-4D97-AF65-F5344CB8AC3E}">
        <p14:creationId xmlns:p14="http://schemas.microsoft.com/office/powerpoint/2010/main" val="311055467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enda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a:stretch>
            <a:fillRect/>
          </a:stretch>
        </p:blipFill>
        <p:spPr>
          <a:xfrm>
            <a:off x="838200" y="2133600"/>
            <a:ext cx="2667000" cy="2667000"/>
          </a:xfrm>
          <a:prstGeom prst="rect">
            <a:avLst/>
          </a:prstGeom>
        </p:spPr>
      </p:pic>
    </p:spTree>
    <p:extLst>
      <p:ext uri="{BB962C8B-B14F-4D97-AF65-F5344CB8AC3E}">
        <p14:creationId xmlns:p14="http://schemas.microsoft.com/office/powerpoint/2010/main" val="346915134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907895"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143000" y="1704879"/>
            <a:ext cx="1907895"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B04847F5-4B01-CA41-9BA8-04A43C2CACE0}"/>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4" name="Title 1">
            <a:extLst>
              <a:ext uri="{FF2B5EF4-FFF2-40B4-BE49-F238E27FC236}">
                <a16:creationId xmlns:a16="http://schemas.microsoft.com/office/drawing/2014/main" id="{A5BC1CF1-C882-D841-8213-2FF88BAF52EC}"/>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42545969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s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38700" y="1972733"/>
            <a:ext cx="6664452" cy="2752602"/>
          </a:xfrm>
          <a:prstGeom prst="rect">
            <a:avLst/>
          </a:prstGeom>
        </p:spPr>
        <p:txBody>
          <a:bodyPr anchor="ctr"/>
          <a:lstStyle>
            <a:lvl1pPr>
              <a:defRPr>
                <a:solidFill>
                  <a:schemeClr val="accent1"/>
                </a:solidFill>
              </a:defRPr>
            </a:lvl1pPr>
          </a:lstStyle>
          <a:p>
            <a:r>
              <a:rPr lang="en-US"/>
              <a:t>Click to edit Master title style</a:t>
            </a:r>
          </a:p>
        </p:txBody>
      </p:sp>
      <p:pic>
        <p:nvPicPr>
          <p:cNvPr id="7" name="Picture 6">
            <a:extLst>
              <a:ext uri="{FF2B5EF4-FFF2-40B4-BE49-F238E27FC236}">
                <a16:creationId xmlns:a16="http://schemas.microsoft.com/office/drawing/2014/main" id="{855B9D41-3747-154E-8B03-4A9F7AFF905E}"/>
              </a:ext>
            </a:extLst>
          </p:cNvPr>
          <p:cNvPicPr>
            <a:picLocks noChangeAspect="1"/>
          </p:cNvPicPr>
          <p:nvPr userDrawn="1"/>
        </p:nvPicPr>
        <p:blipFill>
          <a:blip r:embed="rId2"/>
          <a:stretch>
            <a:fillRect/>
          </a:stretch>
        </p:blipFill>
        <p:spPr>
          <a:xfrm>
            <a:off x="914400" y="2209800"/>
            <a:ext cx="2438400" cy="2438400"/>
          </a:xfrm>
          <a:prstGeom prst="rect">
            <a:avLst/>
          </a:prstGeom>
        </p:spPr>
      </p:pic>
    </p:spTree>
    <p:extLst>
      <p:ext uri="{BB962C8B-B14F-4D97-AF65-F5344CB8AC3E}">
        <p14:creationId xmlns:p14="http://schemas.microsoft.com/office/powerpoint/2010/main" val="149686763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ll Instructions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08064E24-38B7-EE4D-9B7E-91746EBC5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95400" y="2438400"/>
            <a:ext cx="1752600" cy="1981200"/>
          </a:xfrm>
          <a:prstGeom prst="rect">
            <a:avLst/>
          </a:prstGeom>
        </p:spPr>
      </p:pic>
      <p:sp>
        <p:nvSpPr>
          <p:cNvPr id="11" name="Content Placeholder 10">
            <a:extLst>
              <a:ext uri="{FF2B5EF4-FFF2-40B4-BE49-F238E27FC236}">
                <a16:creationId xmlns:a16="http://schemas.microsoft.com/office/drawing/2014/main" id="{BCBD0F53-E3F2-1944-ABE7-80A01C122767}"/>
              </a:ext>
            </a:extLst>
          </p:cNvPr>
          <p:cNvSpPr>
            <a:spLocks noGrp="1"/>
          </p:cNvSpPr>
          <p:nvPr>
            <p:ph idx="10" hasCustomPrompt="1"/>
          </p:nvPr>
        </p:nvSpPr>
        <p:spPr>
          <a:xfrm>
            <a:off x="4838700" y="1447800"/>
            <a:ext cx="6664452" cy="3797300"/>
          </a:xfrm>
        </p:spPr>
        <p:txBody>
          <a:bodyPr anchor="ctr"/>
          <a:lstStyle>
            <a:lvl1pPr>
              <a:defRPr>
                <a:solidFill>
                  <a:schemeClr val="accent1"/>
                </a:solidFill>
              </a:defRPr>
            </a:lvl1pPr>
          </a:lstStyle>
          <a:p>
            <a:pPr marL="0" indent="0">
              <a:buNone/>
            </a:pPr>
            <a:r>
              <a:rPr lang="en-US" sz="3200">
                <a:solidFill>
                  <a:schemeClr val="accent2"/>
                </a:solidFill>
              </a:rPr>
              <a:t>Poll Instructions</a:t>
            </a:r>
          </a:p>
          <a:p>
            <a:pPr marL="0" indent="0">
              <a:buNone/>
            </a:pPr>
            <a:endParaRPr lang="en-US"/>
          </a:p>
          <a:p>
            <a:pPr marL="0" indent="0">
              <a:buNone/>
            </a:pPr>
            <a:r>
              <a:rPr lang="en-US"/>
              <a:t>Text the number </a:t>
            </a:r>
            <a:r>
              <a:rPr lang="en-US" sz="3200" b="1">
                <a:solidFill>
                  <a:schemeClr val="accent2"/>
                </a:solidFill>
              </a:rPr>
              <a:t>00000</a:t>
            </a:r>
            <a:endParaRPr lang="en-US" sz="6000" b="1">
              <a:solidFill>
                <a:schemeClr val="accent2"/>
              </a:solidFill>
            </a:endParaRPr>
          </a:p>
          <a:p>
            <a:pPr marL="0" indent="0">
              <a:buNone/>
            </a:pPr>
            <a:endParaRPr lang="en-US"/>
          </a:p>
          <a:p>
            <a:pPr marL="0" indent="0">
              <a:buNone/>
            </a:pPr>
            <a:r>
              <a:rPr lang="en-US"/>
              <a:t>In the body of the message, type </a:t>
            </a:r>
            <a:r>
              <a:rPr lang="en-US" sz="3200" b="1">
                <a:solidFill>
                  <a:schemeClr val="accent2"/>
                </a:solidFill>
              </a:rPr>
              <a:t>JLOOOOO</a:t>
            </a:r>
          </a:p>
        </p:txBody>
      </p:sp>
    </p:spTree>
    <p:extLst>
      <p:ext uri="{BB962C8B-B14F-4D97-AF65-F5344CB8AC3E}">
        <p14:creationId xmlns:p14="http://schemas.microsoft.com/office/powerpoint/2010/main" val="109318734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 Number 1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754006"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217794"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1" name="Content Placeholder 2">
            <a:extLst>
              <a:ext uri="{FF2B5EF4-FFF2-40B4-BE49-F238E27FC236}">
                <a16:creationId xmlns:a16="http://schemas.microsoft.com/office/drawing/2014/main" id="{28A242A4-C806-CC45-B2A0-0FAE1D12FBAE}"/>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17253311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Number 2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03725"/>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09438"/>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2</a:t>
            </a:r>
          </a:p>
        </p:txBody>
      </p:sp>
      <p:sp>
        <p:nvSpPr>
          <p:cNvPr id="9" name="Content Placeholder 2">
            <a:extLst>
              <a:ext uri="{FF2B5EF4-FFF2-40B4-BE49-F238E27FC236}">
                <a16:creationId xmlns:a16="http://schemas.microsoft.com/office/drawing/2014/main" id="{1DE45E4D-66FA-4E8C-957E-AB01B761A78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0" name="Title 1">
            <a:extLst>
              <a:ext uri="{FF2B5EF4-FFF2-40B4-BE49-F238E27FC236}">
                <a16:creationId xmlns:a16="http://schemas.microsoft.com/office/drawing/2014/main" id="{E7EFB591-7BF8-4D0C-9D95-A29345777B27}"/>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116275224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Number 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3</a:t>
            </a:r>
          </a:p>
        </p:txBody>
      </p:sp>
      <p:sp>
        <p:nvSpPr>
          <p:cNvPr id="9" name="Content Placeholder 2">
            <a:extLst>
              <a:ext uri="{FF2B5EF4-FFF2-40B4-BE49-F238E27FC236}">
                <a16:creationId xmlns:a16="http://schemas.microsoft.com/office/drawing/2014/main" id="{473D1893-6E3F-408D-9244-C7B7FF0E4C1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0" name="Title 1">
            <a:extLst>
              <a:ext uri="{FF2B5EF4-FFF2-40B4-BE49-F238E27FC236}">
                <a16:creationId xmlns:a16="http://schemas.microsoft.com/office/drawing/2014/main" id="{87A6F9EB-2292-41AF-8678-E16E8FBF390C}"/>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9492192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Number 4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2389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1430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4</a:t>
            </a:r>
          </a:p>
        </p:txBody>
      </p:sp>
      <p:sp>
        <p:nvSpPr>
          <p:cNvPr id="9" name="Content Placeholder 2">
            <a:extLst>
              <a:ext uri="{FF2B5EF4-FFF2-40B4-BE49-F238E27FC236}">
                <a16:creationId xmlns:a16="http://schemas.microsoft.com/office/drawing/2014/main" id="{9F55CF38-73D3-4F13-953C-A37CC81EFBE7}"/>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98F05F94-EE59-4356-8CC3-F2B6EB4CA861}"/>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28989259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_Monogr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E0AB7-1788-5F4A-A5C6-9266A58950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6" y="0"/>
            <a:ext cx="7390874" cy="6858000"/>
          </a:xfrm>
          <a:prstGeom prst="rect">
            <a:avLst/>
          </a:prstGeom>
        </p:spPr>
      </p:pic>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a:t>Topic 1</a:t>
            </a:r>
          </a:p>
          <a:p>
            <a:pPr lvl="0"/>
            <a:r>
              <a:rPr lang="en-US"/>
              <a:t>Topic 2</a:t>
            </a:r>
          </a:p>
          <a:p>
            <a:pPr lvl="0"/>
            <a:r>
              <a:rPr lang="en-US"/>
              <a:t>Topic 3</a:t>
            </a:r>
          </a:p>
          <a:p>
            <a:pPr lvl="0"/>
            <a:r>
              <a:rPr lang="en-US"/>
              <a:t>Topic 4</a:t>
            </a:r>
          </a:p>
          <a:p>
            <a:pPr lvl="0"/>
            <a:r>
              <a:rPr lang="en-US"/>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a:t>Agenda</a:t>
            </a:r>
          </a:p>
        </p:txBody>
      </p:sp>
    </p:spTree>
    <p:extLst>
      <p:ext uri="{BB962C8B-B14F-4D97-AF65-F5344CB8AC3E}">
        <p14:creationId xmlns:p14="http://schemas.microsoft.com/office/powerpoint/2010/main" val="1044865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Number 5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5</a:t>
            </a:r>
          </a:p>
        </p:txBody>
      </p:sp>
      <p:sp>
        <p:nvSpPr>
          <p:cNvPr id="9" name="Content Placeholder 2">
            <a:extLst>
              <a:ext uri="{FF2B5EF4-FFF2-40B4-BE49-F238E27FC236}">
                <a16:creationId xmlns:a16="http://schemas.microsoft.com/office/drawing/2014/main" id="{4FDEF8FA-D1A2-49DF-BE8E-4F875FD4C346}"/>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5D4AA767-D5F6-4D39-9538-5B995B2A075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255021156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Number 6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151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192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6</a:t>
            </a:r>
          </a:p>
        </p:txBody>
      </p:sp>
      <p:sp>
        <p:nvSpPr>
          <p:cNvPr id="9" name="Content Placeholder 2">
            <a:extLst>
              <a:ext uri="{FF2B5EF4-FFF2-40B4-BE49-F238E27FC236}">
                <a16:creationId xmlns:a16="http://schemas.microsoft.com/office/drawing/2014/main" id="{48C1AF5F-F110-4C47-B1C3-B66E5486233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0D88B3AE-168C-4ADC-812D-DDF28BF29CA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92351498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Number 7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7</a:t>
            </a:r>
          </a:p>
        </p:txBody>
      </p:sp>
      <p:sp>
        <p:nvSpPr>
          <p:cNvPr id="9" name="Content Placeholder 2">
            <a:extLst>
              <a:ext uri="{FF2B5EF4-FFF2-40B4-BE49-F238E27FC236}">
                <a16:creationId xmlns:a16="http://schemas.microsoft.com/office/drawing/2014/main" id="{59E03DBB-89AA-4C8D-89C2-1E671D4B6FB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BC498D7F-83E2-4832-B1F4-E27D2A8C0369}"/>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7827134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Number 8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8</a:t>
            </a:r>
          </a:p>
        </p:txBody>
      </p:sp>
      <p:sp>
        <p:nvSpPr>
          <p:cNvPr id="9" name="Content Placeholder 2">
            <a:extLst>
              <a:ext uri="{FF2B5EF4-FFF2-40B4-BE49-F238E27FC236}">
                <a16:creationId xmlns:a16="http://schemas.microsoft.com/office/drawing/2014/main" id="{DFC267CA-95B4-4C24-AF51-04D829655CE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1CAB8368-58BD-4EA5-9552-D1397C837FD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7387889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Number 9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9</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9</a:t>
            </a:r>
          </a:p>
        </p:txBody>
      </p:sp>
      <p:sp>
        <p:nvSpPr>
          <p:cNvPr id="9" name="Content Placeholder 2">
            <a:extLst>
              <a:ext uri="{FF2B5EF4-FFF2-40B4-BE49-F238E27FC236}">
                <a16:creationId xmlns:a16="http://schemas.microsoft.com/office/drawing/2014/main" id="{876341F8-EEDF-4ACC-99C1-CEEEEFBD1E13}"/>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3" name="Title 1">
            <a:extLst>
              <a:ext uri="{FF2B5EF4-FFF2-40B4-BE49-F238E27FC236}">
                <a16:creationId xmlns:a16="http://schemas.microsoft.com/office/drawing/2014/main" id="{6FCD93F2-1A36-400D-AEFA-21496558AA7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354485155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Number 10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685800"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589848" y="1690062"/>
            <a:ext cx="936049" cy="3477875"/>
          </a:xfrm>
          <a:prstGeom prst="rect">
            <a:avLst/>
          </a:prstGeom>
          <a:noFill/>
        </p:spPr>
        <p:txBody>
          <a:bodyPr wrap="squar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71BD1E88-06B6-5F41-AE1F-7302D594545C}"/>
              </a:ext>
            </a:extLst>
          </p:cNvPr>
          <p:cNvSpPr txBox="1"/>
          <p:nvPr userDrawn="1"/>
        </p:nvSpPr>
        <p:spPr>
          <a:xfrm>
            <a:off x="1936196"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AFCFA1BC-12B8-8743-8D50-9D1BE40FA19D}"/>
              </a:ext>
            </a:extLst>
          </p:cNvPr>
          <p:cNvSpPr txBox="1"/>
          <p:nvPr userDrawn="1"/>
        </p:nvSpPr>
        <p:spPr>
          <a:xfrm>
            <a:off x="1840244" y="1658313"/>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0</a:t>
            </a:r>
          </a:p>
        </p:txBody>
      </p:sp>
      <p:sp>
        <p:nvSpPr>
          <p:cNvPr id="13" name="Content Placeholder 2">
            <a:extLst>
              <a:ext uri="{FF2B5EF4-FFF2-40B4-BE49-F238E27FC236}">
                <a16:creationId xmlns:a16="http://schemas.microsoft.com/office/drawing/2014/main" id="{1EB64849-F5AB-4ACF-9FB9-A1B60C3C8AA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100000"/>
              </a:lnSpc>
              <a:spcBef>
                <a:spcPts val="500"/>
              </a:spcBef>
              <a:spcAft>
                <a:spcPts val="0"/>
              </a:spcAft>
              <a:buClr>
                <a:srgbClr val="FF5750"/>
              </a:buClr>
              <a:buSzTx/>
              <a:buFont typeface="System Font Regular"/>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ts val="500"/>
              </a:spcBef>
              <a:spcAft>
                <a:spcPts val="0"/>
              </a:spcAft>
              <a:buClr>
                <a:srgbClr val="FF5750"/>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p>
        </p:txBody>
      </p:sp>
      <p:sp>
        <p:nvSpPr>
          <p:cNvPr id="14" name="Title 1">
            <a:extLst>
              <a:ext uri="{FF2B5EF4-FFF2-40B4-BE49-F238E27FC236}">
                <a16:creationId xmlns:a16="http://schemas.microsoft.com/office/drawing/2014/main" id="{42F8C5E8-542D-4D94-9AEA-3A408A14CE7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p>
        </p:txBody>
      </p:sp>
    </p:spTree>
    <p:extLst>
      <p:ext uri="{BB962C8B-B14F-4D97-AF65-F5344CB8AC3E}">
        <p14:creationId xmlns:p14="http://schemas.microsoft.com/office/powerpoint/2010/main" val="268590852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bullet points - arrow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grpSp>
        <p:nvGrpSpPr>
          <p:cNvPr id="8" name="Group 7">
            <a:extLst>
              <a:ext uri="{FF2B5EF4-FFF2-40B4-BE49-F238E27FC236}">
                <a16:creationId xmlns:a16="http://schemas.microsoft.com/office/drawing/2014/main" id="{6D71AB13-6592-5941-A81A-38A331742BE8}"/>
              </a:ext>
            </a:extLst>
          </p:cNvPr>
          <p:cNvGrpSpPr/>
          <p:nvPr userDrawn="1"/>
        </p:nvGrpSpPr>
        <p:grpSpPr>
          <a:xfrm>
            <a:off x="690575" y="1295400"/>
            <a:ext cx="10815626" cy="1137418"/>
            <a:chOff x="690575" y="1295400"/>
            <a:chExt cx="10815626" cy="1137418"/>
          </a:xfrm>
        </p:grpSpPr>
        <p:sp>
          <p:nvSpPr>
            <p:cNvPr id="9" name="Rectangle 8">
              <a:extLst>
                <a:ext uri="{FF2B5EF4-FFF2-40B4-BE49-F238E27FC236}">
                  <a16:creationId xmlns:a16="http://schemas.microsoft.com/office/drawing/2014/main" id="{10B29FF6-C31A-BC46-80C7-C7221FFF7EAD}"/>
                </a:ext>
              </a:extLst>
            </p:cNvPr>
            <p:cNvSpPr/>
            <p:nvPr/>
          </p:nvSpPr>
          <p:spPr>
            <a:xfrm>
              <a:off x="3386891" y="1295400"/>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1" name="Rectangle 11">
              <a:extLst>
                <a:ext uri="{FF2B5EF4-FFF2-40B4-BE49-F238E27FC236}">
                  <a16:creationId xmlns:a16="http://schemas.microsoft.com/office/drawing/2014/main" id="{29B959C3-494B-3547-84A8-AD15EC53196D}"/>
                </a:ext>
              </a:extLst>
            </p:cNvPr>
            <p:cNvSpPr/>
            <p:nvPr/>
          </p:nvSpPr>
          <p:spPr>
            <a:xfrm>
              <a:off x="690575" y="1295400"/>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98D9BBE-2F65-A140-9CB8-F808804157F5}"/>
              </a:ext>
            </a:extLst>
          </p:cNvPr>
          <p:cNvGrpSpPr/>
          <p:nvPr userDrawn="1"/>
        </p:nvGrpSpPr>
        <p:grpSpPr>
          <a:xfrm>
            <a:off x="690575" y="2514600"/>
            <a:ext cx="10815626" cy="1143000"/>
            <a:chOff x="690575" y="2514600"/>
            <a:chExt cx="10815626" cy="1143000"/>
          </a:xfrm>
        </p:grpSpPr>
        <p:sp>
          <p:nvSpPr>
            <p:cNvPr id="14" name="Rectangle 13">
              <a:extLst>
                <a:ext uri="{FF2B5EF4-FFF2-40B4-BE49-F238E27FC236}">
                  <a16:creationId xmlns:a16="http://schemas.microsoft.com/office/drawing/2014/main" id="{1152779E-E30A-934E-A842-B59369EEAF64}"/>
                </a:ext>
              </a:extLst>
            </p:cNvPr>
            <p:cNvSpPr/>
            <p:nvPr/>
          </p:nvSpPr>
          <p:spPr>
            <a:xfrm>
              <a:off x="3386891" y="2514600"/>
              <a:ext cx="8119310" cy="1143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5" name="Rectangle 11">
              <a:extLst>
                <a:ext uri="{FF2B5EF4-FFF2-40B4-BE49-F238E27FC236}">
                  <a16:creationId xmlns:a16="http://schemas.microsoft.com/office/drawing/2014/main" id="{B983603B-3F40-AE42-94C5-78CA1233B2A8}"/>
                </a:ext>
              </a:extLst>
            </p:cNvPr>
            <p:cNvSpPr/>
            <p:nvPr/>
          </p:nvSpPr>
          <p:spPr>
            <a:xfrm>
              <a:off x="690575" y="25201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089B9F4-C4B5-DD48-9787-7EE1E4DB03F1}"/>
              </a:ext>
            </a:extLst>
          </p:cNvPr>
          <p:cNvGrpSpPr/>
          <p:nvPr userDrawn="1"/>
        </p:nvGrpSpPr>
        <p:grpSpPr>
          <a:xfrm>
            <a:off x="690575" y="3739382"/>
            <a:ext cx="10815626" cy="1137418"/>
            <a:chOff x="690575" y="3771146"/>
            <a:chExt cx="10815626" cy="1137418"/>
          </a:xfrm>
        </p:grpSpPr>
        <p:sp>
          <p:nvSpPr>
            <p:cNvPr id="17" name="Rectangle 16">
              <a:extLst>
                <a:ext uri="{FF2B5EF4-FFF2-40B4-BE49-F238E27FC236}">
                  <a16:creationId xmlns:a16="http://schemas.microsoft.com/office/drawing/2014/main" id="{5103AB45-8745-284B-8C6E-F80F4783C2F3}"/>
                </a:ext>
              </a:extLst>
            </p:cNvPr>
            <p:cNvSpPr/>
            <p:nvPr/>
          </p:nvSpPr>
          <p:spPr>
            <a:xfrm>
              <a:off x="3386891" y="3771146"/>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tabLst>
                  <a:tab pos="2054225" algn="l"/>
                </a:tabLst>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8" name="Rectangle 11">
              <a:extLst>
                <a:ext uri="{FF2B5EF4-FFF2-40B4-BE49-F238E27FC236}">
                  <a16:creationId xmlns:a16="http://schemas.microsoft.com/office/drawing/2014/main" id="{C060C06E-6F1A-BD40-AB9D-B150351040C7}"/>
                </a:ext>
              </a:extLst>
            </p:cNvPr>
            <p:cNvSpPr/>
            <p:nvPr/>
          </p:nvSpPr>
          <p:spPr>
            <a:xfrm>
              <a:off x="690575" y="3771146"/>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9DA49B3-FCA5-FF46-B9DE-975142A83B49}"/>
              </a:ext>
            </a:extLst>
          </p:cNvPr>
          <p:cNvGrpSpPr/>
          <p:nvPr userDrawn="1"/>
        </p:nvGrpSpPr>
        <p:grpSpPr>
          <a:xfrm>
            <a:off x="690575" y="4958582"/>
            <a:ext cx="10815626" cy="1137418"/>
            <a:chOff x="690575" y="4958582"/>
            <a:chExt cx="10815626" cy="1137418"/>
          </a:xfrm>
        </p:grpSpPr>
        <p:sp>
          <p:nvSpPr>
            <p:cNvPr id="20" name="Rectangle 19">
              <a:extLst>
                <a:ext uri="{FF2B5EF4-FFF2-40B4-BE49-F238E27FC236}">
                  <a16:creationId xmlns:a16="http://schemas.microsoft.com/office/drawing/2014/main" id="{45BE9F6D-DAB4-5944-9BB9-28DB7C3E3D01}"/>
                </a:ext>
              </a:extLst>
            </p:cNvPr>
            <p:cNvSpPr/>
            <p:nvPr/>
          </p:nvSpPr>
          <p:spPr>
            <a:xfrm>
              <a:off x="3386891" y="4958582"/>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21" name="Rectangle 11">
              <a:extLst>
                <a:ext uri="{FF2B5EF4-FFF2-40B4-BE49-F238E27FC236}">
                  <a16:creationId xmlns:a16="http://schemas.microsoft.com/office/drawing/2014/main" id="{6B27B4AB-C50E-724C-8FAB-978B66E4350A}"/>
                </a:ext>
              </a:extLst>
            </p:cNvPr>
            <p:cNvSpPr/>
            <p:nvPr/>
          </p:nvSpPr>
          <p:spPr>
            <a:xfrm>
              <a:off x="690575" y="49585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sp>
        <p:nvSpPr>
          <p:cNvPr id="22" name="Text Placeholder 2">
            <a:extLst>
              <a:ext uri="{FF2B5EF4-FFF2-40B4-BE49-F238E27FC236}">
                <a16:creationId xmlns:a16="http://schemas.microsoft.com/office/drawing/2014/main" id="{271F9DFE-0B89-E141-99D5-82039E978D82}"/>
              </a:ext>
            </a:extLst>
          </p:cNvPr>
          <p:cNvSpPr>
            <a:spLocks noGrp="1"/>
          </p:cNvSpPr>
          <p:nvPr>
            <p:ph type="body" idx="13" hasCustomPrompt="1"/>
          </p:nvPr>
        </p:nvSpPr>
        <p:spPr>
          <a:xfrm>
            <a:off x="685800" y="16112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a:extLst>
              <a:ext uri="{FF2B5EF4-FFF2-40B4-BE49-F238E27FC236}">
                <a16:creationId xmlns:a16="http://schemas.microsoft.com/office/drawing/2014/main" id="{491DE1C5-2C8D-9A46-BD34-061B06717E9E}"/>
              </a:ext>
            </a:extLst>
          </p:cNvPr>
          <p:cNvSpPr>
            <a:spLocks noGrp="1"/>
          </p:cNvSpPr>
          <p:nvPr>
            <p:ph type="body" idx="14" hasCustomPrompt="1"/>
          </p:nvPr>
        </p:nvSpPr>
        <p:spPr>
          <a:xfrm>
            <a:off x="704849" y="2809117"/>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DC92387E-FE97-A44E-BF4A-91EE1F761D89}"/>
              </a:ext>
            </a:extLst>
          </p:cNvPr>
          <p:cNvSpPr>
            <a:spLocks noGrp="1"/>
          </p:cNvSpPr>
          <p:nvPr>
            <p:ph type="body" idx="15" hasCustomPrompt="1"/>
          </p:nvPr>
        </p:nvSpPr>
        <p:spPr>
          <a:xfrm>
            <a:off x="704849" y="40449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9B96D8BA-2AC9-6D4B-ACAB-5B0BC74A3CA2}"/>
              </a:ext>
            </a:extLst>
          </p:cNvPr>
          <p:cNvSpPr>
            <a:spLocks noGrp="1"/>
          </p:cNvSpPr>
          <p:nvPr>
            <p:ph type="body" idx="16" hasCustomPrompt="1"/>
          </p:nvPr>
        </p:nvSpPr>
        <p:spPr>
          <a:xfrm>
            <a:off x="704849" y="5314126"/>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97FB405B-6B9D-054B-AC95-F95EF37EBCE7}"/>
              </a:ext>
            </a:extLst>
          </p:cNvPr>
          <p:cNvSpPr>
            <a:spLocks noGrp="1"/>
          </p:cNvSpPr>
          <p:nvPr>
            <p:ph type="body" idx="17" hasCustomPrompt="1"/>
          </p:nvPr>
        </p:nvSpPr>
        <p:spPr>
          <a:xfrm>
            <a:off x="3906752" y="1611251"/>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814B69AB-9762-2D44-945E-A245B0AE59F5}"/>
              </a:ext>
            </a:extLst>
          </p:cNvPr>
          <p:cNvSpPr>
            <a:spLocks noGrp="1"/>
          </p:cNvSpPr>
          <p:nvPr>
            <p:ph type="body" idx="18" hasCustomPrompt="1"/>
          </p:nvPr>
        </p:nvSpPr>
        <p:spPr>
          <a:xfrm>
            <a:off x="3921026" y="2821750"/>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2">
            <a:extLst>
              <a:ext uri="{FF2B5EF4-FFF2-40B4-BE49-F238E27FC236}">
                <a16:creationId xmlns:a16="http://schemas.microsoft.com/office/drawing/2014/main" id="{7E265AC0-357A-294E-9A1A-6C824B09F2D9}"/>
              </a:ext>
            </a:extLst>
          </p:cNvPr>
          <p:cNvSpPr>
            <a:spLocks noGrp="1"/>
          </p:cNvSpPr>
          <p:nvPr>
            <p:ph type="body" idx="19" hasCustomPrompt="1"/>
          </p:nvPr>
        </p:nvSpPr>
        <p:spPr>
          <a:xfrm>
            <a:off x="3921026" y="4029776"/>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57783E2C-BF8E-724D-B1B4-5A9513B570F4}"/>
              </a:ext>
            </a:extLst>
          </p:cNvPr>
          <p:cNvSpPr>
            <a:spLocks noGrp="1"/>
          </p:cNvSpPr>
          <p:nvPr>
            <p:ph type="body" idx="20" hasCustomPrompt="1"/>
          </p:nvPr>
        </p:nvSpPr>
        <p:spPr>
          <a:xfrm>
            <a:off x="3906752" y="5237802"/>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95445767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927429" y="2133600"/>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175202"/>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951807" y="3175202"/>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175202"/>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583357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0680622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927429" y="2645481"/>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951807" y="3687083"/>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687083"/>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120331577"/>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_Monogr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BBD71-F897-F148-A250-C0FAAF84E203}"/>
              </a:ext>
            </a:extLst>
          </p:cNvPr>
          <p:cNvSpPr/>
          <p:nvPr userDrawn="1"/>
        </p:nvSpPr>
        <p:spPr>
          <a:xfrm>
            <a:off x="0" y="0"/>
            <a:ext cx="7391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a:t>Topic 1</a:t>
            </a:r>
          </a:p>
          <a:p>
            <a:pPr lvl="0"/>
            <a:r>
              <a:rPr lang="en-US"/>
              <a:t>Topic 2</a:t>
            </a:r>
          </a:p>
          <a:p>
            <a:pPr lvl="0"/>
            <a:r>
              <a:rPr lang="en-US"/>
              <a:t>Topic 3</a:t>
            </a:r>
          </a:p>
          <a:p>
            <a:pPr lvl="0"/>
            <a:r>
              <a:rPr lang="en-US"/>
              <a:t>Topic 4</a:t>
            </a:r>
          </a:p>
          <a:p>
            <a:pPr lvl="0"/>
            <a:r>
              <a:rPr lang="en-US"/>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a:t>Agenda</a:t>
            </a:r>
          </a:p>
        </p:txBody>
      </p:sp>
    </p:spTree>
    <p:extLst>
      <p:ext uri="{BB962C8B-B14F-4D97-AF65-F5344CB8AC3E}">
        <p14:creationId xmlns:p14="http://schemas.microsoft.com/office/powerpoint/2010/main" val="3218558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4020630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3114173"/>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259996" y="2097907"/>
            <a:ext cx="9153525"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259996"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72409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4" name="Oval 43">
            <a:extLst>
              <a:ext uri="{FF2B5EF4-FFF2-40B4-BE49-F238E27FC236}">
                <a16:creationId xmlns:a16="http://schemas.microsoft.com/office/drawing/2014/main" id="{33CC5628-3CF6-4A37-B081-B8F0798BEC22}"/>
              </a:ext>
            </a:extLst>
          </p:cNvPr>
          <p:cNvSpPr/>
          <p:nvPr userDrawn="1"/>
        </p:nvSpPr>
        <p:spPr>
          <a:xfrm>
            <a:off x="2372478" y="3114547"/>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DC4482CB-61AE-4F99-8E32-F4C301984A5A}"/>
              </a:ext>
            </a:extLst>
          </p:cNvPr>
          <p:cNvSpPr>
            <a:spLocks noGrp="1"/>
          </p:cNvSpPr>
          <p:nvPr>
            <p:ph type="body" idx="17" hasCustomPrompt="1"/>
          </p:nvPr>
        </p:nvSpPr>
        <p:spPr>
          <a:xfrm>
            <a:off x="2372478" y="3724465"/>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6" name="Oval 45">
            <a:extLst>
              <a:ext uri="{FF2B5EF4-FFF2-40B4-BE49-F238E27FC236}">
                <a16:creationId xmlns:a16="http://schemas.microsoft.com/office/drawing/2014/main" id="{EA1ED31A-FE50-4B3C-B8E0-F3FF37A50E40}"/>
              </a:ext>
            </a:extLst>
          </p:cNvPr>
          <p:cNvSpPr/>
          <p:nvPr userDrawn="1"/>
        </p:nvSpPr>
        <p:spPr>
          <a:xfrm>
            <a:off x="4170798" y="3114921"/>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2">
            <a:extLst>
              <a:ext uri="{FF2B5EF4-FFF2-40B4-BE49-F238E27FC236}">
                <a16:creationId xmlns:a16="http://schemas.microsoft.com/office/drawing/2014/main" id="{F2930B0E-4F4E-41BD-8018-00B2B672B50A}"/>
              </a:ext>
            </a:extLst>
          </p:cNvPr>
          <p:cNvSpPr>
            <a:spLocks noGrp="1"/>
          </p:cNvSpPr>
          <p:nvPr>
            <p:ph type="body" idx="18" hasCustomPrompt="1"/>
          </p:nvPr>
        </p:nvSpPr>
        <p:spPr>
          <a:xfrm>
            <a:off x="4170798" y="3724839"/>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8" name="Oval 47">
            <a:extLst>
              <a:ext uri="{FF2B5EF4-FFF2-40B4-BE49-F238E27FC236}">
                <a16:creationId xmlns:a16="http://schemas.microsoft.com/office/drawing/2014/main" id="{A181C47E-0655-448F-90DF-FFC8253D49D0}"/>
              </a:ext>
            </a:extLst>
          </p:cNvPr>
          <p:cNvSpPr/>
          <p:nvPr userDrawn="1"/>
        </p:nvSpPr>
        <p:spPr>
          <a:xfrm>
            <a:off x="5969118" y="3115295"/>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DE0F7612-DB72-4AFE-9E96-B1CA84336D50}"/>
              </a:ext>
            </a:extLst>
          </p:cNvPr>
          <p:cNvSpPr>
            <a:spLocks noGrp="1"/>
          </p:cNvSpPr>
          <p:nvPr>
            <p:ph type="body" idx="19" hasCustomPrompt="1"/>
          </p:nvPr>
        </p:nvSpPr>
        <p:spPr>
          <a:xfrm>
            <a:off x="5969118" y="3725213"/>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0" name="Oval 49">
            <a:extLst>
              <a:ext uri="{FF2B5EF4-FFF2-40B4-BE49-F238E27FC236}">
                <a16:creationId xmlns:a16="http://schemas.microsoft.com/office/drawing/2014/main" id="{5683B31C-C399-470A-B4B6-0F196160CAB0}"/>
              </a:ext>
            </a:extLst>
          </p:cNvPr>
          <p:cNvSpPr/>
          <p:nvPr userDrawn="1"/>
        </p:nvSpPr>
        <p:spPr>
          <a:xfrm>
            <a:off x="7767438" y="3115669"/>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2">
            <a:extLst>
              <a:ext uri="{FF2B5EF4-FFF2-40B4-BE49-F238E27FC236}">
                <a16:creationId xmlns:a16="http://schemas.microsoft.com/office/drawing/2014/main" id="{04DE05EC-057F-42D6-9625-B7EFE8D080BD}"/>
              </a:ext>
            </a:extLst>
          </p:cNvPr>
          <p:cNvSpPr>
            <a:spLocks noGrp="1"/>
          </p:cNvSpPr>
          <p:nvPr>
            <p:ph type="body" idx="20" hasCustomPrompt="1"/>
          </p:nvPr>
        </p:nvSpPr>
        <p:spPr>
          <a:xfrm>
            <a:off x="7767438" y="3725587"/>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2" name="Oval 51">
            <a:extLst>
              <a:ext uri="{FF2B5EF4-FFF2-40B4-BE49-F238E27FC236}">
                <a16:creationId xmlns:a16="http://schemas.microsoft.com/office/drawing/2014/main" id="{FD7DF025-CE2D-4052-8439-5E58F44E66DF}"/>
              </a:ext>
            </a:extLst>
          </p:cNvPr>
          <p:cNvSpPr/>
          <p:nvPr userDrawn="1"/>
        </p:nvSpPr>
        <p:spPr>
          <a:xfrm>
            <a:off x="9565758" y="3116043"/>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EA2A7A23-177F-4E1B-B77A-C7EA248A7BFA}"/>
              </a:ext>
            </a:extLst>
          </p:cNvPr>
          <p:cNvSpPr>
            <a:spLocks noGrp="1"/>
          </p:cNvSpPr>
          <p:nvPr>
            <p:ph type="body" idx="21" hasCustomPrompt="1"/>
          </p:nvPr>
        </p:nvSpPr>
        <p:spPr>
          <a:xfrm>
            <a:off x="9565758" y="372596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54" name="Straight Connector 53">
            <a:extLst>
              <a:ext uri="{FF2B5EF4-FFF2-40B4-BE49-F238E27FC236}">
                <a16:creationId xmlns:a16="http://schemas.microsoft.com/office/drawing/2014/main" id="{22B5DB83-74D1-4894-A781-43645397BFD7}"/>
              </a:ext>
            </a:extLst>
          </p:cNvPr>
          <p:cNvCxnSpPr>
            <a:cxnSpLocks/>
          </p:cNvCxnSpPr>
          <p:nvPr userDrawn="1"/>
        </p:nvCxnSpPr>
        <p:spPr>
          <a:xfrm flipV="1">
            <a:off x="10413521"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095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1404696"/>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713380"/>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4008663"/>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7423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3043131"/>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43215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1410884"/>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717170"/>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4007127"/>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05860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838200"/>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146884"/>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3442167"/>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1758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2476635"/>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37550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844388"/>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150674"/>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3440631"/>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D86EB87-687D-5146-A22C-F19A0DED2D83}"/>
              </a:ext>
            </a:extLst>
          </p:cNvPr>
          <p:cNvSpPr txBox="1"/>
          <p:nvPr userDrawn="1"/>
        </p:nvSpPr>
        <p:spPr>
          <a:xfrm>
            <a:off x="5257800" y="4753895"/>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23" name="Text Placeholder 2">
            <a:extLst>
              <a:ext uri="{FF2B5EF4-FFF2-40B4-BE49-F238E27FC236}">
                <a16:creationId xmlns:a16="http://schemas.microsoft.com/office/drawing/2014/main" id="{51DC8C1A-1339-EB42-A4E0-CBBFF86C7796}"/>
              </a:ext>
            </a:extLst>
          </p:cNvPr>
          <p:cNvSpPr>
            <a:spLocks noGrp="1"/>
          </p:cNvSpPr>
          <p:nvPr>
            <p:ph type="body" idx="20" hasCustomPrompt="1"/>
          </p:nvPr>
        </p:nvSpPr>
        <p:spPr>
          <a:xfrm>
            <a:off x="6172200" y="5066738"/>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entagon 23">
            <a:extLst>
              <a:ext uri="{FF2B5EF4-FFF2-40B4-BE49-F238E27FC236}">
                <a16:creationId xmlns:a16="http://schemas.microsoft.com/office/drawing/2014/main" id="{361D67A4-5B91-EC45-90D8-7F6EA51F0F7F}"/>
              </a:ext>
            </a:extLst>
          </p:cNvPr>
          <p:cNvSpPr/>
          <p:nvPr userDrawn="1"/>
        </p:nvSpPr>
        <p:spPr>
          <a:xfrm>
            <a:off x="5257800" y="4752359"/>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69121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38CB1F0-532E-8A43-9016-831B3279CAA7}"/>
              </a:ext>
            </a:extLst>
          </p:cNvPr>
          <p:cNvSpPr/>
          <p:nvPr/>
        </p:nvSpPr>
        <p:spPr>
          <a:xfrm>
            <a:off x="6501780" y="10385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5AC23C-A6DD-3A48-AE5B-41A77CC102E2}"/>
              </a:ext>
            </a:extLst>
          </p:cNvPr>
          <p:cNvSpPr/>
          <p:nvPr/>
        </p:nvSpPr>
        <p:spPr>
          <a:xfrm>
            <a:off x="6501780" y="21053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30E2788-D9B9-F049-82FF-9AD102B3C1A1}"/>
              </a:ext>
            </a:extLst>
          </p:cNvPr>
          <p:cNvSpPr/>
          <p:nvPr/>
        </p:nvSpPr>
        <p:spPr>
          <a:xfrm>
            <a:off x="6501780" y="31721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1EFA2F-7DE0-5D4A-AEC1-9AB65EA8F6FE}"/>
              </a:ext>
            </a:extLst>
          </p:cNvPr>
          <p:cNvSpPr/>
          <p:nvPr/>
        </p:nvSpPr>
        <p:spPr>
          <a:xfrm>
            <a:off x="6501780" y="42389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377BA4C-1ECB-C543-B29C-90BB83427687}"/>
              </a:ext>
            </a:extLst>
          </p:cNvPr>
          <p:cNvSpPr/>
          <p:nvPr/>
        </p:nvSpPr>
        <p:spPr>
          <a:xfrm>
            <a:off x="6501780" y="5305709"/>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55534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with numbe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5181600" y="990600"/>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5181600" y="2057400"/>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5181600" y="3124200"/>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5181600" y="4191000"/>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6D68E584-B5CE-2949-9F55-19DB833DCC8C}"/>
              </a:ext>
            </a:extLst>
          </p:cNvPr>
          <p:cNvGrpSpPr/>
          <p:nvPr/>
        </p:nvGrpSpPr>
        <p:grpSpPr>
          <a:xfrm>
            <a:off x="5181600" y="5257800"/>
            <a:ext cx="1481570" cy="769265"/>
            <a:chOff x="4267364" y="1829355"/>
            <a:chExt cx="1695838" cy="932002"/>
          </a:xfrm>
        </p:grpSpPr>
        <p:sp>
          <p:nvSpPr>
            <p:cNvPr id="45" name="Rectangle 44">
              <a:extLst>
                <a:ext uri="{FF2B5EF4-FFF2-40B4-BE49-F238E27FC236}">
                  <a16:creationId xmlns:a16="http://schemas.microsoft.com/office/drawing/2014/main" id="{B377BA4C-1ECB-C543-B29C-90BB8342768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6" name="Title 1">
              <a:extLst>
                <a:ext uri="{FF2B5EF4-FFF2-40B4-BE49-F238E27FC236}">
                  <a16:creationId xmlns:a16="http://schemas.microsoft.com/office/drawing/2014/main" id="{EC45ED1D-640F-CF44-BC93-922CF85BAAF4}"/>
                </a:ext>
              </a:extLst>
            </p:cNvPr>
            <p:cNvSpPr txBox="1">
              <a:spLocks/>
            </p:cNvSpPr>
            <p:nvPr/>
          </p:nvSpPr>
          <p:spPr>
            <a:xfrm>
              <a:off x="4267364" y="1829355"/>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42778933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17806348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5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8089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8089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982392"/>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5000005"/>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185432511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686DE9-5404-45C1-9EE7-A71CF3C9ED83}"/>
              </a:ext>
            </a:extLst>
          </p:cNvPr>
          <p:cNvSpPr/>
          <p:nvPr userDrawn="1"/>
        </p:nvSpPr>
        <p:spPr>
          <a:xfrm rot="5400000">
            <a:off x="2346908" y="45169"/>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9FEFD6F-37E7-4FD6-920D-AD72008C3FB3}"/>
              </a:ext>
            </a:extLst>
          </p:cNvPr>
          <p:cNvSpPr/>
          <p:nvPr userDrawn="1"/>
        </p:nvSpPr>
        <p:spPr>
          <a:xfrm rot="5400000">
            <a:off x="7848588" y="42718"/>
            <a:ext cx="19793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64717B4-98BA-4AAC-B43C-AD83A07B5E55}"/>
              </a:ext>
            </a:extLst>
          </p:cNvPr>
          <p:cNvSpPr/>
          <p:nvPr userDrawn="1"/>
        </p:nvSpPr>
        <p:spPr>
          <a:xfrm rot="5400000">
            <a:off x="7846138" y="2176660"/>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92BC1FF-409C-4EB8-A726-BC78F7742041}"/>
              </a:ext>
            </a:extLst>
          </p:cNvPr>
          <p:cNvSpPr/>
          <p:nvPr userDrawn="1"/>
        </p:nvSpPr>
        <p:spPr>
          <a:xfrm rot="5400000">
            <a:off x="2346907" y="2176660"/>
            <a:ext cx="19842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838200" y="1828800"/>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6" name="Text Placeholder 9">
            <a:extLst>
              <a:ext uri="{FF2B5EF4-FFF2-40B4-BE49-F238E27FC236}">
                <a16:creationId xmlns:a16="http://schemas.microsoft.com/office/drawing/2014/main" id="{56BFF611-58D1-468C-BCF3-4219E56951E3}"/>
              </a:ext>
            </a:extLst>
          </p:cNvPr>
          <p:cNvSpPr>
            <a:spLocks noGrp="1"/>
          </p:cNvSpPr>
          <p:nvPr>
            <p:ph type="body" sz="quarter" idx="14"/>
          </p:nvPr>
        </p:nvSpPr>
        <p:spPr>
          <a:xfrm>
            <a:off x="838200" y="396591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8E0A2F3-7F47-44F9-A58F-37BB38BDC885}"/>
              </a:ext>
            </a:extLst>
          </p:cNvPr>
          <p:cNvSpPr>
            <a:spLocks noGrp="1"/>
          </p:cNvSpPr>
          <p:nvPr>
            <p:ph type="body" sz="quarter" idx="15"/>
          </p:nvPr>
        </p:nvSpPr>
        <p:spPr>
          <a:xfrm>
            <a:off x="6324599" y="399595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Text Placeholder 9">
            <a:extLst>
              <a:ext uri="{FF2B5EF4-FFF2-40B4-BE49-F238E27FC236}">
                <a16:creationId xmlns:a16="http://schemas.microsoft.com/office/drawing/2014/main" id="{5496F690-9561-4106-AF80-3F5398A5E5D1}"/>
              </a:ext>
            </a:extLst>
          </p:cNvPr>
          <p:cNvSpPr>
            <a:spLocks noGrp="1"/>
          </p:cNvSpPr>
          <p:nvPr>
            <p:ph type="body" sz="quarter" idx="16"/>
          </p:nvPr>
        </p:nvSpPr>
        <p:spPr>
          <a:xfrm>
            <a:off x="6324599" y="1837126"/>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25869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5" name="Rectangle 11">
            <a:extLst>
              <a:ext uri="{FF2B5EF4-FFF2-40B4-BE49-F238E27FC236}">
                <a16:creationId xmlns:a16="http://schemas.microsoft.com/office/drawing/2014/main" id="{A27A5D05-338B-4CBB-9570-5F23C466F376}"/>
              </a:ext>
            </a:extLst>
          </p:cNvPr>
          <p:cNvSpPr/>
          <p:nvPr userDrawn="1"/>
        </p:nvSpPr>
        <p:spPr>
          <a:xfrm>
            <a:off x="670022" y="2989604"/>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6" name="Rectangle 11">
            <a:extLst>
              <a:ext uri="{FF2B5EF4-FFF2-40B4-BE49-F238E27FC236}">
                <a16:creationId xmlns:a16="http://schemas.microsoft.com/office/drawing/2014/main" id="{9A6EA754-5C28-4CFB-9FE8-219667A11148}"/>
              </a:ext>
            </a:extLst>
          </p:cNvPr>
          <p:cNvSpPr/>
          <p:nvPr userDrawn="1"/>
        </p:nvSpPr>
        <p:spPr>
          <a:xfrm>
            <a:off x="670022" y="4480995"/>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r>
              <a:rPr lang="en-US" sz="2000" b="1" dirty="0">
                <a:solidFill>
                  <a:srgbClr val="FFFFFF"/>
                </a:solidFill>
                <a:latin typeface="Arial" panose="020B0604020202020204" pitchFamily="34" charset="0"/>
                <a:cs typeface="Arial" panose="020B0604020202020204" pitchFamily="34"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3"/>
            <a:ext cx="7467603"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838199" y="4558103"/>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679AF57-9502-4A54-B391-DC9D9E17C243}"/>
              </a:ext>
            </a:extLst>
          </p:cNvPr>
          <p:cNvSpPr>
            <a:spLocks noGrp="1"/>
          </p:cNvSpPr>
          <p:nvPr>
            <p:ph type="body" sz="quarter" idx="18"/>
          </p:nvPr>
        </p:nvSpPr>
        <p:spPr>
          <a:xfrm>
            <a:off x="838199" y="3066712"/>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75321"/>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18E7432E-2045-46C6-B4DD-1BC1D907AF75}"/>
              </a:ext>
            </a:extLst>
          </p:cNvPr>
          <p:cNvSpPr>
            <a:spLocks noGrp="1"/>
          </p:cNvSpPr>
          <p:nvPr>
            <p:ph type="body" sz="quarter" idx="20"/>
          </p:nvPr>
        </p:nvSpPr>
        <p:spPr>
          <a:xfrm>
            <a:off x="4054377" y="2989604"/>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B28542AA-E441-4FBD-9F21-22427585CBCF}"/>
              </a:ext>
            </a:extLst>
          </p:cNvPr>
          <p:cNvSpPr>
            <a:spLocks noGrp="1"/>
          </p:cNvSpPr>
          <p:nvPr>
            <p:ph type="body" sz="quarter" idx="21"/>
          </p:nvPr>
        </p:nvSpPr>
        <p:spPr>
          <a:xfrm>
            <a:off x="4054377" y="4480995"/>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686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a:t>Section divider</a:t>
            </a:r>
          </a:p>
        </p:txBody>
      </p:sp>
    </p:spTree>
    <p:extLst>
      <p:ext uri="{BB962C8B-B14F-4D97-AF65-F5344CB8AC3E}">
        <p14:creationId xmlns:p14="http://schemas.microsoft.com/office/powerpoint/2010/main" val="2994666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evron - 6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290734"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graphicFrame>
        <p:nvGraphicFramePr>
          <p:cNvPr id="7" name="Diagram 6">
            <a:extLst>
              <a:ext uri="{FF2B5EF4-FFF2-40B4-BE49-F238E27FC236}">
                <a16:creationId xmlns:a16="http://schemas.microsoft.com/office/drawing/2014/main" id="{4D1142D5-3B56-4708-BDF3-3E09E1986488}"/>
              </a:ext>
            </a:extLst>
          </p:cNvPr>
          <p:cNvGraphicFramePr/>
          <p:nvPr userDrawn="1">
            <p:extLst>
              <p:ext uri="{D42A27DB-BD31-4B8C-83A1-F6EECF244321}">
                <p14:modId xmlns:p14="http://schemas.microsoft.com/office/powerpoint/2010/main" val="3622641651"/>
              </p:ext>
            </p:extLst>
          </p:nvPr>
        </p:nvGraphicFramePr>
        <p:xfrm>
          <a:off x="685800" y="999115"/>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1CA63D4-5B24-409D-B919-903F5A818DB1}"/>
              </a:ext>
            </a:extLst>
          </p:cNvPr>
          <p:cNvGraphicFramePr/>
          <p:nvPr userDrawn="1">
            <p:extLst>
              <p:ext uri="{D42A27DB-BD31-4B8C-83A1-F6EECF244321}">
                <p14:modId xmlns:p14="http://schemas.microsoft.com/office/powerpoint/2010/main" val="2713112651"/>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 Placeholder 9">
            <a:extLst>
              <a:ext uri="{FF2B5EF4-FFF2-40B4-BE49-F238E27FC236}">
                <a16:creationId xmlns:a16="http://schemas.microsoft.com/office/drawing/2014/main" id="{F3629B33-A392-4C1C-9D78-96F8488C9FD4}"/>
              </a:ext>
            </a:extLst>
          </p:cNvPr>
          <p:cNvSpPr>
            <a:spLocks noGrp="1"/>
          </p:cNvSpPr>
          <p:nvPr>
            <p:ph type="body" sz="quarter" idx="12"/>
          </p:nvPr>
        </p:nvSpPr>
        <p:spPr>
          <a:xfrm>
            <a:off x="914400" y="1828800"/>
            <a:ext cx="30480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800600" y="1828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2" name="Text Placeholder 9">
            <a:extLst>
              <a:ext uri="{FF2B5EF4-FFF2-40B4-BE49-F238E27FC236}">
                <a16:creationId xmlns:a16="http://schemas.microsoft.com/office/drawing/2014/main" id="{883F261E-8F9C-4F52-8F97-529827C662E5}"/>
              </a:ext>
            </a:extLst>
          </p:cNvPr>
          <p:cNvSpPr>
            <a:spLocks noGrp="1"/>
          </p:cNvSpPr>
          <p:nvPr>
            <p:ph type="body" sz="quarter" idx="14"/>
          </p:nvPr>
        </p:nvSpPr>
        <p:spPr>
          <a:xfrm>
            <a:off x="8153400" y="1828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29005D3A-C6EF-4B69-9509-E497FA2E7818}"/>
              </a:ext>
            </a:extLst>
          </p:cNvPr>
          <p:cNvSpPr>
            <a:spLocks noGrp="1"/>
          </p:cNvSpPr>
          <p:nvPr>
            <p:ph type="body" sz="quarter" idx="15"/>
          </p:nvPr>
        </p:nvSpPr>
        <p:spPr>
          <a:xfrm>
            <a:off x="48006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9" name="Text Placeholder 9">
            <a:extLst>
              <a:ext uri="{FF2B5EF4-FFF2-40B4-BE49-F238E27FC236}">
                <a16:creationId xmlns:a16="http://schemas.microsoft.com/office/drawing/2014/main" id="{B6C8FE1C-0385-4E0B-B5DB-DD200C547EB5}"/>
              </a:ext>
            </a:extLst>
          </p:cNvPr>
          <p:cNvSpPr>
            <a:spLocks noGrp="1"/>
          </p:cNvSpPr>
          <p:nvPr>
            <p:ph type="body" sz="quarter" idx="16"/>
          </p:nvPr>
        </p:nvSpPr>
        <p:spPr>
          <a:xfrm>
            <a:off x="8153400" y="4114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15240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63074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evron - 7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874411530"/>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7680"/>
            <a:ext cx="2047876" cy="994137"/>
          </a:xfrm>
        </p:spPr>
        <p:txBody>
          <a:bodyPr anchor="ctr"/>
          <a:lstStyle>
            <a:lvl1pPr marL="182880" indent="0">
              <a:spcBef>
                <a:spcPts val="6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58544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evron - 8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2946783425"/>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19456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19456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8952"/>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B24C5DB5-7118-4B36-AC13-18F2A9E539E1}"/>
              </a:ext>
            </a:extLst>
          </p:cNvPr>
          <p:cNvSpPr>
            <a:spLocks noGrp="1"/>
          </p:cNvSpPr>
          <p:nvPr>
            <p:ph type="body" sz="quarter" idx="19"/>
          </p:nvPr>
        </p:nvSpPr>
        <p:spPr>
          <a:xfrm>
            <a:off x="8924924"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90369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io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hasCustomPrompt="1"/>
          </p:nvPr>
        </p:nvSpPr>
        <p:spPr>
          <a:xfrm>
            <a:off x="4873752" y="1828800"/>
            <a:ext cx="6629400" cy="3797300"/>
          </a:xfrm>
          <a:prstGeom prst="rect">
            <a:avLst/>
          </a:prstGeom>
        </p:spPr>
        <p:txBody>
          <a:bodyP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hasCustomPrompt="1"/>
          </p:nvPr>
        </p:nvSpPr>
        <p:spPr>
          <a:xfrm>
            <a:off x="0" y="4495800"/>
            <a:ext cx="4381500" cy="457200"/>
          </a:xfrm>
          <a:prstGeom prst="rect">
            <a:avLst/>
          </a:prstGeom>
        </p:spPr>
        <p:txBody>
          <a:bodyPr anchor="t"/>
          <a:lstStyle>
            <a:lvl1pPr algn="ctr">
              <a:defRPr sz="1800"/>
            </a:lvl1pPr>
          </a:lstStyle>
          <a:p>
            <a:r>
              <a:rPr lang="en-US"/>
              <a:t>First </a:t>
            </a:r>
            <a:r>
              <a:rPr lang="en-US" err="1"/>
              <a:t>Lastname</a:t>
            </a:r>
            <a:endParaRPr lang="en-US"/>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717550" y="1143000"/>
            <a:ext cx="2946400" cy="2946400"/>
          </a:xfrm>
          <a:prstGeom prst="ellipse">
            <a:avLst/>
          </a:prstGeo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6" name="Content Placeholder 2">
            <a:extLst>
              <a:ext uri="{FF2B5EF4-FFF2-40B4-BE49-F238E27FC236}">
                <a16:creationId xmlns:a16="http://schemas.microsoft.com/office/drawing/2014/main" id="{67BEE762-F108-5C4A-BC2A-607CCCAB3939}"/>
              </a:ext>
            </a:extLst>
          </p:cNvPr>
          <p:cNvSpPr>
            <a:spLocks noGrp="1"/>
          </p:cNvSpPr>
          <p:nvPr>
            <p:ph idx="16" hasCustomPrompt="1"/>
          </p:nvPr>
        </p:nvSpPr>
        <p:spPr>
          <a:xfrm>
            <a:off x="0" y="4876800"/>
            <a:ext cx="4366260" cy="350520"/>
          </a:xfrm>
          <a:prstGeom prst="rect">
            <a:avLst/>
          </a:prstGeom>
        </p:spPr>
        <p:txBody>
          <a:bodyPr/>
          <a:lstStyle>
            <a:lvl1pPr marL="0" indent="0" algn="ctr">
              <a:buClr>
                <a:schemeClr val="accent2"/>
              </a:buClr>
              <a:buNone/>
              <a:defRPr sz="16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8" name="Content Placeholder 2">
            <a:extLst>
              <a:ext uri="{FF2B5EF4-FFF2-40B4-BE49-F238E27FC236}">
                <a16:creationId xmlns:a16="http://schemas.microsoft.com/office/drawing/2014/main" id="{1EF086B1-5855-C240-8292-A3F3BA6D9E48}"/>
              </a:ext>
            </a:extLst>
          </p:cNvPr>
          <p:cNvSpPr>
            <a:spLocks noGrp="1"/>
          </p:cNvSpPr>
          <p:nvPr>
            <p:ph idx="17" hasCustomPrompt="1"/>
          </p:nvPr>
        </p:nvSpPr>
        <p:spPr>
          <a:xfrm>
            <a:off x="0" y="5308600"/>
            <a:ext cx="4381500" cy="1549400"/>
          </a:xfrm>
          <a:prstGeom prst="rect">
            <a:avLst/>
          </a:prstGeom>
        </p:spPr>
        <p:txBody>
          <a:bodyPr/>
          <a:lstStyle>
            <a:lvl1pPr marL="0" indent="0" algn="ctr">
              <a:buClr>
                <a:schemeClr val="accent2"/>
              </a:buClr>
              <a:buNone/>
              <a:defRPr sz="1600">
                <a:solidFill>
                  <a:schemeClr val="bg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9" name="Content Placeholder 2">
            <a:extLst>
              <a:ext uri="{FF2B5EF4-FFF2-40B4-BE49-F238E27FC236}">
                <a16:creationId xmlns:a16="http://schemas.microsoft.com/office/drawing/2014/main" id="{E290991F-59DB-1046-9FD3-B22924ED010D}"/>
              </a:ext>
            </a:extLst>
          </p:cNvPr>
          <p:cNvSpPr>
            <a:spLocks noGrp="1"/>
          </p:cNvSpPr>
          <p:nvPr>
            <p:ph idx="18" hasCustomPrompt="1"/>
          </p:nvPr>
        </p:nvSpPr>
        <p:spPr>
          <a:xfrm>
            <a:off x="4844796" y="1099820"/>
            <a:ext cx="6687312" cy="58166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r>
              <a:rPr lang="en-US" b="1">
                <a:solidFill>
                  <a:schemeClr val="accent1"/>
                </a:solidFill>
                <a:latin typeface="Arial" panose="020B0604020202020204" pitchFamily="34" charset="0"/>
                <a:cs typeface="Arial" panose="020B0604020202020204" pitchFamily="34" charset="0"/>
              </a:rPr>
              <a:t>Biography</a:t>
            </a: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24159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6096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5219700" y="45415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2575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919480"/>
            <a:ext cx="4381500" cy="457200"/>
          </a:xfrm>
          <a:prstGeom prst="rect">
            <a:avLst/>
          </a:prstGeom>
        </p:spPr>
        <p:txBody>
          <a:bodyPr anchor="t"/>
          <a:lstStyle>
            <a:lvl1pPr algn="l">
              <a:defRPr sz="1800">
                <a:solidFill>
                  <a:schemeClr val="accent2"/>
                </a:solidFill>
              </a:defRPr>
            </a:lvl1pPr>
          </a:lstStyle>
          <a:p>
            <a:r>
              <a:rPr lang="en-US"/>
              <a:t>First </a:t>
            </a:r>
            <a:r>
              <a:rPr lang="en-US" err="1"/>
              <a:t>Lastname</a:t>
            </a:r>
            <a:endParaRPr lang="en-US"/>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22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1605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3129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3510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9" name="Content Placeholder 2">
            <a:extLst>
              <a:ext uri="{FF2B5EF4-FFF2-40B4-BE49-F238E27FC236}">
                <a16:creationId xmlns:a16="http://schemas.microsoft.com/office/drawing/2014/main" id="{92F30653-EA59-6C41-82F4-666E5A5172E8}"/>
              </a:ext>
            </a:extLst>
          </p:cNvPr>
          <p:cNvSpPr>
            <a:spLocks noGrp="1"/>
          </p:cNvSpPr>
          <p:nvPr>
            <p:ph idx="22" hasCustomPrompt="1"/>
          </p:nvPr>
        </p:nvSpPr>
        <p:spPr>
          <a:xfrm>
            <a:off x="7136892" y="503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20" name="Content Placeholder 2">
            <a:extLst>
              <a:ext uri="{FF2B5EF4-FFF2-40B4-BE49-F238E27FC236}">
                <a16:creationId xmlns:a16="http://schemas.microsoft.com/office/drawing/2014/main" id="{28D04834-5171-6641-BCB6-334C515A8B65}"/>
              </a:ext>
            </a:extLst>
          </p:cNvPr>
          <p:cNvSpPr>
            <a:spLocks noGrp="1"/>
          </p:cNvSpPr>
          <p:nvPr>
            <p:ph idx="23" hasCustomPrompt="1"/>
          </p:nvPr>
        </p:nvSpPr>
        <p:spPr>
          <a:xfrm>
            <a:off x="7136892" y="5415280"/>
            <a:ext cx="4381500"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a:p>
            <a:pPr lvl="0"/>
            <a:endParaRPr lang="en-US"/>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2715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24" name="Content Placeholder 2">
            <a:extLst>
              <a:ext uri="{FF2B5EF4-FFF2-40B4-BE49-F238E27FC236}">
                <a16:creationId xmlns:a16="http://schemas.microsoft.com/office/drawing/2014/main" id="{EB6A2219-7D00-6C4F-A9F7-0F0DDF11A1E4}"/>
              </a:ext>
            </a:extLst>
          </p:cNvPr>
          <p:cNvSpPr>
            <a:spLocks noGrp="1"/>
          </p:cNvSpPr>
          <p:nvPr>
            <p:ph idx="25" hasCustomPrompt="1"/>
          </p:nvPr>
        </p:nvSpPr>
        <p:spPr>
          <a:xfrm>
            <a:off x="7152132" y="4648200"/>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Tree>
    <p:extLst>
      <p:ext uri="{BB962C8B-B14F-4D97-AF65-F5344CB8AC3E}">
        <p14:creationId xmlns:p14="http://schemas.microsoft.com/office/powerpoint/2010/main" val="230117278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1295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3718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1605280"/>
            <a:ext cx="4381500" cy="457200"/>
          </a:xfrm>
          <a:prstGeom prst="rect">
            <a:avLst/>
          </a:prstGeom>
        </p:spPr>
        <p:txBody>
          <a:bodyPr anchor="t"/>
          <a:lstStyle>
            <a:lvl1pPr algn="l">
              <a:defRPr sz="1800">
                <a:solidFill>
                  <a:schemeClr val="accent2"/>
                </a:solidFill>
              </a:defRPr>
            </a:lvl1pPr>
          </a:lstStyle>
          <a:p>
            <a:r>
              <a:rPr lang="en-US"/>
              <a:t>First </a:t>
            </a:r>
            <a:r>
              <a:rPr lang="en-US" err="1"/>
              <a:t>Lastname</a:t>
            </a:r>
            <a:endParaRPr lang="en-US"/>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9100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22910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4272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4653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3858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Tree>
    <p:extLst>
      <p:ext uri="{BB962C8B-B14F-4D97-AF65-F5344CB8AC3E}">
        <p14:creationId xmlns:p14="http://schemas.microsoft.com/office/powerpoint/2010/main" val="5083543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headshot and n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a:t>Presenter</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181600" y="1968917"/>
            <a:ext cx="2286000" cy="22860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810500" y="2565400"/>
            <a:ext cx="3692652" cy="457200"/>
          </a:xfrm>
          <a:prstGeom prst="rect">
            <a:avLst/>
          </a:prstGeom>
        </p:spPr>
        <p:txBody>
          <a:bodyPr anchor="t"/>
          <a:lstStyle>
            <a:lvl1pPr algn="l">
              <a:defRPr sz="1800">
                <a:solidFill>
                  <a:schemeClr val="accent2"/>
                </a:solidFill>
              </a:defRPr>
            </a:lvl1pPr>
          </a:lstStyle>
          <a:p>
            <a:r>
              <a:rPr lang="en-US"/>
              <a:t>First </a:t>
            </a:r>
            <a:r>
              <a:rPr lang="en-US" err="1"/>
              <a:t>Lastname</a:t>
            </a:r>
            <a:endParaRPr lang="en-US"/>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810500" y="2870200"/>
            <a:ext cx="3679808"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810500" y="3251200"/>
            <a:ext cx="3692652"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Tree>
    <p:extLst>
      <p:ext uri="{BB962C8B-B14F-4D97-AF65-F5344CB8AC3E}">
        <p14:creationId xmlns:p14="http://schemas.microsoft.com/office/powerpoint/2010/main" val="21107147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headshots and nam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63246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63246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63246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8226552" y="843280"/>
            <a:ext cx="3276600" cy="457200"/>
          </a:xfrm>
          <a:prstGeom prst="rect">
            <a:avLst/>
          </a:prstGeom>
        </p:spPr>
        <p:txBody>
          <a:bodyPr anchor="t"/>
          <a:lstStyle>
            <a:lvl1pPr algn="l">
              <a:defRPr sz="1800">
                <a:solidFill>
                  <a:schemeClr val="accent2"/>
                </a:solidFill>
              </a:defRPr>
            </a:lvl1pPr>
          </a:lstStyle>
          <a:p>
            <a:r>
              <a:rPr lang="en-US"/>
              <a:t>First </a:t>
            </a:r>
            <a:r>
              <a:rPr lang="en-US" err="1"/>
              <a:t>Lastname</a:t>
            </a:r>
            <a:endParaRPr lang="en-US"/>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8226552" y="1148080"/>
            <a:ext cx="3265203"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8226552" y="1529080"/>
            <a:ext cx="32766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8226552" y="3053080"/>
            <a:ext cx="3265203"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8226552" y="3434080"/>
            <a:ext cx="32766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19" name="Content Placeholder 2">
            <a:extLst>
              <a:ext uri="{FF2B5EF4-FFF2-40B4-BE49-F238E27FC236}">
                <a16:creationId xmlns:a16="http://schemas.microsoft.com/office/drawing/2014/main" id="{92F30653-EA59-6C41-82F4-666E5A5172E8}"/>
              </a:ext>
            </a:extLst>
          </p:cNvPr>
          <p:cNvSpPr>
            <a:spLocks noGrp="1"/>
          </p:cNvSpPr>
          <p:nvPr>
            <p:ph idx="22" hasCustomPrompt="1"/>
          </p:nvPr>
        </p:nvSpPr>
        <p:spPr>
          <a:xfrm>
            <a:off x="8241792" y="4958080"/>
            <a:ext cx="3265203"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20" name="Content Placeholder 2">
            <a:extLst>
              <a:ext uri="{FF2B5EF4-FFF2-40B4-BE49-F238E27FC236}">
                <a16:creationId xmlns:a16="http://schemas.microsoft.com/office/drawing/2014/main" id="{28D04834-5171-6641-BCB6-334C515A8B65}"/>
              </a:ext>
            </a:extLst>
          </p:cNvPr>
          <p:cNvSpPr>
            <a:spLocks noGrp="1"/>
          </p:cNvSpPr>
          <p:nvPr>
            <p:ph idx="23" hasCustomPrompt="1"/>
          </p:nvPr>
        </p:nvSpPr>
        <p:spPr>
          <a:xfrm>
            <a:off x="8241792" y="5339080"/>
            <a:ext cx="3276600"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8211312" y="2639477"/>
            <a:ext cx="3265203"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24" name="Content Placeholder 2">
            <a:extLst>
              <a:ext uri="{FF2B5EF4-FFF2-40B4-BE49-F238E27FC236}">
                <a16:creationId xmlns:a16="http://schemas.microsoft.com/office/drawing/2014/main" id="{EB6A2219-7D00-6C4F-A9F7-0F0DDF11A1E4}"/>
              </a:ext>
            </a:extLst>
          </p:cNvPr>
          <p:cNvSpPr>
            <a:spLocks noGrp="1"/>
          </p:cNvSpPr>
          <p:nvPr>
            <p:ph idx="25" hasCustomPrompt="1"/>
          </p:nvPr>
        </p:nvSpPr>
        <p:spPr>
          <a:xfrm>
            <a:off x="8257032" y="4572000"/>
            <a:ext cx="3265203"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4" name="Picture Placeholder 2">
            <a:extLst>
              <a:ext uri="{FF2B5EF4-FFF2-40B4-BE49-F238E27FC236}">
                <a16:creationId xmlns:a16="http://schemas.microsoft.com/office/drawing/2014/main" id="{F80CD6C6-89E0-9A4F-953F-8A7B25A79ECF}"/>
              </a:ext>
            </a:extLst>
          </p:cNvPr>
          <p:cNvSpPr>
            <a:spLocks noGrp="1"/>
          </p:cNvSpPr>
          <p:nvPr>
            <p:ph type="pic" idx="26" hasCustomPrompt="1"/>
          </p:nvPr>
        </p:nvSpPr>
        <p:spPr>
          <a:xfrm>
            <a:off x="6858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5" name="Picture Placeholder 2">
            <a:extLst>
              <a:ext uri="{FF2B5EF4-FFF2-40B4-BE49-F238E27FC236}">
                <a16:creationId xmlns:a16="http://schemas.microsoft.com/office/drawing/2014/main" id="{A2EB6D0F-7B0C-D94D-B9C4-5915659934BA}"/>
              </a:ext>
            </a:extLst>
          </p:cNvPr>
          <p:cNvSpPr>
            <a:spLocks noGrp="1"/>
          </p:cNvSpPr>
          <p:nvPr>
            <p:ph type="pic" idx="27" hasCustomPrompt="1"/>
          </p:nvPr>
        </p:nvSpPr>
        <p:spPr>
          <a:xfrm>
            <a:off x="6858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Picture Placeholder 2">
            <a:extLst>
              <a:ext uri="{FF2B5EF4-FFF2-40B4-BE49-F238E27FC236}">
                <a16:creationId xmlns:a16="http://schemas.microsoft.com/office/drawing/2014/main" id="{8CAC9634-B31D-2548-81F5-609A6BD43B58}"/>
              </a:ext>
            </a:extLst>
          </p:cNvPr>
          <p:cNvSpPr>
            <a:spLocks noGrp="1"/>
          </p:cNvSpPr>
          <p:nvPr>
            <p:ph type="pic" idx="28" hasCustomPrompt="1"/>
          </p:nvPr>
        </p:nvSpPr>
        <p:spPr>
          <a:xfrm>
            <a:off x="6858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89577FB4-0AA4-0949-AAF3-DCEDC8726679}"/>
              </a:ext>
            </a:extLst>
          </p:cNvPr>
          <p:cNvSpPr>
            <a:spLocks noGrp="1"/>
          </p:cNvSpPr>
          <p:nvPr>
            <p:ph idx="29" hasCustomPrompt="1"/>
          </p:nvPr>
        </p:nvSpPr>
        <p:spPr>
          <a:xfrm>
            <a:off x="2587752" y="114808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39" name="Content Placeholder 2">
            <a:extLst>
              <a:ext uri="{FF2B5EF4-FFF2-40B4-BE49-F238E27FC236}">
                <a16:creationId xmlns:a16="http://schemas.microsoft.com/office/drawing/2014/main" id="{2CEA99DC-CB86-9542-9271-0F93E979CC05}"/>
              </a:ext>
            </a:extLst>
          </p:cNvPr>
          <p:cNvSpPr>
            <a:spLocks noGrp="1"/>
          </p:cNvSpPr>
          <p:nvPr>
            <p:ph idx="30" hasCustomPrompt="1"/>
          </p:nvPr>
        </p:nvSpPr>
        <p:spPr>
          <a:xfrm>
            <a:off x="2587752" y="152908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40" name="Content Placeholder 2">
            <a:extLst>
              <a:ext uri="{FF2B5EF4-FFF2-40B4-BE49-F238E27FC236}">
                <a16:creationId xmlns:a16="http://schemas.microsoft.com/office/drawing/2014/main" id="{FBAE43BE-FED0-864F-9C90-EBACD3BE98A4}"/>
              </a:ext>
            </a:extLst>
          </p:cNvPr>
          <p:cNvSpPr>
            <a:spLocks noGrp="1"/>
          </p:cNvSpPr>
          <p:nvPr>
            <p:ph idx="31" hasCustomPrompt="1"/>
          </p:nvPr>
        </p:nvSpPr>
        <p:spPr>
          <a:xfrm>
            <a:off x="2587752" y="305308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41" name="Content Placeholder 2">
            <a:extLst>
              <a:ext uri="{FF2B5EF4-FFF2-40B4-BE49-F238E27FC236}">
                <a16:creationId xmlns:a16="http://schemas.microsoft.com/office/drawing/2014/main" id="{67B23669-0257-DD4C-805B-E9CE88A9D0A5}"/>
              </a:ext>
            </a:extLst>
          </p:cNvPr>
          <p:cNvSpPr>
            <a:spLocks noGrp="1"/>
          </p:cNvSpPr>
          <p:nvPr>
            <p:ph idx="32" hasCustomPrompt="1"/>
          </p:nvPr>
        </p:nvSpPr>
        <p:spPr>
          <a:xfrm>
            <a:off x="2587752" y="343408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42" name="Content Placeholder 2">
            <a:extLst>
              <a:ext uri="{FF2B5EF4-FFF2-40B4-BE49-F238E27FC236}">
                <a16:creationId xmlns:a16="http://schemas.microsoft.com/office/drawing/2014/main" id="{30134EEE-7786-AB4C-9649-131848C31914}"/>
              </a:ext>
            </a:extLst>
          </p:cNvPr>
          <p:cNvSpPr>
            <a:spLocks noGrp="1"/>
          </p:cNvSpPr>
          <p:nvPr>
            <p:ph idx="33" hasCustomPrompt="1"/>
          </p:nvPr>
        </p:nvSpPr>
        <p:spPr>
          <a:xfrm>
            <a:off x="2602992" y="495808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Title</a:t>
            </a:r>
          </a:p>
        </p:txBody>
      </p:sp>
      <p:sp>
        <p:nvSpPr>
          <p:cNvPr id="43" name="Content Placeholder 2">
            <a:extLst>
              <a:ext uri="{FF2B5EF4-FFF2-40B4-BE49-F238E27FC236}">
                <a16:creationId xmlns:a16="http://schemas.microsoft.com/office/drawing/2014/main" id="{ABE79AD1-D3C5-1B46-A454-CC8DECC2A7CE}"/>
              </a:ext>
            </a:extLst>
          </p:cNvPr>
          <p:cNvSpPr>
            <a:spLocks noGrp="1"/>
          </p:cNvSpPr>
          <p:nvPr>
            <p:ph idx="34" hasCustomPrompt="1"/>
          </p:nvPr>
        </p:nvSpPr>
        <p:spPr>
          <a:xfrm>
            <a:off x="2602992" y="5339080"/>
            <a:ext cx="3203448"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Contact info</a:t>
            </a:r>
          </a:p>
        </p:txBody>
      </p:sp>
      <p:sp>
        <p:nvSpPr>
          <p:cNvPr id="44" name="Content Placeholder 2">
            <a:extLst>
              <a:ext uri="{FF2B5EF4-FFF2-40B4-BE49-F238E27FC236}">
                <a16:creationId xmlns:a16="http://schemas.microsoft.com/office/drawing/2014/main" id="{D327D87E-973D-394D-8EA5-9E59C91BCBE3}"/>
              </a:ext>
            </a:extLst>
          </p:cNvPr>
          <p:cNvSpPr>
            <a:spLocks noGrp="1"/>
          </p:cNvSpPr>
          <p:nvPr>
            <p:ph idx="35" hasCustomPrompt="1"/>
          </p:nvPr>
        </p:nvSpPr>
        <p:spPr>
          <a:xfrm>
            <a:off x="2572512" y="263947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45" name="Content Placeholder 2">
            <a:extLst>
              <a:ext uri="{FF2B5EF4-FFF2-40B4-BE49-F238E27FC236}">
                <a16:creationId xmlns:a16="http://schemas.microsoft.com/office/drawing/2014/main" id="{F90BE3FE-FA7E-DB45-8B4F-F74E76ADD581}"/>
              </a:ext>
            </a:extLst>
          </p:cNvPr>
          <p:cNvSpPr>
            <a:spLocks noGrp="1"/>
          </p:cNvSpPr>
          <p:nvPr>
            <p:ph idx="36" hasCustomPrompt="1"/>
          </p:nvPr>
        </p:nvSpPr>
        <p:spPr>
          <a:xfrm>
            <a:off x="2618232" y="4572000"/>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46" name="Footer Placeholder 2">
            <a:extLst>
              <a:ext uri="{FF2B5EF4-FFF2-40B4-BE49-F238E27FC236}">
                <a16:creationId xmlns:a16="http://schemas.microsoft.com/office/drawing/2014/main" id="{5283E134-CA8F-A94E-AB22-D960AADB05F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47" name="Content Placeholder 2">
            <a:extLst>
              <a:ext uri="{FF2B5EF4-FFF2-40B4-BE49-F238E27FC236}">
                <a16:creationId xmlns:a16="http://schemas.microsoft.com/office/drawing/2014/main" id="{3F18FD42-1CC7-F444-A247-E5ADF28CE8CC}"/>
              </a:ext>
            </a:extLst>
          </p:cNvPr>
          <p:cNvSpPr>
            <a:spLocks noGrp="1"/>
          </p:cNvSpPr>
          <p:nvPr>
            <p:ph idx="37" hasCustomPrompt="1"/>
          </p:nvPr>
        </p:nvSpPr>
        <p:spPr>
          <a:xfrm>
            <a:off x="2587752" y="76495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Tree>
    <p:extLst>
      <p:ext uri="{BB962C8B-B14F-4D97-AF65-F5344CB8AC3E}">
        <p14:creationId xmlns:p14="http://schemas.microsoft.com/office/powerpoint/2010/main" val="295318645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Headshot gri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52628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52628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683CE9-E97F-704C-800E-5124B9178517}"/>
              </a:ext>
            </a:extLst>
          </p:cNvPr>
          <p:cNvSpPr/>
          <p:nvPr userDrawn="1"/>
        </p:nvSpPr>
        <p:spPr>
          <a:xfrm>
            <a:off x="7960614" y="4526280"/>
            <a:ext cx="3566160" cy="1645920"/>
          </a:xfrm>
          <a:prstGeom prst="rect">
            <a:avLst/>
          </a:prstGeom>
          <a:solidFill>
            <a:schemeClr val="bg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80416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80416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804160"/>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08204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082040"/>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082040"/>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4173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a:t>First </a:t>
            </a:r>
            <a:r>
              <a:rPr lang="en-US" err="1"/>
              <a:t>Lastname</a:t>
            </a:r>
            <a:endParaRPr lang="en-US"/>
          </a:p>
        </p:txBody>
      </p:sp>
      <p:sp>
        <p:nvSpPr>
          <p:cNvPr id="43" name="Content Placeholder 2">
            <a:extLst>
              <a:ext uri="{FF2B5EF4-FFF2-40B4-BE49-F238E27FC236}">
                <a16:creationId xmlns:a16="http://schemas.microsoft.com/office/drawing/2014/main" id="{56F4672A-45AD-8841-8A1D-985F978787DA}"/>
              </a:ext>
            </a:extLst>
          </p:cNvPr>
          <p:cNvSpPr>
            <a:spLocks noGrp="1"/>
          </p:cNvSpPr>
          <p:nvPr>
            <p:ph idx="10" hasCustomPrompt="1"/>
          </p:nvPr>
        </p:nvSpPr>
        <p:spPr>
          <a:xfrm>
            <a:off x="8064247" y="4682800"/>
            <a:ext cx="3304794" cy="1332881"/>
          </a:xfrm>
          <a:prstGeom prst="rect">
            <a:avLst/>
          </a:prstGeom>
        </p:spPr>
        <p:txBody>
          <a:bodyPr anchor="ct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a:t>Click to edit Master text styles</a:t>
            </a:r>
          </a:p>
        </p:txBody>
      </p:sp>
    </p:spTree>
    <p:extLst>
      <p:ext uri="{BB962C8B-B14F-4D97-AF65-F5344CB8AC3E}">
        <p14:creationId xmlns:p14="http://schemas.microsoft.com/office/powerpoint/2010/main" val="1386907183"/>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Questions</a:t>
            </a:r>
            <a:r>
              <a:rPr lang="en-US" sz="6000" b="1" dirty="0">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3583840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hite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a:t>Section Divider</a:t>
            </a:r>
          </a:p>
        </p:txBody>
      </p:sp>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287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a:t>
            </a:r>
            <a:r>
              <a:rPr lang="en-US" sz="6000" b="1" dirty="0">
                <a:solidFill>
                  <a:schemeClr val="accent1"/>
                </a:solidFill>
                <a:latin typeface="Arial" panose="020B0604020202020204" pitchFamily="34" charset="0"/>
                <a:cs typeface="Arial" panose="020B0604020202020204" pitchFamily="34" charset="0"/>
              </a:rPr>
              <a:t> 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1503527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363684"/>
            <a:ext cx="5257800" cy="4808516"/>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363684"/>
            <a:ext cx="5257800" cy="4808516"/>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a:extLst>
              <a:ext uri="{FF2B5EF4-FFF2-40B4-BE49-F238E27FC236}">
                <a16:creationId xmlns:a16="http://schemas.microsoft.com/office/drawing/2014/main" id="{588EFD79-21AE-6040-8198-F0A897C110F3}"/>
              </a:ext>
            </a:extLst>
          </p:cNvPr>
          <p:cNvSpPr>
            <a:spLocks noGrp="1"/>
          </p:cNvSpPr>
          <p:nvPr>
            <p:ph type="title"/>
          </p:nvPr>
        </p:nvSpPr>
        <p:spPr>
          <a:xfrm>
            <a:off x="685800" y="457200"/>
            <a:ext cx="10817352" cy="55220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3432398"/>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B27CCB-7913-4867-9B3C-846089546C3C}"/>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FFBCC562-8552-484C-823C-C50FC352E69A}"/>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308355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4127418"/>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F711EC-0B70-49F0-98C2-0F7C9D4A75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E38F3C38-C380-C149-BB75-2F2F330EE639}"/>
              </a:ext>
            </a:extLst>
          </p:cNvPr>
          <p:cNvSpPr>
            <a:spLocks noGrp="1"/>
          </p:cNvSpPr>
          <p:nvPr>
            <p:ph type="title"/>
          </p:nvPr>
        </p:nvSpPr>
        <p:spPr>
          <a:xfrm>
            <a:off x="838200" y="365125"/>
            <a:ext cx="10607566" cy="1115805"/>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370423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Whitre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8878824" cy="1444752"/>
          </a:xfrm>
        </p:spPr>
        <p:txBody>
          <a:bodyPr anchor="ctr"/>
          <a:lstStyle>
            <a:lvl1pPr>
              <a:defRPr sz="4800">
                <a:solidFill>
                  <a:schemeClr val="accent2"/>
                </a:solidFill>
              </a:defRPr>
            </a:lvl1pPr>
          </a:lstStyle>
          <a:p>
            <a:r>
              <a:rPr lang="en-US"/>
              <a:t>Section Divider:</a:t>
            </a:r>
            <a:br>
              <a:rPr lang="en-US"/>
            </a:br>
            <a:r>
              <a:rPr lang="en-US"/>
              <a:t>Two Lines</a:t>
            </a:r>
          </a:p>
        </p:txBody>
      </p:sp>
      <p:cxnSp>
        <p:nvCxnSpPr>
          <p:cNvPr id="7" name="Straight Connector 6">
            <a:extLst>
              <a:ext uri="{FF2B5EF4-FFF2-40B4-BE49-F238E27FC236}">
                <a16:creationId xmlns:a16="http://schemas.microsoft.com/office/drawing/2014/main" id="{B0F7EB9C-7D39-4B23-9B6D-90342B6E8F10}"/>
              </a:ext>
            </a:extLst>
          </p:cNvPr>
          <p:cNvCxnSpPr>
            <a:cxnSpLocks/>
          </p:cNvCxnSpPr>
          <p:nvPr userDrawn="1"/>
        </p:nvCxnSpPr>
        <p:spPr>
          <a:xfrm>
            <a:off x="685800" y="2438400"/>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a:cxnSpLocks/>
          </p:cNvCxnSpPr>
          <p:nvPr userDrawn="1"/>
        </p:nvCxnSpPr>
        <p:spPr>
          <a:xfrm>
            <a:off x="685800" y="4425696"/>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a:t>Insert accent statement here</a:t>
            </a:r>
          </a:p>
        </p:txBody>
      </p:sp>
    </p:spTree>
    <p:extLst>
      <p:ext uri="{BB962C8B-B14F-4D97-AF65-F5344CB8AC3E}">
        <p14:creationId xmlns:p14="http://schemas.microsoft.com/office/powerpoint/2010/main" val="345866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817352" cy="480951"/>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817352"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40500405"/>
      </p:ext>
    </p:extLst>
  </p:cSld>
  <p:clrMap bg1="lt1" tx1="dk1" bg2="lt2" tx2="dk2" accent1="accent1" accent2="accent2" accent3="accent3" accent4="accent4" accent5="accent5" accent6="accent6" hlink="hlink" folHlink="folHlink"/>
  <p:sldLayoutIdLst>
    <p:sldLayoutId id="2147483706" r:id="rId1"/>
    <p:sldLayoutId id="2147483745" r:id="rId2"/>
    <p:sldLayoutId id="2147483677" r:id="rId3"/>
    <p:sldLayoutId id="2147483722" r:id="rId4"/>
    <p:sldLayoutId id="2147483737" r:id="rId5"/>
    <p:sldLayoutId id="2147483680" r:id="rId6"/>
    <p:sldLayoutId id="2147483681" r:id="rId7"/>
    <p:sldLayoutId id="2147483682" r:id="rId8"/>
    <p:sldLayoutId id="2147483690" r:id="rId9"/>
    <p:sldLayoutId id="2147483738" r:id="rId10"/>
    <p:sldLayoutId id="2147483739" r:id="rId11"/>
    <p:sldLayoutId id="2147483740" r:id="rId12"/>
    <p:sldLayoutId id="2147483741" r:id="rId13"/>
    <p:sldLayoutId id="2147483742" r:id="rId14"/>
    <p:sldLayoutId id="2147483744" r:id="rId15"/>
    <p:sldLayoutId id="2147483743" r:id="rId16"/>
    <p:sldLayoutId id="2147483691" r:id="rId17"/>
    <p:sldLayoutId id="2147483702" r:id="rId18"/>
    <p:sldLayoutId id="2147483695" r:id="rId19"/>
    <p:sldLayoutId id="2147483696" r:id="rId20"/>
    <p:sldLayoutId id="2147483697" r:id="rId21"/>
    <p:sldLayoutId id="2147483698" r:id="rId22"/>
    <p:sldLayoutId id="2147483728" r:id="rId23"/>
    <p:sldLayoutId id="2147483729" r:id="rId24"/>
    <p:sldLayoutId id="2147483730" r:id="rId25"/>
    <p:sldLayoutId id="2147483731" r:id="rId26"/>
    <p:sldLayoutId id="2147483703" r:id="rId27"/>
    <p:sldLayoutId id="2147483704" r:id="rId28"/>
    <p:sldLayoutId id="2147483707" r:id="rId29"/>
    <p:sldLayoutId id="2147483757" r:id="rId30"/>
    <p:sldLayoutId id="2147483732" r:id="rId31"/>
    <p:sldLayoutId id="2147483736" r:id="rId32"/>
    <p:sldLayoutId id="2147483708" r:id="rId33"/>
    <p:sldLayoutId id="2147483734" r:id="rId34"/>
    <p:sldLayoutId id="2147483735" r:id="rId35"/>
    <p:sldLayoutId id="2147483733"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21" r:id="rId46"/>
    <p:sldLayoutId id="2147483752" r:id="rId47"/>
    <p:sldLayoutId id="2147483759" r:id="rId48"/>
    <p:sldLayoutId id="2147483758" r:id="rId49"/>
    <p:sldLayoutId id="2147483726" r:id="rId50"/>
    <p:sldLayoutId id="2147483753" r:id="rId51"/>
    <p:sldLayoutId id="2147483718" r:id="rId52"/>
    <p:sldLayoutId id="2147483720" r:id="rId53"/>
    <p:sldLayoutId id="2147483719" r:id="rId54"/>
    <p:sldLayoutId id="2147483756" r:id="rId55"/>
    <p:sldLayoutId id="2147483754" r:id="rId56"/>
    <p:sldLayoutId id="2147483755" r:id="rId57"/>
    <p:sldLayoutId id="2147483765" r:id="rId58"/>
    <p:sldLayoutId id="2147483763" r:id="rId59"/>
    <p:sldLayoutId id="2147483760" r:id="rId60"/>
    <p:sldLayoutId id="2147483761" r:id="rId61"/>
    <p:sldLayoutId id="2147483762" r:id="rId62"/>
    <p:sldLayoutId id="2147483746" r:id="rId63"/>
    <p:sldLayoutId id="2147483747" r:id="rId64"/>
    <p:sldLayoutId id="2147483748" r:id="rId65"/>
    <p:sldLayoutId id="2147483749" r:id="rId66"/>
    <p:sldLayoutId id="2147483750" r:id="rId67"/>
    <p:sldLayoutId id="2147483751" r:id="rId68"/>
    <p:sldLayoutId id="2147483764" r:id="rId69"/>
    <p:sldLayoutId id="2147483694" r:id="rId70"/>
    <p:sldLayoutId id="2147483766" r:id="rId71"/>
    <p:sldLayoutId id="2147483767" r:id="rId72"/>
    <p:sldLayoutId id="2147483771" r:id="rId73"/>
    <p:sldLayoutId id="2147483772" r:id="rId74"/>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B1ED7C-2256-0C2C-AD6E-1DD4A3175239}"/>
              </a:ext>
            </a:extLst>
          </p:cNvPr>
          <p:cNvSpPr>
            <a:spLocks noGrp="1"/>
          </p:cNvSpPr>
          <p:nvPr>
            <p:ph sz="quarter" idx="12"/>
          </p:nvPr>
        </p:nvSpPr>
        <p:spPr>
          <a:xfrm>
            <a:off x="685800" y="531845"/>
            <a:ext cx="10820399" cy="6111551"/>
          </a:xfrm>
        </p:spPr>
        <p:txBody>
          <a:bodyPr/>
          <a:lstStyle/>
          <a:p>
            <a:endParaRPr lang="en-US" sz="6000" b="1"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sz="6000" b="1" dirty="0">
                <a:effectLst/>
                <a:latin typeface="Calibri" panose="020F0502020204030204" pitchFamily="34" charset="0"/>
                <a:ea typeface="Calibri" panose="020F0502020204030204" pitchFamily="34" charset="0"/>
              </a:rPr>
              <a:t>The 2023 ADA, FMLA and Leave and Accommodation Road Show</a:t>
            </a:r>
          </a:p>
          <a:p>
            <a:endParaRPr lang="en-US" sz="1600" dirty="0"/>
          </a:p>
          <a:p>
            <a:endParaRPr lang="en-US" sz="1600" dirty="0"/>
          </a:p>
          <a:p>
            <a:r>
              <a:rPr lang="en-US" sz="1600" dirty="0"/>
              <a:t>Jonathan O. Harris</a:t>
            </a:r>
            <a:br>
              <a:rPr lang="en-US" sz="1600" dirty="0"/>
            </a:br>
            <a:r>
              <a:rPr lang="en-US" sz="1600" b="0" dirty="0"/>
              <a:t>Principal</a:t>
            </a:r>
            <a:br>
              <a:rPr lang="en-US" sz="1600" b="0" dirty="0"/>
            </a:br>
            <a:r>
              <a:rPr lang="en-US" sz="1600" b="0" dirty="0"/>
              <a:t>Jackson Lewis P.C. | Nashville</a:t>
            </a:r>
          </a:p>
          <a:p>
            <a:r>
              <a:rPr lang="en-US" sz="1600" b="0" dirty="0"/>
              <a:t>Jonathan.Harris@jacksonlewis.com</a:t>
            </a:r>
          </a:p>
          <a:p>
            <a:endParaRPr lang="en-US" dirty="0"/>
          </a:p>
        </p:txBody>
      </p:sp>
    </p:spTree>
    <p:extLst>
      <p:ext uri="{BB962C8B-B14F-4D97-AF65-F5344CB8AC3E}">
        <p14:creationId xmlns:p14="http://schemas.microsoft.com/office/powerpoint/2010/main" val="322388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34DEFE-A546-CBE5-A299-45B464A883A5}"/>
              </a:ext>
            </a:extLst>
          </p:cNvPr>
          <p:cNvSpPr>
            <a:spLocks noGrp="1"/>
          </p:cNvSpPr>
          <p:nvPr>
            <p:ph type="body" sz="quarter" idx="10"/>
          </p:nvPr>
        </p:nvSpPr>
        <p:spPr>
          <a:xfrm>
            <a:off x="345233" y="1902691"/>
            <a:ext cx="11551297" cy="3131127"/>
          </a:xfrm>
        </p:spPr>
        <p:txBody>
          <a:bodyPr/>
          <a:lstStyle/>
          <a:p>
            <a:r>
              <a:rPr lang="en-US" sz="4000" kern="1200" dirty="0">
                <a:ea typeface="+mj-ea"/>
              </a:rPr>
              <a:t>If employee’s request potentially triggers the legal obligation to engage in the interactive process or the obligation to provide a reasonable accommodation due to disability …</a:t>
            </a:r>
            <a:endParaRPr lang="en-US" sz="4000" dirty="0"/>
          </a:p>
        </p:txBody>
      </p:sp>
    </p:spTree>
    <p:extLst>
      <p:ext uri="{BB962C8B-B14F-4D97-AF65-F5344CB8AC3E}">
        <p14:creationId xmlns:p14="http://schemas.microsoft.com/office/powerpoint/2010/main" val="28189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EEB3A7-6AEE-8A53-1947-BBB97E0E04E2}"/>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C5DBF6A6-FB38-96D8-8667-8A4F6DA37C1D}"/>
              </a:ext>
            </a:extLst>
          </p:cNvPr>
          <p:cNvSpPr>
            <a:spLocks noGrp="1"/>
          </p:cNvSpPr>
          <p:nvPr>
            <p:ph type="sldNum" sz="quarter" idx="11"/>
          </p:nvPr>
        </p:nvSpPr>
        <p:spPr/>
        <p:txBody>
          <a:bodyPr/>
          <a:lstStyle/>
          <a:p>
            <a:fld id="{407F7647-6CBB-4945-B48A-22BF8575EA14}" type="slidenum">
              <a:rPr lang="en-US" smtClean="0"/>
              <a:pPr/>
              <a:t>11</a:t>
            </a:fld>
            <a:endParaRPr lang="en-US" dirty="0"/>
          </a:p>
        </p:txBody>
      </p:sp>
      <p:sp>
        <p:nvSpPr>
          <p:cNvPr id="4" name="Content Placeholder 3">
            <a:extLst>
              <a:ext uri="{FF2B5EF4-FFF2-40B4-BE49-F238E27FC236}">
                <a16:creationId xmlns:a16="http://schemas.microsoft.com/office/drawing/2014/main" id="{71FEB514-0574-2EB9-132B-254AC708692A}"/>
              </a:ext>
            </a:extLst>
          </p:cNvPr>
          <p:cNvSpPr>
            <a:spLocks noGrp="1"/>
          </p:cNvSpPr>
          <p:nvPr>
            <p:ph sz="quarter" idx="12"/>
          </p:nvPr>
        </p:nvSpPr>
        <p:spPr>
          <a:xfrm>
            <a:off x="685800" y="1250302"/>
            <a:ext cx="10817352" cy="4988954"/>
          </a:xfrm>
        </p:spPr>
        <p:txBody>
          <a:bodyPr/>
          <a:lstStyle/>
          <a:p>
            <a:r>
              <a:rPr lang="en-US" sz="1800" dirty="0">
                <a:effectLst/>
                <a:ea typeface="Times New Roman" panose="02020603050405020304" pitchFamily="18" charset="0"/>
              </a:rPr>
              <a:t>Has this condition ever interfered with EE’s ability to perform EE’s job or access a benefit of employment? If so, please explain when and how. </a:t>
            </a:r>
            <a:endParaRPr lang="en-US" sz="1800" dirty="0"/>
          </a:p>
          <a:p>
            <a:r>
              <a:rPr lang="en-US" sz="1800" dirty="0">
                <a:effectLst/>
                <a:ea typeface="Times New Roman" panose="02020603050405020304" pitchFamily="18" charset="0"/>
              </a:rPr>
              <a:t>If this condition has not previously impacted EE’s ability to perform the job, but you believe it will now, please explain the basis for this conclusion.</a:t>
            </a:r>
          </a:p>
          <a:p>
            <a:r>
              <a:rPr lang="en-US" sz="1800" dirty="0">
                <a:effectLst/>
                <a:ea typeface="Times New Roman" panose="02020603050405020304" pitchFamily="18" charset="0"/>
              </a:rPr>
              <a:t>Is EE able to come into the workplace for meetings as needed when planned in advance? </a:t>
            </a:r>
            <a:endParaRPr lang="en-US" sz="1800" dirty="0"/>
          </a:p>
          <a:p>
            <a:r>
              <a:rPr lang="en-US" sz="1800" dirty="0">
                <a:effectLst/>
                <a:ea typeface="Times New Roman" panose="02020603050405020304" pitchFamily="18" charset="0"/>
              </a:rPr>
              <a:t>Is </a:t>
            </a:r>
            <a:r>
              <a:rPr lang="en-US" sz="1800" dirty="0">
                <a:ea typeface="Times New Roman" panose="02020603050405020304" pitchFamily="18" charset="0"/>
              </a:rPr>
              <a:t>EE </a:t>
            </a:r>
            <a:r>
              <a:rPr lang="en-US" sz="1800" dirty="0">
                <a:effectLst/>
                <a:ea typeface="Times New Roman" panose="02020603050405020304" pitchFamily="18" charset="0"/>
              </a:rPr>
              <a:t>able to come into the workplace and work a planned in advance schedule? If not, which essential job functions is EE unable to perform at work and why?</a:t>
            </a:r>
          </a:p>
          <a:p>
            <a:r>
              <a:rPr lang="en-US" sz="1800" dirty="0">
                <a:effectLst/>
                <a:ea typeface="Times New Roman" panose="02020603050405020304" pitchFamily="18" charset="0"/>
              </a:rPr>
              <a:t>If EE is unable to perform the essential functions of </a:t>
            </a:r>
            <a:r>
              <a:rPr lang="en-US" sz="1800" dirty="0">
                <a:ea typeface="Times New Roman" panose="02020603050405020304" pitchFamily="18" charset="0"/>
              </a:rPr>
              <a:t>the </a:t>
            </a:r>
            <a:r>
              <a:rPr lang="en-US" sz="1800" dirty="0">
                <a:effectLst/>
                <a:ea typeface="Times New Roman" panose="02020603050405020304" pitchFamily="18" charset="0"/>
              </a:rPr>
              <a:t>job  at work, explain how WFH enables EE to perform these same functions at home and how long WFH will be needed. </a:t>
            </a:r>
          </a:p>
          <a:p>
            <a:r>
              <a:rPr lang="en-US" sz="1800" dirty="0">
                <a:effectLst/>
                <a:ea typeface="Times New Roman" panose="02020603050405020304" pitchFamily="18" charset="0"/>
              </a:rPr>
              <a:t>Are there any accommodations (other than WFH) which would enable </a:t>
            </a:r>
            <a:r>
              <a:rPr lang="en-US" sz="1800" dirty="0">
                <a:ea typeface="Times New Roman" panose="02020603050405020304" pitchFamily="18" charset="0"/>
              </a:rPr>
              <a:t>EE </a:t>
            </a:r>
            <a:r>
              <a:rPr lang="en-US" sz="1800" dirty="0">
                <a:effectLst/>
                <a:ea typeface="Times New Roman" panose="02020603050405020304" pitchFamily="18" charset="0"/>
              </a:rPr>
              <a:t>to safely and satisfactorily perform the essential functions of the job? </a:t>
            </a:r>
            <a:endParaRPr lang="en-US" sz="1800" dirty="0"/>
          </a:p>
          <a:p>
            <a:r>
              <a:rPr lang="en-US" sz="1800" dirty="0">
                <a:effectLst/>
                <a:ea typeface="Times New Roman" panose="02020603050405020304" pitchFamily="18" charset="0"/>
              </a:rPr>
              <a:t>In your opinion, what, if any, adverse effects might EE experience if EE were unable to WFH? Please explain the basis for this conclusion.</a:t>
            </a:r>
          </a:p>
          <a:p>
            <a:r>
              <a:rPr lang="en-US" sz="1800" dirty="0"/>
              <a:t>Did you receive and review EE’s written job description? If you didn’t receive the job description, please let us know and we’ll provide a copy to you.</a:t>
            </a:r>
            <a:endParaRPr lang="en-US" sz="1800" dirty="0">
              <a:ea typeface="Times New Roman" panose="02020603050405020304" pitchFamily="18" charset="0"/>
            </a:endParaRPr>
          </a:p>
          <a:p>
            <a:endParaRPr lang="en-US" sz="2000" dirty="0">
              <a:effectLst/>
              <a:ea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BDE83F4A-8734-5C5A-E190-A099F49E0811}"/>
              </a:ext>
            </a:extLst>
          </p:cNvPr>
          <p:cNvSpPr>
            <a:spLocks noGrp="1"/>
          </p:cNvSpPr>
          <p:nvPr>
            <p:ph type="title"/>
          </p:nvPr>
        </p:nvSpPr>
        <p:spPr/>
        <p:txBody>
          <a:bodyPr/>
          <a:lstStyle/>
          <a:p>
            <a:r>
              <a:rPr lang="en-US" dirty="0"/>
              <a:t>What types of things can an employer ask for disability requests? (Consult CA counsel for worker in CA)</a:t>
            </a:r>
          </a:p>
        </p:txBody>
      </p:sp>
    </p:spTree>
    <p:extLst>
      <p:ext uri="{BB962C8B-B14F-4D97-AF65-F5344CB8AC3E}">
        <p14:creationId xmlns:p14="http://schemas.microsoft.com/office/powerpoint/2010/main" val="140487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14FB80-A49F-29DF-0B44-5FBD02A7200F}"/>
              </a:ext>
            </a:extLst>
          </p:cNvPr>
          <p:cNvSpPr>
            <a:spLocks noGrp="1"/>
          </p:cNvSpPr>
          <p:nvPr>
            <p:ph type="body" sz="quarter" idx="10"/>
          </p:nvPr>
        </p:nvSpPr>
        <p:spPr/>
        <p:txBody>
          <a:bodyPr/>
          <a:lstStyle/>
          <a:p>
            <a:r>
              <a:rPr lang="en-US" dirty="0"/>
              <a:t>Commuting</a:t>
            </a:r>
          </a:p>
        </p:txBody>
      </p:sp>
    </p:spTree>
    <p:extLst>
      <p:ext uri="{BB962C8B-B14F-4D97-AF65-F5344CB8AC3E}">
        <p14:creationId xmlns:p14="http://schemas.microsoft.com/office/powerpoint/2010/main" val="37663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8F1E02-05C4-8E18-7C6B-3DC0B73BBA69}"/>
              </a:ext>
            </a:extLst>
          </p:cNvPr>
          <p:cNvSpPr>
            <a:spLocks noGrp="1"/>
          </p:cNvSpPr>
          <p:nvPr>
            <p:ph idx="10"/>
          </p:nvPr>
        </p:nvSpPr>
        <p:spPr/>
        <p:txBody>
          <a:bodyPr/>
          <a:lstStyle/>
          <a:p>
            <a:r>
              <a:rPr lang="en-US" dirty="0">
                <a:effectLst/>
                <a:ea typeface="Calibri" panose="020F0502020204030204" pitchFamily="34" charset="0"/>
              </a:rPr>
              <a:t>Michael is a CSR. Shortly after he was hired, he requested a change to a shift that would not require him to drive in the dark because he has cataracts that cause night glare and blurriness, making it difficult for him to drive at night. Michael lives 36 miles from work and his commute takes about an hour. Michael and his doctor have said he can perform the essential functions of his job and that his limitation is limited to night driving. The </a:t>
            </a:r>
            <a:r>
              <a:rPr lang="en-US" dirty="0"/>
              <a:t>VP of Customer Service asked for guidance on how to handle Michael’s request.</a:t>
            </a:r>
          </a:p>
          <a:p>
            <a:r>
              <a:rPr lang="en-US" dirty="0"/>
              <a:t>What issues should we consider? </a:t>
            </a:r>
          </a:p>
          <a:p>
            <a:pPr marL="0" indent="0">
              <a:buNone/>
            </a:pPr>
            <a:endParaRPr lang="en-US" dirty="0"/>
          </a:p>
          <a:p>
            <a:endParaRPr lang="en-US" dirty="0"/>
          </a:p>
        </p:txBody>
      </p:sp>
      <p:sp>
        <p:nvSpPr>
          <p:cNvPr id="5" name="Title 4">
            <a:extLst>
              <a:ext uri="{FF2B5EF4-FFF2-40B4-BE49-F238E27FC236}">
                <a16:creationId xmlns:a16="http://schemas.microsoft.com/office/drawing/2014/main" id="{35BEB940-0DFA-3EB8-9AB4-6AC99CB98EAB}"/>
              </a:ext>
            </a:extLst>
          </p:cNvPr>
          <p:cNvSpPr>
            <a:spLocks noGrp="1"/>
          </p:cNvSpPr>
          <p:nvPr>
            <p:ph type="title"/>
          </p:nvPr>
        </p:nvSpPr>
        <p:spPr/>
        <p:txBody>
          <a:bodyPr/>
          <a:lstStyle/>
          <a:p>
            <a:r>
              <a:rPr lang="en-US" dirty="0"/>
              <a:t>Commuting</a:t>
            </a:r>
          </a:p>
        </p:txBody>
      </p:sp>
      <p:pic>
        <p:nvPicPr>
          <p:cNvPr id="8" name="Picture Placeholder 7" descr="Logo&#10;&#10;Description automatically generated">
            <a:extLst>
              <a:ext uri="{FF2B5EF4-FFF2-40B4-BE49-F238E27FC236}">
                <a16:creationId xmlns:a16="http://schemas.microsoft.com/office/drawing/2014/main" id="{194CD04F-83C3-277A-21CC-05C48793930E}"/>
              </a:ext>
            </a:extLst>
          </p:cNvPr>
          <p:cNvPicPr>
            <a:picLocks noGrp="1" noChangeAspect="1"/>
          </p:cNvPicPr>
          <p:nvPr>
            <p:ph type="pic" idx="15"/>
          </p:nvPr>
        </p:nvPicPr>
        <p:blipFill>
          <a:blip r:embed="rId3"/>
          <a:srcRect t="6223" b="6223"/>
          <a:stretch>
            <a:fillRect/>
          </a:stretch>
        </p:blipFill>
        <p:spPr>
          <a:xfrm>
            <a:off x="8673541" y="2209800"/>
            <a:ext cx="2655418" cy="2323490"/>
          </a:xfrm>
        </p:spPr>
      </p:pic>
      <p:sp>
        <p:nvSpPr>
          <p:cNvPr id="3" name="Slide Number Placeholder 2">
            <a:extLst>
              <a:ext uri="{FF2B5EF4-FFF2-40B4-BE49-F238E27FC236}">
                <a16:creationId xmlns:a16="http://schemas.microsoft.com/office/drawing/2014/main" id="{A7EF6BD1-C091-BDA8-9B7B-D3F2F9F2C87D}"/>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13</a:t>
            </a:fld>
            <a:endParaRPr lang="en-US" dirty="0"/>
          </a:p>
        </p:txBody>
      </p:sp>
    </p:spTree>
    <p:extLst>
      <p:ext uri="{BB962C8B-B14F-4D97-AF65-F5344CB8AC3E}">
        <p14:creationId xmlns:p14="http://schemas.microsoft.com/office/powerpoint/2010/main" val="125161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056E0F-B753-03D9-C83D-A8FA2AC96219}"/>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70D94F98-91CF-1538-6AD8-073F82A99FF5}"/>
              </a:ext>
            </a:extLst>
          </p:cNvPr>
          <p:cNvSpPr>
            <a:spLocks noGrp="1"/>
          </p:cNvSpPr>
          <p:nvPr>
            <p:ph type="sldNum" sz="quarter" idx="11"/>
          </p:nvPr>
        </p:nvSpPr>
        <p:spPr/>
        <p:txBody>
          <a:bodyPr/>
          <a:lstStyle/>
          <a:p>
            <a:fld id="{407F7647-6CBB-4945-B48A-22BF8575EA14}" type="slidenum">
              <a:rPr lang="en-US" smtClean="0"/>
              <a:pPr/>
              <a:t>14</a:t>
            </a:fld>
            <a:endParaRPr lang="en-US" dirty="0"/>
          </a:p>
        </p:txBody>
      </p:sp>
      <p:sp>
        <p:nvSpPr>
          <p:cNvPr id="4" name="Content Placeholder 3">
            <a:extLst>
              <a:ext uri="{FF2B5EF4-FFF2-40B4-BE49-F238E27FC236}">
                <a16:creationId xmlns:a16="http://schemas.microsoft.com/office/drawing/2014/main" id="{431936AD-5349-1250-19A4-91DFC25757E5}"/>
              </a:ext>
            </a:extLst>
          </p:cNvPr>
          <p:cNvSpPr>
            <a:spLocks noGrp="1"/>
          </p:cNvSpPr>
          <p:nvPr>
            <p:ph sz="quarter" idx="12"/>
          </p:nvPr>
        </p:nvSpPr>
        <p:spPr>
          <a:xfrm>
            <a:off x="685800" y="1051200"/>
            <a:ext cx="10817352" cy="5188056"/>
          </a:xfrm>
        </p:spPr>
        <p:txBody>
          <a:bodyPr/>
          <a:lstStyle/>
          <a:p>
            <a:r>
              <a:rPr lang="en-US" dirty="0"/>
              <a:t>July 28, 2023:  7</a:t>
            </a:r>
            <a:r>
              <a:rPr lang="en-US" baseline="30000" dirty="0"/>
              <a:t>th</a:t>
            </a:r>
            <a:r>
              <a:rPr lang="en-US" dirty="0"/>
              <a:t> Circuit issued significant ruling in a case brought by the EEOC.</a:t>
            </a:r>
          </a:p>
          <a:p>
            <a:pPr lvl="1"/>
            <a:r>
              <a:rPr lang="en-US" dirty="0"/>
              <a:t>Court refused to adopt a bright line rule that an employer never has a duty of reasonable accommodation regarding how its disabled employees get to work.</a:t>
            </a:r>
          </a:p>
          <a:p>
            <a:pPr lvl="1"/>
            <a:r>
              <a:rPr lang="en-US" dirty="0"/>
              <a:t>Court held that “</a:t>
            </a:r>
            <a:r>
              <a:rPr lang="en-US" spc="15" dirty="0">
                <a:solidFill>
                  <a:srgbClr val="000000"/>
                </a:solidFill>
                <a:effectLst/>
                <a:ea typeface="Calibri" panose="020F0502020204030204" pitchFamily="34" charset="0"/>
              </a:rPr>
              <a:t>if a qualified employee’s disability interferes with his ability to get to work, the employee </a:t>
            </a:r>
            <a:r>
              <a:rPr lang="en-US" i="1" spc="15" dirty="0">
                <a:solidFill>
                  <a:srgbClr val="000000"/>
                </a:solidFill>
                <a:effectLst/>
                <a:ea typeface="Calibri" panose="020F0502020204030204" pitchFamily="34" charset="0"/>
              </a:rPr>
              <a:t>may </a:t>
            </a:r>
            <a:r>
              <a:rPr lang="en-US" spc="15" dirty="0">
                <a:solidFill>
                  <a:srgbClr val="000000"/>
                </a:solidFill>
                <a:effectLst/>
                <a:ea typeface="Calibri" panose="020F0502020204030204" pitchFamily="34" charset="0"/>
              </a:rPr>
              <a:t>be entitled to a work-schedule accommodation if commuting to work is a prerequisite to an essential job function, such as attendance in the workplace, and if the accommodation is reasonable under all the circumstances.”</a:t>
            </a:r>
            <a:endParaRPr lang="en-US" dirty="0"/>
          </a:p>
          <a:p>
            <a:r>
              <a:rPr lang="en-US" dirty="0"/>
              <a:t>There is a circuit split on this issue. </a:t>
            </a:r>
          </a:p>
          <a:p>
            <a:pPr lvl="1"/>
            <a:r>
              <a:rPr lang="en-US" dirty="0"/>
              <a:t>Duty to accommodate: 2nd, 3rd, 7</a:t>
            </a:r>
            <a:r>
              <a:rPr lang="en-US" baseline="30000" dirty="0"/>
              <a:t>th</a:t>
            </a:r>
            <a:r>
              <a:rPr lang="en-US" dirty="0"/>
              <a:t>, and 9th Circuits </a:t>
            </a:r>
          </a:p>
          <a:p>
            <a:pPr lvl="1"/>
            <a:r>
              <a:rPr lang="en-US" dirty="0"/>
              <a:t>No duty to accommodate: 1st (in a pre-ADAAA case), 6th and 10th Circuits</a:t>
            </a:r>
          </a:p>
          <a:p>
            <a:endParaRPr lang="en-US" dirty="0"/>
          </a:p>
        </p:txBody>
      </p:sp>
      <p:sp>
        <p:nvSpPr>
          <p:cNvPr id="5" name="Title 4">
            <a:extLst>
              <a:ext uri="{FF2B5EF4-FFF2-40B4-BE49-F238E27FC236}">
                <a16:creationId xmlns:a16="http://schemas.microsoft.com/office/drawing/2014/main" id="{9FD36DD6-15ED-2E9F-2224-7C893181B14B}"/>
              </a:ext>
            </a:extLst>
          </p:cNvPr>
          <p:cNvSpPr>
            <a:spLocks noGrp="1"/>
          </p:cNvSpPr>
          <p:nvPr>
            <p:ph type="title"/>
          </p:nvPr>
        </p:nvSpPr>
        <p:spPr/>
        <p:txBody>
          <a:bodyPr/>
          <a:lstStyle/>
          <a:p>
            <a:r>
              <a:rPr lang="en-US" dirty="0"/>
              <a:t>Commuting</a:t>
            </a:r>
          </a:p>
        </p:txBody>
      </p:sp>
    </p:spTree>
    <p:extLst>
      <p:ext uri="{BB962C8B-B14F-4D97-AF65-F5344CB8AC3E}">
        <p14:creationId xmlns:p14="http://schemas.microsoft.com/office/powerpoint/2010/main" val="402485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36075-E15A-E56C-018E-606F91CA4C38}"/>
              </a:ext>
            </a:extLst>
          </p:cNvPr>
          <p:cNvSpPr>
            <a:spLocks noGrp="1"/>
          </p:cNvSpPr>
          <p:nvPr>
            <p:ph type="body" sz="quarter" idx="10"/>
          </p:nvPr>
        </p:nvSpPr>
        <p:spPr/>
        <p:txBody>
          <a:bodyPr/>
          <a:lstStyle/>
          <a:p>
            <a:r>
              <a:rPr lang="en-US" dirty="0"/>
              <a:t>Medical Inquiries and Exams</a:t>
            </a:r>
          </a:p>
        </p:txBody>
      </p:sp>
    </p:spTree>
    <p:extLst>
      <p:ext uri="{BB962C8B-B14F-4D97-AF65-F5344CB8AC3E}">
        <p14:creationId xmlns:p14="http://schemas.microsoft.com/office/powerpoint/2010/main" val="245882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41EA67-F83D-CF50-B68D-95129BE965E0}"/>
              </a:ext>
            </a:extLst>
          </p:cNvPr>
          <p:cNvSpPr>
            <a:spLocks noGrp="1"/>
          </p:cNvSpPr>
          <p:nvPr>
            <p:ph idx="10"/>
          </p:nvPr>
        </p:nvSpPr>
        <p:spPr>
          <a:xfrm>
            <a:off x="609600" y="1000800"/>
            <a:ext cx="6629400" cy="5323800"/>
          </a:xfrm>
        </p:spPr>
        <p:txBody>
          <a:bodyPr/>
          <a:lstStyle/>
          <a:p>
            <a:r>
              <a:rPr lang="en-US" dirty="0"/>
              <a:t>Sandra, a dispatcher at your local terminal, had a seizure while at work. VP of HR was in the terminal that day and saw it. Understandably, it was frightening. EMS came and took Sandra to the hospital. Sandra has been out on leave (non-FMLA) for six weeks and just provided a doctor’s note clearing her to return to work </a:t>
            </a:r>
            <a:r>
              <a:rPr lang="en-US"/>
              <a:t>without restrictions </a:t>
            </a:r>
            <a:r>
              <a:rPr lang="en-US" dirty="0"/>
              <a:t>based on her job description. She wants to come back to work tomorrow! Having seen her have a seizure, VP of HR is not comfortable letting Sandra return to work and asks for your guidance.</a:t>
            </a:r>
          </a:p>
          <a:p>
            <a:r>
              <a:rPr lang="en-US" dirty="0"/>
              <a:t>What issues should we consider?</a:t>
            </a:r>
          </a:p>
        </p:txBody>
      </p:sp>
      <p:sp>
        <p:nvSpPr>
          <p:cNvPr id="5" name="Title 4">
            <a:extLst>
              <a:ext uri="{FF2B5EF4-FFF2-40B4-BE49-F238E27FC236}">
                <a16:creationId xmlns:a16="http://schemas.microsoft.com/office/drawing/2014/main" id="{0E31C0D0-AFDA-BBED-15E9-182F13EDF878}"/>
              </a:ext>
            </a:extLst>
          </p:cNvPr>
          <p:cNvSpPr>
            <a:spLocks noGrp="1"/>
          </p:cNvSpPr>
          <p:nvPr>
            <p:ph type="title"/>
          </p:nvPr>
        </p:nvSpPr>
        <p:spPr/>
        <p:txBody>
          <a:bodyPr/>
          <a:lstStyle/>
          <a:p>
            <a:r>
              <a:rPr lang="en-US" dirty="0"/>
              <a:t>Direct Threat?</a:t>
            </a:r>
          </a:p>
        </p:txBody>
      </p:sp>
      <p:pic>
        <p:nvPicPr>
          <p:cNvPr id="2" name="Picture 6" descr="Icon&#10;&#10;Description automatically generated">
            <a:extLst>
              <a:ext uri="{FF2B5EF4-FFF2-40B4-BE49-F238E27FC236}">
                <a16:creationId xmlns:a16="http://schemas.microsoft.com/office/drawing/2014/main" id="{D7729C2F-E900-5ADC-E7BD-A96A21B2DEB1}"/>
              </a:ext>
            </a:extLst>
          </p:cNvPr>
          <p:cNvPicPr>
            <a:picLocks noGrp="1" noChangeAspect="1"/>
          </p:cNvPicPr>
          <p:nvPr>
            <p:ph type="pic" idx="15"/>
          </p:nvPr>
        </p:nvPicPr>
        <p:blipFill rotWithShape="1">
          <a:blip r:embed="rId3"/>
          <a:srcRect t="6223" b="6223"/>
          <a:stretch/>
        </p:blipFill>
        <p:spPr>
          <a:xfrm>
            <a:off x="8645178" y="2284970"/>
            <a:ext cx="2608632" cy="2280855"/>
          </a:xfrm>
        </p:spPr>
      </p:pic>
      <p:sp>
        <p:nvSpPr>
          <p:cNvPr id="3" name="Slide Number Placeholder 2">
            <a:extLst>
              <a:ext uri="{FF2B5EF4-FFF2-40B4-BE49-F238E27FC236}">
                <a16:creationId xmlns:a16="http://schemas.microsoft.com/office/drawing/2014/main" id="{E720CF1B-EEF6-DB66-FC9F-30CC4E7CB2A4}"/>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16</a:t>
            </a:fld>
            <a:endParaRPr lang="en-US" dirty="0"/>
          </a:p>
        </p:txBody>
      </p:sp>
    </p:spTree>
    <p:extLst>
      <p:ext uri="{BB962C8B-B14F-4D97-AF65-F5344CB8AC3E}">
        <p14:creationId xmlns:p14="http://schemas.microsoft.com/office/powerpoint/2010/main" val="273715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995F2B-D14A-8355-C4EA-550A938F6D7E}"/>
              </a:ext>
            </a:extLst>
          </p:cNvPr>
          <p:cNvSpPr>
            <a:spLocks noGrp="1"/>
          </p:cNvSpPr>
          <p:nvPr>
            <p:ph type="ftr" sz="quarter" idx="10"/>
          </p:nvPr>
        </p:nvSpPr>
        <p:spPr/>
        <p:txBody>
          <a:bodyPr/>
          <a:lstStyle/>
          <a:p>
            <a:r>
              <a:rPr lang="en-US" dirty="0"/>
              <a:t>Jackson Lewis P.C.</a:t>
            </a:r>
          </a:p>
        </p:txBody>
      </p:sp>
      <p:sp>
        <p:nvSpPr>
          <p:cNvPr id="3" name="Slide Number Placeholder 2">
            <a:extLst>
              <a:ext uri="{FF2B5EF4-FFF2-40B4-BE49-F238E27FC236}">
                <a16:creationId xmlns:a16="http://schemas.microsoft.com/office/drawing/2014/main" id="{FC0D8790-FDDD-3EF6-764C-263FD4568E11}"/>
              </a:ext>
            </a:extLst>
          </p:cNvPr>
          <p:cNvSpPr>
            <a:spLocks noGrp="1"/>
          </p:cNvSpPr>
          <p:nvPr>
            <p:ph type="sldNum" sz="quarter" idx="11"/>
          </p:nvPr>
        </p:nvSpPr>
        <p:spPr/>
        <p:txBody>
          <a:bodyPr/>
          <a:lstStyle/>
          <a:p>
            <a:fld id="{407F7647-6CBB-4945-B48A-22BF8575EA14}" type="slidenum">
              <a:rPr lang="en-US" smtClean="0"/>
              <a:pPr/>
              <a:t>17</a:t>
            </a:fld>
            <a:endParaRPr lang="en-US" dirty="0"/>
          </a:p>
        </p:txBody>
      </p:sp>
      <p:sp>
        <p:nvSpPr>
          <p:cNvPr id="4" name="Content Placeholder 3">
            <a:extLst>
              <a:ext uri="{FF2B5EF4-FFF2-40B4-BE49-F238E27FC236}">
                <a16:creationId xmlns:a16="http://schemas.microsoft.com/office/drawing/2014/main" id="{6A4D05DD-5CCA-7EA5-D3CD-385378C094EC}"/>
              </a:ext>
            </a:extLst>
          </p:cNvPr>
          <p:cNvSpPr>
            <a:spLocks noGrp="1"/>
          </p:cNvSpPr>
          <p:nvPr>
            <p:ph sz="quarter" idx="12"/>
          </p:nvPr>
        </p:nvSpPr>
        <p:spPr>
          <a:xfrm>
            <a:off x="685800" y="1143000"/>
            <a:ext cx="10817352" cy="5096256"/>
          </a:xfrm>
        </p:spPr>
        <p:txBody>
          <a:bodyPr/>
          <a:lstStyle/>
          <a:p>
            <a:pPr marL="0" indent="0">
              <a:buNone/>
            </a:pPr>
            <a:r>
              <a:rPr lang="en-US" dirty="0"/>
              <a:t>Outside certain positions affecting public safety (i.e. police, firefighter), all medical exams or employees must be job-related and consistent with business necessity and are permissible. </a:t>
            </a:r>
          </a:p>
          <a:p>
            <a:pPr marL="457200" lvl="1" indent="0">
              <a:buNone/>
            </a:pPr>
            <a:endParaRPr lang="en-US" sz="1800" dirty="0"/>
          </a:p>
          <a:p>
            <a:pPr marL="457200" lvl="1" indent="0">
              <a:buNone/>
            </a:pPr>
            <a:r>
              <a:rPr lang="en-US" sz="1800" dirty="0"/>
              <a:t>1.	When required or necessitated by federal law or regulation (</a:t>
            </a:r>
            <a:r>
              <a:rPr lang="en-US" sz="1800" i="1" dirty="0"/>
              <a:t>i.e.,</a:t>
            </a:r>
            <a:r>
              <a:rPr lang="en-US" sz="1800" dirty="0"/>
              <a:t> OSHA, DOT etc.);</a:t>
            </a:r>
          </a:p>
          <a:p>
            <a:pPr marL="457200" lvl="1" indent="0">
              <a:buNone/>
            </a:pPr>
            <a:endParaRPr lang="en-US" sz="1800" dirty="0"/>
          </a:p>
          <a:p>
            <a:pPr marL="457200" lvl="1" indent="0">
              <a:buNone/>
            </a:pPr>
            <a:r>
              <a:rPr lang="en-US" sz="1800" dirty="0"/>
              <a:t>2.	When an employee requests reasonable accommodation for a disability; </a:t>
            </a:r>
          </a:p>
          <a:p>
            <a:pPr marL="914400" lvl="1" indent="-457200">
              <a:buAutoNum type="arabicPeriod" startAt="2"/>
            </a:pPr>
            <a:endParaRPr lang="en-US" sz="1800" dirty="0"/>
          </a:p>
          <a:p>
            <a:pPr marL="457200" lvl="1" indent="0">
              <a:buNone/>
            </a:pPr>
            <a:r>
              <a:rPr lang="en-US" sz="1800" dirty="0"/>
              <a:t>3.	When objective evidence indicates an employee’s ability to perform essential job functions is 	impaired by a medical condition;</a:t>
            </a:r>
          </a:p>
          <a:p>
            <a:pPr marL="914400" lvl="1" indent="-457200">
              <a:buAutoNum type="arabicPeriod" startAt="3"/>
            </a:pPr>
            <a:endParaRPr lang="en-US" sz="1800" dirty="0"/>
          </a:p>
          <a:p>
            <a:pPr marL="457200" lvl="1" indent="0">
              <a:buNone/>
            </a:pPr>
            <a:r>
              <a:rPr lang="en-US" sz="1800" dirty="0"/>
              <a:t>4.	As part of a voluntary wellness program; or </a:t>
            </a:r>
          </a:p>
          <a:p>
            <a:pPr marL="457200" lvl="1" indent="0">
              <a:buNone/>
            </a:pPr>
            <a:endParaRPr lang="en-US" sz="1800" dirty="0"/>
          </a:p>
          <a:p>
            <a:pPr marL="457200" lvl="1" indent="0">
              <a:buNone/>
            </a:pPr>
            <a:r>
              <a:rPr lang="en-US" sz="1800" dirty="0"/>
              <a:t>5.	When objective evidence suggests an employee may pose a direct threat to their own or others’ 	health or safety due to a medical condition.  </a:t>
            </a:r>
          </a:p>
          <a:p>
            <a:endParaRPr lang="en-US" dirty="0"/>
          </a:p>
        </p:txBody>
      </p:sp>
      <p:sp>
        <p:nvSpPr>
          <p:cNvPr id="5" name="Title 4">
            <a:extLst>
              <a:ext uri="{FF2B5EF4-FFF2-40B4-BE49-F238E27FC236}">
                <a16:creationId xmlns:a16="http://schemas.microsoft.com/office/drawing/2014/main" id="{B0209AAB-2E6E-DCFF-2747-63E98A3174AA}"/>
              </a:ext>
            </a:extLst>
          </p:cNvPr>
          <p:cNvSpPr>
            <a:spLocks noGrp="1"/>
          </p:cNvSpPr>
          <p:nvPr>
            <p:ph type="title"/>
          </p:nvPr>
        </p:nvSpPr>
        <p:spPr/>
        <p:txBody>
          <a:bodyPr/>
          <a:lstStyle/>
          <a:p>
            <a:r>
              <a:rPr lang="en-US" dirty="0"/>
              <a:t>Medical Exams and Inquiries of EMPLOYEES</a:t>
            </a:r>
          </a:p>
        </p:txBody>
      </p:sp>
    </p:spTree>
    <p:extLst>
      <p:ext uri="{BB962C8B-B14F-4D97-AF65-F5344CB8AC3E}">
        <p14:creationId xmlns:p14="http://schemas.microsoft.com/office/powerpoint/2010/main" val="266108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D88411-0B71-3A6E-7520-BC67531525BB}"/>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85F1EEF3-F904-33CE-C780-1CDC679EC842}"/>
              </a:ext>
            </a:extLst>
          </p:cNvPr>
          <p:cNvSpPr>
            <a:spLocks noGrp="1"/>
          </p:cNvSpPr>
          <p:nvPr>
            <p:ph type="sldNum" sz="quarter" idx="11"/>
          </p:nvPr>
        </p:nvSpPr>
        <p:spPr/>
        <p:txBody>
          <a:bodyPr/>
          <a:lstStyle/>
          <a:p>
            <a:fld id="{407F7647-6CBB-4945-B48A-22BF8575EA14}" type="slidenum">
              <a:rPr lang="en-US" smtClean="0"/>
              <a:pPr/>
              <a:t>18</a:t>
            </a:fld>
            <a:endParaRPr lang="en-US" dirty="0"/>
          </a:p>
        </p:txBody>
      </p:sp>
      <p:sp>
        <p:nvSpPr>
          <p:cNvPr id="4" name="Content Placeholder 3">
            <a:extLst>
              <a:ext uri="{FF2B5EF4-FFF2-40B4-BE49-F238E27FC236}">
                <a16:creationId xmlns:a16="http://schemas.microsoft.com/office/drawing/2014/main" id="{976456F0-C729-615F-2A18-77172D55F6A1}"/>
              </a:ext>
            </a:extLst>
          </p:cNvPr>
          <p:cNvSpPr>
            <a:spLocks noGrp="1"/>
          </p:cNvSpPr>
          <p:nvPr>
            <p:ph sz="quarter" idx="12"/>
          </p:nvPr>
        </p:nvSpPr>
        <p:spPr/>
        <p:txBody>
          <a:bodyPr/>
          <a:lstStyle/>
          <a:p>
            <a:r>
              <a:rPr lang="en-US" dirty="0"/>
              <a:t>An employer need not employ individuals with disabilities if they pose a “direct threat.” </a:t>
            </a:r>
          </a:p>
          <a:p>
            <a:r>
              <a:rPr lang="en-US" dirty="0"/>
              <a:t>This is a high standard and requires an individual assessment.</a:t>
            </a:r>
          </a:p>
          <a:p>
            <a:r>
              <a:rPr lang="en-US" dirty="0"/>
              <a:t>A “direct threat” means a “significant risk of substantial harm that cannot be eliminated or reduced through reasonable accommodation.”</a:t>
            </a:r>
          </a:p>
          <a:p>
            <a:r>
              <a:rPr lang="en-US" dirty="0"/>
              <a:t>A finding of “direct threat” must be based on the best available objective medical evidence that relies upon the most current medical knowledge.</a:t>
            </a:r>
          </a:p>
          <a:p>
            <a:r>
              <a:rPr lang="en-US" dirty="0"/>
              <a:t>Factors to consider in making direct threat determinations:</a:t>
            </a:r>
          </a:p>
          <a:p>
            <a:pPr lvl="1">
              <a:buFont typeface="Arial" pitchFamily="34" charset="0"/>
              <a:buChar char="•"/>
            </a:pPr>
            <a:r>
              <a:rPr lang="en-US" sz="2400" dirty="0">
                <a:solidFill>
                  <a:srgbClr val="FF0000"/>
                </a:solidFill>
              </a:rPr>
              <a:t>S</a:t>
            </a:r>
            <a:r>
              <a:rPr lang="en-US" sz="2400" dirty="0"/>
              <a:t>everity of harm.</a:t>
            </a:r>
          </a:p>
          <a:p>
            <a:pPr lvl="1">
              <a:buFont typeface="Arial" pitchFamily="34" charset="0"/>
              <a:buChar char="•"/>
            </a:pPr>
            <a:r>
              <a:rPr lang="en-US" sz="2400" dirty="0">
                <a:solidFill>
                  <a:srgbClr val="FF0000"/>
                </a:solidFill>
              </a:rPr>
              <a:t>L</a:t>
            </a:r>
            <a:r>
              <a:rPr lang="en-US" sz="2400" dirty="0"/>
              <a:t>ikelihood of harm.</a:t>
            </a:r>
          </a:p>
          <a:p>
            <a:pPr lvl="1">
              <a:buFont typeface="Arial" pitchFamily="34" charset="0"/>
              <a:buChar char="•"/>
            </a:pPr>
            <a:r>
              <a:rPr lang="en-US" sz="2400" dirty="0">
                <a:solidFill>
                  <a:srgbClr val="FF0000"/>
                </a:solidFill>
              </a:rPr>
              <a:t>I</a:t>
            </a:r>
            <a:r>
              <a:rPr lang="en-US" sz="2400" dirty="0"/>
              <a:t>mminence of harm.</a:t>
            </a:r>
          </a:p>
          <a:p>
            <a:endParaRPr lang="en-US" dirty="0"/>
          </a:p>
        </p:txBody>
      </p:sp>
      <p:sp>
        <p:nvSpPr>
          <p:cNvPr id="5" name="Title 4">
            <a:extLst>
              <a:ext uri="{FF2B5EF4-FFF2-40B4-BE49-F238E27FC236}">
                <a16:creationId xmlns:a16="http://schemas.microsoft.com/office/drawing/2014/main" id="{554AE445-5AA8-87B2-1F10-1E82A4E43987}"/>
              </a:ext>
            </a:extLst>
          </p:cNvPr>
          <p:cNvSpPr>
            <a:spLocks noGrp="1"/>
          </p:cNvSpPr>
          <p:nvPr>
            <p:ph type="title"/>
          </p:nvPr>
        </p:nvSpPr>
        <p:spPr/>
        <p:txBody>
          <a:bodyPr/>
          <a:lstStyle/>
          <a:p>
            <a:r>
              <a:rPr lang="en-US" dirty="0"/>
              <a:t>What is Considered a Direct Threat? </a:t>
            </a:r>
          </a:p>
        </p:txBody>
      </p:sp>
    </p:spTree>
    <p:extLst>
      <p:ext uri="{BB962C8B-B14F-4D97-AF65-F5344CB8AC3E}">
        <p14:creationId xmlns:p14="http://schemas.microsoft.com/office/powerpoint/2010/main" val="69715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1A9630-DD35-E484-702B-50B4DD72F6BF}"/>
              </a:ext>
            </a:extLst>
          </p:cNvPr>
          <p:cNvSpPr>
            <a:spLocks noGrp="1"/>
          </p:cNvSpPr>
          <p:nvPr>
            <p:ph idx="10"/>
          </p:nvPr>
        </p:nvSpPr>
        <p:spPr/>
        <p:txBody>
          <a:bodyPr/>
          <a:lstStyle/>
          <a:p>
            <a:r>
              <a:rPr lang="en-US" sz="2200" dirty="0"/>
              <a:t>Peter, one of our safety coordinators, recently returned from a 4-month leave of absence for treatment related to bi-polar manic depression. Peter’s coworkers have reported that Peter was making inappropriate and offensive remarks of an ethnic, racial, and/or sexual nature. </a:t>
            </a:r>
          </a:p>
          <a:p>
            <a:r>
              <a:rPr lang="en-US" sz="2200" dirty="0"/>
              <a:t>HR investigated. During the investigation, another employee reported to HR that Peter called some of his coworkers “rats” and said he “would kill the rats.” HR placed Peter on paid leave pending investigation into the alleged threats. Peter denied making the comments, but HR interviewed all the relevant employees and several employees corroborated the claim. </a:t>
            </a:r>
          </a:p>
        </p:txBody>
      </p:sp>
      <p:sp>
        <p:nvSpPr>
          <p:cNvPr id="5" name="Title 4">
            <a:extLst>
              <a:ext uri="{FF2B5EF4-FFF2-40B4-BE49-F238E27FC236}">
                <a16:creationId xmlns:a16="http://schemas.microsoft.com/office/drawing/2014/main" id="{54E82872-A5FE-1E98-30EF-224191E63188}"/>
              </a:ext>
            </a:extLst>
          </p:cNvPr>
          <p:cNvSpPr>
            <a:spLocks noGrp="1"/>
          </p:cNvSpPr>
          <p:nvPr>
            <p:ph type="title"/>
          </p:nvPr>
        </p:nvSpPr>
        <p:spPr/>
        <p:txBody>
          <a:bodyPr/>
          <a:lstStyle/>
          <a:p>
            <a:r>
              <a:rPr lang="en-US" dirty="0"/>
              <a:t>Mental Health Challenges</a:t>
            </a:r>
          </a:p>
        </p:txBody>
      </p:sp>
      <p:pic>
        <p:nvPicPr>
          <p:cNvPr id="16" name="Picture Placeholder 15" descr="A picture containing window&#10;&#10;Description automatically generated">
            <a:extLst>
              <a:ext uri="{FF2B5EF4-FFF2-40B4-BE49-F238E27FC236}">
                <a16:creationId xmlns:a16="http://schemas.microsoft.com/office/drawing/2014/main" id="{603D2A51-9A88-AA02-C32B-64471019054A}"/>
              </a:ext>
            </a:extLst>
          </p:cNvPr>
          <p:cNvPicPr>
            <a:picLocks noGrp="1" noChangeAspect="1"/>
          </p:cNvPicPr>
          <p:nvPr>
            <p:ph type="pic" idx="15"/>
          </p:nvPr>
        </p:nvPicPr>
        <p:blipFill>
          <a:blip r:embed="rId3"/>
          <a:srcRect t="6223" b="6223"/>
          <a:stretch>
            <a:fillRect/>
          </a:stretch>
        </p:blipFill>
        <p:spPr>
          <a:xfrm>
            <a:off x="8540770" y="2182831"/>
            <a:ext cx="2920960" cy="2555839"/>
          </a:xfrm>
        </p:spPr>
      </p:pic>
      <p:sp>
        <p:nvSpPr>
          <p:cNvPr id="3" name="Slide Number Placeholder 2">
            <a:extLst>
              <a:ext uri="{FF2B5EF4-FFF2-40B4-BE49-F238E27FC236}">
                <a16:creationId xmlns:a16="http://schemas.microsoft.com/office/drawing/2014/main" id="{374AB121-A362-33A4-CA9D-FD88F6B855C1}"/>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19</a:t>
            </a:fld>
            <a:endParaRPr lang="en-US" dirty="0"/>
          </a:p>
        </p:txBody>
      </p:sp>
    </p:spTree>
    <p:extLst>
      <p:ext uri="{BB962C8B-B14F-4D97-AF65-F5344CB8AC3E}">
        <p14:creationId xmlns:p14="http://schemas.microsoft.com/office/powerpoint/2010/main" val="375553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77BC2B-C76E-0CDA-838A-FAD9E4E00C43}"/>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A1C6F245-BFED-56F3-EED9-42176CEDEA68}"/>
              </a:ext>
            </a:extLst>
          </p:cNvPr>
          <p:cNvSpPr>
            <a:spLocks noGrp="1"/>
          </p:cNvSpPr>
          <p:nvPr>
            <p:ph type="sldNum" sz="quarter" idx="11"/>
          </p:nvPr>
        </p:nvSpPr>
        <p:spPr/>
        <p:txBody>
          <a:bodyPr/>
          <a:lstStyle/>
          <a:p>
            <a:fld id="{407F7647-6CBB-4945-B48A-22BF8575EA14}" type="slidenum">
              <a:rPr lang="en-US" smtClean="0"/>
              <a:pPr/>
              <a:t>2</a:t>
            </a:fld>
            <a:endParaRPr lang="en-US" dirty="0"/>
          </a:p>
        </p:txBody>
      </p:sp>
      <p:sp>
        <p:nvSpPr>
          <p:cNvPr id="5" name="Text Placeholder 4">
            <a:extLst>
              <a:ext uri="{FF2B5EF4-FFF2-40B4-BE49-F238E27FC236}">
                <a16:creationId xmlns:a16="http://schemas.microsoft.com/office/drawing/2014/main" id="{9CCA9EFB-0C33-B6A8-C232-F7C64937F3C6}"/>
              </a:ext>
            </a:extLst>
          </p:cNvPr>
          <p:cNvSpPr>
            <a:spLocks noGrp="1"/>
          </p:cNvSpPr>
          <p:nvPr>
            <p:ph type="body" sz="quarter" idx="12"/>
          </p:nvPr>
        </p:nvSpPr>
        <p:spPr/>
        <p:txBody>
          <a:bodyPr/>
          <a:lstStyle/>
          <a:p>
            <a:r>
              <a:rPr lang="en-US" sz="2800" dirty="0"/>
              <a:t>FMLA</a:t>
            </a:r>
          </a:p>
        </p:txBody>
      </p:sp>
      <p:sp>
        <p:nvSpPr>
          <p:cNvPr id="6" name="Text Placeholder 5">
            <a:extLst>
              <a:ext uri="{FF2B5EF4-FFF2-40B4-BE49-F238E27FC236}">
                <a16:creationId xmlns:a16="http://schemas.microsoft.com/office/drawing/2014/main" id="{1F8B5AA1-11A2-E7A7-0FCB-326F50D91D8B}"/>
              </a:ext>
            </a:extLst>
          </p:cNvPr>
          <p:cNvSpPr>
            <a:spLocks noGrp="1"/>
          </p:cNvSpPr>
          <p:nvPr>
            <p:ph type="body" sz="quarter" idx="13"/>
          </p:nvPr>
        </p:nvSpPr>
        <p:spPr/>
        <p:txBody>
          <a:bodyPr/>
          <a:lstStyle/>
          <a:p>
            <a:r>
              <a:rPr lang="en-US" sz="2800" dirty="0"/>
              <a:t>Remote Work</a:t>
            </a:r>
          </a:p>
        </p:txBody>
      </p:sp>
      <p:sp>
        <p:nvSpPr>
          <p:cNvPr id="7" name="Text Placeholder 6">
            <a:extLst>
              <a:ext uri="{FF2B5EF4-FFF2-40B4-BE49-F238E27FC236}">
                <a16:creationId xmlns:a16="http://schemas.microsoft.com/office/drawing/2014/main" id="{B5860B82-7B60-C3A4-8C41-C35E1AB931F1}"/>
              </a:ext>
            </a:extLst>
          </p:cNvPr>
          <p:cNvSpPr>
            <a:spLocks noGrp="1"/>
          </p:cNvSpPr>
          <p:nvPr>
            <p:ph type="body" sz="quarter" idx="14"/>
          </p:nvPr>
        </p:nvSpPr>
        <p:spPr/>
        <p:txBody>
          <a:bodyPr/>
          <a:lstStyle/>
          <a:p>
            <a:r>
              <a:rPr lang="en-US" sz="2800" dirty="0"/>
              <a:t>Commuting </a:t>
            </a:r>
            <a:r>
              <a:rPr lang="en-US" dirty="0"/>
              <a:t>	</a:t>
            </a:r>
          </a:p>
        </p:txBody>
      </p:sp>
      <p:sp>
        <p:nvSpPr>
          <p:cNvPr id="8" name="Text Placeholder 7">
            <a:extLst>
              <a:ext uri="{FF2B5EF4-FFF2-40B4-BE49-F238E27FC236}">
                <a16:creationId xmlns:a16="http://schemas.microsoft.com/office/drawing/2014/main" id="{61EC6B44-E890-05D0-C082-8AD74D1F8554}"/>
              </a:ext>
            </a:extLst>
          </p:cNvPr>
          <p:cNvSpPr>
            <a:spLocks noGrp="1"/>
          </p:cNvSpPr>
          <p:nvPr>
            <p:ph type="body" sz="quarter" idx="15"/>
          </p:nvPr>
        </p:nvSpPr>
        <p:spPr/>
        <p:txBody>
          <a:bodyPr/>
          <a:lstStyle/>
          <a:p>
            <a:r>
              <a:rPr lang="en-US" sz="2800" dirty="0"/>
              <a:t>Pregnancy</a:t>
            </a:r>
          </a:p>
        </p:txBody>
      </p:sp>
      <p:sp>
        <p:nvSpPr>
          <p:cNvPr id="9" name="Text Placeholder 8">
            <a:extLst>
              <a:ext uri="{FF2B5EF4-FFF2-40B4-BE49-F238E27FC236}">
                <a16:creationId xmlns:a16="http://schemas.microsoft.com/office/drawing/2014/main" id="{B7AB5769-09F7-6B1F-83AB-53139C206F64}"/>
              </a:ext>
            </a:extLst>
          </p:cNvPr>
          <p:cNvSpPr>
            <a:spLocks noGrp="1"/>
          </p:cNvSpPr>
          <p:nvPr>
            <p:ph type="body" sz="quarter" idx="16"/>
          </p:nvPr>
        </p:nvSpPr>
        <p:spPr/>
        <p:txBody>
          <a:bodyPr/>
          <a:lstStyle/>
          <a:p>
            <a:r>
              <a:rPr lang="en-US" sz="2800" dirty="0"/>
              <a:t>Military Leave</a:t>
            </a:r>
          </a:p>
        </p:txBody>
      </p:sp>
      <p:sp>
        <p:nvSpPr>
          <p:cNvPr id="10" name="Text Placeholder 9">
            <a:extLst>
              <a:ext uri="{FF2B5EF4-FFF2-40B4-BE49-F238E27FC236}">
                <a16:creationId xmlns:a16="http://schemas.microsoft.com/office/drawing/2014/main" id="{0501FDE2-DA21-2D50-4B79-04EB0B4159BD}"/>
              </a:ext>
            </a:extLst>
          </p:cNvPr>
          <p:cNvSpPr>
            <a:spLocks noGrp="1"/>
          </p:cNvSpPr>
          <p:nvPr>
            <p:ph type="body" sz="quarter" idx="17"/>
          </p:nvPr>
        </p:nvSpPr>
        <p:spPr>
          <a:xfrm>
            <a:off x="1418253" y="4114800"/>
            <a:ext cx="2848947" cy="1219200"/>
          </a:xfrm>
        </p:spPr>
        <p:txBody>
          <a:bodyPr/>
          <a:lstStyle/>
          <a:p>
            <a:r>
              <a:rPr lang="en-US" sz="2000" dirty="0"/>
              <a:t>Medical Exams and Inquiries / Mental Health Challenges</a:t>
            </a:r>
          </a:p>
        </p:txBody>
      </p:sp>
    </p:spTree>
    <p:extLst>
      <p:ext uri="{BB962C8B-B14F-4D97-AF65-F5344CB8AC3E}">
        <p14:creationId xmlns:p14="http://schemas.microsoft.com/office/powerpoint/2010/main" val="3795965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1A9630-DD35-E484-702B-50B4DD72F6BF}"/>
              </a:ext>
            </a:extLst>
          </p:cNvPr>
          <p:cNvSpPr>
            <a:spLocks noGrp="1"/>
          </p:cNvSpPr>
          <p:nvPr>
            <p:ph idx="10"/>
          </p:nvPr>
        </p:nvSpPr>
        <p:spPr/>
        <p:txBody>
          <a:bodyPr/>
          <a:lstStyle/>
          <a:p>
            <a:r>
              <a:rPr lang="en-US" dirty="0"/>
              <a:t>HR is worried that Peter may be a threat to his coworkers. HR asks for your help in deciding whether to terminate Peter for his threats or send him for a fitness for duty exam.</a:t>
            </a:r>
          </a:p>
          <a:p>
            <a:r>
              <a:rPr lang="en-US" dirty="0"/>
              <a:t>What issues should we consider?</a:t>
            </a:r>
          </a:p>
        </p:txBody>
      </p:sp>
      <p:sp>
        <p:nvSpPr>
          <p:cNvPr id="5" name="Title 4">
            <a:extLst>
              <a:ext uri="{FF2B5EF4-FFF2-40B4-BE49-F238E27FC236}">
                <a16:creationId xmlns:a16="http://schemas.microsoft.com/office/drawing/2014/main" id="{54E82872-A5FE-1E98-30EF-224191E63188}"/>
              </a:ext>
            </a:extLst>
          </p:cNvPr>
          <p:cNvSpPr>
            <a:spLocks noGrp="1"/>
          </p:cNvSpPr>
          <p:nvPr>
            <p:ph type="title"/>
          </p:nvPr>
        </p:nvSpPr>
        <p:spPr/>
        <p:txBody>
          <a:bodyPr/>
          <a:lstStyle/>
          <a:p>
            <a:r>
              <a:rPr lang="en-US" dirty="0"/>
              <a:t>Mental Health Challenges</a:t>
            </a:r>
          </a:p>
        </p:txBody>
      </p:sp>
      <p:pic>
        <p:nvPicPr>
          <p:cNvPr id="16" name="Picture Placeholder 15">
            <a:extLst>
              <a:ext uri="{FF2B5EF4-FFF2-40B4-BE49-F238E27FC236}">
                <a16:creationId xmlns:a16="http://schemas.microsoft.com/office/drawing/2014/main" id="{603D2A51-9A88-AA02-C32B-64471019054A}"/>
              </a:ext>
            </a:extLst>
          </p:cNvPr>
          <p:cNvPicPr>
            <a:picLocks noGrp="1" noChangeAspect="1"/>
          </p:cNvPicPr>
          <p:nvPr>
            <p:ph type="pic" idx="15"/>
          </p:nvPr>
        </p:nvPicPr>
        <p:blipFill>
          <a:blip r:embed="rId3"/>
          <a:srcRect t="6223" b="6223"/>
          <a:stretch>
            <a:fillRect/>
          </a:stretch>
        </p:blipFill>
        <p:spPr>
          <a:xfrm>
            <a:off x="8540770" y="2182831"/>
            <a:ext cx="2920960" cy="2555839"/>
          </a:xfrm>
        </p:spPr>
      </p:pic>
      <p:sp>
        <p:nvSpPr>
          <p:cNvPr id="3" name="Slide Number Placeholder 2">
            <a:extLst>
              <a:ext uri="{FF2B5EF4-FFF2-40B4-BE49-F238E27FC236}">
                <a16:creationId xmlns:a16="http://schemas.microsoft.com/office/drawing/2014/main" id="{374AB121-A362-33A4-CA9D-FD88F6B855C1}"/>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20</a:t>
            </a:fld>
            <a:endParaRPr lang="en-US" dirty="0"/>
          </a:p>
        </p:txBody>
      </p:sp>
    </p:spTree>
    <p:extLst>
      <p:ext uri="{BB962C8B-B14F-4D97-AF65-F5344CB8AC3E}">
        <p14:creationId xmlns:p14="http://schemas.microsoft.com/office/powerpoint/2010/main" val="461154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F84C7EB-E885-6379-FFF0-6E5893F035EB}"/>
              </a:ext>
            </a:extLst>
          </p:cNvPr>
          <p:cNvGraphicFramePr>
            <a:graphicFrameLocks noGrp="1"/>
          </p:cNvGraphicFramePr>
          <p:nvPr>
            <p:ph sz="half" idx="2"/>
            <p:extLst>
              <p:ext uri="{D42A27DB-BD31-4B8C-83A1-F6EECF244321}">
                <p14:modId xmlns:p14="http://schemas.microsoft.com/office/powerpoint/2010/main" val="513215226"/>
              </p:ext>
            </p:extLst>
          </p:nvPr>
        </p:nvGraphicFramePr>
        <p:xfrm>
          <a:off x="685800" y="2106613"/>
          <a:ext cx="5257800" cy="429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a:extLst>
              <a:ext uri="{FF2B5EF4-FFF2-40B4-BE49-F238E27FC236}">
                <a16:creationId xmlns:a16="http://schemas.microsoft.com/office/drawing/2014/main" id="{B596C619-B95C-A20D-2ACA-E07DB803EC37}"/>
              </a:ext>
            </a:extLst>
          </p:cNvPr>
          <p:cNvGraphicFramePr>
            <a:graphicFrameLocks noGrp="1"/>
          </p:cNvGraphicFramePr>
          <p:nvPr>
            <p:ph sz="half" idx="13"/>
            <p:extLst>
              <p:ext uri="{D42A27DB-BD31-4B8C-83A1-F6EECF244321}">
                <p14:modId xmlns:p14="http://schemas.microsoft.com/office/powerpoint/2010/main" val="3997332880"/>
              </p:ext>
            </p:extLst>
          </p:nvPr>
        </p:nvGraphicFramePr>
        <p:xfrm>
          <a:off x="6248400" y="2106613"/>
          <a:ext cx="5257800" cy="4294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Placeholder 5">
            <a:extLst>
              <a:ext uri="{FF2B5EF4-FFF2-40B4-BE49-F238E27FC236}">
                <a16:creationId xmlns:a16="http://schemas.microsoft.com/office/drawing/2014/main" id="{71087093-206E-89C6-0DDA-FEFA916A246E}"/>
              </a:ext>
            </a:extLst>
          </p:cNvPr>
          <p:cNvSpPr>
            <a:spLocks noGrp="1"/>
          </p:cNvSpPr>
          <p:nvPr>
            <p:ph type="body" idx="10"/>
          </p:nvPr>
        </p:nvSpPr>
        <p:spPr>
          <a:xfrm>
            <a:off x="685800" y="1295400"/>
            <a:ext cx="5257800" cy="704840"/>
          </a:xfrm>
        </p:spPr>
        <p:txBody>
          <a:bodyPr>
            <a:normAutofit/>
          </a:bodyPr>
          <a:lstStyle/>
          <a:p>
            <a:r>
              <a:rPr lang="en-US" sz="1800" dirty="0"/>
              <a:t>Path 1: Would the conduct ordinarily result in discipline?</a:t>
            </a:r>
          </a:p>
        </p:txBody>
      </p:sp>
      <p:sp>
        <p:nvSpPr>
          <p:cNvPr id="7" name="Text Placeholder 6">
            <a:extLst>
              <a:ext uri="{FF2B5EF4-FFF2-40B4-BE49-F238E27FC236}">
                <a16:creationId xmlns:a16="http://schemas.microsoft.com/office/drawing/2014/main" id="{328EA907-717B-D5F4-4952-43FA58033C6B}"/>
              </a:ext>
            </a:extLst>
          </p:cNvPr>
          <p:cNvSpPr>
            <a:spLocks noGrp="1"/>
          </p:cNvSpPr>
          <p:nvPr>
            <p:ph type="body" idx="14"/>
          </p:nvPr>
        </p:nvSpPr>
        <p:spPr>
          <a:xfrm>
            <a:off x="6248400" y="1295400"/>
            <a:ext cx="5257800" cy="704840"/>
          </a:xfrm>
        </p:spPr>
        <p:txBody>
          <a:bodyPr>
            <a:normAutofit/>
          </a:bodyPr>
          <a:lstStyle/>
          <a:p>
            <a:r>
              <a:rPr lang="en-US" sz="1800" dirty="0"/>
              <a:t>Path 2: Does the conduct only involve whether the employee can safely perform the job?</a:t>
            </a:r>
          </a:p>
        </p:txBody>
      </p:sp>
      <p:sp>
        <p:nvSpPr>
          <p:cNvPr id="8" name="Title 7">
            <a:extLst>
              <a:ext uri="{FF2B5EF4-FFF2-40B4-BE49-F238E27FC236}">
                <a16:creationId xmlns:a16="http://schemas.microsoft.com/office/drawing/2014/main" id="{38203C0A-76F0-CB8B-21B2-5DE5C157725B}"/>
              </a:ext>
            </a:extLst>
          </p:cNvPr>
          <p:cNvSpPr>
            <a:spLocks noGrp="1"/>
          </p:cNvSpPr>
          <p:nvPr>
            <p:ph type="title"/>
          </p:nvPr>
        </p:nvSpPr>
        <p:spPr/>
        <p:txBody>
          <a:bodyPr/>
          <a:lstStyle/>
          <a:p>
            <a:r>
              <a:rPr lang="en-US" dirty="0"/>
              <a:t>Fitness for Duty vs. Investigation for Misconduct</a:t>
            </a:r>
          </a:p>
        </p:txBody>
      </p:sp>
    </p:spTree>
    <p:extLst>
      <p:ext uri="{BB962C8B-B14F-4D97-AF65-F5344CB8AC3E}">
        <p14:creationId xmlns:p14="http://schemas.microsoft.com/office/powerpoint/2010/main" val="2505020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B358F-2FB1-3031-99C5-7C1C25C395CF}"/>
              </a:ext>
            </a:extLst>
          </p:cNvPr>
          <p:cNvSpPr>
            <a:spLocks noGrp="1"/>
          </p:cNvSpPr>
          <p:nvPr>
            <p:ph type="body" sz="quarter" idx="10"/>
          </p:nvPr>
        </p:nvSpPr>
        <p:spPr/>
        <p:txBody>
          <a:bodyPr/>
          <a:lstStyle/>
          <a:p>
            <a:r>
              <a:rPr lang="en-US" dirty="0"/>
              <a:t>Pregnancy</a:t>
            </a:r>
          </a:p>
        </p:txBody>
      </p:sp>
    </p:spTree>
    <p:extLst>
      <p:ext uri="{BB962C8B-B14F-4D97-AF65-F5344CB8AC3E}">
        <p14:creationId xmlns:p14="http://schemas.microsoft.com/office/powerpoint/2010/main" val="10923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E2CA2B-54F7-DB4B-2571-64AB5C4B6037}"/>
              </a:ext>
            </a:extLst>
          </p:cNvPr>
          <p:cNvSpPr>
            <a:spLocks noGrp="1"/>
          </p:cNvSpPr>
          <p:nvPr>
            <p:ph idx="10"/>
          </p:nvPr>
        </p:nvSpPr>
        <p:spPr/>
        <p:txBody>
          <a:bodyPr/>
          <a:lstStyle/>
          <a:p>
            <a:pPr marL="0" indent="0">
              <a:buNone/>
            </a:pPr>
            <a:r>
              <a:rPr lang="en-US" sz="2000" dirty="0"/>
              <a:t>Elise was hired by the company on May 15, 2023, into an outside sales position. Yesterday, she informs HR that she is pregnant, and is having issues with morning sickness. Elise asks that she be permitted to schedule and attend all morning meetings virtually. Elise says this will only be needed until her morning sickness subsides, which, she hopes, will be only a couple of months. HR consults with Elise’s manager about the requested accommodation. The manager is concerned about Elise’s ability to cover her territory and meet her quotas if she doesn’t even leave the house before noon. The HR manager asks for your help in handling the situation.</a:t>
            </a:r>
          </a:p>
          <a:p>
            <a:pPr marL="0" indent="0">
              <a:buNone/>
            </a:pPr>
            <a:r>
              <a:rPr lang="en-US" sz="2000" dirty="0"/>
              <a:t>What issues should we consider?</a:t>
            </a:r>
          </a:p>
          <a:p>
            <a:pPr marL="0" indent="0">
              <a:buNone/>
            </a:pPr>
            <a:r>
              <a:rPr lang="en-US" sz="2000" dirty="0"/>
              <a:t>Can we require Elise to give us medical documentation to support her need for accommodation? </a:t>
            </a:r>
          </a:p>
        </p:txBody>
      </p:sp>
      <p:sp>
        <p:nvSpPr>
          <p:cNvPr id="5" name="Title 4">
            <a:extLst>
              <a:ext uri="{FF2B5EF4-FFF2-40B4-BE49-F238E27FC236}">
                <a16:creationId xmlns:a16="http://schemas.microsoft.com/office/drawing/2014/main" id="{2F0F75EB-88FC-3D28-1EB7-3FA0C8983CD7}"/>
              </a:ext>
            </a:extLst>
          </p:cNvPr>
          <p:cNvSpPr>
            <a:spLocks noGrp="1"/>
          </p:cNvSpPr>
          <p:nvPr>
            <p:ph type="title"/>
          </p:nvPr>
        </p:nvSpPr>
        <p:spPr/>
        <p:txBody>
          <a:bodyPr/>
          <a:lstStyle/>
          <a:p>
            <a:r>
              <a:rPr lang="en-US" dirty="0"/>
              <a:t>Pregnancy Accommodations</a:t>
            </a:r>
          </a:p>
        </p:txBody>
      </p:sp>
      <p:pic>
        <p:nvPicPr>
          <p:cNvPr id="2" name="Picture 6" descr="Logo&#10;&#10;Description automatically generated">
            <a:extLst>
              <a:ext uri="{FF2B5EF4-FFF2-40B4-BE49-F238E27FC236}">
                <a16:creationId xmlns:a16="http://schemas.microsoft.com/office/drawing/2014/main" id="{7DB6F5AE-56B8-427D-C0FD-185EE2892B80}"/>
              </a:ext>
            </a:extLst>
          </p:cNvPr>
          <p:cNvPicPr>
            <a:picLocks noGrp="1" noChangeAspect="1"/>
          </p:cNvPicPr>
          <p:nvPr>
            <p:ph type="pic" idx="15"/>
          </p:nvPr>
        </p:nvPicPr>
        <p:blipFill rotWithShape="1">
          <a:blip r:embed="rId3"/>
          <a:srcRect t="6223" b="6223"/>
          <a:stretch/>
        </p:blipFill>
        <p:spPr>
          <a:xfrm>
            <a:off x="8760196" y="2313725"/>
            <a:ext cx="2568371" cy="2250919"/>
          </a:xfrm>
        </p:spPr>
      </p:pic>
      <p:sp>
        <p:nvSpPr>
          <p:cNvPr id="3" name="Slide Number Placeholder 2">
            <a:extLst>
              <a:ext uri="{FF2B5EF4-FFF2-40B4-BE49-F238E27FC236}">
                <a16:creationId xmlns:a16="http://schemas.microsoft.com/office/drawing/2014/main" id="{FC13CDCE-D36A-B02D-55E4-66539CDA20E2}"/>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23</a:t>
            </a:fld>
            <a:endParaRPr lang="en-US" dirty="0"/>
          </a:p>
        </p:txBody>
      </p:sp>
    </p:spTree>
    <p:extLst>
      <p:ext uri="{BB962C8B-B14F-4D97-AF65-F5344CB8AC3E}">
        <p14:creationId xmlns:p14="http://schemas.microsoft.com/office/powerpoint/2010/main" val="374111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46B2B7-5437-C61B-2819-2740C0FAC52E}"/>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CB616FDC-46D5-7165-724D-B1229B84AE0E}"/>
              </a:ext>
            </a:extLst>
          </p:cNvPr>
          <p:cNvSpPr>
            <a:spLocks noGrp="1"/>
          </p:cNvSpPr>
          <p:nvPr>
            <p:ph type="sldNum" sz="quarter" idx="11"/>
          </p:nvPr>
        </p:nvSpPr>
        <p:spPr/>
        <p:txBody>
          <a:bodyPr/>
          <a:lstStyle/>
          <a:p>
            <a:fld id="{407F7647-6CBB-4945-B48A-22BF8575EA14}" type="slidenum">
              <a:rPr lang="en-US" smtClean="0"/>
              <a:pPr/>
              <a:t>24</a:t>
            </a:fld>
            <a:endParaRPr lang="en-US" dirty="0"/>
          </a:p>
        </p:txBody>
      </p:sp>
      <p:sp>
        <p:nvSpPr>
          <p:cNvPr id="4" name="Content Placeholder 3">
            <a:extLst>
              <a:ext uri="{FF2B5EF4-FFF2-40B4-BE49-F238E27FC236}">
                <a16:creationId xmlns:a16="http://schemas.microsoft.com/office/drawing/2014/main" id="{787BAD77-B022-B045-70DC-AA529CE61C2A}"/>
              </a:ext>
            </a:extLst>
          </p:cNvPr>
          <p:cNvSpPr>
            <a:spLocks noGrp="1"/>
          </p:cNvSpPr>
          <p:nvPr>
            <p:ph sz="quarter" idx="12"/>
          </p:nvPr>
        </p:nvSpPr>
        <p:spPr>
          <a:xfrm>
            <a:off x="685800" y="1143000"/>
            <a:ext cx="10817352" cy="5096256"/>
          </a:xfrm>
        </p:spPr>
        <p:txBody>
          <a:bodyPr/>
          <a:lstStyle/>
          <a:p>
            <a:pPr marL="0" marR="0" lvl="0" indent="0" algn="just">
              <a:lnSpc>
                <a:spcPct val="106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a:t>
            </a:r>
            <a:r>
              <a:rPr lang="en-US" sz="2000" b="1" dirty="0">
                <a:latin typeface="Calibri" panose="020F0502020204030204" pitchFamily="34" charset="0"/>
                <a:ea typeface="Calibri" panose="020F0502020204030204" pitchFamily="34" charset="0"/>
                <a:cs typeface="Times New Roman" panose="02020603050405020304" pitchFamily="18" charset="0"/>
              </a:rPr>
              <a:t>F</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ail to make a reasonable accommodation to the known limitations related to the pregnancy, childbirth or related medical conditions of a qualified employee, unless doing so would create an undue hardship</a:t>
            </a:r>
            <a:r>
              <a:rPr lang="en-US" sz="2000" b="1"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lnSpc>
                <a:spcPct val="106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6000"/>
              </a:lnSpc>
              <a:spcBef>
                <a:spcPts val="0"/>
              </a:spcBef>
              <a:spcAft>
                <a:spcPts val="0"/>
              </a:spcAft>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Reasonable accommodation = same as under the ADA</a:t>
            </a:r>
          </a:p>
          <a:p>
            <a:pPr marR="0" lvl="0" algn="just">
              <a:lnSpc>
                <a:spcPct val="106000"/>
              </a:lnSpc>
              <a:spcBef>
                <a:spcPts val="0"/>
              </a:spcBef>
              <a:spcAft>
                <a:spcPts val="0"/>
              </a:spcAft>
              <a:buFont typeface="Wingdings" panose="05000000000000000000" pitchFamily="2" charset="2"/>
              <a:buChar char="v"/>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6000"/>
              </a:lnSpc>
              <a:spcBef>
                <a:spcPts val="0"/>
              </a:spcBef>
              <a:spcAft>
                <a:spcPts val="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Focus is on limitations—no underlying disability required to be accommodated</a:t>
            </a:r>
          </a:p>
          <a:p>
            <a:pPr marR="0" lvl="0" algn="just">
              <a:lnSpc>
                <a:spcPct val="106000"/>
              </a:lnSpc>
              <a:spcBef>
                <a:spcPts val="0"/>
              </a:spcBef>
              <a:spcAft>
                <a:spcPts val="0"/>
              </a:spcAft>
              <a:buFont typeface="Wingdings" panose="05000000000000000000" pitchFamily="2" charset="2"/>
              <a:buChar char="v"/>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6000"/>
              </a:lnSpc>
              <a:spcBef>
                <a:spcPts val="0"/>
              </a:spcBef>
              <a:spcAft>
                <a:spcPts val="0"/>
              </a:spcAft>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Pregnancy, childbirth and related medical conditions will include limitations due to early termination of pregnancy, time off to recover from childbirth, post-partum depression, lactation, maybe fertility treatments (men and women) …</a:t>
            </a:r>
          </a:p>
          <a:p>
            <a:pPr marR="0" lvl="0" algn="just">
              <a:lnSpc>
                <a:spcPct val="106000"/>
              </a:lnSpc>
              <a:spcBef>
                <a:spcPts val="0"/>
              </a:spcBef>
              <a:spcAft>
                <a:spcPts val="0"/>
              </a:spcAft>
              <a:buFont typeface="Wingdings" panose="05000000000000000000" pitchFamily="2" charset="2"/>
              <a:buChar char="v"/>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6000"/>
              </a:lnSpc>
              <a:spcBef>
                <a:spcPts val="0"/>
              </a:spcBef>
              <a:spcAft>
                <a:spcPts val="0"/>
              </a:spcAft>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cs typeface="Times New Roman" panose="02020603050405020304" pitchFamily="18" charset="0"/>
              </a:rPr>
              <a:t>Qualified employee includes someone who is temporarily unable to perform essential job functions with or without accommodation</a:t>
            </a:r>
          </a:p>
          <a:p>
            <a:pPr marR="0" lvl="0" algn="just">
              <a:lnSpc>
                <a:spcPct val="106000"/>
              </a:lnSpc>
              <a:spcBef>
                <a:spcPts val="0"/>
              </a:spcBef>
              <a:spcAft>
                <a:spcPts val="0"/>
              </a:spcAft>
              <a:buFont typeface="Wingdings" panose="05000000000000000000" pitchFamily="2" charset="2"/>
              <a:buChar char="v"/>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6000"/>
              </a:lnSpc>
              <a:spcBef>
                <a:spcPts val="0"/>
              </a:spcBef>
              <a:spcAft>
                <a:spcPts val="0"/>
              </a:spcAft>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Undue hardship = same as under the ADA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itle 4">
            <a:extLst>
              <a:ext uri="{FF2B5EF4-FFF2-40B4-BE49-F238E27FC236}">
                <a16:creationId xmlns:a16="http://schemas.microsoft.com/office/drawing/2014/main" id="{184182BA-3D10-C935-16B0-EA3F404BE79F}"/>
              </a:ext>
            </a:extLst>
          </p:cNvPr>
          <p:cNvSpPr>
            <a:spLocks noGrp="1"/>
          </p:cNvSpPr>
          <p:nvPr>
            <p:ph type="title"/>
          </p:nvPr>
        </p:nvSpPr>
        <p:spPr/>
        <p:txBody>
          <a:bodyPr/>
          <a:lstStyle/>
          <a:p>
            <a:r>
              <a:rPr lang="en-US" dirty="0"/>
              <a:t>5 Rules of the PWFA:  It’s An Unlawful Employment Practice To…</a:t>
            </a:r>
          </a:p>
        </p:txBody>
      </p:sp>
    </p:spTree>
    <p:extLst>
      <p:ext uri="{BB962C8B-B14F-4D97-AF65-F5344CB8AC3E}">
        <p14:creationId xmlns:p14="http://schemas.microsoft.com/office/powerpoint/2010/main" val="2551268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46B2B7-5437-C61B-2819-2740C0FAC52E}"/>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CB616FDC-46D5-7165-724D-B1229B84AE0E}"/>
              </a:ext>
            </a:extLst>
          </p:cNvPr>
          <p:cNvSpPr>
            <a:spLocks noGrp="1"/>
          </p:cNvSpPr>
          <p:nvPr>
            <p:ph type="sldNum" sz="quarter" idx="11"/>
          </p:nvPr>
        </p:nvSpPr>
        <p:spPr/>
        <p:txBody>
          <a:bodyPr/>
          <a:lstStyle/>
          <a:p>
            <a:fld id="{407F7647-6CBB-4945-B48A-22BF8575EA14}" type="slidenum">
              <a:rPr lang="en-US" smtClean="0"/>
              <a:pPr/>
              <a:t>25</a:t>
            </a:fld>
            <a:endParaRPr lang="en-US" dirty="0"/>
          </a:p>
        </p:txBody>
      </p:sp>
      <p:sp>
        <p:nvSpPr>
          <p:cNvPr id="4" name="Content Placeholder 3">
            <a:extLst>
              <a:ext uri="{FF2B5EF4-FFF2-40B4-BE49-F238E27FC236}">
                <a16:creationId xmlns:a16="http://schemas.microsoft.com/office/drawing/2014/main" id="{787BAD77-B022-B045-70DC-AA529CE61C2A}"/>
              </a:ext>
            </a:extLst>
          </p:cNvPr>
          <p:cNvSpPr>
            <a:spLocks noGrp="1"/>
          </p:cNvSpPr>
          <p:nvPr>
            <p:ph sz="quarter" idx="12"/>
          </p:nvPr>
        </p:nvSpPr>
        <p:spPr>
          <a:xfrm>
            <a:off x="685800" y="1143000"/>
            <a:ext cx="10817352" cy="5096256"/>
          </a:xfrm>
        </p:spPr>
        <p:txBody>
          <a:bodyPr/>
          <a:lstStyle/>
          <a:p>
            <a:pPr marL="0" marR="0" lvl="0" indent="0" algn="just">
              <a:lnSpc>
                <a:spcPct val="106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2) Require an employee to accept an accommodation other than any reasonable accommodation arrived at via the interactive process</a:t>
            </a:r>
            <a:r>
              <a:rPr lang="en-US" sz="2000" b="1"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a:lnSpc>
                <a:spcPct val="106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6000"/>
              </a:lnSpc>
              <a:spcBef>
                <a:spcPts val="0"/>
              </a:spcBef>
              <a:spcAft>
                <a:spcPts val="0"/>
              </a:spcAft>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Interactive process = same as under the ADA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mj-lt"/>
              <a:buAutoNum type="arabicParen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6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3) Deny employment opportunities based on the need to make reasonable accommodations.</a:t>
            </a:r>
          </a:p>
          <a:p>
            <a:pPr marL="0" marR="0" lvl="0" indent="0" algn="just">
              <a:lnSpc>
                <a:spcPct val="106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6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4) Require an employee to take leave, whether paid or unpaid, if another reasonable accommodation can be provided to the employee.</a:t>
            </a:r>
          </a:p>
          <a:p>
            <a:pPr marL="0" marR="0" lvl="0" indent="0" algn="just">
              <a:lnSpc>
                <a:spcPct val="106000"/>
              </a:lnSpc>
              <a:spcBef>
                <a:spcPts val="0"/>
              </a:spcBef>
              <a:spcAft>
                <a:spcPts val="0"/>
              </a:spcAft>
              <a:buNone/>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6000"/>
              </a:lnSpc>
              <a:spcBef>
                <a:spcPts val="0"/>
              </a:spcBef>
              <a:spcAft>
                <a:spcPts val="0"/>
              </a:spcAft>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Makes leave the accommodation of last resort</a:t>
            </a:r>
          </a:p>
          <a:p>
            <a:pPr marR="0" lvl="0" algn="just">
              <a:lnSpc>
                <a:spcPct val="106000"/>
              </a:lnSpc>
              <a:spcBef>
                <a:spcPts val="0"/>
              </a:spcBef>
              <a:spcAft>
                <a:spcPts val="0"/>
              </a:spcAft>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How does this impact transitional duty programs?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6000"/>
              </a:lnSpc>
              <a:spcBef>
                <a:spcPts val="0"/>
              </a:spcBef>
              <a:spcAft>
                <a:spcPts val="0"/>
              </a:spcAft>
              <a:buFont typeface="+mj-lt"/>
              <a:buAutoNum type="arabicParen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6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5) Take an adverse action against an employee because the employee requested or is using a reasonable accommodation. </a:t>
            </a:r>
          </a:p>
          <a:p>
            <a:pPr marL="0" indent="0">
              <a:buNone/>
            </a:pPr>
            <a:endParaRPr lang="en-US" dirty="0"/>
          </a:p>
        </p:txBody>
      </p:sp>
      <p:sp>
        <p:nvSpPr>
          <p:cNvPr id="5" name="Title 4">
            <a:extLst>
              <a:ext uri="{FF2B5EF4-FFF2-40B4-BE49-F238E27FC236}">
                <a16:creationId xmlns:a16="http://schemas.microsoft.com/office/drawing/2014/main" id="{184182BA-3D10-C935-16B0-EA3F404BE79F}"/>
              </a:ext>
            </a:extLst>
          </p:cNvPr>
          <p:cNvSpPr>
            <a:spLocks noGrp="1"/>
          </p:cNvSpPr>
          <p:nvPr>
            <p:ph type="title"/>
          </p:nvPr>
        </p:nvSpPr>
        <p:spPr/>
        <p:txBody>
          <a:bodyPr/>
          <a:lstStyle/>
          <a:p>
            <a:r>
              <a:rPr lang="en-US" dirty="0"/>
              <a:t>5 Rules of the PWFA:  It’s An Unlawful Employment Practice To…</a:t>
            </a:r>
          </a:p>
        </p:txBody>
      </p:sp>
    </p:spTree>
    <p:extLst>
      <p:ext uri="{BB962C8B-B14F-4D97-AF65-F5344CB8AC3E}">
        <p14:creationId xmlns:p14="http://schemas.microsoft.com/office/powerpoint/2010/main" val="135324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BAF31F-FB43-4C10-BA8C-6F1BD04A16DE}"/>
              </a:ext>
            </a:extLst>
          </p:cNvPr>
          <p:cNvSpPr>
            <a:spLocks noGrp="1"/>
          </p:cNvSpPr>
          <p:nvPr>
            <p:ph type="ftr" sz="quarter" idx="3"/>
          </p:nvPr>
        </p:nvSpPr>
        <p:spPr/>
        <p:txBody>
          <a:bodyPr/>
          <a:lstStyle/>
          <a:p>
            <a:r>
              <a:rPr lang="en-US" b="1" dirty="0"/>
              <a:t>Jackson Lewis P.C.  </a:t>
            </a:r>
            <a:endParaRPr lang="en-US" dirty="0"/>
          </a:p>
        </p:txBody>
      </p:sp>
      <p:sp>
        <p:nvSpPr>
          <p:cNvPr id="3" name="Slide Number Placeholder 2">
            <a:extLst>
              <a:ext uri="{FF2B5EF4-FFF2-40B4-BE49-F238E27FC236}">
                <a16:creationId xmlns:a16="http://schemas.microsoft.com/office/drawing/2014/main" id="{45267065-7A10-493D-9DCC-9BDCA242A41A}"/>
              </a:ext>
            </a:extLst>
          </p:cNvPr>
          <p:cNvSpPr>
            <a:spLocks noGrp="1"/>
          </p:cNvSpPr>
          <p:nvPr>
            <p:ph type="sldNum" sz="quarter" idx="4"/>
          </p:nvPr>
        </p:nvSpPr>
        <p:spPr/>
        <p:txBody>
          <a:bodyPr/>
          <a:lstStyle/>
          <a:p>
            <a:fld id="{407F7647-6CBB-4945-B48A-22BF8575EA14}" type="slidenum">
              <a:rPr lang="en-US" smtClean="0"/>
              <a:pPr/>
              <a:t>26</a:t>
            </a:fld>
            <a:endParaRPr lang="en-US" dirty="0"/>
          </a:p>
        </p:txBody>
      </p:sp>
      <p:sp>
        <p:nvSpPr>
          <p:cNvPr id="4" name="Title 3">
            <a:extLst>
              <a:ext uri="{FF2B5EF4-FFF2-40B4-BE49-F238E27FC236}">
                <a16:creationId xmlns:a16="http://schemas.microsoft.com/office/drawing/2014/main" id="{3A51946C-9733-4BE4-AE98-165A90FB6D6B}"/>
              </a:ext>
            </a:extLst>
          </p:cNvPr>
          <p:cNvSpPr>
            <a:spLocks noGrp="1"/>
          </p:cNvSpPr>
          <p:nvPr>
            <p:ph type="title"/>
          </p:nvPr>
        </p:nvSpPr>
        <p:spPr>
          <a:xfrm>
            <a:off x="685800" y="203058"/>
            <a:ext cx="10820400" cy="939942"/>
          </a:xfrm>
        </p:spPr>
        <p:txBody>
          <a:bodyPr/>
          <a:lstStyle/>
          <a:p>
            <a:r>
              <a:rPr lang="en-US" dirty="0"/>
              <a:t>State Pregnancy</a:t>
            </a:r>
            <a:r>
              <a:rPr lang="en-US" dirty="0">
                <a:solidFill>
                  <a:schemeClr val="accent1"/>
                </a:solidFill>
              </a:rPr>
              <a:t> </a:t>
            </a:r>
            <a:r>
              <a:rPr lang="en-US" dirty="0"/>
              <a:t>Accommodation Laws</a:t>
            </a:r>
            <a:br>
              <a:rPr lang="en-US" dirty="0"/>
            </a:br>
            <a:endParaRPr lang="en-US" dirty="0"/>
          </a:p>
        </p:txBody>
      </p:sp>
      <p:pic>
        <p:nvPicPr>
          <p:cNvPr id="6" name="Picture 5">
            <a:extLst>
              <a:ext uri="{FF2B5EF4-FFF2-40B4-BE49-F238E27FC236}">
                <a16:creationId xmlns:a16="http://schemas.microsoft.com/office/drawing/2014/main" id="{F6642AA6-EA2A-43FB-96B0-C1232811E0FE}"/>
              </a:ext>
            </a:extLst>
          </p:cNvPr>
          <p:cNvPicPr>
            <a:picLocks noChangeAspect="1"/>
          </p:cNvPicPr>
          <p:nvPr/>
        </p:nvPicPr>
        <p:blipFill>
          <a:blip r:embed="rId3"/>
          <a:stretch>
            <a:fillRect/>
          </a:stretch>
        </p:blipFill>
        <p:spPr>
          <a:xfrm>
            <a:off x="990600" y="1264024"/>
            <a:ext cx="10210800" cy="5057087"/>
          </a:xfrm>
          <a:prstGeom prst="rect">
            <a:avLst/>
          </a:prstGeom>
        </p:spPr>
      </p:pic>
      <p:pic>
        <p:nvPicPr>
          <p:cNvPr id="7" name="Picture 6">
            <a:extLst>
              <a:ext uri="{FF2B5EF4-FFF2-40B4-BE49-F238E27FC236}">
                <a16:creationId xmlns:a16="http://schemas.microsoft.com/office/drawing/2014/main" id="{C15193F1-5281-429C-8354-A49EB492B453}"/>
              </a:ext>
            </a:extLst>
          </p:cNvPr>
          <p:cNvPicPr>
            <a:picLocks noChangeAspect="1"/>
          </p:cNvPicPr>
          <p:nvPr/>
        </p:nvPicPr>
        <p:blipFill>
          <a:blip r:embed="rId4"/>
          <a:stretch>
            <a:fillRect/>
          </a:stretch>
        </p:blipFill>
        <p:spPr>
          <a:xfrm>
            <a:off x="9324671" y="203058"/>
            <a:ext cx="2585670" cy="711342"/>
          </a:xfrm>
          <a:prstGeom prst="rect">
            <a:avLst/>
          </a:prstGeom>
        </p:spPr>
      </p:pic>
    </p:spTree>
    <p:extLst>
      <p:ext uri="{BB962C8B-B14F-4D97-AF65-F5344CB8AC3E}">
        <p14:creationId xmlns:p14="http://schemas.microsoft.com/office/powerpoint/2010/main" val="224514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E6DB9-619F-4DFA-BDFD-5E8CF14ACCD2}"/>
              </a:ext>
            </a:extLst>
          </p:cNvPr>
          <p:cNvSpPr>
            <a:spLocks noGrp="1"/>
          </p:cNvSpPr>
          <p:nvPr>
            <p:ph type="body" sz="quarter" idx="10"/>
          </p:nvPr>
        </p:nvSpPr>
        <p:spPr/>
        <p:txBody>
          <a:bodyPr/>
          <a:lstStyle/>
          <a:p>
            <a:r>
              <a:rPr lang="en-US" dirty="0"/>
              <a:t>Military Leave</a:t>
            </a:r>
          </a:p>
        </p:txBody>
      </p:sp>
    </p:spTree>
    <p:extLst>
      <p:ext uri="{BB962C8B-B14F-4D97-AF65-F5344CB8AC3E}">
        <p14:creationId xmlns:p14="http://schemas.microsoft.com/office/powerpoint/2010/main" val="198378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F925E1-7264-470F-B468-7CB47707DAE5}"/>
              </a:ext>
            </a:extLst>
          </p:cNvPr>
          <p:cNvSpPr>
            <a:spLocks noGrp="1"/>
          </p:cNvSpPr>
          <p:nvPr>
            <p:ph idx="10"/>
          </p:nvPr>
        </p:nvSpPr>
        <p:spPr/>
        <p:txBody>
          <a:bodyPr/>
          <a:lstStyle/>
          <a:p>
            <a:r>
              <a:rPr lang="en-US" sz="2200" dirty="0"/>
              <a:t>The company voluntarily provides up to 10 days of paid leave for jury duty, 5 days of paid leave for bereavement leave, 10 days of paid sick leave, and 30 days of paid parental leave. The company allows employees to take unpaid military leave consistent with USERRA. Joe is a member of the U.S. Army Reserves. Joe took two military leaves of absence of less than 10 days each to attend mandatory military training. Joe met with HR and asked if he would be paid for his military leaves since the company pays for other leaves. HR asks you for guidance on how to respond to Joe.</a:t>
            </a:r>
          </a:p>
          <a:p>
            <a:r>
              <a:rPr lang="en-US" sz="2200" dirty="0"/>
              <a:t>What issues should we consider?</a:t>
            </a:r>
          </a:p>
        </p:txBody>
      </p:sp>
      <p:sp>
        <p:nvSpPr>
          <p:cNvPr id="5" name="Title 4">
            <a:extLst>
              <a:ext uri="{FF2B5EF4-FFF2-40B4-BE49-F238E27FC236}">
                <a16:creationId xmlns:a16="http://schemas.microsoft.com/office/drawing/2014/main" id="{AEE733D6-4206-44AD-971D-110EB498E6C7}"/>
              </a:ext>
            </a:extLst>
          </p:cNvPr>
          <p:cNvSpPr>
            <a:spLocks noGrp="1"/>
          </p:cNvSpPr>
          <p:nvPr>
            <p:ph type="title"/>
          </p:nvPr>
        </p:nvSpPr>
        <p:spPr/>
        <p:txBody>
          <a:bodyPr/>
          <a:lstStyle/>
          <a:p>
            <a:r>
              <a:rPr lang="en-US" dirty="0"/>
              <a:t>Military Leave </a:t>
            </a:r>
          </a:p>
        </p:txBody>
      </p:sp>
      <p:pic>
        <p:nvPicPr>
          <p:cNvPr id="2" name="Picture 6">
            <a:extLst>
              <a:ext uri="{FF2B5EF4-FFF2-40B4-BE49-F238E27FC236}">
                <a16:creationId xmlns:a16="http://schemas.microsoft.com/office/drawing/2014/main" id="{8862EACB-5568-B05F-FAEF-AA744F8834EB}"/>
              </a:ext>
            </a:extLst>
          </p:cNvPr>
          <p:cNvPicPr>
            <a:picLocks noGrp="1" noChangeAspect="1"/>
          </p:cNvPicPr>
          <p:nvPr>
            <p:ph type="pic" idx="15"/>
          </p:nvPr>
        </p:nvPicPr>
        <p:blipFill rotWithShape="1">
          <a:blip r:embed="rId3"/>
          <a:srcRect t="6223" b="6223"/>
          <a:stretch/>
        </p:blipFill>
        <p:spPr>
          <a:xfrm>
            <a:off x="8731442" y="2313725"/>
            <a:ext cx="2568371" cy="2250919"/>
          </a:xfrm>
        </p:spPr>
      </p:pic>
      <p:sp>
        <p:nvSpPr>
          <p:cNvPr id="3" name="Slide Number Placeholder 2">
            <a:extLst>
              <a:ext uri="{FF2B5EF4-FFF2-40B4-BE49-F238E27FC236}">
                <a16:creationId xmlns:a16="http://schemas.microsoft.com/office/drawing/2014/main" id="{DE9CA87D-C9D7-48C2-AFE4-6E0D5435E280}"/>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28</a:t>
            </a:fld>
            <a:endParaRPr lang="en-US" dirty="0"/>
          </a:p>
        </p:txBody>
      </p:sp>
    </p:spTree>
    <p:extLst>
      <p:ext uri="{BB962C8B-B14F-4D97-AF65-F5344CB8AC3E}">
        <p14:creationId xmlns:p14="http://schemas.microsoft.com/office/powerpoint/2010/main" val="1446338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346C74-32E9-7329-62E8-FDC53E55E836}"/>
              </a:ext>
            </a:extLst>
          </p:cNvPr>
          <p:cNvSpPr>
            <a:spLocks noGrp="1"/>
          </p:cNvSpPr>
          <p:nvPr>
            <p:ph type="sldNum" sz="quarter" idx="11"/>
          </p:nvPr>
        </p:nvSpPr>
        <p:spPr/>
        <p:txBody>
          <a:bodyPr/>
          <a:lstStyle/>
          <a:p>
            <a:fld id="{407F7647-6CBB-4945-B48A-22BF8575EA14}" type="slidenum">
              <a:rPr lang="en-US" smtClean="0"/>
              <a:pPr/>
              <a:t>29</a:t>
            </a:fld>
            <a:endParaRPr lang="en-US" dirty="0"/>
          </a:p>
        </p:txBody>
      </p:sp>
      <p:sp>
        <p:nvSpPr>
          <p:cNvPr id="4" name="Content Placeholder 3">
            <a:extLst>
              <a:ext uri="{FF2B5EF4-FFF2-40B4-BE49-F238E27FC236}">
                <a16:creationId xmlns:a16="http://schemas.microsoft.com/office/drawing/2014/main" id="{D1A0A54F-3BC7-60D0-370C-B21DB0C5C47A}"/>
              </a:ext>
            </a:extLst>
          </p:cNvPr>
          <p:cNvSpPr>
            <a:spLocks noGrp="1"/>
          </p:cNvSpPr>
          <p:nvPr>
            <p:ph sz="quarter" idx="12"/>
          </p:nvPr>
        </p:nvSpPr>
        <p:spPr/>
        <p:txBody>
          <a:bodyPr/>
          <a:lstStyle/>
          <a:p>
            <a:r>
              <a:rPr lang="en-US" dirty="0"/>
              <a:t>Many employers are being sued on a class action basis under the theory that providing non-statutory paid leave for jury duty, bereavement, and other similar reasons, while not providing paid military leave is a violation of USERRA.</a:t>
            </a:r>
          </a:p>
          <a:p>
            <a:r>
              <a:rPr lang="en-US" dirty="0"/>
              <a:t>Where an employer provides “benefits,” including pay, to employees on a leave of absence, USERRA requires that employers offer the “most favorable treatment accorded to any comparable form of leave when [an employee] performs service in the uniformed services.”</a:t>
            </a:r>
          </a:p>
          <a:p>
            <a:r>
              <a:rPr lang="en-US" dirty="0"/>
              <a:t>These cases have not yet been decided on the merits. However, the 3rd, 7th and 9th Circuits have concluded that paid leave is one of the rights and benefits protected by USERRA. Therefore, whether an employer’s military leave is comparable to the other forms of leave is a fact issue to be determined later in the case.</a:t>
            </a:r>
          </a:p>
        </p:txBody>
      </p:sp>
      <p:sp>
        <p:nvSpPr>
          <p:cNvPr id="5" name="Title 4">
            <a:extLst>
              <a:ext uri="{FF2B5EF4-FFF2-40B4-BE49-F238E27FC236}">
                <a16:creationId xmlns:a16="http://schemas.microsoft.com/office/drawing/2014/main" id="{9FBE2325-E320-264C-7B12-E5C19496BE5E}"/>
              </a:ext>
            </a:extLst>
          </p:cNvPr>
          <p:cNvSpPr>
            <a:spLocks noGrp="1"/>
          </p:cNvSpPr>
          <p:nvPr>
            <p:ph type="title"/>
          </p:nvPr>
        </p:nvSpPr>
        <p:spPr/>
        <p:txBody>
          <a:bodyPr/>
          <a:lstStyle/>
          <a:p>
            <a:r>
              <a:rPr lang="en-US" dirty="0"/>
              <a:t>Military Leave</a:t>
            </a:r>
          </a:p>
        </p:txBody>
      </p:sp>
    </p:spTree>
    <p:extLst>
      <p:ext uri="{BB962C8B-B14F-4D97-AF65-F5344CB8AC3E}">
        <p14:creationId xmlns:p14="http://schemas.microsoft.com/office/powerpoint/2010/main" val="305228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E3F63-1E20-7A48-3C8F-A9D2369385F1}"/>
              </a:ext>
            </a:extLst>
          </p:cNvPr>
          <p:cNvSpPr>
            <a:spLocks noGrp="1"/>
          </p:cNvSpPr>
          <p:nvPr>
            <p:ph type="body" sz="quarter" idx="10"/>
          </p:nvPr>
        </p:nvSpPr>
        <p:spPr/>
        <p:txBody>
          <a:bodyPr/>
          <a:lstStyle/>
          <a:p>
            <a:r>
              <a:rPr lang="en-US" dirty="0"/>
              <a:t>FMLA</a:t>
            </a:r>
          </a:p>
        </p:txBody>
      </p:sp>
    </p:spTree>
    <p:extLst>
      <p:ext uri="{BB962C8B-B14F-4D97-AF65-F5344CB8AC3E}">
        <p14:creationId xmlns:p14="http://schemas.microsoft.com/office/powerpoint/2010/main" val="3875861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38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B1ED7C-2256-0C2C-AD6E-1DD4A3175239}"/>
              </a:ext>
            </a:extLst>
          </p:cNvPr>
          <p:cNvSpPr>
            <a:spLocks noGrp="1"/>
          </p:cNvSpPr>
          <p:nvPr>
            <p:ph sz="quarter" idx="12"/>
          </p:nvPr>
        </p:nvSpPr>
        <p:spPr>
          <a:xfrm>
            <a:off x="685800" y="531845"/>
            <a:ext cx="10820399" cy="6111551"/>
          </a:xfrm>
        </p:spPr>
        <p:txBody>
          <a:bodyPr/>
          <a:lstStyle/>
          <a:p>
            <a:endParaRPr lang="en-US" sz="6000" b="1"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sz="6000" b="1" dirty="0">
                <a:effectLst/>
                <a:latin typeface="Calibri" panose="020F0502020204030204" pitchFamily="34" charset="0"/>
                <a:ea typeface="Calibri" panose="020F0502020204030204" pitchFamily="34" charset="0"/>
              </a:rPr>
              <a:t>The 2023 ADA, FMLA and Leave and Accommodation Road Show</a:t>
            </a:r>
          </a:p>
          <a:p>
            <a:endParaRPr lang="en-US" sz="1600" dirty="0"/>
          </a:p>
          <a:p>
            <a:endParaRPr lang="en-US" sz="1600" dirty="0"/>
          </a:p>
          <a:p>
            <a:r>
              <a:rPr lang="en-US" sz="1600" dirty="0"/>
              <a:t>Jonathan O. Harris</a:t>
            </a:r>
            <a:br>
              <a:rPr lang="en-US" sz="1600" dirty="0"/>
            </a:br>
            <a:r>
              <a:rPr lang="en-US" sz="1600" b="0" dirty="0"/>
              <a:t>Principal</a:t>
            </a:r>
            <a:br>
              <a:rPr lang="en-US" sz="1600" b="0" dirty="0"/>
            </a:br>
            <a:r>
              <a:rPr lang="en-US" sz="1600" b="0" dirty="0"/>
              <a:t>Jackson Lewis P.C. | Nashville</a:t>
            </a:r>
          </a:p>
          <a:p>
            <a:r>
              <a:rPr lang="en-US" sz="1600" b="0" dirty="0"/>
              <a:t>Jonathan.Harris@jacksonlewis.com</a:t>
            </a:r>
          </a:p>
          <a:p>
            <a:endParaRPr lang="en-US" dirty="0"/>
          </a:p>
        </p:txBody>
      </p:sp>
    </p:spTree>
    <p:extLst>
      <p:ext uri="{BB962C8B-B14F-4D97-AF65-F5344CB8AC3E}">
        <p14:creationId xmlns:p14="http://schemas.microsoft.com/office/powerpoint/2010/main" val="155158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858D9-92F5-293D-25D3-019B1A0C7F1D}"/>
              </a:ext>
            </a:extLst>
          </p:cNvPr>
          <p:cNvSpPr>
            <a:spLocks noGrp="1"/>
          </p:cNvSpPr>
          <p:nvPr>
            <p:ph idx="10"/>
          </p:nvPr>
        </p:nvSpPr>
        <p:spPr>
          <a:xfrm>
            <a:off x="609600" y="951722"/>
            <a:ext cx="6629400" cy="5372878"/>
          </a:xfrm>
        </p:spPr>
        <p:txBody>
          <a:bodyPr/>
          <a:lstStyle/>
          <a:p>
            <a:pPr marL="0" indent="0">
              <a:buNone/>
            </a:pPr>
            <a:r>
              <a:rPr lang="en-US" sz="2000" dirty="0"/>
              <a:t>Alice has used FMLA multiple times over her 20-year career. Alice resigned her employment and her last day of work just ended. During the exit interview, Alice told you that she loved her job but about a month ago, she told her manager that she was considering using a combination of FMLA leave and sick leave for an 8-week PTSD treatment program. Alice said her manager told her that she had already taken serious amounts of FMLA and that she should consider not taking any more time off for a while. Alice told you that she was afraid she wouldn’t be permitted to take the time off for the treatment program and she would probably get in trouble if she asked for more FML. Instead of making the FML request, she just resigned.</a:t>
            </a:r>
          </a:p>
          <a:p>
            <a:r>
              <a:rPr lang="en-US" sz="2000" dirty="0"/>
              <a:t>What should you do?</a:t>
            </a:r>
          </a:p>
          <a:p>
            <a:endParaRPr lang="en-US" dirty="0"/>
          </a:p>
        </p:txBody>
      </p:sp>
      <p:sp>
        <p:nvSpPr>
          <p:cNvPr id="3" name="Title 2">
            <a:extLst>
              <a:ext uri="{FF2B5EF4-FFF2-40B4-BE49-F238E27FC236}">
                <a16:creationId xmlns:a16="http://schemas.microsoft.com/office/drawing/2014/main" id="{9534D2D9-051F-20ED-A0F6-0263A02154FA}"/>
              </a:ext>
            </a:extLst>
          </p:cNvPr>
          <p:cNvSpPr>
            <a:spLocks noGrp="1"/>
          </p:cNvSpPr>
          <p:nvPr>
            <p:ph type="title"/>
          </p:nvPr>
        </p:nvSpPr>
        <p:spPr/>
        <p:txBody>
          <a:bodyPr/>
          <a:lstStyle/>
          <a:p>
            <a:r>
              <a:rPr lang="en-US" dirty="0"/>
              <a:t>FMLA</a:t>
            </a:r>
          </a:p>
        </p:txBody>
      </p:sp>
      <p:pic>
        <p:nvPicPr>
          <p:cNvPr id="10" name="Picture Placeholder 9" descr="A picture containing graphics, screenshot, symbol, font&#10;&#10;Description automatically generated">
            <a:extLst>
              <a:ext uri="{FF2B5EF4-FFF2-40B4-BE49-F238E27FC236}">
                <a16:creationId xmlns:a16="http://schemas.microsoft.com/office/drawing/2014/main" id="{D9DE6324-F308-9B84-B474-F1F48EF58897}"/>
              </a:ext>
            </a:extLst>
          </p:cNvPr>
          <p:cNvPicPr>
            <a:picLocks noGrp="1" noChangeAspect="1"/>
          </p:cNvPicPr>
          <p:nvPr>
            <p:ph type="pic" idx="15"/>
          </p:nvPr>
        </p:nvPicPr>
        <p:blipFill>
          <a:blip r:embed="rId2"/>
          <a:srcRect t="6223" b="6223"/>
          <a:stretch>
            <a:fillRect/>
          </a:stretch>
        </p:blipFill>
        <p:spPr>
          <a:xfrm>
            <a:off x="8029665" y="1874678"/>
            <a:ext cx="3552735" cy="3108643"/>
          </a:xfrm>
        </p:spPr>
      </p:pic>
    </p:spTree>
    <p:extLst>
      <p:ext uri="{BB962C8B-B14F-4D97-AF65-F5344CB8AC3E}">
        <p14:creationId xmlns:p14="http://schemas.microsoft.com/office/powerpoint/2010/main" val="224120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BBDA7B-AB1A-416F-B503-8755D3EDA154}"/>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3FCE1E0D-D2F2-4DF0-8A53-39BCF5BF2E84}"/>
              </a:ext>
            </a:extLst>
          </p:cNvPr>
          <p:cNvSpPr>
            <a:spLocks noGrp="1"/>
          </p:cNvSpPr>
          <p:nvPr>
            <p:ph type="sldNum" sz="quarter" idx="11"/>
          </p:nvPr>
        </p:nvSpPr>
        <p:spPr/>
        <p:txBody>
          <a:bodyPr/>
          <a:lstStyle/>
          <a:p>
            <a:fld id="{407F7647-6CBB-4945-B48A-22BF8575EA14}" type="slidenum">
              <a:rPr lang="en-US" smtClean="0"/>
              <a:pPr/>
              <a:t>5</a:t>
            </a:fld>
            <a:endParaRPr lang="en-US" dirty="0"/>
          </a:p>
        </p:txBody>
      </p:sp>
      <p:sp>
        <p:nvSpPr>
          <p:cNvPr id="4" name="Content Placeholder 3">
            <a:extLst>
              <a:ext uri="{FF2B5EF4-FFF2-40B4-BE49-F238E27FC236}">
                <a16:creationId xmlns:a16="http://schemas.microsoft.com/office/drawing/2014/main" id="{5C969DFB-6C4F-4479-AF9B-80F64E8CB76F}"/>
              </a:ext>
            </a:extLst>
          </p:cNvPr>
          <p:cNvSpPr>
            <a:spLocks noGrp="1"/>
          </p:cNvSpPr>
          <p:nvPr>
            <p:ph sz="quarter" idx="12"/>
          </p:nvPr>
        </p:nvSpPr>
        <p:spPr/>
        <p:txBody>
          <a:bodyPr/>
          <a:lstStyle/>
          <a:p>
            <a:pPr marL="457200" lvl="1" indent="0">
              <a:buNone/>
            </a:pPr>
            <a:r>
              <a:rPr lang="en-US" sz="2400" dirty="0"/>
              <a:t>“We hope this opinion will help clarify that an employer can violate the FMLA by discouraging an employee from exercising rights under the FMLA without actually denying an FMLA leave request.”</a:t>
            </a:r>
          </a:p>
          <a:p>
            <a:pPr marL="457200" lvl="1" indent="0">
              <a:buNone/>
            </a:pPr>
            <a:r>
              <a:rPr lang="en-US" sz="2400" dirty="0"/>
              <a:t>	</a:t>
            </a:r>
          </a:p>
          <a:p>
            <a:pPr marL="457200" lvl="1" indent="0">
              <a:buNone/>
            </a:pPr>
            <a:r>
              <a:rPr lang="en-US" sz="2400" dirty="0"/>
              <a:t>						Judge Hamilton, 7</a:t>
            </a:r>
            <a:r>
              <a:rPr lang="en-US" sz="2400" baseline="30000" dirty="0"/>
              <a:t>th</a:t>
            </a:r>
            <a:r>
              <a:rPr lang="en-US" sz="2400" dirty="0"/>
              <a:t> Cir. </a:t>
            </a:r>
          </a:p>
          <a:p>
            <a:endParaRPr lang="en-US" dirty="0"/>
          </a:p>
        </p:txBody>
      </p:sp>
      <p:sp>
        <p:nvSpPr>
          <p:cNvPr id="5" name="Title 4">
            <a:extLst>
              <a:ext uri="{FF2B5EF4-FFF2-40B4-BE49-F238E27FC236}">
                <a16:creationId xmlns:a16="http://schemas.microsoft.com/office/drawing/2014/main" id="{C3B39445-F52E-4C66-B8BA-8576810DC5EB}"/>
              </a:ext>
            </a:extLst>
          </p:cNvPr>
          <p:cNvSpPr>
            <a:spLocks noGrp="1"/>
          </p:cNvSpPr>
          <p:nvPr>
            <p:ph type="title"/>
          </p:nvPr>
        </p:nvSpPr>
        <p:spPr/>
        <p:txBody>
          <a:bodyPr/>
          <a:lstStyle/>
          <a:p>
            <a:r>
              <a:rPr lang="en-US" dirty="0"/>
              <a:t>FMLA Interference</a:t>
            </a:r>
          </a:p>
        </p:txBody>
      </p:sp>
    </p:spTree>
    <p:extLst>
      <p:ext uri="{BB962C8B-B14F-4D97-AF65-F5344CB8AC3E}">
        <p14:creationId xmlns:p14="http://schemas.microsoft.com/office/powerpoint/2010/main" val="201500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DC7A8-3061-4331-81F6-DF2E1924D406}"/>
              </a:ext>
            </a:extLst>
          </p:cNvPr>
          <p:cNvSpPr>
            <a:spLocks noGrp="1"/>
          </p:cNvSpPr>
          <p:nvPr>
            <p:ph type="body" sz="quarter" idx="10"/>
          </p:nvPr>
        </p:nvSpPr>
        <p:spPr/>
        <p:txBody>
          <a:bodyPr/>
          <a:lstStyle/>
          <a:p>
            <a:r>
              <a:rPr lang="en-US" dirty="0"/>
              <a:t>Accommodation Requests to Continue to Work Remotely</a:t>
            </a:r>
          </a:p>
        </p:txBody>
      </p:sp>
    </p:spTree>
    <p:extLst>
      <p:ext uri="{BB962C8B-B14F-4D97-AF65-F5344CB8AC3E}">
        <p14:creationId xmlns:p14="http://schemas.microsoft.com/office/powerpoint/2010/main" val="305922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1C96C8-DC6E-461D-A825-FB6F410E39B6}"/>
              </a:ext>
            </a:extLst>
          </p:cNvPr>
          <p:cNvSpPr>
            <a:spLocks noGrp="1"/>
          </p:cNvSpPr>
          <p:nvPr>
            <p:ph idx="10"/>
          </p:nvPr>
        </p:nvSpPr>
        <p:spPr/>
        <p:txBody>
          <a:bodyPr/>
          <a:lstStyle/>
          <a:p>
            <a:r>
              <a:rPr lang="en-US" dirty="0"/>
              <a:t>Rebecca has been successfully working from home since March 1, 2020. The company has announced that all remaining remote work employees will be required to return to the workplace at least 3 days a week in 1 month. Rebecca has informed HR that she has breast cancer, and her radiation treatments make her immunosuppressed. Her radiation therapy ends in 6 months. Rebecca has requested that she be permitted to continue working remotely until her radiation treatments are completed. </a:t>
            </a:r>
          </a:p>
          <a:p>
            <a:r>
              <a:rPr lang="en-US" dirty="0"/>
              <a:t>What issues should we consider? </a:t>
            </a:r>
          </a:p>
          <a:p>
            <a:pPr marL="0" indent="0">
              <a:buNone/>
            </a:pPr>
            <a:endParaRPr lang="en-US" dirty="0"/>
          </a:p>
        </p:txBody>
      </p:sp>
      <p:sp>
        <p:nvSpPr>
          <p:cNvPr id="5" name="Title 4">
            <a:extLst>
              <a:ext uri="{FF2B5EF4-FFF2-40B4-BE49-F238E27FC236}">
                <a16:creationId xmlns:a16="http://schemas.microsoft.com/office/drawing/2014/main" id="{DFF91C6E-BB1D-4C47-AC2C-C3216A71AFEC}"/>
              </a:ext>
            </a:extLst>
          </p:cNvPr>
          <p:cNvSpPr>
            <a:spLocks noGrp="1"/>
          </p:cNvSpPr>
          <p:nvPr>
            <p:ph type="title"/>
          </p:nvPr>
        </p:nvSpPr>
        <p:spPr/>
        <p:txBody>
          <a:bodyPr/>
          <a:lstStyle/>
          <a:p>
            <a:r>
              <a:rPr lang="en-US" dirty="0"/>
              <a:t>Accommodation Requests To Continue Remote Work</a:t>
            </a:r>
          </a:p>
        </p:txBody>
      </p:sp>
      <p:pic>
        <p:nvPicPr>
          <p:cNvPr id="8" name="Picture Placeholder 7" descr="A picture containing text, accessory, case&#10;&#10;Description automatically generated">
            <a:extLst>
              <a:ext uri="{FF2B5EF4-FFF2-40B4-BE49-F238E27FC236}">
                <a16:creationId xmlns:a16="http://schemas.microsoft.com/office/drawing/2014/main" id="{9522CBBD-8F56-D6B5-25B8-FD6A27181AE5}"/>
              </a:ext>
            </a:extLst>
          </p:cNvPr>
          <p:cNvPicPr>
            <a:picLocks noGrp="1" noChangeAspect="1"/>
          </p:cNvPicPr>
          <p:nvPr>
            <p:ph type="pic" idx="15"/>
          </p:nvPr>
        </p:nvPicPr>
        <p:blipFill>
          <a:blip r:embed="rId3"/>
          <a:srcRect l="11063" r="11063"/>
          <a:stretch>
            <a:fillRect/>
          </a:stretch>
        </p:blipFill>
        <p:spPr>
          <a:xfrm>
            <a:off x="8673541" y="2209800"/>
            <a:ext cx="2655418" cy="2323490"/>
          </a:xfrm>
        </p:spPr>
      </p:pic>
      <p:sp>
        <p:nvSpPr>
          <p:cNvPr id="3" name="Slide Number Placeholder 2">
            <a:extLst>
              <a:ext uri="{FF2B5EF4-FFF2-40B4-BE49-F238E27FC236}">
                <a16:creationId xmlns:a16="http://schemas.microsoft.com/office/drawing/2014/main" id="{DDA4BACA-DD8B-4703-97AA-C4EEB02E32B2}"/>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7</a:t>
            </a:fld>
            <a:endParaRPr lang="en-US" dirty="0"/>
          </a:p>
        </p:txBody>
      </p:sp>
    </p:spTree>
    <p:extLst>
      <p:ext uri="{BB962C8B-B14F-4D97-AF65-F5344CB8AC3E}">
        <p14:creationId xmlns:p14="http://schemas.microsoft.com/office/powerpoint/2010/main" val="77086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944BB-DF86-DE4E-BB29-EB5B887C175B}"/>
              </a:ext>
            </a:extLst>
          </p:cNvPr>
          <p:cNvSpPr>
            <a:spLocks noGrp="1"/>
          </p:cNvSpPr>
          <p:nvPr>
            <p:ph type="title"/>
          </p:nvPr>
        </p:nvSpPr>
        <p:spPr/>
        <p:txBody>
          <a:bodyPr>
            <a:normAutofit/>
          </a:bodyPr>
          <a:lstStyle/>
          <a:p>
            <a:r>
              <a:rPr lang="en-US" dirty="0"/>
              <a:t>Why Does the Employee Want to Continue to Work from Home?</a:t>
            </a:r>
          </a:p>
        </p:txBody>
      </p:sp>
      <p:sp>
        <p:nvSpPr>
          <p:cNvPr id="2" name="Text Placeholder 1">
            <a:extLst>
              <a:ext uri="{FF2B5EF4-FFF2-40B4-BE49-F238E27FC236}">
                <a16:creationId xmlns:a16="http://schemas.microsoft.com/office/drawing/2014/main" id="{51003C80-4043-8132-45FB-C2756DA6F27A}"/>
              </a:ext>
            </a:extLst>
          </p:cNvPr>
          <p:cNvSpPr>
            <a:spLocks noGrp="1"/>
          </p:cNvSpPr>
          <p:nvPr>
            <p:ph type="body" idx="10"/>
          </p:nvPr>
        </p:nvSpPr>
        <p:spPr/>
        <p:txBody>
          <a:bodyPr/>
          <a:lstStyle/>
          <a:p>
            <a:r>
              <a:rPr lang="en-US" dirty="0"/>
              <a:t>Need to consider</a:t>
            </a:r>
          </a:p>
        </p:txBody>
      </p:sp>
      <p:sp>
        <p:nvSpPr>
          <p:cNvPr id="3" name="Text Placeholder 2">
            <a:extLst>
              <a:ext uri="{FF2B5EF4-FFF2-40B4-BE49-F238E27FC236}">
                <a16:creationId xmlns:a16="http://schemas.microsoft.com/office/drawing/2014/main" id="{086D1D71-85B6-DD7C-39AF-17044FC2593E}"/>
              </a:ext>
            </a:extLst>
          </p:cNvPr>
          <p:cNvSpPr>
            <a:spLocks noGrp="1"/>
          </p:cNvSpPr>
          <p:nvPr>
            <p:ph type="body" idx="13"/>
          </p:nvPr>
        </p:nvSpPr>
        <p:spPr/>
        <p:txBody>
          <a:bodyPr/>
          <a:lstStyle/>
          <a:p>
            <a:r>
              <a:rPr lang="en-US" sz="2000" dirty="0"/>
              <a:t>ADA</a:t>
            </a:r>
          </a:p>
        </p:txBody>
      </p:sp>
      <p:sp>
        <p:nvSpPr>
          <p:cNvPr id="5" name="Text Placeholder 4">
            <a:extLst>
              <a:ext uri="{FF2B5EF4-FFF2-40B4-BE49-F238E27FC236}">
                <a16:creationId xmlns:a16="http://schemas.microsoft.com/office/drawing/2014/main" id="{FEB1548B-2E97-7730-DCDB-A5633818E543}"/>
              </a:ext>
            </a:extLst>
          </p:cNvPr>
          <p:cNvSpPr>
            <a:spLocks noGrp="1"/>
          </p:cNvSpPr>
          <p:nvPr>
            <p:ph type="body" idx="14"/>
          </p:nvPr>
        </p:nvSpPr>
        <p:spPr/>
        <p:txBody>
          <a:bodyPr/>
          <a:lstStyle/>
          <a:p>
            <a:r>
              <a:rPr lang="en-US" sz="2000" dirty="0"/>
              <a:t>PDA</a:t>
            </a:r>
          </a:p>
        </p:txBody>
      </p:sp>
      <p:sp>
        <p:nvSpPr>
          <p:cNvPr id="6" name="Text Placeholder 5">
            <a:extLst>
              <a:ext uri="{FF2B5EF4-FFF2-40B4-BE49-F238E27FC236}">
                <a16:creationId xmlns:a16="http://schemas.microsoft.com/office/drawing/2014/main" id="{3A78B3B7-1244-D548-5875-9221ADC41CA8}"/>
              </a:ext>
            </a:extLst>
          </p:cNvPr>
          <p:cNvSpPr>
            <a:spLocks noGrp="1"/>
          </p:cNvSpPr>
          <p:nvPr>
            <p:ph type="body" idx="15"/>
          </p:nvPr>
        </p:nvSpPr>
        <p:spPr/>
        <p:txBody>
          <a:bodyPr/>
          <a:lstStyle/>
          <a:p>
            <a:pPr marL="0" lvl="0" indent="0" algn="ctr">
              <a:buNone/>
            </a:pPr>
            <a:r>
              <a:rPr lang="en-US" sz="2000" dirty="0">
                <a:solidFill>
                  <a:schemeClr val="bg1"/>
                </a:solidFill>
              </a:rPr>
              <a:t>Pregnant Worker Fairness Act &amp; State Pregnancy Accommodation Laws</a:t>
            </a:r>
          </a:p>
        </p:txBody>
      </p:sp>
      <p:sp>
        <p:nvSpPr>
          <p:cNvPr id="10" name="Text Placeholder 9">
            <a:extLst>
              <a:ext uri="{FF2B5EF4-FFF2-40B4-BE49-F238E27FC236}">
                <a16:creationId xmlns:a16="http://schemas.microsoft.com/office/drawing/2014/main" id="{7B2FFEF3-9323-631C-4270-029FB86B804D}"/>
              </a:ext>
            </a:extLst>
          </p:cNvPr>
          <p:cNvSpPr>
            <a:spLocks noGrp="1"/>
          </p:cNvSpPr>
          <p:nvPr>
            <p:ph type="body" idx="16"/>
          </p:nvPr>
        </p:nvSpPr>
        <p:spPr/>
        <p:txBody>
          <a:bodyPr/>
          <a:lstStyle/>
          <a:p>
            <a:r>
              <a:rPr lang="en-US" sz="2000" dirty="0"/>
              <a:t>Title VII</a:t>
            </a:r>
          </a:p>
          <a:p>
            <a:r>
              <a:rPr lang="en-US" sz="2000" dirty="0"/>
              <a:t>(Religion)</a:t>
            </a:r>
          </a:p>
        </p:txBody>
      </p:sp>
    </p:spTree>
    <p:extLst>
      <p:ext uri="{BB962C8B-B14F-4D97-AF65-F5344CB8AC3E}">
        <p14:creationId xmlns:p14="http://schemas.microsoft.com/office/powerpoint/2010/main" val="294303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8C3C-DC9A-4DCA-A8CD-9FCE9D2D2E38}"/>
              </a:ext>
            </a:extLst>
          </p:cNvPr>
          <p:cNvSpPr>
            <a:spLocks noGrp="1"/>
          </p:cNvSpPr>
          <p:nvPr>
            <p:ph type="title"/>
          </p:nvPr>
        </p:nvSpPr>
        <p:spPr>
          <a:xfrm>
            <a:off x="685800" y="57396"/>
            <a:ext cx="10817352" cy="1085604"/>
          </a:xfrm>
        </p:spPr>
        <p:txBody>
          <a:bodyPr/>
          <a:lstStyle/>
          <a:p>
            <a:r>
              <a:rPr lang="en-US" dirty="0"/>
              <a:t>If You Are Considering Denying a </a:t>
            </a:r>
            <a:r>
              <a:rPr lang="en-US" i="1" dirty="0"/>
              <a:t>Disability Based </a:t>
            </a:r>
            <a:r>
              <a:rPr lang="en-US" dirty="0"/>
              <a:t>Request How Will You Show What Changed?</a:t>
            </a:r>
          </a:p>
        </p:txBody>
      </p:sp>
      <p:sp>
        <p:nvSpPr>
          <p:cNvPr id="3" name="Footer Placeholder 2">
            <a:extLst>
              <a:ext uri="{FF2B5EF4-FFF2-40B4-BE49-F238E27FC236}">
                <a16:creationId xmlns:a16="http://schemas.microsoft.com/office/drawing/2014/main" id="{AC61615D-846E-4B57-B525-A94825ED9AEE}"/>
              </a:ext>
            </a:extLst>
          </p:cNvPr>
          <p:cNvSpPr>
            <a:spLocks noGrp="1"/>
          </p:cNvSpPr>
          <p:nvPr>
            <p:ph type="ftr" sz="quarter" idx="12"/>
          </p:nvPr>
        </p:nvSpPr>
        <p:spPr/>
        <p:txBody>
          <a:bodyPr/>
          <a:lstStyle/>
          <a:p>
            <a:r>
              <a:rPr lang="en-US" b="1" dirty="0"/>
              <a:t>Jackson Lewis P.C.  </a:t>
            </a:r>
            <a:endParaRPr lang="en-US" dirty="0"/>
          </a:p>
        </p:txBody>
      </p:sp>
      <p:sp>
        <p:nvSpPr>
          <p:cNvPr id="4" name="Text Placeholder 3">
            <a:extLst>
              <a:ext uri="{FF2B5EF4-FFF2-40B4-BE49-F238E27FC236}">
                <a16:creationId xmlns:a16="http://schemas.microsoft.com/office/drawing/2014/main" id="{8A9EBC29-FB92-452E-9DFB-A95EE705D8FB}"/>
              </a:ext>
            </a:extLst>
          </p:cNvPr>
          <p:cNvSpPr>
            <a:spLocks noGrp="1"/>
          </p:cNvSpPr>
          <p:nvPr>
            <p:ph type="body" idx="13"/>
          </p:nvPr>
        </p:nvSpPr>
        <p:spPr/>
        <p:txBody>
          <a:bodyPr/>
          <a:lstStyle/>
          <a:p>
            <a:r>
              <a:rPr lang="en-US" dirty="0"/>
              <a:t>The Job Duties While Working From Home?</a:t>
            </a:r>
          </a:p>
        </p:txBody>
      </p:sp>
      <p:sp>
        <p:nvSpPr>
          <p:cNvPr id="5" name="Text Placeholder 4">
            <a:extLst>
              <a:ext uri="{FF2B5EF4-FFF2-40B4-BE49-F238E27FC236}">
                <a16:creationId xmlns:a16="http://schemas.microsoft.com/office/drawing/2014/main" id="{7D1FE476-7ADB-4575-B071-3362EF78C72B}"/>
              </a:ext>
            </a:extLst>
          </p:cNvPr>
          <p:cNvSpPr>
            <a:spLocks noGrp="1"/>
          </p:cNvSpPr>
          <p:nvPr>
            <p:ph type="body" idx="14"/>
          </p:nvPr>
        </p:nvSpPr>
        <p:spPr>
          <a:xfrm>
            <a:off x="704849" y="2809117"/>
            <a:ext cx="2701091" cy="924683"/>
          </a:xfrm>
        </p:spPr>
        <p:txBody>
          <a:bodyPr/>
          <a:lstStyle/>
          <a:p>
            <a:r>
              <a:rPr lang="en-US" dirty="0"/>
              <a:t>The Team Structure Upon Return?</a:t>
            </a:r>
          </a:p>
          <a:p>
            <a:endParaRPr lang="en-US" dirty="0"/>
          </a:p>
        </p:txBody>
      </p:sp>
      <p:sp>
        <p:nvSpPr>
          <p:cNvPr id="6" name="Text Placeholder 5">
            <a:extLst>
              <a:ext uri="{FF2B5EF4-FFF2-40B4-BE49-F238E27FC236}">
                <a16:creationId xmlns:a16="http://schemas.microsoft.com/office/drawing/2014/main" id="{3AE745DC-6606-45A5-81CD-7D2B014D7554}"/>
              </a:ext>
            </a:extLst>
          </p:cNvPr>
          <p:cNvSpPr>
            <a:spLocks noGrp="1"/>
          </p:cNvSpPr>
          <p:nvPr>
            <p:ph type="body" idx="15"/>
          </p:nvPr>
        </p:nvSpPr>
        <p:spPr>
          <a:xfrm>
            <a:off x="704849" y="4495800"/>
            <a:ext cx="2701091" cy="77850"/>
          </a:xfrm>
        </p:spPr>
        <p:txBody>
          <a:bodyPr/>
          <a:lstStyle/>
          <a:p>
            <a:r>
              <a:rPr lang="en-US" dirty="0"/>
              <a:t>The Performance?</a:t>
            </a:r>
          </a:p>
          <a:p>
            <a:endParaRPr lang="en-US" dirty="0"/>
          </a:p>
        </p:txBody>
      </p:sp>
      <p:sp>
        <p:nvSpPr>
          <p:cNvPr id="7" name="Text Placeholder 6">
            <a:extLst>
              <a:ext uri="{FF2B5EF4-FFF2-40B4-BE49-F238E27FC236}">
                <a16:creationId xmlns:a16="http://schemas.microsoft.com/office/drawing/2014/main" id="{659EE241-8059-4D34-AAEE-BD16A8B0385A}"/>
              </a:ext>
            </a:extLst>
          </p:cNvPr>
          <p:cNvSpPr>
            <a:spLocks noGrp="1"/>
          </p:cNvSpPr>
          <p:nvPr>
            <p:ph type="body" idx="16"/>
          </p:nvPr>
        </p:nvSpPr>
        <p:spPr>
          <a:xfrm>
            <a:off x="704849" y="5314126"/>
            <a:ext cx="2701091" cy="365125"/>
          </a:xfrm>
        </p:spPr>
        <p:txBody>
          <a:bodyPr/>
          <a:lstStyle/>
          <a:p>
            <a:r>
              <a:rPr lang="en-US" dirty="0"/>
              <a:t>What Would Your Documents and Employees Say?</a:t>
            </a:r>
          </a:p>
        </p:txBody>
      </p:sp>
      <p:sp>
        <p:nvSpPr>
          <p:cNvPr id="8" name="Text Placeholder 7">
            <a:extLst>
              <a:ext uri="{FF2B5EF4-FFF2-40B4-BE49-F238E27FC236}">
                <a16:creationId xmlns:a16="http://schemas.microsoft.com/office/drawing/2014/main" id="{DBF85CC1-548A-44BE-A9A8-C56366EC8B37}"/>
              </a:ext>
            </a:extLst>
          </p:cNvPr>
          <p:cNvSpPr>
            <a:spLocks noGrp="1"/>
          </p:cNvSpPr>
          <p:nvPr>
            <p:ph type="body" idx="17"/>
          </p:nvPr>
        </p:nvSpPr>
        <p:spPr/>
        <p:txBody>
          <a:bodyPr/>
          <a:lstStyle/>
          <a:p>
            <a:r>
              <a:rPr lang="en-US" dirty="0"/>
              <a:t>Was the employee only required to handle some of her job duties while working from home and now employee will resume full duties?</a:t>
            </a:r>
          </a:p>
        </p:txBody>
      </p:sp>
      <p:sp>
        <p:nvSpPr>
          <p:cNvPr id="9" name="Text Placeholder 8">
            <a:extLst>
              <a:ext uri="{FF2B5EF4-FFF2-40B4-BE49-F238E27FC236}">
                <a16:creationId xmlns:a16="http://schemas.microsoft.com/office/drawing/2014/main" id="{B576BCDA-346E-4ACE-8CFE-6BA14B02D4D8}"/>
              </a:ext>
            </a:extLst>
          </p:cNvPr>
          <p:cNvSpPr>
            <a:spLocks noGrp="1"/>
          </p:cNvSpPr>
          <p:nvPr>
            <p:ph type="body" idx="18"/>
          </p:nvPr>
        </p:nvSpPr>
        <p:spPr>
          <a:xfrm>
            <a:off x="3921026" y="2743200"/>
            <a:ext cx="7582126" cy="683450"/>
          </a:xfrm>
        </p:spPr>
        <p:txBody>
          <a:bodyPr/>
          <a:lstStyle/>
          <a:p>
            <a:r>
              <a:rPr lang="en-US" dirty="0"/>
              <a:t>Will the employee’s team structure change upon return to work?</a:t>
            </a:r>
          </a:p>
        </p:txBody>
      </p:sp>
      <p:sp>
        <p:nvSpPr>
          <p:cNvPr id="10" name="Text Placeholder 9">
            <a:extLst>
              <a:ext uri="{FF2B5EF4-FFF2-40B4-BE49-F238E27FC236}">
                <a16:creationId xmlns:a16="http://schemas.microsoft.com/office/drawing/2014/main" id="{5AACA743-0A32-46F3-AC6B-2903466D01E3}"/>
              </a:ext>
            </a:extLst>
          </p:cNvPr>
          <p:cNvSpPr>
            <a:spLocks noGrp="1"/>
          </p:cNvSpPr>
          <p:nvPr>
            <p:ph type="body" idx="19"/>
          </p:nvPr>
        </p:nvSpPr>
        <p:spPr>
          <a:xfrm>
            <a:off x="3921026" y="3953576"/>
            <a:ext cx="7582126" cy="770824"/>
          </a:xfrm>
        </p:spPr>
        <p:txBody>
          <a:bodyPr/>
          <a:lstStyle/>
          <a:p>
            <a:r>
              <a:rPr lang="en-US" dirty="0"/>
              <a:t>Did employee have problems performing her job duties while working from home?</a:t>
            </a:r>
          </a:p>
        </p:txBody>
      </p:sp>
      <p:sp>
        <p:nvSpPr>
          <p:cNvPr id="11" name="Text Placeholder 10">
            <a:extLst>
              <a:ext uri="{FF2B5EF4-FFF2-40B4-BE49-F238E27FC236}">
                <a16:creationId xmlns:a16="http://schemas.microsoft.com/office/drawing/2014/main" id="{88A3BDB4-AABA-40CA-A287-BEF4B2BCB779}"/>
              </a:ext>
            </a:extLst>
          </p:cNvPr>
          <p:cNvSpPr>
            <a:spLocks noGrp="1"/>
          </p:cNvSpPr>
          <p:nvPr>
            <p:ph type="body" idx="20"/>
          </p:nvPr>
        </p:nvSpPr>
        <p:spPr/>
        <p:txBody>
          <a:bodyPr/>
          <a:lstStyle/>
          <a:p>
            <a:r>
              <a:rPr lang="en-US" dirty="0"/>
              <a:t>What would your documentation show about employee’s ability to do the job working from home? What would coworkers say about necessity of being in the office 100% to do the job?</a:t>
            </a:r>
          </a:p>
        </p:txBody>
      </p:sp>
      <p:sp>
        <p:nvSpPr>
          <p:cNvPr id="12" name="Slide Number Placeholder 11">
            <a:extLst>
              <a:ext uri="{FF2B5EF4-FFF2-40B4-BE49-F238E27FC236}">
                <a16:creationId xmlns:a16="http://schemas.microsoft.com/office/drawing/2014/main" id="{39F51585-83D6-42CD-86CE-7BF1A1B04C18}"/>
              </a:ext>
            </a:extLst>
          </p:cNvPr>
          <p:cNvSpPr>
            <a:spLocks noGrp="1"/>
          </p:cNvSpPr>
          <p:nvPr>
            <p:ph type="sldNum" sz="quarter" idx="4"/>
          </p:nvPr>
        </p:nvSpPr>
        <p:spPr/>
        <p:txBody>
          <a:bodyPr/>
          <a:lstStyle/>
          <a:p>
            <a:fld id="{407F7647-6CBB-4945-B48A-22BF8575EA14}" type="slidenum">
              <a:rPr lang="en-US" smtClean="0"/>
              <a:pPr/>
              <a:t>9</a:t>
            </a:fld>
            <a:endParaRPr lang="en-US" dirty="0"/>
          </a:p>
        </p:txBody>
      </p:sp>
    </p:spTree>
    <p:extLst>
      <p:ext uri="{BB962C8B-B14F-4D97-AF65-F5344CB8AC3E}">
        <p14:creationId xmlns:p14="http://schemas.microsoft.com/office/powerpoint/2010/main" val="580086889"/>
      </p:ext>
    </p:extLst>
  </p:cSld>
  <p:clrMapOvr>
    <a:masterClrMapping/>
  </p:clrMapOvr>
</p:sld>
</file>

<file path=ppt/theme/theme1.xml><?xml version="1.0" encoding="utf-8"?>
<a:theme xmlns:a="http://schemas.openxmlformats.org/drawingml/2006/main" name="Graphic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7cbcab-d6bd-4964-acf9-72f9158eeea3">
      <Terms xmlns="http://schemas.microsoft.com/office/infopath/2007/PartnerControls"/>
    </lcf76f155ced4ddcb4097134ff3c332f>
    <TaxCatchAll xmlns="10a58ea4-e34e-40e7-a777-15493549c4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76E6CA7D4B6344B57DFBD00FCA85E7" ma:contentTypeVersion="16" ma:contentTypeDescription="Create a new document." ma:contentTypeScope="" ma:versionID="0927c3e2c0409cd3791c45a8fb34ec77">
  <xsd:schema xmlns:xsd="http://www.w3.org/2001/XMLSchema" xmlns:xs="http://www.w3.org/2001/XMLSchema" xmlns:p="http://schemas.microsoft.com/office/2006/metadata/properties" xmlns:ns2="c87cbcab-d6bd-4964-acf9-72f9158eeea3" xmlns:ns3="de13644d-80ab-476d-901a-5a25d8e02235" xmlns:ns4="10a58ea4-e34e-40e7-a777-15493549c419" targetNamespace="http://schemas.microsoft.com/office/2006/metadata/properties" ma:root="true" ma:fieldsID="661139ba4c49b4e60e1522b6e0e91274" ns2:_="" ns3:_="" ns4:_="">
    <xsd:import namespace="c87cbcab-d6bd-4964-acf9-72f9158eeea3"/>
    <xsd:import namespace="de13644d-80ab-476d-901a-5a25d8e02235"/>
    <xsd:import namespace="10a58ea4-e34e-40e7-a777-15493549c4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cbcab-d6bd-4964-acf9-72f9158ee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b0df3ed-7c19-45d4-b51a-d868d76651bb"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13644d-80ab-476d-901a-5a25d8e022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a58ea4-e34e-40e7-a777-15493549c41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bbad788-2ca5-45a6-9a9d-4bd0d39d62ef}" ma:internalName="TaxCatchAll" ma:showField="CatchAllData" ma:web="de13644d-80ab-476d-901a-5a25d8e022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EF45C0-5156-4676-9210-6665615912C8}">
  <ds:schemaRefs>
    <ds:schemaRef ds:uri="http://schemas.microsoft.com/office/2006/documentManagement/types"/>
    <ds:schemaRef ds:uri="http://purl.org/dc/elements/1.1/"/>
    <ds:schemaRef ds:uri="http://schemas.microsoft.com/office/infopath/2007/PartnerControls"/>
    <ds:schemaRef ds:uri="http://purl.org/dc/dcmitype/"/>
    <ds:schemaRef ds:uri="10a58ea4-e34e-40e7-a777-15493549c419"/>
    <ds:schemaRef ds:uri="http://www.w3.org/XML/1998/namespace"/>
    <ds:schemaRef ds:uri="http://schemas.microsoft.com/office/2006/metadata/properties"/>
    <ds:schemaRef ds:uri="http://schemas.openxmlformats.org/package/2006/metadata/core-properties"/>
    <ds:schemaRef ds:uri="de13644d-80ab-476d-901a-5a25d8e02235"/>
    <ds:schemaRef ds:uri="c87cbcab-d6bd-4964-acf9-72f9158eeea3"/>
    <ds:schemaRef ds:uri="http://purl.org/dc/terms/"/>
  </ds:schemaRefs>
</ds:datastoreItem>
</file>

<file path=customXml/itemProps2.xml><?xml version="1.0" encoding="utf-8"?>
<ds:datastoreItem xmlns:ds="http://schemas.openxmlformats.org/officeDocument/2006/customXml" ds:itemID="{B2463776-B010-4CE2-9EE2-85D8178FE8C0}">
  <ds:schemaRefs>
    <ds:schemaRef ds:uri="http://schemas.microsoft.com/sharepoint/v3/contenttype/forms"/>
  </ds:schemaRefs>
</ds:datastoreItem>
</file>

<file path=customXml/itemProps3.xml><?xml version="1.0" encoding="utf-8"?>
<ds:datastoreItem xmlns:ds="http://schemas.openxmlformats.org/officeDocument/2006/customXml" ds:itemID="{80207F45-F965-42EF-8BFD-9ED735FA2E0F}">
  <ds:schemaRefs>
    <ds:schemaRef ds:uri="10a58ea4-e34e-40e7-a777-15493549c419"/>
    <ds:schemaRef ds:uri="c87cbcab-d6bd-4964-acf9-72f9158eeea3"/>
    <ds:schemaRef ds:uri="de13644d-80ab-476d-901a-5a25d8e022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241</TotalTime>
  <Words>4128</Words>
  <Application>Microsoft Office PowerPoint</Application>
  <PresentationFormat>Widescreen</PresentationFormat>
  <Paragraphs>237</Paragraphs>
  <Slides>31</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Helvetica Light</vt:lpstr>
      <vt:lpstr>System Font Regular</vt:lpstr>
      <vt:lpstr>Wingdings</vt:lpstr>
      <vt:lpstr>Graphic slides</vt:lpstr>
      <vt:lpstr>PowerPoint Presentation</vt:lpstr>
      <vt:lpstr>PowerPoint Presentation</vt:lpstr>
      <vt:lpstr>PowerPoint Presentation</vt:lpstr>
      <vt:lpstr>FMLA</vt:lpstr>
      <vt:lpstr>FMLA Interference</vt:lpstr>
      <vt:lpstr>PowerPoint Presentation</vt:lpstr>
      <vt:lpstr>Accommodation Requests To Continue Remote Work</vt:lpstr>
      <vt:lpstr>Why Does the Employee Want to Continue to Work from Home?</vt:lpstr>
      <vt:lpstr>If You Are Considering Denying a Disability Based Request How Will You Show What Changed?</vt:lpstr>
      <vt:lpstr>PowerPoint Presentation</vt:lpstr>
      <vt:lpstr>What types of things can an employer ask for disability requests? (Consult CA counsel for worker in CA)</vt:lpstr>
      <vt:lpstr>PowerPoint Presentation</vt:lpstr>
      <vt:lpstr>Commuting</vt:lpstr>
      <vt:lpstr>Commuting</vt:lpstr>
      <vt:lpstr>PowerPoint Presentation</vt:lpstr>
      <vt:lpstr>Direct Threat?</vt:lpstr>
      <vt:lpstr>Medical Exams and Inquiries of EMPLOYEES</vt:lpstr>
      <vt:lpstr>What is Considered a Direct Threat? </vt:lpstr>
      <vt:lpstr>Mental Health Challenges</vt:lpstr>
      <vt:lpstr>Mental Health Challenges</vt:lpstr>
      <vt:lpstr>Fitness for Duty vs. Investigation for Misconduct</vt:lpstr>
      <vt:lpstr>PowerPoint Presentation</vt:lpstr>
      <vt:lpstr>Pregnancy Accommodations</vt:lpstr>
      <vt:lpstr>5 Rules of the PWFA:  It’s An Unlawful Employment Practice To…</vt:lpstr>
      <vt:lpstr>5 Rules of the PWFA:  It’s An Unlawful Employment Practice To…</vt:lpstr>
      <vt:lpstr>State Pregnancy Accommodation Laws </vt:lpstr>
      <vt:lpstr>PowerPoint Presentation</vt:lpstr>
      <vt:lpstr>Military Leave </vt:lpstr>
      <vt:lpstr>Military Leave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Lewis  Brand Extension</dc:title>
  <dc:creator>Katy Admirand</dc:creator>
  <cp:lastModifiedBy>Bennett, Sabrina L. (Nashville)</cp:lastModifiedBy>
  <cp:revision>20</cp:revision>
  <cp:lastPrinted>2023-06-12T15:20:51Z</cp:lastPrinted>
  <dcterms:created xsi:type="dcterms:W3CDTF">2019-05-21T12:41:57Z</dcterms:created>
  <dcterms:modified xsi:type="dcterms:W3CDTF">2023-08-22T14:55:18Z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4862-1403-5284</vt:lpwstr>
  </property>
  <property fmtid="{D5CDD505-2E9C-101B-9397-08002B2CF9AE}" pid="3" name="ContentTypeId">
    <vt:lpwstr>0x0101003776E6CA7D4B6344B57DFBD00FCA85E7</vt:lpwstr>
  </property>
  <property fmtid="{D5CDD505-2E9C-101B-9397-08002B2CF9AE}" pid="4" name="MediaServiceImageTags">
    <vt:lpwstr/>
  </property>
</Properties>
</file>