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3" r:id="rId2"/>
    <p:sldId id="2674" r:id="rId3"/>
    <p:sldId id="2683" r:id="rId4"/>
    <p:sldId id="2675" r:id="rId5"/>
    <p:sldId id="2684" r:id="rId6"/>
    <p:sldId id="2676" r:id="rId7"/>
    <p:sldId id="2679" r:id="rId8"/>
    <p:sldId id="2677" r:id="rId9"/>
    <p:sldId id="2678" r:id="rId10"/>
    <p:sldId id="2685" r:id="rId11"/>
    <p:sldId id="2680" r:id="rId12"/>
    <p:sldId id="2686" r:id="rId13"/>
    <p:sldId id="2687" r:id="rId14"/>
    <p:sldId id="2681" r:id="rId15"/>
    <p:sldId id="2682" r:id="rId16"/>
    <p:sldId id="2688" r:id="rId17"/>
    <p:sldId id="2689" r:id="rId18"/>
    <p:sldId id="2693" r:id="rId19"/>
    <p:sldId id="2695" r:id="rId20"/>
    <p:sldId id="2691" r:id="rId21"/>
    <p:sldId id="2696" r:id="rId22"/>
    <p:sldId id="2690" r:id="rId23"/>
    <p:sldId id="2697" r:id="rId24"/>
    <p:sldId id="2698" r:id="rId25"/>
    <p:sldId id="2699" r:id="rId26"/>
    <p:sldId id="2694" r:id="rId27"/>
    <p:sldId id="2700" r:id="rId28"/>
    <p:sldId id="2701" r:id="rId29"/>
    <p:sldId id="2703" r:id="rId30"/>
    <p:sldId id="2704" r:id="rId31"/>
    <p:sldId id="2705" r:id="rId32"/>
    <p:sldId id="2706" r:id="rId33"/>
    <p:sldId id="2707" r:id="rId34"/>
    <p:sldId id="2708" r:id="rId35"/>
    <p:sldId id="2702" r:id="rId36"/>
    <p:sldId id="27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ption 1">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5"/>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1</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6" name="Text Placeholder 14">
            <a:extLst>
              <a:ext uri="{FF2B5EF4-FFF2-40B4-BE49-F238E27FC236}">
                <a16:creationId xmlns:a16="http://schemas.microsoft.com/office/drawing/2014/main" id="{83700D3F-414D-492E-ADEE-DE8CC0B249E9}"/>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0" name="Text Placeholder 14">
            <a:extLst>
              <a:ext uri="{FF2B5EF4-FFF2-40B4-BE49-F238E27FC236}">
                <a16:creationId xmlns:a16="http://schemas.microsoft.com/office/drawing/2014/main" id="{A6CDB0E7-38EF-4CA7-A30D-ED27914F587A}"/>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2" name="Text Placeholder 14">
            <a:extLst>
              <a:ext uri="{FF2B5EF4-FFF2-40B4-BE49-F238E27FC236}">
                <a16:creationId xmlns:a16="http://schemas.microsoft.com/office/drawing/2014/main" id="{8F187370-3173-49CD-8B91-CC3D7A18C26E}"/>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4999BF73-F9F2-4E1D-830C-FDFB628A31F6}"/>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939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ubtitle with on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C64D358-3C24-4FDF-B6B2-B09E680334B2}"/>
              </a:ext>
            </a:extLst>
          </p:cNvPr>
          <p:cNvSpPr>
            <a:spLocks noGrp="1"/>
          </p:cNvSpPr>
          <p:nvPr>
            <p:ph sz="quarter" idx="18"/>
          </p:nvPr>
        </p:nvSpPr>
        <p:spPr>
          <a:xfrm>
            <a:off x="381000" y="1600200"/>
            <a:ext cx="11430000" cy="4538663"/>
          </a:xfrm>
          <a:prstGeom prst="rect">
            <a:avLst/>
          </a:prstGeom>
        </p:spPr>
        <p:txBody>
          <a:bodyPr/>
          <a:lstStyle>
            <a:lvl1pPr marL="344488" indent="-344488">
              <a:lnSpc>
                <a:spcPct val="100000"/>
              </a:lnSpc>
              <a:spcBef>
                <a:spcPts val="0"/>
              </a:spcBef>
              <a:spcAft>
                <a:spcPts val="1200"/>
              </a:spcAft>
              <a:buClr>
                <a:schemeClr val="accent1"/>
              </a:buClr>
              <a:defRPr sz="2000">
                <a:latin typeface="+mn-lt"/>
                <a:ea typeface="Open Sans Light" panose="020B0306030504020204" pitchFamily="34" charset="0"/>
                <a:cs typeface="Open Sans Light" panose="020B0306030504020204" pitchFamily="34" charset="0"/>
              </a:defRPr>
            </a:lvl1pPr>
            <a:lvl2pPr marL="687388" indent="-342900">
              <a:lnSpc>
                <a:spcPct val="100000"/>
              </a:lnSpc>
              <a:spcBef>
                <a:spcPts val="0"/>
              </a:spcBef>
              <a:spcAft>
                <a:spcPts val="1200"/>
              </a:spcAft>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lnSpc>
                <a:spcPct val="100000"/>
              </a:lnSpc>
              <a:spcBef>
                <a:spcPts val="0"/>
              </a:spcBef>
              <a:spcAft>
                <a:spcPts val="1200"/>
              </a:spcAft>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10">
            <a:extLst>
              <a:ext uri="{FF2B5EF4-FFF2-40B4-BE49-F238E27FC236}">
                <a16:creationId xmlns:a16="http://schemas.microsoft.com/office/drawing/2014/main" id="{0DDEB31F-9812-4AEF-9BC4-F114E4F44AEA}"/>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2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7" name="Text Placeholder 2">
            <a:extLst>
              <a:ext uri="{FF2B5EF4-FFF2-40B4-BE49-F238E27FC236}">
                <a16:creationId xmlns:a16="http://schemas.microsoft.com/office/drawing/2014/main" id="{C3B3A4EB-F305-4422-8C88-870CCE545DA5}"/>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9" name="TextBox 7">
            <a:extLst>
              <a:ext uri="{FF2B5EF4-FFF2-40B4-BE49-F238E27FC236}">
                <a16:creationId xmlns:a16="http://schemas.microsoft.com/office/drawing/2014/main" id="{BD334408-F23F-41A5-A163-45832F857BB4}"/>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72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title with one column - No hash mark">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9E6E1CA2-79C1-44AA-9FC4-E6D5E7D66008}"/>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6" name="Text Placeholder 2">
            <a:extLst>
              <a:ext uri="{FF2B5EF4-FFF2-40B4-BE49-F238E27FC236}">
                <a16:creationId xmlns:a16="http://schemas.microsoft.com/office/drawing/2014/main" id="{106964BD-D71E-4A3F-B632-C9E03B50902F}"/>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7" name="Content Placeholder 7">
            <a:extLst>
              <a:ext uri="{FF2B5EF4-FFF2-40B4-BE49-F238E27FC236}">
                <a16:creationId xmlns:a16="http://schemas.microsoft.com/office/drawing/2014/main" id="{6909E8B4-0FDA-4BE0-A6B5-B9E776E54545}"/>
              </a:ext>
            </a:extLst>
          </p:cNvPr>
          <p:cNvSpPr>
            <a:spLocks noGrp="1"/>
          </p:cNvSpPr>
          <p:nvPr>
            <p:ph sz="quarter" idx="18"/>
          </p:nvPr>
        </p:nvSpPr>
        <p:spPr>
          <a:xfrm>
            <a:off x="381000" y="1600200"/>
            <a:ext cx="11430000" cy="4538663"/>
          </a:xfrm>
          <a:prstGeom prst="rect">
            <a:avLst/>
          </a:prstGeom>
        </p:spPr>
        <p:txBody>
          <a:bodyPr/>
          <a:lstStyle>
            <a:lvl1pPr marL="344488" indent="-344488">
              <a:buClr>
                <a:schemeClr val="accent1"/>
              </a:buCl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7B85B167-FB62-46A9-AA57-2DD08B356EDF}"/>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0231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with two column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C09B96E-3451-421E-95E1-D05A669ACB25}"/>
              </a:ext>
            </a:extLst>
          </p:cNvPr>
          <p:cNvSpPr>
            <a:spLocks noGrp="1"/>
          </p:cNvSpPr>
          <p:nvPr>
            <p:ph type="body" sz="quarter" idx="17"/>
          </p:nvPr>
        </p:nvSpPr>
        <p:spPr>
          <a:xfrm>
            <a:off x="381000" y="1600200"/>
            <a:ext cx="5486400" cy="4538663"/>
          </a:xfrm>
          <a:prstGeom prst="rect">
            <a:avLst/>
          </a:prstGeom>
        </p:spPr>
        <p:txBody>
          <a:bodyPr/>
          <a:lstStyle>
            <a:lvl1pPr marL="344488" indent="-344488">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30415576-692A-4B5B-B3EC-DAD4F07E7541}"/>
              </a:ext>
            </a:extLst>
          </p:cNvPr>
          <p:cNvSpPr>
            <a:spLocks noGrp="1"/>
          </p:cNvSpPr>
          <p:nvPr>
            <p:ph type="body" sz="quarter" idx="18"/>
          </p:nvPr>
        </p:nvSpPr>
        <p:spPr>
          <a:xfrm>
            <a:off x="6333931" y="1600200"/>
            <a:ext cx="5486400" cy="4538663"/>
          </a:xfrm>
          <a:prstGeom prst="rect">
            <a:avLst/>
          </a:prstGeom>
        </p:spPr>
        <p:txBody>
          <a:bodyPr/>
          <a:lstStyle>
            <a:lvl1pPr marL="342900" indent="-342900">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9" name="Text Placeholder 10">
            <a:extLst>
              <a:ext uri="{FF2B5EF4-FFF2-40B4-BE49-F238E27FC236}">
                <a16:creationId xmlns:a16="http://schemas.microsoft.com/office/drawing/2014/main" id="{85BFC132-57B9-42E2-BA12-31465A62946D}"/>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0" name="Text Placeholder 2">
            <a:extLst>
              <a:ext uri="{FF2B5EF4-FFF2-40B4-BE49-F238E27FC236}">
                <a16:creationId xmlns:a16="http://schemas.microsoft.com/office/drawing/2014/main" id="{945CB1CF-317F-47A9-8053-F75230B126FB}"/>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1" name="TextBox 7">
            <a:extLst>
              <a:ext uri="{FF2B5EF4-FFF2-40B4-BE49-F238E27FC236}">
                <a16:creationId xmlns:a16="http://schemas.microsoft.com/office/drawing/2014/main" id="{6C21E214-53D6-4916-B77A-B291A2BBF354}"/>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985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ubtitle with two columns - No hash mark">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C470888C-046E-444E-9E59-31BC29B30B43}"/>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9" name="Text Placeholder 2">
            <a:extLst>
              <a:ext uri="{FF2B5EF4-FFF2-40B4-BE49-F238E27FC236}">
                <a16:creationId xmlns:a16="http://schemas.microsoft.com/office/drawing/2014/main" id="{69378B1D-0275-4D38-B4ED-AA70E6BD6652}"/>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0" name="Text Placeholder 2">
            <a:extLst>
              <a:ext uri="{FF2B5EF4-FFF2-40B4-BE49-F238E27FC236}">
                <a16:creationId xmlns:a16="http://schemas.microsoft.com/office/drawing/2014/main" id="{95903ABA-BB0D-46C1-A585-F9B3FBD8B0D8}"/>
              </a:ext>
            </a:extLst>
          </p:cNvPr>
          <p:cNvSpPr>
            <a:spLocks noGrp="1"/>
          </p:cNvSpPr>
          <p:nvPr>
            <p:ph type="body" sz="quarter" idx="17"/>
          </p:nvPr>
        </p:nvSpPr>
        <p:spPr>
          <a:xfrm>
            <a:off x="381000" y="1600200"/>
            <a:ext cx="5486400" cy="4538663"/>
          </a:xfrm>
          <a:prstGeom prst="rect">
            <a:avLst/>
          </a:prstGeom>
        </p:spPr>
        <p:txBody>
          <a:bodyPr/>
          <a:lstStyle>
            <a:lvl1pPr marL="344488" indent="-344488">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F984307E-FDAC-4ACF-AF2D-5C61ED6D22BB}"/>
              </a:ext>
            </a:extLst>
          </p:cNvPr>
          <p:cNvSpPr>
            <a:spLocks noGrp="1"/>
          </p:cNvSpPr>
          <p:nvPr>
            <p:ph type="body" sz="quarter" idx="18"/>
          </p:nvPr>
        </p:nvSpPr>
        <p:spPr>
          <a:xfrm>
            <a:off x="6333931" y="1600200"/>
            <a:ext cx="5486400" cy="4538663"/>
          </a:xfrm>
          <a:prstGeom prst="rect">
            <a:avLst/>
          </a:prstGeom>
        </p:spPr>
        <p:txBody>
          <a:bodyPr/>
          <a:lstStyle>
            <a:lvl1pPr marL="342900" indent="-342900">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7" name="TextBox 7">
            <a:extLst>
              <a:ext uri="{FF2B5EF4-FFF2-40B4-BE49-F238E27FC236}">
                <a16:creationId xmlns:a16="http://schemas.microsoft.com/office/drawing/2014/main" id="{C87EAEFD-8A78-4284-8BCF-C082292B20BC}"/>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5244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verview with image on righ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716280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3" name="Text Placeholder 4">
            <a:extLst>
              <a:ext uri="{FF2B5EF4-FFF2-40B4-BE49-F238E27FC236}">
                <a16:creationId xmlns:a16="http://schemas.microsoft.com/office/drawing/2014/main" id="{C079C69E-038F-4202-9D8F-42617FBA0C13}"/>
              </a:ext>
            </a:extLst>
          </p:cNvPr>
          <p:cNvSpPr>
            <a:spLocks noGrp="1"/>
          </p:cNvSpPr>
          <p:nvPr>
            <p:ph type="body" sz="quarter" idx="61"/>
          </p:nvPr>
        </p:nvSpPr>
        <p:spPr>
          <a:xfrm>
            <a:off x="393442" y="628650"/>
            <a:ext cx="5715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Box 7">
            <a:extLst>
              <a:ext uri="{FF2B5EF4-FFF2-40B4-BE49-F238E27FC236}">
                <a16:creationId xmlns:a16="http://schemas.microsoft.com/office/drawing/2014/main" id="{ADBE6524-3BC5-43DF-AA3E-BCDB1560C18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53768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with image on lef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5" name="Text Placeholder 4">
            <a:extLst>
              <a:ext uri="{FF2B5EF4-FFF2-40B4-BE49-F238E27FC236}">
                <a16:creationId xmlns:a16="http://schemas.microsoft.com/office/drawing/2014/main" id="{01E12518-4D6C-4905-AE71-DB10832E6257}"/>
              </a:ext>
            </a:extLst>
          </p:cNvPr>
          <p:cNvSpPr>
            <a:spLocks noGrp="1"/>
          </p:cNvSpPr>
          <p:nvPr>
            <p:ph type="body" sz="quarter" idx="61"/>
          </p:nvPr>
        </p:nvSpPr>
        <p:spPr>
          <a:xfrm>
            <a:off x="6096000" y="628650"/>
            <a:ext cx="5715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Box 7">
            <a:extLst>
              <a:ext uri="{FF2B5EF4-FFF2-40B4-BE49-F238E27FC236}">
                <a16:creationId xmlns:a16="http://schemas.microsoft.com/office/drawing/2014/main" id="{9F3BC239-D05E-4900-A52D-214658C97D5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73069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Subtitle Left Arrow - One column">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6148C1-F56C-4733-95D5-44651A2C9B69}"/>
              </a:ext>
            </a:extLst>
          </p:cNvPr>
          <p:cNvGrpSpPr/>
          <p:nvPr userDrawn="1"/>
        </p:nvGrpSpPr>
        <p:grpSpPr>
          <a:xfrm>
            <a:off x="1" y="0"/>
            <a:ext cx="4299728" cy="6858000"/>
            <a:chOff x="1" y="0"/>
            <a:chExt cx="4299728" cy="6858000"/>
          </a:xfrm>
        </p:grpSpPr>
        <p:sp>
          <p:nvSpPr>
            <p:cNvPr id="11" name="Flowchart: Decision 10">
              <a:extLst>
                <a:ext uri="{FF2B5EF4-FFF2-40B4-BE49-F238E27FC236}">
                  <a16:creationId xmlns:a16="http://schemas.microsoft.com/office/drawing/2014/main" id="{A5229459-EADE-4E51-917A-B531C7F529DC}"/>
                </a:ext>
              </a:extLst>
            </p:cNvPr>
            <p:cNvSpPr/>
            <p:nvPr/>
          </p:nvSpPr>
          <p:spPr>
            <a:xfrm>
              <a:off x="2101072" y="0"/>
              <a:ext cx="2198657" cy="6858000"/>
            </a:xfrm>
            <a:prstGeom prst="flowChartDecision">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B99478B-85B0-4C3D-AAA8-830F002E3777}"/>
                </a:ext>
              </a:extLst>
            </p:cNvPr>
            <p:cNvSpPr/>
            <p:nvPr/>
          </p:nvSpPr>
          <p:spPr>
            <a:xfrm>
              <a:off x="1" y="0"/>
              <a:ext cx="3200400" cy="6858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CCCB2E93-48E4-4B80-AA7F-1D01F019B74E}"/>
              </a:ext>
            </a:extLst>
          </p:cNvPr>
          <p:cNvCxnSpPr>
            <a:cxnSpLocks/>
          </p:cNvCxnSpPr>
          <p:nvPr userDrawn="1"/>
        </p:nvCxnSpPr>
        <p:spPr>
          <a:xfrm>
            <a:off x="1558950" y="4088805"/>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BB985FC-F556-4C67-B299-0B421183F2D7}"/>
              </a:ext>
            </a:extLst>
          </p:cNvPr>
          <p:cNvSpPr>
            <a:spLocks noGrp="1"/>
          </p:cNvSpPr>
          <p:nvPr>
            <p:ph type="body" sz="quarter" idx="10" hasCustomPrompt="1"/>
          </p:nvPr>
        </p:nvSpPr>
        <p:spPr>
          <a:xfrm>
            <a:off x="301650" y="2574925"/>
            <a:ext cx="3200400" cy="854075"/>
          </a:xfrm>
          <a:prstGeom prst="rect">
            <a:avLst/>
          </a:prstGeom>
        </p:spPr>
        <p:txBody>
          <a:bodyPr anchor="ctr"/>
          <a:lstStyle>
            <a:lvl1pPr marL="0" indent="0" algn="ctr">
              <a:lnSpc>
                <a:spcPct val="100000"/>
              </a:lnSpc>
              <a:spcBef>
                <a:spcPts val="0"/>
              </a:spcBef>
              <a:buNone/>
              <a:defRPr sz="340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
        <p:nvSpPr>
          <p:cNvPr id="15" name="Text Placeholder 14">
            <a:extLst>
              <a:ext uri="{FF2B5EF4-FFF2-40B4-BE49-F238E27FC236}">
                <a16:creationId xmlns:a16="http://schemas.microsoft.com/office/drawing/2014/main" id="{4A963272-AB87-4ECB-9050-B165DE1CA693}"/>
              </a:ext>
            </a:extLst>
          </p:cNvPr>
          <p:cNvSpPr>
            <a:spLocks noGrp="1"/>
          </p:cNvSpPr>
          <p:nvPr>
            <p:ph type="body" sz="quarter" idx="11" hasCustomPrompt="1"/>
          </p:nvPr>
        </p:nvSpPr>
        <p:spPr>
          <a:xfrm>
            <a:off x="301650" y="3561503"/>
            <a:ext cx="3200400" cy="414338"/>
          </a:xfrm>
          <a:prstGeom prst="rect">
            <a:avLst/>
          </a:prstGeom>
        </p:spPr>
        <p:txBody>
          <a:bodyPr anchor="ctr"/>
          <a:lstStyle>
            <a:lvl1pPr marL="0" indent="0" algn="ctr">
              <a:lnSpc>
                <a:spcPct val="100000"/>
              </a:lnSpc>
              <a:spcBef>
                <a:spcPts val="0"/>
              </a:spcBef>
              <a:buNone/>
              <a:defRPr sz="1200" spc="300" baseline="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6" name="Text Placeholder 4">
            <a:extLst>
              <a:ext uri="{FF2B5EF4-FFF2-40B4-BE49-F238E27FC236}">
                <a16:creationId xmlns:a16="http://schemas.microsoft.com/office/drawing/2014/main" id="{D2C21E9B-3A63-49C7-83E6-A3109D4F3125}"/>
              </a:ext>
            </a:extLst>
          </p:cNvPr>
          <p:cNvSpPr>
            <a:spLocks noGrp="1"/>
          </p:cNvSpPr>
          <p:nvPr>
            <p:ph type="body" sz="quarter" idx="61"/>
          </p:nvPr>
        </p:nvSpPr>
        <p:spPr>
          <a:xfrm>
            <a:off x="4953000" y="628650"/>
            <a:ext cx="6858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Box 7">
            <a:extLst>
              <a:ext uri="{FF2B5EF4-FFF2-40B4-BE49-F238E27FC236}">
                <a16:creationId xmlns:a16="http://schemas.microsoft.com/office/drawing/2014/main" id="{2734946C-A4ED-40BE-9016-D51DF99D6FBF}"/>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149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Subtitle Right Arrow - One colum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71C5A8-BF00-4218-8472-981FFC28BD65}"/>
              </a:ext>
            </a:extLst>
          </p:cNvPr>
          <p:cNvGrpSpPr/>
          <p:nvPr userDrawn="1"/>
        </p:nvGrpSpPr>
        <p:grpSpPr>
          <a:xfrm>
            <a:off x="7892272" y="0"/>
            <a:ext cx="4299728" cy="6858000"/>
            <a:chOff x="7892272" y="0"/>
            <a:chExt cx="4299728" cy="6858000"/>
          </a:xfrm>
        </p:grpSpPr>
        <p:sp>
          <p:nvSpPr>
            <p:cNvPr id="3" name="Rectangle 2">
              <a:extLst>
                <a:ext uri="{FF2B5EF4-FFF2-40B4-BE49-F238E27FC236}">
                  <a16:creationId xmlns:a16="http://schemas.microsoft.com/office/drawing/2014/main" id="{662A5C94-8B2E-4F87-A64D-A44FF3BA6F39}"/>
                </a:ext>
              </a:extLst>
            </p:cNvPr>
            <p:cNvSpPr/>
            <p:nvPr userDrawn="1"/>
          </p:nvSpPr>
          <p:spPr>
            <a:xfrm>
              <a:off x="8610600" y="6476214"/>
              <a:ext cx="571107" cy="21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026148C1-F56C-4733-95D5-44651A2C9B69}"/>
                </a:ext>
              </a:extLst>
            </p:cNvPr>
            <p:cNvGrpSpPr/>
            <p:nvPr userDrawn="1"/>
          </p:nvGrpSpPr>
          <p:grpSpPr>
            <a:xfrm flipH="1">
              <a:off x="7892272" y="0"/>
              <a:ext cx="4299728" cy="6858000"/>
              <a:chOff x="1" y="0"/>
              <a:chExt cx="4299728" cy="6858000"/>
            </a:xfrm>
          </p:grpSpPr>
          <p:sp>
            <p:nvSpPr>
              <p:cNvPr id="11" name="Flowchart: Decision 10">
                <a:extLst>
                  <a:ext uri="{FF2B5EF4-FFF2-40B4-BE49-F238E27FC236}">
                    <a16:creationId xmlns:a16="http://schemas.microsoft.com/office/drawing/2014/main" id="{A5229459-EADE-4E51-917A-B531C7F529DC}"/>
                  </a:ext>
                </a:extLst>
              </p:cNvPr>
              <p:cNvSpPr/>
              <p:nvPr/>
            </p:nvSpPr>
            <p:spPr>
              <a:xfrm>
                <a:off x="2101072" y="0"/>
                <a:ext cx="2198657" cy="6858000"/>
              </a:xfrm>
              <a:prstGeom prst="flowChartDecision">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B99478B-85B0-4C3D-AAA8-830F002E3777}"/>
                  </a:ext>
                </a:extLst>
              </p:cNvPr>
              <p:cNvSpPr/>
              <p:nvPr/>
            </p:nvSpPr>
            <p:spPr>
              <a:xfrm>
                <a:off x="1" y="0"/>
                <a:ext cx="3200400" cy="6858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grpSp>
      <p:cxnSp>
        <p:nvCxnSpPr>
          <p:cNvPr id="9" name="Straight Connector 8">
            <a:extLst>
              <a:ext uri="{FF2B5EF4-FFF2-40B4-BE49-F238E27FC236}">
                <a16:creationId xmlns:a16="http://schemas.microsoft.com/office/drawing/2014/main" id="{CCCB2E93-48E4-4B80-AA7F-1D01F019B74E}"/>
              </a:ext>
            </a:extLst>
          </p:cNvPr>
          <p:cNvCxnSpPr>
            <a:cxnSpLocks/>
          </p:cNvCxnSpPr>
          <p:nvPr userDrawn="1"/>
        </p:nvCxnSpPr>
        <p:spPr>
          <a:xfrm>
            <a:off x="9867900" y="4088805"/>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BB985FC-F556-4C67-B299-0B421183F2D7}"/>
              </a:ext>
            </a:extLst>
          </p:cNvPr>
          <p:cNvSpPr>
            <a:spLocks noGrp="1"/>
          </p:cNvSpPr>
          <p:nvPr>
            <p:ph type="body" sz="quarter" idx="10" hasCustomPrompt="1"/>
          </p:nvPr>
        </p:nvSpPr>
        <p:spPr>
          <a:xfrm>
            <a:off x="8610600" y="2574925"/>
            <a:ext cx="3200400" cy="854075"/>
          </a:xfrm>
          <a:prstGeom prst="rect">
            <a:avLst/>
          </a:prstGeom>
        </p:spPr>
        <p:txBody>
          <a:bodyPr anchor="ctr"/>
          <a:lstStyle>
            <a:lvl1pPr marL="0" indent="0" algn="ctr">
              <a:lnSpc>
                <a:spcPct val="100000"/>
              </a:lnSpc>
              <a:spcBef>
                <a:spcPts val="0"/>
              </a:spcBef>
              <a:buNone/>
              <a:defRPr sz="340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
        <p:nvSpPr>
          <p:cNvPr id="15" name="Text Placeholder 14">
            <a:extLst>
              <a:ext uri="{FF2B5EF4-FFF2-40B4-BE49-F238E27FC236}">
                <a16:creationId xmlns:a16="http://schemas.microsoft.com/office/drawing/2014/main" id="{4A963272-AB87-4ECB-9050-B165DE1CA693}"/>
              </a:ext>
            </a:extLst>
          </p:cNvPr>
          <p:cNvSpPr>
            <a:spLocks noGrp="1"/>
          </p:cNvSpPr>
          <p:nvPr>
            <p:ph type="body" sz="quarter" idx="11" hasCustomPrompt="1"/>
          </p:nvPr>
        </p:nvSpPr>
        <p:spPr>
          <a:xfrm>
            <a:off x="8610600" y="3561503"/>
            <a:ext cx="3200400" cy="414338"/>
          </a:xfrm>
          <a:prstGeom prst="rect">
            <a:avLst/>
          </a:prstGeom>
        </p:spPr>
        <p:txBody>
          <a:bodyPr anchor="ctr"/>
          <a:lstStyle>
            <a:lvl1pPr marL="0" indent="0" algn="ctr">
              <a:lnSpc>
                <a:spcPct val="100000"/>
              </a:lnSpc>
              <a:spcBef>
                <a:spcPts val="0"/>
              </a:spcBef>
              <a:buNone/>
              <a:defRPr sz="1200" spc="300" baseline="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6" name="Text Placeholder 4">
            <a:extLst>
              <a:ext uri="{FF2B5EF4-FFF2-40B4-BE49-F238E27FC236}">
                <a16:creationId xmlns:a16="http://schemas.microsoft.com/office/drawing/2014/main" id="{D2C21E9B-3A63-49C7-83E6-A3109D4F3125}"/>
              </a:ext>
            </a:extLst>
          </p:cNvPr>
          <p:cNvSpPr>
            <a:spLocks noGrp="1"/>
          </p:cNvSpPr>
          <p:nvPr>
            <p:ph type="body" sz="quarter" idx="61"/>
          </p:nvPr>
        </p:nvSpPr>
        <p:spPr>
          <a:xfrm>
            <a:off x="381000" y="628650"/>
            <a:ext cx="6858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TextBox 7">
            <a:extLst>
              <a:ext uri="{FF2B5EF4-FFF2-40B4-BE49-F238E27FC236}">
                <a16:creationId xmlns:a16="http://schemas.microsoft.com/office/drawing/2014/main" id="{01643D19-1DA1-4AD1-9568-F3978E0B7C2B}"/>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326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attorney team">
    <p:spTree>
      <p:nvGrpSpPr>
        <p:cNvPr id="1" name=""/>
        <p:cNvGrpSpPr/>
        <p:nvPr/>
      </p:nvGrpSpPr>
      <p:grpSpPr>
        <a:xfrm>
          <a:off x="0" y="0"/>
          <a:ext cx="0" cy="0"/>
          <a:chOff x="0" y="0"/>
          <a:chExt cx="0" cy="0"/>
        </a:xfrm>
      </p:grpSpPr>
      <p:sp>
        <p:nvSpPr>
          <p:cNvPr id="20" name="Picture Placeholder 7">
            <a:extLst>
              <a:ext uri="{FF2B5EF4-FFF2-40B4-BE49-F238E27FC236}">
                <a16:creationId xmlns:a16="http://schemas.microsoft.com/office/drawing/2014/main" id="{ADE59870-FA01-4917-A7F1-7ED22B21E64B}"/>
              </a:ext>
            </a:extLst>
          </p:cNvPr>
          <p:cNvSpPr>
            <a:spLocks noGrp="1"/>
          </p:cNvSpPr>
          <p:nvPr>
            <p:ph type="pic" sz="quarter" idx="68"/>
          </p:nvPr>
        </p:nvSpPr>
        <p:spPr>
          <a:xfrm>
            <a:off x="1076228"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1" name="Text Placeholder 27">
            <a:extLst>
              <a:ext uri="{FF2B5EF4-FFF2-40B4-BE49-F238E27FC236}">
                <a16:creationId xmlns:a16="http://schemas.microsoft.com/office/drawing/2014/main" id="{97A26C40-36F9-4050-A037-AAA9AF17AFAC}"/>
              </a:ext>
            </a:extLst>
          </p:cNvPr>
          <p:cNvSpPr>
            <a:spLocks noGrp="1"/>
          </p:cNvSpPr>
          <p:nvPr>
            <p:ph type="body" sz="quarter" idx="28" hasCustomPrompt="1"/>
          </p:nvPr>
        </p:nvSpPr>
        <p:spPr>
          <a:xfrm>
            <a:off x="390428"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2" name="Text Placeholder 27">
            <a:extLst>
              <a:ext uri="{FF2B5EF4-FFF2-40B4-BE49-F238E27FC236}">
                <a16:creationId xmlns:a16="http://schemas.microsoft.com/office/drawing/2014/main" id="{F426880D-0B8A-4915-B6F2-A2AC69254AF3}"/>
              </a:ext>
            </a:extLst>
          </p:cNvPr>
          <p:cNvSpPr>
            <a:spLocks noGrp="1"/>
          </p:cNvSpPr>
          <p:nvPr>
            <p:ph type="body" sz="quarter" idx="29" hasCustomPrompt="1"/>
          </p:nvPr>
        </p:nvSpPr>
        <p:spPr>
          <a:xfrm>
            <a:off x="3279321"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3" name="Text Placeholder 27">
            <a:extLst>
              <a:ext uri="{FF2B5EF4-FFF2-40B4-BE49-F238E27FC236}">
                <a16:creationId xmlns:a16="http://schemas.microsoft.com/office/drawing/2014/main" id="{9911E403-AFBC-4E75-A8D4-47C8627097FE}"/>
              </a:ext>
            </a:extLst>
          </p:cNvPr>
          <p:cNvSpPr>
            <a:spLocks noGrp="1"/>
          </p:cNvSpPr>
          <p:nvPr>
            <p:ph type="body" sz="quarter" idx="30" hasCustomPrompt="1"/>
          </p:nvPr>
        </p:nvSpPr>
        <p:spPr>
          <a:xfrm>
            <a:off x="6168117"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4" name="Text Placeholder 27">
            <a:extLst>
              <a:ext uri="{FF2B5EF4-FFF2-40B4-BE49-F238E27FC236}">
                <a16:creationId xmlns:a16="http://schemas.microsoft.com/office/drawing/2014/main" id="{5257D8A0-3473-499A-9B83-A493336CF7FB}"/>
              </a:ext>
            </a:extLst>
          </p:cNvPr>
          <p:cNvSpPr>
            <a:spLocks noGrp="1"/>
          </p:cNvSpPr>
          <p:nvPr>
            <p:ph type="body" sz="quarter" idx="31" hasCustomPrompt="1"/>
          </p:nvPr>
        </p:nvSpPr>
        <p:spPr>
          <a:xfrm>
            <a:off x="9056914"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5" name="Picture Placeholder 7">
            <a:extLst>
              <a:ext uri="{FF2B5EF4-FFF2-40B4-BE49-F238E27FC236}">
                <a16:creationId xmlns:a16="http://schemas.microsoft.com/office/drawing/2014/main" id="{A8935422-98DE-4953-81B9-EEAD81C741BB}"/>
              </a:ext>
            </a:extLst>
          </p:cNvPr>
          <p:cNvSpPr>
            <a:spLocks noGrp="1"/>
          </p:cNvSpPr>
          <p:nvPr>
            <p:ph type="pic" sz="quarter" idx="69"/>
          </p:nvPr>
        </p:nvSpPr>
        <p:spPr>
          <a:xfrm>
            <a:off x="3965057"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6" name="Picture Placeholder 7">
            <a:extLst>
              <a:ext uri="{FF2B5EF4-FFF2-40B4-BE49-F238E27FC236}">
                <a16:creationId xmlns:a16="http://schemas.microsoft.com/office/drawing/2014/main" id="{685D4BDA-3A30-439A-B3EA-1CFCC97F6580}"/>
              </a:ext>
            </a:extLst>
          </p:cNvPr>
          <p:cNvSpPr>
            <a:spLocks noGrp="1"/>
          </p:cNvSpPr>
          <p:nvPr>
            <p:ph type="pic" sz="quarter" idx="70"/>
          </p:nvPr>
        </p:nvSpPr>
        <p:spPr>
          <a:xfrm>
            <a:off x="6853886"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7" name="Picture Placeholder 7">
            <a:extLst>
              <a:ext uri="{FF2B5EF4-FFF2-40B4-BE49-F238E27FC236}">
                <a16:creationId xmlns:a16="http://schemas.microsoft.com/office/drawing/2014/main" id="{A00DF56A-B640-4D0B-8148-92BAAC6C07BC}"/>
              </a:ext>
            </a:extLst>
          </p:cNvPr>
          <p:cNvSpPr>
            <a:spLocks noGrp="1"/>
          </p:cNvSpPr>
          <p:nvPr>
            <p:ph type="pic" sz="quarter" idx="71"/>
          </p:nvPr>
        </p:nvSpPr>
        <p:spPr>
          <a:xfrm>
            <a:off x="9742714"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cxnSp>
        <p:nvCxnSpPr>
          <p:cNvPr id="19" name="Straight Connector 18">
            <a:extLst>
              <a:ext uri="{FF2B5EF4-FFF2-40B4-BE49-F238E27FC236}">
                <a16:creationId xmlns:a16="http://schemas.microsoft.com/office/drawing/2014/main" id="{711843B2-8C8F-44A3-BBD8-2EBE1DA50BA1}"/>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6594DC06-EADF-4EE8-87CA-970BD5752164}"/>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BA5FA02D-1D01-4717-8A07-0FE4B04C382A}"/>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5" name="TextBox 7">
            <a:extLst>
              <a:ext uri="{FF2B5EF4-FFF2-40B4-BE49-F238E27FC236}">
                <a16:creationId xmlns:a16="http://schemas.microsoft.com/office/drawing/2014/main" id="{C62D920C-6A3D-4F82-982A-01E2AB9EB655}"/>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89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Rep Matter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39C3241E-0248-4FD0-A411-E8D8CEB18769}"/>
              </a:ext>
            </a:extLst>
          </p:cNvPr>
          <p:cNvSpPr>
            <a:spLocks noGrp="1"/>
          </p:cNvSpPr>
          <p:nvPr>
            <p:ph type="pic" sz="quarter" idx="11" hasCustomPrompt="1"/>
          </p:nvPr>
        </p:nvSpPr>
        <p:spPr>
          <a:xfrm>
            <a:off x="390331" y="1617952"/>
            <a:ext cx="3657600" cy="1005840"/>
          </a:xfrm>
          <a:prstGeom prst="rect">
            <a:avLst/>
          </a:prstGeom>
          <a:solidFill>
            <a:schemeClr val="bg1">
              <a:lumMod val="95000"/>
            </a:schemeClr>
          </a:solidFill>
        </p:spPr>
        <p:txBody>
          <a:bodyPr anchor="ctr"/>
          <a:lstStyle>
            <a:lvl1pPr marL="0" indent="0" algn="ctr">
              <a:buNone/>
              <a:defRPr sz="2400">
                <a:solidFill>
                  <a:schemeClr val="bg1">
                    <a:lumMod val="75000"/>
                  </a:schemeClr>
                </a:solidFill>
              </a:defRPr>
            </a:lvl1pPr>
          </a:lstStyle>
          <a:p>
            <a:r>
              <a:rPr lang="es-ES" dirty="0"/>
              <a:t>Click to </a:t>
            </a:r>
            <a:r>
              <a:rPr lang="es-ES" dirty="0" err="1"/>
              <a:t>add</a:t>
            </a:r>
            <a:r>
              <a:rPr lang="es-ES" dirty="0"/>
              <a:t> </a:t>
            </a:r>
            <a:r>
              <a:rPr lang="es-ES" dirty="0" err="1"/>
              <a:t>picture</a:t>
            </a:r>
            <a:endParaRPr lang="es-ES" dirty="0"/>
          </a:p>
        </p:txBody>
      </p:sp>
      <p:sp>
        <p:nvSpPr>
          <p:cNvPr id="15" name="Picture Placeholder 37">
            <a:extLst>
              <a:ext uri="{FF2B5EF4-FFF2-40B4-BE49-F238E27FC236}">
                <a16:creationId xmlns:a16="http://schemas.microsoft.com/office/drawing/2014/main" id="{F94DD322-BCC5-4552-91D7-9824DCBC8750}"/>
              </a:ext>
            </a:extLst>
          </p:cNvPr>
          <p:cNvSpPr>
            <a:spLocks noGrp="1"/>
          </p:cNvSpPr>
          <p:nvPr>
            <p:ph type="pic" sz="quarter" idx="17" hasCustomPrompt="1"/>
          </p:nvPr>
        </p:nvSpPr>
        <p:spPr>
          <a:xfrm>
            <a:off x="4276531" y="1617952"/>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17" name="Picture Placeholder 37">
            <a:extLst>
              <a:ext uri="{FF2B5EF4-FFF2-40B4-BE49-F238E27FC236}">
                <a16:creationId xmlns:a16="http://schemas.microsoft.com/office/drawing/2014/main" id="{38849EE0-04FA-45BB-B7D7-DF5BC2E7A74C}"/>
              </a:ext>
            </a:extLst>
          </p:cNvPr>
          <p:cNvSpPr>
            <a:spLocks noGrp="1"/>
          </p:cNvSpPr>
          <p:nvPr>
            <p:ph type="pic" sz="quarter" idx="19" hasCustomPrompt="1"/>
          </p:nvPr>
        </p:nvSpPr>
        <p:spPr>
          <a:xfrm>
            <a:off x="8162731" y="1617952"/>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0" name="Text Placeholder 27">
            <a:extLst>
              <a:ext uri="{FF2B5EF4-FFF2-40B4-BE49-F238E27FC236}">
                <a16:creationId xmlns:a16="http://schemas.microsoft.com/office/drawing/2014/main" id="{CD467619-55C3-4742-80C4-BB51BE9D4554}"/>
              </a:ext>
            </a:extLst>
          </p:cNvPr>
          <p:cNvSpPr>
            <a:spLocks noGrp="1"/>
          </p:cNvSpPr>
          <p:nvPr>
            <p:ph type="body" sz="quarter" idx="20" hasCustomPrompt="1"/>
          </p:nvPr>
        </p:nvSpPr>
        <p:spPr>
          <a:xfrm>
            <a:off x="390525"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1" name="Text Placeholder 27">
            <a:extLst>
              <a:ext uri="{FF2B5EF4-FFF2-40B4-BE49-F238E27FC236}">
                <a16:creationId xmlns:a16="http://schemas.microsoft.com/office/drawing/2014/main" id="{9FFA7C56-5235-456F-A55D-D2423BCAD92A}"/>
              </a:ext>
            </a:extLst>
          </p:cNvPr>
          <p:cNvSpPr>
            <a:spLocks noGrp="1"/>
          </p:cNvSpPr>
          <p:nvPr>
            <p:ph type="body" sz="quarter" idx="21" hasCustomPrompt="1"/>
          </p:nvPr>
        </p:nvSpPr>
        <p:spPr>
          <a:xfrm>
            <a:off x="4276628"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3" name="Text Placeholder 27">
            <a:extLst>
              <a:ext uri="{FF2B5EF4-FFF2-40B4-BE49-F238E27FC236}">
                <a16:creationId xmlns:a16="http://schemas.microsoft.com/office/drawing/2014/main" id="{A3C8A936-56B8-4185-A261-8C1B6BBB4617}"/>
              </a:ext>
            </a:extLst>
          </p:cNvPr>
          <p:cNvSpPr>
            <a:spLocks noGrp="1"/>
          </p:cNvSpPr>
          <p:nvPr>
            <p:ph type="body" sz="quarter" idx="23" hasCustomPrompt="1"/>
          </p:nvPr>
        </p:nvSpPr>
        <p:spPr>
          <a:xfrm>
            <a:off x="8162731"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4" name="Picture Placeholder 37">
            <a:extLst>
              <a:ext uri="{FF2B5EF4-FFF2-40B4-BE49-F238E27FC236}">
                <a16:creationId xmlns:a16="http://schemas.microsoft.com/office/drawing/2014/main" id="{6D8138D3-69BB-4AD6-9F8C-44137E15D906}"/>
              </a:ext>
            </a:extLst>
          </p:cNvPr>
          <p:cNvSpPr>
            <a:spLocks noGrp="1"/>
          </p:cNvSpPr>
          <p:nvPr>
            <p:ph type="pic" sz="quarter" idx="24" hasCustomPrompt="1"/>
          </p:nvPr>
        </p:nvSpPr>
        <p:spPr>
          <a:xfrm>
            <a:off x="3903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5" name="Picture Placeholder 37">
            <a:extLst>
              <a:ext uri="{FF2B5EF4-FFF2-40B4-BE49-F238E27FC236}">
                <a16:creationId xmlns:a16="http://schemas.microsoft.com/office/drawing/2014/main" id="{C68F96D0-5879-48BE-A9CC-C8DEED25EA58}"/>
              </a:ext>
            </a:extLst>
          </p:cNvPr>
          <p:cNvSpPr>
            <a:spLocks noGrp="1"/>
          </p:cNvSpPr>
          <p:nvPr>
            <p:ph type="pic" sz="quarter" idx="25" hasCustomPrompt="1"/>
          </p:nvPr>
        </p:nvSpPr>
        <p:spPr>
          <a:xfrm>
            <a:off x="42765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7" name="Picture Placeholder 37">
            <a:extLst>
              <a:ext uri="{FF2B5EF4-FFF2-40B4-BE49-F238E27FC236}">
                <a16:creationId xmlns:a16="http://schemas.microsoft.com/office/drawing/2014/main" id="{F220ACE6-02F4-4AAF-8A08-7142312BF6D1}"/>
              </a:ext>
            </a:extLst>
          </p:cNvPr>
          <p:cNvSpPr>
            <a:spLocks noGrp="1"/>
          </p:cNvSpPr>
          <p:nvPr>
            <p:ph type="pic" sz="quarter" idx="27" hasCustomPrompt="1"/>
          </p:nvPr>
        </p:nvSpPr>
        <p:spPr>
          <a:xfrm>
            <a:off x="81627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8" name="Text Placeholder 27">
            <a:extLst>
              <a:ext uri="{FF2B5EF4-FFF2-40B4-BE49-F238E27FC236}">
                <a16:creationId xmlns:a16="http://schemas.microsoft.com/office/drawing/2014/main" id="{908E73A7-8AC1-47F5-9EEE-1E5FCD29801B}"/>
              </a:ext>
            </a:extLst>
          </p:cNvPr>
          <p:cNvSpPr>
            <a:spLocks noGrp="1"/>
          </p:cNvSpPr>
          <p:nvPr>
            <p:ph type="body" sz="quarter" idx="28" hasCustomPrompt="1"/>
          </p:nvPr>
        </p:nvSpPr>
        <p:spPr>
          <a:xfrm>
            <a:off x="390525"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34" name="Text Placeholder 27">
            <a:extLst>
              <a:ext uri="{FF2B5EF4-FFF2-40B4-BE49-F238E27FC236}">
                <a16:creationId xmlns:a16="http://schemas.microsoft.com/office/drawing/2014/main" id="{FCD347F6-6747-4557-A0A4-8A33407E5282}"/>
              </a:ext>
            </a:extLst>
          </p:cNvPr>
          <p:cNvSpPr>
            <a:spLocks noGrp="1"/>
          </p:cNvSpPr>
          <p:nvPr>
            <p:ph type="body" sz="quarter" idx="29" hasCustomPrompt="1"/>
          </p:nvPr>
        </p:nvSpPr>
        <p:spPr>
          <a:xfrm>
            <a:off x="4276628"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36" name="Text Placeholder 27">
            <a:extLst>
              <a:ext uri="{FF2B5EF4-FFF2-40B4-BE49-F238E27FC236}">
                <a16:creationId xmlns:a16="http://schemas.microsoft.com/office/drawing/2014/main" id="{DF242684-9C00-422E-863D-391CFCE36544}"/>
              </a:ext>
            </a:extLst>
          </p:cNvPr>
          <p:cNvSpPr>
            <a:spLocks noGrp="1"/>
          </p:cNvSpPr>
          <p:nvPr>
            <p:ph type="body" sz="quarter" idx="31" hasCustomPrompt="1"/>
          </p:nvPr>
        </p:nvSpPr>
        <p:spPr>
          <a:xfrm>
            <a:off x="8162731"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cxnSp>
        <p:nvCxnSpPr>
          <p:cNvPr id="39" name="Straight Connector 38">
            <a:extLst>
              <a:ext uri="{FF2B5EF4-FFF2-40B4-BE49-F238E27FC236}">
                <a16:creationId xmlns:a16="http://schemas.microsoft.com/office/drawing/2014/main" id="{9830C5ED-908B-4BB8-9F71-93DF39944B99}"/>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56DB3A4D-4E00-4FB2-86BE-F7227E03641D}"/>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9" name="Text Placeholder 2">
            <a:extLst>
              <a:ext uri="{FF2B5EF4-FFF2-40B4-BE49-F238E27FC236}">
                <a16:creationId xmlns:a16="http://schemas.microsoft.com/office/drawing/2014/main" id="{488D2A12-05B0-4CF7-B940-8931137122B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22" name="TextBox 7">
            <a:extLst>
              <a:ext uri="{FF2B5EF4-FFF2-40B4-BE49-F238E27FC236}">
                <a16:creationId xmlns:a16="http://schemas.microsoft.com/office/drawing/2014/main" id="{7F8AE6C8-D4BF-4C42-9430-223CEA81EC41}"/>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87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3">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3" y="858"/>
            <a:ext cx="12188949"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3"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6A41164-9E02-42F7-95BC-2C9613F1A086}"/>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2</a:t>
            </a:r>
          </a:p>
        </p:txBody>
      </p:sp>
      <p:sp>
        <p:nvSpPr>
          <p:cNvPr id="18" name="Text Placeholder 14">
            <a:extLst>
              <a:ext uri="{FF2B5EF4-FFF2-40B4-BE49-F238E27FC236}">
                <a16:creationId xmlns:a16="http://schemas.microsoft.com/office/drawing/2014/main" id="{E7D0411B-98D2-40EE-A7C9-A6A4CDA8D6AF}"/>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9" name="Text Placeholder 14">
            <a:extLst>
              <a:ext uri="{FF2B5EF4-FFF2-40B4-BE49-F238E27FC236}">
                <a16:creationId xmlns:a16="http://schemas.microsoft.com/office/drawing/2014/main" id="{63BFF807-FD44-4F0D-B39A-70F80C78AF66}"/>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0" name="Text Placeholder 14">
            <a:extLst>
              <a:ext uri="{FF2B5EF4-FFF2-40B4-BE49-F238E27FC236}">
                <a16:creationId xmlns:a16="http://schemas.microsoft.com/office/drawing/2014/main" id="{31C4B28D-0969-490A-B13C-C8EB39316D59}"/>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1" name="Text Placeholder 14">
            <a:extLst>
              <a:ext uri="{FF2B5EF4-FFF2-40B4-BE49-F238E27FC236}">
                <a16:creationId xmlns:a16="http://schemas.microsoft.com/office/drawing/2014/main" id="{AE57C29B-D449-4CC7-B381-424636D9EEB7}"/>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160B9B91-190A-453C-87F6-790E5B769CFF}"/>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4261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items with image diamon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62ECC6F-F329-4894-B30C-9DDF87D4C6B0}"/>
              </a:ext>
            </a:extLst>
          </p:cNvPr>
          <p:cNvSpPr>
            <a:spLocks noGrp="1"/>
          </p:cNvSpPr>
          <p:nvPr>
            <p:ph type="pic" sz="quarter" idx="10"/>
          </p:nvPr>
        </p:nvSpPr>
        <p:spPr>
          <a:xfrm>
            <a:off x="4995728" y="1654784"/>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dirty="0"/>
          </a:p>
        </p:txBody>
      </p:sp>
      <p:sp>
        <p:nvSpPr>
          <p:cNvPr id="18" name="Picture Placeholder 17">
            <a:extLst>
              <a:ext uri="{FF2B5EF4-FFF2-40B4-BE49-F238E27FC236}">
                <a16:creationId xmlns:a16="http://schemas.microsoft.com/office/drawing/2014/main" id="{8A961995-D4ED-4EA2-BDF8-2F805F6EDE8F}"/>
              </a:ext>
            </a:extLst>
          </p:cNvPr>
          <p:cNvSpPr>
            <a:spLocks noGrp="1"/>
          </p:cNvSpPr>
          <p:nvPr>
            <p:ph type="pic" sz="quarter" idx="11"/>
          </p:nvPr>
        </p:nvSpPr>
        <p:spPr>
          <a:xfrm>
            <a:off x="3845353" y="2803148"/>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19" name="Picture Placeholder 18">
            <a:extLst>
              <a:ext uri="{FF2B5EF4-FFF2-40B4-BE49-F238E27FC236}">
                <a16:creationId xmlns:a16="http://schemas.microsoft.com/office/drawing/2014/main" id="{6C31DF17-C531-4C0B-A8D1-30EC2E698BEB}"/>
              </a:ext>
            </a:extLst>
          </p:cNvPr>
          <p:cNvSpPr>
            <a:spLocks noGrp="1"/>
          </p:cNvSpPr>
          <p:nvPr>
            <p:ph type="pic" sz="quarter" idx="12"/>
          </p:nvPr>
        </p:nvSpPr>
        <p:spPr>
          <a:xfrm>
            <a:off x="6142655" y="2803148"/>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20" name="Picture Placeholder 19">
            <a:extLst>
              <a:ext uri="{FF2B5EF4-FFF2-40B4-BE49-F238E27FC236}">
                <a16:creationId xmlns:a16="http://schemas.microsoft.com/office/drawing/2014/main" id="{293F6089-7C17-41CF-98EF-CCF55D2C537C}"/>
              </a:ext>
            </a:extLst>
          </p:cNvPr>
          <p:cNvSpPr>
            <a:spLocks noGrp="1"/>
          </p:cNvSpPr>
          <p:nvPr>
            <p:ph type="pic" sz="quarter" idx="13"/>
          </p:nvPr>
        </p:nvSpPr>
        <p:spPr>
          <a:xfrm>
            <a:off x="4995728" y="3951512"/>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9" name="Text Placeholder 27">
            <a:extLst>
              <a:ext uri="{FF2B5EF4-FFF2-40B4-BE49-F238E27FC236}">
                <a16:creationId xmlns:a16="http://schemas.microsoft.com/office/drawing/2014/main" id="{6F31F507-3EE3-4E74-A3B3-829544666D5B}"/>
              </a:ext>
            </a:extLst>
          </p:cNvPr>
          <p:cNvSpPr>
            <a:spLocks noGrp="1"/>
          </p:cNvSpPr>
          <p:nvPr>
            <p:ph type="body" sz="quarter" idx="17" hasCustomPrompt="1"/>
          </p:nvPr>
        </p:nvSpPr>
        <p:spPr>
          <a:xfrm>
            <a:off x="390525" y="1786247"/>
            <a:ext cx="3200400" cy="1645920"/>
          </a:xfrm>
          <a:prstGeom prst="rect">
            <a:avLst/>
          </a:prstGeom>
        </p:spPr>
        <p:txBody>
          <a:bodyPr>
            <a:normAutofit/>
          </a:bodyPr>
          <a:lstStyle>
            <a:lvl1pPr marL="0" indent="0" algn="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0" name="Text Placeholder 27">
            <a:extLst>
              <a:ext uri="{FF2B5EF4-FFF2-40B4-BE49-F238E27FC236}">
                <a16:creationId xmlns:a16="http://schemas.microsoft.com/office/drawing/2014/main" id="{859FA3BB-CF44-4802-9948-D8B7CE113AED}"/>
              </a:ext>
            </a:extLst>
          </p:cNvPr>
          <p:cNvSpPr>
            <a:spLocks noGrp="1"/>
          </p:cNvSpPr>
          <p:nvPr>
            <p:ph type="body" sz="quarter" idx="18" hasCustomPrompt="1"/>
          </p:nvPr>
        </p:nvSpPr>
        <p:spPr>
          <a:xfrm>
            <a:off x="390525" y="3809450"/>
            <a:ext cx="3200400" cy="1645920"/>
          </a:xfrm>
          <a:prstGeom prst="rect">
            <a:avLst/>
          </a:prstGeom>
        </p:spPr>
        <p:txBody>
          <a:bodyPr>
            <a:normAutofit/>
          </a:bodyPr>
          <a:lstStyle>
            <a:lvl1pPr marL="0" indent="0" algn="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1" name="Text Placeholder 27">
            <a:extLst>
              <a:ext uri="{FF2B5EF4-FFF2-40B4-BE49-F238E27FC236}">
                <a16:creationId xmlns:a16="http://schemas.microsoft.com/office/drawing/2014/main" id="{E2A970B0-BEBC-40E3-96D3-D0403411ADAD}"/>
              </a:ext>
            </a:extLst>
          </p:cNvPr>
          <p:cNvSpPr>
            <a:spLocks noGrp="1"/>
          </p:cNvSpPr>
          <p:nvPr>
            <p:ph type="body" sz="quarter" idx="19" hasCustomPrompt="1"/>
          </p:nvPr>
        </p:nvSpPr>
        <p:spPr>
          <a:xfrm>
            <a:off x="8601075" y="1786247"/>
            <a:ext cx="3200400" cy="1645920"/>
          </a:xfrm>
          <a:prstGeom prst="rect">
            <a:avLst/>
          </a:prstGeom>
        </p:spPr>
        <p:txBody>
          <a:bodyPr>
            <a:normAutofit/>
          </a:bodyPr>
          <a:lstStyle>
            <a:lvl1pPr marL="0" indent="0" algn="l">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2" name="Text Placeholder 27">
            <a:extLst>
              <a:ext uri="{FF2B5EF4-FFF2-40B4-BE49-F238E27FC236}">
                <a16:creationId xmlns:a16="http://schemas.microsoft.com/office/drawing/2014/main" id="{EF807731-E598-4EFB-BF1E-35A41D6EC435}"/>
              </a:ext>
            </a:extLst>
          </p:cNvPr>
          <p:cNvSpPr>
            <a:spLocks noGrp="1"/>
          </p:cNvSpPr>
          <p:nvPr>
            <p:ph type="body" sz="quarter" idx="20" hasCustomPrompt="1"/>
          </p:nvPr>
        </p:nvSpPr>
        <p:spPr>
          <a:xfrm>
            <a:off x="8601075" y="3809450"/>
            <a:ext cx="3200400" cy="1645920"/>
          </a:xfrm>
          <a:prstGeom prst="rect">
            <a:avLst/>
          </a:prstGeom>
        </p:spPr>
        <p:txBody>
          <a:bodyPr>
            <a:normAutofit/>
          </a:bodyPr>
          <a:lstStyle>
            <a:lvl1pPr marL="0" indent="0" algn="l">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cxnSp>
        <p:nvCxnSpPr>
          <p:cNvPr id="23" name="Straight Connector 22">
            <a:extLst>
              <a:ext uri="{FF2B5EF4-FFF2-40B4-BE49-F238E27FC236}">
                <a16:creationId xmlns:a16="http://schemas.microsoft.com/office/drawing/2014/main" id="{EB9EBF97-CEAA-4220-9079-D063F58B2A81}"/>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E7A52793-7004-4A92-8A39-44AE2E29582C}"/>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F6464A6C-F694-4A07-A7AF-B33C19CA4120}"/>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5" name="TextBox 7">
            <a:extLst>
              <a:ext uri="{FF2B5EF4-FFF2-40B4-BE49-F238E27FC236}">
                <a16:creationId xmlns:a16="http://schemas.microsoft.com/office/drawing/2014/main" id="{2B4D0890-7238-4F16-87D5-4DCCE7EE2772}"/>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712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9242B-DEAB-4348-B5A9-CB4B425A43EB}"/>
              </a:ext>
            </a:extLst>
          </p:cNvPr>
          <p:cNvSpPr/>
          <p:nvPr userDrawn="1"/>
        </p:nvSpPr>
        <p:spPr>
          <a:xfrm>
            <a:off x="0" y="0"/>
            <a:ext cx="12192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1">
            <a:extLst>
              <a:ext uri="{FF2B5EF4-FFF2-40B4-BE49-F238E27FC236}">
                <a16:creationId xmlns:a16="http://schemas.microsoft.com/office/drawing/2014/main" id="{09643811-0C74-4A01-BA81-61628ED0CD89}"/>
              </a:ext>
            </a:extLst>
          </p:cNvPr>
          <p:cNvSpPr>
            <a:spLocks noGrp="1"/>
          </p:cNvSpPr>
          <p:nvPr>
            <p:ph type="pic" sz="quarter" idx="10"/>
          </p:nvPr>
        </p:nvSpPr>
        <p:spPr>
          <a:xfrm>
            <a:off x="2451038" y="0"/>
            <a:ext cx="9740963" cy="6858000"/>
          </a:xfrm>
          <a:custGeom>
            <a:avLst/>
            <a:gdLst>
              <a:gd name="connsiteX0" fmla="*/ 981316 w 9740963"/>
              <a:gd name="connsiteY0" fmla="*/ 5930787 h 6858000"/>
              <a:gd name="connsiteX1" fmla="*/ 1117507 w 9740963"/>
              <a:gd name="connsiteY1" fmla="*/ 6066978 h 6858000"/>
              <a:gd name="connsiteX2" fmla="*/ 1117507 w 9740963"/>
              <a:gd name="connsiteY2" fmla="*/ 6066979 h 6858000"/>
              <a:gd name="connsiteX3" fmla="*/ 1117507 w 9740963"/>
              <a:gd name="connsiteY3" fmla="*/ 6858000 h 6858000"/>
              <a:gd name="connsiteX4" fmla="*/ 0 w 9740963"/>
              <a:gd name="connsiteY4" fmla="*/ 6858000 h 6858000"/>
              <a:gd name="connsiteX5" fmla="*/ 892104 w 9740963"/>
              <a:gd name="connsiteY5" fmla="*/ 5965897 h 6858000"/>
              <a:gd name="connsiteX6" fmla="*/ 928305 w 9740963"/>
              <a:gd name="connsiteY6" fmla="*/ 5941490 h 6858000"/>
              <a:gd name="connsiteX7" fmla="*/ 981316 w 9740963"/>
              <a:gd name="connsiteY7" fmla="*/ 5930787 h 6858000"/>
              <a:gd name="connsiteX8" fmla="*/ 9583907 w 9740963"/>
              <a:gd name="connsiteY8" fmla="*/ 5514803 h 6858000"/>
              <a:gd name="connsiteX9" fmla="*/ 9740963 w 9740963"/>
              <a:gd name="connsiteY9" fmla="*/ 5514803 h 6858000"/>
              <a:gd name="connsiteX10" fmla="*/ 9740963 w 9740963"/>
              <a:gd name="connsiteY10" fmla="*/ 6004147 h 6858000"/>
              <a:gd name="connsiteX11" fmla="*/ 9490281 w 9740963"/>
              <a:gd name="connsiteY11" fmla="*/ 5753466 h 6858000"/>
              <a:gd name="connsiteX12" fmla="*/ 9490279 w 9740963"/>
              <a:gd name="connsiteY12" fmla="*/ 5753464 h 6858000"/>
              <a:gd name="connsiteX13" fmla="*/ 9470329 w 9740963"/>
              <a:gd name="connsiteY13" fmla="*/ 5733515 h 6858000"/>
              <a:gd name="connsiteX14" fmla="*/ 9449177 w 9740963"/>
              <a:gd name="connsiteY14" fmla="*/ 5702140 h 6858000"/>
              <a:gd name="connsiteX15" fmla="*/ 9438473 w 9740963"/>
              <a:gd name="connsiteY15" fmla="*/ 5649129 h 6858000"/>
              <a:gd name="connsiteX16" fmla="*/ 9521653 w 9740963"/>
              <a:gd name="connsiteY16" fmla="*/ 5523641 h 6858000"/>
              <a:gd name="connsiteX17" fmla="*/ 9565421 w 9740963"/>
              <a:gd name="connsiteY17" fmla="*/ 5514804 h 6858000"/>
              <a:gd name="connsiteX18" fmla="*/ 9583907 w 9740963"/>
              <a:gd name="connsiteY18" fmla="*/ 5514804 h 6858000"/>
              <a:gd name="connsiteX19" fmla="*/ 9014977 w 9740963"/>
              <a:gd name="connsiteY19" fmla="*/ 5514803 h 6858000"/>
              <a:gd name="connsiteX20" fmla="*/ 9067989 w 9740963"/>
              <a:gd name="connsiteY20" fmla="*/ 5525506 h 6858000"/>
              <a:gd name="connsiteX21" fmla="*/ 9104189 w 9740963"/>
              <a:gd name="connsiteY21" fmla="*/ 5549913 h 6858000"/>
              <a:gd name="connsiteX22" fmla="*/ 9740963 w 9740963"/>
              <a:gd name="connsiteY22" fmla="*/ 6186687 h 6858000"/>
              <a:gd name="connsiteX23" fmla="*/ 9740963 w 9740963"/>
              <a:gd name="connsiteY23" fmla="*/ 6858000 h 6858000"/>
              <a:gd name="connsiteX24" fmla="*/ 8878787 w 9740963"/>
              <a:gd name="connsiteY24" fmla="*/ 6858000 h 6858000"/>
              <a:gd name="connsiteX25" fmla="*/ 8878787 w 9740963"/>
              <a:gd name="connsiteY25" fmla="*/ 5650995 h 6858000"/>
              <a:gd name="connsiteX26" fmla="*/ 8878787 w 9740963"/>
              <a:gd name="connsiteY26" fmla="*/ 5650994 h 6858000"/>
              <a:gd name="connsiteX27" fmla="*/ 9014977 w 9740963"/>
              <a:gd name="connsiteY27" fmla="*/ 5514803 h 6858000"/>
              <a:gd name="connsiteX28" fmla="*/ 8615441 w 9740963"/>
              <a:gd name="connsiteY28" fmla="*/ 5514803 h 6858000"/>
              <a:gd name="connsiteX29" fmla="*/ 8751631 w 9740963"/>
              <a:gd name="connsiteY29" fmla="*/ 5650994 h 6858000"/>
              <a:gd name="connsiteX30" fmla="*/ 8751631 w 9740963"/>
              <a:gd name="connsiteY30" fmla="*/ 5650995 h 6858000"/>
              <a:gd name="connsiteX31" fmla="*/ 8751631 w 9740963"/>
              <a:gd name="connsiteY31" fmla="*/ 6858000 h 6858000"/>
              <a:gd name="connsiteX32" fmla="*/ 7218142 w 9740963"/>
              <a:gd name="connsiteY32" fmla="*/ 6858000 h 6858000"/>
              <a:gd name="connsiteX33" fmla="*/ 8526229 w 9740963"/>
              <a:gd name="connsiteY33" fmla="*/ 5549913 h 6858000"/>
              <a:gd name="connsiteX34" fmla="*/ 8562429 w 9740963"/>
              <a:gd name="connsiteY34" fmla="*/ 5525506 h 6858000"/>
              <a:gd name="connsiteX35" fmla="*/ 8615441 w 9740963"/>
              <a:gd name="connsiteY35" fmla="*/ 5514803 h 6858000"/>
              <a:gd name="connsiteX36" fmla="*/ 6477647 w 9740963"/>
              <a:gd name="connsiteY36" fmla="*/ 5514803 h 6858000"/>
              <a:gd name="connsiteX37" fmla="*/ 8046511 w 9740963"/>
              <a:gd name="connsiteY37" fmla="*/ 5514803 h 6858000"/>
              <a:gd name="connsiteX38" fmla="*/ 8046511 w 9740963"/>
              <a:gd name="connsiteY38" fmla="*/ 5514804 h 6858000"/>
              <a:gd name="connsiteX39" fmla="*/ 8064997 w 9740963"/>
              <a:gd name="connsiteY39" fmla="*/ 5514804 h 6858000"/>
              <a:gd name="connsiteX40" fmla="*/ 8108765 w 9740963"/>
              <a:gd name="connsiteY40" fmla="*/ 5523641 h 6858000"/>
              <a:gd name="connsiteX41" fmla="*/ 8191945 w 9740963"/>
              <a:gd name="connsiteY41" fmla="*/ 5649129 h 6858000"/>
              <a:gd name="connsiteX42" fmla="*/ 8181241 w 9740963"/>
              <a:gd name="connsiteY42" fmla="*/ 5702140 h 6858000"/>
              <a:gd name="connsiteX43" fmla="*/ 8160089 w 9740963"/>
              <a:gd name="connsiteY43" fmla="*/ 5733515 h 6858000"/>
              <a:gd name="connsiteX44" fmla="*/ 8140139 w 9740963"/>
              <a:gd name="connsiteY44" fmla="*/ 5753464 h 6858000"/>
              <a:gd name="connsiteX45" fmla="*/ 8140137 w 9740963"/>
              <a:gd name="connsiteY45" fmla="*/ 5753466 h 6858000"/>
              <a:gd name="connsiteX46" fmla="*/ 7035602 w 9740963"/>
              <a:gd name="connsiteY46" fmla="*/ 6858000 h 6858000"/>
              <a:gd name="connsiteX47" fmla="*/ 6334079 w 9740963"/>
              <a:gd name="connsiteY47" fmla="*/ 6858000 h 6858000"/>
              <a:gd name="connsiteX48" fmla="*/ 6334079 w 9740963"/>
              <a:gd name="connsiteY48" fmla="*/ 5658368 h 6858000"/>
              <a:gd name="connsiteX49" fmla="*/ 6334079 w 9740963"/>
              <a:gd name="connsiteY49" fmla="*/ 5658367 h 6858000"/>
              <a:gd name="connsiteX50" fmla="*/ 6334079 w 9740963"/>
              <a:gd name="connsiteY50" fmla="*/ 5639889 h 6858000"/>
              <a:gd name="connsiteX51" fmla="*/ 6342917 w 9740963"/>
              <a:gd name="connsiteY51" fmla="*/ 5596117 h 6858000"/>
              <a:gd name="connsiteX52" fmla="*/ 6415393 w 9740963"/>
              <a:gd name="connsiteY52" fmla="*/ 5523641 h 6858000"/>
              <a:gd name="connsiteX53" fmla="*/ 6459161 w 9740963"/>
              <a:gd name="connsiteY53" fmla="*/ 5514804 h 6858000"/>
              <a:gd name="connsiteX54" fmla="*/ 4494492 w 9740963"/>
              <a:gd name="connsiteY54" fmla="*/ 5514803 h 6858000"/>
              <a:gd name="connsiteX55" fmla="*/ 6063355 w 9740963"/>
              <a:gd name="connsiteY55" fmla="*/ 5514803 h 6858000"/>
              <a:gd name="connsiteX56" fmla="*/ 6081841 w 9740963"/>
              <a:gd name="connsiteY56" fmla="*/ 5514804 h 6858000"/>
              <a:gd name="connsiteX57" fmla="*/ 6125609 w 9740963"/>
              <a:gd name="connsiteY57" fmla="*/ 5523641 h 6858000"/>
              <a:gd name="connsiteX58" fmla="*/ 6198085 w 9740963"/>
              <a:gd name="connsiteY58" fmla="*/ 5596117 h 6858000"/>
              <a:gd name="connsiteX59" fmla="*/ 6206923 w 9740963"/>
              <a:gd name="connsiteY59" fmla="*/ 5639889 h 6858000"/>
              <a:gd name="connsiteX60" fmla="*/ 6206923 w 9740963"/>
              <a:gd name="connsiteY60" fmla="*/ 5658367 h 6858000"/>
              <a:gd name="connsiteX61" fmla="*/ 6206923 w 9740963"/>
              <a:gd name="connsiteY61" fmla="*/ 5658368 h 6858000"/>
              <a:gd name="connsiteX62" fmla="*/ 6206923 w 9740963"/>
              <a:gd name="connsiteY62" fmla="*/ 6858000 h 6858000"/>
              <a:gd name="connsiteX63" fmla="*/ 5505401 w 9740963"/>
              <a:gd name="connsiteY63" fmla="*/ 6858000 h 6858000"/>
              <a:gd name="connsiteX64" fmla="*/ 4400866 w 9740963"/>
              <a:gd name="connsiteY64" fmla="*/ 5753466 h 6858000"/>
              <a:gd name="connsiteX65" fmla="*/ 4400863 w 9740963"/>
              <a:gd name="connsiteY65" fmla="*/ 5753464 h 6858000"/>
              <a:gd name="connsiteX66" fmla="*/ 4380913 w 9740963"/>
              <a:gd name="connsiteY66" fmla="*/ 5733515 h 6858000"/>
              <a:gd name="connsiteX67" fmla="*/ 4359762 w 9740963"/>
              <a:gd name="connsiteY67" fmla="*/ 5702140 h 6858000"/>
              <a:gd name="connsiteX68" fmla="*/ 4349058 w 9740963"/>
              <a:gd name="connsiteY68" fmla="*/ 5649129 h 6858000"/>
              <a:gd name="connsiteX69" fmla="*/ 4432238 w 9740963"/>
              <a:gd name="connsiteY69" fmla="*/ 5523641 h 6858000"/>
              <a:gd name="connsiteX70" fmla="*/ 4476005 w 9740963"/>
              <a:gd name="connsiteY70" fmla="*/ 5514804 h 6858000"/>
              <a:gd name="connsiteX71" fmla="*/ 4494492 w 9740963"/>
              <a:gd name="connsiteY71" fmla="*/ 5514804 h 6858000"/>
              <a:gd name="connsiteX72" fmla="*/ 3925562 w 9740963"/>
              <a:gd name="connsiteY72" fmla="*/ 5514803 h 6858000"/>
              <a:gd name="connsiteX73" fmla="*/ 3978574 w 9740963"/>
              <a:gd name="connsiteY73" fmla="*/ 5525506 h 6858000"/>
              <a:gd name="connsiteX74" fmla="*/ 4014774 w 9740963"/>
              <a:gd name="connsiteY74" fmla="*/ 5549913 h 6858000"/>
              <a:gd name="connsiteX75" fmla="*/ 5322861 w 9740963"/>
              <a:gd name="connsiteY75" fmla="*/ 6858000 h 6858000"/>
              <a:gd name="connsiteX76" fmla="*/ 3789371 w 9740963"/>
              <a:gd name="connsiteY76" fmla="*/ 6858000 h 6858000"/>
              <a:gd name="connsiteX77" fmla="*/ 3789371 w 9740963"/>
              <a:gd name="connsiteY77" fmla="*/ 5650995 h 6858000"/>
              <a:gd name="connsiteX78" fmla="*/ 3789371 w 9740963"/>
              <a:gd name="connsiteY78" fmla="*/ 5650994 h 6858000"/>
              <a:gd name="connsiteX79" fmla="*/ 3925562 w 9740963"/>
              <a:gd name="connsiteY79" fmla="*/ 5514803 h 6858000"/>
              <a:gd name="connsiteX80" fmla="*/ 3526025 w 9740963"/>
              <a:gd name="connsiteY80" fmla="*/ 5514803 h 6858000"/>
              <a:gd name="connsiteX81" fmla="*/ 3662216 w 9740963"/>
              <a:gd name="connsiteY81" fmla="*/ 5650994 h 6858000"/>
              <a:gd name="connsiteX82" fmla="*/ 3662216 w 9740963"/>
              <a:gd name="connsiteY82" fmla="*/ 5650995 h 6858000"/>
              <a:gd name="connsiteX83" fmla="*/ 3662216 w 9740963"/>
              <a:gd name="connsiteY83" fmla="*/ 6858000 h 6858000"/>
              <a:gd name="connsiteX84" fmla="*/ 2128725 w 9740963"/>
              <a:gd name="connsiteY84" fmla="*/ 6858000 h 6858000"/>
              <a:gd name="connsiteX85" fmla="*/ 3436813 w 9740963"/>
              <a:gd name="connsiteY85" fmla="*/ 5549913 h 6858000"/>
              <a:gd name="connsiteX86" fmla="*/ 3473013 w 9740963"/>
              <a:gd name="connsiteY86" fmla="*/ 5525506 h 6858000"/>
              <a:gd name="connsiteX87" fmla="*/ 3526025 w 9740963"/>
              <a:gd name="connsiteY87" fmla="*/ 5514803 h 6858000"/>
              <a:gd name="connsiteX88" fmla="*/ 1388232 w 9740963"/>
              <a:gd name="connsiteY88" fmla="*/ 5514803 h 6858000"/>
              <a:gd name="connsiteX89" fmla="*/ 2957095 w 9740963"/>
              <a:gd name="connsiteY89" fmla="*/ 5514803 h 6858000"/>
              <a:gd name="connsiteX90" fmla="*/ 2957095 w 9740963"/>
              <a:gd name="connsiteY90" fmla="*/ 5514804 h 6858000"/>
              <a:gd name="connsiteX91" fmla="*/ 2975581 w 9740963"/>
              <a:gd name="connsiteY91" fmla="*/ 5514804 h 6858000"/>
              <a:gd name="connsiteX92" fmla="*/ 3019349 w 9740963"/>
              <a:gd name="connsiteY92" fmla="*/ 5523641 h 6858000"/>
              <a:gd name="connsiteX93" fmla="*/ 3102529 w 9740963"/>
              <a:gd name="connsiteY93" fmla="*/ 5649129 h 6858000"/>
              <a:gd name="connsiteX94" fmla="*/ 3091826 w 9740963"/>
              <a:gd name="connsiteY94" fmla="*/ 5702140 h 6858000"/>
              <a:gd name="connsiteX95" fmla="*/ 3070674 w 9740963"/>
              <a:gd name="connsiteY95" fmla="*/ 5733515 h 6858000"/>
              <a:gd name="connsiteX96" fmla="*/ 3050724 w 9740963"/>
              <a:gd name="connsiteY96" fmla="*/ 5753464 h 6858000"/>
              <a:gd name="connsiteX97" fmla="*/ 3050722 w 9740963"/>
              <a:gd name="connsiteY97" fmla="*/ 5753466 h 6858000"/>
              <a:gd name="connsiteX98" fmla="*/ 1946187 w 9740963"/>
              <a:gd name="connsiteY98" fmla="*/ 6858000 h 6858000"/>
              <a:gd name="connsiteX99" fmla="*/ 1244663 w 9740963"/>
              <a:gd name="connsiteY99" fmla="*/ 6858000 h 6858000"/>
              <a:gd name="connsiteX100" fmla="*/ 1244663 w 9740963"/>
              <a:gd name="connsiteY100" fmla="*/ 5658367 h 6858000"/>
              <a:gd name="connsiteX101" fmla="*/ 1244664 w 9740963"/>
              <a:gd name="connsiteY101" fmla="*/ 5658368 h 6858000"/>
              <a:gd name="connsiteX102" fmla="*/ 1244664 w 9740963"/>
              <a:gd name="connsiteY102" fmla="*/ 5639889 h 6858000"/>
              <a:gd name="connsiteX103" fmla="*/ 1253501 w 9740963"/>
              <a:gd name="connsiteY103" fmla="*/ 5596117 h 6858000"/>
              <a:gd name="connsiteX104" fmla="*/ 1325978 w 9740963"/>
              <a:gd name="connsiteY104" fmla="*/ 5523641 h 6858000"/>
              <a:gd name="connsiteX105" fmla="*/ 1369746 w 9740963"/>
              <a:gd name="connsiteY105" fmla="*/ 5514804 h 6858000"/>
              <a:gd name="connsiteX106" fmla="*/ 9583907 w 9740963"/>
              <a:gd name="connsiteY106" fmla="*/ 3506125 h 6858000"/>
              <a:gd name="connsiteX107" fmla="*/ 9740963 w 9740963"/>
              <a:gd name="connsiteY107" fmla="*/ 3506125 h 6858000"/>
              <a:gd name="connsiteX108" fmla="*/ 9740963 w 9740963"/>
              <a:gd name="connsiteY108" fmla="*/ 3995469 h 6858000"/>
              <a:gd name="connsiteX109" fmla="*/ 9490281 w 9740963"/>
              <a:gd name="connsiteY109" fmla="*/ 3744788 h 6858000"/>
              <a:gd name="connsiteX110" fmla="*/ 9490279 w 9740963"/>
              <a:gd name="connsiteY110" fmla="*/ 3744786 h 6858000"/>
              <a:gd name="connsiteX111" fmla="*/ 9470329 w 9740963"/>
              <a:gd name="connsiteY111" fmla="*/ 3724837 h 6858000"/>
              <a:gd name="connsiteX112" fmla="*/ 9449177 w 9740963"/>
              <a:gd name="connsiteY112" fmla="*/ 3693462 h 6858000"/>
              <a:gd name="connsiteX113" fmla="*/ 9438473 w 9740963"/>
              <a:gd name="connsiteY113" fmla="*/ 3640451 h 6858000"/>
              <a:gd name="connsiteX114" fmla="*/ 9521653 w 9740963"/>
              <a:gd name="connsiteY114" fmla="*/ 3514963 h 6858000"/>
              <a:gd name="connsiteX115" fmla="*/ 9565421 w 9740963"/>
              <a:gd name="connsiteY115" fmla="*/ 3506126 h 6858000"/>
              <a:gd name="connsiteX116" fmla="*/ 9583907 w 9740963"/>
              <a:gd name="connsiteY116" fmla="*/ 3506126 h 6858000"/>
              <a:gd name="connsiteX117" fmla="*/ 9014977 w 9740963"/>
              <a:gd name="connsiteY117" fmla="*/ 3506125 h 6858000"/>
              <a:gd name="connsiteX118" fmla="*/ 9067989 w 9740963"/>
              <a:gd name="connsiteY118" fmla="*/ 3516828 h 6858000"/>
              <a:gd name="connsiteX119" fmla="*/ 9104189 w 9740963"/>
              <a:gd name="connsiteY119" fmla="*/ 3541235 h 6858000"/>
              <a:gd name="connsiteX120" fmla="*/ 9740963 w 9740963"/>
              <a:gd name="connsiteY120" fmla="*/ 4178008 h 6858000"/>
              <a:gd name="connsiteX121" fmla="*/ 9740963 w 9740963"/>
              <a:gd name="connsiteY121" fmla="*/ 5360553 h 6858000"/>
              <a:gd name="connsiteX122" fmla="*/ 9022355 w 9740963"/>
              <a:gd name="connsiteY122" fmla="*/ 5360553 h 6858000"/>
              <a:gd name="connsiteX123" fmla="*/ 9003869 w 9740963"/>
              <a:gd name="connsiteY123" fmla="*/ 5360552 h 6858000"/>
              <a:gd name="connsiteX124" fmla="*/ 8960101 w 9740963"/>
              <a:gd name="connsiteY124" fmla="*/ 5351716 h 6858000"/>
              <a:gd name="connsiteX125" fmla="*/ 8887625 w 9740963"/>
              <a:gd name="connsiteY125" fmla="*/ 5279239 h 6858000"/>
              <a:gd name="connsiteX126" fmla="*/ 8878787 w 9740963"/>
              <a:gd name="connsiteY126" fmla="*/ 5235467 h 6858000"/>
              <a:gd name="connsiteX127" fmla="*/ 8878787 w 9740963"/>
              <a:gd name="connsiteY127" fmla="*/ 5216989 h 6858000"/>
              <a:gd name="connsiteX128" fmla="*/ 8878787 w 9740963"/>
              <a:gd name="connsiteY128" fmla="*/ 5216988 h 6858000"/>
              <a:gd name="connsiteX129" fmla="*/ 8878787 w 9740963"/>
              <a:gd name="connsiteY129" fmla="*/ 3642317 h 6858000"/>
              <a:gd name="connsiteX130" fmla="*/ 8878787 w 9740963"/>
              <a:gd name="connsiteY130" fmla="*/ 3642316 h 6858000"/>
              <a:gd name="connsiteX131" fmla="*/ 9014977 w 9740963"/>
              <a:gd name="connsiteY131" fmla="*/ 3506125 h 6858000"/>
              <a:gd name="connsiteX132" fmla="*/ 8615441 w 9740963"/>
              <a:gd name="connsiteY132" fmla="*/ 3506125 h 6858000"/>
              <a:gd name="connsiteX133" fmla="*/ 8751631 w 9740963"/>
              <a:gd name="connsiteY133" fmla="*/ 3642316 h 6858000"/>
              <a:gd name="connsiteX134" fmla="*/ 8751631 w 9740963"/>
              <a:gd name="connsiteY134" fmla="*/ 3642317 h 6858000"/>
              <a:gd name="connsiteX135" fmla="*/ 8751631 w 9740963"/>
              <a:gd name="connsiteY135" fmla="*/ 5216988 h 6858000"/>
              <a:gd name="connsiteX136" fmla="*/ 8751631 w 9740963"/>
              <a:gd name="connsiteY136" fmla="*/ 5216989 h 6858000"/>
              <a:gd name="connsiteX137" fmla="*/ 8751631 w 9740963"/>
              <a:gd name="connsiteY137" fmla="*/ 5235467 h 6858000"/>
              <a:gd name="connsiteX138" fmla="*/ 8742793 w 9740963"/>
              <a:gd name="connsiteY138" fmla="*/ 5279239 h 6858000"/>
              <a:gd name="connsiteX139" fmla="*/ 8670317 w 9740963"/>
              <a:gd name="connsiteY139" fmla="*/ 5351716 h 6858000"/>
              <a:gd name="connsiteX140" fmla="*/ 8626549 w 9740963"/>
              <a:gd name="connsiteY140" fmla="*/ 5360552 h 6858000"/>
              <a:gd name="connsiteX141" fmla="*/ 8608063 w 9740963"/>
              <a:gd name="connsiteY141" fmla="*/ 5360553 h 6858000"/>
              <a:gd name="connsiteX142" fmla="*/ 7039199 w 9740963"/>
              <a:gd name="connsiteY142" fmla="*/ 5360553 h 6858000"/>
              <a:gd name="connsiteX143" fmla="*/ 7039199 w 9740963"/>
              <a:gd name="connsiteY143" fmla="*/ 5360552 h 6858000"/>
              <a:gd name="connsiteX144" fmla="*/ 7020713 w 9740963"/>
              <a:gd name="connsiteY144" fmla="*/ 5360552 h 6858000"/>
              <a:gd name="connsiteX145" fmla="*/ 6976945 w 9740963"/>
              <a:gd name="connsiteY145" fmla="*/ 5351716 h 6858000"/>
              <a:gd name="connsiteX146" fmla="*/ 6893765 w 9740963"/>
              <a:gd name="connsiteY146" fmla="*/ 5226228 h 6858000"/>
              <a:gd name="connsiteX147" fmla="*/ 6904469 w 9740963"/>
              <a:gd name="connsiteY147" fmla="*/ 5173216 h 6858000"/>
              <a:gd name="connsiteX148" fmla="*/ 6925621 w 9740963"/>
              <a:gd name="connsiteY148" fmla="*/ 5141842 h 6858000"/>
              <a:gd name="connsiteX149" fmla="*/ 6945571 w 9740963"/>
              <a:gd name="connsiteY149" fmla="*/ 5121892 h 6858000"/>
              <a:gd name="connsiteX150" fmla="*/ 6945573 w 9740963"/>
              <a:gd name="connsiteY150" fmla="*/ 5121891 h 6858000"/>
              <a:gd name="connsiteX151" fmla="*/ 8526229 w 9740963"/>
              <a:gd name="connsiteY151" fmla="*/ 3541235 h 6858000"/>
              <a:gd name="connsiteX152" fmla="*/ 8562429 w 9740963"/>
              <a:gd name="connsiteY152" fmla="*/ 3516828 h 6858000"/>
              <a:gd name="connsiteX153" fmla="*/ 8615441 w 9740963"/>
              <a:gd name="connsiteY153" fmla="*/ 3506125 h 6858000"/>
              <a:gd name="connsiteX154" fmla="*/ 6477647 w 9740963"/>
              <a:gd name="connsiteY154" fmla="*/ 3506125 h 6858000"/>
              <a:gd name="connsiteX155" fmla="*/ 8046511 w 9740963"/>
              <a:gd name="connsiteY155" fmla="*/ 3506125 h 6858000"/>
              <a:gd name="connsiteX156" fmla="*/ 8046511 w 9740963"/>
              <a:gd name="connsiteY156" fmla="*/ 3506126 h 6858000"/>
              <a:gd name="connsiteX157" fmla="*/ 8064997 w 9740963"/>
              <a:gd name="connsiteY157" fmla="*/ 3506126 h 6858000"/>
              <a:gd name="connsiteX158" fmla="*/ 8108765 w 9740963"/>
              <a:gd name="connsiteY158" fmla="*/ 3514963 h 6858000"/>
              <a:gd name="connsiteX159" fmla="*/ 8191945 w 9740963"/>
              <a:gd name="connsiteY159" fmla="*/ 3640451 h 6858000"/>
              <a:gd name="connsiteX160" fmla="*/ 8181241 w 9740963"/>
              <a:gd name="connsiteY160" fmla="*/ 3693462 h 6858000"/>
              <a:gd name="connsiteX161" fmla="*/ 8160089 w 9740963"/>
              <a:gd name="connsiteY161" fmla="*/ 3724837 h 6858000"/>
              <a:gd name="connsiteX162" fmla="*/ 8140139 w 9740963"/>
              <a:gd name="connsiteY162" fmla="*/ 3744786 h 6858000"/>
              <a:gd name="connsiteX163" fmla="*/ 8140137 w 9740963"/>
              <a:gd name="connsiteY163" fmla="*/ 3744788 h 6858000"/>
              <a:gd name="connsiteX164" fmla="*/ 6559481 w 9740963"/>
              <a:gd name="connsiteY164" fmla="*/ 5325443 h 6858000"/>
              <a:gd name="connsiteX165" fmla="*/ 6523281 w 9740963"/>
              <a:gd name="connsiteY165" fmla="*/ 5349850 h 6858000"/>
              <a:gd name="connsiteX166" fmla="*/ 6470269 w 9740963"/>
              <a:gd name="connsiteY166" fmla="*/ 5360553 h 6858000"/>
              <a:gd name="connsiteX167" fmla="*/ 6334079 w 9740963"/>
              <a:gd name="connsiteY167" fmla="*/ 5224362 h 6858000"/>
              <a:gd name="connsiteX168" fmla="*/ 6334079 w 9740963"/>
              <a:gd name="connsiteY168" fmla="*/ 3649690 h 6858000"/>
              <a:gd name="connsiteX169" fmla="*/ 6334079 w 9740963"/>
              <a:gd name="connsiteY169" fmla="*/ 3649689 h 6858000"/>
              <a:gd name="connsiteX170" fmla="*/ 6334079 w 9740963"/>
              <a:gd name="connsiteY170" fmla="*/ 3631211 h 6858000"/>
              <a:gd name="connsiteX171" fmla="*/ 6342917 w 9740963"/>
              <a:gd name="connsiteY171" fmla="*/ 3587439 h 6858000"/>
              <a:gd name="connsiteX172" fmla="*/ 6415393 w 9740963"/>
              <a:gd name="connsiteY172" fmla="*/ 3514963 h 6858000"/>
              <a:gd name="connsiteX173" fmla="*/ 6459161 w 9740963"/>
              <a:gd name="connsiteY173" fmla="*/ 3506126 h 6858000"/>
              <a:gd name="connsiteX174" fmla="*/ 4494492 w 9740963"/>
              <a:gd name="connsiteY174" fmla="*/ 3506125 h 6858000"/>
              <a:gd name="connsiteX175" fmla="*/ 6063355 w 9740963"/>
              <a:gd name="connsiteY175" fmla="*/ 3506125 h 6858000"/>
              <a:gd name="connsiteX176" fmla="*/ 6081841 w 9740963"/>
              <a:gd name="connsiteY176" fmla="*/ 3506126 h 6858000"/>
              <a:gd name="connsiteX177" fmla="*/ 6125609 w 9740963"/>
              <a:gd name="connsiteY177" fmla="*/ 3514963 h 6858000"/>
              <a:gd name="connsiteX178" fmla="*/ 6198085 w 9740963"/>
              <a:gd name="connsiteY178" fmla="*/ 3587439 h 6858000"/>
              <a:gd name="connsiteX179" fmla="*/ 6206923 w 9740963"/>
              <a:gd name="connsiteY179" fmla="*/ 3631211 h 6858000"/>
              <a:gd name="connsiteX180" fmla="*/ 6206923 w 9740963"/>
              <a:gd name="connsiteY180" fmla="*/ 3649689 h 6858000"/>
              <a:gd name="connsiteX181" fmla="*/ 6206923 w 9740963"/>
              <a:gd name="connsiteY181" fmla="*/ 3649690 h 6858000"/>
              <a:gd name="connsiteX182" fmla="*/ 6206923 w 9740963"/>
              <a:gd name="connsiteY182" fmla="*/ 5224362 h 6858000"/>
              <a:gd name="connsiteX183" fmla="*/ 6070733 w 9740963"/>
              <a:gd name="connsiteY183" fmla="*/ 5360553 h 6858000"/>
              <a:gd name="connsiteX184" fmla="*/ 6017721 w 9740963"/>
              <a:gd name="connsiteY184" fmla="*/ 5349850 h 6858000"/>
              <a:gd name="connsiteX185" fmla="*/ 5981521 w 9740963"/>
              <a:gd name="connsiteY185" fmla="*/ 5325443 h 6858000"/>
              <a:gd name="connsiteX186" fmla="*/ 4400866 w 9740963"/>
              <a:gd name="connsiteY186" fmla="*/ 3744788 h 6858000"/>
              <a:gd name="connsiteX187" fmla="*/ 4400864 w 9740963"/>
              <a:gd name="connsiteY187" fmla="*/ 3744786 h 6858000"/>
              <a:gd name="connsiteX188" fmla="*/ 4380913 w 9740963"/>
              <a:gd name="connsiteY188" fmla="*/ 3724837 h 6858000"/>
              <a:gd name="connsiteX189" fmla="*/ 4359762 w 9740963"/>
              <a:gd name="connsiteY189" fmla="*/ 3693462 h 6858000"/>
              <a:gd name="connsiteX190" fmla="*/ 4349058 w 9740963"/>
              <a:gd name="connsiteY190" fmla="*/ 3640451 h 6858000"/>
              <a:gd name="connsiteX191" fmla="*/ 4432239 w 9740963"/>
              <a:gd name="connsiteY191" fmla="*/ 3514963 h 6858000"/>
              <a:gd name="connsiteX192" fmla="*/ 4476005 w 9740963"/>
              <a:gd name="connsiteY192" fmla="*/ 3506126 h 6858000"/>
              <a:gd name="connsiteX193" fmla="*/ 4494492 w 9740963"/>
              <a:gd name="connsiteY193" fmla="*/ 3506126 h 6858000"/>
              <a:gd name="connsiteX194" fmla="*/ 3925563 w 9740963"/>
              <a:gd name="connsiteY194" fmla="*/ 3506125 h 6858000"/>
              <a:gd name="connsiteX195" fmla="*/ 3978574 w 9740963"/>
              <a:gd name="connsiteY195" fmla="*/ 3516828 h 6858000"/>
              <a:gd name="connsiteX196" fmla="*/ 4014774 w 9740963"/>
              <a:gd name="connsiteY196" fmla="*/ 3541235 h 6858000"/>
              <a:gd name="connsiteX197" fmla="*/ 5595430 w 9740963"/>
              <a:gd name="connsiteY197" fmla="*/ 5121891 h 6858000"/>
              <a:gd name="connsiteX198" fmla="*/ 5595432 w 9740963"/>
              <a:gd name="connsiteY198" fmla="*/ 5121892 h 6858000"/>
              <a:gd name="connsiteX199" fmla="*/ 5615381 w 9740963"/>
              <a:gd name="connsiteY199" fmla="*/ 5141842 h 6858000"/>
              <a:gd name="connsiteX200" fmla="*/ 5636534 w 9740963"/>
              <a:gd name="connsiteY200" fmla="*/ 5173216 h 6858000"/>
              <a:gd name="connsiteX201" fmla="*/ 5647237 w 9740963"/>
              <a:gd name="connsiteY201" fmla="*/ 5226228 h 6858000"/>
              <a:gd name="connsiteX202" fmla="*/ 5564057 w 9740963"/>
              <a:gd name="connsiteY202" fmla="*/ 5351716 h 6858000"/>
              <a:gd name="connsiteX203" fmla="*/ 5520289 w 9740963"/>
              <a:gd name="connsiteY203" fmla="*/ 5360552 h 6858000"/>
              <a:gd name="connsiteX204" fmla="*/ 5501803 w 9740963"/>
              <a:gd name="connsiteY204" fmla="*/ 5360552 h 6858000"/>
              <a:gd name="connsiteX205" fmla="*/ 5501803 w 9740963"/>
              <a:gd name="connsiteY205" fmla="*/ 5360553 h 6858000"/>
              <a:gd name="connsiteX206" fmla="*/ 3932940 w 9740963"/>
              <a:gd name="connsiteY206" fmla="*/ 5360553 h 6858000"/>
              <a:gd name="connsiteX207" fmla="*/ 3914454 w 9740963"/>
              <a:gd name="connsiteY207" fmla="*/ 5360552 h 6858000"/>
              <a:gd name="connsiteX208" fmla="*/ 3870687 w 9740963"/>
              <a:gd name="connsiteY208" fmla="*/ 5351716 h 6858000"/>
              <a:gd name="connsiteX209" fmla="*/ 3798210 w 9740963"/>
              <a:gd name="connsiteY209" fmla="*/ 5279239 h 6858000"/>
              <a:gd name="connsiteX210" fmla="*/ 3789372 w 9740963"/>
              <a:gd name="connsiteY210" fmla="*/ 5235467 h 6858000"/>
              <a:gd name="connsiteX211" fmla="*/ 3789372 w 9740963"/>
              <a:gd name="connsiteY211" fmla="*/ 5216988 h 6858000"/>
              <a:gd name="connsiteX212" fmla="*/ 3789371 w 9740963"/>
              <a:gd name="connsiteY212" fmla="*/ 5216989 h 6858000"/>
              <a:gd name="connsiteX213" fmla="*/ 3789371 w 9740963"/>
              <a:gd name="connsiteY213" fmla="*/ 3642317 h 6858000"/>
              <a:gd name="connsiteX214" fmla="*/ 3789371 w 9740963"/>
              <a:gd name="connsiteY214" fmla="*/ 3642316 h 6858000"/>
              <a:gd name="connsiteX215" fmla="*/ 3925563 w 9740963"/>
              <a:gd name="connsiteY215" fmla="*/ 3506125 h 6858000"/>
              <a:gd name="connsiteX216" fmla="*/ 3526024 w 9740963"/>
              <a:gd name="connsiteY216" fmla="*/ 3506125 h 6858000"/>
              <a:gd name="connsiteX217" fmla="*/ 3662215 w 9740963"/>
              <a:gd name="connsiteY217" fmla="*/ 3642316 h 6858000"/>
              <a:gd name="connsiteX218" fmla="*/ 3662215 w 9740963"/>
              <a:gd name="connsiteY218" fmla="*/ 3642317 h 6858000"/>
              <a:gd name="connsiteX219" fmla="*/ 3662215 w 9740963"/>
              <a:gd name="connsiteY219" fmla="*/ 5216988 h 6858000"/>
              <a:gd name="connsiteX220" fmla="*/ 3662215 w 9740963"/>
              <a:gd name="connsiteY220" fmla="*/ 5216989 h 6858000"/>
              <a:gd name="connsiteX221" fmla="*/ 3662215 w 9740963"/>
              <a:gd name="connsiteY221" fmla="*/ 5235467 h 6858000"/>
              <a:gd name="connsiteX222" fmla="*/ 3653377 w 9740963"/>
              <a:gd name="connsiteY222" fmla="*/ 5279239 h 6858000"/>
              <a:gd name="connsiteX223" fmla="*/ 3580900 w 9740963"/>
              <a:gd name="connsiteY223" fmla="*/ 5351716 h 6858000"/>
              <a:gd name="connsiteX224" fmla="*/ 3537132 w 9740963"/>
              <a:gd name="connsiteY224" fmla="*/ 5360552 h 6858000"/>
              <a:gd name="connsiteX225" fmla="*/ 3518647 w 9740963"/>
              <a:gd name="connsiteY225" fmla="*/ 5360553 h 6858000"/>
              <a:gd name="connsiteX226" fmla="*/ 1949784 w 9740963"/>
              <a:gd name="connsiteY226" fmla="*/ 5360553 h 6858000"/>
              <a:gd name="connsiteX227" fmla="*/ 1949784 w 9740963"/>
              <a:gd name="connsiteY227" fmla="*/ 5360552 h 6858000"/>
              <a:gd name="connsiteX228" fmla="*/ 1931296 w 9740963"/>
              <a:gd name="connsiteY228" fmla="*/ 5360552 h 6858000"/>
              <a:gd name="connsiteX229" fmla="*/ 1887528 w 9740963"/>
              <a:gd name="connsiteY229" fmla="*/ 5351716 h 6858000"/>
              <a:gd name="connsiteX230" fmla="*/ 1804350 w 9740963"/>
              <a:gd name="connsiteY230" fmla="*/ 5226228 h 6858000"/>
              <a:gd name="connsiteX231" fmla="*/ 1815052 w 9740963"/>
              <a:gd name="connsiteY231" fmla="*/ 5173216 h 6858000"/>
              <a:gd name="connsiteX232" fmla="*/ 1836205 w 9740963"/>
              <a:gd name="connsiteY232" fmla="*/ 5141842 h 6858000"/>
              <a:gd name="connsiteX233" fmla="*/ 1856154 w 9740963"/>
              <a:gd name="connsiteY233" fmla="*/ 5121892 h 6858000"/>
              <a:gd name="connsiteX234" fmla="*/ 1856156 w 9740963"/>
              <a:gd name="connsiteY234" fmla="*/ 5121891 h 6858000"/>
              <a:gd name="connsiteX235" fmla="*/ 3436812 w 9740963"/>
              <a:gd name="connsiteY235" fmla="*/ 3541235 h 6858000"/>
              <a:gd name="connsiteX236" fmla="*/ 3473013 w 9740963"/>
              <a:gd name="connsiteY236" fmla="*/ 3516828 h 6858000"/>
              <a:gd name="connsiteX237" fmla="*/ 3526024 w 9740963"/>
              <a:gd name="connsiteY237" fmla="*/ 3506125 h 6858000"/>
              <a:gd name="connsiteX238" fmla="*/ 9740963 w 9740963"/>
              <a:gd name="connsiteY238" fmla="*/ 2862533 h 6858000"/>
              <a:gd name="connsiteX239" fmla="*/ 9740963 w 9740963"/>
              <a:gd name="connsiteY239" fmla="*/ 3351876 h 6858000"/>
              <a:gd name="connsiteX240" fmla="*/ 9583907 w 9740963"/>
              <a:gd name="connsiteY240" fmla="*/ 3351876 h 6858000"/>
              <a:gd name="connsiteX241" fmla="*/ 9583907 w 9740963"/>
              <a:gd name="connsiteY241" fmla="*/ 3351875 h 6858000"/>
              <a:gd name="connsiteX242" fmla="*/ 9565421 w 9740963"/>
              <a:gd name="connsiteY242" fmla="*/ 3351875 h 6858000"/>
              <a:gd name="connsiteX243" fmla="*/ 9521653 w 9740963"/>
              <a:gd name="connsiteY243" fmla="*/ 3343039 h 6858000"/>
              <a:gd name="connsiteX244" fmla="*/ 9438473 w 9740963"/>
              <a:gd name="connsiteY244" fmla="*/ 3217551 h 6858000"/>
              <a:gd name="connsiteX245" fmla="*/ 9449177 w 9740963"/>
              <a:gd name="connsiteY245" fmla="*/ 3164541 h 6858000"/>
              <a:gd name="connsiteX246" fmla="*/ 9470329 w 9740963"/>
              <a:gd name="connsiteY246" fmla="*/ 3133166 h 6858000"/>
              <a:gd name="connsiteX247" fmla="*/ 9490279 w 9740963"/>
              <a:gd name="connsiteY247" fmla="*/ 3113216 h 6858000"/>
              <a:gd name="connsiteX248" fmla="*/ 9490281 w 9740963"/>
              <a:gd name="connsiteY248" fmla="*/ 3113215 h 6858000"/>
              <a:gd name="connsiteX249" fmla="*/ 9022355 w 9740963"/>
              <a:gd name="connsiteY249" fmla="*/ 1497450 h 6858000"/>
              <a:gd name="connsiteX250" fmla="*/ 9740963 w 9740963"/>
              <a:gd name="connsiteY250" fmla="*/ 1497450 h 6858000"/>
              <a:gd name="connsiteX251" fmla="*/ 9740963 w 9740963"/>
              <a:gd name="connsiteY251" fmla="*/ 2679993 h 6858000"/>
              <a:gd name="connsiteX252" fmla="*/ 9104189 w 9740963"/>
              <a:gd name="connsiteY252" fmla="*/ 3316766 h 6858000"/>
              <a:gd name="connsiteX253" fmla="*/ 9067989 w 9740963"/>
              <a:gd name="connsiteY253" fmla="*/ 3341173 h 6858000"/>
              <a:gd name="connsiteX254" fmla="*/ 9014977 w 9740963"/>
              <a:gd name="connsiteY254" fmla="*/ 3351876 h 6858000"/>
              <a:gd name="connsiteX255" fmla="*/ 8878787 w 9740963"/>
              <a:gd name="connsiteY255" fmla="*/ 3215686 h 6858000"/>
              <a:gd name="connsiteX256" fmla="*/ 8878787 w 9740963"/>
              <a:gd name="connsiteY256" fmla="*/ 3215685 h 6858000"/>
              <a:gd name="connsiteX257" fmla="*/ 8878787 w 9740963"/>
              <a:gd name="connsiteY257" fmla="*/ 1641015 h 6858000"/>
              <a:gd name="connsiteX258" fmla="*/ 8878787 w 9740963"/>
              <a:gd name="connsiteY258" fmla="*/ 1641014 h 6858000"/>
              <a:gd name="connsiteX259" fmla="*/ 8878787 w 9740963"/>
              <a:gd name="connsiteY259" fmla="*/ 1622536 h 6858000"/>
              <a:gd name="connsiteX260" fmla="*/ 8887625 w 9740963"/>
              <a:gd name="connsiteY260" fmla="*/ 1578764 h 6858000"/>
              <a:gd name="connsiteX261" fmla="*/ 8960101 w 9740963"/>
              <a:gd name="connsiteY261" fmla="*/ 1506287 h 6858000"/>
              <a:gd name="connsiteX262" fmla="*/ 9003869 w 9740963"/>
              <a:gd name="connsiteY262" fmla="*/ 1497451 h 6858000"/>
              <a:gd name="connsiteX263" fmla="*/ 7039199 w 9740963"/>
              <a:gd name="connsiteY263" fmla="*/ 1497450 h 6858000"/>
              <a:gd name="connsiteX264" fmla="*/ 8608063 w 9740963"/>
              <a:gd name="connsiteY264" fmla="*/ 1497450 h 6858000"/>
              <a:gd name="connsiteX265" fmla="*/ 8626549 w 9740963"/>
              <a:gd name="connsiteY265" fmla="*/ 1497451 h 6858000"/>
              <a:gd name="connsiteX266" fmla="*/ 8670317 w 9740963"/>
              <a:gd name="connsiteY266" fmla="*/ 1506287 h 6858000"/>
              <a:gd name="connsiteX267" fmla="*/ 8742793 w 9740963"/>
              <a:gd name="connsiteY267" fmla="*/ 1578764 h 6858000"/>
              <a:gd name="connsiteX268" fmla="*/ 8751631 w 9740963"/>
              <a:gd name="connsiteY268" fmla="*/ 1622536 h 6858000"/>
              <a:gd name="connsiteX269" fmla="*/ 8751631 w 9740963"/>
              <a:gd name="connsiteY269" fmla="*/ 1641014 h 6858000"/>
              <a:gd name="connsiteX270" fmla="*/ 8751631 w 9740963"/>
              <a:gd name="connsiteY270" fmla="*/ 1641015 h 6858000"/>
              <a:gd name="connsiteX271" fmla="*/ 8751631 w 9740963"/>
              <a:gd name="connsiteY271" fmla="*/ 3215685 h 6858000"/>
              <a:gd name="connsiteX272" fmla="*/ 8751631 w 9740963"/>
              <a:gd name="connsiteY272" fmla="*/ 3215686 h 6858000"/>
              <a:gd name="connsiteX273" fmla="*/ 8615441 w 9740963"/>
              <a:gd name="connsiteY273" fmla="*/ 3351876 h 6858000"/>
              <a:gd name="connsiteX274" fmla="*/ 8562429 w 9740963"/>
              <a:gd name="connsiteY274" fmla="*/ 3341173 h 6858000"/>
              <a:gd name="connsiteX275" fmla="*/ 8526229 w 9740963"/>
              <a:gd name="connsiteY275" fmla="*/ 3316766 h 6858000"/>
              <a:gd name="connsiteX276" fmla="*/ 6945573 w 9740963"/>
              <a:gd name="connsiteY276" fmla="*/ 1736112 h 6858000"/>
              <a:gd name="connsiteX277" fmla="*/ 6945571 w 9740963"/>
              <a:gd name="connsiteY277" fmla="*/ 1736111 h 6858000"/>
              <a:gd name="connsiteX278" fmla="*/ 6925621 w 9740963"/>
              <a:gd name="connsiteY278" fmla="*/ 1716161 h 6858000"/>
              <a:gd name="connsiteX279" fmla="*/ 6904469 w 9740963"/>
              <a:gd name="connsiteY279" fmla="*/ 1684787 h 6858000"/>
              <a:gd name="connsiteX280" fmla="*/ 6893765 w 9740963"/>
              <a:gd name="connsiteY280" fmla="*/ 1631775 h 6858000"/>
              <a:gd name="connsiteX281" fmla="*/ 6976945 w 9740963"/>
              <a:gd name="connsiteY281" fmla="*/ 1506287 h 6858000"/>
              <a:gd name="connsiteX282" fmla="*/ 7020713 w 9740963"/>
              <a:gd name="connsiteY282" fmla="*/ 1497451 h 6858000"/>
              <a:gd name="connsiteX283" fmla="*/ 7039199 w 9740963"/>
              <a:gd name="connsiteY283" fmla="*/ 1497451 h 6858000"/>
              <a:gd name="connsiteX284" fmla="*/ 6470269 w 9740963"/>
              <a:gd name="connsiteY284" fmla="*/ 1497450 h 6858000"/>
              <a:gd name="connsiteX285" fmla="*/ 6523281 w 9740963"/>
              <a:gd name="connsiteY285" fmla="*/ 1508153 h 6858000"/>
              <a:gd name="connsiteX286" fmla="*/ 6559481 w 9740963"/>
              <a:gd name="connsiteY286" fmla="*/ 1532560 h 6858000"/>
              <a:gd name="connsiteX287" fmla="*/ 8140137 w 9740963"/>
              <a:gd name="connsiteY287" fmla="*/ 3113215 h 6858000"/>
              <a:gd name="connsiteX288" fmla="*/ 8140139 w 9740963"/>
              <a:gd name="connsiteY288" fmla="*/ 3113216 h 6858000"/>
              <a:gd name="connsiteX289" fmla="*/ 8160089 w 9740963"/>
              <a:gd name="connsiteY289" fmla="*/ 3133166 h 6858000"/>
              <a:gd name="connsiteX290" fmla="*/ 8181241 w 9740963"/>
              <a:gd name="connsiteY290" fmla="*/ 3164541 h 6858000"/>
              <a:gd name="connsiteX291" fmla="*/ 8191945 w 9740963"/>
              <a:gd name="connsiteY291" fmla="*/ 3217551 h 6858000"/>
              <a:gd name="connsiteX292" fmla="*/ 8108765 w 9740963"/>
              <a:gd name="connsiteY292" fmla="*/ 3343039 h 6858000"/>
              <a:gd name="connsiteX293" fmla="*/ 8064997 w 9740963"/>
              <a:gd name="connsiteY293" fmla="*/ 3351875 h 6858000"/>
              <a:gd name="connsiteX294" fmla="*/ 8046511 w 9740963"/>
              <a:gd name="connsiteY294" fmla="*/ 3351875 h 6858000"/>
              <a:gd name="connsiteX295" fmla="*/ 8046511 w 9740963"/>
              <a:gd name="connsiteY295" fmla="*/ 3351876 h 6858000"/>
              <a:gd name="connsiteX296" fmla="*/ 6477647 w 9740963"/>
              <a:gd name="connsiteY296" fmla="*/ 3351876 h 6858000"/>
              <a:gd name="connsiteX297" fmla="*/ 6459161 w 9740963"/>
              <a:gd name="connsiteY297" fmla="*/ 3351875 h 6858000"/>
              <a:gd name="connsiteX298" fmla="*/ 6415393 w 9740963"/>
              <a:gd name="connsiteY298" fmla="*/ 3343039 h 6858000"/>
              <a:gd name="connsiteX299" fmla="*/ 6342917 w 9740963"/>
              <a:gd name="connsiteY299" fmla="*/ 3270562 h 6858000"/>
              <a:gd name="connsiteX300" fmla="*/ 6334079 w 9740963"/>
              <a:gd name="connsiteY300" fmla="*/ 3226790 h 6858000"/>
              <a:gd name="connsiteX301" fmla="*/ 6334079 w 9740963"/>
              <a:gd name="connsiteY301" fmla="*/ 3208313 h 6858000"/>
              <a:gd name="connsiteX302" fmla="*/ 6334079 w 9740963"/>
              <a:gd name="connsiteY302" fmla="*/ 3208312 h 6858000"/>
              <a:gd name="connsiteX303" fmla="*/ 6334079 w 9740963"/>
              <a:gd name="connsiteY303" fmla="*/ 1633642 h 6858000"/>
              <a:gd name="connsiteX304" fmla="*/ 6334079 w 9740963"/>
              <a:gd name="connsiteY304" fmla="*/ 1633641 h 6858000"/>
              <a:gd name="connsiteX305" fmla="*/ 6470269 w 9740963"/>
              <a:gd name="connsiteY305" fmla="*/ 1497450 h 6858000"/>
              <a:gd name="connsiteX306" fmla="*/ 6070733 w 9740963"/>
              <a:gd name="connsiteY306" fmla="*/ 1497450 h 6858000"/>
              <a:gd name="connsiteX307" fmla="*/ 6206923 w 9740963"/>
              <a:gd name="connsiteY307" fmla="*/ 1633641 h 6858000"/>
              <a:gd name="connsiteX308" fmla="*/ 6206923 w 9740963"/>
              <a:gd name="connsiteY308" fmla="*/ 1633642 h 6858000"/>
              <a:gd name="connsiteX309" fmla="*/ 6206923 w 9740963"/>
              <a:gd name="connsiteY309" fmla="*/ 3208312 h 6858000"/>
              <a:gd name="connsiteX310" fmla="*/ 6206923 w 9740963"/>
              <a:gd name="connsiteY310" fmla="*/ 3208313 h 6858000"/>
              <a:gd name="connsiteX311" fmla="*/ 6206923 w 9740963"/>
              <a:gd name="connsiteY311" fmla="*/ 3226790 h 6858000"/>
              <a:gd name="connsiteX312" fmla="*/ 6198085 w 9740963"/>
              <a:gd name="connsiteY312" fmla="*/ 3270562 h 6858000"/>
              <a:gd name="connsiteX313" fmla="*/ 6125609 w 9740963"/>
              <a:gd name="connsiteY313" fmla="*/ 3343039 h 6858000"/>
              <a:gd name="connsiteX314" fmla="*/ 6081841 w 9740963"/>
              <a:gd name="connsiteY314" fmla="*/ 3351875 h 6858000"/>
              <a:gd name="connsiteX315" fmla="*/ 6063355 w 9740963"/>
              <a:gd name="connsiteY315" fmla="*/ 3351876 h 6858000"/>
              <a:gd name="connsiteX316" fmla="*/ 4494492 w 9740963"/>
              <a:gd name="connsiteY316" fmla="*/ 3351876 h 6858000"/>
              <a:gd name="connsiteX317" fmla="*/ 4494492 w 9740963"/>
              <a:gd name="connsiteY317" fmla="*/ 3351875 h 6858000"/>
              <a:gd name="connsiteX318" fmla="*/ 4476005 w 9740963"/>
              <a:gd name="connsiteY318" fmla="*/ 3351875 h 6858000"/>
              <a:gd name="connsiteX319" fmla="*/ 4432239 w 9740963"/>
              <a:gd name="connsiteY319" fmla="*/ 3343039 h 6858000"/>
              <a:gd name="connsiteX320" fmla="*/ 4349059 w 9740963"/>
              <a:gd name="connsiteY320" fmla="*/ 3217551 h 6858000"/>
              <a:gd name="connsiteX321" fmla="*/ 4359762 w 9740963"/>
              <a:gd name="connsiteY321" fmla="*/ 3164541 h 6858000"/>
              <a:gd name="connsiteX322" fmla="*/ 4380915 w 9740963"/>
              <a:gd name="connsiteY322" fmla="*/ 3133166 h 6858000"/>
              <a:gd name="connsiteX323" fmla="*/ 4400864 w 9740963"/>
              <a:gd name="connsiteY323" fmla="*/ 3113216 h 6858000"/>
              <a:gd name="connsiteX324" fmla="*/ 4400867 w 9740963"/>
              <a:gd name="connsiteY324" fmla="*/ 3113215 h 6858000"/>
              <a:gd name="connsiteX325" fmla="*/ 5981521 w 9740963"/>
              <a:gd name="connsiteY325" fmla="*/ 1532560 h 6858000"/>
              <a:gd name="connsiteX326" fmla="*/ 6017721 w 9740963"/>
              <a:gd name="connsiteY326" fmla="*/ 1508153 h 6858000"/>
              <a:gd name="connsiteX327" fmla="*/ 6070733 w 9740963"/>
              <a:gd name="connsiteY327" fmla="*/ 1497450 h 6858000"/>
              <a:gd name="connsiteX328" fmla="*/ 3932943 w 9740963"/>
              <a:gd name="connsiteY328" fmla="*/ 1497450 h 6858000"/>
              <a:gd name="connsiteX329" fmla="*/ 5501803 w 9740963"/>
              <a:gd name="connsiteY329" fmla="*/ 1497450 h 6858000"/>
              <a:gd name="connsiteX330" fmla="*/ 5501803 w 9740963"/>
              <a:gd name="connsiteY330" fmla="*/ 1497451 h 6858000"/>
              <a:gd name="connsiteX331" fmla="*/ 5520290 w 9740963"/>
              <a:gd name="connsiteY331" fmla="*/ 1497451 h 6858000"/>
              <a:gd name="connsiteX332" fmla="*/ 5564058 w 9740963"/>
              <a:gd name="connsiteY332" fmla="*/ 1506287 h 6858000"/>
              <a:gd name="connsiteX333" fmla="*/ 5647237 w 9740963"/>
              <a:gd name="connsiteY333" fmla="*/ 1631775 h 6858000"/>
              <a:gd name="connsiteX334" fmla="*/ 5636534 w 9740963"/>
              <a:gd name="connsiteY334" fmla="*/ 1684787 h 6858000"/>
              <a:gd name="connsiteX335" fmla="*/ 5615382 w 9740963"/>
              <a:gd name="connsiteY335" fmla="*/ 1716161 h 6858000"/>
              <a:gd name="connsiteX336" fmla="*/ 5595432 w 9740963"/>
              <a:gd name="connsiteY336" fmla="*/ 1736111 h 6858000"/>
              <a:gd name="connsiteX337" fmla="*/ 5595430 w 9740963"/>
              <a:gd name="connsiteY337" fmla="*/ 1736112 h 6858000"/>
              <a:gd name="connsiteX338" fmla="*/ 4014775 w 9740963"/>
              <a:gd name="connsiteY338" fmla="*/ 3316766 h 6858000"/>
              <a:gd name="connsiteX339" fmla="*/ 3978575 w 9740963"/>
              <a:gd name="connsiteY339" fmla="*/ 3341173 h 6858000"/>
              <a:gd name="connsiteX340" fmla="*/ 3925563 w 9740963"/>
              <a:gd name="connsiteY340" fmla="*/ 3351876 h 6858000"/>
              <a:gd name="connsiteX341" fmla="*/ 3789371 w 9740963"/>
              <a:gd name="connsiteY341" fmla="*/ 3215686 h 6858000"/>
              <a:gd name="connsiteX342" fmla="*/ 3789371 w 9740963"/>
              <a:gd name="connsiteY342" fmla="*/ 3215685 h 6858000"/>
              <a:gd name="connsiteX343" fmla="*/ 3789372 w 9740963"/>
              <a:gd name="connsiteY343" fmla="*/ 1641014 h 6858000"/>
              <a:gd name="connsiteX344" fmla="*/ 3789374 w 9740963"/>
              <a:gd name="connsiteY344" fmla="*/ 1641015 h 6858000"/>
              <a:gd name="connsiteX345" fmla="*/ 3789374 w 9740963"/>
              <a:gd name="connsiteY345" fmla="*/ 1622536 h 6858000"/>
              <a:gd name="connsiteX346" fmla="*/ 3798210 w 9740963"/>
              <a:gd name="connsiteY346" fmla="*/ 1578764 h 6858000"/>
              <a:gd name="connsiteX347" fmla="*/ 3870687 w 9740963"/>
              <a:gd name="connsiteY347" fmla="*/ 1506287 h 6858000"/>
              <a:gd name="connsiteX348" fmla="*/ 3914456 w 9740963"/>
              <a:gd name="connsiteY348" fmla="*/ 1497451 h 6858000"/>
              <a:gd name="connsiteX349" fmla="*/ 1949785 w 9740963"/>
              <a:gd name="connsiteY349" fmla="*/ 1497450 h 6858000"/>
              <a:gd name="connsiteX350" fmla="*/ 3518648 w 9740963"/>
              <a:gd name="connsiteY350" fmla="*/ 1497450 h 6858000"/>
              <a:gd name="connsiteX351" fmla="*/ 3537134 w 9740963"/>
              <a:gd name="connsiteY351" fmla="*/ 1497451 h 6858000"/>
              <a:gd name="connsiteX352" fmla="*/ 3580902 w 9740963"/>
              <a:gd name="connsiteY352" fmla="*/ 1506287 h 6858000"/>
              <a:gd name="connsiteX353" fmla="*/ 3653380 w 9740963"/>
              <a:gd name="connsiteY353" fmla="*/ 1578764 h 6858000"/>
              <a:gd name="connsiteX354" fmla="*/ 3662216 w 9740963"/>
              <a:gd name="connsiteY354" fmla="*/ 1622536 h 6858000"/>
              <a:gd name="connsiteX355" fmla="*/ 3662216 w 9740963"/>
              <a:gd name="connsiteY355" fmla="*/ 1641015 h 6858000"/>
              <a:gd name="connsiteX356" fmla="*/ 3662218 w 9740963"/>
              <a:gd name="connsiteY356" fmla="*/ 1641014 h 6858000"/>
              <a:gd name="connsiteX357" fmla="*/ 3662217 w 9740963"/>
              <a:gd name="connsiteY357" fmla="*/ 3215685 h 6858000"/>
              <a:gd name="connsiteX358" fmla="*/ 3662217 w 9740963"/>
              <a:gd name="connsiteY358" fmla="*/ 3215686 h 6858000"/>
              <a:gd name="connsiteX359" fmla="*/ 3526026 w 9740963"/>
              <a:gd name="connsiteY359" fmla="*/ 3351876 h 6858000"/>
              <a:gd name="connsiteX360" fmla="*/ 3473014 w 9740963"/>
              <a:gd name="connsiteY360" fmla="*/ 3341173 h 6858000"/>
              <a:gd name="connsiteX361" fmla="*/ 3436813 w 9740963"/>
              <a:gd name="connsiteY361" fmla="*/ 3316766 h 6858000"/>
              <a:gd name="connsiteX362" fmla="*/ 1856157 w 9740963"/>
              <a:gd name="connsiteY362" fmla="*/ 1736112 h 6858000"/>
              <a:gd name="connsiteX363" fmla="*/ 1856156 w 9740963"/>
              <a:gd name="connsiteY363" fmla="*/ 1736111 h 6858000"/>
              <a:gd name="connsiteX364" fmla="*/ 1836206 w 9740963"/>
              <a:gd name="connsiteY364" fmla="*/ 1716161 h 6858000"/>
              <a:gd name="connsiteX365" fmla="*/ 1815054 w 9740963"/>
              <a:gd name="connsiteY365" fmla="*/ 1684787 h 6858000"/>
              <a:gd name="connsiteX366" fmla="*/ 1804351 w 9740963"/>
              <a:gd name="connsiteY366" fmla="*/ 1631775 h 6858000"/>
              <a:gd name="connsiteX367" fmla="*/ 1887531 w 9740963"/>
              <a:gd name="connsiteY367" fmla="*/ 1506287 h 6858000"/>
              <a:gd name="connsiteX368" fmla="*/ 1931299 w 9740963"/>
              <a:gd name="connsiteY368" fmla="*/ 1497451 h 6858000"/>
              <a:gd name="connsiteX369" fmla="*/ 1949785 w 9740963"/>
              <a:gd name="connsiteY369" fmla="*/ 1497451 h 6858000"/>
              <a:gd name="connsiteX370" fmla="*/ 9740963 w 9740963"/>
              <a:gd name="connsiteY370" fmla="*/ 853857 h 6858000"/>
              <a:gd name="connsiteX371" fmla="*/ 9740963 w 9740963"/>
              <a:gd name="connsiteY371" fmla="*/ 1343201 h 6858000"/>
              <a:gd name="connsiteX372" fmla="*/ 9583907 w 9740963"/>
              <a:gd name="connsiteY372" fmla="*/ 1343201 h 6858000"/>
              <a:gd name="connsiteX373" fmla="*/ 9583907 w 9740963"/>
              <a:gd name="connsiteY373" fmla="*/ 1343200 h 6858000"/>
              <a:gd name="connsiteX374" fmla="*/ 9565421 w 9740963"/>
              <a:gd name="connsiteY374" fmla="*/ 1343200 h 6858000"/>
              <a:gd name="connsiteX375" fmla="*/ 9521653 w 9740963"/>
              <a:gd name="connsiteY375" fmla="*/ 1334363 h 6858000"/>
              <a:gd name="connsiteX376" fmla="*/ 9438473 w 9740963"/>
              <a:gd name="connsiteY376" fmla="*/ 1208876 h 6858000"/>
              <a:gd name="connsiteX377" fmla="*/ 9449177 w 9740963"/>
              <a:gd name="connsiteY377" fmla="*/ 1155864 h 6858000"/>
              <a:gd name="connsiteX378" fmla="*/ 9470329 w 9740963"/>
              <a:gd name="connsiteY378" fmla="*/ 1124490 h 6858000"/>
              <a:gd name="connsiteX379" fmla="*/ 9490279 w 9740963"/>
              <a:gd name="connsiteY379" fmla="*/ 1104541 h 6858000"/>
              <a:gd name="connsiteX380" fmla="*/ 9490281 w 9740963"/>
              <a:gd name="connsiteY380" fmla="*/ 1104539 h 6858000"/>
              <a:gd name="connsiteX381" fmla="*/ 8878787 w 9740963"/>
              <a:gd name="connsiteY381" fmla="*/ 0 h 6858000"/>
              <a:gd name="connsiteX382" fmla="*/ 9740963 w 9740963"/>
              <a:gd name="connsiteY382" fmla="*/ 0 h 6858000"/>
              <a:gd name="connsiteX383" fmla="*/ 9740963 w 9740963"/>
              <a:gd name="connsiteY383" fmla="*/ 671317 h 6858000"/>
              <a:gd name="connsiteX384" fmla="*/ 9104189 w 9740963"/>
              <a:gd name="connsiteY384" fmla="*/ 1308091 h 6858000"/>
              <a:gd name="connsiteX385" fmla="*/ 9067989 w 9740963"/>
              <a:gd name="connsiteY385" fmla="*/ 1332498 h 6858000"/>
              <a:gd name="connsiteX386" fmla="*/ 9014977 w 9740963"/>
              <a:gd name="connsiteY386" fmla="*/ 1343201 h 6858000"/>
              <a:gd name="connsiteX387" fmla="*/ 8878787 w 9740963"/>
              <a:gd name="connsiteY387" fmla="*/ 1207011 h 6858000"/>
              <a:gd name="connsiteX388" fmla="*/ 8878787 w 9740963"/>
              <a:gd name="connsiteY388" fmla="*/ 1207009 h 6858000"/>
              <a:gd name="connsiteX389" fmla="*/ 7218138 w 9740963"/>
              <a:gd name="connsiteY389" fmla="*/ 0 h 6858000"/>
              <a:gd name="connsiteX390" fmla="*/ 8751631 w 9740963"/>
              <a:gd name="connsiteY390" fmla="*/ 0 h 6858000"/>
              <a:gd name="connsiteX391" fmla="*/ 8751631 w 9740963"/>
              <a:gd name="connsiteY391" fmla="*/ 1207009 h 6858000"/>
              <a:gd name="connsiteX392" fmla="*/ 8751631 w 9740963"/>
              <a:gd name="connsiteY392" fmla="*/ 1207011 h 6858000"/>
              <a:gd name="connsiteX393" fmla="*/ 8615441 w 9740963"/>
              <a:gd name="connsiteY393" fmla="*/ 1343201 h 6858000"/>
              <a:gd name="connsiteX394" fmla="*/ 8562429 w 9740963"/>
              <a:gd name="connsiteY394" fmla="*/ 1332498 h 6858000"/>
              <a:gd name="connsiteX395" fmla="*/ 8526229 w 9740963"/>
              <a:gd name="connsiteY395" fmla="*/ 1308091 h 6858000"/>
              <a:gd name="connsiteX396" fmla="*/ 6334079 w 9740963"/>
              <a:gd name="connsiteY396" fmla="*/ 0 h 6858000"/>
              <a:gd name="connsiteX397" fmla="*/ 7035598 w 9740963"/>
              <a:gd name="connsiteY397" fmla="*/ 0 h 6858000"/>
              <a:gd name="connsiteX398" fmla="*/ 8140137 w 9740963"/>
              <a:gd name="connsiteY398" fmla="*/ 1104539 h 6858000"/>
              <a:gd name="connsiteX399" fmla="*/ 8140139 w 9740963"/>
              <a:gd name="connsiteY399" fmla="*/ 1104541 h 6858000"/>
              <a:gd name="connsiteX400" fmla="*/ 8160089 w 9740963"/>
              <a:gd name="connsiteY400" fmla="*/ 1124490 h 6858000"/>
              <a:gd name="connsiteX401" fmla="*/ 8181241 w 9740963"/>
              <a:gd name="connsiteY401" fmla="*/ 1155864 h 6858000"/>
              <a:gd name="connsiteX402" fmla="*/ 8191945 w 9740963"/>
              <a:gd name="connsiteY402" fmla="*/ 1208876 h 6858000"/>
              <a:gd name="connsiteX403" fmla="*/ 8108765 w 9740963"/>
              <a:gd name="connsiteY403" fmla="*/ 1334363 h 6858000"/>
              <a:gd name="connsiteX404" fmla="*/ 8064997 w 9740963"/>
              <a:gd name="connsiteY404" fmla="*/ 1343200 h 6858000"/>
              <a:gd name="connsiteX405" fmla="*/ 8046511 w 9740963"/>
              <a:gd name="connsiteY405" fmla="*/ 1343200 h 6858000"/>
              <a:gd name="connsiteX406" fmla="*/ 8046511 w 9740963"/>
              <a:gd name="connsiteY406" fmla="*/ 1343201 h 6858000"/>
              <a:gd name="connsiteX407" fmla="*/ 6477647 w 9740963"/>
              <a:gd name="connsiteY407" fmla="*/ 1343201 h 6858000"/>
              <a:gd name="connsiteX408" fmla="*/ 6459161 w 9740963"/>
              <a:gd name="connsiteY408" fmla="*/ 1343200 h 6858000"/>
              <a:gd name="connsiteX409" fmla="*/ 6415393 w 9740963"/>
              <a:gd name="connsiteY409" fmla="*/ 1334363 h 6858000"/>
              <a:gd name="connsiteX410" fmla="*/ 6342917 w 9740963"/>
              <a:gd name="connsiteY410" fmla="*/ 1261887 h 6858000"/>
              <a:gd name="connsiteX411" fmla="*/ 6334079 w 9740963"/>
              <a:gd name="connsiteY411" fmla="*/ 1218115 h 6858000"/>
              <a:gd name="connsiteX412" fmla="*/ 6334079 w 9740963"/>
              <a:gd name="connsiteY412" fmla="*/ 1199637 h 6858000"/>
              <a:gd name="connsiteX413" fmla="*/ 6334079 w 9740963"/>
              <a:gd name="connsiteY413" fmla="*/ 1199636 h 6858000"/>
              <a:gd name="connsiteX414" fmla="*/ 5505405 w 9740963"/>
              <a:gd name="connsiteY414" fmla="*/ 0 h 6858000"/>
              <a:gd name="connsiteX415" fmla="*/ 6206923 w 9740963"/>
              <a:gd name="connsiteY415" fmla="*/ 0 h 6858000"/>
              <a:gd name="connsiteX416" fmla="*/ 6206923 w 9740963"/>
              <a:gd name="connsiteY416" fmla="*/ 1199636 h 6858000"/>
              <a:gd name="connsiteX417" fmla="*/ 6206923 w 9740963"/>
              <a:gd name="connsiteY417" fmla="*/ 1199637 h 6858000"/>
              <a:gd name="connsiteX418" fmla="*/ 6206923 w 9740963"/>
              <a:gd name="connsiteY418" fmla="*/ 1218115 h 6858000"/>
              <a:gd name="connsiteX419" fmla="*/ 6198085 w 9740963"/>
              <a:gd name="connsiteY419" fmla="*/ 1261887 h 6858000"/>
              <a:gd name="connsiteX420" fmla="*/ 6125609 w 9740963"/>
              <a:gd name="connsiteY420" fmla="*/ 1334363 h 6858000"/>
              <a:gd name="connsiteX421" fmla="*/ 6081841 w 9740963"/>
              <a:gd name="connsiteY421" fmla="*/ 1343200 h 6858000"/>
              <a:gd name="connsiteX422" fmla="*/ 6063355 w 9740963"/>
              <a:gd name="connsiteY422" fmla="*/ 1343201 h 6858000"/>
              <a:gd name="connsiteX423" fmla="*/ 4494493 w 9740963"/>
              <a:gd name="connsiteY423" fmla="*/ 1343201 h 6858000"/>
              <a:gd name="connsiteX424" fmla="*/ 4494493 w 9740963"/>
              <a:gd name="connsiteY424" fmla="*/ 1343200 h 6858000"/>
              <a:gd name="connsiteX425" fmla="*/ 4476006 w 9740963"/>
              <a:gd name="connsiteY425" fmla="*/ 1343200 h 6858000"/>
              <a:gd name="connsiteX426" fmla="*/ 4432239 w 9740963"/>
              <a:gd name="connsiteY426" fmla="*/ 1334363 h 6858000"/>
              <a:gd name="connsiteX427" fmla="*/ 4349060 w 9740963"/>
              <a:gd name="connsiteY427" fmla="*/ 1208876 h 6858000"/>
              <a:gd name="connsiteX428" fmla="*/ 4359762 w 9740963"/>
              <a:gd name="connsiteY428" fmla="*/ 1155864 h 6858000"/>
              <a:gd name="connsiteX429" fmla="*/ 4380915 w 9740963"/>
              <a:gd name="connsiteY429" fmla="*/ 1124490 h 6858000"/>
              <a:gd name="connsiteX430" fmla="*/ 4400865 w 9740963"/>
              <a:gd name="connsiteY430" fmla="*/ 1104541 h 6858000"/>
              <a:gd name="connsiteX431" fmla="*/ 4400867 w 9740963"/>
              <a:gd name="connsiteY431" fmla="*/ 1104539 h 6858000"/>
              <a:gd name="connsiteX432" fmla="*/ 3789372 w 9740963"/>
              <a:gd name="connsiteY432" fmla="*/ 0 h 6858000"/>
              <a:gd name="connsiteX433" fmla="*/ 5322865 w 9740963"/>
              <a:gd name="connsiteY433" fmla="*/ 0 h 6858000"/>
              <a:gd name="connsiteX434" fmla="*/ 4014775 w 9740963"/>
              <a:gd name="connsiteY434" fmla="*/ 1308091 h 6858000"/>
              <a:gd name="connsiteX435" fmla="*/ 3978576 w 9740963"/>
              <a:gd name="connsiteY435" fmla="*/ 1332498 h 6858000"/>
              <a:gd name="connsiteX436" fmla="*/ 3925564 w 9740963"/>
              <a:gd name="connsiteY436" fmla="*/ 1343201 h 6858000"/>
              <a:gd name="connsiteX437" fmla="*/ 3789372 w 9740963"/>
              <a:gd name="connsiteY437" fmla="*/ 1207011 h 6858000"/>
              <a:gd name="connsiteX438" fmla="*/ 3789372 w 9740963"/>
              <a:gd name="connsiteY438" fmla="*/ 1207009 h 6858000"/>
              <a:gd name="connsiteX439" fmla="*/ 2128722 w 9740963"/>
              <a:gd name="connsiteY439" fmla="*/ 0 h 6858000"/>
              <a:gd name="connsiteX440" fmla="*/ 3662218 w 9740963"/>
              <a:gd name="connsiteY440" fmla="*/ 0 h 6858000"/>
              <a:gd name="connsiteX441" fmla="*/ 3662218 w 9740963"/>
              <a:gd name="connsiteY441" fmla="*/ 1207009 h 6858000"/>
              <a:gd name="connsiteX442" fmla="*/ 3662218 w 9740963"/>
              <a:gd name="connsiteY442" fmla="*/ 1207011 h 6858000"/>
              <a:gd name="connsiteX443" fmla="*/ 3526026 w 9740963"/>
              <a:gd name="connsiteY443" fmla="*/ 1343201 h 6858000"/>
              <a:gd name="connsiteX444" fmla="*/ 3473015 w 9740963"/>
              <a:gd name="connsiteY444" fmla="*/ 1332498 h 6858000"/>
              <a:gd name="connsiteX445" fmla="*/ 3436814 w 9740963"/>
              <a:gd name="connsiteY445" fmla="*/ 1308091 h 6858000"/>
              <a:gd name="connsiteX446" fmla="*/ 1244667 w 9740963"/>
              <a:gd name="connsiteY446" fmla="*/ 0 h 6858000"/>
              <a:gd name="connsiteX447" fmla="*/ 1946188 w 9740963"/>
              <a:gd name="connsiteY447" fmla="*/ 0 h 6858000"/>
              <a:gd name="connsiteX448" fmla="*/ 3050724 w 9740963"/>
              <a:gd name="connsiteY448" fmla="*/ 1104539 h 6858000"/>
              <a:gd name="connsiteX449" fmla="*/ 3050726 w 9740963"/>
              <a:gd name="connsiteY449" fmla="*/ 1104541 h 6858000"/>
              <a:gd name="connsiteX450" fmla="*/ 3070675 w 9740963"/>
              <a:gd name="connsiteY450" fmla="*/ 1124490 h 6858000"/>
              <a:gd name="connsiteX451" fmla="*/ 3091828 w 9740963"/>
              <a:gd name="connsiteY451" fmla="*/ 1155864 h 6858000"/>
              <a:gd name="connsiteX452" fmla="*/ 3102530 w 9740963"/>
              <a:gd name="connsiteY452" fmla="*/ 1208876 h 6858000"/>
              <a:gd name="connsiteX453" fmla="*/ 3019351 w 9740963"/>
              <a:gd name="connsiteY453" fmla="*/ 1334363 h 6858000"/>
              <a:gd name="connsiteX454" fmla="*/ 2975584 w 9740963"/>
              <a:gd name="connsiteY454" fmla="*/ 1343200 h 6858000"/>
              <a:gd name="connsiteX455" fmla="*/ 2957097 w 9740963"/>
              <a:gd name="connsiteY455" fmla="*/ 1343200 h 6858000"/>
              <a:gd name="connsiteX456" fmla="*/ 2957097 w 9740963"/>
              <a:gd name="connsiteY456" fmla="*/ 1343201 h 6858000"/>
              <a:gd name="connsiteX457" fmla="*/ 1388238 w 9740963"/>
              <a:gd name="connsiteY457" fmla="*/ 1343201 h 6858000"/>
              <a:gd name="connsiteX458" fmla="*/ 1369751 w 9740963"/>
              <a:gd name="connsiteY458" fmla="*/ 1343200 h 6858000"/>
              <a:gd name="connsiteX459" fmla="*/ 1325983 w 9740963"/>
              <a:gd name="connsiteY459" fmla="*/ 1334363 h 6858000"/>
              <a:gd name="connsiteX460" fmla="*/ 1253507 w 9740963"/>
              <a:gd name="connsiteY460" fmla="*/ 1261887 h 6858000"/>
              <a:gd name="connsiteX461" fmla="*/ 1244670 w 9740963"/>
              <a:gd name="connsiteY461" fmla="*/ 1218115 h 6858000"/>
              <a:gd name="connsiteX462" fmla="*/ 1244670 w 9740963"/>
              <a:gd name="connsiteY462" fmla="*/ 1199636 h 6858000"/>
              <a:gd name="connsiteX463" fmla="*/ 1244667 w 9740963"/>
              <a:gd name="connsiteY463" fmla="*/ 1199637 h 6858000"/>
              <a:gd name="connsiteX464" fmla="*/ 13126 w 9740963"/>
              <a:gd name="connsiteY464" fmla="*/ 0 h 6858000"/>
              <a:gd name="connsiteX465" fmla="*/ 1128917 w 9740963"/>
              <a:gd name="connsiteY465" fmla="*/ 0 h 6858000"/>
              <a:gd name="connsiteX466" fmla="*/ 1128917 w 9740963"/>
              <a:gd name="connsiteY466" fmla="*/ 783502 h 6858000"/>
              <a:gd name="connsiteX467" fmla="*/ 1128917 w 9740963"/>
              <a:gd name="connsiteY467" fmla="*/ 801988 h 6858000"/>
              <a:gd name="connsiteX468" fmla="*/ 1120079 w 9740963"/>
              <a:gd name="connsiteY468" fmla="*/ 845757 h 6858000"/>
              <a:gd name="connsiteX469" fmla="*/ 994592 w 9740963"/>
              <a:gd name="connsiteY469" fmla="*/ 928936 h 6858000"/>
              <a:gd name="connsiteX470" fmla="*/ 941580 w 9740963"/>
              <a:gd name="connsiteY470" fmla="*/ 918233 h 6858000"/>
              <a:gd name="connsiteX471" fmla="*/ 910206 w 9740963"/>
              <a:gd name="connsiteY471" fmla="*/ 897080 h 6858000"/>
              <a:gd name="connsiteX472" fmla="*/ 890257 w 9740963"/>
              <a:gd name="connsiteY472" fmla="*/ 877131 h 6858000"/>
              <a:gd name="connsiteX473" fmla="*/ 890255 w 9740963"/>
              <a:gd name="connsiteY473" fmla="*/ 8771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9740963" h="6858000">
                <a:moveTo>
                  <a:pt x="981316" y="5930787"/>
                </a:moveTo>
                <a:cubicBezTo>
                  <a:pt x="1056532" y="5930787"/>
                  <a:pt x="1117507" y="5991762"/>
                  <a:pt x="1117507" y="6066978"/>
                </a:cubicBezTo>
                <a:lnTo>
                  <a:pt x="1117507" y="6066979"/>
                </a:lnTo>
                <a:lnTo>
                  <a:pt x="1117507" y="6858000"/>
                </a:lnTo>
                <a:lnTo>
                  <a:pt x="0" y="6858000"/>
                </a:lnTo>
                <a:lnTo>
                  <a:pt x="892104" y="5965897"/>
                </a:lnTo>
                <a:lnTo>
                  <a:pt x="928305" y="5941490"/>
                </a:lnTo>
                <a:cubicBezTo>
                  <a:pt x="944598" y="5934598"/>
                  <a:pt x="962512" y="5930787"/>
                  <a:pt x="981316" y="5930787"/>
                </a:cubicBezTo>
                <a:close/>
                <a:moveTo>
                  <a:pt x="9583907" y="5514803"/>
                </a:moveTo>
                <a:lnTo>
                  <a:pt x="9740963" y="5514803"/>
                </a:lnTo>
                <a:lnTo>
                  <a:pt x="9740963" y="6004147"/>
                </a:lnTo>
                <a:lnTo>
                  <a:pt x="9490281" y="5753466"/>
                </a:lnTo>
                <a:cubicBezTo>
                  <a:pt x="9490281" y="5753465"/>
                  <a:pt x="9490279" y="5753465"/>
                  <a:pt x="9490279" y="5753464"/>
                </a:cubicBezTo>
                <a:lnTo>
                  <a:pt x="9470329" y="5733515"/>
                </a:lnTo>
                <a:lnTo>
                  <a:pt x="9449177" y="5702140"/>
                </a:lnTo>
                <a:cubicBezTo>
                  <a:pt x="9442285" y="5685846"/>
                  <a:pt x="9438473" y="5667933"/>
                  <a:pt x="9438473" y="5649129"/>
                </a:cubicBezTo>
                <a:cubicBezTo>
                  <a:pt x="9438473" y="5592716"/>
                  <a:pt x="9472773" y="5544315"/>
                  <a:pt x="9521653" y="5523641"/>
                </a:cubicBezTo>
                <a:lnTo>
                  <a:pt x="9565421" y="5514804"/>
                </a:lnTo>
                <a:lnTo>
                  <a:pt x="9583907" y="5514804"/>
                </a:lnTo>
                <a:close/>
                <a:moveTo>
                  <a:pt x="9014977" y="5514803"/>
                </a:moveTo>
                <a:cubicBezTo>
                  <a:pt x="9033781" y="5514803"/>
                  <a:pt x="9051695" y="5518614"/>
                  <a:pt x="9067989" y="5525506"/>
                </a:cubicBezTo>
                <a:lnTo>
                  <a:pt x="9104189" y="5549913"/>
                </a:lnTo>
                <a:lnTo>
                  <a:pt x="9740963" y="6186687"/>
                </a:lnTo>
                <a:lnTo>
                  <a:pt x="9740963" y="6858000"/>
                </a:lnTo>
                <a:lnTo>
                  <a:pt x="8878787" y="6858000"/>
                </a:lnTo>
                <a:lnTo>
                  <a:pt x="8878787" y="5650995"/>
                </a:lnTo>
                <a:lnTo>
                  <a:pt x="8878787" y="5650994"/>
                </a:lnTo>
                <a:cubicBezTo>
                  <a:pt x="8878787" y="5575778"/>
                  <a:pt x="8939761" y="5514803"/>
                  <a:pt x="9014977" y="5514803"/>
                </a:cubicBezTo>
                <a:close/>
                <a:moveTo>
                  <a:pt x="8615441" y="5514803"/>
                </a:moveTo>
                <a:cubicBezTo>
                  <a:pt x="8690657" y="5514803"/>
                  <a:pt x="8751631" y="5575778"/>
                  <a:pt x="8751631" y="5650994"/>
                </a:cubicBezTo>
                <a:lnTo>
                  <a:pt x="8751631" y="5650995"/>
                </a:lnTo>
                <a:lnTo>
                  <a:pt x="8751631" y="6858000"/>
                </a:lnTo>
                <a:lnTo>
                  <a:pt x="7218142" y="6858000"/>
                </a:lnTo>
                <a:lnTo>
                  <a:pt x="8526229" y="5549913"/>
                </a:lnTo>
                <a:lnTo>
                  <a:pt x="8562429" y="5525506"/>
                </a:lnTo>
                <a:cubicBezTo>
                  <a:pt x="8578723" y="5518614"/>
                  <a:pt x="8596637" y="5514803"/>
                  <a:pt x="8615441" y="5514803"/>
                </a:cubicBezTo>
                <a:close/>
                <a:moveTo>
                  <a:pt x="6477647" y="5514803"/>
                </a:moveTo>
                <a:lnTo>
                  <a:pt x="8046511" y="5514803"/>
                </a:lnTo>
                <a:lnTo>
                  <a:pt x="8046511" y="5514804"/>
                </a:lnTo>
                <a:lnTo>
                  <a:pt x="8064997" y="5514804"/>
                </a:lnTo>
                <a:lnTo>
                  <a:pt x="8108765" y="5523641"/>
                </a:lnTo>
                <a:cubicBezTo>
                  <a:pt x="8157647" y="5544315"/>
                  <a:pt x="8191945" y="5592716"/>
                  <a:pt x="8191945" y="5649129"/>
                </a:cubicBezTo>
                <a:cubicBezTo>
                  <a:pt x="8191945" y="5667933"/>
                  <a:pt x="8188133" y="5685846"/>
                  <a:pt x="8181241" y="5702140"/>
                </a:cubicBezTo>
                <a:lnTo>
                  <a:pt x="8160089" y="5733515"/>
                </a:lnTo>
                <a:lnTo>
                  <a:pt x="8140139" y="5753464"/>
                </a:lnTo>
                <a:cubicBezTo>
                  <a:pt x="8140139" y="5753465"/>
                  <a:pt x="8140139" y="5753465"/>
                  <a:pt x="8140137" y="5753466"/>
                </a:cubicBezTo>
                <a:lnTo>
                  <a:pt x="7035602" y="6858000"/>
                </a:lnTo>
                <a:lnTo>
                  <a:pt x="6334079" y="6858000"/>
                </a:lnTo>
                <a:lnTo>
                  <a:pt x="6334079" y="5658368"/>
                </a:lnTo>
                <a:lnTo>
                  <a:pt x="6334079" y="5658367"/>
                </a:lnTo>
                <a:lnTo>
                  <a:pt x="6334079" y="5639889"/>
                </a:lnTo>
                <a:lnTo>
                  <a:pt x="6342917" y="5596117"/>
                </a:lnTo>
                <a:cubicBezTo>
                  <a:pt x="6356699" y="5563529"/>
                  <a:pt x="6382805" y="5537423"/>
                  <a:pt x="6415393" y="5523641"/>
                </a:cubicBezTo>
                <a:lnTo>
                  <a:pt x="6459161" y="5514804"/>
                </a:lnTo>
                <a:close/>
                <a:moveTo>
                  <a:pt x="4494492" y="5514803"/>
                </a:moveTo>
                <a:lnTo>
                  <a:pt x="6063355" y="5514803"/>
                </a:lnTo>
                <a:lnTo>
                  <a:pt x="6081841" y="5514804"/>
                </a:lnTo>
                <a:lnTo>
                  <a:pt x="6125609" y="5523641"/>
                </a:lnTo>
                <a:cubicBezTo>
                  <a:pt x="6158197" y="5537423"/>
                  <a:pt x="6184303" y="5563529"/>
                  <a:pt x="6198085" y="5596117"/>
                </a:cubicBezTo>
                <a:lnTo>
                  <a:pt x="6206923" y="5639889"/>
                </a:lnTo>
                <a:lnTo>
                  <a:pt x="6206923" y="5658367"/>
                </a:lnTo>
                <a:lnTo>
                  <a:pt x="6206923" y="5658368"/>
                </a:lnTo>
                <a:lnTo>
                  <a:pt x="6206923" y="6858000"/>
                </a:lnTo>
                <a:lnTo>
                  <a:pt x="5505401" y="6858000"/>
                </a:lnTo>
                <a:lnTo>
                  <a:pt x="4400866" y="5753466"/>
                </a:lnTo>
                <a:cubicBezTo>
                  <a:pt x="4400864" y="5753465"/>
                  <a:pt x="4400864" y="5753465"/>
                  <a:pt x="4400863" y="5753464"/>
                </a:cubicBezTo>
                <a:lnTo>
                  <a:pt x="4380913" y="5733515"/>
                </a:lnTo>
                <a:lnTo>
                  <a:pt x="4359762" y="5702140"/>
                </a:lnTo>
                <a:cubicBezTo>
                  <a:pt x="4352869" y="5685846"/>
                  <a:pt x="4349058" y="5667933"/>
                  <a:pt x="4349058" y="5649129"/>
                </a:cubicBezTo>
                <a:cubicBezTo>
                  <a:pt x="4349058" y="5592716"/>
                  <a:pt x="4383357" y="5544315"/>
                  <a:pt x="4432238" y="5523641"/>
                </a:cubicBezTo>
                <a:lnTo>
                  <a:pt x="4476005" y="5514804"/>
                </a:lnTo>
                <a:lnTo>
                  <a:pt x="4494492" y="5514804"/>
                </a:lnTo>
                <a:close/>
                <a:moveTo>
                  <a:pt x="3925562" y="5514803"/>
                </a:moveTo>
                <a:cubicBezTo>
                  <a:pt x="3944366" y="5514803"/>
                  <a:pt x="3962279" y="5518614"/>
                  <a:pt x="3978574" y="5525506"/>
                </a:cubicBezTo>
                <a:lnTo>
                  <a:pt x="4014774" y="5549913"/>
                </a:lnTo>
                <a:lnTo>
                  <a:pt x="5322861" y="6858000"/>
                </a:lnTo>
                <a:lnTo>
                  <a:pt x="3789371" y="6858000"/>
                </a:lnTo>
                <a:lnTo>
                  <a:pt x="3789371" y="5650995"/>
                </a:lnTo>
                <a:lnTo>
                  <a:pt x="3789371" y="5650994"/>
                </a:lnTo>
                <a:cubicBezTo>
                  <a:pt x="3789371" y="5575778"/>
                  <a:pt x="3850345" y="5514803"/>
                  <a:pt x="3925562" y="5514803"/>
                </a:cubicBezTo>
                <a:close/>
                <a:moveTo>
                  <a:pt x="3526025" y="5514803"/>
                </a:moveTo>
                <a:cubicBezTo>
                  <a:pt x="3601241" y="5514803"/>
                  <a:pt x="3662216" y="5575778"/>
                  <a:pt x="3662216" y="5650994"/>
                </a:cubicBezTo>
                <a:lnTo>
                  <a:pt x="3662216" y="5650995"/>
                </a:lnTo>
                <a:lnTo>
                  <a:pt x="3662216" y="6858000"/>
                </a:lnTo>
                <a:lnTo>
                  <a:pt x="2128725" y="6858000"/>
                </a:lnTo>
                <a:lnTo>
                  <a:pt x="3436813" y="5549913"/>
                </a:lnTo>
                <a:lnTo>
                  <a:pt x="3473013" y="5525506"/>
                </a:lnTo>
                <a:cubicBezTo>
                  <a:pt x="3489307" y="5518614"/>
                  <a:pt x="3507221" y="5514803"/>
                  <a:pt x="3526025" y="5514803"/>
                </a:cubicBezTo>
                <a:close/>
                <a:moveTo>
                  <a:pt x="1388232" y="5514803"/>
                </a:moveTo>
                <a:lnTo>
                  <a:pt x="2957095" y="5514803"/>
                </a:lnTo>
                <a:lnTo>
                  <a:pt x="2957095" y="5514804"/>
                </a:lnTo>
                <a:lnTo>
                  <a:pt x="2975581" y="5514804"/>
                </a:lnTo>
                <a:lnTo>
                  <a:pt x="3019349" y="5523641"/>
                </a:lnTo>
                <a:cubicBezTo>
                  <a:pt x="3068230" y="5544315"/>
                  <a:pt x="3102529" y="5592716"/>
                  <a:pt x="3102529" y="5649129"/>
                </a:cubicBezTo>
                <a:cubicBezTo>
                  <a:pt x="3102529" y="5667933"/>
                  <a:pt x="3098718" y="5685846"/>
                  <a:pt x="3091826" y="5702140"/>
                </a:cubicBezTo>
                <a:lnTo>
                  <a:pt x="3070674" y="5733515"/>
                </a:lnTo>
                <a:lnTo>
                  <a:pt x="3050724" y="5753464"/>
                </a:lnTo>
                <a:cubicBezTo>
                  <a:pt x="3050723" y="5753465"/>
                  <a:pt x="3050722" y="5753465"/>
                  <a:pt x="3050722" y="5753466"/>
                </a:cubicBezTo>
                <a:lnTo>
                  <a:pt x="1946187" y="6858000"/>
                </a:lnTo>
                <a:lnTo>
                  <a:pt x="1244663" y="6858000"/>
                </a:lnTo>
                <a:lnTo>
                  <a:pt x="1244663" y="5658367"/>
                </a:lnTo>
                <a:lnTo>
                  <a:pt x="1244664" y="5658368"/>
                </a:lnTo>
                <a:lnTo>
                  <a:pt x="1244664" y="5639889"/>
                </a:lnTo>
                <a:lnTo>
                  <a:pt x="1253501" y="5596117"/>
                </a:lnTo>
                <a:cubicBezTo>
                  <a:pt x="1267285" y="5563529"/>
                  <a:pt x="1293391" y="5537423"/>
                  <a:pt x="1325978" y="5523641"/>
                </a:cubicBezTo>
                <a:lnTo>
                  <a:pt x="1369746" y="5514804"/>
                </a:lnTo>
                <a:close/>
                <a:moveTo>
                  <a:pt x="9583907" y="3506125"/>
                </a:moveTo>
                <a:lnTo>
                  <a:pt x="9740963" y="3506125"/>
                </a:lnTo>
                <a:lnTo>
                  <a:pt x="9740963" y="3995469"/>
                </a:lnTo>
                <a:lnTo>
                  <a:pt x="9490281" y="3744788"/>
                </a:lnTo>
                <a:cubicBezTo>
                  <a:pt x="9490281" y="3744787"/>
                  <a:pt x="9490279" y="3744787"/>
                  <a:pt x="9490279" y="3744786"/>
                </a:cubicBezTo>
                <a:lnTo>
                  <a:pt x="9470329" y="3724837"/>
                </a:lnTo>
                <a:lnTo>
                  <a:pt x="9449177" y="3693462"/>
                </a:lnTo>
                <a:cubicBezTo>
                  <a:pt x="9442285" y="3677168"/>
                  <a:pt x="9438473" y="3659255"/>
                  <a:pt x="9438473" y="3640451"/>
                </a:cubicBezTo>
                <a:cubicBezTo>
                  <a:pt x="9438473" y="3584038"/>
                  <a:pt x="9472773" y="3535637"/>
                  <a:pt x="9521653" y="3514963"/>
                </a:cubicBezTo>
                <a:lnTo>
                  <a:pt x="9565421" y="3506126"/>
                </a:lnTo>
                <a:lnTo>
                  <a:pt x="9583907" y="3506126"/>
                </a:lnTo>
                <a:close/>
                <a:moveTo>
                  <a:pt x="9014977" y="3506125"/>
                </a:moveTo>
                <a:cubicBezTo>
                  <a:pt x="9033781" y="3506125"/>
                  <a:pt x="9051695" y="3509936"/>
                  <a:pt x="9067989" y="3516828"/>
                </a:cubicBezTo>
                <a:lnTo>
                  <a:pt x="9104189" y="3541235"/>
                </a:lnTo>
                <a:lnTo>
                  <a:pt x="9740963" y="4178008"/>
                </a:lnTo>
                <a:lnTo>
                  <a:pt x="9740963" y="5360553"/>
                </a:lnTo>
                <a:lnTo>
                  <a:pt x="9022355" y="5360553"/>
                </a:lnTo>
                <a:lnTo>
                  <a:pt x="9003869" y="5360552"/>
                </a:lnTo>
                <a:lnTo>
                  <a:pt x="8960101" y="5351716"/>
                </a:lnTo>
                <a:cubicBezTo>
                  <a:pt x="8927513" y="5337933"/>
                  <a:pt x="8901407" y="5311827"/>
                  <a:pt x="8887625" y="5279239"/>
                </a:cubicBezTo>
                <a:lnTo>
                  <a:pt x="8878787" y="5235467"/>
                </a:lnTo>
                <a:lnTo>
                  <a:pt x="8878787" y="5216989"/>
                </a:lnTo>
                <a:lnTo>
                  <a:pt x="8878787" y="5216988"/>
                </a:lnTo>
                <a:lnTo>
                  <a:pt x="8878787" y="3642317"/>
                </a:lnTo>
                <a:lnTo>
                  <a:pt x="8878787" y="3642316"/>
                </a:lnTo>
                <a:cubicBezTo>
                  <a:pt x="8878787" y="3567100"/>
                  <a:pt x="8939761" y="3506125"/>
                  <a:pt x="9014977" y="3506125"/>
                </a:cubicBezTo>
                <a:close/>
                <a:moveTo>
                  <a:pt x="8615441" y="3506125"/>
                </a:moveTo>
                <a:cubicBezTo>
                  <a:pt x="8690657" y="3506125"/>
                  <a:pt x="8751631" y="3567100"/>
                  <a:pt x="8751631" y="3642316"/>
                </a:cubicBezTo>
                <a:lnTo>
                  <a:pt x="8751631" y="3642317"/>
                </a:lnTo>
                <a:lnTo>
                  <a:pt x="8751631" y="5216988"/>
                </a:lnTo>
                <a:lnTo>
                  <a:pt x="8751631" y="5216989"/>
                </a:lnTo>
                <a:lnTo>
                  <a:pt x="8751631" y="5235467"/>
                </a:lnTo>
                <a:lnTo>
                  <a:pt x="8742793" y="5279239"/>
                </a:lnTo>
                <a:cubicBezTo>
                  <a:pt x="8729011" y="5311827"/>
                  <a:pt x="8702905" y="5337933"/>
                  <a:pt x="8670317" y="5351716"/>
                </a:cubicBezTo>
                <a:lnTo>
                  <a:pt x="8626549" y="5360552"/>
                </a:lnTo>
                <a:lnTo>
                  <a:pt x="8608063" y="5360553"/>
                </a:lnTo>
                <a:lnTo>
                  <a:pt x="7039199" y="5360553"/>
                </a:lnTo>
                <a:lnTo>
                  <a:pt x="7039199" y="5360552"/>
                </a:lnTo>
                <a:lnTo>
                  <a:pt x="7020713" y="5360552"/>
                </a:lnTo>
                <a:lnTo>
                  <a:pt x="6976945" y="5351716"/>
                </a:lnTo>
                <a:cubicBezTo>
                  <a:pt x="6928065" y="5331042"/>
                  <a:pt x="6893765" y="5282640"/>
                  <a:pt x="6893765" y="5226228"/>
                </a:cubicBezTo>
                <a:cubicBezTo>
                  <a:pt x="6893765" y="5207424"/>
                  <a:pt x="6897577" y="5189510"/>
                  <a:pt x="6904469" y="5173216"/>
                </a:cubicBezTo>
                <a:lnTo>
                  <a:pt x="6925621" y="5141842"/>
                </a:lnTo>
                <a:lnTo>
                  <a:pt x="6945571" y="5121892"/>
                </a:lnTo>
                <a:cubicBezTo>
                  <a:pt x="6945571" y="5121892"/>
                  <a:pt x="6945573" y="5121892"/>
                  <a:pt x="6945573" y="5121891"/>
                </a:cubicBezTo>
                <a:lnTo>
                  <a:pt x="8526229" y="3541235"/>
                </a:lnTo>
                <a:lnTo>
                  <a:pt x="8562429" y="3516828"/>
                </a:lnTo>
                <a:cubicBezTo>
                  <a:pt x="8578723" y="3509936"/>
                  <a:pt x="8596637" y="3506125"/>
                  <a:pt x="8615441" y="3506125"/>
                </a:cubicBezTo>
                <a:close/>
                <a:moveTo>
                  <a:pt x="6477647" y="3506125"/>
                </a:moveTo>
                <a:lnTo>
                  <a:pt x="8046511" y="3506125"/>
                </a:lnTo>
                <a:lnTo>
                  <a:pt x="8046511" y="3506126"/>
                </a:lnTo>
                <a:lnTo>
                  <a:pt x="8064997" y="3506126"/>
                </a:lnTo>
                <a:lnTo>
                  <a:pt x="8108765" y="3514963"/>
                </a:lnTo>
                <a:cubicBezTo>
                  <a:pt x="8157647" y="3535637"/>
                  <a:pt x="8191945" y="3584038"/>
                  <a:pt x="8191945" y="3640451"/>
                </a:cubicBezTo>
                <a:cubicBezTo>
                  <a:pt x="8191945" y="3659255"/>
                  <a:pt x="8188133" y="3677168"/>
                  <a:pt x="8181241" y="3693462"/>
                </a:cubicBezTo>
                <a:lnTo>
                  <a:pt x="8160089" y="3724837"/>
                </a:lnTo>
                <a:lnTo>
                  <a:pt x="8140139" y="3744786"/>
                </a:lnTo>
                <a:cubicBezTo>
                  <a:pt x="8140139" y="3744787"/>
                  <a:pt x="8140139" y="3744787"/>
                  <a:pt x="8140137" y="3744788"/>
                </a:cubicBezTo>
                <a:lnTo>
                  <a:pt x="6559481" y="5325443"/>
                </a:lnTo>
                <a:lnTo>
                  <a:pt x="6523281" y="5349850"/>
                </a:lnTo>
                <a:cubicBezTo>
                  <a:pt x="6506987" y="5356742"/>
                  <a:pt x="6489073" y="5360553"/>
                  <a:pt x="6470269" y="5360553"/>
                </a:cubicBezTo>
                <a:cubicBezTo>
                  <a:pt x="6395053" y="5360553"/>
                  <a:pt x="6334079" y="5299579"/>
                  <a:pt x="6334079" y="5224362"/>
                </a:cubicBezTo>
                <a:lnTo>
                  <a:pt x="6334079" y="3649690"/>
                </a:lnTo>
                <a:lnTo>
                  <a:pt x="6334079" y="3649689"/>
                </a:lnTo>
                <a:lnTo>
                  <a:pt x="6334079" y="3631211"/>
                </a:lnTo>
                <a:lnTo>
                  <a:pt x="6342917" y="3587439"/>
                </a:lnTo>
                <a:cubicBezTo>
                  <a:pt x="6356699" y="3554851"/>
                  <a:pt x="6382805" y="3528745"/>
                  <a:pt x="6415393" y="3514963"/>
                </a:cubicBezTo>
                <a:lnTo>
                  <a:pt x="6459161" y="3506126"/>
                </a:lnTo>
                <a:close/>
                <a:moveTo>
                  <a:pt x="4494492" y="3506125"/>
                </a:moveTo>
                <a:lnTo>
                  <a:pt x="6063355" y="3506125"/>
                </a:lnTo>
                <a:lnTo>
                  <a:pt x="6081841" y="3506126"/>
                </a:lnTo>
                <a:lnTo>
                  <a:pt x="6125609" y="3514963"/>
                </a:lnTo>
                <a:cubicBezTo>
                  <a:pt x="6158197" y="3528745"/>
                  <a:pt x="6184303" y="3554851"/>
                  <a:pt x="6198085" y="3587439"/>
                </a:cubicBezTo>
                <a:lnTo>
                  <a:pt x="6206923" y="3631211"/>
                </a:lnTo>
                <a:lnTo>
                  <a:pt x="6206923" y="3649689"/>
                </a:lnTo>
                <a:lnTo>
                  <a:pt x="6206923" y="3649690"/>
                </a:lnTo>
                <a:lnTo>
                  <a:pt x="6206923" y="5224362"/>
                </a:lnTo>
                <a:cubicBezTo>
                  <a:pt x="6206923" y="5299579"/>
                  <a:pt x="6145949" y="5360553"/>
                  <a:pt x="6070733" y="5360553"/>
                </a:cubicBezTo>
                <a:cubicBezTo>
                  <a:pt x="6051929" y="5360553"/>
                  <a:pt x="6034015" y="5356742"/>
                  <a:pt x="6017721" y="5349850"/>
                </a:cubicBezTo>
                <a:lnTo>
                  <a:pt x="5981521" y="5325443"/>
                </a:lnTo>
                <a:lnTo>
                  <a:pt x="4400866" y="3744788"/>
                </a:lnTo>
                <a:cubicBezTo>
                  <a:pt x="4400864" y="3744787"/>
                  <a:pt x="4400864" y="3744787"/>
                  <a:pt x="4400864" y="3744786"/>
                </a:cubicBezTo>
                <a:lnTo>
                  <a:pt x="4380913" y="3724837"/>
                </a:lnTo>
                <a:lnTo>
                  <a:pt x="4359762" y="3693462"/>
                </a:lnTo>
                <a:cubicBezTo>
                  <a:pt x="4352870" y="3677168"/>
                  <a:pt x="4349058" y="3659255"/>
                  <a:pt x="4349058" y="3640451"/>
                </a:cubicBezTo>
                <a:cubicBezTo>
                  <a:pt x="4349058" y="3584038"/>
                  <a:pt x="4383357" y="3535637"/>
                  <a:pt x="4432239" y="3514963"/>
                </a:cubicBezTo>
                <a:lnTo>
                  <a:pt x="4476005" y="3506126"/>
                </a:lnTo>
                <a:lnTo>
                  <a:pt x="4494492" y="3506126"/>
                </a:lnTo>
                <a:close/>
                <a:moveTo>
                  <a:pt x="3925563" y="3506125"/>
                </a:moveTo>
                <a:cubicBezTo>
                  <a:pt x="3944366" y="3506125"/>
                  <a:pt x="3962280" y="3509936"/>
                  <a:pt x="3978574" y="3516828"/>
                </a:cubicBezTo>
                <a:lnTo>
                  <a:pt x="4014774" y="3541235"/>
                </a:lnTo>
                <a:lnTo>
                  <a:pt x="5595430" y="5121891"/>
                </a:lnTo>
                <a:cubicBezTo>
                  <a:pt x="5595430" y="5121892"/>
                  <a:pt x="5595431" y="5121892"/>
                  <a:pt x="5595432" y="5121892"/>
                </a:cubicBezTo>
                <a:lnTo>
                  <a:pt x="5615381" y="5141842"/>
                </a:lnTo>
                <a:lnTo>
                  <a:pt x="5636534" y="5173216"/>
                </a:lnTo>
                <a:cubicBezTo>
                  <a:pt x="5643426" y="5189510"/>
                  <a:pt x="5647237" y="5207424"/>
                  <a:pt x="5647237" y="5226228"/>
                </a:cubicBezTo>
                <a:cubicBezTo>
                  <a:pt x="5647237" y="5282640"/>
                  <a:pt x="5612938" y="5331042"/>
                  <a:pt x="5564057" y="5351716"/>
                </a:cubicBezTo>
                <a:lnTo>
                  <a:pt x="5520289" y="5360552"/>
                </a:lnTo>
                <a:lnTo>
                  <a:pt x="5501803" y="5360552"/>
                </a:lnTo>
                <a:lnTo>
                  <a:pt x="5501803" y="5360553"/>
                </a:lnTo>
                <a:lnTo>
                  <a:pt x="3932940" y="5360553"/>
                </a:lnTo>
                <a:lnTo>
                  <a:pt x="3914454" y="5360552"/>
                </a:lnTo>
                <a:lnTo>
                  <a:pt x="3870687" y="5351716"/>
                </a:lnTo>
                <a:cubicBezTo>
                  <a:pt x="3838098" y="5337933"/>
                  <a:pt x="3811993" y="5311827"/>
                  <a:pt x="3798210" y="5279239"/>
                </a:cubicBezTo>
                <a:lnTo>
                  <a:pt x="3789372" y="5235467"/>
                </a:lnTo>
                <a:lnTo>
                  <a:pt x="3789372" y="5216988"/>
                </a:lnTo>
                <a:lnTo>
                  <a:pt x="3789371" y="5216989"/>
                </a:lnTo>
                <a:lnTo>
                  <a:pt x="3789371" y="3642317"/>
                </a:lnTo>
                <a:lnTo>
                  <a:pt x="3789371" y="3642316"/>
                </a:lnTo>
                <a:cubicBezTo>
                  <a:pt x="3789371" y="3567100"/>
                  <a:pt x="3850346" y="3506125"/>
                  <a:pt x="3925563" y="3506125"/>
                </a:cubicBezTo>
                <a:close/>
                <a:moveTo>
                  <a:pt x="3526024" y="3506125"/>
                </a:moveTo>
                <a:cubicBezTo>
                  <a:pt x="3601241" y="3506125"/>
                  <a:pt x="3662215" y="3567100"/>
                  <a:pt x="3662215" y="3642316"/>
                </a:cubicBezTo>
                <a:lnTo>
                  <a:pt x="3662215" y="3642317"/>
                </a:lnTo>
                <a:lnTo>
                  <a:pt x="3662215" y="5216988"/>
                </a:lnTo>
                <a:lnTo>
                  <a:pt x="3662215" y="5216989"/>
                </a:lnTo>
                <a:lnTo>
                  <a:pt x="3662215" y="5235467"/>
                </a:lnTo>
                <a:lnTo>
                  <a:pt x="3653377" y="5279239"/>
                </a:lnTo>
                <a:cubicBezTo>
                  <a:pt x="3639594" y="5311827"/>
                  <a:pt x="3613489" y="5337933"/>
                  <a:pt x="3580900" y="5351716"/>
                </a:cubicBezTo>
                <a:lnTo>
                  <a:pt x="3537132" y="5360552"/>
                </a:lnTo>
                <a:lnTo>
                  <a:pt x="3518647" y="5360553"/>
                </a:lnTo>
                <a:lnTo>
                  <a:pt x="1949784" y="5360553"/>
                </a:lnTo>
                <a:lnTo>
                  <a:pt x="1949784" y="5360552"/>
                </a:lnTo>
                <a:lnTo>
                  <a:pt x="1931296" y="5360552"/>
                </a:lnTo>
                <a:lnTo>
                  <a:pt x="1887528" y="5351716"/>
                </a:lnTo>
                <a:cubicBezTo>
                  <a:pt x="1838647" y="5331042"/>
                  <a:pt x="1804350" y="5282640"/>
                  <a:pt x="1804350" y="5226228"/>
                </a:cubicBezTo>
                <a:cubicBezTo>
                  <a:pt x="1804350" y="5207424"/>
                  <a:pt x="1808160" y="5189510"/>
                  <a:pt x="1815052" y="5173216"/>
                </a:cubicBezTo>
                <a:lnTo>
                  <a:pt x="1836205" y="5141842"/>
                </a:lnTo>
                <a:lnTo>
                  <a:pt x="1856154" y="5121892"/>
                </a:lnTo>
                <a:cubicBezTo>
                  <a:pt x="1856156" y="5121892"/>
                  <a:pt x="1856156" y="5121892"/>
                  <a:pt x="1856156" y="5121891"/>
                </a:cubicBezTo>
                <a:lnTo>
                  <a:pt x="3436812" y="3541235"/>
                </a:lnTo>
                <a:lnTo>
                  <a:pt x="3473013" y="3516828"/>
                </a:lnTo>
                <a:cubicBezTo>
                  <a:pt x="3489307" y="3509936"/>
                  <a:pt x="3507220" y="3506125"/>
                  <a:pt x="3526024" y="3506125"/>
                </a:cubicBezTo>
                <a:close/>
                <a:moveTo>
                  <a:pt x="9740963" y="2862533"/>
                </a:moveTo>
                <a:lnTo>
                  <a:pt x="9740963" y="3351876"/>
                </a:lnTo>
                <a:lnTo>
                  <a:pt x="9583907" y="3351876"/>
                </a:lnTo>
                <a:lnTo>
                  <a:pt x="9583907" y="3351875"/>
                </a:lnTo>
                <a:lnTo>
                  <a:pt x="9565421" y="3351875"/>
                </a:lnTo>
                <a:lnTo>
                  <a:pt x="9521653" y="3343039"/>
                </a:lnTo>
                <a:cubicBezTo>
                  <a:pt x="9472773" y="3322365"/>
                  <a:pt x="9438473" y="3273963"/>
                  <a:pt x="9438473" y="3217551"/>
                </a:cubicBezTo>
                <a:cubicBezTo>
                  <a:pt x="9438473" y="3198748"/>
                  <a:pt x="9442285" y="3180834"/>
                  <a:pt x="9449177" y="3164541"/>
                </a:cubicBezTo>
                <a:lnTo>
                  <a:pt x="9470329" y="3133166"/>
                </a:lnTo>
                <a:lnTo>
                  <a:pt x="9490279" y="3113216"/>
                </a:lnTo>
                <a:cubicBezTo>
                  <a:pt x="9490279" y="3113216"/>
                  <a:pt x="9490281" y="3113216"/>
                  <a:pt x="9490281" y="3113215"/>
                </a:cubicBezTo>
                <a:close/>
                <a:moveTo>
                  <a:pt x="9022355" y="1497450"/>
                </a:moveTo>
                <a:lnTo>
                  <a:pt x="9740963" y="1497450"/>
                </a:lnTo>
                <a:lnTo>
                  <a:pt x="9740963" y="2679993"/>
                </a:lnTo>
                <a:lnTo>
                  <a:pt x="9104189" y="3316766"/>
                </a:lnTo>
                <a:lnTo>
                  <a:pt x="9067989" y="3341173"/>
                </a:lnTo>
                <a:cubicBezTo>
                  <a:pt x="9051695" y="3348066"/>
                  <a:pt x="9033781" y="3351876"/>
                  <a:pt x="9014977" y="3351876"/>
                </a:cubicBezTo>
                <a:cubicBezTo>
                  <a:pt x="8939761" y="3351876"/>
                  <a:pt x="8878787" y="3290902"/>
                  <a:pt x="8878787" y="3215686"/>
                </a:cubicBezTo>
                <a:lnTo>
                  <a:pt x="8878787" y="3215685"/>
                </a:lnTo>
                <a:lnTo>
                  <a:pt x="8878787" y="1641015"/>
                </a:lnTo>
                <a:lnTo>
                  <a:pt x="8878787" y="1641014"/>
                </a:lnTo>
                <a:lnTo>
                  <a:pt x="8878787" y="1622536"/>
                </a:lnTo>
                <a:lnTo>
                  <a:pt x="8887625" y="1578764"/>
                </a:lnTo>
                <a:cubicBezTo>
                  <a:pt x="8901407" y="1546176"/>
                  <a:pt x="8927513" y="1520070"/>
                  <a:pt x="8960101" y="1506287"/>
                </a:cubicBezTo>
                <a:lnTo>
                  <a:pt x="9003869" y="1497451"/>
                </a:lnTo>
                <a:close/>
                <a:moveTo>
                  <a:pt x="7039199" y="1497450"/>
                </a:moveTo>
                <a:lnTo>
                  <a:pt x="8608063" y="1497450"/>
                </a:lnTo>
                <a:lnTo>
                  <a:pt x="8626549" y="1497451"/>
                </a:lnTo>
                <a:lnTo>
                  <a:pt x="8670317" y="1506287"/>
                </a:lnTo>
                <a:cubicBezTo>
                  <a:pt x="8702905" y="1520070"/>
                  <a:pt x="8729011" y="1546176"/>
                  <a:pt x="8742793" y="1578764"/>
                </a:cubicBezTo>
                <a:lnTo>
                  <a:pt x="8751631" y="1622536"/>
                </a:lnTo>
                <a:lnTo>
                  <a:pt x="8751631" y="1641014"/>
                </a:lnTo>
                <a:lnTo>
                  <a:pt x="8751631" y="1641015"/>
                </a:lnTo>
                <a:lnTo>
                  <a:pt x="8751631" y="3215685"/>
                </a:lnTo>
                <a:lnTo>
                  <a:pt x="8751631" y="3215686"/>
                </a:lnTo>
                <a:cubicBezTo>
                  <a:pt x="8751631" y="3290902"/>
                  <a:pt x="8690657" y="3351876"/>
                  <a:pt x="8615441" y="3351876"/>
                </a:cubicBezTo>
                <a:cubicBezTo>
                  <a:pt x="8596637" y="3351876"/>
                  <a:pt x="8578723" y="3348066"/>
                  <a:pt x="8562429" y="3341173"/>
                </a:cubicBezTo>
                <a:lnTo>
                  <a:pt x="8526229" y="3316766"/>
                </a:lnTo>
                <a:lnTo>
                  <a:pt x="6945573" y="1736112"/>
                </a:lnTo>
                <a:cubicBezTo>
                  <a:pt x="6945573" y="1736111"/>
                  <a:pt x="6945571" y="1736111"/>
                  <a:pt x="6945571" y="1736111"/>
                </a:cubicBezTo>
                <a:lnTo>
                  <a:pt x="6925621" y="1716161"/>
                </a:lnTo>
                <a:lnTo>
                  <a:pt x="6904469" y="1684787"/>
                </a:lnTo>
                <a:cubicBezTo>
                  <a:pt x="6897577" y="1668493"/>
                  <a:pt x="6893765" y="1650579"/>
                  <a:pt x="6893765" y="1631775"/>
                </a:cubicBezTo>
                <a:cubicBezTo>
                  <a:pt x="6893765" y="1575363"/>
                  <a:pt x="6928065" y="1526961"/>
                  <a:pt x="6976945" y="1506287"/>
                </a:cubicBezTo>
                <a:lnTo>
                  <a:pt x="7020713" y="1497451"/>
                </a:lnTo>
                <a:lnTo>
                  <a:pt x="7039199" y="1497451"/>
                </a:lnTo>
                <a:close/>
                <a:moveTo>
                  <a:pt x="6470269" y="1497450"/>
                </a:moveTo>
                <a:cubicBezTo>
                  <a:pt x="6489073" y="1497450"/>
                  <a:pt x="6506987" y="1501261"/>
                  <a:pt x="6523281" y="1508153"/>
                </a:cubicBezTo>
                <a:lnTo>
                  <a:pt x="6559481" y="1532560"/>
                </a:lnTo>
                <a:lnTo>
                  <a:pt x="8140137" y="3113215"/>
                </a:lnTo>
                <a:cubicBezTo>
                  <a:pt x="8140139" y="3113216"/>
                  <a:pt x="8140139" y="3113216"/>
                  <a:pt x="8140139" y="3113216"/>
                </a:cubicBezTo>
                <a:lnTo>
                  <a:pt x="8160089" y="3133166"/>
                </a:lnTo>
                <a:lnTo>
                  <a:pt x="8181241" y="3164541"/>
                </a:lnTo>
                <a:cubicBezTo>
                  <a:pt x="8188133" y="3180834"/>
                  <a:pt x="8191945" y="3198748"/>
                  <a:pt x="8191945" y="3217551"/>
                </a:cubicBezTo>
                <a:cubicBezTo>
                  <a:pt x="8191945" y="3273963"/>
                  <a:pt x="8157647" y="3322365"/>
                  <a:pt x="8108765" y="3343039"/>
                </a:cubicBezTo>
                <a:lnTo>
                  <a:pt x="8064997" y="3351875"/>
                </a:lnTo>
                <a:lnTo>
                  <a:pt x="8046511" y="3351875"/>
                </a:lnTo>
                <a:lnTo>
                  <a:pt x="8046511" y="3351876"/>
                </a:lnTo>
                <a:lnTo>
                  <a:pt x="6477647" y="3351876"/>
                </a:lnTo>
                <a:lnTo>
                  <a:pt x="6459161" y="3351875"/>
                </a:lnTo>
                <a:lnTo>
                  <a:pt x="6415393" y="3343039"/>
                </a:lnTo>
                <a:cubicBezTo>
                  <a:pt x="6382805" y="3329256"/>
                  <a:pt x="6356699" y="3303150"/>
                  <a:pt x="6342917" y="3270562"/>
                </a:cubicBezTo>
                <a:lnTo>
                  <a:pt x="6334079" y="3226790"/>
                </a:lnTo>
                <a:lnTo>
                  <a:pt x="6334079" y="3208313"/>
                </a:lnTo>
                <a:lnTo>
                  <a:pt x="6334079" y="3208312"/>
                </a:lnTo>
                <a:lnTo>
                  <a:pt x="6334079" y="1633642"/>
                </a:lnTo>
                <a:lnTo>
                  <a:pt x="6334079" y="1633641"/>
                </a:lnTo>
                <a:cubicBezTo>
                  <a:pt x="6334079" y="1558425"/>
                  <a:pt x="6395053" y="1497450"/>
                  <a:pt x="6470269" y="1497450"/>
                </a:cubicBezTo>
                <a:close/>
                <a:moveTo>
                  <a:pt x="6070733" y="1497450"/>
                </a:moveTo>
                <a:cubicBezTo>
                  <a:pt x="6145949" y="1497450"/>
                  <a:pt x="6206923" y="1558425"/>
                  <a:pt x="6206923" y="1633641"/>
                </a:cubicBezTo>
                <a:lnTo>
                  <a:pt x="6206923" y="1633642"/>
                </a:lnTo>
                <a:lnTo>
                  <a:pt x="6206923" y="3208312"/>
                </a:lnTo>
                <a:lnTo>
                  <a:pt x="6206923" y="3208313"/>
                </a:lnTo>
                <a:lnTo>
                  <a:pt x="6206923" y="3226790"/>
                </a:lnTo>
                <a:lnTo>
                  <a:pt x="6198085" y="3270562"/>
                </a:lnTo>
                <a:cubicBezTo>
                  <a:pt x="6184303" y="3303150"/>
                  <a:pt x="6158197" y="3329256"/>
                  <a:pt x="6125609" y="3343039"/>
                </a:cubicBezTo>
                <a:lnTo>
                  <a:pt x="6081841" y="3351875"/>
                </a:lnTo>
                <a:lnTo>
                  <a:pt x="6063355" y="3351876"/>
                </a:lnTo>
                <a:lnTo>
                  <a:pt x="4494492" y="3351876"/>
                </a:lnTo>
                <a:lnTo>
                  <a:pt x="4494492" y="3351875"/>
                </a:lnTo>
                <a:lnTo>
                  <a:pt x="4476005" y="3351875"/>
                </a:lnTo>
                <a:lnTo>
                  <a:pt x="4432239" y="3343039"/>
                </a:lnTo>
                <a:cubicBezTo>
                  <a:pt x="4383357" y="3322365"/>
                  <a:pt x="4349059" y="3273963"/>
                  <a:pt x="4349059" y="3217551"/>
                </a:cubicBezTo>
                <a:cubicBezTo>
                  <a:pt x="4349059" y="3198748"/>
                  <a:pt x="4352870" y="3180834"/>
                  <a:pt x="4359762" y="3164541"/>
                </a:cubicBezTo>
                <a:lnTo>
                  <a:pt x="4380915" y="3133166"/>
                </a:lnTo>
                <a:lnTo>
                  <a:pt x="4400864" y="3113216"/>
                </a:lnTo>
                <a:cubicBezTo>
                  <a:pt x="4400864" y="3113216"/>
                  <a:pt x="4400864" y="3113216"/>
                  <a:pt x="4400867" y="3113215"/>
                </a:cubicBezTo>
                <a:lnTo>
                  <a:pt x="5981521" y="1532560"/>
                </a:lnTo>
                <a:lnTo>
                  <a:pt x="6017721" y="1508153"/>
                </a:lnTo>
                <a:cubicBezTo>
                  <a:pt x="6034015" y="1501261"/>
                  <a:pt x="6051929" y="1497450"/>
                  <a:pt x="6070733" y="1497450"/>
                </a:cubicBezTo>
                <a:close/>
                <a:moveTo>
                  <a:pt x="3932943" y="1497450"/>
                </a:moveTo>
                <a:lnTo>
                  <a:pt x="5501803" y="1497450"/>
                </a:lnTo>
                <a:lnTo>
                  <a:pt x="5501803" y="1497451"/>
                </a:lnTo>
                <a:lnTo>
                  <a:pt x="5520290" y="1497451"/>
                </a:lnTo>
                <a:lnTo>
                  <a:pt x="5564058" y="1506287"/>
                </a:lnTo>
                <a:cubicBezTo>
                  <a:pt x="5612939" y="1526961"/>
                  <a:pt x="5647237" y="1575363"/>
                  <a:pt x="5647237" y="1631775"/>
                </a:cubicBezTo>
                <a:cubicBezTo>
                  <a:pt x="5647237" y="1650579"/>
                  <a:pt x="5643426" y="1668493"/>
                  <a:pt x="5636534" y="1684787"/>
                </a:cubicBezTo>
                <a:lnTo>
                  <a:pt x="5615382" y="1716161"/>
                </a:lnTo>
                <a:lnTo>
                  <a:pt x="5595432" y="1736111"/>
                </a:lnTo>
                <a:cubicBezTo>
                  <a:pt x="5595431" y="1736111"/>
                  <a:pt x="5595431" y="1736111"/>
                  <a:pt x="5595430" y="1736112"/>
                </a:cubicBezTo>
                <a:lnTo>
                  <a:pt x="4014775" y="3316766"/>
                </a:lnTo>
                <a:lnTo>
                  <a:pt x="3978575" y="3341173"/>
                </a:lnTo>
                <a:cubicBezTo>
                  <a:pt x="3962281" y="3348066"/>
                  <a:pt x="3944366" y="3351876"/>
                  <a:pt x="3925563" y="3351876"/>
                </a:cubicBezTo>
                <a:cubicBezTo>
                  <a:pt x="3850347" y="3351876"/>
                  <a:pt x="3789371" y="3290902"/>
                  <a:pt x="3789371" y="3215686"/>
                </a:cubicBezTo>
                <a:lnTo>
                  <a:pt x="3789371" y="3215685"/>
                </a:lnTo>
                <a:lnTo>
                  <a:pt x="3789372" y="1641014"/>
                </a:lnTo>
                <a:lnTo>
                  <a:pt x="3789374" y="1641015"/>
                </a:lnTo>
                <a:lnTo>
                  <a:pt x="3789374" y="1622536"/>
                </a:lnTo>
                <a:lnTo>
                  <a:pt x="3798210" y="1578764"/>
                </a:lnTo>
                <a:cubicBezTo>
                  <a:pt x="3811994" y="1546176"/>
                  <a:pt x="3838100" y="1520070"/>
                  <a:pt x="3870687" y="1506287"/>
                </a:cubicBezTo>
                <a:lnTo>
                  <a:pt x="3914456" y="1497451"/>
                </a:lnTo>
                <a:close/>
                <a:moveTo>
                  <a:pt x="1949785" y="1497450"/>
                </a:moveTo>
                <a:lnTo>
                  <a:pt x="3518648" y="1497450"/>
                </a:lnTo>
                <a:lnTo>
                  <a:pt x="3537134" y="1497451"/>
                </a:lnTo>
                <a:lnTo>
                  <a:pt x="3580902" y="1506287"/>
                </a:lnTo>
                <a:cubicBezTo>
                  <a:pt x="3613490" y="1520070"/>
                  <a:pt x="3639597" y="1546176"/>
                  <a:pt x="3653380" y="1578764"/>
                </a:cubicBezTo>
                <a:lnTo>
                  <a:pt x="3662216" y="1622536"/>
                </a:lnTo>
                <a:lnTo>
                  <a:pt x="3662216" y="1641015"/>
                </a:lnTo>
                <a:lnTo>
                  <a:pt x="3662218" y="1641014"/>
                </a:lnTo>
                <a:lnTo>
                  <a:pt x="3662217" y="3215685"/>
                </a:lnTo>
                <a:lnTo>
                  <a:pt x="3662217" y="3215686"/>
                </a:lnTo>
                <a:cubicBezTo>
                  <a:pt x="3662217" y="3290902"/>
                  <a:pt x="3601242" y="3351876"/>
                  <a:pt x="3526026" y="3351876"/>
                </a:cubicBezTo>
                <a:cubicBezTo>
                  <a:pt x="3507221" y="3351876"/>
                  <a:pt x="3489308" y="3348066"/>
                  <a:pt x="3473014" y="3341173"/>
                </a:cubicBezTo>
                <a:lnTo>
                  <a:pt x="3436813" y="3316766"/>
                </a:lnTo>
                <a:lnTo>
                  <a:pt x="1856157" y="1736112"/>
                </a:lnTo>
                <a:cubicBezTo>
                  <a:pt x="1856157" y="1736111"/>
                  <a:pt x="1856156" y="1736111"/>
                  <a:pt x="1856156" y="1736111"/>
                </a:cubicBezTo>
                <a:lnTo>
                  <a:pt x="1836206" y="1716161"/>
                </a:lnTo>
                <a:lnTo>
                  <a:pt x="1815054" y="1684787"/>
                </a:lnTo>
                <a:cubicBezTo>
                  <a:pt x="1808163" y="1668493"/>
                  <a:pt x="1804351" y="1650579"/>
                  <a:pt x="1804351" y="1631775"/>
                </a:cubicBezTo>
                <a:cubicBezTo>
                  <a:pt x="1804351" y="1575363"/>
                  <a:pt x="1838650" y="1526961"/>
                  <a:pt x="1887531" y="1506287"/>
                </a:cubicBezTo>
                <a:lnTo>
                  <a:pt x="1931299" y="1497451"/>
                </a:lnTo>
                <a:lnTo>
                  <a:pt x="1949785" y="1497451"/>
                </a:lnTo>
                <a:close/>
                <a:moveTo>
                  <a:pt x="9740963" y="853857"/>
                </a:moveTo>
                <a:lnTo>
                  <a:pt x="9740963" y="1343201"/>
                </a:lnTo>
                <a:lnTo>
                  <a:pt x="9583907" y="1343201"/>
                </a:lnTo>
                <a:lnTo>
                  <a:pt x="9583907" y="1343200"/>
                </a:lnTo>
                <a:lnTo>
                  <a:pt x="9565421" y="1343200"/>
                </a:lnTo>
                <a:lnTo>
                  <a:pt x="9521653" y="1334363"/>
                </a:lnTo>
                <a:cubicBezTo>
                  <a:pt x="9472773" y="1313689"/>
                  <a:pt x="9438473" y="1265288"/>
                  <a:pt x="9438473" y="1208876"/>
                </a:cubicBezTo>
                <a:cubicBezTo>
                  <a:pt x="9438473" y="1190072"/>
                  <a:pt x="9442285" y="1172158"/>
                  <a:pt x="9449177" y="1155864"/>
                </a:cubicBezTo>
                <a:lnTo>
                  <a:pt x="9470329" y="1124490"/>
                </a:lnTo>
                <a:lnTo>
                  <a:pt x="9490279" y="1104541"/>
                </a:lnTo>
                <a:cubicBezTo>
                  <a:pt x="9490279" y="1104540"/>
                  <a:pt x="9490281" y="1104540"/>
                  <a:pt x="9490281" y="1104539"/>
                </a:cubicBezTo>
                <a:close/>
                <a:moveTo>
                  <a:pt x="8878787" y="0"/>
                </a:moveTo>
                <a:lnTo>
                  <a:pt x="9740963" y="0"/>
                </a:lnTo>
                <a:lnTo>
                  <a:pt x="9740963" y="671317"/>
                </a:lnTo>
                <a:lnTo>
                  <a:pt x="9104189" y="1308091"/>
                </a:lnTo>
                <a:lnTo>
                  <a:pt x="9067989" y="1332498"/>
                </a:lnTo>
                <a:cubicBezTo>
                  <a:pt x="9051695" y="1339390"/>
                  <a:pt x="9033781" y="1343201"/>
                  <a:pt x="9014977" y="1343201"/>
                </a:cubicBezTo>
                <a:cubicBezTo>
                  <a:pt x="8939761" y="1343201"/>
                  <a:pt x="8878787" y="1282226"/>
                  <a:pt x="8878787" y="1207011"/>
                </a:cubicBezTo>
                <a:lnTo>
                  <a:pt x="8878787" y="1207009"/>
                </a:lnTo>
                <a:close/>
                <a:moveTo>
                  <a:pt x="7218138" y="0"/>
                </a:moveTo>
                <a:lnTo>
                  <a:pt x="8751631" y="0"/>
                </a:lnTo>
                <a:lnTo>
                  <a:pt x="8751631" y="1207009"/>
                </a:lnTo>
                <a:lnTo>
                  <a:pt x="8751631" y="1207011"/>
                </a:lnTo>
                <a:cubicBezTo>
                  <a:pt x="8751631" y="1282226"/>
                  <a:pt x="8690657" y="1343201"/>
                  <a:pt x="8615441" y="1343201"/>
                </a:cubicBezTo>
                <a:cubicBezTo>
                  <a:pt x="8596637" y="1343201"/>
                  <a:pt x="8578723" y="1339390"/>
                  <a:pt x="8562429" y="1332498"/>
                </a:cubicBezTo>
                <a:lnTo>
                  <a:pt x="8526229" y="1308091"/>
                </a:lnTo>
                <a:close/>
                <a:moveTo>
                  <a:pt x="6334079" y="0"/>
                </a:moveTo>
                <a:lnTo>
                  <a:pt x="7035598" y="0"/>
                </a:lnTo>
                <a:lnTo>
                  <a:pt x="8140137" y="1104539"/>
                </a:lnTo>
                <a:cubicBezTo>
                  <a:pt x="8140139" y="1104540"/>
                  <a:pt x="8140139" y="1104540"/>
                  <a:pt x="8140139" y="1104541"/>
                </a:cubicBezTo>
                <a:lnTo>
                  <a:pt x="8160089" y="1124490"/>
                </a:lnTo>
                <a:lnTo>
                  <a:pt x="8181241" y="1155864"/>
                </a:lnTo>
                <a:cubicBezTo>
                  <a:pt x="8188133" y="1172158"/>
                  <a:pt x="8191945" y="1190072"/>
                  <a:pt x="8191945" y="1208876"/>
                </a:cubicBezTo>
                <a:cubicBezTo>
                  <a:pt x="8191945" y="1265288"/>
                  <a:pt x="8157647" y="1313689"/>
                  <a:pt x="8108765" y="1334363"/>
                </a:cubicBezTo>
                <a:lnTo>
                  <a:pt x="8064997" y="1343200"/>
                </a:lnTo>
                <a:lnTo>
                  <a:pt x="8046511" y="1343200"/>
                </a:lnTo>
                <a:lnTo>
                  <a:pt x="8046511" y="1343201"/>
                </a:lnTo>
                <a:lnTo>
                  <a:pt x="6477647" y="1343201"/>
                </a:lnTo>
                <a:lnTo>
                  <a:pt x="6459161" y="1343200"/>
                </a:lnTo>
                <a:lnTo>
                  <a:pt x="6415393" y="1334363"/>
                </a:lnTo>
                <a:cubicBezTo>
                  <a:pt x="6382805" y="1320581"/>
                  <a:pt x="6356699" y="1294475"/>
                  <a:pt x="6342917" y="1261887"/>
                </a:cubicBezTo>
                <a:lnTo>
                  <a:pt x="6334079" y="1218115"/>
                </a:lnTo>
                <a:lnTo>
                  <a:pt x="6334079" y="1199637"/>
                </a:lnTo>
                <a:lnTo>
                  <a:pt x="6334079" y="1199636"/>
                </a:lnTo>
                <a:close/>
                <a:moveTo>
                  <a:pt x="5505405" y="0"/>
                </a:moveTo>
                <a:lnTo>
                  <a:pt x="6206923" y="0"/>
                </a:lnTo>
                <a:lnTo>
                  <a:pt x="6206923" y="1199636"/>
                </a:lnTo>
                <a:lnTo>
                  <a:pt x="6206923" y="1199637"/>
                </a:lnTo>
                <a:lnTo>
                  <a:pt x="6206923" y="1218115"/>
                </a:lnTo>
                <a:lnTo>
                  <a:pt x="6198085" y="1261887"/>
                </a:lnTo>
                <a:cubicBezTo>
                  <a:pt x="6184303" y="1294475"/>
                  <a:pt x="6158197" y="1320581"/>
                  <a:pt x="6125609" y="1334363"/>
                </a:cubicBezTo>
                <a:lnTo>
                  <a:pt x="6081841" y="1343200"/>
                </a:lnTo>
                <a:lnTo>
                  <a:pt x="6063355" y="1343201"/>
                </a:lnTo>
                <a:lnTo>
                  <a:pt x="4494493" y="1343201"/>
                </a:lnTo>
                <a:lnTo>
                  <a:pt x="4494493" y="1343200"/>
                </a:lnTo>
                <a:lnTo>
                  <a:pt x="4476006" y="1343200"/>
                </a:lnTo>
                <a:lnTo>
                  <a:pt x="4432239" y="1334363"/>
                </a:lnTo>
                <a:cubicBezTo>
                  <a:pt x="4383357" y="1313689"/>
                  <a:pt x="4349060" y="1265288"/>
                  <a:pt x="4349060" y="1208876"/>
                </a:cubicBezTo>
                <a:cubicBezTo>
                  <a:pt x="4349060" y="1190072"/>
                  <a:pt x="4352871" y="1172158"/>
                  <a:pt x="4359762" y="1155864"/>
                </a:cubicBezTo>
                <a:lnTo>
                  <a:pt x="4380915" y="1124490"/>
                </a:lnTo>
                <a:lnTo>
                  <a:pt x="4400865" y="1104541"/>
                </a:lnTo>
                <a:cubicBezTo>
                  <a:pt x="4400865" y="1104540"/>
                  <a:pt x="4400865" y="1104540"/>
                  <a:pt x="4400867" y="1104539"/>
                </a:cubicBezTo>
                <a:close/>
                <a:moveTo>
                  <a:pt x="3789372" y="0"/>
                </a:moveTo>
                <a:lnTo>
                  <a:pt x="5322865" y="0"/>
                </a:lnTo>
                <a:lnTo>
                  <a:pt x="4014775" y="1308091"/>
                </a:lnTo>
                <a:lnTo>
                  <a:pt x="3978576" y="1332498"/>
                </a:lnTo>
                <a:cubicBezTo>
                  <a:pt x="3962281" y="1339390"/>
                  <a:pt x="3944367" y="1343201"/>
                  <a:pt x="3925564" y="1343201"/>
                </a:cubicBezTo>
                <a:cubicBezTo>
                  <a:pt x="3850347" y="1343201"/>
                  <a:pt x="3789372" y="1282226"/>
                  <a:pt x="3789372" y="1207011"/>
                </a:cubicBezTo>
                <a:lnTo>
                  <a:pt x="3789372" y="1207009"/>
                </a:lnTo>
                <a:close/>
                <a:moveTo>
                  <a:pt x="2128722" y="0"/>
                </a:moveTo>
                <a:lnTo>
                  <a:pt x="3662218" y="0"/>
                </a:lnTo>
                <a:lnTo>
                  <a:pt x="3662218" y="1207009"/>
                </a:lnTo>
                <a:lnTo>
                  <a:pt x="3662218" y="1207011"/>
                </a:lnTo>
                <a:cubicBezTo>
                  <a:pt x="3662218" y="1282226"/>
                  <a:pt x="3601243" y="1343201"/>
                  <a:pt x="3526026" y="1343201"/>
                </a:cubicBezTo>
                <a:cubicBezTo>
                  <a:pt x="3507222" y="1343201"/>
                  <a:pt x="3489309" y="1339390"/>
                  <a:pt x="3473015" y="1332498"/>
                </a:cubicBezTo>
                <a:lnTo>
                  <a:pt x="3436814" y="1308091"/>
                </a:lnTo>
                <a:close/>
                <a:moveTo>
                  <a:pt x="1244667" y="0"/>
                </a:moveTo>
                <a:lnTo>
                  <a:pt x="1946188" y="0"/>
                </a:lnTo>
                <a:lnTo>
                  <a:pt x="3050724" y="1104539"/>
                </a:lnTo>
                <a:cubicBezTo>
                  <a:pt x="3050724" y="1104540"/>
                  <a:pt x="3050724" y="1104540"/>
                  <a:pt x="3050726" y="1104541"/>
                </a:cubicBezTo>
                <a:lnTo>
                  <a:pt x="3070675" y="1124490"/>
                </a:lnTo>
                <a:lnTo>
                  <a:pt x="3091828" y="1155864"/>
                </a:lnTo>
                <a:cubicBezTo>
                  <a:pt x="3098719" y="1172158"/>
                  <a:pt x="3102530" y="1190072"/>
                  <a:pt x="3102530" y="1208876"/>
                </a:cubicBezTo>
                <a:cubicBezTo>
                  <a:pt x="3102530" y="1265288"/>
                  <a:pt x="3068231" y="1313689"/>
                  <a:pt x="3019351" y="1334363"/>
                </a:cubicBezTo>
                <a:lnTo>
                  <a:pt x="2975584" y="1343200"/>
                </a:lnTo>
                <a:lnTo>
                  <a:pt x="2957097" y="1343200"/>
                </a:lnTo>
                <a:lnTo>
                  <a:pt x="2957097" y="1343201"/>
                </a:lnTo>
                <a:lnTo>
                  <a:pt x="1388238" y="1343201"/>
                </a:lnTo>
                <a:lnTo>
                  <a:pt x="1369751" y="1343200"/>
                </a:lnTo>
                <a:lnTo>
                  <a:pt x="1325983" y="1334363"/>
                </a:lnTo>
                <a:cubicBezTo>
                  <a:pt x="1293396" y="1320581"/>
                  <a:pt x="1267290" y="1294475"/>
                  <a:pt x="1253507" y="1261887"/>
                </a:cubicBezTo>
                <a:lnTo>
                  <a:pt x="1244670" y="1218115"/>
                </a:lnTo>
                <a:lnTo>
                  <a:pt x="1244670" y="1199636"/>
                </a:lnTo>
                <a:lnTo>
                  <a:pt x="1244667" y="1199637"/>
                </a:lnTo>
                <a:close/>
                <a:moveTo>
                  <a:pt x="13126" y="0"/>
                </a:moveTo>
                <a:lnTo>
                  <a:pt x="1128917" y="0"/>
                </a:lnTo>
                <a:lnTo>
                  <a:pt x="1128917" y="783502"/>
                </a:lnTo>
                <a:lnTo>
                  <a:pt x="1128917" y="801988"/>
                </a:lnTo>
                <a:lnTo>
                  <a:pt x="1120079" y="845757"/>
                </a:lnTo>
                <a:cubicBezTo>
                  <a:pt x="1099407" y="894638"/>
                  <a:pt x="1051005" y="928936"/>
                  <a:pt x="994592" y="928936"/>
                </a:cubicBezTo>
                <a:cubicBezTo>
                  <a:pt x="975788" y="928936"/>
                  <a:pt x="957874" y="925125"/>
                  <a:pt x="941580" y="918233"/>
                </a:cubicBezTo>
                <a:lnTo>
                  <a:pt x="910206" y="897080"/>
                </a:lnTo>
                <a:lnTo>
                  <a:pt x="890257" y="877131"/>
                </a:lnTo>
                <a:cubicBezTo>
                  <a:pt x="890257" y="877130"/>
                  <a:pt x="890257" y="877130"/>
                  <a:pt x="890255" y="877129"/>
                </a:cubicBezTo>
                <a:close/>
              </a:path>
            </a:pathLst>
          </a:custGeom>
        </p:spPr>
        <p:txBody>
          <a:bodyPr wrap="square" anchor="t">
            <a:noAutofit/>
          </a:bodyPr>
          <a:lstStyle>
            <a:lvl1pPr marL="0" indent="0">
              <a:buNone/>
              <a:defRPr/>
            </a:lvl1pPr>
          </a:lstStyle>
          <a:p>
            <a:endParaRPr lang="en-US" dirty="0"/>
          </a:p>
        </p:txBody>
      </p:sp>
      <p:cxnSp>
        <p:nvCxnSpPr>
          <p:cNvPr id="5" name="Straight Connector 4">
            <a:extLst>
              <a:ext uri="{FF2B5EF4-FFF2-40B4-BE49-F238E27FC236}">
                <a16:creationId xmlns:a16="http://schemas.microsoft.com/office/drawing/2014/main" id="{A680A1CF-F68C-45F0-A5BC-1B5F31BA0E32}"/>
              </a:ext>
            </a:extLst>
          </p:cNvPr>
          <p:cNvCxnSpPr/>
          <p:nvPr userDrawn="1"/>
        </p:nvCxnSpPr>
        <p:spPr>
          <a:xfrm>
            <a:off x="492968" y="293672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9BCDB7-0D00-4F03-A598-19299CFEE44F}"/>
              </a:ext>
            </a:extLst>
          </p:cNvPr>
          <p:cNvSpPr>
            <a:spLocks noGrp="1"/>
          </p:cNvSpPr>
          <p:nvPr>
            <p:ph type="body" sz="quarter" idx="11" hasCustomPrompt="1"/>
          </p:nvPr>
        </p:nvSpPr>
        <p:spPr>
          <a:xfrm>
            <a:off x="390331" y="2558338"/>
            <a:ext cx="3657600" cy="274320"/>
          </a:xfrm>
          <a:prstGeom prst="rect">
            <a:avLst/>
          </a:prstGeom>
        </p:spPr>
        <p:txBody>
          <a:bodyPr anchor="ctr"/>
          <a:lstStyle>
            <a:lvl1pPr marL="0" indent="0" algn="l">
              <a:lnSpc>
                <a:spcPct val="100000"/>
              </a:lnSpc>
              <a:spcBef>
                <a:spcPts val="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7" name="Text Placeholder 4">
            <a:extLst>
              <a:ext uri="{FF2B5EF4-FFF2-40B4-BE49-F238E27FC236}">
                <a16:creationId xmlns:a16="http://schemas.microsoft.com/office/drawing/2014/main" id="{4BEABEEC-14B6-4419-97EE-7111538ADA2A}"/>
              </a:ext>
            </a:extLst>
          </p:cNvPr>
          <p:cNvSpPr>
            <a:spLocks noGrp="1"/>
          </p:cNvSpPr>
          <p:nvPr>
            <p:ph type="body" sz="quarter" idx="61" hasCustomPrompt="1"/>
          </p:nvPr>
        </p:nvSpPr>
        <p:spPr>
          <a:xfrm>
            <a:off x="390331" y="3434353"/>
            <a:ext cx="36576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a:latin typeface="+mn-lt"/>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9" name="Text Placeholder 7">
            <a:extLst>
              <a:ext uri="{FF2B5EF4-FFF2-40B4-BE49-F238E27FC236}">
                <a16:creationId xmlns:a16="http://schemas.microsoft.com/office/drawing/2014/main" id="{7F667EF6-0F30-4E08-A465-3D645C4BCC8B}"/>
              </a:ext>
            </a:extLst>
          </p:cNvPr>
          <p:cNvSpPr>
            <a:spLocks noGrp="1"/>
          </p:cNvSpPr>
          <p:nvPr>
            <p:ph type="body" sz="quarter" idx="62" hasCustomPrompt="1"/>
          </p:nvPr>
        </p:nvSpPr>
        <p:spPr>
          <a:xfrm>
            <a:off x="390331" y="1600200"/>
            <a:ext cx="3657600" cy="854075"/>
          </a:xfrm>
          <a:prstGeom prst="rect">
            <a:avLst/>
          </a:prstGeom>
        </p:spPr>
        <p:txBody>
          <a:bodyPr anchor="ctr"/>
          <a:lstStyle>
            <a:lvl1pPr marL="0" indent="0" algn="l">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Tree>
    <p:extLst>
      <p:ext uri="{BB962C8B-B14F-4D97-AF65-F5344CB8AC3E}">
        <p14:creationId xmlns:p14="http://schemas.microsoft.com/office/powerpoint/2010/main" val="361585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E70E34-1047-42DB-AE04-3FB5C5C73170}"/>
              </a:ext>
            </a:extLst>
          </p:cNvPr>
          <p:cNvCxnSpPr/>
          <p:nvPr userDrawn="1"/>
        </p:nvCxnSpPr>
        <p:spPr>
          <a:xfrm>
            <a:off x="502298" y="34329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1E35A11-59C2-4DD8-97F5-697648D5216D}"/>
              </a:ext>
            </a:extLst>
          </p:cNvPr>
          <p:cNvSpPr>
            <a:spLocks noGrp="1"/>
          </p:cNvSpPr>
          <p:nvPr>
            <p:ph type="body" sz="quarter" idx="11" hasCustomPrompt="1"/>
          </p:nvPr>
        </p:nvSpPr>
        <p:spPr>
          <a:xfrm>
            <a:off x="390331" y="3054598"/>
            <a:ext cx="5715000" cy="274320"/>
          </a:xfrm>
          <a:prstGeom prst="rect">
            <a:avLst/>
          </a:prstGeom>
        </p:spPr>
        <p:txBody>
          <a:bodyPr anchor="ctr"/>
          <a:lstStyle>
            <a:lvl1pPr marL="0" indent="0" algn="l">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0" name="Text Placeholder 4">
            <a:extLst>
              <a:ext uri="{FF2B5EF4-FFF2-40B4-BE49-F238E27FC236}">
                <a16:creationId xmlns:a16="http://schemas.microsoft.com/office/drawing/2014/main" id="{7E4F9CEB-1802-473C-925A-840A8ED7B237}"/>
              </a:ext>
            </a:extLst>
          </p:cNvPr>
          <p:cNvSpPr>
            <a:spLocks noGrp="1"/>
          </p:cNvSpPr>
          <p:nvPr>
            <p:ph type="body" sz="quarter" idx="61" hasCustomPrompt="1"/>
          </p:nvPr>
        </p:nvSpPr>
        <p:spPr>
          <a:xfrm>
            <a:off x="390331" y="3537044"/>
            <a:ext cx="57150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a:latin typeface="+mn-lt"/>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content</a:t>
            </a:r>
          </a:p>
        </p:txBody>
      </p:sp>
      <p:sp>
        <p:nvSpPr>
          <p:cNvPr id="12" name="TextBox 11">
            <a:extLst>
              <a:ext uri="{FF2B5EF4-FFF2-40B4-BE49-F238E27FC236}">
                <a16:creationId xmlns:a16="http://schemas.microsoft.com/office/drawing/2014/main" id="{A3765DE3-4867-424A-B553-0EE0D6B69DBB}"/>
              </a:ext>
            </a:extLst>
          </p:cNvPr>
          <p:cNvSpPr txBox="1"/>
          <p:nvPr userDrawn="1"/>
        </p:nvSpPr>
        <p:spPr>
          <a:xfrm>
            <a:off x="390331" y="2334982"/>
            <a:ext cx="5715000" cy="615553"/>
          </a:xfrm>
          <a:prstGeom prst="rect">
            <a:avLst/>
          </a:prstGeom>
          <a:noFill/>
        </p:spPr>
        <p:txBody>
          <a:bodyPr wrap="square" rtlCol="0" anchor="b">
            <a:spAutoFit/>
          </a:bodyPr>
          <a:lstStyle/>
          <a:p>
            <a:r>
              <a:rPr lang="en-US" sz="3400" dirty="0">
                <a:solidFill>
                  <a:schemeClr val="accent5"/>
                </a:solidFill>
                <a:latin typeface="+mn-lt"/>
                <a:ea typeface="Open Sans Light" panose="020B0306030504020204" pitchFamily="34" charset="0"/>
                <a:cs typeface="Open Sans Light" panose="020B0306030504020204" pitchFamily="34" charset="0"/>
              </a:rPr>
              <a:t>Q&amp;A DISCUSSION</a:t>
            </a:r>
          </a:p>
        </p:txBody>
      </p:sp>
      <p:pic>
        <p:nvPicPr>
          <p:cNvPr id="13" name="Picture Placeholder 5">
            <a:extLst>
              <a:ext uri="{FF2B5EF4-FFF2-40B4-BE49-F238E27FC236}">
                <a16:creationId xmlns:a16="http://schemas.microsoft.com/office/drawing/2014/main" id="{E1CE07EB-D7A1-4DCD-BC11-38AD5B76DB0F}"/>
              </a:ext>
            </a:extLst>
          </p:cNvPr>
          <p:cNvPicPr>
            <a:picLocks noChangeAspect="1"/>
          </p:cNvPicPr>
          <p:nvPr userDrawn="1"/>
        </p:nvPicPr>
        <p:blipFill>
          <a:blip r:embed="rId2"/>
          <a:srcRect/>
          <a:stretch/>
        </p:blipFill>
        <p:spPr>
          <a:xfrm>
            <a:off x="5315339" y="-9330"/>
            <a:ext cx="6876661" cy="6876661"/>
          </a:xfrm>
          <a:custGeom>
            <a:avLst/>
            <a:gdLst>
              <a:gd name="connsiteX0" fmla="*/ 0 w 16170352"/>
              <a:gd name="connsiteY0" fmla="*/ 0 h 13716000"/>
              <a:gd name="connsiteX1" fmla="*/ 7097554 w 16170352"/>
              <a:gd name="connsiteY1" fmla="*/ 0 h 13716000"/>
              <a:gd name="connsiteX2" fmla="*/ 7194481 w 16170352"/>
              <a:gd name="connsiteY2" fmla="*/ 0 h 13716000"/>
              <a:gd name="connsiteX3" fmla="*/ 16170352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0" fmla="*/ 0 w 16170352"/>
              <a:gd name="connsiteY0" fmla="*/ 0 h 13716000"/>
              <a:gd name="connsiteX1" fmla="*/ 7097554 w 16170352"/>
              <a:gd name="connsiteY1" fmla="*/ 0 h 13716000"/>
              <a:gd name="connsiteX2" fmla="*/ 7194481 w 16170352"/>
              <a:gd name="connsiteY2" fmla="*/ 0 h 13716000"/>
              <a:gd name="connsiteX3" fmla="*/ 14342028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8" fmla="*/ 0 w 16170352"/>
              <a:gd name="connsiteY8" fmla="*/ 0 h 13716000"/>
              <a:gd name="connsiteX0" fmla="*/ 0 w 14397998"/>
              <a:gd name="connsiteY0" fmla="*/ 0 h 13734662"/>
              <a:gd name="connsiteX1" fmla="*/ 7097554 w 14397998"/>
              <a:gd name="connsiteY1" fmla="*/ 0 h 13734662"/>
              <a:gd name="connsiteX2" fmla="*/ 7194481 w 14397998"/>
              <a:gd name="connsiteY2" fmla="*/ 0 h 13734662"/>
              <a:gd name="connsiteX3" fmla="*/ 1434202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383830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61582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18660 h 13753322"/>
              <a:gd name="connsiteX1" fmla="*/ 7097554 w 14397998"/>
              <a:gd name="connsiteY1" fmla="*/ 18660 h 13753322"/>
              <a:gd name="connsiteX2" fmla="*/ 7194481 w 14397998"/>
              <a:gd name="connsiteY2" fmla="*/ 18660 h 13753322"/>
              <a:gd name="connsiteX3" fmla="*/ 14397998 w 14397998"/>
              <a:gd name="connsiteY3" fmla="*/ 0 h 13753322"/>
              <a:gd name="connsiteX4" fmla="*/ 14397998 w 14397998"/>
              <a:gd name="connsiteY4" fmla="*/ 13753322 h 13753322"/>
              <a:gd name="connsiteX5" fmla="*/ 14195106 w 14397998"/>
              <a:gd name="connsiteY5" fmla="*/ 13734660 h 13753322"/>
              <a:gd name="connsiteX6" fmla="*/ 7097554 w 14397998"/>
              <a:gd name="connsiteY6" fmla="*/ 13734660 h 13753322"/>
              <a:gd name="connsiteX7" fmla="*/ 7000628 w 14397998"/>
              <a:gd name="connsiteY7" fmla="*/ 13734660 h 13753322"/>
              <a:gd name="connsiteX8" fmla="*/ 0 w 14397998"/>
              <a:gd name="connsiteY8" fmla="*/ 18660 h 137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7998" h="13753322">
                <a:moveTo>
                  <a:pt x="0" y="18660"/>
                </a:moveTo>
                <a:lnTo>
                  <a:pt x="7097554" y="18660"/>
                </a:lnTo>
                <a:lnTo>
                  <a:pt x="7194481" y="18660"/>
                </a:lnTo>
                <a:lnTo>
                  <a:pt x="14397998" y="0"/>
                </a:lnTo>
                <a:lnTo>
                  <a:pt x="14397998" y="13753322"/>
                </a:lnTo>
                <a:lnTo>
                  <a:pt x="14195106" y="13734660"/>
                </a:lnTo>
                <a:lnTo>
                  <a:pt x="7097554" y="13734660"/>
                </a:lnTo>
                <a:lnTo>
                  <a:pt x="7000628" y="13734660"/>
                </a:lnTo>
                <a:lnTo>
                  <a:pt x="0" y="18660"/>
                </a:lnTo>
                <a:close/>
              </a:path>
            </a:pathLst>
          </a:custGeom>
        </p:spPr>
      </p:pic>
      <p:sp>
        <p:nvSpPr>
          <p:cNvPr id="8" name="TextBox 7">
            <a:extLst>
              <a:ext uri="{FF2B5EF4-FFF2-40B4-BE49-F238E27FC236}">
                <a16:creationId xmlns:a16="http://schemas.microsoft.com/office/drawing/2014/main" id="{45A95D72-0AD2-42E5-9054-0780F1FB7706}"/>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0565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A10618A3-F76F-43EF-8345-CF9ADF05F7C5}"/>
              </a:ext>
            </a:extLst>
          </p:cNvPr>
          <p:cNvPicPr>
            <a:picLocks noChangeAspect="1"/>
          </p:cNvPicPr>
          <p:nvPr userDrawn="1"/>
        </p:nvPicPr>
        <p:blipFill>
          <a:blip r:embed="rId2"/>
          <a:srcRect/>
          <a:stretch/>
        </p:blipFill>
        <p:spPr>
          <a:xfrm>
            <a:off x="-1" y="0"/>
            <a:ext cx="12188950" cy="6857999"/>
          </a:xfrm>
          <a:prstGeom prst="rect">
            <a:avLst/>
          </a:prstGeom>
        </p:spPr>
      </p:pic>
      <p:sp>
        <p:nvSpPr>
          <p:cNvPr id="4" name="Rectangle 3">
            <a:extLst>
              <a:ext uri="{FF2B5EF4-FFF2-40B4-BE49-F238E27FC236}">
                <a16:creationId xmlns:a16="http://schemas.microsoft.com/office/drawing/2014/main" id="{019E0FBB-3A6F-4456-B069-C0BF9653EFF7}"/>
              </a:ext>
            </a:extLst>
          </p:cNvPr>
          <p:cNvSpPr/>
          <p:nvPr userDrawn="1"/>
        </p:nvSpPr>
        <p:spPr>
          <a:xfrm>
            <a:off x="-1" y="1"/>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sp>
        <p:nvSpPr>
          <p:cNvPr id="5" name="Rectangle 4">
            <a:extLst>
              <a:ext uri="{FF2B5EF4-FFF2-40B4-BE49-F238E27FC236}">
                <a16:creationId xmlns:a16="http://schemas.microsoft.com/office/drawing/2014/main" id="{58CBFCDF-35FC-4C67-857B-503AB53B27BA}"/>
              </a:ext>
            </a:extLst>
          </p:cNvPr>
          <p:cNvSpPr>
            <a:spLocks/>
          </p:cNvSpPr>
          <p:nvPr userDrawn="1"/>
        </p:nvSpPr>
        <p:spPr bwMode="auto">
          <a:xfrm>
            <a:off x="976498" y="1613180"/>
            <a:ext cx="1023902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r>
              <a:rPr lang="en-US" sz="6000" spc="1750" dirty="0">
                <a:solidFill>
                  <a:schemeClr val="bg1"/>
                </a:solidFill>
                <a:latin typeface="+mn-lt"/>
                <a:ea typeface="Open Sans Light" panose="020B0306030504020204" pitchFamily="34" charset="0"/>
                <a:cs typeface="Open Sans Light" panose="020B0306030504020204" pitchFamily="34" charset="0"/>
                <a:sym typeface="Bebas Neue" charset="0"/>
              </a:rPr>
              <a:t>CONNECT WITH US</a:t>
            </a:r>
            <a:endParaRPr lang="en-US" sz="6000" spc="1750" dirty="0">
              <a:solidFill>
                <a:schemeClr val="bg1"/>
              </a:solidFill>
              <a:latin typeface="+mn-lt"/>
              <a:ea typeface="Open Sans Light" charset="0"/>
              <a:cs typeface="Open Sans Light" charset="0"/>
              <a:sym typeface="Bebas Neue" charset="0"/>
            </a:endParaRPr>
          </a:p>
        </p:txBody>
      </p:sp>
      <p:sp>
        <p:nvSpPr>
          <p:cNvPr id="10" name="Rectangle 9">
            <a:extLst>
              <a:ext uri="{FF2B5EF4-FFF2-40B4-BE49-F238E27FC236}">
                <a16:creationId xmlns:a16="http://schemas.microsoft.com/office/drawing/2014/main" id="{64EB43D7-6E46-4F6B-A9DB-D495F1CDBCFC}"/>
              </a:ext>
            </a:extLst>
          </p:cNvPr>
          <p:cNvSpPr/>
          <p:nvPr userDrawn="1"/>
        </p:nvSpPr>
        <p:spPr>
          <a:xfrm>
            <a:off x="1558463" y="4140246"/>
            <a:ext cx="1072730"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WEBSITE</a:t>
            </a:r>
          </a:p>
        </p:txBody>
      </p:sp>
      <p:sp>
        <p:nvSpPr>
          <p:cNvPr id="14" name="TextBox 13">
            <a:extLst>
              <a:ext uri="{FF2B5EF4-FFF2-40B4-BE49-F238E27FC236}">
                <a16:creationId xmlns:a16="http://schemas.microsoft.com/office/drawing/2014/main" id="{814207CC-50C5-45B1-A678-BF87E786B617}"/>
              </a:ext>
            </a:extLst>
          </p:cNvPr>
          <p:cNvSpPr txBox="1"/>
          <p:nvPr userDrawn="1"/>
        </p:nvSpPr>
        <p:spPr>
          <a:xfrm>
            <a:off x="381000" y="5794258"/>
            <a:ext cx="11430000" cy="693010"/>
          </a:xfrm>
          <a:prstGeom prst="rect">
            <a:avLst/>
          </a:prstGeom>
          <a:noFill/>
        </p:spPr>
        <p:txBody>
          <a:bodyPr wrap="square" rtlCol="0">
            <a:spAutoFit/>
          </a:bodyPr>
          <a:lstStyle/>
          <a:p>
            <a:pPr algn="ctr">
              <a:lnSpc>
                <a:spcPts val="1620"/>
              </a:lnSpc>
            </a:pPr>
            <a:r>
              <a:rPr lang="en-US" sz="1100" dirty="0">
                <a:solidFill>
                  <a:schemeClr val="bg2"/>
                </a:solidFill>
                <a:latin typeface="+mn-lt"/>
                <a:ea typeface="Open Sans Light" panose="020B0306030504020204" pitchFamily="34" charset="0"/>
                <a:cs typeface="Open Sans Light" panose="020B0306030504020204" pitchFamily="34" charset="0"/>
              </a:rPr>
              <a:t>Baker Donelson is among the 80 largest law firms in the country, with more than 650 attorneys and public policy advisors representing more than 30 practice areas to serve a wide range of legal needs. Clients receive knowledgeable guidance from experienced, multi-disciplined industry and client service teams, all seamlessly connected across 22 offices in Alabama, Florida, Georgia, Louisiana, Maryland, Mississippi, North Carolina, South Carolina, Tennessee, Texas, Virginia and Washington, D.C.</a:t>
            </a:r>
          </a:p>
        </p:txBody>
      </p:sp>
      <p:pic>
        <p:nvPicPr>
          <p:cNvPr id="15" name="Graphic 14">
            <a:extLst>
              <a:ext uri="{FF2B5EF4-FFF2-40B4-BE49-F238E27FC236}">
                <a16:creationId xmlns:a16="http://schemas.microsoft.com/office/drawing/2014/main" id="{9724FFD9-F0BF-4BBC-85A7-20C8BFA262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61340" y="3510045"/>
            <a:ext cx="666974" cy="548640"/>
          </a:xfrm>
          <a:prstGeom prst="rect">
            <a:avLst/>
          </a:prstGeom>
        </p:spPr>
      </p:pic>
      <p:pic>
        <p:nvPicPr>
          <p:cNvPr id="16" name="Graphic 15">
            <a:extLst>
              <a:ext uri="{FF2B5EF4-FFF2-40B4-BE49-F238E27FC236}">
                <a16:creationId xmlns:a16="http://schemas.microsoft.com/office/drawing/2014/main" id="{16702A56-F8BD-4883-868A-BF99C0595C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65906" y="3510046"/>
            <a:ext cx="552450" cy="552450"/>
          </a:xfrm>
          <a:prstGeom prst="rect">
            <a:avLst/>
          </a:prstGeom>
        </p:spPr>
      </p:pic>
      <p:sp>
        <p:nvSpPr>
          <p:cNvPr id="19" name="Rectangle 18">
            <a:extLst>
              <a:ext uri="{FF2B5EF4-FFF2-40B4-BE49-F238E27FC236}">
                <a16:creationId xmlns:a16="http://schemas.microsoft.com/office/drawing/2014/main" id="{96FC3433-DCBB-4866-ABF7-8B8E191533CF}"/>
              </a:ext>
            </a:extLst>
          </p:cNvPr>
          <p:cNvSpPr/>
          <p:nvPr userDrawn="1"/>
        </p:nvSpPr>
        <p:spPr>
          <a:xfrm>
            <a:off x="9407594" y="4140246"/>
            <a:ext cx="1069075"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TWITTER</a:t>
            </a:r>
          </a:p>
        </p:txBody>
      </p:sp>
      <p:sp>
        <p:nvSpPr>
          <p:cNvPr id="21" name="Rectangle 20">
            <a:extLst>
              <a:ext uri="{FF2B5EF4-FFF2-40B4-BE49-F238E27FC236}">
                <a16:creationId xmlns:a16="http://schemas.microsoft.com/office/drawing/2014/main" id="{43DE0751-F48A-4E59-91EF-79F744409C3B}"/>
              </a:ext>
            </a:extLst>
          </p:cNvPr>
          <p:cNvSpPr/>
          <p:nvPr userDrawn="1"/>
        </p:nvSpPr>
        <p:spPr>
          <a:xfrm>
            <a:off x="4142510" y="4140246"/>
            <a:ext cx="1299651"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FACEBOOK</a:t>
            </a:r>
          </a:p>
        </p:txBody>
      </p:sp>
      <p:pic>
        <p:nvPicPr>
          <p:cNvPr id="24" name="Graphic 23">
            <a:extLst>
              <a:ext uri="{FF2B5EF4-FFF2-40B4-BE49-F238E27FC236}">
                <a16:creationId xmlns:a16="http://schemas.microsoft.com/office/drawing/2014/main" id="{9BC33E3B-9100-46D3-A980-19694787D4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29078" y="3510045"/>
            <a:ext cx="316992" cy="548640"/>
          </a:xfrm>
          <a:prstGeom prst="rect">
            <a:avLst/>
          </a:prstGeom>
        </p:spPr>
      </p:pic>
      <p:sp>
        <p:nvSpPr>
          <p:cNvPr id="25" name="Rectangle 24">
            <a:extLst>
              <a:ext uri="{FF2B5EF4-FFF2-40B4-BE49-F238E27FC236}">
                <a16:creationId xmlns:a16="http://schemas.microsoft.com/office/drawing/2014/main" id="{F8630070-B6DE-4E25-8B85-40507150451A}"/>
              </a:ext>
            </a:extLst>
          </p:cNvPr>
          <p:cNvSpPr/>
          <p:nvPr userDrawn="1"/>
        </p:nvSpPr>
        <p:spPr>
          <a:xfrm>
            <a:off x="6652713" y="4140246"/>
            <a:ext cx="1164101"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LINKEDIN</a:t>
            </a:r>
          </a:p>
        </p:txBody>
      </p:sp>
      <p:pic>
        <p:nvPicPr>
          <p:cNvPr id="28" name="Graphic 27">
            <a:extLst>
              <a:ext uri="{FF2B5EF4-FFF2-40B4-BE49-F238E27FC236}">
                <a16:creationId xmlns:a16="http://schemas.microsoft.com/office/drawing/2014/main" id="{6215D176-E52A-4E57-BD28-411DFE8F12A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58536" y="3514829"/>
            <a:ext cx="552450" cy="552450"/>
          </a:xfrm>
          <a:prstGeom prst="rect">
            <a:avLst/>
          </a:prstGeom>
        </p:spPr>
      </p:pic>
    </p:spTree>
    <p:extLst>
      <p:ext uri="{BB962C8B-B14F-4D97-AF65-F5344CB8AC3E}">
        <p14:creationId xmlns:p14="http://schemas.microsoft.com/office/powerpoint/2010/main" val="174531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0F38-3AF2-7703-9012-90B5D9445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7A0D19-78FF-08AA-0B6F-FA9E0EC56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152D7-B3A7-A1CD-B5EA-98B8AC43351A}"/>
              </a:ext>
            </a:extLst>
          </p:cNvPr>
          <p:cNvSpPr>
            <a:spLocks noGrp="1"/>
          </p:cNvSpPr>
          <p:nvPr>
            <p:ph type="dt" sz="half" idx="10"/>
          </p:nvPr>
        </p:nvSpPr>
        <p:spPr/>
        <p:txBody>
          <a:bodyPr/>
          <a:lstStyle/>
          <a:p>
            <a:fld id="{02CA8B1E-D59A-492F-A5A9-87918E7396C7}" type="datetimeFigureOut">
              <a:rPr lang="en-US" smtClean="0"/>
              <a:t>8/23/2023</a:t>
            </a:fld>
            <a:endParaRPr lang="en-US"/>
          </a:p>
        </p:txBody>
      </p:sp>
      <p:sp>
        <p:nvSpPr>
          <p:cNvPr id="5" name="Footer Placeholder 4">
            <a:extLst>
              <a:ext uri="{FF2B5EF4-FFF2-40B4-BE49-F238E27FC236}">
                <a16:creationId xmlns:a16="http://schemas.microsoft.com/office/drawing/2014/main" id="{85B3E789-87A9-D11D-9536-2C1052929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DD853-27CD-3519-377F-5BA7A26B1E8E}"/>
              </a:ext>
            </a:extLst>
          </p:cNvPr>
          <p:cNvSpPr>
            <a:spLocks noGrp="1"/>
          </p:cNvSpPr>
          <p:nvPr>
            <p:ph type="sldNum" sz="quarter" idx="12"/>
          </p:nvPr>
        </p:nvSpPr>
        <p:spPr/>
        <p:txBody>
          <a:bodyPr/>
          <a:lstStyle/>
          <a:p>
            <a:fld id="{DCDA374B-7562-4DDD-BC1E-5ECBAB114C5D}" type="slidenum">
              <a:rPr lang="en-US" smtClean="0"/>
              <a:t>‹#›</a:t>
            </a:fld>
            <a:endParaRPr lang="en-US"/>
          </a:p>
        </p:txBody>
      </p:sp>
    </p:spTree>
    <p:extLst>
      <p:ext uri="{BB962C8B-B14F-4D97-AF65-F5344CB8AC3E}">
        <p14:creationId xmlns:p14="http://schemas.microsoft.com/office/powerpoint/2010/main" val="53117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2">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9ED853B-3A94-44EA-B306-AED50E58825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3</a:t>
            </a:r>
          </a:p>
        </p:txBody>
      </p:sp>
      <p:sp>
        <p:nvSpPr>
          <p:cNvPr id="18" name="Text Placeholder 14">
            <a:extLst>
              <a:ext uri="{FF2B5EF4-FFF2-40B4-BE49-F238E27FC236}">
                <a16:creationId xmlns:a16="http://schemas.microsoft.com/office/drawing/2014/main" id="{F73FD31C-CD9C-4CD0-AB2B-DBDD2B326B6B}"/>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9" name="Text Placeholder 14">
            <a:extLst>
              <a:ext uri="{FF2B5EF4-FFF2-40B4-BE49-F238E27FC236}">
                <a16:creationId xmlns:a16="http://schemas.microsoft.com/office/drawing/2014/main" id="{96044471-19A6-42C7-939C-1CE9DD8B64E7}"/>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0" name="Text Placeholder 14">
            <a:extLst>
              <a:ext uri="{FF2B5EF4-FFF2-40B4-BE49-F238E27FC236}">
                <a16:creationId xmlns:a16="http://schemas.microsoft.com/office/drawing/2014/main" id="{2C35F422-844D-4DC9-9E61-566C7E42E30D}"/>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1" name="Text Placeholder 14">
            <a:extLst>
              <a:ext uri="{FF2B5EF4-FFF2-40B4-BE49-F238E27FC236}">
                <a16:creationId xmlns:a16="http://schemas.microsoft.com/office/drawing/2014/main" id="{130FA952-5204-419A-9950-05F23E33D226}"/>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FD155A0D-4442-44E6-97FB-766EA1DA30E9}"/>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427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Option 2">
    <p:spTree>
      <p:nvGrpSpPr>
        <p:cNvPr id="1" name=""/>
        <p:cNvGrpSpPr/>
        <p:nvPr/>
      </p:nvGrpSpPr>
      <p:grpSpPr>
        <a:xfrm>
          <a:off x="0" y="0"/>
          <a:ext cx="0" cy="0"/>
          <a:chOff x="0" y="0"/>
          <a:chExt cx="0" cy="0"/>
        </a:xfrm>
      </p:grpSpPr>
      <p:pic>
        <p:nvPicPr>
          <p:cNvPr id="10" name="Picture Placeholder 14">
            <a:extLst>
              <a:ext uri="{FF2B5EF4-FFF2-40B4-BE49-F238E27FC236}">
                <a16:creationId xmlns:a16="http://schemas.microsoft.com/office/drawing/2014/main" id="{E846CDA9-C38D-48E5-A97E-82EB983FF9C9}"/>
              </a:ext>
            </a:extLst>
          </p:cNvPr>
          <p:cNvPicPr>
            <a:picLocks noChangeAspect="1"/>
          </p:cNvPicPr>
          <p:nvPr userDrawn="1"/>
        </p:nvPicPr>
        <p:blipFill>
          <a:blip r:embed="rId2"/>
          <a:srcRect/>
          <a:stretch/>
        </p:blipFill>
        <p:spPr>
          <a:xfrm>
            <a:off x="-64" y="858"/>
            <a:ext cx="12188951" cy="6856284"/>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2" name="Text Placeholder 10">
            <a:extLst>
              <a:ext uri="{FF2B5EF4-FFF2-40B4-BE49-F238E27FC236}">
                <a16:creationId xmlns:a16="http://schemas.microsoft.com/office/drawing/2014/main" id="{B8F8ED81-D8CD-4CF9-A0BC-D33469B7DFD5}"/>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54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1</a:t>
            </a:r>
          </a:p>
        </p:txBody>
      </p:sp>
      <p:sp>
        <p:nvSpPr>
          <p:cNvPr id="13" name="Text Placeholder 14">
            <a:extLst>
              <a:ext uri="{FF2B5EF4-FFF2-40B4-BE49-F238E27FC236}">
                <a16:creationId xmlns:a16="http://schemas.microsoft.com/office/drawing/2014/main" id="{CB42D2D6-CF9C-46A1-9C6B-89E10EA059CF}"/>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9" name="Rectangle 8">
            <a:extLst>
              <a:ext uri="{FF2B5EF4-FFF2-40B4-BE49-F238E27FC236}">
                <a16:creationId xmlns:a16="http://schemas.microsoft.com/office/drawing/2014/main" id="{190653D2-C799-4BD0-BB47-2CF40EDD1D68}"/>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4554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9" name="Picture Placeholder 14">
            <a:extLst>
              <a:ext uri="{FF2B5EF4-FFF2-40B4-BE49-F238E27FC236}">
                <a16:creationId xmlns:a16="http://schemas.microsoft.com/office/drawing/2014/main" id="{C8C269CE-FE74-4975-B378-4A4616FBF946}"/>
              </a:ext>
            </a:extLst>
          </p:cNvPr>
          <p:cNvPicPr>
            <a:picLocks noChangeAspect="1"/>
          </p:cNvPicPr>
          <p:nvPr userDrawn="1"/>
        </p:nvPicPr>
        <p:blipFill>
          <a:blip r:embed="rId2"/>
          <a:srcRect/>
          <a:stretch/>
        </p:blipFill>
        <p:spPr>
          <a:xfrm>
            <a:off x="-63" y="858"/>
            <a:ext cx="12188949" cy="6856284"/>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3"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0" name="Text Placeholder 10">
            <a:extLst>
              <a:ext uri="{FF2B5EF4-FFF2-40B4-BE49-F238E27FC236}">
                <a16:creationId xmlns:a16="http://schemas.microsoft.com/office/drawing/2014/main" id="{D32C6B46-3DF6-47EC-B3F2-3060C58593DE}"/>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2</a:t>
            </a:r>
          </a:p>
        </p:txBody>
      </p:sp>
      <p:sp>
        <p:nvSpPr>
          <p:cNvPr id="14" name="Text Placeholder 14">
            <a:extLst>
              <a:ext uri="{FF2B5EF4-FFF2-40B4-BE49-F238E27FC236}">
                <a16:creationId xmlns:a16="http://schemas.microsoft.com/office/drawing/2014/main" id="{D78622D7-967F-4BBD-80F7-7832321EDD7E}"/>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12" name="Rectangle 11">
            <a:extLst>
              <a:ext uri="{FF2B5EF4-FFF2-40B4-BE49-F238E27FC236}">
                <a16:creationId xmlns:a16="http://schemas.microsoft.com/office/drawing/2014/main" id="{1814E0AC-B81B-4FFF-8CF4-9FA15FC030FB}"/>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466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11" name="Picture Placeholder 14">
            <a:extLst>
              <a:ext uri="{FF2B5EF4-FFF2-40B4-BE49-F238E27FC236}">
                <a16:creationId xmlns:a16="http://schemas.microsoft.com/office/drawing/2014/main" id="{DBA92C97-7A20-420C-B2A1-1CA5B2E695FB}"/>
              </a:ext>
            </a:extLst>
          </p:cNvPr>
          <p:cNvPicPr>
            <a:picLocks noChangeAspect="1"/>
          </p:cNvPicPr>
          <p:nvPr userDrawn="1"/>
        </p:nvPicPr>
        <p:blipFill>
          <a:blip r:embed="rId2"/>
          <a:srcRect/>
          <a:stretch/>
        </p:blipFill>
        <p:spPr>
          <a:xfrm>
            <a:off x="-64" y="858"/>
            <a:ext cx="12188951" cy="6856285"/>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9" name="Text Placeholder 10">
            <a:extLst>
              <a:ext uri="{FF2B5EF4-FFF2-40B4-BE49-F238E27FC236}">
                <a16:creationId xmlns:a16="http://schemas.microsoft.com/office/drawing/2014/main" id="{BD2952BE-546F-44B6-B989-A67A2CD93029}"/>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3</a:t>
            </a:r>
          </a:p>
        </p:txBody>
      </p:sp>
      <p:sp>
        <p:nvSpPr>
          <p:cNvPr id="14" name="Text Placeholder 14">
            <a:extLst>
              <a:ext uri="{FF2B5EF4-FFF2-40B4-BE49-F238E27FC236}">
                <a16:creationId xmlns:a16="http://schemas.microsoft.com/office/drawing/2014/main" id="{9F14CFA6-52B8-4391-8817-5F25D5FB149B}"/>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12" name="Rectangle 11">
            <a:extLst>
              <a:ext uri="{FF2B5EF4-FFF2-40B4-BE49-F238E27FC236}">
                <a16:creationId xmlns:a16="http://schemas.microsoft.com/office/drawing/2014/main" id="{E458DF5E-DBF8-4770-87A9-17AAEAB78BBA}"/>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247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8AB1C77E-3414-4616-ADB9-D64EDC212D53}"/>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44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Subtitle Only">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2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5" name="TextBox 7">
            <a:extLst>
              <a:ext uri="{FF2B5EF4-FFF2-40B4-BE49-F238E27FC236}">
                <a16:creationId xmlns:a16="http://schemas.microsoft.com/office/drawing/2014/main" id="{DB81CE39-F44A-4930-BF7D-63EDC9B2DF6C}"/>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941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title Only - No hash mark">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4" name="TextBox 7">
            <a:extLst>
              <a:ext uri="{FF2B5EF4-FFF2-40B4-BE49-F238E27FC236}">
                <a16:creationId xmlns:a16="http://schemas.microsoft.com/office/drawing/2014/main" id="{2355CB8C-9D42-4F46-82EC-1E66DC48985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96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13631A-55B6-45D8-A1D2-0EAEF33467DE}"/>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rgbClr val="A2A4A3"/>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rgbClr val="A2A4A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a:extLst>
              <a:ext uri="{FF2B5EF4-FFF2-40B4-BE49-F238E27FC236}">
                <a16:creationId xmlns:a16="http://schemas.microsoft.com/office/drawing/2014/main" id="{7D48FBEF-8AE3-46D5-85A1-56BB87B49123}"/>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90331" y="6420575"/>
            <a:ext cx="2743200" cy="208825"/>
          </a:xfrm>
          <a:prstGeom prst="rect">
            <a:avLst/>
          </a:prstGeom>
        </p:spPr>
      </p:pic>
    </p:spTree>
    <p:extLst>
      <p:ext uri="{BB962C8B-B14F-4D97-AF65-F5344CB8AC3E}">
        <p14:creationId xmlns:p14="http://schemas.microsoft.com/office/powerpoint/2010/main" val="2580389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176">
          <p15:clr>
            <a:srgbClr val="F26B43"/>
          </p15:clr>
        </p15:guide>
        <p15:guide id="6" orient="horz" pos="3360">
          <p15:clr>
            <a:srgbClr val="F26B43"/>
          </p15:clr>
        </p15:guide>
        <p15:guide id="7" orient="horz" pos="396">
          <p15:clr>
            <a:srgbClr val="F26B43"/>
          </p15:clr>
        </p15:guide>
        <p15:guide id="8"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justice.gov/opa/pr/booz-allen-agrees-pay-37745-million-settle-false-claims-act-allegations"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www.justice.gov/opa/pr/owner-two-california-construction-firms-sentenced-prison-employment-tax-crimes"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justice.gov/opa/pr/l3-technologies-settles-false-claims-act-allegations-relating-double-charging-certain-0"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s://www.justice.gov/opa/pr/justice-department-announces-five-cases-part-recently-launched-disruptive-technology-strike"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s://www.justice.gov/usao-md/pr/paige-industrial-services-agrees-resolve-false-claims-act-allegations"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s://www.justice.gov/opa/pr/colorado-company-and-owner-agree-pay-625000-alleged-false-claims-related-buy-american-act"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justice.gov/usao-md/pr/baltimore-man-sentenced-14-months-federal-prison-fraudulently-obtaining-more-12-million"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friedfrank.com/news-and-insights/supreme-court-overturns-two-government-contracting-fraud-convictions-decisions-unlikely-to-slow-federal-enforcement-efforts-11117#FN3"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B0C8E-D5AE-4446-B648-4B491DE24913}"/>
              </a:ext>
            </a:extLst>
          </p:cNvPr>
          <p:cNvSpPr>
            <a:spLocks noGrp="1"/>
          </p:cNvSpPr>
          <p:nvPr>
            <p:ph type="body" sz="quarter" idx="10"/>
          </p:nvPr>
        </p:nvSpPr>
        <p:spPr>
          <a:xfrm>
            <a:off x="468086" y="1764289"/>
            <a:ext cx="11430000" cy="1828800"/>
          </a:xfrm>
        </p:spPr>
        <p:txBody>
          <a:bodyPr/>
          <a:lstStyle/>
          <a:p>
            <a:r>
              <a:rPr lang="en-US" dirty="0"/>
              <a:t>Hot Topics for Government Contractors</a:t>
            </a:r>
          </a:p>
        </p:txBody>
      </p:sp>
      <p:sp>
        <p:nvSpPr>
          <p:cNvPr id="3" name="Text Placeholder 2">
            <a:extLst>
              <a:ext uri="{FF2B5EF4-FFF2-40B4-BE49-F238E27FC236}">
                <a16:creationId xmlns:a16="http://schemas.microsoft.com/office/drawing/2014/main" id="{18DB532E-B745-4F78-8B2D-2118FB1B3DFE}"/>
              </a:ext>
            </a:extLst>
          </p:cNvPr>
          <p:cNvSpPr>
            <a:spLocks noGrp="1"/>
          </p:cNvSpPr>
          <p:nvPr>
            <p:ph type="body" sz="quarter" idx="11"/>
          </p:nvPr>
        </p:nvSpPr>
        <p:spPr>
          <a:xfrm>
            <a:off x="311393" y="4070823"/>
            <a:ext cx="11420475" cy="641350"/>
          </a:xfrm>
        </p:spPr>
        <p:txBody>
          <a:bodyPr/>
          <a:lstStyle/>
          <a:p>
            <a:r>
              <a:rPr lang="en-US" dirty="0"/>
              <a:t>August 24, 2023</a:t>
            </a:r>
          </a:p>
          <a:p>
            <a:endParaRPr lang="en-US" dirty="0"/>
          </a:p>
        </p:txBody>
      </p:sp>
      <p:sp>
        <p:nvSpPr>
          <p:cNvPr id="5" name="Text Placeholder 4">
            <a:extLst>
              <a:ext uri="{FF2B5EF4-FFF2-40B4-BE49-F238E27FC236}">
                <a16:creationId xmlns:a16="http://schemas.microsoft.com/office/drawing/2014/main" id="{FC490C86-0826-4060-8489-3684B6CE9828}"/>
              </a:ext>
            </a:extLst>
          </p:cNvPr>
          <p:cNvSpPr>
            <a:spLocks noGrp="1"/>
          </p:cNvSpPr>
          <p:nvPr>
            <p:ph type="body" sz="quarter" idx="13"/>
          </p:nvPr>
        </p:nvSpPr>
        <p:spPr>
          <a:xfrm>
            <a:off x="4192831" y="4865055"/>
            <a:ext cx="3657600" cy="1828800"/>
          </a:xfrm>
        </p:spPr>
        <p:txBody>
          <a:bodyPr/>
          <a:lstStyle/>
          <a:p>
            <a:r>
              <a:rPr lang="en-US" dirty="0"/>
              <a:t>Tom Barnard</a:t>
            </a:r>
          </a:p>
          <a:p>
            <a:endParaRPr lang="en-US" dirty="0"/>
          </a:p>
          <a:p>
            <a:r>
              <a:rPr lang="en-US" dirty="0"/>
              <a:t>BAKER DONELSON</a:t>
            </a:r>
          </a:p>
        </p:txBody>
      </p:sp>
      <p:sp>
        <p:nvSpPr>
          <p:cNvPr id="6" name="TextBox 5">
            <a:extLst>
              <a:ext uri="{FF2B5EF4-FFF2-40B4-BE49-F238E27FC236}">
                <a16:creationId xmlns:a16="http://schemas.microsoft.com/office/drawing/2014/main" id="{14BA139B-505C-46BB-61C5-B0F4A4FEA894}"/>
              </a:ext>
            </a:extLst>
          </p:cNvPr>
          <p:cNvSpPr txBox="1"/>
          <p:nvPr/>
        </p:nvSpPr>
        <p:spPr>
          <a:xfrm>
            <a:off x="2683993" y="6459655"/>
            <a:ext cx="66051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66666"/>
                </a:solidFill>
                <a:effectLst/>
                <a:uLnTx/>
                <a:uFillTx/>
                <a:latin typeface="Open Sans"/>
                <a:ea typeface="+mn-ea"/>
                <a:cs typeface="+mn-cs"/>
              </a:rPr>
              <a:t>Confidential/Subject to Fed. R. Evid. 408, 410/FOIA Exempt</a:t>
            </a:r>
          </a:p>
        </p:txBody>
      </p:sp>
    </p:spTree>
    <p:extLst>
      <p:ext uri="{BB962C8B-B14F-4D97-AF65-F5344CB8AC3E}">
        <p14:creationId xmlns:p14="http://schemas.microsoft.com/office/powerpoint/2010/main" val="354209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6C509-D431-AE08-C380-4301A938CE97}"/>
              </a:ext>
            </a:extLst>
          </p:cNvPr>
          <p:cNvSpPr>
            <a:spLocks noGrp="1"/>
          </p:cNvSpPr>
          <p:nvPr>
            <p:ph sz="quarter" idx="18"/>
          </p:nvPr>
        </p:nvSpPr>
        <p:spPr>
          <a:xfrm>
            <a:off x="381000" y="1261235"/>
            <a:ext cx="11430000" cy="4538663"/>
          </a:xfrm>
        </p:spPr>
        <p:txBody>
          <a:bodyPr/>
          <a:lstStyle/>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Defendant was selected for $750 Million project</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Using the right to control theory, Defendant was convicted of wire fraud for depriving State of “right to control” its assets.</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Specifically, depriving state of “potentially valuable economic information that it would consider valuable in deciding how to use its assets.”</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The Supreme Court reversed the conviction, holding that the “right-to-control theory cannot be squared with the text of the federal fraud statutes, which are limited in scope to the protection of property rights.”</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According to the Supreme Court, the right-to-control theory is not a “traditionally recognized property interest” and therefore “cannot form the basis for a conviction under the federal fraud statutes.”</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lang="en-US" dirty="0">
                <a:solidFill>
                  <a:srgbClr val="012633"/>
                </a:solidFill>
                <a:latin typeface="IBM Plex Sans" panose="020B0503050203000203" pitchFamily="34" charset="0"/>
              </a:rPr>
              <a:t>Any</a:t>
            </a: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 theory of fraud that is not based on “traditional property interests” cannot form the basis for a conviction under the federal wire fraud statutes.</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endParaRPr>
          </a:p>
          <a:p>
            <a:endParaRPr lang="en-US" dirty="0"/>
          </a:p>
        </p:txBody>
      </p:sp>
      <p:sp>
        <p:nvSpPr>
          <p:cNvPr id="3" name="Text Placeholder 2">
            <a:extLst>
              <a:ext uri="{FF2B5EF4-FFF2-40B4-BE49-F238E27FC236}">
                <a16:creationId xmlns:a16="http://schemas.microsoft.com/office/drawing/2014/main" id="{BCDE754C-B2E8-37CA-69BB-50EA0CCE6CB9}"/>
              </a:ext>
            </a:extLst>
          </p:cNvPr>
          <p:cNvSpPr>
            <a:spLocks noGrp="1"/>
          </p:cNvSpPr>
          <p:nvPr>
            <p:ph type="body"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rPr>
              <a:t>Ciminelli v. United States</a:t>
            </a:r>
          </a:p>
          <a:p>
            <a:endParaRPr lang="en-US" dirty="0"/>
          </a:p>
        </p:txBody>
      </p:sp>
      <p:sp>
        <p:nvSpPr>
          <p:cNvPr id="4" name="Text Placeholder 3">
            <a:extLst>
              <a:ext uri="{FF2B5EF4-FFF2-40B4-BE49-F238E27FC236}">
                <a16:creationId xmlns:a16="http://schemas.microsoft.com/office/drawing/2014/main" id="{915B0AB8-5E4E-BAA3-6CF1-754A5F82DD09}"/>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39165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1E37EE-5DF8-F736-B4A9-0B1C2D641352}"/>
              </a:ext>
            </a:extLst>
          </p:cNvPr>
          <p:cNvSpPr>
            <a:spLocks noGrp="1"/>
          </p:cNvSpPr>
          <p:nvPr>
            <p:ph sz="quarter" idx="18"/>
          </p:nvPr>
        </p:nvSpPr>
        <p:spPr/>
        <p:txBody>
          <a:bodyPr/>
          <a:lstStyle/>
          <a:p>
            <a:pPr algn="l"/>
            <a:r>
              <a:rPr lang="en-US" i="0" dirty="0">
                <a:solidFill>
                  <a:srgbClr val="012633"/>
                </a:solidFill>
                <a:effectLst/>
                <a:latin typeface="IBM Plex Sans" panose="020B0503050203000203" pitchFamily="34" charset="0"/>
              </a:rPr>
              <a:t>Procurement Fraud Matter</a:t>
            </a:r>
          </a:p>
          <a:p>
            <a:pPr algn="l"/>
            <a:r>
              <a:rPr lang="en-US" dirty="0">
                <a:solidFill>
                  <a:srgbClr val="012633"/>
                </a:solidFill>
                <a:latin typeface="IBM Plex Sans" panose="020B0503050203000203" pitchFamily="34" charset="0"/>
              </a:rPr>
              <a:t>Issue for consideration was question of fiduciary duty to the public under the “honest services” fraud statute</a:t>
            </a:r>
          </a:p>
          <a:p>
            <a:pPr algn="l"/>
            <a:r>
              <a:rPr lang="en-US" dirty="0">
                <a:solidFill>
                  <a:srgbClr val="012633"/>
                </a:solidFill>
                <a:latin typeface="IBM Plex Sans" panose="020B0503050203000203" pitchFamily="34" charset="0"/>
              </a:rPr>
              <a:t>Defendant was Governor’s former executive secretary.  During a period of private service he used connections to influence state agency to drop “labor union” requirement for certain sate funding.</a:t>
            </a:r>
          </a:p>
          <a:p>
            <a:pPr algn="l"/>
            <a:r>
              <a:rPr lang="en-US" dirty="0">
                <a:solidFill>
                  <a:srgbClr val="012633"/>
                </a:solidFill>
                <a:latin typeface="IBM Plex Sans" panose="020B0503050203000203" pitchFamily="34" charset="0"/>
              </a:rPr>
              <a:t>After successfully doing this, he returned to government service.  </a:t>
            </a:r>
          </a:p>
          <a:p>
            <a:endParaRPr lang="en-US" dirty="0"/>
          </a:p>
        </p:txBody>
      </p:sp>
      <p:sp>
        <p:nvSpPr>
          <p:cNvPr id="3" name="Text Placeholder 2">
            <a:extLst>
              <a:ext uri="{FF2B5EF4-FFF2-40B4-BE49-F238E27FC236}">
                <a16:creationId xmlns:a16="http://schemas.microsoft.com/office/drawing/2014/main" id="{23204FB7-E0AE-B04B-74B2-D1199D252F79}"/>
              </a:ext>
            </a:extLst>
          </p:cNvPr>
          <p:cNvSpPr>
            <a:spLocks noGrp="1"/>
          </p:cNvSpPr>
          <p:nvPr>
            <p:ph type="body" sz="quarter" idx="15"/>
          </p:nvPr>
        </p:nvSpPr>
        <p:spPr/>
        <p:txBody>
          <a:bodyPr/>
          <a:lstStyle/>
          <a:p>
            <a:r>
              <a:rPr lang="en-US" i="1" dirty="0"/>
              <a:t>Percoco v. United States</a:t>
            </a:r>
          </a:p>
        </p:txBody>
      </p:sp>
      <p:sp>
        <p:nvSpPr>
          <p:cNvPr id="4" name="Text Placeholder 3">
            <a:extLst>
              <a:ext uri="{FF2B5EF4-FFF2-40B4-BE49-F238E27FC236}">
                <a16:creationId xmlns:a16="http://schemas.microsoft.com/office/drawing/2014/main" id="{7C8BFBD8-06E9-CFC3-4A19-CEFEA512CE7B}"/>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42941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9F73E-3021-4C8E-48CA-DF7646F2FD3D}"/>
              </a:ext>
            </a:extLst>
          </p:cNvPr>
          <p:cNvSpPr>
            <a:spLocks noGrp="1"/>
          </p:cNvSpPr>
          <p:nvPr>
            <p:ph sz="quarter" idx="18"/>
          </p:nvPr>
        </p:nvSpPr>
        <p:spPr/>
        <p:txBody>
          <a:bodyPr/>
          <a:lstStyle/>
          <a:p>
            <a:pPr>
              <a:buClr>
                <a:srgbClr val="D52B1E"/>
              </a:buClr>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The Department of Justice filed charges against Percoco for conspiring to commit honest services fraud, in violation of 18 U.S.C. §§1343, 1346 and 1349.</a:t>
            </a:r>
          </a:p>
          <a:p>
            <a:pPr>
              <a:buClr>
                <a:srgbClr val="D52B1E"/>
              </a:buClr>
              <a:defRPr/>
            </a:pPr>
            <a:r>
              <a:rPr lang="en-US" dirty="0">
                <a:solidFill>
                  <a:srgbClr val="012633"/>
                </a:solidFill>
                <a:latin typeface="IBM Plex Sans" panose="020B0503050203000203" pitchFamily="34" charset="0"/>
              </a:rPr>
              <a:t>Trial court instruction included “honest services fraud” even if not a government employee if a jury found </a:t>
            </a: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(1) </a:t>
            </a:r>
            <a:r>
              <a:rPr lang="en-US" dirty="0">
                <a:solidFill>
                  <a:srgbClr val="012633"/>
                </a:solidFill>
                <a:latin typeface="IBM Plex Sans" panose="020B0503050203000203" pitchFamily="34" charset="0"/>
              </a:rPr>
              <a:t>Defendant </a:t>
            </a: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dominated and controlled any governmental business and (2) people working in the government actually relied on him because of a special relationship he had with the government.</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Court found instructions were incorrect. </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rPr>
              <a:t>district court’s jury instructions created an ill-defined threshold for determining when a person’s influence goes from lawful to illegal, and could potentially sweep in conduct from well-connected lobbyists or political party officials who owe no fiduciary duty to the public.</a:t>
            </a:r>
          </a:p>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lang="en-US" dirty="0">
                <a:solidFill>
                  <a:srgbClr val="012633"/>
                </a:solidFill>
                <a:latin typeface="IBM Plex Sans" panose="020B0503050203000203" pitchFamily="34" charset="0"/>
              </a:rPr>
              <a:t>Did not rule out possibility in future</a:t>
            </a:r>
            <a:endParaRPr kumimoji="0" lang="en-US" sz="2000" b="0" i="0" u="none" strike="noStrike" kern="1200" cap="none" spc="0" normalizeH="0" baseline="0" noProof="0" dirty="0">
              <a:ln>
                <a:noFill/>
              </a:ln>
              <a:solidFill>
                <a:srgbClr val="012633"/>
              </a:solidFill>
              <a:effectLst/>
              <a:uLnTx/>
              <a:uFillTx/>
              <a:latin typeface="IBM Plex Sans" panose="020B0503050203000203" pitchFamily="34" charset="0"/>
              <a:ea typeface="Open Sans Light" panose="020B0306030504020204" pitchFamily="34" charset="0"/>
              <a:cs typeface="Open Sans Light" panose="020B0306030504020204" pitchFamily="34" charset="0"/>
            </a:endParaRPr>
          </a:p>
          <a:p>
            <a:endParaRPr lang="en-US" dirty="0"/>
          </a:p>
        </p:txBody>
      </p:sp>
      <p:sp>
        <p:nvSpPr>
          <p:cNvPr id="3" name="Text Placeholder 2">
            <a:extLst>
              <a:ext uri="{FF2B5EF4-FFF2-40B4-BE49-F238E27FC236}">
                <a16:creationId xmlns:a16="http://schemas.microsoft.com/office/drawing/2014/main" id="{57616747-1618-E6E9-05DE-EB70A53E9FA6}"/>
              </a:ext>
            </a:extLst>
          </p:cNvPr>
          <p:cNvSpPr>
            <a:spLocks noGrp="1"/>
          </p:cNvSpPr>
          <p:nvPr>
            <p:ph type="body"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rPr>
              <a:t>Percoco v. United States</a:t>
            </a:r>
          </a:p>
          <a:p>
            <a:endParaRPr lang="en-US" dirty="0"/>
          </a:p>
        </p:txBody>
      </p:sp>
      <p:sp>
        <p:nvSpPr>
          <p:cNvPr id="4" name="Text Placeholder 3">
            <a:extLst>
              <a:ext uri="{FF2B5EF4-FFF2-40B4-BE49-F238E27FC236}">
                <a16:creationId xmlns:a16="http://schemas.microsoft.com/office/drawing/2014/main" id="{C40E9DB0-E385-D6C4-8B41-3EE567673271}"/>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38856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39585B-FF59-BE46-2CF3-7E493E7A01A8}"/>
              </a:ext>
            </a:extLst>
          </p:cNvPr>
          <p:cNvSpPr>
            <a:spLocks noGrp="1"/>
          </p:cNvSpPr>
          <p:nvPr>
            <p:ph type="body" sz="quarter" idx="12"/>
          </p:nvPr>
        </p:nvSpPr>
        <p:spPr/>
        <p:txBody>
          <a:bodyPr/>
          <a:lstStyle/>
          <a:p>
            <a:r>
              <a:rPr lang="en-US" dirty="0"/>
              <a:t>Recent Government Enforcement Actions</a:t>
            </a:r>
          </a:p>
        </p:txBody>
      </p:sp>
      <p:sp>
        <p:nvSpPr>
          <p:cNvPr id="6" name="Text Placeholder 5">
            <a:extLst>
              <a:ext uri="{FF2B5EF4-FFF2-40B4-BE49-F238E27FC236}">
                <a16:creationId xmlns:a16="http://schemas.microsoft.com/office/drawing/2014/main" id="{7CBC475D-8850-4D8D-355C-C9D758A2906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4502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183632-FBF8-CA77-8219-B7B4BDB52905}"/>
              </a:ext>
            </a:extLst>
          </p:cNvPr>
          <p:cNvSpPr>
            <a:spLocks noGrp="1"/>
          </p:cNvSpPr>
          <p:nvPr>
            <p:ph sz="quarter" idx="18"/>
          </p:nvPr>
        </p:nvSpPr>
        <p:spPr>
          <a:xfrm>
            <a:off x="390331" y="1207418"/>
            <a:ext cx="11430000" cy="4538663"/>
          </a:xfrm>
        </p:spPr>
        <p:txBody>
          <a:bodyPr/>
          <a:lstStyle/>
          <a:p>
            <a:r>
              <a:rPr lang="en-US" dirty="0"/>
              <a:t>Billing/Accounting</a:t>
            </a:r>
          </a:p>
          <a:p>
            <a:pPr lvl="1"/>
            <a:r>
              <a:rPr lang="en-US" dirty="0">
                <a:hlinkClick r:id="rId2"/>
              </a:rPr>
              <a:t>https://www.justice.gov/opa/pr/booz-allen-agrees-pay-37745-million-settle-false-claims-act-allegations</a:t>
            </a:r>
            <a:endParaRPr lang="en-US" dirty="0"/>
          </a:p>
          <a:p>
            <a:pPr lvl="1"/>
            <a:r>
              <a:rPr lang="en-US" dirty="0"/>
              <a:t>False Claims Act Settlement of $377.45 Million</a:t>
            </a:r>
          </a:p>
          <a:p>
            <a:pPr lvl="1"/>
            <a:r>
              <a:rPr lang="en-US" dirty="0"/>
              <a:t>Billing of commercial and International Costs</a:t>
            </a:r>
          </a:p>
          <a:p>
            <a:pPr lvl="1"/>
            <a:r>
              <a:rPr lang="en-US" dirty="0"/>
              <a:t>2011-2021</a:t>
            </a:r>
          </a:p>
          <a:p>
            <a:pPr lvl="1"/>
            <a:r>
              <a:rPr lang="en-US" dirty="0"/>
              <a:t>Allocation of indirect costs to government contracts where there was no relationship or at disproportionate amounts</a:t>
            </a:r>
          </a:p>
          <a:p>
            <a:pPr lvl="1"/>
            <a:r>
              <a:rPr lang="en-US" dirty="0"/>
              <a:t>Commercial/Government divisions of companies</a:t>
            </a:r>
          </a:p>
          <a:p>
            <a:pPr lvl="1"/>
            <a:r>
              <a:rPr lang="en-US" dirty="0"/>
              <a:t>Importance of monitoring costs pools</a:t>
            </a:r>
          </a:p>
          <a:p>
            <a:pPr lvl="1"/>
            <a:r>
              <a:rPr lang="en-US" dirty="0"/>
              <a:t>Practical tips?</a:t>
            </a:r>
          </a:p>
          <a:p>
            <a:pPr lvl="1"/>
            <a:endParaRPr lang="en-US" dirty="0"/>
          </a:p>
        </p:txBody>
      </p:sp>
      <p:sp>
        <p:nvSpPr>
          <p:cNvPr id="3" name="Text Placeholder 2">
            <a:extLst>
              <a:ext uri="{FF2B5EF4-FFF2-40B4-BE49-F238E27FC236}">
                <a16:creationId xmlns:a16="http://schemas.microsoft.com/office/drawing/2014/main" id="{4FB27455-9355-9BEE-3CC6-4BEE23D29987}"/>
              </a:ext>
            </a:extLst>
          </p:cNvPr>
          <p:cNvSpPr>
            <a:spLocks noGrp="1"/>
          </p:cNvSpPr>
          <p:nvPr>
            <p:ph type="body" sz="quarter" idx="15"/>
          </p:nvPr>
        </p:nvSpPr>
        <p:spPr/>
        <p:txBody>
          <a:bodyPr/>
          <a:lstStyle/>
          <a:p>
            <a:r>
              <a:rPr lang="en-US" dirty="0"/>
              <a:t>Billing and Accounting</a:t>
            </a:r>
          </a:p>
        </p:txBody>
      </p:sp>
      <p:sp>
        <p:nvSpPr>
          <p:cNvPr id="4" name="Text Placeholder 3">
            <a:extLst>
              <a:ext uri="{FF2B5EF4-FFF2-40B4-BE49-F238E27FC236}">
                <a16:creationId xmlns:a16="http://schemas.microsoft.com/office/drawing/2014/main" id="{8D15392B-9458-3AAB-5B4C-AA1E065A5F8F}"/>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10910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A69E54-2C9B-5E3B-B53C-0D511F163A91}"/>
              </a:ext>
            </a:extLst>
          </p:cNvPr>
          <p:cNvSpPr>
            <a:spLocks noGrp="1"/>
          </p:cNvSpPr>
          <p:nvPr>
            <p:ph sz="quarter" idx="18"/>
          </p:nvPr>
        </p:nvSpPr>
        <p:spPr/>
        <p:txBody>
          <a:bodyPr/>
          <a:lstStyle/>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Employment Taxes</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hlinkClick r:id="rId2"/>
              </a:rPr>
              <a:t>https://www.justice.gov/opa/pr/owner-two-california-construction-firms-sentenced-prison-employment-tax-crimes</a:t>
            </a:r>
            <a:b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br>
            <a:endPar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endParaRP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lang="en-US" dirty="0">
                <a:solidFill>
                  <a:srgbClr val="666666"/>
                </a:solidFill>
                <a:latin typeface="Open Sans"/>
              </a:rPr>
              <a:t>Criminal Sentence for failure to file tax returns and pay withholding</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Construction company withheld pay from employees taxes in </a:t>
            </a:r>
            <a:r>
              <a:rPr kumimoji="0" lang="en-US" sz="2000" b="0" i="0" u="none" strike="noStrike" kern="1200" cap="none" spc="0" normalizeH="0" baseline="0" noProof="0" dirty="0" err="1">
                <a:ln>
                  <a:noFill/>
                </a:ln>
                <a:solidFill>
                  <a:srgbClr val="666666"/>
                </a:solidFill>
                <a:effectLst/>
                <a:uLnTx/>
                <a:uFillTx/>
                <a:latin typeface="Open Sans"/>
                <a:ea typeface="Open Sans Light" panose="020B0306030504020204" pitchFamily="34" charset="0"/>
                <a:cs typeface="Open Sans Light" panose="020B0306030504020204" pitchFamily="34" charset="0"/>
              </a:rPr>
              <a:t>trus</a:t>
            </a:r>
            <a:r>
              <a:rPr lang="en-US" dirty="0">
                <a:solidFill>
                  <a:srgbClr val="666666"/>
                </a:solidFill>
                <a:latin typeface="Open Sans"/>
              </a:rPr>
              <a:t>t fund</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Never sent money to IRS</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lang="en-US" dirty="0">
                <a:solidFill>
                  <a:srgbClr val="666666"/>
                </a:solidFill>
                <a:latin typeface="Open Sans"/>
              </a:rPr>
              <a:t>Covering 3 years</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12 months in prison for oper</a:t>
            </a:r>
            <a:r>
              <a:rPr lang="en-US" dirty="0">
                <a:solidFill>
                  <a:srgbClr val="666666"/>
                </a:solidFill>
                <a:latin typeface="Open Sans"/>
              </a:rPr>
              <a:t>ator of government contractor</a:t>
            </a:r>
            <a:endPar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endParaRPr>
          </a:p>
          <a:p>
            <a:endParaRPr lang="en-US" dirty="0"/>
          </a:p>
        </p:txBody>
      </p:sp>
      <p:sp>
        <p:nvSpPr>
          <p:cNvPr id="3" name="Text Placeholder 2">
            <a:extLst>
              <a:ext uri="{FF2B5EF4-FFF2-40B4-BE49-F238E27FC236}">
                <a16:creationId xmlns:a16="http://schemas.microsoft.com/office/drawing/2014/main" id="{B0B8928D-B1CF-8169-4F42-07A55141DD82}"/>
              </a:ext>
            </a:extLst>
          </p:cNvPr>
          <p:cNvSpPr>
            <a:spLocks noGrp="1"/>
          </p:cNvSpPr>
          <p:nvPr>
            <p:ph type="body" sz="quarter" idx="15"/>
          </p:nvPr>
        </p:nvSpPr>
        <p:spPr/>
        <p:txBody>
          <a:bodyPr/>
          <a:lstStyle/>
          <a:p>
            <a:r>
              <a:rPr lang="en-US" dirty="0"/>
              <a:t>Employment Taxes</a:t>
            </a:r>
          </a:p>
        </p:txBody>
      </p:sp>
      <p:sp>
        <p:nvSpPr>
          <p:cNvPr id="4" name="Text Placeholder 3">
            <a:extLst>
              <a:ext uri="{FF2B5EF4-FFF2-40B4-BE49-F238E27FC236}">
                <a16:creationId xmlns:a16="http://schemas.microsoft.com/office/drawing/2014/main" id="{DC1658C5-41F1-DE7A-33E0-75B178595800}"/>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54055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F571A9-8CA4-7C2D-AE42-1FEE07E9E9E4}"/>
              </a:ext>
            </a:extLst>
          </p:cNvPr>
          <p:cNvSpPr>
            <a:spLocks noGrp="1"/>
          </p:cNvSpPr>
          <p:nvPr>
            <p:ph sz="quarter" idx="18"/>
          </p:nvPr>
        </p:nvSpPr>
        <p:spPr/>
        <p:txBody>
          <a:bodyPr/>
          <a:lstStyle/>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Bid Proposals</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hlinkClick r:id="rId2"/>
              </a:rPr>
              <a:t>https://www.justice.gov/opa/pr/l3-technologies-settles-false-claims-act-allegations-relating-double-charging-certain-0</a:t>
            </a:r>
            <a:endPar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endParaRP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lang="en-US" dirty="0">
                <a:solidFill>
                  <a:srgbClr val="666666"/>
                </a:solidFill>
                <a:latin typeface="Open Sans"/>
              </a:rPr>
              <a:t>False Claims Act Settlements</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Submission of false claims by including the costs of certain supplies twice</a:t>
            </a:r>
          </a:p>
          <a:p>
            <a:pPr lvl="2" indent="-342900">
              <a:buClr>
                <a:srgbClr val="D52B1E"/>
              </a:buClr>
              <a:buFont typeface="Calibri" panose="020F0502020204030204" pitchFamily="34" charset="0"/>
              <a:buChar char="–"/>
              <a:defRPr/>
            </a:pPr>
            <a:r>
              <a:rPr lang="en-US" dirty="0">
                <a:solidFill>
                  <a:srgbClr val="666666"/>
                </a:solidFill>
                <a:latin typeface="Open Sans"/>
              </a:rPr>
              <a:t>Submission with was contract proposals</a:t>
            </a:r>
          </a:p>
          <a:p>
            <a:pPr lvl="2" indent="-342900">
              <a:buClr>
                <a:srgbClr val="D52B1E"/>
              </a:buClr>
              <a:buFont typeface="Calibri" panose="020F0502020204030204" pitchFamily="34" charset="0"/>
              <a:buChar char="–"/>
              <a:defRPr/>
            </a:pPr>
            <a:r>
              <a:rPr kumimoji="0" lang="en-US"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Common st</a:t>
            </a:r>
            <a:r>
              <a:rPr lang="en-US" dirty="0">
                <a:solidFill>
                  <a:srgbClr val="666666"/>
                </a:solidFill>
                <a:latin typeface="Open Sans"/>
              </a:rPr>
              <a:t>ock items (nuts and bolts)</a:t>
            </a:r>
          </a:p>
          <a:p>
            <a:pPr lvl="2" indent="-342900">
              <a:buClr>
                <a:srgbClr val="D52B1E"/>
              </a:buClr>
              <a:buFont typeface="Calibri" panose="020F0502020204030204" pitchFamily="34" charset="0"/>
              <a:buChar char="–"/>
              <a:defRPr/>
            </a:pPr>
            <a:r>
              <a:rPr lang="en-US" dirty="0">
                <a:solidFill>
                  <a:srgbClr val="666666"/>
                </a:solidFill>
                <a:latin typeface="Open Sans"/>
              </a:rPr>
              <a:t>Knew about double accounting and submitted for payment regardless</a:t>
            </a:r>
          </a:p>
          <a:p>
            <a:pPr marL="688975" lvl="2" indent="0">
              <a:buClr>
                <a:srgbClr val="D52B1E"/>
              </a:buClr>
              <a:buNone/>
              <a:defRPr/>
            </a:pPr>
            <a:endParaRPr kumimoji="0" lang="en-US"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endParaRPr>
          </a:p>
          <a:p>
            <a:endParaRPr lang="en-US" dirty="0"/>
          </a:p>
        </p:txBody>
      </p:sp>
      <p:sp>
        <p:nvSpPr>
          <p:cNvPr id="3" name="Text Placeholder 2">
            <a:extLst>
              <a:ext uri="{FF2B5EF4-FFF2-40B4-BE49-F238E27FC236}">
                <a16:creationId xmlns:a16="http://schemas.microsoft.com/office/drawing/2014/main" id="{EB73046D-B02E-94A8-27EC-FE335E69FB77}"/>
              </a:ext>
            </a:extLst>
          </p:cNvPr>
          <p:cNvSpPr>
            <a:spLocks noGrp="1"/>
          </p:cNvSpPr>
          <p:nvPr>
            <p:ph type="body" sz="quarter" idx="15"/>
          </p:nvPr>
        </p:nvSpPr>
        <p:spPr/>
        <p:txBody>
          <a:bodyPr/>
          <a:lstStyle/>
          <a:p>
            <a:r>
              <a:rPr lang="en-US" dirty="0"/>
              <a:t>Bid Proposals</a:t>
            </a:r>
          </a:p>
        </p:txBody>
      </p:sp>
      <p:sp>
        <p:nvSpPr>
          <p:cNvPr id="4" name="Text Placeholder 3">
            <a:extLst>
              <a:ext uri="{FF2B5EF4-FFF2-40B4-BE49-F238E27FC236}">
                <a16:creationId xmlns:a16="http://schemas.microsoft.com/office/drawing/2014/main" id="{3DBCE8CC-14CD-3905-4BF1-AD480F2028B9}"/>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368037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8EDBCA-3F39-7D5D-D287-A8A5628FD286}"/>
              </a:ext>
            </a:extLst>
          </p:cNvPr>
          <p:cNvSpPr>
            <a:spLocks noGrp="1"/>
          </p:cNvSpPr>
          <p:nvPr>
            <p:ph sz="quarter" idx="18"/>
          </p:nvPr>
        </p:nvSpPr>
        <p:spPr>
          <a:xfrm>
            <a:off x="381000" y="1386239"/>
            <a:ext cx="11430000" cy="4538663"/>
          </a:xfrm>
        </p:spPr>
        <p:txBody>
          <a:bodyPr/>
          <a:lstStyle/>
          <a:p>
            <a:pPr marL="344488" marR="0" lvl="0" indent="-344488" algn="l" defTabSz="914400" rtl="0" eaLnBrk="1" fontAlgn="auto"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The Disruptive Technology Strike Force</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hlinkClick r:id="rId2"/>
              </a:rPr>
              <a:t>https://www.justice.gov/opa/pr/justice-department-announces-five-cases-part-recently-launched-disruptive-technology-strike</a:t>
            </a:r>
            <a:endPar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endParaRP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lang="en-US" dirty="0">
                <a:solidFill>
                  <a:srgbClr val="666666"/>
                </a:solidFill>
                <a:latin typeface="Open Sans"/>
              </a:rPr>
              <a:t>New Initiative announced May 16, 2023</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DOJ and Depar</a:t>
            </a:r>
            <a:r>
              <a:rPr lang="en-US" dirty="0">
                <a:solidFill>
                  <a:srgbClr val="666666"/>
                </a:solidFill>
                <a:latin typeface="Open Sans"/>
              </a:rPr>
              <a:t>tment of Commerce</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Counter efforts by hostile nation-states to illicitly acquire sensitive US Technology</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lang="en-US" dirty="0">
                <a:solidFill>
                  <a:srgbClr val="666666"/>
                </a:solidFill>
                <a:latin typeface="Open Sans"/>
              </a:rPr>
              <a:t>Revealed charges in 5 cases involving export violations, smuggling and theft of trade secrets</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Private companies working (secretly) on behalf of foreign governments</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lang="en-US" dirty="0">
                <a:solidFill>
                  <a:srgbClr val="666666"/>
                </a:solidFill>
                <a:latin typeface="Open Sans"/>
              </a:rPr>
              <a:t>Russia, China, Iran</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rPr>
              <a:t>Airplane technology, WMD tech</a:t>
            </a:r>
            <a:r>
              <a:rPr lang="en-US" dirty="0">
                <a:solidFill>
                  <a:srgbClr val="666666"/>
                </a:solidFill>
                <a:latin typeface="Open Sans"/>
              </a:rPr>
              <a:t>nology, Autonomous Vehicle Technology</a:t>
            </a:r>
            <a:endParaRPr kumimoji="0" lang="en-US" sz="2000" b="0" i="0" u="none" strike="noStrike" kern="1200" cap="none" spc="0" normalizeH="0" baseline="0" noProof="0" dirty="0">
              <a:ln>
                <a:noFill/>
              </a:ln>
              <a:solidFill>
                <a:srgbClr val="666666"/>
              </a:solidFill>
              <a:effectLst/>
              <a:uLnTx/>
              <a:uFillTx/>
              <a:latin typeface="Open Sans"/>
              <a:ea typeface="Open Sans Light" panose="020B0306030504020204" pitchFamily="34" charset="0"/>
              <a:cs typeface="Open Sans Light" panose="020B0306030504020204" pitchFamily="34" charset="0"/>
            </a:endParaRPr>
          </a:p>
          <a:p>
            <a:endParaRPr lang="en-US" dirty="0"/>
          </a:p>
        </p:txBody>
      </p:sp>
      <p:sp>
        <p:nvSpPr>
          <p:cNvPr id="3" name="Text Placeholder 2">
            <a:extLst>
              <a:ext uri="{FF2B5EF4-FFF2-40B4-BE49-F238E27FC236}">
                <a16:creationId xmlns:a16="http://schemas.microsoft.com/office/drawing/2014/main" id="{4184C028-6610-5B7C-C496-4B55F91B83C0}"/>
              </a:ext>
            </a:extLst>
          </p:cNvPr>
          <p:cNvSpPr>
            <a:spLocks noGrp="1"/>
          </p:cNvSpPr>
          <p:nvPr>
            <p:ph type="body" sz="quarter" idx="15"/>
          </p:nvPr>
        </p:nvSpPr>
        <p:spPr/>
        <p:txBody>
          <a:bodyPr/>
          <a:lstStyle/>
          <a:p>
            <a:r>
              <a:rPr lang="en-US" dirty="0"/>
              <a:t>The Disruptive Technology Strike Force</a:t>
            </a:r>
          </a:p>
        </p:txBody>
      </p:sp>
      <p:sp>
        <p:nvSpPr>
          <p:cNvPr id="4" name="Text Placeholder 3">
            <a:extLst>
              <a:ext uri="{FF2B5EF4-FFF2-40B4-BE49-F238E27FC236}">
                <a16:creationId xmlns:a16="http://schemas.microsoft.com/office/drawing/2014/main" id="{F91DD4AB-F887-5CD5-D06F-16E490D53C40}"/>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80141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0D1AC-8A52-66D3-1C75-6E718E560EE0}"/>
              </a:ext>
            </a:extLst>
          </p:cNvPr>
          <p:cNvSpPr>
            <a:spLocks noGrp="1"/>
          </p:cNvSpPr>
          <p:nvPr>
            <p:ph type="body" sz="quarter" idx="12"/>
          </p:nvPr>
        </p:nvSpPr>
        <p:spPr/>
        <p:txBody>
          <a:bodyPr/>
          <a:lstStyle/>
          <a:p>
            <a:r>
              <a:rPr lang="en-US" dirty="0"/>
              <a:t>Unique Enforcement Issues</a:t>
            </a:r>
          </a:p>
        </p:txBody>
      </p:sp>
      <p:sp>
        <p:nvSpPr>
          <p:cNvPr id="3" name="Text Placeholder 2">
            <a:extLst>
              <a:ext uri="{FF2B5EF4-FFF2-40B4-BE49-F238E27FC236}">
                <a16:creationId xmlns:a16="http://schemas.microsoft.com/office/drawing/2014/main" id="{CE3E2E66-CF8F-7B85-1E82-D269867EFFEA}"/>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5553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668D68-C3BB-3D1F-50B6-7E8AE9AF598A}"/>
              </a:ext>
            </a:extLst>
          </p:cNvPr>
          <p:cNvSpPr>
            <a:spLocks noGrp="1"/>
          </p:cNvSpPr>
          <p:nvPr>
            <p:ph sz="quarter" idx="18"/>
          </p:nvPr>
        </p:nvSpPr>
        <p:spPr/>
        <p:txBody>
          <a:bodyPr/>
          <a:lstStyle/>
          <a:p>
            <a:pPr marL="0" marR="0" indent="457200">
              <a:spcBef>
                <a:spcPts val="0"/>
              </a:spcBef>
              <a:spcAft>
                <a:spcPts val="0"/>
              </a:spcAft>
            </a:pPr>
            <a:r>
              <a:rPr lang="en-US" sz="2000" dirty="0">
                <a:effectLst/>
                <a:ea typeface="Calibri" panose="020F0502020204030204" pitchFamily="34" charset="0"/>
              </a:rPr>
              <a:t>For FY 2016, there are over 36,000 federal government construction contracts where Davis-Bacon Act [DBA], 40 U.S.C. § 3142, prevailing wages applied.  </a:t>
            </a:r>
          </a:p>
          <a:p>
            <a:pPr marL="0" marR="0" indent="0">
              <a:spcBef>
                <a:spcPts val="0"/>
              </a:spcBef>
              <a:spcAft>
                <a:spcPts val="0"/>
              </a:spcAft>
              <a:buNone/>
            </a:pPr>
            <a:endParaRPr lang="en-US" sz="2000" dirty="0">
              <a:effectLst/>
              <a:ea typeface="Calibri" panose="020F0502020204030204" pitchFamily="34" charset="0"/>
            </a:endParaRPr>
          </a:p>
          <a:p>
            <a:pPr marL="0" marR="0" indent="457200">
              <a:spcBef>
                <a:spcPts val="0"/>
              </a:spcBef>
              <a:spcAft>
                <a:spcPts val="0"/>
              </a:spcAft>
            </a:pPr>
            <a:r>
              <a:rPr lang="en-US" sz="2000" dirty="0">
                <a:effectLst/>
                <a:ea typeface="Calibri" panose="020F0502020204030204" pitchFamily="34" charset="0"/>
              </a:rPr>
              <a:t>According to www.spending.gov, these types of contracts accounted for $9 Billion in spending.</a:t>
            </a:r>
          </a:p>
          <a:p>
            <a:pPr marL="0" marR="0" indent="0">
              <a:spcBef>
                <a:spcPts val="0"/>
              </a:spcBef>
              <a:spcAft>
                <a:spcPts val="0"/>
              </a:spcAft>
              <a:buNone/>
            </a:pPr>
            <a:endParaRPr lang="en-US" sz="2000" dirty="0">
              <a:effectLst/>
              <a:ea typeface="Calibri" panose="020F0502020204030204" pitchFamily="34" charset="0"/>
            </a:endParaRPr>
          </a:p>
          <a:p>
            <a:pPr marL="0" marR="0" indent="457200">
              <a:spcBef>
                <a:spcPts val="0"/>
              </a:spcBef>
              <a:spcAft>
                <a:spcPts val="0"/>
              </a:spcAft>
            </a:pPr>
            <a:r>
              <a:rPr lang="en-US" sz="2000" dirty="0">
                <a:effectLst/>
                <a:ea typeface="Calibri" panose="020F0502020204030204" pitchFamily="34" charset="0"/>
              </a:rPr>
              <a:t>Public contracts with state and local governments with similar prevailing wage requirements account for even more construction projects.  </a:t>
            </a:r>
          </a:p>
          <a:p>
            <a:pPr marL="0" marR="0" indent="0">
              <a:spcBef>
                <a:spcPts val="0"/>
              </a:spcBef>
              <a:spcAft>
                <a:spcPts val="0"/>
              </a:spcAft>
              <a:buNone/>
            </a:pPr>
            <a:endParaRPr lang="en-US" sz="2000" dirty="0">
              <a:effectLst/>
              <a:ea typeface="Calibri" panose="020F0502020204030204" pitchFamily="34" charset="0"/>
            </a:endParaRPr>
          </a:p>
          <a:p>
            <a:pPr marL="0" marR="0" indent="457200">
              <a:spcBef>
                <a:spcPts val="0"/>
              </a:spcBef>
              <a:spcAft>
                <a:spcPts val="0"/>
              </a:spcAft>
            </a:pPr>
            <a:r>
              <a:rPr lang="en-US" sz="2000" dirty="0">
                <a:effectLst/>
                <a:ea typeface="Calibri" panose="020F0502020204030204" pitchFamily="34" charset="0"/>
              </a:rPr>
              <a:t>Failing to comply with these requirements can constitute a violation of the False Claims Act [FCA], 31 U.S.C. §§ 3729 - 3733, or similar state statute.</a:t>
            </a:r>
          </a:p>
          <a:p>
            <a:endParaRPr lang="en-US" dirty="0"/>
          </a:p>
        </p:txBody>
      </p:sp>
      <p:sp>
        <p:nvSpPr>
          <p:cNvPr id="3" name="Text Placeholder 2">
            <a:extLst>
              <a:ext uri="{FF2B5EF4-FFF2-40B4-BE49-F238E27FC236}">
                <a16:creationId xmlns:a16="http://schemas.microsoft.com/office/drawing/2014/main" id="{A16120CF-9B4D-CEBF-5BCC-FA04E8B71430}"/>
              </a:ext>
            </a:extLst>
          </p:cNvPr>
          <p:cNvSpPr>
            <a:spLocks noGrp="1"/>
          </p:cNvSpPr>
          <p:nvPr>
            <p:ph type="body"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rPr>
              <a:t>Davis-Bacon Act and the False Claims Act</a:t>
            </a:r>
          </a:p>
          <a:p>
            <a:endParaRPr lang="en-US" dirty="0"/>
          </a:p>
        </p:txBody>
      </p:sp>
      <p:sp>
        <p:nvSpPr>
          <p:cNvPr id="4" name="Text Placeholder 3">
            <a:extLst>
              <a:ext uri="{FF2B5EF4-FFF2-40B4-BE49-F238E27FC236}">
                <a16:creationId xmlns:a16="http://schemas.microsoft.com/office/drawing/2014/main" id="{F2A9F97E-46DF-11E4-2834-202CE4F6FCC6}"/>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60724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62BB7A-D245-30BA-F502-C62BD3158675}"/>
              </a:ext>
            </a:extLst>
          </p:cNvPr>
          <p:cNvSpPr>
            <a:spLocks noGrp="1"/>
          </p:cNvSpPr>
          <p:nvPr>
            <p:ph sz="quarter" idx="18"/>
          </p:nvPr>
        </p:nvSpPr>
        <p:spPr/>
        <p:txBody>
          <a:bodyPr/>
          <a:lstStyle/>
          <a:p>
            <a:r>
              <a:rPr lang="en-US" dirty="0"/>
              <a:t>Relevant Recent Supreme Court cases</a:t>
            </a:r>
          </a:p>
          <a:p>
            <a:r>
              <a:rPr lang="en-US" dirty="0"/>
              <a:t>Recent Government Enforcement Action</a:t>
            </a:r>
          </a:p>
          <a:p>
            <a:r>
              <a:rPr lang="en-US" dirty="0"/>
              <a:t>Unique Enforcement Issues</a:t>
            </a:r>
          </a:p>
          <a:p>
            <a:pPr lvl="1"/>
            <a:r>
              <a:rPr lang="en-US" dirty="0"/>
              <a:t>Davis-Bacon</a:t>
            </a:r>
          </a:p>
          <a:p>
            <a:pPr lvl="1"/>
            <a:r>
              <a:rPr lang="en-US" dirty="0"/>
              <a:t>Buy American</a:t>
            </a:r>
          </a:p>
          <a:p>
            <a:pPr lvl="1"/>
            <a:r>
              <a:rPr lang="en-US" dirty="0"/>
              <a:t>PPP Loans</a:t>
            </a:r>
          </a:p>
          <a:p>
            <a:r>
              <a:rPr lang="en-US" dirty="0"/>
              <a:t>Select Employment law/Compliance issues</a:t>
            </a:r>
          </a:p>
          <a:p>
            <a:pPr marL="0" indent="0">
              <a:buNone/>
            </a:pPr>
            <a:endParaRPr lang="en-US" dirty="0"/>
          </a:p>
        </p:txBody>
      </p:sp>
      <p:sp>
        <p:nvSpPr>
          <p:cNvPr id="7" name="Text Placeholder 6">
            <a:extLst>
              <a:ext uri="{FF2B5EF4-FFF2-40B4-BE49-F238E27FC236}">
                <a16:creationId xmlns:a16="http://schemas.microsoft.com/office/drawing/2014/main" id="{41D351DE-2525-E0AD-ED5C-D42CD8E3F364}"/>
              </a:ext>
            </a:extLst>
          </p:cNvPr>
          <p:cNvSpPr>
            <a:spLocks noGrp="1"/>
          </p:cNvSpPr>
          <p:nvPr>
            <p:ph type="body" sz="quarter" idx="15"/>
          </p:nvPr>
        </p:nvSpPr>
        <p:spPr/>
        <p:txBody>
          <a:bodyPr/>
          <a:lstStyle/>
          <a:p>
            <a:endParaRPr lang="en-US" dirty="0"/>
          </a:p>
        </p:txBody>
      </p:sp>
      <p:sp>
        <p:nvSpPr>
          <p:cNvPr id="8" name="Text Placeholder 7">
            <a:extLst>
              <a:ext uri="{FF2B5EF4-FFF2-40B4-BE49-F238E27FC236}">
                <a16:creationId xmlns:a16="http://schemas.microsoft.com/office/drawing/2014/main" id="{7E7A5316-29E7-315A-5966-BEA60A9CF0E5}"/>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423580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05661-3A9D-18B9-CC99-DA2CB7487211}"/>
              </a:ext>
            </a:extLst>
          </p:cNvPr>
          <p:cNvSpPr>
            <a:spLocks noGrp="1"/>
          </p:cNvSpPr>
          <p:nvPr>
            <p:ph sz="quarter" idx="18"/>
          </p:nvPr>
        </p:nvSpPr>
        <p:spPr/>
        <p:txBody>
          <a:bodyPr/>
          <a:lstStyle/>
          <a:p>
            <a:pPr marL="0" marR="0" indent="457200">
              <a:spcBef>
                <a:spcPts val="0"/>
              </a:spcBef>
              <a:spcAft>
                <a:spcPts val="0"/>
              </a:spcAft>
            </a:pPr>
            <a:r>
              <a:rPr lang="en-US" sz="2000" dirty="0">
                <a:effectLst/>
                <a:ea typeface="Calibri" panose="020F0502020204030204" pitchFamily="34" charset="0"/>
              </a:rPr>
              <a:t>The FCA is a comprehensive federal statute that imposes liability for individuals or organizations that knowingly file or cause to be filed false claims for payment against the government. </a:t>
            </a:r>
          </a:p>
          <a:p>
            <a:pPr marL="0" marR="0" indent="0">
              <a:spcBef>
                <a:spcPts val="0"/>
              </a:spcBef>
              <a:spcAft>
                <a:spcPts val="0"/>
              </a:spcAft>
              <a:buNone/>
            </a:pPr>
            <a:endParaRPr lang="en-US" sz="2000" dirty="0">
              <a:effectLst/>
              <a:ea typeface="Calibri" panose="020F0502020204030204" pitchFamily="34" charset="0"/>
            </a:endParaRPr>
          </a:p>
          <a:p>
            <a:pPr marL="0" marR="0" indent="457200">
              <a:spcBef>
                <a:spcPts val="0"/>
              </a:spcBef>
              <a:spcAft>
                <a:spcPts val="0"/>
              </a:spcAft>
            </a:pPr>
            <a:r>
              <a:rPr lang="en-US" sz="2000" dirty="0">
                <a:effectLst/>
                <a:ea typeface="Calibri" panose="020F0502020204030204" pitchFamily="34" charset="0"/>
              </a:rPr>
              <a:t>Historically, the act originated during the Civil War to provide the government a remedy against unscrupulous government contractors.  </a:t>
            </a:r>
          </a:p>
          <a:p>
            <a:pPr marL="0" marR="0" indent="0">
              <a:spcBef>
                <a:spcPts val="0"/>
              </a:spcBef>
              <a:spcAft>
                <a:spcPts val="0"/>
              </a:spcAft>
              <a:buNone/>
            </a:pPr>
            <a:endParaRPr lang="en-US" sz="2000" dirty="0">
              <a:effectLst/>
              <a:ea typeface="Calibri" panose="020F0502020204030204" pitchFamily="34" charset="0"/>
            </a:endParaRPr>
          </a:p>
          <a:p>
            <a:pPr marL="0" marR="0" indent="457200">
              <a:spcBef>
                <a:spcPts val="0"/>
              </a:spcBef>
              <a:spcAft>
                <a:spcPts val="0"/>
              </a:spcAft>
            </a:pPr>
            <a:r>
              <a:rPr lang="en-US" sz="2000" dirty="0">
                <a:effectLst/>
                <a:ea typeface="Calibri" panose="020F0502020204030204" pitchFamily="34" charset="0"/>
              </a:rPr>
              <a:t>Lawsuits under the FCA, referred to as </a:t>
            </a:r>
            <a:r>
              <a:rPr lang="en-US" sz="2000" i="1" dirty="0">
                <a:effectLst/>
                <a:ea typeface="Calibri" panose="020F0502020204030204" pitchFamily="34" charset="0"/>
              </a:rPr>
              <a:t>qui tams,</a:t>
            </a:r>
            <a:r>
              <a:rPr lang="en-US" sz="2000" dirty="0">
                <a:effectLst/>
                <a:ea typeface="Calibri" panose="020F0502020204030204" pitchFamily="34" charset="0"/>
              </a:rPr>
              <a:t> are typically initiated when a whistleblower [referred to as the Relator] discloses the basis for the claim to the Department of Justice[DOJ] and files a suit, under seal, in a United States District Court.  </a:t>
            </a:r>
          </a:p>
          <a:p>
            <a:pPr marL="0" marR="0" indent="0">
              <a:spcBef>
                <a:spcPts val="0"/>
              </a:spcBef>
              <a:spcAft>
                <a:spcPts val="0"/>
              </a:spcAft>
              <a:buNone/>
            </a:pPr>
            <a:endParaRPr lang="en-US" sz="2000" dirty="0">
              <a:effectLst/>
              <a:ea typeface="Calibri" panose="020F0502020204030204" pitchFamily="34" charset="0"/>
            </a:endParaRPr>
          </a:p>
          <a:p>
            <a:pPr marL="0" marR="0" indent="457200">
              <a:spcBef>
                <a:spcPts val="0"/>
              </a:spcBef>
              <a:spcAft>
                <a:spcPts val="0"/>
              </a:spcAft>
            </a:pPr>
            <a:r>
              <a:rPr lang="en-US" sz="2000" dirty="0">
                <a:effectLst/>
                <a:ea typeface="Calibri" panose="020F0502020204030204" pitchFamily="34" charset="0"/>
              </a:rPr>
              <a:t>The DOJ, typically through a United States Attorney’s Office, then investigates the allegations and decides whether to proceed in the case (referred to as intervening) or drop out of the case (referred to as declining).  </a:t>
            </a:r>
          </a:p>
          <a:p>
            <a:endParaRPr lang="en-US" dirty="0"/>
          </a:p>
        </p:txBody>
      </p:sp>
      <p:sp>
        <p:nvSpPr>
          <p:cNvPr id="3" name="Text Placeholder 2">
            <a:extLst>
              <a:ext uri="{FF2B5EF4-FFF2-40B4-BE49-F238E27FC236}">
                <a16:creationId xmlns:a16="http://schemas.microsoft.com/office/drawing/2014/main" id="{A6A17A8F-3C86-2DDF-F323-53E6E2CA9BD6}"/>
              </a:ext>
            </a:extLst>
          </p:cNvPr>
          <p:cNvSpPr>
            <a:spLocks noGrp="1"/>
          </p:cNvSpPr>
          <p:nvPr>
            <p:ph type="body" sz="quarter" idx="15"/>
          </p:nvPr>
        </p:nvSpPr>
        <p:spPr/>
        <p:txBody>
          <a:bodyPr/>
          <a:lstStyle/>
          <a:p>
            <a:r>
              <a:rPr lang="en-US" dirty="0"/>
              <a:t>Davis-Bacon Act and the False Claims Act</a:t>
            </a:r>
          </a:p>
        </p:txBody>
      </p:sp>
      <p:sp>
        <p:nvSpPr>
          <p:cNvPr id="4" name="Text Placeholder 3">
            <a:extLst>
              <a:ext uri="{FF2B5EF4-FFF2-40B4-BE49-F238E27FC236}">
                <a16:creationId xmlns:a16="http://schemas.microsoft.com/office/drawing/2014/main" id="{8A9BB04B-BA55-1238-8910-7107B5D4BD49}"/>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3705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31FD3-C205-D483-5E89-8B5D8FE598C5}"/>
              </a:ext>
            </a:extLst>
          </p:cNvPr>
          <p:cNvSpPr>
            <a:spLocks noGrp="1"/>
          </p:cNvSpPr>
          <p:nvPr>
            <p:ph sz="quarter" idx="18"/>
          </p:nvPr>
        </p:nvSpPr>
        <p:spPr/>
        <p:txBody>
          <a:bodyPr/>
          <a:lstStyle/>
          <a:p>
            <a:r>
              <a:rPr lang="en-US" dirty="0"/>
              <a:t>How does it work?</a:t>
            </a:r>
            <a:r>
              <a:rPr lang="en-US" sz="2000" i="1" dirty="0">
                <a:effectLst/>
                <a:latin typeface="Times New Roman" panose="02020603050405020304" pitchFamily="18" charset="0"/>
                <a:ea typeface="Calibri" panose="020F0502020204030204" pitchFamily="34" charset="0"/>
              </a:rPr>
              <a:t> Universal Health Services Inc. v. United States ex. rel. Escobar</a:t>
            </a:r>
            <a:endParaRPr lang="en-US" dirty="0"/>
          </a:p>
          <a:p>
            <a:pPr lvl="1"/>
            <a:r>
              <a:rPr lang="en-US" dirty="0"/>
              <a:t>False Certification of Compliance</a:t>
            </a:r>
          </a:p>
          <a:p>
            <a:pPr lvl="1"/>
            <a:r>
              <a:rPr lang="en-US" dirty="0"/>
              <a:t>Material Condition of Payment</a:t>
            </a:r>
          </a:p>
          <a:p>
            <a:r>
              <a:rPr lang="en-US" dirty="0"/>
              <a:t>What are the potential consequences</a:t>
            </a:r>
          </a:p>
          <a:p>
            <a:pPr lvl="1"/>
            <a:r>
              <a:rPr lang="en-US" dirty="0"/>
              <a:t>Individual Statute Remedies</a:t>
            </a:r>
          </a:p>
          <a:p>
            <a:pPr lvl="1"/>
            <a:r>
              <a:rPr lang="en-US" dirty="0"/>
              <a:t>Penalties</a:t>
            </a:r>
          </a:p>
          <a:p>
            <a:pPr lvl="1"/>
            <a:r>
              <a:rPr lang="en-US" dirty="0"/>
              <a:t>Administrative outcomes</a:t>
            </a:r>
          </a:p>
          <a:p>
            <a:pPr lvl="1"/>
            <a:endParaRPr lang="en-US" dirty="0"/>
          </a:p>
          <a:p>
            <a:r>
              <a:rPr lang="en-US" dirty="0">
                <a:hlinkClick r:id="rId2"/>
              </a:rPr>
              <a:t>https://www.justice.gov/usao-md/pr/paige-industrial-services-agrees-resolve-false-claims-act-allegations</a:t>
            </a:r>
            <a:endParaRPr lang="en-US" dirty="0"/>
          </a:p>
          <a:p>
            <a:endParaRPr lang="en-US" dirty="0"/>
          </a:p>
          <a:p>
            <a:pPr lvl="1"/>
            <a:endParaRPr lang="en-US" dirty="0"/>
          </a:p>
        </p:txBody>
      </p:sp>
      <p:sp>
        <p:nvSpPr>
          <p:cNvPr id="3" name="Text Placeholder 2">
            <a:extLst>
              <a:ext uri="{FF2B5EF4-FFF2-40B4-BE49-F238E27FC236}">
                <a16:creationId xmlns:a16="http://schemas.microsoft.com/office/drawing/2014/main" id="{14D3C973-50AC-7E03-88E9-91CE0BB633D3}"/>
              </a:ext>
            </a:extLst>
          </p:cNvPr>
          <p:cNvSpPr>
            <a:spLocks noGrp="1"/>
          </p:cNvSpPr>
          <p:nvPr>
            <p:ph type="body"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rPr>
              <a:t>Davis-Bacon Act and the False Claims Act</a:t>
            </a:r>
          </a:p>
          <a:p>
            <a:endParaRPr lang="en-US" dirty="0"/>
          </a:p>
        </p:txBody>
      </p:sp>
      <p:sp>
        <p:nvSpPr>
          <p:cNvPr id="4" name="Text Placeholder 3">
            <a:extLst>
              <a:ext uri="{FF2B5EF4-FFF2-40B4-BE49-F238E27FC236}">
                <a16:creationId xmlns:a16="http://schemas.microsoft.com/office/drawing/2014/main" id="{D7E2F1F4-C726-8847-2353-28CE37EBF5A0}"/>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65282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426B03-D971-6B01-0276-469653E4BE20}"/>
              </a:ext>
            </a:extLst>
          </p:cNvPr>
          <p:cNvSpPr>
            <a:spLocks noGrp="1"/>
          </p:cNvSpPr>
          <p:nvPr>
            <p:ph sz="quarter" idx="18"/>
          </p:nvPr>
        </p:nvSpPr>
        <p:spPr/>
        <p:txBody>
          <a:bodyPr/>
          <a:lstStyle/>
          <a:p>
            <a:r>
              <a:rPr lang="en-US" dirty="0"/>
              <a:t>Similar to the DBA, this relies on the certification theory to attach liability</a:t>
            </a:r>
          </a:p>
          <a:p>
            <a:r>
              <a:rPr lang="en-US" dirty="0"/>
              <a:t>The Buy American Act, 41 U.S.C.A. §10a-d., gives a preference for American goods in federal procurements. </a:t>
            </a:r>
          </a:p>
          <a:p>
            <a:r>
              <a:rPr lang="en-US" dirty="0"/>
              <a:t>“The Act” requires the federal government to purchase domestic “articles, material and supplies” when they are acquired for public use, except if a specific exemption applies. </a:t>
            </a:r>
          </a:p>
          <a:p>
            <a:r>
              <a:rPr lang="en-US" dirty="0"/>
              <a:t>The Federal Acquisition Regulations (FARs), part 25, contain detailed rules for determining whether a part should be considered to have domestic or foreign origin for purposes of the Buy American Act.</a:t>
            </a:r>
          </a:p>
          <a:p>
            <a:r>
              <a:rPr lang="en-US" dirty="0"/>
              <a:t>Compliance includes requires that are updated periodically</a:t>
            </a:r>
          </a:p>
          <a:p>
            <a:r>
              <a:rPr lang="en-US" dirty="0">
                <a:hlinkClick r:id="rId2"/>
              </a:rPr>
              <a:t>https://www.justice.gov/opa/pr/colorado-company-and-owner-agree-pay-625000-alleged-false-claims-related-buy-american-act</a:t>
            </a:r>
            <a:endParaRPr lang="en-US" dirty="0"/>
          </a:p>
          <a:p>
            <a:endParaRPr lang="en-US" dirty="0"/>
          </a:p>
        </p:txBody>
      </p:sp>
      <p:sp>
        <p:nvSpPr>
          <p:cNvPr id="3" name="Text Placeholder 2">
            <a:extLst>
              <a:ext uri="{FF2B5EF4-FFF2-40B4-BE49-F238E27FC236}">
                <a16:creationId xmlns:a16="http://schemas.microsoft.com/office/drawing/2014/main" id="{4916DB69-41AB-135F-44AB-5D746A591D5B}"/>
              </a:ext>
            </a:extLst>
          </p:cNvPr>
          <p:cNvSpPr>
            <a:spLocks noGrp="1"/>
          </p:cNvSpPr>
          <p:nvPr>
            <p:ph type="body" sz="quarter" idx="15"/>
          </p:nvPr>
        </p:nvSpPr>
        <p:spPr/>
        <p:txBody>
          <a:bodyPr/>
          <a:lstStyle/>
          <a:p>
            <a:r>
              <a:rPr lang="en-US" dirty="0"/>
              <a:t>Buy American Act and the False Claims Act</a:t>
            </a:r>
          </a:p>
        </p:txBody>
      </p:sp>
      <p:sp>
        <p:nvSpPr>
          <p:cNvPr id="4" name="Text Placeholder 3">
            <a:extLst>
              <a:ext uri="{FF2B5EF4-FFF2-40B4-BE49-F238E27FC236}">
                <a16:creationId xmlns:a16="http://schemas.microsoft.com/office/drawing/2014/main" id="{16FDEF2C-254B-A21E-FC5C-A668DA75CD20}"/>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29135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B19BB-D4E2-4E48-0884-A400BF59AFF5}"/>
              </a:ext>
            </a:extLst>
          </p:cNvPr>
          <p:cNvSpPr>
            <a:spLocks noGrp="1"/>
          </p:cNvSpPr>
          <p:nvPr>
            <p:ph sz="quarter" idx="18"/>
          </p:nvPr>
        </p:nvSpPr>
        <p:spPr>
          <a:xfrm>
            <a:off x="381000" y="1159668"/>
            <a:ext cx="11430000" cy="4538663"/>
          </a:xfrm>
        </p:spPr>
        <p:txBody>
          <a:bodyPr/>
          <a:lstStyle/>
          <a:p>
            <a:pPr algn="l" fontAlgn="base"/>
            <a:r>
              <a:rPr lang="en-US" b="0" i="0" dirty="0">
                <a:solidFill>
                  <a:schemeClr val="tx2">
                    <a:lumMod val="75000"/>
                  </a:schemeClr>
                </a:solidFill>
                <a:effectLst/>
              </a:rPr>
              <a:t>On March 4, 2022, President Biden announced “the biggest change in the Buy American Act [“BAA”] in 70 years,”</a:t>
            </a:r>
            <a:endParaRPr lang="en-US" b="0" i="0" u="sng" baseline="30000" dirty="0">
              <a:solidFill>
                <a:schemeClr val="tx2">
                  <a:lumMod val="75000"/>
                </a:schemeClr>
              </a:solidFill>
              <a:effectLst/>
            </a:endParaRPr>
          </a:p>
          <a:p>
            <a:pPr algn="l" fontAlgn="base"/>
            <a:r>
              <a:rPr lang="en-US" b="0" i="0" dirty="0">
                <a:solidFill>
                  <a:schemeClr val="tx2">
                    <a:lumMod val="75000"/>
                  </a:schemeClr>
                </a:solidFill>
                <a:effectLst/>
              </a:rPr>
              <a:t>Gradually raising the domestic content threshold between now and 2029 from 55 percent to 75 percent in order for a product to be considered made in America and other changes outlined below. </a:t>
            </a:r>
          </a:p>
          <a:p>
            <a:pPr algn="l" fontAlgn="base"/>
            <a:r>
              <a:rPr lang="en-US" b="0" i="0" dirty="0">
                <a:solidFill>
                  <a:schemeClr val="tx2">
                    <a:lumMod val="75000"/>
                  </a:schemeClr>
                </a:solidFill>
                <a:effectLst/>
              </a:rPr>
              <a:t>To this end, the Federal Acquisition Regulatory Council (“the FAR Council”) has published a final rule that amends the Federal Acquisition Regulation (“FAR”) and implements President Biden’s January 25, 2022, Executive Order 14005</a:t>
            </a:r>
          </a:p>
          <a:p>
            <a:endParaRPr lang="en-US" dirty="0"/>
          </a:p>
        </p:txBody>
      </p:sp>
      <p:sp>
        <p:nvSpPr>
          <p:cNvPr id="3" name="Text Placeholder 2">
            <a:extLst>
              <a:ext uri="{FF2B5EF4-FFF2-40B4-BE49-F238E27FC236}">
                <a16:creationId xmlns:a16="http://schemas.microsoft.com/office/drawing/2014/main" id="{F14AC2DA-1AAB-EA01-D93A-31D0910A8229}"/>
              </a:ext>
            </a:extLst>
          </p:cNvPr>
          <p:cNvSpPr>
            <a:spLocks noGrp="1"/>
          </p:cNvSpPr>
          <p:nvPr>
            <p:ph type="body"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rPr>
              <a:t>Buy American Act and the False Claims Act</a:t>
            </a:r>
          </a:p>
          <a:p>
            <a:endParaRPr lang="en-US" dirty="0"/>
          </a:p>
        </p:txBody>
      </p:sp>
      <p:sp>
        <p:nvSpPr>
          <p:cNvPr id="4" name="Text Placeholder 3">
            <a:extLst>
              <a:ext uri="{FF2B5EF4-FFF2-40B4-BE49-F238E27FC236}">
                <a16:creationId xmlns:a16="http://schemas.microsoft.com/office/drawing/2014/main" id="{57A71114-E8E3-F1CA-1F8B-A5F17C0981B6}"/>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62058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43488-ABD8-8F51-DE69-78E03973859A}"/>
              </a:ext>
            </a:extLst>
          </p:cNvPr>
          <p:cNvSpPr>
            <a:spLocks noGrp="1"/>
          </p:cNvSpPr>
          <p:nvPr>
            <p:ph sz="quarter" idx="18"/>
          </p:nvPr>
        </p:nvSpPr>
        <p:spPr>
          <a:xfrm>
            <a:off x="390331" y="867499"/>
            <a:ext cx="11430000" cy="4538663"/>
          </a:xfrm>
        </p:spPr>
        <p:txBody>
          <a:bodyPr/>
          <a:lstStyle/>
          <a:p>
            <a:pPr marL="344488" marR="0" lvl="0" indent="-344488" algn="l" defTabSz="914400" rtl="0" eaLnBrk="1" fontAlgn="base"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Open Sans Light" panose="020B0306030504020204" pitchFamily="34" charset="0"/>
                <a:cs typeface="Open Sans Light" panose="020B0306030504020204" pitchFamily="34" charset="0"/>
              </a:rPr>
              <a:t>Currently, the determination of whether a manufactured end product or construction material qualifies as domestic is made using a two-part test. </a:t>
            </a:r>
          </a:p>
          <a:p>
            <a:pPr marL="687388" marR="0" lvl="1" indent="-342900" algn="l" defTabSz="914400" rtl="0" eaLnBrk="1" fontAlgn="base"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b="0" i="0" u="none" strike="noStrike" kern="1200" cap="none" spc="0" normalizeH="0" baseline="0" noProof="0" dirty="0">
                <a:ln>
                  <a:noFill/>
                </a:ln>
                <a:solidFill>
                  <a:srgbClr val="000000"/>
                </a:solidFill>
                <a:effectLst/>
                <a:uLnTx/>
                <a:uFillTx/>
                <a:ea typeface="Open Sans Light" panose="020B0306030504020204" pitchFamily="34" charset="0"/>
                <a:cs typeface="Open Sans Light" panose="020B0306030504020204" pitchFamily="34" charset="0"/>
              </a:rPr>
              <a:t>First, the end product or construction material must be manufactured in the United States. </a:t>
            </a:r>
          </a:p>
          <a:p>
            <a:pPr marL="687388" marR="0" lvl="1" indent="-342900" algn="l" defTabSz="914400" rtl="0" eaLnBrk="1" fontAlgn="base"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b="0" i="0" u="none" strike="noStrike" kern="1200" cap="none" spc="0" normalizeH="0" baseline="0" noProof="0" dirty="0">
                <a:ln>
                  <a:noFill/>
                </a:ln>
                <a:solidFill>
                  <a:srgbClr val="000000"/>
                </a:solidFill>
                <a:effectLst/>
                <a:uLnTx/>
                <a:uFillTx/>
                <a:ea typeface="Open Sans Light" panose="020B0306030504020204" pitchFamily="34" charset="0"/>
                <a:cs typeface="Open Sans Light" panose="020B0306030504020204" pitchFamily="34" charset="0"/>
              </a:rPr>
              <a:t>Second, a certain percentage of all component parts (determined by cost of the components) must also be mined, produced or manufactured in the United States (previously known as the “component test” but redesignated as the “domestic content test”). </a:t>
            </a:r>
          </a:p>
          <a:p>
            <a:pPr lvl="2" indent="-342900" fontAlgn="base">
              <a:buClr>
                <a:srgbClr val="D52B1E"/>
              </a:buClr>
              <a:buFont typeface="Calibri" panose="020F0502020204030204" pitchFamily="34" charset="0"/>
              <a:buChar char="–"/>
              <a:defRPr/>
            </a:pPr>
            <a:r>
              <a:rPr kumimoji="0" lang="en-US" b="0" i="0" u="none" strike="noStrike" kern="1200" cap="none" spc="0" normalizeH="0" baseline="0" noProof="0" dirty="0">
                <a:ln>
                  <a:noFill/>
                </a:ln>
                <a:solidFill>
                  <a:srgbClr val="000000"/>
                </a:solidFill>
                <a:effectLst/>
                <a:uLnTx/>
                <a:uFillTx/>
                <a:ea typeface="Open Sans Light" panose="020B0306030504020204" pitchFamily="34" charset="0"/>
                <a:cs typeface="Open Sans Light" panose="020B0306030504020204" pitchFamily="34" charset="0"/>
              </a:rPr>
              <a:t>For an end product that does not consist wholly or predominantly of iron or steel or a combination of both, the cost of domestic components must exceed 55 percent of the cost of all components (subject to exceptions).</a:t>
            </a:r>
          </a:p>
          <a:p>
            <a:pPr lvl="2" indent="-342900" fontAlgn="base">
              <a:buClr>
                <a:srgbClr val="D52B1E"/>
              </a:buClr>
              <a:buFont typeface="Calibri" panose="020F0502020204030204" pitchFamily="34" charset="0"/>
              <a:buChar char="–"/>
              <a:defRPr/>
            </a:pPr>
            <a:r>
              <a:rPr lang="en-US" dirty="0">
                <a:solidFill>
                  <a:srgbClr val="000000"/>
                </a:solidFill>
              </a:rPr>
              <a:t>This requirement is raising gradually:</a:t>
            </a:r>
          </a:p>
          <a:p>
            <a:pPr lvl="3" indent="-342900" fontAlgn="base">
              <a:buClr>
                <a:srgbClr val="D52B1E"/>
              </a:buClr>
              <a:buFont typeface="Calibri" panose="020F0502020204030204" pitchFamily="34" charset="0"/>
              <a:buChar char="–"/>
              <a:defRPr/>
            </a:pPr>
            <a:r>
              <a:rPr lang="en-US" sz="2000" dirty="0">
                <a:solidFill>
                  <a:srgbClr val="000000"/>
                </a:solidFill>
                <a:latin typeface="+mn-lt"/>
              </a:rPr>
              <a:t>55% in 2022</a:t>
            </a:r>
          </a:p>
          <a:p>
            <a:pPr lvl="3" indent="-342900" fontAlgn="base">
              <a:buClr>
                <a:srgbClr val="D52B1E"/>
              </a:buClr>
              <a:buFont typeface="Calibri" panose="020F0502020204030204" pitchFamily="34" charset="0"/>
              <a:buChar char="–"/>
              <a:defRPr/>
            </a:pPr>
            <a:r>
              <a:rPr lang="en-US" sz="2000" dirty="0">
                <a:solidFill>
                  <a:srgbClr val="000000"/>
                </a:solidFill>
                <a:latin typeface="+mn-lt"/>
              </a:rPr>
              <a:t>65% in 2024</a:t>
            </a:r>
          </a:p>
          <a:p>
            <a:pPr lvl="3" indent="-342900" fontAlgn="base">
              <a:buClr>
                <a:srgbClr val="D52B1E"/>
              </a:buClr>
              <a:buFont typeface="Calibri" panose="020F0502020204030204" pitchFamily="34" charset="0"/>
              <a:buChar char="–"/>
              <a:defRPr/>
            </a:pPr>
            <a:r>
              <a:rPr lang="en-US" sz="2000" dirty="0">
                <a:solidFill>
                  <a:srgbClr val="000000"/>
                </a:solidFill>
                <a:latin typeface="+mn-lt"/>
              </a:rPr>
              <a:t>75% in 2029</a:t>
            </a:r>
          </a:p>
          <a:p>
            <a:pPr lvl="3" indent="-342900" fontAlgn="base">
              <a:buClr>
                <a:srgbClr val="D52B1E"/>
              </a:buClr>
              <a:buFont typeface="Calibri" panose="020F0502020204030204" pitchFamily="34" charset="0"/>
              <a:buChar char="–"/>
              <a:defRPr/>
            </a:pPr>
            <a:endParaRPr kumimoji="0" lang="en-US" sz="2000" b="0" i="0" u="none" strike="noStrike" kern="1200" cap="none" spc="0" normalizeH="0" baseline="0" noProof="0" dirty="0">
              <a:ln>
                <a:noFill/>
              </a:ln>
              <a:solidFill>
                <a:srgbClr val="000000"/>
              </a:solidFill>
              <a:effectLst/>
              <a:uLnTx/>
              <a:uFillTx/>
              <a:latin typeface="Avenir LT W01_45 Book1475508"/>
              <a:ea typeface="Open Sans Light" panose="020B0306030504020204" pitchFamily="34" charset="0"/>
              <a:cs typeface="Open Sans Light" panose="020B0306030504020204" pitchFamily="34" charset="0"/>
            </a:endParaRPr>
          </a:p>
          <a:p>
            <a:endParaRPr lang="en-US" dirty="0"/>
          </a:p>
        </p:txBody>
      </p:sp>
      <p:sp>
        <p:nvSpPr>
          <p:cNvPr id="3" name="Text Placeholder 2">
            <a:extLst>
              <a:ext uri="{FF2B5EF4-FFF2-40B4-BE49-F238E27FC236}">
                <a16:creationId xmlns:a16="http://schemas.microsoft.com/office/drawing/2014/main" id="{737E8E80-429A-677D-B89C-02DE1533ACA3}"/>
              </a:ext>
            </a:extLst>
          </p:cNvPr>
          <p:cNvSpPr>
            <a:spLocks noGrp="1"/>
          </p:cNvSpPr>
          <p:nvPr>
            <p:ph type="body"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rPr>
              <a:t>Buy American Act and the False Claims Act</a:t>
            </a:r>
          </a:p>
          <a:p>
            <a:endParaRPr lang="en-US" dirty="0"/>
          </a:p>
        </p:txBody>
      </p:sp>
      <p:sp>
        <p:nvSpPr>
          <p:cNvPr id="4" name="Text Placeholder 3">
            <a:extLst>
              <a:ext uri="{FF2B5EF4-FFF2-40B4-BE49-F238E27FC236}">
                <a16:creationId xmlns:a16="http://schemas.microsoft.com/office/drawing/2014/main" id="{6583C202-DFBD-D79B-4FE0-BEFFEAEB906F}"/>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3776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335F85-F9C8-F44B-86AB-37E9E774821D}"/>
              </a:ext>
            </a:extLst>
          </p:cNvPr>
          <p:cNvSpPr>
            <a:spLocks noGrp="1"/>
          </p:cNvSpPr>
          <p:nvPr>
            <p:ph sz="quarter" idx="18"/>
          </p:nvPr>
        </p:nvSpPr>
        <p:spPr/>
        <p:txBody>
          <a:bodyPr/>
          <a:lstStyle/>
          <a:p>
            <a:r>
              <a:rPr lang="en-US" dirty="0"/>
              <a:t>Early “misuse” type PPP loan enforcement focused on luxury items</a:t>
            </a:r>
          </a:p>
          <a:p>
            <a:r>
              <a:rPr lang="en-US" dirty="0"/>
              <a:t>More recent enforcement focuses on more technical violations of the law </a:t>
            </a:r>
          </a:p>
          <a:p>
            <a:pPr lvl="1"/>
            <a:r>
              <a:rPr lang="en-US" dirty="0"/>
              <a:t>Focus on eligibility</a:t>
            </a:r>
          </a:p>
          <a:p>
            <a:pPr lvl="1"/>
            <a:r>
              <a:rPr lang="en-US" dirty="0"/>
              <a:t>Private Clubs</a:t>
            </a:r>
          </a:p>
          <a:p>
            <a:r>
              <a:rPr lang="en-US" dirty="0"/>
              <a:t>COVID 19 Task forces set up in multiple districts</a:t>
            </a:r>
          </a:p>
          <a:p>
            <a:r>
              <a:rPr lang="en-US" dirty="0"/>
              <a:t>Affiliation rules tend to be focus on forgiveness applications</a:t>
            </a:r>
          </a:p>
          <a:p>
            <a:pPr lvl="1"/>
            <a:r>
              <a:rPr lang="en-US" dirty="0"/>
              <a:t>Application of SBA Affiliation rules</a:t>
            </a:r>
          </a:p>
          <a:p>
            <a:r>
              <a:rPr lang="en-US" dirty="0">
                <a:hlinkClick r:id="rId2"/>
              </a:rPr>
              <a:t>https://www.justice.gov/usao-md/pr/baltimore-man-sentenced-14-months-federal-prison-fraudulently-obtaining-more-12-million</a:t>
            </a:r>
            <a:endParaRPr lang="en-US" dirty="0"/>
          </a:p>
          <a:p>
            <a:endParaRPr lang="en-US" dirty="0"/>
          </a:p>
        </p:txBody>
      </p:sp>
      <p:sp>
        <p:nvSpPr>
          <p:cNvPr id="3" name="Text Placeholder 2">
            <a:extLst>
              <a:ext uri="{FF2B5EF4-FFF2-40B4-BE49-F238E27FC236}">
                <a16:creationId xmlns:a16="http://schemas.microsoft.com/office/drawing/2014/main" id="{E3686533-DA76-B107-BBB6-8971B9828C7D}"/>
              </a:ext>
            </a:extLst>
          </p:cNvPr>
          <p:cNvSpPr>
            <a:spLocks noGrp="1"/>
          </p:cNvSpPr>
          <p:nvPr>
            <p:ph type="body" sz="quarter" idx="15"/>
          </p:nvPr>
        </p:nvSpPr>
        <p:spPr/>
        <p:txBody>
          <a:bodyPr/>
          <a:lstStyle/>
          <a:p>
            <a:r>
              <a:rPr lang="en-US" dirty="0"/>
              <a:t>PPP Loans/Forgiveness</a:t>
            </a:r>
          </a:p>
        </p:txBody>
      </p:sp>
      <p:sp>
        <p:nvSpPr>
          <p:cNvPr id="4" name="Text Placeholder 3">
            <a:extLst>
              <a:ext uri="{FF2B5EF4-FFF2-40B4-BE49-F238E27FC236}">
                <a16:creationId xmlns:a16="http://schemas.microsoft.com/office/drawing/2014/main" id="{B816EB95-E5C0-C29A-FF3A-3148C83A111E}"/>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11224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2CA52E-8669-2393-18AA-E69F6DED9A79}"/>
              </a:ext>
            </a:extLst>
          </p:cNvPr>
          <p:cNvSpPr>
            <a:spLocks noGrp="1"/>
          </p:cNvSpPr>
          <p:nvPr>
            <p:ph type="body" sz="quarter" idx="12"/>
          </p:nvPr>
        </p:nvSpPr>
        <p:spPr/>
        <p:txBody>
          <a:bodyPr/>
          <a:lstStyle/>
          <a:p>
            <a:r>
              <a:rPr lang="en-US" dirty="0"/>
              <a:t>Select Employment Law/Compliance Issues</a:t>
            </a:r>
          </a:p>
        </p:txBody>
      </p:sp>
      <p:sp>
        <p:nvSpPr>
          <p:cNvPr id="6" name="Text Placeholder 5">
            <a:extLst>
              <a:ext uri="{FF2B5EF4-FFF2-40B4-BE49-F238E27FC236}">
                <a16:creationId xmlns:a16="http://schemas.microsoft.com/office/drawing/2014/main" id="{258885B1-5E23-69F3-D6C1-11D244CE1A8E}"/>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29681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EB3978-E332-2A81-C5C4-487D5702D86C}"/>
              </a:ext>
            </a:extLst>
          </p:cNvPr>
          <p:cNvSpPr>
            <a:spLocks noGrp="1"/>
          </p:cNvSpPr>
          <p:nvPr>
            <p:ph type="body" sz="quarter" idx="17"/>
          </p:nvPr>
        </p:nvSpPr>
        <p:spPr>
          <a:xfrm>
            <a:off x="390331" y="1756954"/>
            <a:ext cx="5486400" cy="4538663"/>
          </a:xfrm>
        </p:spPr>
        <p:txBody>
          <a:bodyPr/>
          <a:lstStyle/>
          <a:p>
            <a:r>
              <a:rPr lang="en-US" dirty="0"/>
              <a:t>The False Claims Act</a:t>
            </a:r>
          </a:p>
          <a:p>
            <a:r>
              <a:rPr lang="en-US" b="0" i="0" dirty="0">
                <a:solidFill>
                  <a:srgbClr val="000000"/>
                </a:solidFill>
                <a:effectLst/>
                <a:latin typeface="ITC Berkeley Old Style W01"/>
              </a:rPr>
              <a:t>an employee must show an objectively reasonable belief that the employer was violating the FCA (i.e., that the employer has made a false claim to the federal government). Relying on its decision in </a:t>
            </a:r>
            <a:r>
              <a:rPr lang="en-US" b="0" i="1" dirty="0">
                <a:solidFill>
                  <a:srgbClr val="000000"/>
                </a:solidFill>
                <a:effectLst/>
                <a:latin typeface="ITC Berkeley Old Style W01"/>
              </a:rPr>
              <a:t>Hickman v. Spirit of Athens, Alabama, Inc</a:t>
            </a:r>
            <a:r>
              <a:rPr lang="en-US" b="0" i="0" dirty="0">
                <a:solidFill>
                  <a:srgbClr val="000000"/>
                </a:solidFill>
                <a:effectLst/>
                <a:latin typeface="ITC Berkeley Old Style W01"/>
              </a:rPr>
              <a:t>., 985 F.3d 1284 (11th Cir. 2021)</a:t>
            </a:r>
          </a:p>
          <a:p>
            <a:r>
              <a:rPr lang="en-US" dirty="0">
                <a:solidFill>
                  <a:srgbClr val="000000"/>
                </a:solidFill>
                <a:latin typeface="ITC Berkeley Old Style W01"/>
              </a:rPr>
              <a:t>T</a:t>
            </a:r>
            <a:r>
              <a:rPr lang="en-US" b="0" i="0" dirty="0">
                <a:solidFill>
                  <a:srgbClr val="000000"/>
                </a:solidFill>
                <a:effectLst/>
                <a:latin typeface="ITC Berkeley Old Style W01"/>
              </a:rPr>
              <a:t>he Eleventh Circuit reiterated that "'the False Claims Act requires a false claim,' including retaliation claims under the FCA, and 'general allegations of fraud are not enough.’” </a:t>
            </a:r>
          </a:p>
        </p:txBody>
      </p:sp>
      <p:sp>
        <p:nvSpPr>
          <p:cNvPr id="9" name="Text Placeholder 8">
            <a:extLst>
              <a:ext uri="{FF2B5EF4-FFF2-40B4-BE49-F238E27FC236}">
                <a16:creationId xmlns:a16="http://schemas.microsoft.com/office/drawing/2014/main" id="{455EFC01-2B23-951E-461C-04DE9B0EF4E1}"/>
              </a:ext>
            </a:extLst>
          </p:cNvPr>
          <p:cNvSpPr>
            <a:spLocks noGrp="1"/>
          </p:cNvSpPr>
          <p:nvPr>
            <p:ph type="body" sz="quarter" idx="18"/>
          </p:nvPr>
        </p:nvSpPr>
        <p:spPr>
          <a:xfrm>
            <a:off x="6333931" y="1756954"/>
            <a:ext cx="5486400" cy="4538663"/>
          </a:xfrm>
        </p:spPr>
        <p:txBody>
          <a:bodyPr/>
          <a:lstStyle/>
          <a:p>
            <a:r>
              <a:rPr lang="en-US" dirty="0"/>
              <a:t>Title VII standard</a:t>
            </a:r>
          </a:p>
          <a:p>
            <a:pPr marL="0" indent="0">
              <a:buNone/>
            </a:pPr>
            <a:r>
              <a:rPr lang="en-US" b="0" i="0" dirty="0">
                <a:solidFill>
                  <a:srgbClr val="000000"/>
                </a:solidFill>
                <a:effectLst/>
                <a:latin typeface="ITC Berkeley Old Style W01"/>
              </a:rPr>
              <a:t>An employee only needs a good faith, objectively reasonable belief that the employee's activity is protected by Title VII to be protected conduct under the Act. </a:t>
            </a:r>
            <a:r>
              <a:rPr lang="en-US" b="0" i="1" dirty="0">
                <a:solidFill>
                  <a:srgbClr val="000000"/>
                </a:solidFill>
                <a:effectLst/>
                <a:latin typeface="ITC Berkeley Old Style W01"/>
              </a:rPr>
              <a:t>See Little v. United Techs., Carrier Transicold Div</a:t>
            </a:r>
            <a:r>
              <a:rPr lang="en-US" b="0" i="0" dirty="0">
                <a:solidFill>
                  <a:srgbClr val="000000"/>
                </a:solidFill>
                <a:effectLst/>
                <a:latin typeface="ITC Berkeley Old Style W01"/>
              </a:rPr>
              <a:t>., 103 F.3d 956, 960 (11th Cir. 1997).</a:t>
            </a:r>
            <a:r>
              <a:rPr lang="en-US" b="0" i="1" dirty="0">
                <a:solidFill>
                  <a:srgbClr val="000000"/>
                </a:solidFill>
                <a:effectLst/>
                <a:latin typeface="ITC Berkeley Old Style W01"/>
              </a:rPr>
              <a:t> </a:t>
            </a:r>
            <a:r>
              <a:rPr lang="en-US" b="0" i="0" dirty="0">
                <a:solidFill>
                  <a:srgbClr val="000000"/>
                </a:solidFill>
                <a:effectLst/>
                <a:latin typeface="ITC Berkeley Old Style W01"/>
              </a:rPr>
              <a:t>Title VII's anti-retaliation provision does not require an employee to show that the employer's conduct violated Title VII. </a:t>
            </a:r>
            <a:endParaRPr lang="en-US" dirty="0"/>
          </a:p>
        </p:txBody>
      </p:sp>
      <p:sp>
        <p:nvSpPr>
          <p:cNvPr id="4" name="Text Placeholder 3">
            <a:extLst>
              <a:ext uri="{FF2B5EF4-FFF2-40B4-BE49-F238E27FC236}">
                <a16:creationId xmlns:a16="http://schemas.microsoft.com/office/drawing/2014/main" id="{68038EDC-E43B-F160-11BF-2E0CE12C452C}"/>
              </a:ext>
            </a:extLst>
          </p:cNvPr>
          <p:cNvSpPr>
            <a:spLocks noGrp="1"/>
          </p:cNvSpPr>
          <p:nvPr>
            <p:ph type="body" sz="quarter" idx="15"/>
          </p:nvPr>
        </p:nvSpPr>
        <p:spPr>
          <a:xfrm>
            <a:off x="390331" y="818798"/>
            <a:ext cx="11430000" cy="502920"/>
          </a:xfrm>
        </p:spPr>
        <p:txBody>
          <a:bodyPr/>
          <a:lstStyle/>
          <a:p>
            <a:r>
              <a:rPr lang="en-US" dirty="0"/>
              <a:t>Retaliation “Protected Activity” Standards</a:t>
            </a:r>
          </a:p>
          <a:p>
            <a:r>
              <a:rPr lang="en-US" sz="2400" i="1" dirty="0">
                <a:solidFill>
                  <a:srgbClr val="006983"/>
                </a:solidFill>
                <a:effectLst/>
                <a:latin typeface="ITC Berkeley Old Style W01"/>
              </a:rPr>
              <a:t>Simon ex rel. Fla. Rehab. Assocs., PLLC v. Healthsouth of Sarasota Ltd. P'ship</a:t>
            </a:r>
            <a:r>
              <a:rPr lang="en-US" sz="2400" i="0" dirty="0">
                <a:solidFill>
                  <a:srgbClr val="006983"/>
                </a:solidFill>
                <a:effectLst/>
                <a:latin typeface="ITC Berkeley Old Style W01"/>
              </a:rPr>
              <a:t>, 2022 WL 3910607 (11th Cir. Aug. 31, 2022</a:t>
            </a:r>
            <a:endParaRPr lang="en-US" sz="2400" dirty="0"/>
          </a:p>
        </p:txBody>
      </p:sp>
      <p:sp>
        <p:nvSpPr>
          <p:cNvPr id="7" name="Text Placeholder 6">
            <a:extLst>
              <a:ext uri="{FF2B5EF4-FFF2-40B4-BE49-F238E27FC236}">
                <a16:creationId xmlns:a16="http://schemas.microsoft.com/office/drawing/2014/main" id="{F4926A5E-5406-74FE-EE24-355C5B571E3B}"/>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8341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3C84D6-598F-4239-519C-B9E17606DB80}"/>
              </a:ext>
            </a:extLst>
          </p:cNvPr>
          <p:cNvSpPr>
            <a:spLocks noGrp="1"/>
          </p:cNvSpPr>
          <p:nvPr>
            <p:ph type="body" sz="quarter" idx="15"/>
          </p:nvPr>
        </p:nvSpPr>
        <p:spPr/>
        <p:txBody>
          <a:bodyPr/>
          <a:lstStyle/>
          <a:p>
            <a:r>
              <a:rPr lang="en-US" dirty="0"/>
              <a:t>Resume Fraud?</a:t>
            </a:r>
          </a:p>
        </p:txBody>
      </p:sp>
      <p:sp>
        <p:nvSpPr>
          <p:cNvPr id="7" name="Text Placeholder 6">
            <a:extLst>
              <a:ext uri="{FF2B5EF4-FFF2-40B4-BE49-F238E27FC236}">
                <a16:creationId xmlns:a16="http://schemas.microsoft.com/office/drawing/2014/main" id="{9BADB21D-02CD-89D8-E924-DA2544FC3F94}"/>
              </a:ext>
            </a:extLst>
          </p:cNvPr>
          <p:cNvSpPr>
            <a:spLocks noGrp="1"/>
          </p:cNvSpPr>
          <p:nvPr>
            <p:ph type="body" sz="quarter" idx="16"/>
          </p:nvPr>
        </p:nvSpPr>
        <p:spPr/>
        <p:txBody>
          <a:bodyPr/>
          <a:lstStyle/>
          <a:p>
            <a:endParaRPr lang="en-US" dirty="0"/>
          </a:p>
        </p:txBody>
      </p:sp>
      <p:pic>
        <p:nvPicPr>
          <p:cNvPr id="10" name="Content Placeholder 9">
            <a:extLst>
              <a:ext uri="{FF2B5EF4-FFF2-40B4-BE49-F238E27FC236}">
                <a16:creationId xmlns:a16="http://schemas.microsoft.com/office/drawing/2014/main" id="{47412241-2A63-6BC5-BD4D-FC7EA08D230D}"/>
              </a:ext>
            </a:extLst>
          </p:cNvPr>
          <p:cNvPicPr>
            <a:picLocks noGrp="1" noChangeAspect="1"/>
          </p:cNvPicPr>
          <p:nvPr>
            <p:ph sz="quarter" idx="18"/>
          </p:nvPr>
        </p:nvPicPr>
        <p:blipFill>
          <a:blip r:embed="rId2"/>
          <a:stretch>
            <a:fillRect/>
          </a:stretch>
        </p:blipFill>
        <p:spPr>
          <a:xfrm>
            <a:off x="1690022" y="1737360"/>
            <a:ext cx="8638724" cy="2818939"/>
          </a:xfrm>
        </p:spPr>
      </p:pic>
    </p:spTree>
    <p:extLst>
      <p:ext uri="{BB962C8B-B14F-4D97-AF65-F5344CB8AC3E}">
        <p14:creationId xmlns:p14="http://schemas.microsoft.com/office/powerpoint/2010/main" val="2096727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E0AA4-6F6E-75E9-8AF6-C161A0E0F474}"/>
              </a:ext>
            </a:extLst>
          </p:cNvPr>
          <p:cNvSpPr>
            <a:spLocks noGrp="1"/>
          </p:cNvSpPr>
          <p:nvPr>
            <p:ph type="body" sz="quarter" idx="12"/>
          </p:nvPr>
        </p:nvSpPr>
        <p:spPr/>
        <p:txBody>
          <a:bodyPr/>
          <a:lstStyle/>
          <a:p>
            <a:pPr algn="ctr"/>
            <a:r>
              <a:rPr lang="en-US" dirty="0"/>
              <a:t>Office of Federal Contract Compliance Programs</a:t>
            </a:r>
          </a:p>
        </p:txBody>
      </p:sp>
      <p:sp>
        <p:nvSpPr>
          <p:cNvPr id="3" name="Text Placeholder 2">
            <a:extLst>
              <a:ext uri="{FF2B5EF4-FFF2-40B4-BE49-F238E27FC236}">
                <a16:creationId xmlns:a16="http://schemas.microsoft.com/office/drawing/2014/main" id="{E4F6D8E4-E10B-3E42-AF1C-D24E1C7C47B7}"/>
              </a:ext>
            </a:extLst>
          </p:cNvPr>
          <p:cNvSpPr>
            <a:spLocks noGrp="1"/>
          </p:cNvSpPr>
          <p:nvPr>
            <p:ph type="body" sz="quarter" idx="13"/>
          </p:nvPr>
        </p:nvSpPr>
        <p:spPr/>
        <p:txBody>
          <a:bodyPr/>
          <a:lstStyle/>
          <a:p>
            <a:pPr algn="ctr"/>
            <a:r>
              <a:rPr lang="en-US" dirty="0"/>
              <a:t>A division of the Department of Labor </a:t>
            </a:r>
          </a:p>
        </p:txBody>
      </p:sp>
    </p:spTree>
    <p:extLst>
      <p:ext uri="{BB962C8B-B14F-4D97-AF65-F5344CB8AC3E}">
        <p14:creationId xmlns:p14="http://schemas.microsoft.com/office/powerpoint/2010/main" val="28542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E0AA4-6F6E-75E9-8AF6-C161A0E0F474}"/>
              </a:ext>
            </a:extLst>
          </p:cNvPr>
          <p:cNvSpPr>
            <a:spLocks noGrp="1"/>
          </p:cNvSpPr>
          <p:nvPr>
            <p:ph type="body" sz="quarter" idx="12"/>
          </p:nvPr>
        </p:nvSpPr>
        <p:spPr/>
        <p:txBody>
          <a:bodyPr/>
          <a:lstStyle/>
          <a:p>
            <a:pPr algn="ctr"/>
            <a:r>
              <a:rPr lang="en-US" dirty="0"/>
              <a:t>Recent Supreme Court Decisions</a:t>
            </a:r>
          </a:p>
        </p:txBody>
      </p:sp>
      <p:sp>
        <p:nvSpPr>
          <p:cNvPr id="3" name="Text Placeholder 2">
            <a:extLst>
              <a:ext uri="{FF2B5EF4-FFF2-40B4-BE49-F238E27FC236}">
                <a16:creationId xmlns:a16="http://schemas.microsoft.com/office/drawing/2014/main" id="{E4F6D8E4-E10B-3E42-AF1C-D24E1C7C47B7}"/>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3507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A8DCA7-4273-C45D-69F4-586BF6A00688}"/>
              </a:ext>
            </a:extLst>
          </p:cNvPr>
          <p:cNvSpPr>
            <a:spLocks noGrp="1"/>
          </p:cNvSpPr>
          <p:nvPr>
            <p:ph sz="quarter" idx="18"/>
          </p:nvPr>
        </p:nvSpPr>
        <p:spPr>
          <a:xfrm>
            <a:off x="390331" y="1386239"/>
            <a:ext cx="11430000" cy="4538663"/>
          </a:xfrm>
        </p:spPr>
        <p:txBody>
          <a:bodyPr/>
          <a:lstStyle/>
          <a:p>
            <a:r>
              <a:rPr lang="en-US" b="0" i="0" dirty="0">
                <a:effectLst/>
                <a:latin typeface="Montserrat" panose="00000500000000000000" pitchFamily="2" charset="0"/>
              </a:rPr>
              <a:t>OFCCP administers and enforces the three equal employment opportunity mandates:</a:t>
            </a:r>
          </a:p>
          <a:p>
            <a:pPr lvl="1"/>
            <a:r>
              <a:rPr lang="en-US" dirty="0">
                <a:latin typeface="Montserrat" panose="00000500000000000000" pitchFamily="2" charset="0"/>
              </a:rPr>
              <a:t>Executive Order 11246 (“Exec. Order”)</a:t>
            </a:r>
          </a:p>
          <a:p>
            <a:pPr lvl="1"/>
            <a:r>
              <a:rPr lang="en-US" b="0" i="0" dirty="0">
                <a:effectLst/>
                <a:latin typeface="Montserrat" panose="00000500000000000000" pitchFamily="2" charset="0"/>
              </a:rPr>
              <a:t>Section 503 of the Rehabilitation Act of 1973 (“Section 503”)</a:t>
            </a:r>
          </a:p>
          <a:p>
            <a:pPr lvl="1"/>
            <a:r>
              <a:rPr lang="en-US" dirty="0">
                <a:latin typeface="Montserrat" panose="00000500000000000000" pitchFamily="2" charset="0"/>
              </a:rPr>
              <a:t>Vietnam Era Veterans’ Readjustment Assistance Act of 1974 (“VEVRAA”)</a:t>
            </a:r>
            <a:endParaRPr lang="en-US" b="0" i="0" dirty="0">
              <a:effectLst/>
              <a:latin typeface="Montserrat" panose="00000500000000000000" pitchFamily="2" charset="0"/>
            </a:endParaRPr>
          </a:p>
          <a:p>
            <a:r>
              <a:rPr lang="en-US" dirty="0">
                <a:latin typeface="Montserrat" panose="00000500000000000000" pitchFamily="2" charset="0"/>
              </a:rPr>
              <a:t>These mandates exist to:</a:t>
            </a:r>
          </a:p>
          <a:p>
            <a:pPr lvl="1"/>
            <a:r>
              <a:rPr lang="en-US" dirty="0">
                <a:latin typeface="Montserrat" panose="00000500000000000000" pitchFamily="2" charset="0"/>
              </a:rPr>
              <a:t>protect workers from discrimination</a:t>
            </a:r>
          </a:p>
          <a:p>
            <a:pPr lvl="1"/>
            <a:r>
              <a:rPr lang="en-US" b="0" i="0" dirty="0">
                <a:effectLst/>
                <a:latin typeface="Montserrat" panose="00000500000000000000" pitchFamily="2" charset="0"/>
              </a:rPr>
              <a:t>Ensure companies conducting business with the federal </a:t>
            </a:r>
            <a:r>
              <a:rPr lang="en-US" dirty="0">
                <a:latin typeface="Montserrat" panose="00000500000000000000" pitchFamily="2" charset="0"/>
              </a:rPr>
              <a:t>government take affirmative steps to ensure equal employment opportunity</a:t>
            </a:r>
            <a:endParaRPr lang="en-US" b="0" i="0" dirty="0">
              <a:effectLst/>
              <a:latin typeface="Montserrat" panose="00000500000000000000" pitchFamily="2" charset="0"/>
            </a:endParaRPr>
          </a:p>
          <a:p>
            <a:r>
              <a:rPr lang="en-US" dirty="0">
                <a:latin typeface="Montserrat" panose="00000500000000000000" pitchFamily="2" charset="0"/>
              </a:rPr>
              <a:t>OFCCP oversees the enforcement of these mandates for companies conducting business with the federal government</a:t>
            </a:r>
          </a:p>
        </p:txBody>
      </p:sp>
      <p:sp>
        <p:nvSpPr>
          <p:cNvPr id="3" name="Text Placeholder 2">
            <a:extLst>
              <a:ext uri="{FF2B5EF4-FFF2-40B4-BE49-F238E27FC236}">
                <a16:creationId xmlns:a16="http://schemas.microsoft.com/office/drawing/2014/main" id="{48297D1B-4241-70E5-0F73-789305B75D12}"/>
              </a:ext>
            </a:extLst>
          </p:cNvPr>
          <p:cNvSpPr>
            <a:spLocks noGrp="1"/>
          </p:cNvSpPr>
          <p:nvPr>
            <p:ph type="body" sz="quarter" idx="15"/>
          </p:nvPr>
        </p:nvSpPr>
        <p:spPr/>
        <p:txBody>
          <a:bodyPr/>
          <a:lstStyle/>
          <a:p>
            <a:r>
              <a:rPr lang="en-US" sz="2600" dirty="0"/>
              <a:t>What is the Office of Federal Contract </a:t>
            </a:r>
          </a:p>
          <a:p>
            <a:r>
              <a:rPr lang="en-US" sz="2600" dirty="0"/>
              <a:t>Compliance Programs (“OFCCP”)?</a:t>
            </a:r>
          </a:p>
        </p:txBody>
      </p:sp>
    </p:spTree>
    <p:extLst>
      <p:ext uri="{BB962C8B-B14F-4D97-AF65-F5344CB8AC3E}">
        <p14:creationId xmlns:p14="http://schemas.microsoft.com/office/powerpoint/2010/main" val="20533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135B4A-06EF-F787-2B05-73749107904F}"/>
              </a:ext>
            </a:extLst>
          </p:cNvPr>
          <p:cNvSpPr>
            <a:spLocks noGrp="1"/>
          </p:cNvSpPr>
          <p:nvPr>
            <p:ph sz="quarter" idx="18"/>
          </p:nvPr>
        </p:nvSpPr>
        <p:spPr>
          <a:xfrm>
            <a:off x="381000" y="1226116"/>
            <a:ext cx="11430000" cy="4538663"/>
          </a:xfrm>
        </p:spPr>
        <p:txBody>
          <a:bodyPr/>
          <a:lstStyle/>
          <a:p>
            <a:endParaRPr lang="en-US" dirty="0">
              <a:latin typeface="Monserrat"/>
            </a:endParaRPr>
          </a:p>
          <a:p>
            <a:r>
              <a:rPr lang="en-US" dirty="0">
                <a:latin typeface="Montserrat" panose="00000500000000000000" pitchFamily="2" charset="0"/>
              </a:rPr>
              <a:t>The three mandates </a:t>
            </a:r>
            <a:r>
              <a:rPr lang="en-US" u="sng" dirty="0">
                <a:latin typeface="Montserrat" panose="00000500000000000000" pitchFamily="2" charset="0"/>
              </a:rPr>
              <a:t>only</a:t>
            </a:r>
            <a:r>
              <a:rPr lang="en-US" dirty="0">
                <a:latin typeface="Montserrat" panose="00000500000000000000" pitchFamily="2" charset="0"/>
              </a:rPr>
              <a:t> apply to companies that have entered into federal contracts (or subcontracts) that meet specific dollar thresholds </a:t>
            </a:r>
          </a:p>
          <a:p>
            <a:pPr lvl="1"/>
            <a:r>
              <a:rPr lang="en-US" dirty="0">
                <a:latin typeface="Montserrat" panose="00000500000000000000" pitchFamily="2" charset="0"/>
              </a:rPr>
              <a:t>Exec. Order: $10,000</a:t>
            </a:r>
          </a:p>
          <a:p>
            <a:pPr lvl="1"/>
            <a:r>
              <a:rPr lang="en-US" dirty="0">
                <a:latin typeface="Montserrat" panose="00000500000000000000" pitchFamily="2" charset="0"/>
              </a:rPr>
              <a:t>Section 503: $15,000</a:t>
            </a:r>
          </a:p>
          <a:p>
            <a:pPr lvl="1"/>
            <a:r>
              <a:rPr lang="en-US" dirty="0">
                <a:latin typeface="Montserrat" panose="00000500000000000000" pitchFamily="2" charset="0"/>
              </a:rPr>
              <a:t>VEVRAA: $150,000</a:t>
            </a:r>
          </a:p>
          <a:p>
            <a:r>
              <a:rPr lang="en-US" dirty="0">
                <a:latin typeface="Montserrat" panose="00000500000000000000" pitchFamily="2" charset="0"/>
              </a:rPr>
              <a:t>NOTE: The above-noted thresholds for Section 503 and VEVRAA are the amounts as amended. While OFCCP’s regulations at 41 CFR 60 Parts 300 and 741 do not currently reflect these inflationary adjustments, OFCCP adopted the FAR Council’s adjusted thresholds for determining whether a contractor is covered by Section 503 and VEVRAA regulatory requirements.</a:t>
            </a:r>
          </a:p>
        </p:txBody>
      </p:sp>
      <p:sp>
        <p:nvSpPr>
          <p:cNvPr id="3" name="Text Placeholder 2">
            <a:extLst>
              <a:ext uri="{FF2B5EF4-FFF2-40B4-BE49-F238E27FC236}">
                <a16:creationId xmlns:a16="http://schemas.microsoft.com/office/drawing/2014/main" id="{75284B84-69DE-1E5A-1883-792DBA376B1B}"/>
              </a:ext>
            </a:extLst>
          </p:cNvPr>
          <p:cNvSpPr>
            <a:spLocks noGrp="1"/>
          </p:cNvSpPr>
          <p:nvPr>
            <p:ph type="body" sz="quarter" idx="15"/>
          </p:nvPr>
        </p:nvSpPr>
        <p:spPr>
          <a:xfrm>
            <a:off x="390331" y="376360"/>
            <a:ext cx="11430000" cy="849755"/>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006983"/>
                </a:solidFill>
                <a:latin typeface="Open Sans"/>
              </a:rPr>
              <a:t>Jurisdictional Thresholds</a:t>
            </a:r>
            <a:endParaRPr kumimoji="0" lang="en-US" sz="3200" b="0"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endParaRPr>
          </a:p>
          <a:p>
            <a:endParaRPr lang="en-US" dirty="0"/>
          </a:p>
        </p:txBody>
      </p:sp>
    </p:spTree>
    <p:extLst>
      <p:ext uri="{BB962C8B-B14F-4D97-AF65-F5344CB8AC3E}">
        <p14:creationId xmlns:p14="http://schemas.microsoft.com/office/powerpoint/2010/main" val="76227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50C0-FF2E-A043-6EE7-6A40AB916284}"/>
              </a:ext>
            </a:extLst>
          </p:cNvPr>
          <p:cNvSpPr>
            <a:spLocks noGrp="1"/>
          </p:cNvSpPr>
          <p:nvPr>
            <p:ph sz="quarter" idx="18"/>
          </p:nvPr>
        </p:nvSpPr>
        <p:spPr>
          <a:xfrm>
            <a:off x="381000" y="1386239"/>
            <a:ext cx="11430000" cy="4538663"/>
          </a:xfrm>
        </p:spPr>
        <p:txBody>
          <a:bodyPr/>
          <a:lstStyle/>
          <a:p>
            <a:r>
              <a:rPr lang="en-US" sz="1600" dirty="0">
                <a:latin typeface="Montserrat" panose="00000500000000000000" pitchFamily="2" charset="0"/>
              </a:rPr>
              <a:t>Applies to businesses with federal contracts and federally assisted construction contracts </a:t>
            </a:r>
            <a:r>
              <a:rPr lang="en-US" sz="1600" b="1" dirty="0">
                <a:latin typeface="Montserrat" panose="00000500000000000000" pitchFamily="2" charset="0"/>
              </a:rPr>
              <a:t>totaling more than $10,000. </a:t>
            </a:r>
          </a:p>
          <a:p>
            <a:r>
              <a:rPr lang="en-US" sz="1600" dirty="0">
                <a:latin typeface="Montserrat" panose="00000500000000000000" pitchFamily="2" charset="0"/>
              </a:rPr>
              <a:t>As a condition of these contracts, businesses agree:</a:t>
            </a:r>
          </a:p>
          <a:p>
            <a:pPr lvl="1"/>
            <a:r>
              <a:rPr lang="en-US" sz="1600" dirty="0">
                <a:latin typeface="Montserrat" panose="00000500000000000000" pitchFamily="2" charset="0"/>
              </a:rPr>
              <a:t>Not to discriminate on the basis of race, color, religion, sex, sexual orientation, gender identity, or national origin, and </a:t>
            </a:r>
          </a:p>
          <a:p>
            <a:pPr lvl="1"/>
            <a:r>
              <a:rPr lang="en-US" sz="1600" dirty="0">
                <a:latin typeface="Montserrat" panose="00000500000000000000" pitchFamily="2" charset="0"/>
              </a:rPr>
              <a:t>To take affirmative actions to ensure equal employment opportunity. </a:t>
            </a:r>
          </a:p>
          <a:p>
            <a:pPr lvl="1"/>
            <a:r>
              <a:rPr lang="en-US" sz="1600" dirty="0">
                <a:latin typeface="Montserrat" panose="00000500000000000000" pitchFamily="2" charset="0"/>
              </a:rPr>
              <a:t>Not to take adverse employment actions against applicants and employees who, under certain circumstances, ask about, discuss, or share information about their pay or the pay of their co‐workers</a:t>
            </a:r>
          </a:p>
          <a:p>
            <a:r>
              <a:rPr lang="en-US" sz="1600" dirty="0">
                <a:latin typeface="Montserrat" panose="00000500000000000000" pitchFamily="2" charset="0"/>
              </a:rPr>
              <a:t>If a company has at least 50 employees and a single contract of $50,000 or more, then it must also develop an Affirmative Action Program (AAP)</a:t>
            </a:r>
          </a:p>
          <a:p>
            <a:r>
              <a:rPr lang="en-US" sz="1600" dirty="0">
                <a:latin typeface="Montserrat" panose="00000500000000000000" pitchFamily="2" charset="0"/>
              </a:rPr>
              <a:t>Companies whose sole coverage comes from construction contracts or federally assisted construction contracts are not required to develop an AAP, </a:t>
            </a:r>
            <a:r>
              <a:rPr lang="en-US" sz="1600" i="1" dirty="0">
                <a:latin typeface="Montserrat" panose="00000500000000000000" pitchFamily="2" charset="0"/>
              </a:rPr>
              <a:t>but</a:t>
            </a:r>
            <a:r>
              <a:rPr lang="en-US" sz="1600" dirty="0">
                <a:latin typeface="Montserrat" panose="00000500000000000000" pitchFamily="2" charset="0"/>
              </a:rPr>
              <a:t> they must comply with 16 specific affirmative actions outlined in the equal opportunity construction contract clause.</a:t>
            </a:r>
          </a:p>
        </p:txBody>
      </p:sp>
      <p:sp>
        <p:nvSpPr>
          <p:cNvPr id="3" name="Text Placeholder 2">
            <a:extLst>
              <a:ext uri="{FF2B5EF4-FFF2-40B4-BE49-F238E27FC236}">
                <a16:creationId xmlns:a16="http://schemas.microsoft.com/office/drawing/2014/main" id="{B8BC5DBB-CC06-6B56-88C3-E5710268B7A7}"/>
              </a:ext>
            </a:extLst>
          </p:cNvPr>
          <p:cNvSpPr>
            <a:spLocks noGrp="1"/>
          </p:cNvSpPr>
          <p:nvPr>
            <p:ph type="body" sz="quarter" idx="15"/>
          </p:nvPr>
        </p:nvSpPr>
        <p:spPr/>
        <p:txBody>
          <a:bodyPr/>
          <a:lstStyle/>
          <a:p>
            <a:r>
              <a:rPr lang="en-US" dirty="0">
                <a:solidFill>
                  <a:srgbClr val="006983"/>
                </a:solidFill>
                <a:latin typeface="Open Sans"/>
                <a:ea typeface="Open Sans" panose="020B0606030504020204" pitchFamily="34" charset="0"/>
                <a:cs typeface="Open Sans" panose="020B0606030504020204" pitchFamily="34" charset="0"/>
              </a:rPr>
              <a:t>Executive Order 11246</a:t>
            </a:r>
            <a:endParaRPr lang="en-US"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44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B06D8F-C4B1-367D-DD5B-E650B9256622}"/>
              </a:ext>
            </a:extLst>
          </p:cNvPr>
          <p:cNvSpPr>
            <a:spLocks noGrp="1"/>
          </p:cNvSpPr>
          <p:nvPr>
            <p:ph sz="quarter" idx="18"/>
          </p:nvPr>
        </p:nvSpPr>
        <p:spPr/>
        <p:txBody>
          <a:bodyPr/>
          <a:lstStyle/>
          <a:p>
            <a:r>
              <a:rPr lang="en-US" b="0" i="0" dirty="0">
                <a:effectLst/>
                <a:latin typeface="Montserrat" panose="00000500000000000000" pitchFamily="2" charset="0"/>
              </a:rPr>
              <a:t>Applies to a business with a federal contract of </a:t>
            </a:r>
            <a:r>
              <a:rPr lang="en-US" b="1" i="0" dirty="0">
                <a:effectLst/>
                <a:latin typeface="Montserrat" panose="00000500000000000000" pitchFamily="2" charset="0"/>
              </a:rPr>
              <a:t>more than $15,000</a:t>
            </a:r>
          </a:p>
          <a:p>
            <a:pPr lvl="1"/>
            <a:r>
              <a:rPr lang="en-US" dirty="0">
                <a:latin typeface="Montserrat" panose="00000500000000000000" pitchFamily="2" charset="0"/>
              </a:rPr>
              <a:t>NOTE: </a:t>
            </a:r>
            <a:r>
              <a:rPr lang="en-US" b="0" i="0" dirty="0">
                <a:effectLst/>
                <a:latin typeface="Montserrat" panose="00000500000000000000" pitchFamily="2" charset="0"/>
              </a:rPr>
              <a:t>Section 503 applies to businesses with federal construction contracts, but </a:t>
            </a:r>
            <a:r>
              <a:rPr lang="en-US" b="1" i="1" dirty="0">
                <a:effectLst/>
                <a:latin typeface="Montserrat" panose="00000500000000000000" pitchFamily="2" charset="0"/>
              </a:rPr>
              <a:t>not</a:t>
            </a:r>
            <a:r>
              <a:rPr lang="en-US" b="0" i="0" dirty="0">
                <a:effectLst/>
                <a:latin typeface="Montserrat" panose="00000500000000000000" pitchFamily="2" charset="0"/>
              </a:rPr>
              <a:t> to businesses with federally assisted construction contracts.</a:t>
            </a:r>
          </a:p>
          <a:p>
            <a:r>
              <a:rPr lang="en-US" b="0" i="0" dirty="0">
                <a:effectLst/>
                <a:latin typeface="Montserrat" panose="00000500000000000000" pitchFamily="2" charset="0"/>
              </a:rPr>
              <a:t>Requires the business to:</a:t>
            </a:r>
          </a:p>
          <a:p>
            <a:pPr lvl="1"/>
            <a:r>
              <a:rPr lang="en-US" b="0" i="0" dirty="0">
                <a:effectLst/>
                <a:latin typeface="Montserrat" panose="00000500000000000000" pitchFamily="2" charset="0"/>
              </a:rPr>
              <a:t>treat qualified individuals with disabilities without discrimination on the basis of their physical or mental disability in all employment practices, and </a:t>
            </a:r>
          </a:p>
          <a:p>
            <a:pPr lvl="1"/>
            <a:r>
              <a:rPr lang="en-US" b="0" i="0" dirty="0">
                <a:effectLst/>
                <a:latin typeface="Montserrat" panose="00000500000000000000" pitchFamily="2" charset="0"/>
              </a:rPr>
              <a:t>take affirmative action to employ and advance in employment individuals with disabilities. </a:t>
            </a:r>
          </a:p>
          <a:p>
            <a:r>
              <a:rPr lang="en-US" b="0" i="0" dirty="0">
                <a:effectLst/>
                <a:latin typeface="Montserrat" panose="00000500000000000000" pitchFamily="2" charset="0"/>
              </a:rPr>
              <a:t>NOTE: the jurisdiction threshold amount has been adjusted to $15,000 for inflation. </a:t>
            </a:r>
          </a:p>
          <a:p>
            <a:r>
              <a:rPr lang="en-US" b="0" i="0" dirty="0">
                <a:effectLst/>
                <a:latin typeface="Montserrat" panose="00000500000000000000" pitchFamily="2" charset="0"/>
              </a:rPr>
              <a:t>If the company has at least 50 employees and a single contract of $50,000 or more, then it must also develop a Section 503 AAP.</a:t>
            </a:r>
            <a:endParaRPr lang="en-US" dirty="0">
              <a:latin typeface="Montserrat" panose="00000500000000000000" pitchFamily="2" charset="0"/>
            </a:endParaRPr>
          </a:p>
        </p:txBody>
      </p:sp>
      <p:sp>
        <p:nvSpPr>
          <p:cNvPr id="3" name="Text Placeholder 2">
            <a:extLst>
              <a:ext uri="{FF2B5EF4-FFF2-40B4-BE49-F238E27FC236}">
                <a16:creationId xmlns:a16="http://schemas.microsoft.com/office/drawing/2014/main" id="{91FA20B8-6D0E-7503-E76B-C2E26F21A7AF}"/>
              </a:ext>
            </a:extLst>
          </p:cNvPr>
          <p:cNvSpPr>
            <a:spLocks noGrp="1"/>
          </p:cNvSpPr>
          <p:nvPr>
            <p:ph type="body" sz="quarter" idx="15"/>
          </p:nvPr>
        </p:nvSpPr>
        <p:spPr>
          <a:xfrm>
            <a:off x="381000" y="430178"/>
            <a:ext cx="11430000" cy="502920"/>
          </a:xfrm>
        </p:spPr>
        <p:txBody>
          <a:bodyPr/>
          <a:lstStyle/>
          <a:p>
            <a:r>
              <a:rPr lang="en-US" dirty="0"/>
              <a:t>Section 503 of the Rehabilitation Act of 1973</a:t>
            </a:r>
          </a:p>
        </p:txBody>
      </p:sp>
    </p:spTree>
    <p:extLst>
      <p:ext uri="{BB962C8B-B14F-4D97-AF65-F5344CB8AC3E}">
        <p14:creationId xmlns:p14="http://schemas.microsoft.com/office/powerpoint/2010/main" val="3029986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F5F8FF-133F-CF22-64FF-92BA36D19297}"/>
              </a:ext>
            </a:extLst>
          </p:cNvPr>
          <p:cNvSpPr>
            <a:spLocks noGrp="1"/>
          </p:cNvSpPr>
          <p:nvPr>
            <p:ph sz="quarter" idx="18"/>
          </p:nvPr>
        </p:nvSpPr>
        <p:spPr/>
        <p:txBody>
          <a:bodyPr/>
          <a:lstStyle/>
          <a:p>
            <a:pPr marL="344488" marR="0" lvl="0" indent="-344488" algn="l" defTabSz="914400" rtl="0" eaLnBrk="1" fontAlgn="base"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ontserrat" panose="00000500000000000000" pitchFamily="2" charset="0"/>
              </a:rPr>
              <a:t>Applies to a business with a federal contract of $150,000 or more </a:t>
            </a:r>
          </a:p>
          <a:p>
            <a:pPr lvl="1" indent="-344488" fontAlgn="base">
              <a:buClr>
                <a:srgbClr val="D52B1E"/>
              </a:buClr>
              <a:buFont typeface="Arial" panose="020B0604020202020204" pitchFamily="34" charset="0"/>
              <a:buChar char="•"/>
              <a:defRPr/>
            </a:pPr>
            <a:r>
              <a:rPr lang="en-US" dirty="0">
                <a:latin typeface="Montserrat" panose="00000500000000000000" pitchFamily="2" charset="0"/>
              </a:rPr>
              <a:t>NOTE: </a:t>
            </a:r>
            <a:r>
              <a:rPr kumimoji="0" lang="en-US" b="0" i="0" u="none" strike="noStrike" kern="1200" cap="none" spc="0" normalizeH="0" baseline="0" noProof="0" dirty="0">
                <a:ln>
                  <a:noFill/>
                </a:ln>
                <a:effectLst/>
                <a:uLnTx/>
                <a:uFillTx/>
                <a:latin typeface="Montserrat" panose="00000500000000000000" pitchFamily="2" charset="0"/>
              </a:rPr>
              <a:t>VEVRAA applies to businesses with federal construction contracts, but </a:t>
            </a:r>
            <a:r>
              <a:rPr kumimoji="0" lang="en-US" b="1" i="1" u="none" strike="noStrike" kern="1200" cap="none" spc="0" normalizeH="0" baseline="0" noProof="0" dirty="0">
                <a:ln>
                  <a:noFill/>
                </a:ln>
                <a:effectLst/>
                <a:uLnTx/>
                <a:uFillTx/>
                <a:latin typeface="Montserrat" panose="00000500000000000000" pitchFamily="2" charset="0"/>
              </a:rPr>
              <a:t>not</a:t>
            </a:r>
            <a:r>
              <a:rPr kumimoji="0" lang="en-US" b="0" i="0" u="none" strike="noStrike" kern="1200" cap="none" spc="0" normalizeH="0" baseline="0" noProof="0" dirty="0">
                <a:ln>
                  <a:noFill/>
                </a:ln>
                <a:effectLst/>
                <a:uLnTx/>
                <a:uFillTx/>
                <a:latin typeface="Montserrat" panose="00000500000000000000" pitchFamily="2" charset="0"/>
              </a:rPr>
              <a:t> to businesses with federally assisted construction contracts.</a:t>
            </a:r>
          </a:p>
          <a:p>
            <a:pPr marL="344488" marR="0" lvl="0" indent="-344488" algn="l" defTabSz="914400" rtl="0" eaLnBrk="1" fontAlgn="base" latinLnBrk="0" hangingPunct="1">
              <a:lnSpc>
                <a:spcPct val="100000"/>
              </a:lnSpc>
              <a:spcBef>
                <a:spcPts val="0"/>
              </a:spcBef>
              <a:spcAft>
                <a:spcPts val="1200"/>
              </a:spcAft>
              <a:buClr>
                <a:srgbClr val="D52B1E"/>
              </a:buClr>
              <a:buSzTx/>
              <a:buFont typeface="Arial" panose="020B0604020202020204" pitchFamily="34" charset="0"/>
              <a:buChar char="•"/>
              <a:tabLst/>
              <a:defRPr/>
            </a:pPr>
            <a:r>
              <a:rPr lang="en-US" dirty="0">
                <a:latin typeface="Montserrat" panose="00000500000000000000" pitchFamily="2" charset="0"/>
              </a:rPr>
              <a:t>R</a:t>
            </a:r>
            <a:r>
              <a:rPr kumimoji="0" lang="en-US" sz="2000" b="0" i="0" u="none" strike="noStrike" kern="1200" cap="none" spc="0" normalizeH="0" baseline="0" noProof="0" dirty="0">
                <a:ln>
                  <a:noFill/>
                </a:ln>
                <a:effectLst/>
                <a:uLnTx/>
                <a:uFillTx/>
                <a:latin typeface="Montserrat" panose="00000500000000000000" pitchFamily="2" charset="0"/>
              </a:rPr>
              <a:t>equires the business to:</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b="0" i="0" u="none" strike="noStrike" kern="1200" cap="none" spc="0" normalizeH="0" baseline="0" noProof="0" dirty="0">
                <a:ln>
                  <a:noFill/>
                </a:ln>
                <a:effectLst/>
                <a:uLnTx/>
                <a:uFillTx/>
                <a:latin typeface="Montserrat" panose="00000500000000000000" pitchFamily="2" charset="0"/>
              </a:rPr>
              <a:t>treat qualified individuals without discrimination based on their status as a protected veteran in all employment practices, and </a:t>
            </a:r>
          </a:p>
          <a:p>
            <a:pPr marL="687388" marR="0" lvl="1" indent="-342900" algn="l" defTabSz="914400" rtl="0" eaLnBrk="1" fontAlgn="auto" latinLnBrk="0" hangingPunct="1">
              <a:lnSpc>
                <a:spcPct val="100000"/>
              </a:lnSpc>
              <a:spcBef>
                <a:spcPts val="0"/>
              </a:spcBef>
              <a:spcAft>
                <a:spcPts val="1200"/>
              </a:spcAft>
              <a:buClr>
                <a:srgbClr val="D52B1E"/>
              </a:buClr>
              <a:buSzTx/>
              <a:buFont typeface="Calibri" panose="020F0502020204030204" pitchFamily="34" charset="0"/>
              <a:buChar char="–"/>
              <a:tabLst/>
              <a:defRPr/>
            </a:pPr>
            <a:r>
              <a:rPr kumimoji="0" lang="en-US" b="0" i="0" u="none" strike="noStrike" kern="1200" cap="none" spc="0" normalizeH="0" baseline="0" noProof="0" dirty="0">
                <a:ln>
                  <a:noFill/>
                </a:ln>
                <a:effectLst/>
                <a:uLnTx/>
                <a:uFillTx/>
                <a:latin typeface="Montserrat" panose="00000500000000000000" pitchFamily="2" charset="0"/>
              </a:rPr>
              <a:t>take affirmative action to employ and advance in employment protected veterans. </a:t>
            </a:r>
          </a:p>
          <a:p>
            <a:pPr indent="-342900">
              <a:buClr>
                <a:srgbClr val="D52B1E"/>
              </a:buClr>
              <a:defRPr/>
            </a:pPr>
            <a:r>
              <a:rPr kumimoji="0" lang="en-US" b="0" i="0" u="none" strike="noStrike" kern="1200" cap="none" spc="0" normalizeH="0" baseline="0" noProof="0" dirty="0">
                <a:ln>
                  <a:noFill/>
                </a:ln>
                <a:effectLst/>
                <a:uLnTx/>
                <a:uFillTx/>
                <a:latin typeface="Montserrat" panose="00000500000000000000" pitchFamily="2" charset="0"/>
              </a:rPr>
              <a:t>NOTE: the jurisdiction threshold has been adjusted to $150,000 for inflation</a:t>
            </a:r>
          </a:p>
          <a:p>
            <a:pPr indent="-342900">
              <a:buClr>
                <a:srgbClr val="D52B1E"/>
              </a:buClr>
              <a:defRPr/>
            </a:pPr>
            <a:r>
              <a:rPr kumimoji="0" lang="en-US" b="0" i="0" u="none" strike="noStrike" kern="1200" cap="none" spc="0" normalizeH="0" baseline="0" noProof="0" dirty="0">
                <a:ln>
                  <a:noFill/>
                </a:ln>
                <a:effectLst/>
                <a:uLnTx/>
                <a:uFillTx/>
                <a:latin typeface="Montserrat" panose="00000500000000000000" pitchFamily="2" charset="0"/>
              </a:rPr>
              <a:t>If the company has at least 50 employees and a single contract of $150,000 or more, then it must also develop a VEVRAA AAP. VEVRAA applies to businesses with federal construction contracts, but not to businesses with federally assisted construction contracts</a:t>
            </a:r>
            <a:r>
              <a:rPr kumimoji="0" lang="en-US" b="0" i="0" u="none" strike="noStrike" kern="1200" cap="none" spc="0" normalizeH="0" baseline="0" noProof="0" dirty="0">
                <a:ln>
                  <a:noFill/>
                </a:ln>
                <a:solidFill>
                  <a:srgbClr val="414042"/>
                </a:solidFill>
                <a:effectLst/>
                <a:uLnTx/>
                <a:uFillTx/>
                <a:latin typeface="Montserrat" panose="00000500000000000000" pitchFamily="2" charset="0"/>
              </a:rPr>
              <a:t>.</a:t>
            </a:r>
            <a:endParaRPr lang="en-US" dirty="0">
              <a:latin typeface="Montserrat" panose="00000500000000000000" pitchFamily="2" charset="0"/>
            </a:endParaRPr>
          </a:p>
        </p:txBody>
      </p:sp>
      <p:sp>
        <p:nvSpPr>
          <p:cNvPr id="3" name="Text Placeholder 2">
            <a:extLst>
              <a:ext uri="{FF2B5EF4-FFF2-40B4-BE49-F238E27FC236}">
                <a16:creationId xmlns:a16="http://schemas.microsoft.com/office/drawing/2014/main" id="{B7F7030D-7299-53E6-DBAA-238EB14F4311}"/>
              </a:ext>
            </a:extLst>
          </p:cNvPr>
          <p:cNvSpPr>
            <a:spLocks noGrp="1"/>
          </p:cNvSpPr>
          <p:nvPr>
            <p:ph type="body" sz="quarter" idx="15"/>
          </p:nvPr>
        </p:nvSpPr>
        <p:spPr/>
        <p:txBody>
          <a:bodyPr/>
          <a:lstStyle/>
          <a:p>
            <a:r>
              <a:rPr lang="en-US" dirty="0"/>
              <a:t>Vietnam Era Veterans’ </a:t>
            </a:r>
          </a:p>
          <a:p>
            <a:r>
              <a:rPr lang="en-US" dirty="0"/>
              <a:t>Readjustment Assistance Act of 1974</a:t>
            </a:r>
          </a:p>
        </p:txBody>
      </p:sp>
    </p:spTree>
    <p:extLst>
      <p:ext uri="{BB962C8B-B14F-4D97-AF65-F5344CB8AC3E}">
        <p14:creationId xmlns:p14="http://schemas.microsoft.com/office/powerpoint/2010/main" val="127118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1A72B-8FBB-7FFA-48A2-95B0E40ACF0D}"/>
              </a:ext>
            </a:extLst>
          </p:cNvPr>
          <p:cNvSpPr>
            <a:spLocks noGrp="1"/>
          </p:cNvSpPr>
          <p:nvPr>
            <p:ph type="body" sz="quarter" idx="11"/>
          </p:nvPr>
        </p:nvSpPr>
        <p:spPr/>
        <p:txBody>
          <a:bodyPr/>
          <a:lstStyle/>
          <a:p>
            <a:endParaRPr lang="en-US" dirty="0"/>
          </a:p>
        </p:txBody>
      </p:sp>
      <p:sp>
        <p:nvSpPr>
          <p:cNvPr id="6" name="Text Placeholder 5">
            <a:extLst>
              <a:ext uri="{FF2B5EF4-FFF2-40B4-BE49-F238E27FC236}">
                <a16:creationId xmlns:a16="http://schemas.microsoft.com/office/drawing/2014/main" id="{C8A50CC3-98E5-7714-EC65-A3818D2708AE}"/>
              </a:ext>
            </a:extLst>
          </p:cNvPr>
          <p:cNvSpPr>
            <a:spLocks noGrp="1"/>
          </p:cNvSpPr>
          <p:nvPr>
            <p:ph type="body" sz="quarter" idx="61"/>
          </p:nvPr>
        </p:nvSpPr>
        <p:spPr/>
        <p:txBody>
          <a:bodyPr>
            <a:normAutofit fontScale="92500" lnSpcReduction="20000"/>
          </a:bodyPr>
          <a:lstStyle/>
          <a:p>
            <a:endParaRPr lang="en-US" dirty="0"/>
          </a:p>
          <a:p>
            <a:r>
              <a:rPr lang="en-US" dirty="0"/>
              <a:t>Thomas H. Barnard</a:t>
            </a:r>
          </a:p>
          <a:p>
            <a:r>
              <a:rPr lang="en-US" dirty="0"/>
              <a:t>Shareholder</a:t>
            </a:r>
          </a:p>
          <a:p>
            <a:endParaRPr lang="en-US" dirty="0"/>
          </a:p>
          <a:p>
            <a:r>
              <a:rPr lang="en-US" dirty="0"/>
              <a:t>Baker, Donelson, Bearman, Caldwell &amp; Berkowitz, PC</a:t>
            </a:r>
          </a:p>
          <a:p>
            <a:r>
              <a:rPr lang="en-US" dirty="0"/>
              <a:t>100 Light Street</a:t>
            </a:r>
          </a:p>
          <a:p>
            <a:r>
              <a:rPr lang="en-US" dirty="0"/>
              <a:t>19th Floor</a:t>
            </a:r>
          </a:p>
          <a:p>
            <a:r>
              <a:rPr lang="en-US" dirty="0"/>
              <a:t>Baltimore, MD 21202</a:t>
            </a:r>
          </a:p>
          <a:p>
            <a:r>
              <a:rPr lang="en-US" dirty="0"/>
              <a:t> </a:t>
            </a:r>
          </a:p>
          <a:p>
            <a:r>
              <a:rPr lang="en-US" dirty="0"/>
              <a:t>Phone 410.862.1185</a:t>
            </a:r>
          </a:p>
          <a:p>
            <a:r>
              <a:rPr lang="en-US" dirty="0"/>
              <a:t>Fax    443.263.7585</a:t>
            </a:r>
          </a:p>
          <a:p>
            <a:r>
              <a:rPr lang="en-US" dirty="0"/>
              <a:t>tbarnard@bakerdonelson.com</a:t>
            </a:r>
          </a:p>
          <a:p>
            <a:endParaRPr lang="en-US" dirty="0"/>
          </a:p>
        </p:txBody>
      </p:sp>
    </p:spTree>
    <p:extLst>
      <p:ext uri="{BB962C8B-B14F-4D97-AF65-F5344CB8AC3E}">
        <p14:creationId xmlns:p14="http://schemas.microsoft.com/office/powerpoint/2010/main" val="360296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3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A8DCA7-4273-C45D-69F4-586BF6A00688}"/>
              </a:ext>
            </a:extLst>
          </p:cNvPr>
          <p:cNvSpPr>
            <a:spLocks noGrp="1"/>
          </p:cNvSpPr>
          <p:nvPr>
            <p:ph sz="quarter" idx="18"/>
          </p:nvPr>
        </p:nvSpPr>
        <p:spPr>
          <a:xfrm>
            <a:off x="390331" y="1386239"/>
            <a:ext cx="11430000" cy="4538663"/>
          </a:xfrm>
        </p:spPr>
        <p:txBody>
          <a:bodyPr/>
          <a:lstStyle/>
          <a:p>
            <a:r>
              <a:rPr lang="en-US" b="0" i="0" dirty="0">
                <a:solidFill>
                  <a:srgbClr val="333333"/>
                </a:solidFill>
                <a:effectLst/>
                <a:latin typeface="Montserrat" panose="00000500000000000000" pitchFamily="2" charset="0"/>
              </a:rPr>
              <a:t>The U.S. District Court for the Eastern District of Tennessee ruled on July 19, 2023</a:t>
            </a:r>
          </a:p>
          <a:p>
            <a:r>
              <a:rPr lang="en-US" b="0" i="0" dirty="0">
                <a:solidFill>
                  <a:srgbClr val="333333"/>
                </a:solidFill>
                <a:effectLst/>
                <a:latin typeface="Montserrat" panose="00000500000000000000" pitchFamily="2" charset="0"/>
              </a:rPr>
              <a:t>Review of the U.S. Small Business Administration's (SBA) and U.S. Department of Agriculture's (USDA) use of a "rebuttable presumption" of social disadvantage for certain minority groups to qualify for inclusion in the SBA's 8(a) Business Development Program (the 8(a) Program)</a:t>
            </a:r>
          </a:p>
          <a:p>
            <a:r>
              <a:rPr lang="en-US" dirty="0">
                <a:solidFill>
                  <a:srgbClr val="333333"/>
                </a:solidFill>
                <a:latin typeface="Montserrat" panose="00000500000000000000" pitchFamily="2" charset="0"/>
              </a:rPr>
              <a:t>Ultima was a contractor who had been active in contracting with USDA starting in 2015</a:t>
            </a:r>
          </a:p>
          <a:p>
            <a:r>
              <a:rPr lang="en-US" dirty="0">
                <a:solidFill>
                  <a:srgbClr val="333333"/>
                </a:solidFill>
                <a:latin typeface="Montserrat" panose="00000500000000000000" pitchFamily="2" charset="0"/>
              </a:rPr>
              <a:t>USDA stopped renewing options in 2018 and for the most part moved services to smaller 8(a) Companies</a:t>
            </a:r>
          </a:p>
          <a:p>
            <a:r>
              <a:rPr lang="en-US" dirty="0">
                <a:solidFill>
                  <a:srgbClr val="333333"/>
                </a:solidFill>
                <a:latin typeface="Montserrat" panose="00000500000000000000" pitchFamily="2" charset="0"/>
              </a:rPr>
              <a:t>The review focused the SBA’s use of a “rebuttal presumption” of “socially disadvantaged” for certain ethnic and racial groups where a contractor can show at least 51% ownership</a:t>
            </a:r>
          </a:p>
        </p:txBody>
      </p:sp>
      <p:sp>
        <p:nvSpPr>
          <p:cNvPr id="3" name="Text Placeholder 2">
            <a:extLst>
              <a:ext uri="{FF2B5EF4-FFF2-40B4-BE49-F238E27FC236}">
                <a16:creationId xmlns:a16="http://schemas.microsoft.com/office/drawing/2014/main" id="{48297D1B-4241-70E5-0F73-789305B75D12}"/>
              </a:ext>
            </a:extLst>
          </p:cNvPr>
          <p:cNvSpPr>
            <a:spLocks noGrp="1"/>
          </p:cNvSpPr>
          <p:nvPr>
            <p:ph type="body" sz="quarter" idx="15"/>
          </p:nvPr>
        </p:nvSpPr>
        <p:spPr/>
        <p:txBody>
          <a:bodyPr/>
          <a:lstStyle/>
          <a:p>
            <a:r>
              <a:rPr lang="en-US" i="1" dirty="0"/>
              <a:t>Ultima Services Corp. v. U.S. Dep’t of Agriculture</a:t>
            </a:r>
          </a:p>
        </p:txBody>
      </p:sp>
      <p:sp>
        <p:nvSpPr>
          <p:cNvPr id="4" name="Text Placeholder 3">
            <a:extLst>
              <a:ext uri="{FF2B5EF4-FFF2-40B4-BE49-F238E27FC236}">
                <a16:creationId xmlns:a16="http://schemas.microsoft.com/office/drawing/2014/main" id="{34CD630B-253D-378A-C451-4F196FC51F8D}"/>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87174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135B4A-06EF-F787-2B05-73749107904F}"/>
              </a:ext>
            </a:extLst>
          </p:cNvPr>
          <p:cNvSpPr>
            <a:spLocks noGrp="1"/>
          </p:cNvSpPr>
          <p:nvPr>
            <p:ph sz="quarter" idx="18"/>
          </p:nvPr>
        </p:nvSpPr>
        <p:spPr>
          <a:xfrm>
            <a:off x="381000" y="1226116"/>
            <a:ext cx="11430000" cy="4538663"/>
          </a:xfrm>
        </p:spPr>
        <p:txBody>
          <a:bodyPr/>
          <a:lstStyle/>
          <a:p>
            <a:r>
              <a:rPr lang="en-US" dirty="0"/>
              <a:t>The Court applied “strict scrutiny”</a:t>
            </a:r>
          </a:p>
          <a:p>
            <a:r>
              <a:rPr lang="en-US" dirty="0"/>
              <a:t>Court looked at three criteria to determine if there was a compelling interest to remedy past discrimination:</a:t>
            </a:r>
          </a:p>
          <a:p>
            <a:pPr lvl="1"/>
            <a:r>
              <a:rPr lang="en-US" dirty="0"/>
              <a:t>Specificity of past discrimination instances; not generalized assertions</a:t>
            </a:r>
          </a:p>
          <a:p>
            <a:pPr lvl="1"/>
            <a:r>
              <a:rPr lang="en-US" dirty="0"/>
              <a:t>Evidence of past “intentional” discrimination</a:t>
            </a:r>
          </a:p>
          <a:p>
            <a:pPr lvl="1"/>
            <a:r>
              <a:rPr lang="en-US" dirty="0"/>
              <a:t>At last passive participation by the government in the past discrimination</a:t>
            </a:r>
          </a:p>
          <a:p>
            <a:r>
              <a:rPr lang="en-US" dirty="0"/>
              <a:t>Looked at a variety of other factors</a:t>
            </a:r>
          </a:p>
          <a:p>
            <a:pPr lvl="1"/>
            <a:r>
              <a:rPr lang="en-US" dirty="0"/>
              <a:t>No specific goals</a:t>
            </a:r>
          </a:p>
          <a:p>
            <a:pPr lvl="1"/>
            <a:r>
              <a:rPr lang="en-US" dirty="0"/>
              <a:t>Both over/under inclusive list</a:t>
            </a:r>
          </a:p>
          <a:p>
            <a:pPr lvl="1"/>
            <a:r>
              <a:rPr lang="en-US" dirty="0"/>
              <a:t>Alternatives</a:t>
            </a:r>
          </a:p>
          <a:p>
            <a:pPr lvl="1"/>
            <a:r>
              <a:rPr lang="en-US" dirty="0"/>
              <a:t>Impact on 3</a:t>
            </a:r>
            <a:r>
              <a:rPr lang="en-US" baseline="30000" dirty="0"/>
              <a:t>rd</a:t>
            </a:r>
            <a:r>
              <a:rPr lang="en-US" dirty="0"/>
              <a:t> parties</a:t>
            </a:r>
          </a:p>
          <a:p>
            <a:r>
              <a:rPr lang="en-US" dirty="0"/>
              <a:t>Found that the program violates the Fifth Amendment's Due Process Clause. </a:t>
            </a:r>
          </a:p>
          <a:p>
            <a:endParaRPr lang="en-US" dirty="0"/>
          </a:p>
        </p:txBody>
      </p:sp>
      <p:sp>
        <p:nvSpPr>
          <p:cNvPr id="3" name="Text Placeholder 2">
            <a:extLst>
              <a:ext uri="{FF2B5EF4-FFF2-40B4-BE49-F238E27FC236}">
                <a16:creationId xmlns:a16="http://schemas.microsoft.com/office/drawing/2014/main" id="{75284B84-69DE-1E5A-1883-792DBA376B1B}"/>
              </a:ext>
            </a:extLst>
          </p:cNvPr>
          <p:cNvSpPr>
            <a:spLocks noGrp="1"/>
          </p:cNvSpPr>
          <p:nvPr>
            <p:ph type="body"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srgbClr val="006983"/>
                </a:solidFill>
                <a:effectLst/>
                <a:uLnTx/>
                <a:uFillTx/>
                <a:latin typeface="Open Sans"/>
                <a:ea typeface="Open Sans Light" panose="020B0306030504020204" pitchFamily="34" charset="0"/>
                <a:cs typeface="Open Sans Light" panose="020B0306030504020204" pitchFamily="34" charset="0"/>
              </a:rPr>
              <a:t>Ultima Services Corp. v. U.S. Dep’t of Agriculture</a:t>
            </a:r>
          </a:p>
          <a:p>
            <a:endParaRPr lang="en-US" dirty="0"/>
          </a:p>
        </p:txBody>
      </p:sp>
      <p:sp>
        <p:nvSpPr>
          <p:cNvPr id="4" name="Text Placeholder 3">
            <a:extLst>
              <a:ext uri="{FF2B5EF4-FFF2-40B4-BE49-F238E27FC236}">
                <a16:creationId xmlns:a16="http://schemas.microsoft.com/office/drawing/2014/main" id="{F2BF2026-D610-535B-766E-AA378A1D7126}"/>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990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50C0-FF2E-A043-6EE7-6A40AB916284}"/>
              </a:ext>
            </a:extLst>
          </p:cNvPr>
          <p:cNvSpPr>
            <a:spLocks noGrp="1"/>
          </p:cNvSpPr>
          <p:nvPr>
            <p:ph sz="quarter" idx="18"/>
          </p:nvPr>
        </p:nvSpPr>
        <p:spPr>
          <a:xfrm>
            <a:off x="381000" y="1386239"/>
            <a:ext cx="11430000" cy="4538663"/>
          </a:xfrm>
        </p:spPr>
        <p:txBody>
          <a:bodyPr/>
          <a:lstStyle/>
          <a:p>
            <a:r>
              <a:rPr lang="en-US" dirty="0">
                <a:solidFill>
                  <a:schemeClr val="tx1">
                    <a:lumMod val="50000"/>
                  </a:schemeClr>
                </a:solidFill>
              </a:rPr>
              <a:t>False claims Act Case Relating to </a:t>
            </a:r>
          </a:p>
          <a:p>
            <a:pPr marL="0" marR="0" algn="just">
              <a:lnSpc>
                <a:spcPct val="107000"/>
              </a:lnSpc>
              <a:spcBef>
                <a:spcPts val="0"/>
              </a:spcBef>
              <a:spcAft>
                <a:spcPts val="120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“whether [defendants] could have the scienter required by the FCA if they correctly understood [the relevant legal] standard and thought that their claims were inaccurate.” </a:t>
            </a:r>
          </a:p>
          <a:p>
            <a:r>
              <a:rPr lang="en-US" dirty="0">
                <a:solidFill>
                  <a:schemeClr val="tx1">
                    <a:lumMod val="50000"/>
                  </a:schemeClr>
                </a:solidFill>
              </a:rPr>
              <a:t>Case related to two pharmacies and their reporting of “usual and customary” prices in submitting claims for reimbursement</a:t>
            </a:r>
          </a:p>
          <a:p>
            <a:r>
              <a:rPr lang="en-US" dirty="0">
                <a:solidFill>
                  <a:schemeClr val="tx1">
                    <a:lumMod val="50000"/>
                  </a:schemeClr>
                </a:solidFill>
              </a:rPr>
              <a:t>Defendants identified objectively reasonable interpretations of the regulatory definitions in questions that show the policy to be ambiguous and render it unenforceable.</a:t>
            </a:r>
          </a:p>
          <a:p>
            <a:r>
              <a:rPr lang="en-US" dirty="0">
                <a:solidFill>
                  <a:schemeClr val="tx1">
                    <a:lumMod val="50000"/>
                  </a:schemeClr>
                </a:solidFill>
              </a:rPr>
              <a:t>Essentially the question of whether (1) subjective intent and belief at the time of a claim or (2) a post event, reasonable alternative justification would govern</a:t>
            </a:r>
          </a:p>
          <a:p>
            <a:r>
              <a:rPr lang="en-US" dirty="0">
                <a:solidFill>
                  <a:schemeClr val="tx1">
                    <a:lumMod val="50000"/>
                  </a:schemeClr>
                </a:solidFill>
              </a:rPr>
              <a:t>The court unanimously held that the subjective belief at the time of the claim, and what defendants knew at the time governed. </a:t>
            </a:r>
          </a:p>
          <a:p>
            <a:r>
              <a:rPr lang="en-US" dirty="0">
                <a:solidFill>
                  <a:schemeClr val="tx1">
                    <a:lumMod val="50000"/>
                  </a:schemeClr>
                </a:solidFill>
              </a:rPr>
              <a:t>This was more about “clever lawyering” than a real change in the law</a:t>
            </a:r>
          </a:p>
        </p:txBody>
      </p:sp>
      <p:sp>
        <p:nvSpPr>
          <p:cNvPr id="3" name="Text Placeholder 2">
            <a:extLst>
              <a:ext uri="{FF2B5EF4-FFF2-40B4-BE49-F238E27FC236}">
                <a16:creationId xmlns:a16="http://schemas.microsoft.com/office/drawing/2014/main" id="{B8BC5DBB-CC06-6B56-88C3-E5710268B7A7}"/>
              </a:ext>
            </a:extLst>
          </p:cNvPr>
          <p:cNvSpPr>
            <a:spLocks noGrp="1"/>
          </p:cNvSpPr>
          <p:nvPr>
            <p:ph type="body" sz="quarter" idx="15"/>
          </p:nvPr>
        </p:nvSpPr>
        <p:spPr/>
        <p:txBody>
          <a:bodyPr/>
          <a:lstStyle/>
          <a:p>
            <a:r>
              <a:rPr lang="en-US" i="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United States ex rel. Schutte v. SuperValu, Inc</a:t>
            </a:r>
            <a:r>
              <a:rPr lang="en-US"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and </a:t>
            </a:r>
            <a:r>
              <a:rPr lang="en-US" i="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United States ex rel. Proctor v. Safeway, Inc</a:t>
            </a:r>
            <a:endParaRPr lang="en-US"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40ABC39F-8066-C536-3F0E-1478C4136BC9}"/>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19017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B06D8F-C4B1-367D-DD5B-E650B9256622}"/>
              </a:ext>
            </a:extLst>
          </p:cNvPr>
          <p:cNvSpPr>
            <a:spLocks noGrp="1"/>
          </p:cNvSpPr>
          <p:nvPr>
            <p:ph sz="quarter" idx="18"/>
          </p:nvPr>
        </p:nvSpPr>
        <p:spPr/>
        <p:txBody>
          <a:bodyPr/>
          <a:lstStyle/>
          <a:p>
            <a:r>
              <a:rPr lang="en-US" dirty="0">
                <a:solidFill>
                  <a:schemeClr val="tx1">
                    <a:lumMod val="50000"/>
                  </a:schemeClr>
                </a:solidFill>
              </a:rPr>
              <a:t>6-3 Decision limiting “affirmative action” in higher education</a:t>
            </a:r>
          </a:p>
          <a:p>
            <a:r>
              <a:rPr lang="en-US" b="0" i="0" dirty="0">
                <a:solidFill>
                  <a:srgbClr val="000000"/>
                </a:solidFill>
                <a:effectLst/>
                <a:latin typeface="AP"/>
              </a:rPr>
              <a:t>colleges and universities can use other, race-neutral ways to assemble a diverse student body, including by focusing on socioeconomic status and eliminating the preference for children of alumni and major donors</a:t>
            </a:r>
          </a:p>
          <a:p>
            <a:pPr algn="l" fontAlgn="base">
              <a:spcAft>
                <a:spcPts val="1200"/>
              </a:spcAft>
            </a:pPr>
            <a:r>
              <a:rPr lang="en-US" dirty="0">
                <a:solidFill>
                  <a:srgbClr val="494949"/>
                </a:solidFill>
                <a:latin typeface="proxima-nova"/>
              </a:rPr>
              <a:t>Decision raises potential </a:t>
            </a:r>
            <a:r>
              <a:rPr lang="en-US" b="0" i="1" dirty="0">
                <a:solidFill>
                  <a:srgbClr val="414042"/>
                </a:solidFill>
                <a:effectLst/>
                <a:latin typeface="HCoWhitney"/>
              </a:rPr>
              <a:t>Challenges to EO 11246 (Equal Employment Opportunity)</a:t>
            </a:r>
            <a:endParaRPr lang="en-US" b="0" i="0" dirty="0">
              <a:solidFill>
                <a:srgbClr val="414042"/>
              </a:solidFill>
              <a:effectLst/>
              <a:latin typeface="HCoWhitney"/>
            </a:endParaRPr>
          </a:p>
          <a:p>
            <a:pPr algn="l" fontAlgn="base"/>
            <a:r>
              <a:rPr lang="en-US" b="0" i="0" dirty="0">
                <a:solidFill>
                  <a:srgbClr val="414042"/>
                </a:solidFill>
                <a:effectLst/>
                <a:latin typeface="HCoWhitney"/>
              </a:rPr>
              <a:t>Federal contractors may face challenges to their EEO Plans and AAPs </a:t>
            </a:r>
          </a:p>
          <a:p>
            <a:pPr algn="l" fontAlgn="base"/>
            <a:r>
              <a:rPr lang="en-US" b="0" i="0" dirty="0">
                <a:solidFill>
                  <a:srgbClr val="414042"/>
                </a:solidFill>
                <a:effectLst/>
                <a:latin typeface="HCoWhitney"/>
              </a:rPr>
              <a:t>EO 11246 is </a:t>
            </a:r>
            <a:r>
              <a:rPr lang="en-US" dirty="0">
                <a:solidFill>
                  <a:srgbClr val="414042"/>
                </a:solidFill>
                <a:latin typeface="HCoWhitney"/>
              </a:rPr>
              <a:t>likely </a:t>
            </a:r>
            <a:r>
              <a:rPr lang="en-US" b="0" i="0" dirty="0">
                <a:solidFill>
                  <a:srgbClr val="414042"/>
                </a:solidFill>
                <a:effectLst/>
                <a:latin typeface="HCoWhitney"/>
              </a:rPr>
              <a:t>not inconsistent with the Equal Protection Clause because it does not discriminate on the basis of race. To the contrary, the EO expressly provides that federal contractors “</a:t>
            </a:r>
            <a:r>
              <a:rPr lang="en-US" b="1" i="0" dirty="0">
                <a:solidFill>
                  <a:srgbClr val="414042"/>
                </a:solidFill>
                <a:effectLst/>
                <a:latin typeface="HCoWhitney"/>
              </a:rPr>
              <a:t>will not discriminate</a:t>
            </a:r>
            <a:r>
              <a:rPr lang="en-US" b="0" i="0" dirty="0">
                <a:solidFill>
                  <a:srgbClr val="414042"/>
                </a:solidFill>
                <a:effectLst/>
                <a:latin typeface="HCoWhitney"/>
              </a:rPr>
              <a:t> against any employee or applicant for employment.”</a:t>
            </a:r>
          </a:p>
          <a:p>
            <a:pPr algn="l" fontAlgn="base"/>
            <a:r>
              <a:rPr lang="en-US" b="0" i="0" dirty="0">
                <a:solidFill>
                  <a:srgbClr val="414042"/>
                </a:solidFill>
                <a:effectLst/>
                <a:latin typeface="HCoWhitney"/>
              </a:rPr>
              <a:t>EO 11246 has self limiting language  “The Contractor will take </a:t>
            </a:r>
            <a:r>
              <a:rPr lang="en-US" b="1" i="0" dirty="0">
                <a:solidFill>
                  <a:srgbClr val="414042"/>
                </a:solidFill>
                <a:effectLst/>
                <a:latin typeface="HCoWhitney"/>
              </a:rPr>
              <a:t>affirmative action</a:t>
            </a:r>
            <a:r>
              <a:rPr lang="en-US" b="0" i="0" dirty="0">
                <a:solidFill>
                  <a:srgbClr val="414042"/>
                </a:solidFill>
                <a:effectLst/>
                <a:latin typeface="HCoWhitney"/>
              </a:rPr>
              <a:t> to ensure that applicants are employed, and that employees are treated during employment, </a:t>
            </a:r>
            <a:r>
              <a:rPr lang="en-US" b="1" i="0" dirty="0">
                <a:solidFill>
                  <a:srgbClr val="414042"/>
                </a:solidFill>
                <a:effectLst/>
                <a:latin typeface="HCoWhitney"/>
              </a:rPr>
              <a:t>without regard to their</a:t>
            </a:r>
            <a:r>
              <a:rPr lang="en-US" b="0" i="1" dirty="0">
                <a:solidFill>
                  <a:srgbClr val="414042"/>
                </a:solidFill>
                <a:effectLst/>
                <a:latin typeface="HCoWhitney"/>
              </a:rPr>
              <a:t> </a:t>
            </a:r>
            <a:r>
              <a:rPr lang="en-US" b="0" i="0" dirty="0">
                <a:solidFill>
                  <a:srgbClr val="414042"/>
                </a:solidFill>
                <a:effectLst/>
                <a:latin typeface="HCoWhitney"/>
              </a:rPr>
              <a:t>race, color, religion, sex, sexual orientation, gender identity, or national origin.</a:t>
            </a:r>
          </a:p>
          <a:p>
            <a:endParaRPr lang="en-US" dirty="0"/>
          </a:p>
        </p:txBody>
      </p:sp>
      <p:sp>
        <p:nvSpPr>
          <p:cNvPr id="3" name="Text Placeholder 2">
            <a:extLst>
              <a:ext uri="{FF2B5EF4-FFF2-40B4-BE49-F238E27FC236}">
                <a16:creationId xmlns:a16="http://schemas.microsoft.com/office/drawing/2014/main" id="{91FA20B8-6D0E-7503-E76B-C2E26F21A7AF}"/>
              </a:ext>
            </a:extLst>
          </p:cNvPr>
          <p:cNvSpPr>
            <a:spLocks noGrp="1"/>
          </p:cNvSpPr>
          <p:nvPr>
            <p:ph type="body" sz="quarter" idx="15"/>
          </p:nvPr>
        </p:nvSpPr>
        <p:spPr>
          <a:xfrm>
            <a:off x="381000" y="430178"/>
            <a:ext cx="11430000" cy="502920"/>
          </a:xfrm>
        </p:spPr>
        <p:txBody>
          <a:bodyPr/>
          <a:lstStyle/>
          <a:p>
            <a:r>
              <a:rPr lang="en-US" i="1" dirty="0"/>
              <a:t>Students for Fair Admissions, Inc. v. President and Fellows of Harvard College</a:t>
            </a:r>
          </a:p>
        </p:txBody>
      </p:sp>
      <p:sp>
        <p:nvSpPr>
          <p:cNvPr id="4" name="Text Placeholder 3">
            <a:extLst>
              <a:ext uri="{FF2B5EF4-FFF2-40B4-BE49-F238E27FC236}">
                <a16:creationId xmlns:a16="http://schemas.microsoft.com/office/drawing/2014/main" id="{F7A88DE4-0A6F-3B22-8666-66FEDB6EE57B}"/>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415029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F5F8FF-133F-CF22-64FF-92BA36D19297}"/>
              </a:ext>
            </a:extLst>
          </p:cNvPr>
          <p:cNvSpPr>
            <a:spLocks noGrp="1"/>
          </p:cNvSpPr>
          <p:nvPr>
            <p:ph sz="quarter" idx="18"/>
          </p:nvPr>
        </p:nvSpPr>
        <p:spPr/>
        <p:txBody>
          <a:bodyPr/>
          <a:lstStyle/>
          <a:p>
            <a:pPr marL="344488" marR="0" lvl="0" indent="-344488" algn="l" defTabSz="914400" rtl="0" eaLnBrk="1" fontAlgn="base" latinLnBrk="0" hangingPunct="1">
              <a:lnSpc>
                <a:spcPct val="100000"/>
              </a:lnSpc>
              <a:spcBef>
                <a:spcPts val="0"/>
              </a:spcBef>
              <a:spcAft>
                <a:spcPts val="1200"/>
              </a:spcAft>
              <a:buClr>
                <a:srgbClr val="D52B1E"/>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042"/>
              </a:solidFill>
              <a:effectLst/>
              <a:uLnTx/>
              <a:uFillTx/>
              <a:latin typeface="HCoWhitney"/>
              <a:ea typeface="Open Sans Light" panose="020B0306030504020204" pitchFamily="34" charset="0"/>
              <a:cs typeface="Open Sans Light" panose="020B0306030504020204" pitchFamily="34" charset="0"/>
            </a:endParaRPr>
          </a:p>
          <a:p>
            <a:pPr marL="344488" marR="0" lvl="0" indent="-344488" algn="l" defTabSz="914400" rtl="0" eaLnBrk="1" fontAlgn="base" latinLnBrk="0" hangingPunct="1">
              <a:lnSpc>
                <a:spcPct val="100000"/>
              </a:lnSpc>
              <a:spcBef>
                <a:spcPts val="0"/>
              </a:spcBef>
              <a:spcAft>
                <a:spcPts val="1200"/>
              </a:spcAft>
              <a:buClr>
                <a:srgbClr val="D52B1E"/>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14042"/>
                </a:solidFill>
                <a:effectLst/>
                <a:uLnTx/>
                <a:uFillTx/>
                <a:latin typeface="HCoWhitney"/>
                <a:ea typeface="Open Sans Light" panose="020B0306030504020204" pitchFamily="34" charset="0"/>
                <a:cs typeface="Open Sans Light" panose="020B0306030504020204" pitchFamily="34" charset="0"/>
              </a:rPr>
              <a:t>In direct procurement</a:t>
            </a:r>
          </a:p>
          <a:p>
            <a:pPr lvl="1" indent="-344488" fontAlgn="base">
              <a:buClr>
                <a:srgbClr val="D52B1E"/>
              </a:buClr>
              <a:buFont typeface="Arial" panose="020B0604020202020204" pitchFamily="34" charset="0"/>
              <a:buChar char="•"/>
              <a:defRPr/>
            </a:pPr>
            <a:r>
              <a:rPr kumimoji="0" lang="en-US" b="0" i="0" u="none" strike="noStrike" kern="1200" cap="none" spc="0" normalizeH="0" baseline="0" noProof="0" dirty="0">
                <a:ln>
                  <a:noFill/>
                </a:ln>
                <a:solidFill>
                  <a:srgbClr val="414042"/>
                </a:solidFill>
                <a:effectLst/>
                <a:uLnTx/>
                <a:uFillTx/>
                <a:latin typeface="HCoWhitney"/>
                <a:ea typeface="Open Sans Light" panose="020B0306030504020204" pitchFamily="34" charset="0"/>
                <a:cs typeface="Open Sans Light" panose="020B0306030504020204" pitchFamily="34" charset="0"/>
              </a:rPr>
              <a:t>federal government has a distinct interest in ensuring that the largest possible pool of qualified candidates be available for the accomplishment of its projects</a:t>
            </a:r>
          </a:p>
          <a:p>
            <a:pPr algn="l" fontAlgn="base"/>
            <a:r>
              <a:rPr lang="en-US" b="0" i="0" dirty="0">
                <a:solidFill>
                  <a:srgbClr val="414042"/>
                </a:solidFill>
                <a:effectLst/>
                <a:latin typeface="HCoWhitney"/>
              </a:rPr>
              <a:t>DOLs OFCCP makes clear that its regulations do not permit quotas, preferences, or set-asides, and that placement goals “are not to be interpreted as a ceiling or floor for the employment of particular groups of persons but, rather, should serve as a benchmark against which the contractor measures the representation of persons within its workforce.”</a:t>
            </a:r>
          </a:p>
          <a:p>
            <a:pPr algn="l" fontAlgn="base"/>
            <a:r>
              <a:rPr lang="en-US" b="0" i="0" dirty="0">
                <a:solidFill>
                  <a:srgbClr val="414042"/>
                </a:solidFill>
                <a:effectLst/>
                <a:latin typeface="HCoWhitney"/>
              </a:rPr>
              <a:t>A review of AA</a:t>
            </a:r>
            <a:r>
              <a:rPr lang="en-US" dirty="0">
                <a:solidFill>
                  <a:srgbClr val="414042"/>
                </a:solidFill>
                <a:latin typeface="HCoWhitney"/>
              </a:rPr>
              <a:t>P is recommended</a:t>
            </a:r>
            <a:endParaRPr lang="en-US" b="0" i="0" dirty="0">
              <a:solidFill>
                <a:srgbClr val="000000"/>
              </a:solidFill>
              <a:effectLst/>
              <a:latin typeface="HCoWhitney"/>
            </a:endParaRPr>
          </a:p>
          <a:p>
            <a:pPr algn="l" fontAlgn="base"/>
            <a:endParaRPr lang="en-US" dirty="0"/>
          </a:p>
        </p:txBody>
      </p:sp>
      <p:sp>
        <p:nvSpPr>
          <p:cNvPr id="3" name="Text Placeholder 2">
            <a:extLst>
              <a:ext uri="{FF2B5EF4-FFF2-40B4-BE49-F238E27FC236}">
                <a16:creationId xmlns:a16="http://schemas.microsoft.com/office/drawing/2014/main" id="{B7F7030D-7299-53E6-DBAA-238EB14F4311}"/>
              </a:ext>
            </a:extLst>
          </p:cNvPr>
          <p:cNvSpPr>
            <a:spLocks noGrp="1"/>
          </p:cNvSpPr>
          <p:nvPr>
            <p:ph type="body" sz="quarter" idx="15"/>
          </p:nvPr>
        </p:nvSpPr>
        <p:spPr/>
        <p:txBody>
          <a:bodyPr/>
          <a:lstStyle/>
          <a:p>
            <a:r>
              <a:rPr lang="en-US" dirty="0"/>
              <a:t>Potential Challenges to EO 11246</a:t>
            </a:r>
          </a:p>
        </p:txBody>
      </p:sp>
      <p:sp>
        <p:nvSpPr>
          <p:cNvPr id="4" name="Text Placeholder 3">
            <a:extLst>
              <a:ext uri="{FF2B5EF4-FFF2-40B4-BE49-F238E27FC236}">
                <a16:creationId xmlns:a16="http://schemas.microsoft.com/office/drawing/2014/main" id="{164725FC-A08B-EB3F-7CDA-FFD8AB4DFCF2}"/>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20076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915692-FFDB-28DE-6B60-C9C4C68FC072}"/>
              </a:ext>
            </a:extLst>
          </p:cNvPr>
          <p:cNvSpPr>
            <a:spLocks noGrp="1"/>
          </p:cNvSpPr>
          <p:nvPr>
            <p:ph sz="quarter" idx="18"/>
          </p:nvPr>
        </p:nvSpPr>
        <p:spPr>
          <a:xfrm>
            <a:off x="381000" y="1261235"/>
            <a:ext cx="11430000" cy="4538663"/>
          </a:xfrm>
        </p:spPr>
        <p:txBody>
          <a:bodyPr/>
          <a:lstStyle/>
          <a:p>
            <a:r>
              <a:rPr lang="en-US" dirty="0"/>
              <a:t>Procurement Fraud Matter</a:t>
            </a:r>
            <a:endParaRPr lang="en-US" b="1" i="0" dirty="0">
              <a:solidFill>
                <a:srgbClr val="012633"/>
              </a:solidFill>
              <a:effectLst/>
              <a:latin typeface="IBM Plex Sans" panose="020B0503050203000203" pitchFamily="34" charset="0"/>
            </a:endParaRPr>
          </a:p>
          <a:p>
            <a:pPr algn="l"/>
            <a:r>
              <a:rPr lang="en-US" b="0" i="0" dirty="0">
                <a:solidFill>
                  <a:srgbClr val="012633"/>
                </a:solidFill>
                <a:effectLst/>
                <a:latin typeface="IBM Plex Sans" panose="020B0503050203000203" pitchFamily="34" charset="0"/>
              </a:rPr>
              <a:t>Court considered a Wire Fraud criminal charge under 18 U.S.C. 1343 and the “right to control” theory of fraud </a:t>
            </a:r>
          </a:p>
          <a:p>
            <a:pPr algn="l"/>
            <a:r>
              <a:rPr lang="en-US" b="0" i="0" dirty="0">
                <a:solidFill>
                  <a:srgbClr val="012633"/>
                </a:solidFill>
                <a:effectLst/>
                <a:latin typeface="IBM Plex Sans" panose="020B0503050203000203" pitchFamily="34" charset="0"/>
              </a:rPr>
              <a:t>Under this theory, defendants are guilty of wire fraud if they “deprive the victim of potentially valuable economic information necessary to make discretionary economic decisions.”</a:t>
            </a:r>
            <a:r>
              <a:rPr lang="en-US" b="0" i="0" u="sng" dirty="0">
                <a:solidFill>
                  <a:srgbClr val="00639A"/>
                </a:solidFill>
                <a:effectLst/>
                <a:latin typeface="IBM Plex Sans" panose="020B0503050203000203" pitchFamily="34" charset="0"/>
                <a:hlinkClick r:id="rId2"/>
              </a:rPr>
              <a:t>[3]</a:t>
            </a:r>
            <a:endParaRPr lang="en-US" b="0" i="0" dirty="0">
              <a:solidFill>
                <a:srgbClr val="012633"/>
              </a:solidFill>
              <a:effectLst/>
              <a:latin typeface="IBM Plex Sans" panose="020B0503050203000203" pitchFamily="34" charset="0"/>
            </a:endParaRPr>
          </a:p>
          <a:p>
            <a:pPr algn="l"/>
            <a:r>
              <a:rPr lang="en-US" b="0" i="0" dirty="0">
                <a:solidFill>
                  <a:srgbClr val="012633"/>
                </a:solidFill>
                <a:effectLst/>
                <a:latin typeface="IBM Plex Sans" panose="020B0503050203000203" pitchFamily="34" charset="0"/>
              </a:rPr>
              <a:t>The conduct at issue in this case involved former New York Governor Andrew Cuomo’s “Buffalo Billion” initiative, which aimed to invest $1 billion in development projects in upstate New York </a:t>
            </a:r>
          </a:p>
          <a:p>
            <a:pPr algn="l"/>
            <a:r>
              <a:rPr lang="en-US" b="0" i="0" dirty="0">
                <a:solidFill>
                  <a:srgbClr val="012633"/>
                </a:solidFill>
                <a:effectLst/>
                <a:latin typeface="IBM Plex Sans" panose="020B0503050203000203" pitchFamily="34" charset="0"/>
              </a:rPr>
              <a:t>Defendant, the owner of a local construction firm, paid lobbyist Todd Howe to help Ciminelli’s firm obtain favorable treatment in connection with this initiative.</a:t>
            </a:r>
            <a:r>
              <a:rPr lang="en-US" b="0" i="0" u="sng" dirty="0">
                <a:solidFill>
                  <a:srgbClr val="00639A"/>
                </a:solidFill>
                <a:effectLst/>
                <a:latin typeface="IBM Plex Sans" panose="020B0503050203000203" pitchFamily="34" charset="0"/>
              </a:rPr>
              <a:t> </a:t>
            </a:r>
          </a:p>
          <a:p>
            <a:pPr algn="l"/>
            <a:r>
              <a:rPr lang="en-US" b="0" i="0" dirty="0">
                <a:solidFill>
                  <a:srgbClr val="012633"/>
                </a:solidFill>
                <a:effectLst/>
                <a:latin typeface="IBM Plex Sans" panose="020B0503050203000203" pitchFamily="34" charset="0"/>
              </a:rPr>
              <a:t>  Defendant and others worked to (1) create a process for selecting “preferred developers” that would be given the first opportunity to negotiate for specific projects and (2) develop a set of requests for proposal that treated qualities unique to </a:t>
            </a:r>
            <a:r>
              <a:rPr lang="en-US" dirty="0">
                <a:solidFill>
                  <a:srgbClr val="012633"/>
                </a:solidFill>
                <a:latin typeface="IBM Plex Sans" panose="020B0503050203000203" pitchFamily="34" charset="0"/>
              </a:rPr>
              <a:t>Defendants firm. </a:t>
            </a:r>
          </a:p>
          <a:p>
            <a:pPr marL="0" indent="0">
              <a:buNone/>
            </a:pPr>
            <a:endParaRPr lang="en-US" dirty="0"/>
          </a:p>
        </p:txBody>
      </p:sp>
      <p:sp>
        <p:nvSpPr>
          <p:cNvPr id="3" name="Text Placeholder 2">
            <a:extLst>
              <a:ext uri="{FF2B5EF4-FFF2-40B4-BE49-F238E27FC236}">
                <a16:creationId xmlns:a16="http://schemas.microsoft.com/office/drawing/2014/main" id="{3327DCFA-58DA-7EE5-D126-729BEC0F7FE7}"/>
              </a:ext>
            </a:extLst>
          </p:cNvPr>
          <p:cNvSpPr>
            <a:spLocks noGrp="1"/>
          </p:cNvSpPr>
          <p:nvPr>
            <p:ph type="body" sz="quarter" idx="15"/>
          </p:nvPr>
        </p:nvSpPr>
        <p:spPr/>
        <p:txBody>
          <a:bodyPr/>
          <a:lstStyle/>
          <a:p>
            <a:r>
              <a:rPr lang="en-US" i="1" dirty="0"/>
              <a:t>Ciminelli v. United States</a:t>
            </a:r>
          </a:p>
        </p:txBody>
      </p:sp>
      <p:sp>
        <p:nvSpPr>
          <p:cNvPr id="4" name="Text Placeholder 3">
            <a:extLst>
              <a:ext uri="{FF2B5EF4-FFF2-40B4-BE49-F238E27FC236}">
                <a16:creationId xmlns:a16="http://schemas.microsoft.com/office/drawing/2014/main" id="{CD99A945-167A-830E-1CD3-DBB00F563DCE}"/>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289055104"/>
      </p:ext>
    </p:extLst>
  </p:cSld>
  <p:clrMapOvr>
    <a:masterClrMapping/>
  </p:clrMapOvr>
</p:sld>
</file>

<file path=ppt/theme/theme1.xml><?xml version="1.0" encoding="utf-8"?>
<a:theme xmlns:a="http://schemas.openxmlformats.org/drawingml/2006/main" name="2_Office Theme">
  <a:themeElements>
    <a:clrScheme name="Baker Donelson - NEW">
      <a:dk1>
        <a:srgbClr val="666666"/>
      </a:dk1>
      <a:lt1>
        <a:srgbClr val="FFFFFF"/>
      </a:lt1>
      <a:dk2>
        <a:srgbClr val="999999"/>
      </a:dk2>
      <a:lt2>
        <a:srgbClr val="FFFFFF"/>
      </a:lt2>
      <a:accent1>
        <a:srgbClr val="D52B1E"/>
      </a:accent1>
      <a:accent2>
        <a:srgbClr val="FF9900"/>
      </a:accent2>
      <a:accent3>
        <a:srgbClr val="359B4C"/>
      </a:accent3>
      <a:accent4>
        <a:srgbClr val="00BBEE"/>
      </a:accent4>
      <a:accent5>
        <a:srgbClr val="006983"/>
      </a:accent5>
      <a:accent6>
        <a:srgbClr val="993399"/>
      </a:accent6>
      <a:hlink>
        <a:srgbClr val="D52B1E"/>
      </a:hlink>
      <a:folHlink>
        <a:srgbClr val="006983"/>
      </a:folHlink>
    </a:clrScheme>
    <a:fontScheme name="Open Sans">
      <a:majorFont>
        <a:latin typeface="Open Sans semi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6511</TotalTime>
  <Words>3257</Words>
  <Application>Microsoft Office PowerPoint</Application>
  <PresentationFormat>Widescreen</PresentationFormat>
  <Paragraphs>236</Paragraphs>
  <Slides>36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36</vt:i4>
      </vt:variant>
    </vt:vector>
  </HeadingPairs>
  <TitlesOfParts>
    <vt:vector size="53" baseType="lpstr">
      <vt:lpstr>AP</vt:lpstr>
      <vt:lpstr>Arial</vt:lpstr>
      <vt:lpstr>Avenir LT W01_45 Book1475508</vt:lpstr>
      <vt:lpstr>Calibri</vt:lpstr>
      <vt:lpstr>HCoWhitney</vt:lpstr>
      <vt:lpstr>IBM Plex Sans</vt:lpstr>
      <vt:lpstr>ITC Berkeley Old Style W01</vt:lpstr>
      <vt:lpstr>Monserrat</vt:lpstr>
      <vt:lpstr>Montserrat</vt:lpstr>
      <vt:lpstr>Open Sans</vt:lpstr>
      <vt:lpstr>Open Sans Light</vt:lpstr>
      <vt:lpstr>Open Sans semibold</vt:lpstr>
      <vt:lpstr>Open Sans semibold</vt:lpstr>
      <vt:lpstr>proxima-nova</vt:lpstr>
      <vt:lpstr>Times New Roman</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Barnard, Thomas</dc:creator>
  <cp:lastModifiedBy>Barnard, Thomas</cp:lastModifiedBy>
  <cp:revision>11</cp:revision>
  <dcterms:created xsi:type="dcterms:W3CDTF">2023-08-17T13:01:16Z</dcterms:created>
  <dcterms:modified xsi:type="dcterms:W3CDTF">2023-08-23T17:13:17Z</dcterms:modified>
</cp:coreProperties>
</file>