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59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735"/>
    <a:srgbClr val="002856"/>
    <a:srgbClr val="F14C27"/>
    <a:srgbClr val="8E2A2A"/>
    <a:srgbClr val="C2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46B2-3F87-4D39-97E0-CE7249109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7539-F8AF-45CC-AD5C-599FE32AF30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57FA-147D-4B62-A3AD-AD133DBF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479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10334794" cy="453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5940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479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2291"/>
            <a:ext cx="10334794" cy="453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6075" indent="-3460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8513" indent="-34131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0475" indent="-3460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2913" indent="-341313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4875" indent="-346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63609" y="4109021"/>
            <a:ext cx="8878042" cy="233368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F32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  <a:endParaRPr lang="en-US" sz="2000" b="1" dirty="0" smtClean="0">
              <a:solidFill>
                <a:srgbClr val="F32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Bernhard Mueller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0948" y="848127"/>
            <a:ext cx="74307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Working Remotely from Abroad –</a:t>
            </a:r>
          </a:p>
          <a:p>
            <a:pPr algn="r"/>
            <a:r>
              <a:rPr lang="en-US" sz="4400" b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Considerations</a:t>
            </a:r>
            <a:endParaRPr lang="en-US" sz="4400" b="1" dirty="0">
              <a:solidFill>
                <a:srgbClr val="00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Happy </a:t>
            </a:r>
            <a:r>
              <a:rPr lang="en-US" sz="3600" b="1" dirty="0"/>
              <a:t>to Answer </a:t>
            </a:r>
          </a:p>
          <a:p>
            <a:pPr marL="0" indent="0" algn="ctr">
              <a:buNone/>
            </a:pPr>
            <a:r>
              <a:rPr lang="en-US" sz="3600" b="1" dirty="0"/>
              <a:t>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8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7112"/>
            <a:ext cx="12192000" cy="299708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85101" y="3939117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l"/>
              <a:defRPr kumimoji="1" sz="2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2F2F2"/>
                </a:solidFill>
                <a:latin typeface="Andale Mono" panose="020B0509000000000004" pitchFamily="49" charset="0"/>
              </a:rPr>
              <a:t>.</a:t>
            </a: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white">
          <a:xfrm>
            <a:off x="1390651" y="1826647"/>
            <a:ext cx="9410700" cy="48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2767" tIns="61384" rIns="122767" bIns="61384"/>
          <a:lstStyle>
            <a:lvl1pPr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26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  <a:defRPr kumimoji="1" sz="22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n"/>
              <a:defRPr kumimoji="1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667" dirty="0">
              <a:solidFill>
                <a:srgbClr val="EB3333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02799" y="6458995"/>
            <a:ext cx="232205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l"/>
              <a:defRPr kumimoji="1" sz="2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67" b="1" dirty="0">
                <a:solidFill>
                  <a:schemeClr val="bg1"/>
                </a:solidFill>
              </a:rPr>
              <a:t>© </a:t>
            </a:r>
            <a:r>
              <a:rPr lang="en-US" altLang="en-US" sz="1067" b="1" dirty="0">
                <a:solidFill>
                  <a:schemeClr val="bg1"/>
                </a:solidFill>
              </a:rPr>
              <a:t>2023, Ogletree Deakins</a:t>
            </a:r>
            <a:endParaRPr lang="en-US" altLang="en-US" sz="1067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65" y="4299576"/>
            <a:ext cx="1292067" cy="74494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02799" y="6219798"/>
            <a:ext cx="232205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l"/>
              <a:defRPr kumimoji="1" sz="2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67" b="1" dirty="0">
                <a:solidFill>
                  <a:schemeClr val="bg1"/>
                </a:solidFill>
              </a:rPr>
              <a:t>www.ogletree.com</a:t>
            </a:r>
            <a:endParaRPr lang="en-US" altLang="en-US" sz="1067" b="1" dirty="0">
              <a:solidFill>
                <a:schemeClr val="bg1"/>
              </a:solidFill>
            </a:endParaRPr>
          </a:p>
        </p:txBody>
      </p:sp>
      <p:sp>
        <p:nvSpPr>
          <p:cNvPr id="11" name="Text Placeholder 29"/>
          <p:cNvSpPr txBox="1">
            <a:spLocks/>
          </p:cNvSpPr>
          <p:nvPr/>
        </p:nvSpPr>
        <p:spPr>
          <a:xfrm>
            <a:off x="538693" y="350192"/>
            <a:ext cx="11114617" cy="1466849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None/>
              <a:defRPr kumimoji="1" sz="4000" b="1" baseline="0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l"/>
              <a:defRPr kumimoji="1" sz="2200">
                <a:solidFill>
                  <a:srgbClr val="000000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00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algn="ctr"/>
            <a:r>
              <a:rPr lang="en-US" sz="5333" kern="0" dirty="0" smtClean="0"/>
              <a:t>Thank You!</a:t>
            </a:r>
            <a:endParaRPr lang="en-US" sz="5333" kern="0" dirty="0"/>
          </a:p>
        </p:txBody>
      </p:sp>
      <p:sp>
        <p:nvSpPr>
          <p:cNvPr id="12" name="Text Placeholder 29"/>
          <p:cNvSpPr txBox="1">
            <a:spLocks/>
          </p:cNvSpPr>
          <p:nvPr/>
        </p:nvSpPr>
        <p:spPr>
          <a:xfrm>
            <a:off x="538693" y="2392588"/>
            <a:ext cx="11114617" cy="912057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None/>
              <a:defRPr kumimoji="1" sz="2000" b="1" baseline="0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l"/>
              <a:defRPr kumimoji="1" sz="2200">
                <a:solidFill>
                  <a:srgbClr val="000000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rgbClr val="000000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rgbClr val="000000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+mn-lt"/>
              </a:defRPr>
            </a:lvl9pPr>
          </a:lstStyle>
          <a:p>
            <a:pPr algn="ctr"/>
            <a:r>
              <a:rPr lang="en-US" sz="2667" kern="0" dirty="0" smtClean="0"/>
              <a:t>Bernhard Mueller</a:t>
            </a:r>
            <a:endParaRPr lang="en-US" sz="2667" kern="0" dirty="0"/>
          </a:p>
          <a:p>
            <a:pPr algn="ctr"/>
            <a:r>
              <a:rPr lang="en-US" sz="2667" kern="0" dirty="0" smtClean="0"/>
              <a:t>bernhard.Mueller@Ogletree.com</a:t>
            </a:r>
            <a:endParaRPr lang="en-US" sz="2667" kern="0" dirty="0"/>
          </a:p>
          <a:p>
            <a:pPr algn="ctr"/>
            <a:endParaRPr lang="en-US" sz="2667" kern="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" y="3797147"/>
            <a:ext cx="12191999" cy="79965"/>
          </a:xfrm>
          <a:prstGeom prst="rect">
            <a:avLst/>
          </a:prstGeom>
          <a:gradFill flip="none" rotWithShape="1">
            <a:gsLst>
              <a:gs pos="100000">
                <a:srgbClr val="97A4BE"/>
              </a:gs>
              <a:gs pos="50000">
                <a:srgbClr val="97A4BE">
                  <a:tint val="44500"/>
                  <a:satMod val="160000"/>
                </a:srgbClr>
              </a:gs>
              <a:gs pos="0">
                <a:srgbClr val="97A4B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kern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65" y="5290215"/>
            <a:ext cx="1281320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59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3611" cy="886159"/>
          </a:xfrm>
        </p:spPr>
        <p:txBody>
          <a:bodyPr>
            <a:normAutofit/>
          </a:bodyPr>
          <a:lstStyle/>
          <a:p>
            <a:r>
              <a:rPr lang="en-US" sz="3400" dirty="0"/>
              <a:t>Employees Working Abroad – Issues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Immigration </a:t>
            </a:r>
            <a:r>
              <a:rPr lang="en-US" dirty="0" smtClean="0"/>
              <a:t>Law </a:t>
            </a:r>
          </a:p>
          <a:p>
            <a:r>
              <a:rPr lang="en-US" dirty="0" smtClean="0"/>
              <a:t>Tax Considerations</a:t>
            </a:r>
          </a:p>
          <a:p>
            <a:r>
              <a:rPr lang="en-US" dirty="0"/>
              <a:t>Employment Law </a:t>
            </a:r>
            <a:r>
              <a:rPr lang="en-US" dirty="0" smtClean="0"/>
              <a:t>Exposure</a:t>
            </a:r>
            <a:endParaRPr lang="en-US" dirty="0"/>
          </a:p>
          <a:p>
            <a:r>
              <a:rPr lang="en-US" dirty="0"/>
              <a:t>Benefits </a:t>
            </a:r>
            <a:r>
              <a:rPr lang="en-US" dirty="0" smtClean="0"/>
              <a:t>Continuation Option</a:t>
            </a:r>
            <a:endParaRPr lang="en-US" dirty="0"/>
          </a:p>
          <a:p>
            <a:r>
              <a:rPr lang="en-US" dirty="0"/>
              <a:t>Intellectual </a:t>
            </a:r>
            <a:r>
              <a:rPr lang="en-US" dirty="0" smtClean="0"/>
              <a:t>Property Concerns</a:t>
            </a:r>
            <a:endParaRPr lang="en-US" dirty="0"/>
          </a:p>
          <a:p>
            <a:r>
              <a:rPr lang="en-US" dirty="0"/>
              <a:t>IT Security / Local </a:t>
            </a:r>
            <a:r>
              <a:rPr lang="en-US" dirty="0" smtClean="0"/>
              <a:t>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9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Issue #1: </a:t>
            </a:r>
            <a:r>
              <a:rPr lang="en-US" sz="3200" b="1" dirty="0" smtClean="0"/>
              <a:t>Immigration </a:t>
            </a:r>
            <a:r>
              <a:rPr lang="en-US" sz="3200" b="1" dirty="0" smtClean="0"/>
              <a:t>Law Issues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33" y="1482290"/>
            <a:ext cx="10881360" cy="489357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Is </a:t>
            </a:r>
            <a:r>
              <a:rPr lang="en-US" dirty="0"/>
              <a:t>employee </a:t>
            </a:r>
            <a:r>
              <a:rPr lang="en-US" dirty="0" smtClean="0"/>
              <a:t>a citizen </a:t>
            </a:r>
            <a:r>
              <a:rPr lang="en-US" dirty="0"/>
              <a:t>or permanent </a:t>
            </a:r>
            <a:r>
              <a:rPr lang="en-US" dirty="0" smtClean="0"/>
              <a:t>resident of host country?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If not: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Does </a:t>
            </a:r>
            <a:r>
              <a:rPr lang="en-US" dirty="0" smtClean="0"/>
              <a:t>UT-Battelle </a:t>
            </a:r>
            <a:r>
              <a:rPr lang="en-US" dirty="0"/>
              <a:t>have an entity in </a:t>
            </a:r>
            <a:r>
              <a:rPr lang="en-US" dirty="0" smtClean="0"/>
              <a:t>the host </a:t>
            </a:r>
            <a:r>
              <a:rPr lang="en-US" dirty="0"/>
              <a:t>country</a:t>
            </a:r>
            <a:r>
              <a:rPr lang="en-US" dirty="0" smtClean="0"/>
              <a:t>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Is work visa application feasible?  Time constraints?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no to both, may need to consider risk-mitigating alternatives </a:t>
            </a:r>
            <a:r>
              <a:rPr lang="en-US" dirty="0" smtClean="0"/>
              <a:t>(establish entity or </a:t>
            </a:r>
            <a:r>
              <a:rPr lang="en-US" dirty="0"/>
              <a:t>use </a:t>
            </a:r>
            <a:r>
              <a:rPr lang="en-US" dirty="0" smtClean="0"/>
              <a:t>PEO/payroll </a:t>
            </a:r>
            <a:r>
              <a:rPr lang="en-US" dirty="0"/>
              <a:t>provider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New “Digital Nomad Visa” options in over 50 countries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Allows work remotely via computer/laptop to a foreign-based employer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Typically valid for 12 months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Terms vary by country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Some provide tax exemption or reductions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Many have minimum income requirement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409">
            <a:off x="10126044" y="466545"/>
            <a:ext cx="1661404" cy="9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5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Issue </a:t>
            </a:r>
            <a:r>
              <a:rPr lang="en-US" sz="3200" b="1" dirty="0" smtClean="0"/>
              <a:t>#2: </a:t>
            </a:r>
            <a:r>
              <a:rPr lang="en-US" sz="3200" b="1" dirty="0" smtClean="0"/>
              <a:t>Tax Considerations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9486207" cy="45305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Does US have tax </a:t>
            </a:r>
            <a:r>
              <a:rPr lang="en-US" dirty="0"/>
              <a:t>treaty and/or social security totalization </a:t>
            </a:r>
            <a:r>
              <a:rPr lang="en-US" dirty="0" smtClean="0"/>
              <a:t>agreement with </a:t>
            </a:r>
            <a:r>
              <a:rPr lang="en-US" dirty="0" smtClean="0"/>
              <a:t>host country</a:t>
            </a:r>
            <a:r>
              <a:rPr lang="en-US" dirty="0"/>
              <a:t>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not, employee </a:t>
            </a:r>
            <a:r>
              <a:rPr lang="en-US" dirty="0" smtClean="0"/>
              <a:t>/ UT-Battelle have </a:t>
            </a:r>
            <a:r>
              <a:rPr lang="en-US" dirty="0"/>
              <a:t>to </a:t>
            </a:r>
            <a:r>
              <a:rPr lang="en-US" dirty="0" smtClean="0"/>
              <a:t>remit income </a:t>
            </a:r>
            <a:r>
              <a:rPr lang="en-US" dirty="0"/>
              <a:t>tax and social security contributions in </a:t>
            </a:r>
            <a:r>
              <a:rPr lang="en-US" dirty="0" smtClean="0"/>
              <a:t>host </a:t>
            </a:r>
            <a:r>
              <a:rPr lang="en-US" dirty="0"/>
              <a:t>country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For </a:t>
            </a:r>
            <a:r>
              <a:rPr lang="en-US" dirty="0" smtClean="0"/>
              <a:t>short-term </a:t>
            </a:r>
            <a:r>
              <a:rPr lang="en-US" dirty="0"/>
              <a:t>situations (e.g., 6 months or less) – risk typically low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For longer term situations – consider risk mitigating options </a:t>
            </a:r>
            <a:r>
              <a:rPr lang="en-US" dirty="0" smtClean="0"/>
              <a:t>(PEO/payroll </a:t>
            </a:r>
            <a:r>
              <a:rPr lang="en-US" dirty="0"/>
              <a:t>provider)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Permanent Establishment (PE) issues – risk highest if employee </a:t>
            </a:r>
            <a:r>
              <a:rPr lang="en-US" dirty="0" smtClean="0"/>
              <a:t>concludes </a:t>
            </a:r>
            <a:r>
              <a:rPr lang="en-US" dirty="0"/>
              <a:t>contracts or </a:t>
            </a:r>
            <a:r>
              <a:rPr lang="en-US" dirty="0" smtClean="0"/>
              <a:t>generates </a:t>
            </a:r>
            <a:r>
              <a:rPr lang="en-US" dirty="0"/>
              <a:t>income for </a:t>
            </a:r>
            <a:r>
              <a:rPr lang="en-US" dirty="0" smtClean="0"/>
              <a:t>UT-Battelle abroad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“Deemed Service” PE </a:t>
            </a:r>
            <a:r>
              <a:rPr lang="en-US" dirty="0" smtClean="0"/>
              <a:t>Risk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IP Generation PE Risk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952">
            <a:off x="6270145" y="5087389"/>
            <a:ext cx="2359154" cy="16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Issue </a:t>
            </a:r>
            <a:r>
              <a:rPr lang="en-US" sz="3200" b="1" dirty="0" smtClean="0"/>
              <a:t>#3: </a:t>
            </a:r>
            <a:r>
              <a:rPr lang="en-US" sz="3200" b="1" dirty="0" smtClean="0"/>
              <a:t>Employment </a:t>
            </a:r>
            <a:r>
              <a:rPr lang="en-US" sz="3200" b="1" dirty="0" smtClean="0"/>
              <a:t>Law Exposure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9162011" cy="45305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No </a:t>
            </a:r>
            <a:r>
              <a:rPr lang="en-US" dirty="0"/>
              <a:t>at-will employment outside US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Application of the “territoriality principle” – law where </a:t>
            </a:r>
            <a:r>
              <a:rPr lang="en-US" dirty="0" smtClean="0"/>
              <a:t>services </a:t>
            </a:r>
            <a:r>
              <a:rPr lang="en-US" dirty="0"/>
              <a:t>are rendered applies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Local employment laws typically include mandatory bonuses, paid vacation, paid sick leave, notice and </a:t>
            </a:r>
            <a:r>
              <a:rPr lang="en-US" dirty="0" smtClean="0"/>
              <a:t>severance for termination, </a:t>
            </a:r>
            <a:r>
              <a:rPr lang="en-US" dirty="0"/>
              <a:t>etc.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Risk increases based on length of remote work, job duties, </a:t>
            </a:r>
            <a:r>
              <a:rPr lang="en-US" dirty="0" smtClean="0"/>
              <a:t>etc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Mitigating measure – enter into a Remote Work Agreement and set a date certain when the employee </a:t>
            </a:r>
            <a:r>
              <a:rPr lang="en-US" dirty="0" smtClean="0"/>
              <a:t>must </a:t>
            </a:r>
            <a:r>
              <a:rPr lang="en-US" dirty="0"/>
              <a:t>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7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Issue #4: Benefits Continuation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8854440" cy="45305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Benefits Plan </a:t>
            </a:r>
            <a:r>
              <a:rPr lang="en-US" dirty="0" smtClean="0"/>
              <a:t>language </a:t>
            </a:r>
            <a:r>
              <a:rPr lang="en-US" dirty="0"/>
              <a:t>may not cover employee when working outside </a:t>
            </a:r>
            <a:r>
              <a:rPr lang="en-US" dirty="0" smtClean="0"/>
              <a:t>US – double-check!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i="1" dirty="0" smtClean="0"/>
              <a:t>Medical </a:t>
            </a:r>
            <a:r>
              <a:rPr lang="en-US" b="1" i="1" dirty="0"/>
              <a:t>benefit </a:t>
            </a:r>
            <a:r>
              <a:rPr lang="en-US" b="1" i="1" dirty="0" smtClean="0"/>
              <a:t>plan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Ensure </a:t>
            </a:r>
            <a:r>
              <a:rPr lang="en-US" dirty="0"/>
              <a:t>coverage by providing a rider or requiring the employee to obtain </a:t>
            </a:r>
            <a:r>
              <a:rPr lang="en-US" dirty="0" smtClean="0"/>
              <a:t>&amp; </a:t>
            </a:r>
            <a:r>
              <a:rPr lang="en-US" dirty="0"/>
              <a:t>show proof of coverage as condition of remote </a:t>
            </a:r>
            <a:r>
              <a:rPr lang="en-US" dirty="0" smtClean="0"/>
              <a:t>work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Especially </a:t>
            </a:r>
            <a:r>
              <a:rPr lang="en-US" dirty="0"/>
              <a:t>important because workers’ compensation coverage may not apply to the remote work after short term </a:t>
            </a:r>
            <a:r>
              <a:rPr lang="en-US" dirty="0" smtClean="0"/>
              <a:t>period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b="1" i="1" dirty="0"/>
              <a:t>401(k) or other retirement plan </a:t>
            </a:r>
            <a:endParaRPr lang="en-US" b="1" i="1" dirty="0" smtClean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Most </a:t>
            </a:r>
            <a:r>
              <a:rPr lang="en-US" dirty="0"/>
              <a:t>US plans do not cover employees working outside the US who are not US citizens or </a:t>
            </a:r>
            <a:r>
              <a:rPr lang="en-US" dirty="0" smtClean="0"/>
              <a:t>US permanent </a:t>
            </a:r>
            <a:r>
              <a:rPr lang="en-US" dirty="0"/>
              <a:t>residents (e.g., employee on </a:t>
            </a:r>
            <a:r>
              <a:rPr lang="en-US" dirty="0" smtClean="0"/>
              <a:t>H-1B</a:t>
            </a:r>
            <a:r>
              <a:rPr lang="en-US" dirty="0"/>
              <a:t>, </a:t>
            </a:r>
            <a:r>
              <a:rPr lang="en-US" dirty="0" smtClean="0"/>
              <a:t>O-1 visa etc.)</a:t>
            </a:r>
            <a:endParaRPr lang="en-US" dirty="0"/>
          </a:p>
        </p:txBody>
      </p:sp>
      <p:pic>
        <p:nvPicPr>
          <p:cNvPr id="1026" name="Picture 2" descr="An Insurance Primer For Small Businesses That Want to Stay Competitive |  TL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914">
            <a:off x="9653088" y="513493"/>
            <a:ext cx="2217406" cy="14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8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Issue #5: Intellectual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9677400" cy="45305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</a:t>
            </a:r>
            <a:r>
              <a:rPr lang="en-US" dirty="0"/>
              <a:t>employee is developing/creating IP, need to assess: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Strength of current IP agreements, and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Enforceability of </a:t>
            </a:r>
            <a:r>
              <a:rPr lang="en-US" dirty="0" smtClean="0"/>
              <a:t>UT-Battelle’s </a:t>
            </a:r>
            <a:r>
              <a:rPr lang="en-US" dirty="0"/>
              <a:t>IP rights in the remote work country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Potential Problems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Expensive </a:t>
            </a:r>
            <a:r>
              <a:rPr lang="en-US" dirty="0"/>
              <a:t>and time consuming to enforce IP rights in remote work country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Without locally </a:t>
            </a:r>
            <a:r>
              <a:rPr lang="en-US" dirty="0"/>
              <a:t>compliant employment agreement, </a:t>
            </a:r>
            <a:r>
              <a:rPr lang="en-US" dirty="0" smtClean="0"/>
              <a:t>may </a:t>
            </a:r>
            <a:r>
              <a:rPr lang="en-US" dirty="0"/>
              <a:t>be difficult </a:t>
            </a:r>
            <a:r>
              <a:rPr lang="en-US" dirty="0" smtClean="0"/>
              <a:t>to enforce </a:t>
            </a:r>
            <a:r>
              <a:rPr lang="en-US" dirty="0"/>
              <a:t>IP rights without </a:t>
            </a:r>
            <a:r>
              <a:rPr lang="en-US" dirty="0" smtClean="0"/>
              <a:t>creating exposure to employment </a:t>
            </a:r>
            <a:r>
              <a:rPr lang="en-US" dirty="0"/>
              <a:t>and </a:t>
            </a:r>
            <a:r>
              <a:rPr lang="en-US" dirty="0" smtClean="0"/>
              <a:t>tax risk 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IP protection is a critical issue – </a:t>
            </a:r>
            <a:r>
              <a:rPr lang="en-US" dirty="0" smtClean="0"/>
              <a:t>UT-Battelle </a:t>
            </a:r>
            <a:r>
              <a:rPr lang="en-US" dirty="0"/>
              <a:t>should consider risk mitigating options (e.g., local employment through </a:t>
            </a:r>
            <a:r>
              <a:rPr lang="en-US" dirty="0" smtClean="0"/>
              <a:t>partner entity </a:t>
            </a:r>
            <a:r>
              <a:rPr lang="en-US" dirty="0"/>
              <a:t>or PEO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8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Issue #6: IT Security / Local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291"/>
            <a:ext cx="8521931" cy="45305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If employee will use electronic devices to work remotely, </a:t>
            </a:r>
            <a:r>
              <a:rPr lang="en-US" dirty="0"/>
              <a:t>need to assess: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ORNL systems will they access remotely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Security risk if employee is working </a:t>
            </a:r>
            <a:r>
              <a:rPr lang="en-US" dirty="0" smtClean="0"/>
              <a:t>in country </a:t>
            </a:r>
            <a:r>
              <a:rPr lang="en-US" dirty="0" smtClean="0"/>
              <a:t>with known IT infrastructure weakness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Option to limit employee’s access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Likelihood that foreign </a:t>
            </a:r>
            <a:r>
              <a:rPr lang="en-US" dirty="0" smtClean="0"/>
              <a:t>customs/immigration agent will </a:t>
            </a:r>
            <a:r>
              <a:rPr lang="en-US" dirty="0" smtClean="0"/>
              <a:t>request access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Potential </a:t>
            </a:r>
            <a:r>
              <a:rPr lang="en-US" dirty="0"/>
              <a:t>Problems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Some countries may want to gain access to ORNL systems or data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Employee may become target of government agencies / espionage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2020 Major Hacks and Cyber Espionage - Strategic Fina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625">
            <a:off x="9572199" y="540472"/>
            <a:ext cx="2147361" cy="12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8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62" y="161002"/>
            <a:ext cx="9092137" cy="66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D Resource Document" ma:contentTypeID="0x01010007F817B5DD940A4C8144DF0FA4075EC40200A3DB24A38B82FE41AD0E41752573C26C" ma:contentTypeVersion="72" ma:contentTypeDescription="" ma:contentTypeScope="" ma:versionID="15ee01063bcc1bf112662ebfebbe289d">
  <xsd:schema xmlns:xsd="http://www.w3.org/2001/XMLSchema" xmlns:xs="http://www.w3.org/2001/XMLSchema" xmlns:p="http://schemas.microsoft.com/office/2006/metadata/properties" xmlns:ns2="6ac50d4a-bb12-4184-9d9a-686bec9743fc" xmlns:ns3="e8df1450-8e28-48cf-b599-c9e91c6de9f9" targetNamespace="http://schemas.microsoft.com/office/2006/metadata/properties" ma:root="true" ma:fieldsID="fb9b39527ca66c67d4bbc746d15d9543" ns2:_="" ns3:_="">
    <xsd:import namespace="6ac50d4a-bb12-4184-9d9a-686bec9743fc"/>
    <xsd:import namespace="e8df1450-8e28-48cf-b599-c9e91c6de9f9"/>
    <xsd:element name="properties">
      <xsd:complexType>
        <xsd:sequence>
          <xsd:element name="documentManagement">
            <xsd:complexType>
              <xsd:all>
                <xsd:element ref="ns2:LimitToAudience" minOccurs="0"/>
                <xsd:element ref="ns2:Sort_x0020_Order" minOccurs="0"/>
                <xsd:element ref="ns2:Date1" minOccurs="0"/>
                <xsd:element ref="ns2:Featured" minOccurs="0"/>
                <xsd:element ref="ns2:TaxCatchAllLabel" minOccurs="0"/>
                <xsd:element ref="ns2:i9ca23b0db0f4b53825dd252c143af46" minOccurs="0"/>
                <xsd:element ref="ns2:f3107f0c9653409ba8036cc67e13969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TaxCatchAll" minOccurs="0"/>
                <xsd:element ref="ns3:lcf76f155ced4ddcb4097134ff3c332f" minOccurs="0"/>
                <xsd:element ref="ns2:i0c9082ac34f40b199051da1ba49f820" minOccurs="0"/>
                <xsd:element ref="ns2:o671c38c54464712bb9af5b8a22a87fb" minOccurs="0"/>
                <xsd:element ref="ns2:g27012de67764c49890993a8bacb4c02" minOccurs="0"/>
                <xsd:element ref="ns2:ebb0b9fd40334b6f8953b206c9cb3cf3" minOccurs="0"/>
                <xsd:element ref="ns3:InternalContent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50d4a-bb12-4184-9d9a-686bec9743fc" elementFormDefault="qualified">
    <xsd:import namespace="http://schemas.microsoft.com/office/2006/documentManagement/types"/>
    <xsd:import namespace="http://schemas.microsoft.com/office/infopath/2007/PartnerControls"/>
    <xsd:element name="LimitToAudience" ma:index="2" nillable="true" ma:displayName="Limit To Audience" ma:default="0" ma:description="Checking this box will make sure that only users in the defined content audiences are able to see this item." ma:internalName="LimitToAudience" ma:readOnly="false">
      <xsd:simpleType>
        <xsd:restriction base="dms:Boolean"/>
      </xsd:simpleType>
    </xsd:element>
    <xsd:element name="Sort_x0020_Order" ma:index="4" nillable="true" ma:displayName="Sort Order" ma:internalName="Sort_x0020_Order" ma:readOnly="false" ma:percentage="FALSE">
      <xsd:simpleType>
        <xsd:restriction base="dms:Number">
          <xsd:minInclusive value="0"/>
        </xsd:restriction>
      </xsd:simpleType>
    </xsd:element>
    <xsd:element name="Date1" ma:index="5" nillable="true" ma:displayName="Date" ma:format="DateOnly" ma:internalName="Date1" ma:readOnly="false">
      <xsd:simpleType>
        <xsd:restriction base="dms:DateTime"/>
      </xsd:simpleType>
    </xsd:element>
    <xsd:element name="Featured" ma:index="6" nillable="true" ma:displayName="Featured" ma:default="0" ma:internalName="Featured" ma:readOnly="false">
      <xsd:simpleType>
        <xsd:restriction base="dms:Boolean"/>
      </xsd:simpleType>
    </xsd:element>
    <xsd:element name="TaxCatchAllLabel" ma:index="10" nillable="true" ma:displayName="Taxonomy Catch All Column1" ma:hidden="true" ma:list="{806414af-61e6-4601-addb-0e44ab5c5751}" ma:internalName="TaxCatchAllLabel" ma:readOnly="false" ma:showField="CatchAllDataLabel" ma:web="6ac50d4a-bb12-4184-9d9a-686bec974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ca23b0db0f4b53825dd252c143af46" ma:index="11" nillable="true" ma:taxonomy="true" ma:internalName="i9ca23b0db0f4b53825dd252c143af46" ma:taxonomyFieldName="ODRole" ma:displayName="ODRole" ma:readOnly="false" ma:fieldId="{29ca23b0-db0f-4b53-825d-d252c143af46}" ma:taxonomyMulti="true" ma:sspId="6bb319e1-92ec-4ac8-acb5-f66d9c6c21b0" ma:termSetId="179e7bc1-6015-4630-a396-5e338bf1a218" ma:anchorId="5542483d-a1d7-4aa1-8a80-b5bf32f94c3f" ma:open="false" ma:isKeyword="false">
      <xsd:complexType>
        <xsd:sequence>
          <xsd:element ref="pc:Terms" minOccurs="0" maxOccurs="1"/>
        </xsd:sequence>
      </xsd:complexType>
    </xsd:element>
    <xsd:element name="f3107f0c9653409ba8036cc67e13969e" ma:index="14" nillable="true" ma:taxonomy="true" ma:internalName="f3107f0c9653409ba8036cc67e13969e" ma:taxonomyFieldName="ContentAudience" ma:displayName="Content Audience" ma:readOnly="false" ma:fieldId="{f3107f0c-9653-409b-a803-6cc67e13969e}" ma:taxonomyMulti="true" ma:sspId="6bb319e1-92ec-4ac8-acb5-f66d9c6c21b0" ma:termSetId="179e7bc1-6015-4630-a396-5e338bf1a2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806414af-61e6-4601-addb-0e44ab5c5751}" ma:internalName="TaxCatchAll" ma:readOnly="false" ma:showField="CatchAllData" ma:web="6ac50d4a-bb12-4184-9d9a-686bec974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c9082ac34f40b199051da1ba49f820" ma:index="26" nillable="true" ma:taxonomy="true" ma:internalName="i0c9082ac34f40b199051da1ba49f820" ma:taxonomyFieldName="ODJobTitle1" ma:displayName="ODJobTitle" ma:readOnly="false" ma:default="" ma:fieldId="{20c9082a-c34f-40b1-9905-1da1ba49f820}" ma:taxonomyMulti="true" ma:sspId="6bb319e1-92ec-4ac8-acb5-f66d9c6c21b0" ma:termSetId="179e7bc1-6015-4630-a396-5e338bf1a218" ma:anchorId="9f213bdf-79ea-4531-9ac4-717d3661c0c3" ma:open="false" ma:isKeyword="false">
      <xsd:complexType>
        <xsd:sequence>
          <xsd:element ref="pc:Terms" minOccurs="0" maxOccurs="1"/>
        </xsd:sequence>
      </xsd:complexType>
    </xsd:element>
    <xsd:element name="o671c38c54464712bb9af5b8a22a87fb" ma:index="28" nillable="true" ma:taxonomy="true" ma:internalName="o671c38c54464712bb9af5b8a22a87fb" ma:taxonomyFieldName="ODLocation1" ma:displayName="ODLocation" ma:readOnly="false" ma:default="" ma:fieldId="{8671c38c-5446-4712-bb9a-f5b8a22a87fb}" ma:taxonomyMulti="true" ma:sspId="6bb319e1-92ec-4ac8-acb5-f66d9c6c21b0" ma:termSetId="179e7bc1-6015-4630-a396-5e338bf1a218" ma:anchorId="93718bdc-30a1-49c8-a063-a8ff55023d29" ma:open="false" ma:isKeyword="false">
      <xsd:complexType>
        <xsd:sequence>
          <xsd:element ref="pc:Terms" minOccurs="0" maxOccurs="1"/>
        </xsd:sequence>
      </xsd:complexType>
    </xsd:element>
    <xsd:element name="g27012de67764c49890993a8bacb4c02" ma:index="30" nillable="true" ma:taxonomy="true" ma:internalName="g27012de67764c49890993a8bacb4c02" ma:taxonomyFieldName="ODPracticeGroup1" ma:displayName="ODPracticeGroup" ma:readOnly="false" ma:default="" ma:fieldId="{027012de-6776-4c49-8909-93a8bacb4c02}" ma:taxonomyMulti="true" ma:sspId="6bb319e1-92ec-4ac8-acb5-f66d9c6c21b0" ma:termSetId="179e7bc1-6015-4630-a396-5e338bf1a218" ma:anchorId="328fee3d-b6f4-425c-9480-28e6c4009686" ma:open="false" ma:isKeyword="false">
      <xsd:complexType>
        <xsd:sequence>
          <xsd:element ref="pc:Terms" minOccurs="0" maxOccurs="1"/>
        </xsd:sequence>
      </xsd:complexType>
    </xsd:element>
    <xsd:element name="ebb0b9fd40334b6f8953b206c9cb3cf3" ma:index="32" nillable="true" ma:taxonomy="true" ma:internalName="ebb0b9fd40334b6f8953b206c9cb3cf3" ma:taxonomyFieldName="ODRole1" ma:displayName="ODRole" ma:readOnly="false" ma:default="" ma:fieldId="{ebb0b9fd-4033-4b6f-8953-b206c9cb3cf3}" ma:taxonomyMulti="true" ma:sspId="6bb319e1-92ec-4ac8-acb5-f66d9c6c21b0" ma:termSetId="179e7bc1-6015-4630-a396-5e338bf1a218" ma:anchorId="5542483d-a1d7-4aa1-8a80-b5bf32f94c3f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f1450-8e28-48cf-b599-c9e91c6de9f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hidden="true" ma:internalName="MediaServiceAutoTags" ma:readOnly="true">
      <xsd:simpleType>
        <xsd:restriction base="dms:Text"/>
      </xsd:simpleType>
    </xsd:element>
    <xsd:element name="MediaServiceOCR" ma:index="2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bb319e1-92ec-4ac8-acb5-f66d9c6c21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ernalContentOwner" ma:index="34" nillable="true" ma:displayName="Internal Content Owner" ma:format="Dropdown" ma:internalName="InternalContentOwn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c50d4a-bb12-4184-9d9a-686bec9743fc">
      <Value>410</Value>
    </TaxCatchAll>
    <Featured xmlns="6ac50d4a-bb12-4184-9d9a-686bec9743fc">false</Featured>
    <f3107f0c9653409ba8036cc67e13969e xmlns="6ac50d4a-bb12-4184-9d9a-686bec9743f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Client Services</TermName>
          <TermId xmlns="http://schemas.microsoft.com/office/infopath/2007/PartnerControls">3e639938-6485-4c3c-9e95-5cbe57801fd2</TermId>
        </TermInfo>
      </Terms>
    </f3107f0c9653409ba8036cc67e13969e>
    <i9ca23b0db0f4b53825dd252c143af46 xmlns="6ac50d4a-bb12-4184-9d9a-686bec9743fc">
      <Terms xmlns="http://schemas.microsoft.com/office/infopath/2007/PartnerControls"/>
    </i9ca23b0db0f4b53825dd252c143af46>
    <Date1 xmlns="6ac50d4a-bb12-4184-9d9a-686bec9743fc" xsi:nil="true"/>
    <Sort_x0020_Order xmlns="6ac50d4a-bb12-4184-9d9a-686bec9743fc" xsi:nil="true"/>
    <LimitToAudience xmlns="6ac50d4a-bb12-4184-9d9a-686bec9743fc">false</LimitToAudience>
    <lcf76f155ced4ddcb4097134ff3c332f xmlns="e8df1450-8e28-48cf-b599-c9e91c6de9f9">
      <Terms xmlns="http://schemas.microsoft.com/office/infopath/2007/PartnerControls"/>
    </lcf76f155ced4ddcb4097134ff3c332f>
    <g27012de67764c49890993a8bacb4c02 xmlns="6ac50d4a-bb12-4184-9d9a-686bec9743fc">
      <Terms xmlns="http://schemas.microsoft.com/office/infopath/2007/PartnerControls"/>
    </g27012de67764c49890993a8bacb4c02>
    <ebb0b9fd40334b6f8953b206c9cb3cf3 xmlns="6ac50d4a-bb12-4184-9d9a-686bec9743fc">
      <Terms xmlns="http://schemas.microsoft.com/office/infopath/2007/PartnerControls"/>
    </ebb0b9fd40334b6f8953b206c9cb3cf3>
    <o671c38c54464712bb9af5b8a22a87fb xmlns="6ac50d4a-bb12-4184-9d9a-686bec9743fc">
      <Terms xmlns="http://schemas.microsoft.com/office/infopath/2007/PartnerControls"/>
    </o671c38c54464712bb9af5b8a22a87fb>
    <i0c9082ac34f40b199051da1ba49f820 xmlns="6ac50d4a-bb12-4184-9d9a-686bec9743fc">
      <Terms xmlns="http://schemas.microsoft.com/office/infopath/2007/PartnerControls"/>
    </i0c9082ac34f40b199051da1ba49f820>
    <TaxCatchAllLabel xmlns="6ac50d4a-bb12-4184-9d9a-686bec9743fc" xsi:nil="true"/>
    <InternalContentOwner xmlns="e8df1450-8e28-48cf-b599-c9e91c6de9f9" xsi:nil="true"/>
  </documentManagement>
</p:properties>
</file>

<file path=customXml/itemProps1.xml><?xml version="1.0" encoding="utf-8"?>
<ds:datastoreItem xmlns:ds="http://schemas.openxmlformats.org/officeDocument/2006/customXml" ds:itemID="{BBBAC2C6-F282-4BAA-B3BC-1541286D0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50d4a-bb12-4184-9d9a-686bec9743fc"/>
    <ds:schemaRef ds:uri="e8df1450-8e28-48cf-b599-c9e91c6de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54195A-7D9D-4971-936F-A8477963D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9EA1B-36F6-4E60-8C4F-655A09F826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8df1450-8e28-48cf-b599-c9e91c6de9f9"/>
    <ds:schemaRef ds:uri="6ac50d4a-bb12-4184-9d9a-686bec9743f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Andale Mono</vt:lpstr>
      <vt:lpstr>Arial</vt:lpstr>
      <vt:lpstr>Calibri</vt:lpstr>
      <vt:lpstr>Calibri Light</vt:lpstr>
      <vt:lpstr>Wingdings</vt:lpstr>
      <vt:lpstr>Office Theme</vt:lpstr>
      <vt:lpstr>PowerPoint Presentation</vt:lpstr>
      <vt:lpstr>Employees Working Abroad – Issues To Consider</vt:lpstr>
      <vt:lpstr>Issue #1: Immigration Law Issues</vt:lpstr>
      <vt:lpstr>Issue #2: Tax Considerations</vt:lpstr>
      <vt:lpstr>Issue #3: Employment Law Exposure</vt:lpstr>
      <vt:lpstr>Issue #4: Benefits Continuation</vt:lpstr>
      <vt:lpstr>Issue #5: Intellectual Property</vt:lpstr>
      <vt:lpstr>Issue #6: IT Security / Local Threats</vt:lpstr>
      <vt:lpstr>PowerPoint Presentation</vt:lpstr>
      <vt:lpstr>PowerPoint Presentation</vt:lpstr>
      <vt:lpstr>PowerPoint Presentation</vt:lpstr>
    </vt:vector>
  </TitlesOfParts>
  <Company>Ogletree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Managing a Workforce</dc:title>
  <dc:creator>Crissman, James K.</dc:creator>
  <cp:lastModifiedBy>Mueller, Bernhard</cp:lastModifiedBy>
  <cp:revision>62</cp:revision>
  <dcterms:created xsi:type="dcterms:W3CDTF">2020-02-25T15:42:22Z</dcterms:created>
  <dcterms:modified xsi:type="dcterms:W3CDTF">2023-08-22T19:14:56Z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1ae387f2-cdce-47d1-bf4b-af5a562f47ad</vt:lpwstr>
  </property>
  <property fmtid="{D5CDD505-2E9C-101B-9397-08002B2CF9AE}" pid="3" name="Content Audience (M)">
    <vt:lpwstr>62;#Client Services|86e02d2c-db2f-48b9-af2a-4251f8be1328</vt:lpwstr>
  </property>
  <property fmtid="{D5CDD505-2E9C-101B-9397-08002B2CF9AE}" pid="4" name="ContentTypeId">
    <vt:lpwstr>0x01010007F817B5DD940A4C8144DF0FA4075EC40200A3DB24A38B82FE41AD0E41752573C26C</vt:lpwstr>
  </property>
  <property fmtid="{D5CDD505-2E9C-101B-9397-08002B2CF9AE}" pid="5" name="Order">
    <vt:r8>348100</vt:r8>
  </property>
  <property fmtid="{D5CDD505-2E9C-101B-9397-08002B2CF9AE}" pid="6" name="Featured">
    <vt:bool>false</vt:bool>
  </property>
  <property fmtid="{D5CDD505-2E9C-101B-9397-08002B2CF9AE}" pid="7" name="_ExtendedDescription">
    <vt:lpwstr/>
  </property>
  <property fmtid="{D5CDD505-2E9C-101B-9397-08002B2CF9AE}" pid="8" name="f3107f0c9653409ba8036cc67e13969e">
    <vt:lpwstr>Client Services|3e639938-6485-4c3c-9e95-5cbe57801fd2</vt:lpwstr>
  </property>
  <property fmtid="{D5CDD505-2E9C-101B-9397-08002B2CF9AE}" pid="9" name="ContentAudience">
    <vt:lpwstr>410;#Client Services|3e639938-6485-4c3c-9e95-5cbe57801fd2</vt:lpwstr>
  </property>
  <property fmtid="{D5CDD505-2E9C-101B-9397-08002B2CF9AE}" pid="10" name="Dept">
    <vt:lpwstr/>
  </property>
  <property fmtid="{D5CDD505-2E9C-101B-9397-08002B2CF9AE}" pid="11" name="ODJobTitle">
    <vt:lpwstr/>
  </property>
  <property fmtid="{D5CDD505-2E9C-101B-9397-08002B2CF9AE}" pid="12" name="ODRole">
    <vt:lpwstr/>
  </property>
  <property fmtid="{D5CDD505-2E9C-101B-9397-08002B2CF9AE}" pid="13" name="ODDepartment">
    <vt:lpwstr/>
  </property>
  <property fmtid="{D5CDD505-2E9C-101B-9397-08002B2CF9AE}" pid="14" name="g1b6134d061445d48492a0c6500be964">
    <vt:lpwstr/>
  </property>
  <property fmtid="{D5CDD505-2E9C-101B-9397-08002B2CF9AE}" pid="15" name="p3c8d3626125442b9d96c5f175144d31">
    <vt:lpwstr/>
  </property>
  <property fmtid="{D5CDD505-2E9C-101B-9397-08002B2CF9AE}" pid="16" name="ODLocation">
    <vt:lpwstr/>
  </property>
  <property fmtid="{D5CDD505-2E9C-101B-9397-08002B2CF9AE}" pid="17" name="cab2b3288e6e43bfbf2ef2d2c28afca2">
    <vt:lpwstr/>
  </property>
  <property fmtid="{D5CDD505-2E9C-101B-9397-08002B2CF9AE}" pid="18" name="ODPracticeGroup">
    <vt:lpwstr/>
  </property>
  <property fmtid="{D5CDD505-2E9C-101B-9397-08002B2CF9AE}" pid="19" name="b2bbd117066947d2a47cb27a0d94cc29">
    <vt:lpwstr/>
  </property>
  <property fmtid="{D5CDD505-2E9C-101B-9397-08002B2CF9AE}" pid="20" name="i9ca23b0db0f4b53825dd252c143af46">
    <vt:lpwstr/>
  </property>
  <property fmtid="{D5CDD505-2E9C-101B-9397-08002B2CF9AE}" pid="21" name="Category">
    <vt:lpwstr>;#Templates;#</vt:lpwstr>
  </property>
</Properties>
</file>