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7.xml" ContentType="application/vnd.openxmlformats-officedocument.presentationml.tags+xml"/>
  <Override PartName="/ppt/notesSlides/notesSlide27.xml" ContentType="application/vnd.openxmlformats-officedocument.presentationml.notesSlide+xml"/>
  <Override PartName="/ppt/tags/tag18.xml" ContentType="application/vnd.openxmlformats-officedocument.presentationml.tags+xml"/>
  <Override PartName="/ppt/notesSlides/notesSlide2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1" r:id="rId1"/>
    <p:sldMasterId id="2147483711" r:id="rId2"/>
  </p:sldMasterIdLst>
  <p:notesMasterIdLst>
    <p:notesMasterId r:id="rId40"/>
  </p:notesMasterIdLst>
  <p:handoutMasterIdLst>
    <p:handoutMasterId r:id="rId41"/>
  </p:handoutMasterIdLst>
  <p:sldIdLst>
    <p:sldId id="404" r:id="rId3"/>
    <p:sldId id="473" r:id="rId4"/>
    <p:sldId id="474" r:id="rId5"/>
    <p:sldId id="475" r:id="rId6"/>
    <p:sldId id="476" r:id="rId7"/>
    <p:sldId id="507" r:id="rId8"/>
    <p:sldId id="504" r:id="rId9"/>
    <p:sldId id="505" r:id="rId10"/>
    <p:sldId id="509" r:id="rId11"/>
    <p:sldId id="477" r:id="rId12"/>
    <p:sldId id="410" r:id="rId13"/>
    <p:sldId id="470" r:id="rId14"/>
    <p:sldId id="454" r:id="rId15"/>
    <p:sldId id="461" r:id="rId16"/>
    <p:sldId id="433" r:id="rId17"/>
    <p:sldId id="478" r:id="rId18"/>
    <p:sldId id="479" r:id="rId19"/>
    <p:sldId id="480" r:id="rId20"/>
    <p:sldId id="481" r:id="rId21"/>
    <p:sldId id="389" r:id="rId22"/>
    <p:sldId id="482" r:id="rId23"/>
    <p:sldId id="390" r:id="rId24"/>
    <p:sldId id="496" r:id="rId25"/>
    <p:sldId id="498" r:id="rId26"/>
    <p:sldId id="499" r:id="rId27"/>
    <p:sldId id="471" r:id="rId28"/>
    <p:sldId id="501" r:id="rId29"/>
    <p:sldId id="447" r:id="rId30"/>
    <p:sldId id="467" r:id="rId31"/>
    <p:sldId id="468" r:id="rId32"/>
    <p:sldId id="425" r:id="rId33"/>
    <p:sldId id="343" r:id="rId34"/>
    <p:sldId id="487" r:id="rId35"/>
    <p:sldId id="488" r:id="rId36"/>
    <p:sldId id="493" r:id="rId37"/>
    <p:sldId id="494" r:id="rId38"/>
    <p:sldId id="406" r:id="rId39"/>
  </p:sldIdLst>
  <p:sldSz cx="13004800" cy="9753600"/>
  <p:notesSz cx="7023100" cy="9309100"/>
  <p:defaultTextStyle>
    <a:defPPr marL="0" marR="0" indent="0" algn="l" defTabSz="91426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1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228565" algn="ctr" defTabSz="5841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457129" algn="ctr" defTabSz="5841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685694" algn="ctr" defTabSz="5841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914260" algn="ctr" defTabSz="5841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142824" algn="ctr" defTabSz="5841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1371390" algn="ctr" defTabSz="5841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1599957" algn="ctr" defTabSz="5841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1828518" algn="ctr" defTabSz="5841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olff, Loren V." initials="WLV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67"/>
    <a:srgbClr val="166DB7"/>
    <a:srgbClr val="8DC63F"/>
    <a:srgbClr val="79CC00"/>
    <a:srgbClr val="9EA2A2"/>
    <a:srgbClr val="CC0001"/>
    <a:srgbClr val="F3901D"/>
    <a:srgbClr val="FFFFFF"/>
    <a:srgbClr val="595959"/>
    <a:srgbClr val="D3D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87314" autoAdjust="0"/>
  </p:normalViewPr>
  <p:slideViewPr>
    <p:cSldViewPr>
      <p:cViewPr varScale="1">
        <p:scale>
          <a:sx n="42" d="100"/>
          <a:sy n="42" d="100"/>
        </p:scale>
        <p:origin x="1476" y="36"/>
      </p:cViewPr>
      <p:guideLst>
        <p:guide orient="horz" pos="3024"/>
        <p:guide pos="409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562"/>
    </p:cViewPr>
  </p:sorterViewPr>
  <p:notesViewPr>
    <p:cSldViewPr showGuides="1">
      <p:cViewPr varScale="1">
        <p:scale>
          <a:sx n="66" d="100"/>
          <a:sy n="66" d="100"/>
        </p:scale>
        <p:origin x="-3270" y="-96"/>
      </p:cViewPr>
      <p:guideLst>
        <p:guide orient="horz" pos="2933"/>
        <p:guide pos="2212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1.xml" Id="rId13" /><Relationship Type="http://schemas.openxmlformats.org/officeDocument/2006/relationships/slide" Target="slides/slide16.xml" Id="rId18" /><Relationship Type="http://schemas.openxmlformats.org/officeDocument/2006/relationships/slide" Target="slides/slide24.xml" Id="rId26" /><Relationship Type="http://schemas.openxmlformats.org/officeDocument/2006/relationships/slide" Target="slides/slide37.xml" Id="rId39" /><Relationship Type="http://schemas.openxmlformats.org/officeDocument/2006/relationships/slide" Target="slides/slide19.xml" Id="rId21" /><Relationship Type="http://schemas.openxmlformats.org/officeDocument/2006/relationships/slide" Target="slides/slide32.xml" Id="rId34" /><Relationship Type="http://schemas.openxmlformats.org/officeDocument/2006/relationships/commentAuthors" Target="commentAuthors.xml" Id="rId42" /><Relationship Type="http://schemas.openxmlformats.org/officeDocument/2006/relationships/slide" Target="slides/slide5.xml" Id="rId7" /><Relationship Type="http://schemas.openxmlformats.org/officeDocument/2006/relationships/slideMaster" Target="slideMasters/slideMaster2.xml" Id="rId2" /><Relationship Type="http://schemas.openxmlformats.org/officeDocument/2006/relationships/slide" Target="slides/slide14.xml" Id="rId16" /><Relationship Type="http://schemas.openxmlformats.org/officeDocument/2006/relationships/slide" Target="slides/slide27.xml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4.xml" Id="rId6" /><Relationship Type="http://schemas.openxmlformats.org/officeDocument/2006/relationships/slide" Target="slides/slide9.xml" Id="rId11" /><Relationship Type="http://schemas.openxmlformats.org/officeDocument/2006/relationships/slide" Target="slides/slide22.xml" Id="rId24" /><Relationship Type="http://schemas.openxmlformats.org/officeDocument/2006/relationships/slide" Target="slides/slide30.xml" Id="rId32" /><Relationship Type="http://schemas.openxmlformats.org/officeDocument/2006/relationships/slide" Target="slides/slide35.xml" Id="rId37" /><Relationship Type="http://schemas.openxmlformats.org/officeDocument/2006/relationships/notesMaster" Target="notesMasters/notesMaster1.xml" Id="rId40" /><Relationship Type="http://schemas.openxmlformats.org/officeDocument/2006/relationships/theme" Target="theme/theme1.xml" Id="rId45" /><Relationship Type="http://schemas.openxmlformats.org/officeDocument/2006/relationships/slide" Target="slides/slide3.xml" Id="rId5" /><Relationship Type="http://schemas.openxmlformats.org/officeDocument/2006/relationships/slide" Target="slides/slide13.xml" Id="rId15" /><Relationship Type="http://schemas.openxmlformats.org/officeDocument/2006/relationships/slide" Target="slides/slide21.xml" Id="rId23" /><Relationship Type="http://schemas.openxmlformats.org/officeDocument/2006/relationships/slide" Target="slides/slide26.xml" Id="rId28" /><Relationship Type="http://schemas.openxmlformats.org/officeDocument/2006/relationships/slide" Target="slides/slide34.xml" Id="rId36" /><Relationship Type="http://schemas.openxmlformats.org/officeDocument/2006/relationships/slide" Target="slides/slide8.xml" Id="rId10" /><Relationship Type="http://schemas.openxmlformats.org/officeDocument/2006/relationships/slide" Target="slides/slide17.xml" Id="rId19" /><Relationship Type="http://schemas.openxmlformats.org/officeDocument/2006/relationships/slide" Target="slides/slide29.xml" Id="rId31" /><Relationship Type="http://schemas.openxmlformats.org/officeDocument/2006/relationships/viewProps" Target="viewProps.xml" Id="rId44" /><Relationship Type="http://schemas.openxmlformats.org/officeDocument/2006/relationships/slide" Target="slides/slide2.xml" Id="rId4" /><Relationship Type="http://schemas.openxmlformats.org/officeDocument/2006/relationships/slide" Target="slides/slide7.xml" Id="rId9" /><Relationship Type="http://schemas.openxmlformats.org/officeDocument/2006/relationships/slide" Target="slides/slide12.xml" Id="rId14" /><Relationship Type="http://schemas.openxmlformats.org/officeDocument/2006/relationships/slide" Target="slides/slide20.xml" Id="rId22" /><Relationship Type="http://schemas.openxmlformats.org/officeDocument/2006/relationships/slide" Target="slides/slide25.xml" Id="rId27" /><Relationship Type="http://schemas.openxmlformats.org/officeDocument/2006/relationships/slide" Target="slides/slide28.xml" Id="rId30" /><Relationship Type="http://schemas.openxmlformats.org/officeDocument/2006/relationships/slide" Target="slides/slide33.xml" Id="rId35" /><Relationship Type="http://schemas.openxmlformats.org/officeDocument/2006/relationships/presProps" Target="presProps.xml" Id="rId43" /><Relationship Type="http://schemas.openxmlformats.org/officeDocument/2006/relationships/slide" Target="slides/slide6.xml" Id="rId8" /><Relationship Type="http://schemas.openxmlformats.org/officeDocument/2006/relationships/slide" Target="slides/slide1.xml" Id="rId3" /><Relationship Type="http://schemas.openxmlformats.org/officeDocument/2006/relationships/slide" Target="slides/slide10.xml" Id="rId12" /><Relationship Type="http://schemas.openxmlformats.org/officeDocument/2006/relationships/slide" Target="slides/slide15.xml" Id="rId17" /><Relationship Type="http://schemas.openxmlformats.org/officeDocument/2006/relationships/slide" Target="slides/slide23.xml" Id="rId25" /><Relationship Type="http://schemas.openxmlformats.org/officeDocument/2006/relationships/slide" Target="slides/slide31.xml" Id="rId33" /><Relationship Type="http://schemas.openxmlformats.org/officeDocument/2006/relationships/slide" Target="slides/slide36.xml" Id="rId38" /><Relationship Type="http://schemas.openxmlformats.org/officeDocument/2006/relationships/tableStyles" Target="tableStyles.xml" Id="rId46" /><Relationship Type="http://schemas.openxmlformats.org/officeDocument/2006/relationships/slide" Target="slides/slide18.xml" Id="rId20" /><Relationship Type="http://schemas.openxmlformats.org/officeDocument/2006/relationships/handoutMaster" Target="handoutMasters/handoutMaster1.xml" Id="rId41" /><Relationship Type="http://schemas.openxmlformats.org/officeDocument/2006/relationships/customXml" Target="/customXML/item.xml" Id="imanage.xml" 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10-13T16:09:55.161" idx="2">
    <p:pos x="7360" y="3376"/>
    <p:text>LPG?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43979" cy="465773"/>
          </a:xfrm>
          <a:prstGeom prst="rect">
            <a:avLst/>
          </a:prstGeom>
        </p:spPr>
        <p:txBody>
          <a:bodyPr vert="horz" lIns="91568" tIns="45785" rIns="91568" bIns="4578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32" y="1"/>
            <a:ext cx="3043979" cy="465773"/>
          </a:xfrm>
          <a:prstGeom prst="rect">
            <a:avLst/>
          </a:prstGeom>
        </p:spPr>
        <p:txBody>
          <a:bodyPr vert="horz" lIns="91568" tIns="45785" rIns="91568" bIns="45785" rtlCol="0"/>
          <a:lstStyle>
            <a:lvl1pPr algn="r">
              <a:defRPr sz="1200"/>
            </a:lvl1pPr>
          </a:lstStyle>
          <a:p>
            <a:fld id="{3D672A9B-1CFD-49F9-8671-A2A10AD650F7}" type="datetimeFigureOut">
              <a:rPr lang="en-US" smtClean="0"/>
              <a:t>8/17/2023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41738"/>
            <a:ext cx="3043979" cy="465773"/>
          </a:xfrm>
          <a:prstGeom prst="rect">
            <a:avLst/>
          </a:prstGeom>
        </p:spPr>
        <p:txBody>
          <a:bodyPr vert="horz" lIns="91568" tIns="45785" rIns="91568" bIns="45785" rtlCol="0" anchor="b"/>
          <a:lstStyle>
            <a:lvl1pPr algn="l">
              <a:defRPr sz="1200"/>
            </a:lvl1pPr>
          </a:lstStyle>
          <a:p>
            <a:r>
              <a:rPr lang="en-US"/>
              <a:t>(c) 2023 - Bricker Graydon- Attorney / Client Privileged &amp; Confidential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32" y="8841738"/>
            <a:ext cx="3043979" cy="465773"/>
          </a:xfrm>
          <a:prstGeom prst="rect">
            <a:avLst/>
          </a:prstGeom>
        </p:spPr>
        <p:txBody>
          <a:bodyPr vert="horz" lIns="91568" tIns="45785" rIns="91568" bIns="45785" rtlCol="0" anchor="b"/>
          <a:lstStyle>
            <a:lvl1pPr algn="r">
              <a:defRPr sz="1200"/>
            </a:lvl1pPr>
          </a:lstStyle>
          <a:p>
            <a:fld id="{63DACB33-D922-4607-A128-44DBC94F2C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96583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</p:spPr>
        <p:txBody>
          <a:bodyPr lIns="93309" tIns="46654" rIns="93309" bIns="46654"/>
          <a:lstStyle/>
          <a:p>
            <a:endParaRPr dirty="0"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36414" y="4421823"/>
            <a:ext cx="5150273" cy="4189095"/>
          </a:xfrm>
          <a:prstGeom prst="rect">
            <a:avLst/>
          </a:prstGeom>
        </p:spPr>
        <p:txBody>
          <a:bodyPr lIns="93309" tIns="46654" rIns="93309" bIns="46654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92324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defTabSz="457129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1pPr>
    <a:lvl2pPr indent="228565" defTabSz="457129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2pPr>
    <a:lvl3pPr indent="457129" defTabSz="457129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3pPr>
    <a:lvl4pPr indent="685694" defTabSz="457129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4pPr>
    <a:lvl5pPr indent="914260" defTabSz="457129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5pPr>
    <a:lvl6pPr indent="1142824" defTabSz="457129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6pPr>
    <a:lvl7pPr indent="1371390" defTabSz="457129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7pPr>
    <a:lvl8pPr indent="1599957" defTabSz="457129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8pPr>
    <a:lvl9pPr indent="1828518" defTabSz="457129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757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757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marL="455857" lvl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978132" y="8841658"/>
            <a:ext cx="3043343" cy="46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47" tIns="46223" rIns="92447" bIns="46223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9808" indent="-287662">
              <a:spcBef>
                <a:spcPct val="3000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3791" indent="-229501">
              <a:spcBef>
                <a:spcPct val="30000"/>
              </a:spcBef>
              <a:buFont typeface="Courier New" pitchFamily="49" charset="0"/>
              <a:buChar char="o"/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5936" indent="-22950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8081" indent="-22950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0796" indent="-229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510" indent="-229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36222" indent="-229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8936" indent="-229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D2EF14B-F884-4860-9D84-E551646F185A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68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647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Two theories of liability – </a:t>
            </a:r>
          </a:p>
          <a:p>
            <a:pPr marL="233257" indent="-233257">
              <a:buFont typeface="+mj-lt"/>
              <a:buAutoNum type="arabicPeriod"/>
            </a:pPr>
            <a:r>
              <a:rPr lang="en-US" sz="1300" dirty="0"/>
              <a:t>Strict liability for supervisors harassing conduct</a:t>
            </a:r>
          </a:p>
          <a:p>
            <a:pPr marL="233257" indent="-233257">
              <a:buFont typeface="+mj-lt"/>
              <a:buAutoNum type="arabicPeriod"/>
            </a:pPr>
            <a:r>
              <a:rPr lang="en-US" sz="1300" dirty="0"/>
              <a:t>Negligence theory – knew or should have known and failed to take action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7532" y="8841738"/>
            <a:ext cx="3043979" cy="465773"/>
          </a:xfrm>
          <a:prstGeom prst="rect">
            <a:avLst/>
          </a:prstGeom>
        </p:spPr>
        <p:txBody>
          <a:bodyPr lIns="91568" tIns="45785" rIns="91568" bIns="45785"/>
          <a:lstStyle/>
          <a:p>
            <a:fld id="{3CC17085-A54B-416E-9A54-2DFA6ABC143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700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SOS Means someone help 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7532" y="8841738"/>
            <a:ext cx="3043979" cy="465773"/>
          </a:xfrm>
          <a:prstGeom prst="rect">
            <a:avLst/>
          </a:prstGeom>
        </p:spPr>
        <p:txBody>
          <a:bodyPr lIns="91568" tIns="45785" rIns="91568" bIns="45785"/>
          <a:lstStyle/>
          <a:p>
            <a:fld id="{3CC17085-A54B-416E-9A54-2DFA6ABC143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099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Quarterback the investigation – usually</a:t>
            </a:r>
            <a:r>
              <a:rPr lang="en-US" baseline="0" dirty="0"/>
              <a:t> the one to conduct the investigation, using the following techniques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7531" y="8841738"/>
            <a:ext cx="3043979" cy="465773"/>
          </a:xfrm>
          <a:prstGeom prst="rect">
            <a:avLst/>
          </a:prstGeom>
        </p:spPr>
        <p:txBody>
          <a:bodyPr lIns="91577" tIns="45789" rIns="91577" bIns="45789"/>
          <a:lstStyle/>
          <a:p>
            <a:fld id="{3CC17085-A54B-416E-9A54-2DFA6ABC143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423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7531" y="8841738"/>
            <a:ext cx="3043979" cy="465773"/>
          </a:xfrm>
          <a:prstGeom prst="rect">
            <a:avLst/>
          </a:prstGeom>
        </p:spPr>
        <p:txBody>
          <a:bodyPr lIns="91577" tIns="45789" rIns="91577" bIns="45789"/>
          <a:lstStyle/>
          <a:p>
            <a:fld id="{3CC17085-A54B-416E-9A54-2DFA6ABC143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774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Form</a:t>
            </a:r>
            <a:r>
              <a:rPr lang="en-US" baseline="0" dirty="0"/>
              <a:t> of complaint</a:t>
            </a:r>
          </a:p>
          <a:p>
            <a:endParaRPr lang="en-US" baseline="0" dirty="0"/>
          </a:p>
          <a:p>
            <a:r>
              <a:rPr lang="en-US" baseline="0" dirty="0"/>
              <a:t>Types of evidence to gather before socializing issues more broadly:</a:t>
            </a:r>
          </a:p>
          <a:p>
            <a:pPr marL="233278" indent="-233278">
              <a:buFont typeface="+mj-lt"/>
              <a:buAutoNum type="arabicPeriod"/>
            </a:pPr>
            <a:r>
              <a:rPr lang="en-US" baseline="0" dirty="0"/>
              <a:t>Direct evidence – emails, verbatim complaints of harassment, contract issues</a:t>
            </a:r>
          </a:p>
          <a:p>
            <a:pPr marL="233278" indent="-233278">
              <a:buFont typeface="+mj-lt"/>
              <a:buAutoNum type="arabicPeriod"/>
            </a:pPr>
            <a:r>
              <a:rPr lang="en-US" baseline="0" dirty="0"/>
              <a:t>Anecdotal evidence - stories</a:t>
            </a:r>
          </a:p>
          <a:p>
            <a:pPr marL="233278" indent="-233278">
              <a:buFont typeface="+mj-lt"/>
              <a:buAutoNum type="arabicPeriod"/>
            </a:pPr>
            <a:r>
              <a:rPr lang="en-US" baseline="0" dirty="0"/>
              <a:t>Statistical evidence </a:t>
            </a:r>
          </a:p>
          <a:p>
            <a:pPr marL="699836" lvl="1" indent="-233278">
              <a:buFont typeface="+mj-lt"/>
              <a:buAutoNum type="arabicPeriod"/>
            </a:pPr>
            <a:r>
              <a:rPr lang="en-US" baseline="0" dirty="0"/>
              <a:t>Disparate treatment</a:t>
            </a:r>
          </a:p>
          <a:p>
            <a:pPr marL="699836" lvl="1" indent="-233278">
              <a:buFont typeface="+mj-lt"/>
              <a:buAutoNum type="arabicPeriod"/>
            </a:pPr>
            <a:r>
              <a:rPr lang="en-US" baseline="0" dirty="0"/>
              <a:t>Disparate impact</a:t>
            </a:r>
          </a:p>
          <a:p>
            <a:pPr marL="233278" indent="-233278">
              <a:buFont typeface="+mj-lt"/>
              <a:buAutoNum type="arabicPeriod"/>
            </a:pPr>
            <a:r>
              <a:rPr lang="en-US" baseline="0" dirty="0"/>
              <a:t>Comparative evidence</a:t>
            </a:r>
          </a:p>
          <a:p>
            <a:pPr marL="233278" indent="-233278">
              <a:buFont typeface="+mj-lt"/>
              <a:buAutoNum type="arabicPeriod"/>
            </a:pPr>
            <a:r>
              <a:rPr lang="en-US" baseline="0" dirty="0"/>
              <a:t>Circumstantial evidence – inference, intent, motivation</a:t>
            </a:r>
          </a:p>
          <a:p>
            <a:pPr marL="699836" lvl="1" indent="-233278">
              <a:buFont typeface="+mj-lt"/>
              <a:buAutoNum type="arabicPeriod"/>
            </a:pPr>
            <a:r>
              <a:rPr lang="en-US" baseline="0" dirty="0"/>
              <a:t>Prima facie case requires</a:t>
            </a:r>
          </a:p>
          <a:p>
            <a:pPr marL="1166394" lvl="2" indent="-233278">
              <a:buFont typeface="+mj-lt"/>
              <a:buAutoNum type="arabicPeriod"/>
            </a:pPr>
            <a:r>
              <a:rPr lang="en-US" baseline="0" dirty="0"/>
              <a:t>Protected class</a:t>
            </a:r>
          </a:p>
          <a:p>
            <a:pPr marL="1166394" lvl="2" indent="-233278">
              <a:buFont typeface="+mj-lt"/>
              <a:buAutoNum type="arabicPeriod"/>
            </a:pPr>
            <a:r>
              <a:rPr lang="en-US" baseline="0" dirty="0"/>
              <a:t>Qualified for job</a:t>
            </a:r>
          </a:p>
          <a:p>
            <a:pPr marL="1166394" lvl="2" indent="-233278">
              <a:buFont typeface="+mj-lt"/>
              <a:buAutoNum type="arabicPeriod"/>
            </a:pPr>
            <a:r>
              <a:rPr lang="en-US" baseline="0" dirty="0"/>
              <a:t>Despite qualifications, was rejected because of protected class</a:t>
            </a:r>
          </a:p>
          <a:p>
            <a:pPr marL="1166394" lvl="2" indent="-233278">
              <a:buFont typeface="+mj-lt"/>
              <a:buAutoNum type="arabicPeriod"/>
            </a:pPr>
            <a:r>
              <a:rPr lang="en-US" baseline="0" dirty="0"/>
              <a:t>Someone outside of protected class treated more favorably</a:t>
            </a:r>
          </a:p>
          <a:p>
            <a:pPr marL="1166394" lvl="2" indent="-233278">
              <a:buFont typeface="+mj-lt"/>
              <a:buAutoNum type="arabicPeriod"/>
            </a:pPr>
            <a:endParaRPr lang="en-US" baseline="0" dirty="0"/>
          </a:p>
          <a:p>
            <a:r>
              <a:rPr lang="en-US" dirty="0"/>
              <a:t>Record retention – suspend</a:t>
            </a:r>
            <a:r>
              <a:rPr lang="en-US" baseline="0" dirty="0"/>
              <a:t> if you see the storm coming (potential spoliation)</a:t>
            </a:r>
          </a:p>
          <a:p>
            <a:endParaRPr lang="en-US" baseline="0" dirty="0"/>
          </a:p>
          <a:p>
            <a:r>
              <a:rPr lang="en-US" baseline="0" dirty="0"/>
              <a:t>Check policies for notice of searches and no right to privacy – emails sent to/from others on company resources are not private if employer disclosed searches policy.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7531" y="8841738"/>
            <a:ext cx="3043979" cy="465773"/>
          </a:xfrm>
          <a:prstGeom prst="rect">
            <a:avLst/>
          </a:prstGeom>
        </p:spPr>
        <p:txBody>
          <a:bodyPr lIns="91577" tIns="45789" rIns="91577" bIns="45789"/>
          <a:lstStyle/>
          <a:p>
            <a:fld id="{3CC17085-A54B-416E-9A54-2DFA6ABC143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342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Scenarios</a:t>
            </a:r>
          </a:p>
        </p:txBody>
      </p:sp>
    </p:spTree>
    <p:extLst>
      <p:ext uri="{BB962C8B-B14F-4D97-AF65-F5344CB8AC3E}">
        <p14:creationId xmlns:p14="http://schemas.microsoft.com/office/powerpoint/2010/main" val="2612641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339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Form</a:t>
            </a:r>
            <a:r>
              <a:rPr lang="en-US" baseline="0" dirty="0"/>
              <a:t> of complaint</a:t>
            </a:r>
          </a:p>
          <a:p>
            <a:endParaRPr lang="en-US" baseline="0" dirty="0"/>
          </a:p>
          <a:p>
            <a:r>
              <a:rPr lang="en-US" baseline="0" dirty="0"/>
              <a:t>Types of evidence to gather before socializing issues more broadly:</a:t>
            </a:r>
          </a:p>
          <a:p>
            <a:pPr marL="233278" indent="-233278">
              <a:buFont typeface="+mj-lt"/>
              <a:buAutoNum type="arabicPeriod"/>
            </a:pPr>
            <a:r>
              <a:rPr lang="en-US" baseline="0" dirty="0"/>
              <a:t>Direct evidence – emails, verbatim complaints of harassment, contract issues</a:t>
            </a:r>
          </a:p>
          <a:p>
            <a:pPr marL="233278" indent="-233278">
              <a:buFont typeface="+mj-lt"/>
              <a:buAutoNum type="arabicPeriod"/>
            </a:pPr>
            <a:r>
              <a:rPr lang="en-US" baseline="0" dirty="0"/>
              <a:t>Anecdotal evidence - stories</a:t>
            </a:r>
          </a:p>
          <a:p>
            <a:pPr marL="233278" indent="-233278">
              <a:buFont typeface="+mj-lt"/>
              <a:buAutoNum type="arabicPeriod"/>
            </a:pPr>
            <a:r>
              <a:rPr lang="en-US" baseline="0" dirty="0"/>
              <a:t>Statistical evidence </a:t>
            </a:r>
          </a:p>
          <a:p>
            <a:pPr marL="699836" lvl="1" indent="-233278">
              <a:buFont typeface="+mj-lt"/>
              <a:buAutoNum type="arabicPeriod"/>
            </a:pPr>
            <a:r>
              <a:rPr lang="en-US" baseline="0" dirty="0"/>
              <a:t>Disparate treatment</a:t>
            </a:r>
          </a:p>
          <a:p>
            <a:pPr marL="699836" lvl="1" indent="-233278">
              <a:buFont typeface="+mj-lt"/>
              <a:buAutoNum type="arabicPeriod"/>
            </a:pPr>
            <a:r>
              <a:rPr lang="en-US" baseline="0" dirty="0"/>
              <a:t>Disparate impact</a:t>
            </a:r>
          </a:p>
          <a:p>
            <a:pPr marL="233278" indent="-233278">
              <a:buFont typeface="+mj-lt"/>
              <a:buAutoNum type="arabicPeriod"/>
            </a:pPr>
            <a:r>
              <a:rPr lang="en-US" baseline="0" dirty="0"/>
              <a:t>Comparative evidence</a:t>
            </a:r>
          </a:p>
          <a:p>
            <a:pPr marL="233278" indent="-233278">
              <a:buFont typeface="+mj-lt"/>
              <a:buAutoNum type="arabicPeriod"/>
            </a:pPr>
            <a:r>
              <a:rPr lang="en-US" baseline="0" dirty="0"/>
              <a:t>Circumstantial evidence – inference, intent, motivation</a:t>
            </a:r>
          </a:p>
          <a:p>
            <a:pPr marL="699836" lvl="1" indent="-233278">
              <a:buFont typeface="+mj-lt"/>
              <a:buAutoNum type="arabicPeriod"/>
            </a:pPr>
            <a:r>
              <a:rPr lang="en-US" baseline="0" dirty="0"/>
              <a:t>Prima facie case requires</a:t>
            </a:r>
          </a:p>
          <a:p>
            <a:pPr marL="1166394" lvl="2" indent="-233278">
              <a:buFont typeface="+mj-lt"/>
              <a:buAutoNum type="arabicPeriod"/>
            </a:pPr>
            <a:r>
              <a:rPr lang="en-US" baseline="0" dirty="0"/>
              <a:t>Protected class</a:t>
            </a:r>
          </a:p>
          <a:p>
            <a:pPr marL="1166394" lvl="2" indent="-233278">
              <a:buFont typeface="+mj-lt"/>
              <a:buAutoNum type="arabicPeriod"/>
            </a:pPr>
            <a:r>
              <a:rPr lang="en-US" baseline="0" dirty="0"/>
              <a:t>Qualified for job</a:t>
            </a:r>
          </a:p>
          <a:p>
            <a:pPr marL="1166394" lvl="2" indent="-233278">
              <a:buFont typeface="+mj-lt"/>
              <a:buAutoNum type="arabicPeriod"/>
            </a:pPr>
            <a:r>
              <a:rPr lang="en-US" baseline="0" dirty="0"/>
              <a:t>Despite qualifications, was rejected because of protected class</a:t>
            </a:r>
          </a:p>
          <a:p>
            <a:pPr marL="1166394" lvl="2" indent="-233278">
              <a:buFont typeface="+mj-lt"/>
              <a:buAutoNum type="arabicPeriod"/>
            </a:pPr>
            <a:r>
              <a:rPr lang="en-US" baseline="0" dirty="0"/>
              <a:t>Someone outside of protected class treated more favorably</a:t>
            </a:r>
          </a:p>
          <a:p>
            <a:pPr marL="1166394" lvl="2" indent="-233278">
              <a:buFont typeface="+mj-lt"/>
              <a:buAutoNum type="arabicPeriod"/>
            </a:pPr>
            <a:endParaRPr lang="en-US" baseline="0" dirty="0"/>
          </a:p>
          <a:p>
            <a:r>
              <a:rPr lang="en-US" dirty="0"/>
              <a:t>Record retention – suspend</a:t>
            </a:r>
            <a:r>
              <a:rPr lang="en-US" baseline="0" dirty="0"/>
              <a:t> if you see the storm coming (potential spoliation)</a:t>
            </a:r>
          </a:p>
          <a:p>
            <a:endParaRPr lang="en-US" baseline="0" dirty="0"/>
          </a:p>
          <a:p>
            <a:r>
              <a:rPr lang="en-US" baseline="0" dirty="0"/>
              <a:t>Check policies for notice of searches and no right to privacy – emails sent to/from others on company resources are not private if employer disclosed searches policy.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7531" y="8841738"/>
            <a:ext cx="3043979" cy="465773"/>
          </a:xfrm>
          <a:prstGeom prst="rect">
            <a:avLst/>
          </a:prstGeom>
        </p:spPr>
        <p:txBody>
          <a:bodyPr lIns="91577" tIns="45789" rIns="91577" bIns="45789"/>
          <a:lstStyle/>
          <a:p>
            <a:fld id="{3CC17085-A54B-416E-9A54-2DFA6ABC143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8651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13D74F61-D0A6-444A-B410-3C8C6E19EE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u="sng" dirty="0"/>
              <a:t>Presenter Notes</a:t>
            </a:r>
            <a:r>
              <a:rPr lang="en-US" dirty="0"/>
              <a:t>: 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dirty="0"/>
              <a:t>[[EMPLOYER] has an anonymous hotline for US-based employees, which is [TELEPHONE NUMBER].]</a:t>
            </a:r>
          </a:p>
          <a:p>
            <a:pPr marL="226223">
              <a:spcBef>
                <a:spcPct val="0"/>
              </a:spcBef>
              <a:defRPr/>
            </a:pPr>
            <a:endParaRPr lang="en-US" altLang="en-US" u="sng" dirty="0"/>
          </a:p>
          <a:p>
            <a:pPr eaLnBrk="1" hangingPunct="1">
              <a:spcBef>
                <a:spcPct val="0"/>
              </a:spcBef>
              <a:buFontTx/>
              <a:buChar char="•"/>
              <a:defRPr/>
            </a:pPr>
            <a:endParaRPr lang="en-US" altLang="en-US" dirty="0"/>
          </a:p>
          <a:p>
            <a:pPr eaLnBrk="1" hangingPunct="1">
              <a:spcBef>
                <a:spcPct val="0"/>
              </a:spcBef>
              <a:defRPr/>
            </a:pPr>
            <a:endParaRPr lang="en-US" altLang="en-US" dirty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977769" y="8841601"/>
            <a:ext cx="3043762" cy="46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43" tIns="45271" rIns="90543" bIns="45271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9710" indent="-287625">
              <a:spcBef>
                <a:spcPct val="3000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3640" indent="-229470">
              <a:spcBef>
                <a:spcPct val="30000"/>
              </a:spcBef>
              <a:buFont typeface="Courier New" pitchFamily="49" charset="0"/>
              <a:buChar char="o"/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5725" indent="-22947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7810" indent="-22947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0465" indent="-2294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120" indent="-2294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35774" indent="-2294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8429" indent="-2294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77D0C96-38A8-469E-B34E-7C7EA057AAD0}" type="slidenum">
              <a:rPr lang="en-US" altLang="en-US"/>
              <a:pPr>
                <a:spcBef>
                  <a:spcPct val="0"/>
                </a:spcBef>
              </a:pPr>
              <a:t>28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13D74F61-D0A6-444A-B410-3C8C6E19EE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6223">
              <a:spcBef>
                <a:spcPct val="0"/>
              </a:spcBef>
              <a:defRPr/>
            </a:pPr>
            <a:endParaRPr lang="en-US" altLang="en-US" u="sng" dirty="0"/>
          </a:p>
          <a:p>
            <a:pPr eaLnBrk="1" hangingPunct="1">
              <a:spcBef>
                <a:spcPct val="0"/>
              </a:spcBef>
              <a:buFontTx/>
              <a:buChar char="•"/>
              <a:defRPr/>
            </a:pPr>
            <a:endParaRPr lang="en-US" altLang="en-US" dirty="0"/>
          </a:p>
          <a:p>
            <a:pPr eaLnBrk="1" hangingPunct="1">
              <a:spcBef>
                <a:spcPct val="0"/>
              </a:spcBef>
              <a:defRPr/>
            </a:pPr>
            <a:endParaRPr lang="en-US" altLang="en-US" dirty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977769" y="8841601"/>
            <a:ext cx="3043762" cy="46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43" tIns="45271" rIns="90543" bIns="45271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9710" indent="-287625">
              <a:spcBef>
                <a:spcPct val="3000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3640" indent="-229470">
              <a:spcBef>
                <a:spcPct val="30000"/>
              </a:spcBef>
              <a:buFont typeface="Courier New" pitchFamily="49" charset="0"/>
              <a:buChar char="o"/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5725" indent="-22947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7810" indent="-22947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0465" indent="-2294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120" indent="-2294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35774" indent="-2294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8429" indent="-2294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77D0C96-38A8-469E-B34E-7C7EA057AAD0}" type="slidenum">
              <a:rPr lang="en-US" altLang="en-US"/>
              <a:pPr>
                <a:spcBef>
                  <a:spcPct val="0"/>
                </a:spcBef>
              </a:pPr>
              <a:t>29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Form</a:t>
            </a:r>
            <a:r>
              <a:rPr lang="en-US" baseline="0" dirty="0"/>
              <a:t> of complaint</a:t>
            </a:r>
          </a:p>
          <a:p>
            <a:endParaRPr lang="en-US" baseline="0" dirty="0"/>
          </a:p>
          <a:p>
            <a:r>
              <a:rPr lang="en-US" baseline="0" dirty="0"/>
              <a:t>Types of evidence to gather before socializing issues more broadly:</a:t>
            </a:r>
          </a:p>
          <a:p>
            <a:pPr marL="233257" indent="-233257">
              <a:buFont typeface="+mj-lt"/>
              <a:buAutoNum type="arabicPeriod"/>
            </a:pPr>
            <a:r>
              <a:rPr lang="en-US" baseline="0" dirty="0"/>
              <a:t>Direct evidence – emails, verbatim complaints of harassment, contract issues</a:t>
            </a:r>
          </a:p>
          <a:p>
            <a:pPr marL="233257" indent="-233257">
              <a:buFont typeface="+mj-lt"/>
              <a:buAutoNum type="arabicPeriod"/>
            </a:pPr>
            <a:r>
              <a:rPr lang="en-US" baseline="0" dirty="0"/>
              <a:t>Anecdotal evidence - stories</a:t>
            </a:r>
          </a:p>
          <a:p>
            <a:pPr marL="233257" indent="-233257">
              <a:buFont typeface="+mj-lt"/>
              <a:buAutoNum type="arabicPeriod"/>
            </a:pPr>
            <a:r>
              <a:rPr lang="en-US" baseline="0" dirty="0"/>
              <a:t>Statistical evidence </a:t>
            </a:r>
          </a:p>
          <a:p>
            <a:pPr marL="699773" lvl="1" indent="-233257">
              <a:buFont typeface="+mj-lt"/>
              <a:buAutoNum type="arabicPeriod"/>
            </a:pPr>
            <a:r>
              <a:rPr lang="en-US" baseline="0" dirty="0"/>
              <a:t>Disparate treatment</a:t>
            </a:r>
          </a:p>
          <a:p>
            <a:pPr marL="699773" lvl="1" indent="-233257">
              <a:buFont typeface="+mj-lt"/>
              <a:buAutoNum type="arabicPeriod"/>
            </a:pPr>
            <a:r>
              <a:rPr lang="en-US" baseline="0" dirty="0"/>
              <a:t>Disparate impact</a:t>
            </a:r>
          </a:p>
          <a:p>
            <a:pPr marL="233257" indent="-233257">
              <a:buFont typeface="+mj-lt"/>
              <a:buAutoNum type="arabicPeriod"/>
            </a:pPr>
            <a:r>
              <a:rPr lang="en-US" baseline="0" dirty="0"/>
              <a:t>Comparative evidence</a:t>
            </a:r>
          </a:p>
          <a:p>
            <a:pPr marL="233257" indent="-233257">
              <a:buFont typeface="+mj-lt"/>
              <a:buAutoNum type="arabicPeriod"/>
            </a:pPr>
            <a:r>
              <a:rPr lang="en-US" baseline="0" dirty="0"/>
              <a:t>Circumstantial evidence – inference, intent, motivation</a:t>
            </a:r>
          </a:p>
          <a:p>
            <a:pPr marL="699773" lvl="1" indent="-233257">
              <a:buFont typeface="+mj-lt"/>
              <a:buAutoNum type="arabicPeriod"/>
            </a:pPr>
            <a:r>
              <a:rPr lang="en-US" baseline="0" dirty="0"/>
              <a:t>Prima facie case requires</a:t>
            </a:r>
          </a:p>
          <a:p>
            <a:pPr marL="1166289" lvl="2" indent="-233257">
              <a:buFont typeface="+mj-lt"/>
              <a:buAutoNum type="arabicPeriod"/>
            </a:pPr>
            <a:r>
              <a:rPr lang="en-US" baseline="0" dirty="0"/>
              <a:t>Protected class</a:t>
            </a:r>
          </a:p>
          <a:p>
            <a:pPr marL="1166289" lvl="2" indent="-233257">
              <a:buFont typeface="+mj-lt"/>
              <a:buAutoNum type="arabicPeriod"/>
            </a:pPr>
            <a:r>
              <a:rPr lang="en-US" baseline="0" dirty="0"/>
              <a:t>Qualified for job</a:t>
            </a:r>
          </a:p>
          <a:p>
            <a:pPr marL="1166289" lvl="2" indent="-233257">
              <a:buFont typeface="+mj-lt"/>
              <a:buAutoNum type="arabicPeriod"/>
            </a:pPr>
            <a:r>
              <a:rPr lang="en-US" baseline="0" dirty="0"/>
              <a:t>Despite qualifications, was rejected because of protected class</a:t>
            </a:r>
          </a:p>
          <a:p>
            <a:pPr marL="1166289" lvl="2" indent="-233257">
              <a:buFont typeface="+mj-lt"/>
              <a:buAutoNum type="arabicPeriod"/>
            </a:pPr>
            <a:r>
              <a:rPr lang="en-US" baseline="0" dirty="0"/>
              <a:t>Someone outside of protected class treated more favorably</a:t>
            </a:r>
          </a:p>
          <a:p>
            <a:pPr marL="1166289" lvl="2" indent="-233257">
              <a:buFont typeface="+mj-lt"/>
              <a:buAutoNum type="arabicPeriod"/>
            </a:pPr>
            <a:endParaRPr lang="en-US" baseline="0" dirty="0"/>
          </a:p>
          <a:p>
            <a:r>
              <a:rPr lang="en-US" dirty="0"/>
              <a:t>Record retention – suspend</a:t>
            </a:r>
            <a:r>
              <a:rPr lang="en-US" baseline="0" dirty="0"/>
              <a:t> if you see the storm coming (potential spoliation)</a:t>
            </a:r>
          </a:p>
          <a:p>
            <a:endParaRPr lang="en-US" baseline="0" dirty="0"/>
          </a:p>
          <a:p>
            <a:r>
              <a:rPr lang="en-US" baseline="0" dirty="0"/>
              <a:t>Check policies for notice of searches and no right to privacy – emails sent to/from others on company resources are not private if employer disclosed searches policy.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7532" y="8841738"/>
            <a:ext cx="3043979" cy="465773"/>
          </a:xfrm>
          <a:prstGeom prst="rect">
            <a:avLst/>
          </a:prstGeom>
        </p:spPr>
        <p:txBody>
          <a:bodyPr lIns="91568" tIns="45785" rIns="91568" bIns="45785"/>
          <a:lstStyle/>
          <a:p>
            <a:fld id="{3CC17085-A54B-416E-9A54-2DFA6ABC143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68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539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dirty="0"/>
              <a:t>Bystander</a:t>
            </a:r>
          </a:p>
        </p:txBody>
      </p:sp>
    </p:spTree>
    <p:extLst>
      <p:ext uri="{BB962C8B-B14F-4D97-AF65-F5344CB8AC3E}">
        <p14:creationId xmlns:p14="http://schemas.microsoft.com/office/powerpoint/2010/main" val="28767572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7531" y="8841738"/>
            <a:ext cx="3043979" cy="465773"/>
          </a:xfrm>
          <a:prstGeom prst="rect">
            <a:avLst/>
          </a:prstGeom>
        </p:spPr>
        <p:txBody>
          <a:bodyPr lIns="91577" tIns="45789" rIns="91577" bIns="45789"/>
          <a:lstStyle/>
          <a:p>
            <a:fld id="{CCAD45E4-F481-4056-8464-94CEE6AFA23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6361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30409492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3078224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7532" y="8841738"/>
            <a:ext cx="3043979" cy="465773"/>
          </a:xfrm>
          <a:prstGeom prst="rect">
            <a:avLst/>
          </a:prstGeom>
        </p:spPr>
        <p:txBody>
          <a:bodyPr lIns="91568" tIns="45785" rIns="91568" bIns="45785"/>
          <a:lstStyle/>
          <a:p>
            <a:fld id="{13A4985A-6CF7-4514-9027-9D1144DEC5AA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420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684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99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403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38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773">
              <a:defRPr/>
            </a:pPr>
            <a:r>
              <a:rPr lang="en-US" sz="2400" dirty="0"/>
              <a:t>Protected classes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757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806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u="sng" dirty="0"/>
              <a:t>Presenter Notes</a:t>
            </a:r>
            <a:r>
              <a:rPr lang="en-US" altLang="en-US" dirty="0"/>
              <a:t>:</a:t>
            </a:r>
          </a:p>
          <a:p>
            <a:endParaRPr lang="en-US" altLang="en-US" dirty="0"/>
          </a:p>
          <a:p>
            <a:r>
              <a:rPr lang="en-US" altLang="en-US" dirty="0"/>
              <a:t>[[EMPLOYER]'s Business Code of Conduct specifies that all employees are expected to work with one another in a respectful and courteous manner.] Still, abusive conduct may occur in the workplace. This training is intended to provide supervisors with tools for spotting abusive conduct and intervening as necessary.</a:t>
            </a:r>
          </a:p>
        </p:txBody>
      </p:sp>
      <p:sp>
        <p:nvSpPr>
          <p:cNvPr id="19968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7769" y="8841601"/>
            <a:ext cx="3043762" cy="46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43" tIns="45271" rIns="90543" bIns="45271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9710" indent="-287625">
              <a:spcBef>
                <a:spcPct val="3000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3640" indent="-229470">
              <a:spcBef>
                <a:spcPct val="30000"/>
              </a:spcBef>
              <a:buFont typeface="Courier New" pitchFamily="49" charset="0"/>
              <a:buChar char="o"/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5725" indent="-22947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7810" indent="-22947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0465" indent="-2294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120" indent="-2294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35774" indent="-2294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8429" indent="-2294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9272939-6980-4104-9E3A-8C0286417A06}" type="slidenum">
              <a:rPr lang="en-US" altLang="en-US"/>
              <a:pPr>
                <a:spcBef>
                  <a:spcPct val="0"/>
                </a:spcBef>
              </a:pPr>
              <a:t>13</a:t>
            </a:fld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0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0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A40A-C27C-40C9-AA06-94A6728F4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1D4-20DD-4145-86B9-FA45DD9EA3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92AFEF-6E9F-49B5-9AC6-E3D088C591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663" y="883920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68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A40A-C27C-40C9-AA06-94A6728F4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1D4-20DD-4145-86B9-FA45DD9EA3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43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01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01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A40A-C27C-40C9-AA06-94A6728F4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1D4-20DD-4145-86B9-FA45DD9EA3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06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43353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1466570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25" tIns="45712" rIns="91425" bIns="45712" anchor="t">
            <a:noAutofit/>
          </a:bodyPr>
          <a:lstStyle/>
          <a:p>
            <a:endParaRPr dirty="0"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821610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89903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3974" y="1517227"/>
            <a:ext cx="9536853" cy="54186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57881" r="13671" b="32805"/>
          <a:stretch/>
        </p:blipFill>
        <p:spPr>
          <a:xfrm>
            <a:off x="0" y="8114454"/>
            <a:ext cx="13004800" cy="1639147"/>
          </a:xfrm>
          <a:prstGeom prst="rect">
            <a:avLst/>
          </a:prstGeom>
        </p:spPr>
      </p:pic>
      <p:sp>
        <p:nvSpPr>
          <p:cNvPr id="8" name="Rectangle 7"/>
          <p:cNvSpPr/>
          <p:nvPr userDrawn="1">
            <p:custDataLst>
              <p:tags r:id="rId2"/>
            </p:custDataLst>
          </p:nvPr>
        </p:nvSpPr>
        <p:spPr>
          <a:xfrm>
            <a:off x="0" y="8035524"/>
            <a:ext cx="13004800" cy="92477"/>
          </a:xfrm>
          <a:prstGeom prst="rect">
            <a:avLst/>
          </a:prstGeom>
          <a:solidFill>
            <a:srgbClr val="F3901D"/>
          </a:solidFill>
          <a:ln w="254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4941" tIns="92471" rIns="184941" bIns="92471" rtlCol="0" anchor="ctr"/>
          <a:lstStyle>
            <a:defPPr>
              <a:defRPr kern="1200" smtId="4294967295"/>
            </a:def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022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CBBC2-B103-4810-8112-35AC7C1A9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853A77-6FD3-4991-824E-C8185B226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00259" hangingPunct="1"/>
            <a:fld id="{E5FCA40A-C27C-40C9-AA06-94A6728F4E4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1300259" hangingPunct="1"/>
              <a:t>8/17/2023</a:t>
            </a:fld>
            <a:endParaRPr lang="en-US" kern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BDFAF8-3A65-4FDB-9D0F-F0D8E8AC7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00259" hangingPunct="1"/>
            <a:endParaRPr lang="en-US" kern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A3FC5-9BAD-47CF-B4BB-9D7A0481F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00259" hangingPunct="1"/>
            <a:fld id="{DB3691D4-20DD-4145-86B9-FA45DD9EA31D}" type="slidenum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1300259" hangingPunct="1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546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4375E-CAD4-4244-A270-EB6CEFEFC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364FE-409D-447B-A01F-5EEE8A65F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DDE1-B5C5-4619-8C9F-23F8EB074B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763" y="9040813"/>
            <a:ext cx="2925762" cy="519112"/>
          </a:xfrm>
          <a:prstGeom prst="rect">
            <a:avLst/>
          </a:prstGeom>
        </p:spPr>
        <p:txBody>
          <a:bodyPr/>
          <a:lstStyle/>
          <a:p>
            <a:fld id="{D85BCB02-A28E-42BD-B5E6-0793B25CD5FE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46628-F611-4460-9481-930B04201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8475" y="9040813"/>
            <a:ext cx="4387850" cy="519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86403-70B7-4BFB-9044-DA6EB340C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5275" y="9040813"/>
            <a:ext cx="2925763" cy="519112"/>
          </a:xfrm>
          <a:prstGeom prst="rect">
            <a:avLst/>
          </a:prstGeom>
        </p:spPr>
        <p:txBody>
          <a:bodyPr/>
          <a:lstStyle/>
          <a:p>
            <a:fld id="{824B240F-A501-4A00-801B-7F4A566B4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14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9713F-9BE9-425A-8888-3E12FB3D7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78257-D57C-4355-8FC3-D330E5571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BD87B-6300-4808-B810-AC899324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763" y="9040813"/>
            <a:ext cx="2925762" cy="519112"/>
          </a:xfrm>
          <a:prstGeom prst="rect">
            <a:avLst/>
          </a:prstGeom>
        </p:spPr>
        <p:txBody>
          <a:bodyPr/>
          <a:lstStyle/>
          <a:p>
            <a:fld id="{D85BCB02-A28E-42BD-B5E6-0793B25CD5FE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DA40E-90B1-450D-9FCB-1C6B28D60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8475" y="9040813"/>
            <a:ext cx="4387850" cy="519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AC6E6-6BCE-4D6B-BF09-CADB4A7BC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5275" y="9040813"/>
            <a:ext cx="2925763" cy="519112"/>
          </a:xfrm>
          <a:prstGeom prst="rect">
            <a:avLst/>
          </a:prstGeom>
        </p:spPr>
        <p:txBody>
          <a:bodyPr/>
          <a:lstStyle/>
          <a:p>
            <a:fld id="{824B240F-A501-4A00-801B-7F4A566B4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36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A40A-C27C-40C9-AA06-94A6728F4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1D4-20DD-4145-86B9-FA45DD9EA3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47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EA9F0-E454-44EB-87D9-CE567A59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4F5D3-B1F5-4F70-A4C0-892F06087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9EE6F-29E7-4A77-B1E6-9443A805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763" y="9040813"/>
            <a:ext cx="2925762" cy="519112"/>
          </a:xfrm>
          <a:prstGeom prst="rect">
            <a:avLst/>
          </a:prstGeom>
        </p:spPr>
        <p:txBody>
          <a:bodyPr/>
          <a:lstStyle/>
          <a:p>
            <a:fld id="{D85BCB02-A28E-42BD-B5E6-0793B25CD5FE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EF169-8323-4408-AF05-76B8B42B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8475" y="9040813"/>
            <a:ext cx="4387850" cy="519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8E724-4CC9-42DA-8801-239042792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5275" y="9040813"/>
            <a:ext cx="2925763" cy="519112"/>
          </a:xfrm>
          <a:prstGeom prst="rect">
            <a:avLst/>
          </a:prstGeom>
        </p:spPr>
        <p:txBody>
          <a:bodyPr/>
          <a:lstStyle/>
          <a:p>
            <a:fld id="{824B240F-A501-4A00-801B-7F4A566B4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02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C6E9F-EEA8-428F-839D-18483EA16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22DDC-2C07-4F92-89A5-8259CE2F8D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5E4816-10AB-423B-8504-AB833C4FE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EE115-28EB-4036-B13F-E9CD7B034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763" y="9040813"/>
            <a:ext cx="2925762" cy="519112"/>
          </a:xfrm>
          <a:prstGeom prst="rect">
            <a:avLst/>
          </a:prstGeom>
        </p:spPr>
        <p:txBody>
          <a:bodyPr/>
          <a:lstStyle/>
          <a:p>
            <a:fld id="{D85BCB02-A28E-42BD-B5E6-0793B25CD5FE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32047-4E23-4E19-A335-6DA494CAE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8475" y="9040813"/>
            <a:ext cx="4387850" cy="519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ADF66-F79B-4286-86DF-F11A6613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5275" y="9040813"/>
            <a:ext cx="2925763" cy="519112"/>
          </a:xfrm>
          <a:prstGeom prst="rect">
            <a:avLst/>
          </a:prstGeom>
        </p:spPr>
        <p:txBody>
          <a:bodyPr/>
          <a:lstStyle/>
          <a:p>
            <a:fld id="{824B240F-A501-4A00-801B-7F4A566B4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52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9FF76-7159-40EF-BE6B-4ADC2BE9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4C54D-769A-4F2B-AB14-71A963493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D0AFEF-64A1-4C69-8332-8DDC85CFE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BF518A-D1EE-44FB-8754-2B75C54DCD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2E64C5-460A-48CD-9220-2B6955BB1E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16B3D9-825F-49E7-A136-07D1B073D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763" y="9040813"/>
            <a:ext cx="2925762" cy="519112"/>
          </a:xfrm>
          <a:prstGeom prst="rect">
            <a:avLst/>
          </a:prstGeom>
        </p:spPr>
        <p:txBody>
          <a:bodyPr/>
          <a:lstStyle/>
          <a:p>
            <a:fld id="{D85BCB02-A28E-42BD-B5E6-0793B25CD5FE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406402-7288-4358-9A30-ED15E1FF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8475" y="9040813"/>
            <a:ext cx="4387850" cy="519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862AB7-0CEC-4BF8-9C98-2C2EB850A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5275" y="9040813"/>
            <a:ext cx="2925763" cy="519112"/>
          </a:xfrm>
          <a:prstGeom prst="rect">
            <a:avLst/>
          </a:prstGeom>
        </p:spPr>
        <p:txBody>
          <a:bodyPr/>
          <a:lstStyle/>
          <a:p>
            <a:fld id="{824B240F-A501-4A00-801B-7F4A566B4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64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17800-A4F1-4257-AFE2-4AE26F955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E84584-97AB-46B8-8192-C734D4671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763" y="9040813"/>
            <a:ext cx="2925762" cy="519112"/>
          </a:xfrm>
          <a:prstGeom prst="rect">
            <a:avLst/>
          </a:prstGeom>
        </p:spPr>
        <p:txBody>
          <a:bodyPr/>
          <a:lstStyle/>
          <a:p>
            <a:fld id="{D85BCB02-A28E-42BD-B5E6-0793B25CD5FE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6C0EE7-35AC-4B4A-992F-276E75FDC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8475" y="9040813"/>
            <a:ext cx="4387850" cy="519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4A0E09-B699-4999-9DD0-3D63366C6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5275" y="9040813"/>
            <a:ext cx="2925763" cy="519112"/>
          </a:xfrm>
          <a:prstGeom prst="rect">
            <a:avLst/>
          </a:prstGeom>
        </p:spPr>
        <p:txBody>
          <a:bodyPr/>
          <a:lstStyle/>
          <a:p>
            <a:fld id="{824B240F-A501-4A00-801B-7F4A566B4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83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A1ABF5-01EC-4F5F-849E-1F17A79F2A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763" y="9040813"/>
            <a:ext cx="2925762" cy="519112"/>
          </a:xfrm>
          <a:prstGeom prst="rect">
            <a:avLst/>
          </a:prstGeom>
        </p:spPr>
        <p:txBody>
          <a:bodyPr/>
          <a:lstStyle/>
          <a:p>
            <a:fld id="{D85BCB02-A28E-42BD-B5E6-0793B25CD5FE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9F4148-BF8C-4CCE-8D54-A54498FF3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8475" y="9040813"/>
            <a:ext cx="4387850" cy="519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9DDDB-7A26-4655-B78A-9C33C50A2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5275" y="9040813"/>
            <a:ext cx="2925763" cy="519112"/>
          </a:xfrm>
          <a:prstGeom prst="rect">
            <a:avLst/>
          </a:prstGeom>
        </p:spPr>
        <p:txBody>
          <a:bodyPr/>
          <a:lstStyle/>
          <a:p>
            <a:fld id="{824B240F-A501-4A00-801B-7F4A566B4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78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C54F3-CCA7-4004-9B83-1ECA45587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D11E3-037D-45C8-8187-B7569277F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DA6808-3BFD-4642-A7A7-1A6FDA4B4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7191B-9A78-42B8-8389-E36C6B06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763" y="9040813"/>
            <a:ext cx="2925762" cy="519112"/>
          </a:xfrm>
          <a:prstGeom prst="rect">
            <a:avLst/>
          </a:prstGeom>
        </p:spPr>
        <p:txBody>
          <a:bodyPr/>
          <a:lstStyle/>
          <a:p>
            <a:fld id="{D85BCB02-A28E-42BD-B5E6-0793B25CD5FE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0FF13-08C5-4284-83A9-39F255FA3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8475" y="9040813"/>
            <a:ext cx="4387850" cy="519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9B729-8193-4BAE-96CF-6C7265B59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5275" y="9040813"/>
            <a:ext cx="2925763" cy="519112"/>
          </a:xfrm>
          <a:prstGeom prst="rect">
            <a:avLst/>
          </a:prstGeom>
        </p:spPr>
        <p:txBody>
          <a:bodyPr/>
          <a:lstStyle/>
          <a:p>
            <a:fld id="{824B240F-A501-4A00-801B-7F4A566B4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8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357BF-C713-4871-BD94-165D227B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DEBCDC-1A50-428C-9A67-6EBF235EE4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03ABDA-CC6F-41F7-878A-C203F514E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C0632-F73E-46AF-AA90-D83EE4A5EE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763" y="9040813"/>
            <a:ext cx="2925762" cy="519112"/>
          </a:xfrm>
          <a:prstGeom prst="rect">
            <a:avLst/>
          </a:prstGeom>
        </p:spPr>
        <p:txBody>
          <a:bodyPr/>
          <a:lstStyle/>
          <a:p>
            <a:fld id="{D85BCB02-A28E-42BD-B5E6-0793B25CD5FE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345F7-36B5-42DA-97AA-A5F0F5511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8475" y="9040813"/>
            <a:ext cx="4387850" cy="519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150F0-67CB-4B22-B21B-0111A89B7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5275" y="9040813"/>
            <a:ext cx="2925763" cy="519112"/>
          </a:xfrm>
          <a:prstGeom prst="rect">
            <a:avLst/>
          </a:prstGeom>
        </p:spPr>
        <p:txBody>
          <a:bodyPr/>
          <a:lstStyle/>
          <a:p>
            <a:fld id="{824B240F-A501-4A00-801B-7F4A566B4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31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B2132-F594-409C-9BAB-0DBE42367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2EC3AA-B55F-4BDB-A3C1-E155C693C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6D811-C47A-43E4-A153-5C9490CB9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763" y="9040813"/>
            <a:ext cx="2925762" cy="519112"/>
          </a:xfrm>
          <a:prstGeom prst="rect">
            <a:avLst/>
          </a:prstGeom>
        </p:spPr>
        <p:txBody>
          <a:bodyPr/>
          <a:lstStyle/>
          <a:p>
            <a:fld id="{D85BCB02-A28E-42BD-B5E6-0793B25CD5FE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F6948-45CD-480E-BEB9-17869E7D9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8475" y="9040813"/>
            <a:ext cx="4387850" cy="519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DEC3A-F82C-4637-BE7A-FCD9670C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5275" y="9040813"/>
            <a:ext cx="2925763" cy="519112"/>
          </a:xfrm>
          <a:prstGeom prst="rect">
            <a:avLst/>
          </a:prstGeom>
        </p:spPr>
        <p:txBody>
          <a:bodyPr/>
          <a:lstStyle/>
          <a:p>
            <a:fld id="{824B240F-A501-4A00-801B-7F4A566B4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7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1BE02F-13D9-4F12-AF7F-13DA93A2B5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826611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8284F6-C821-4833-82D1-7E3DC8370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8266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3E832-493B-4264-B39F-B653A682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763" y="9040813"/>
            <a:ext cx="2925762" cy="519112"/>
          </a:xfrm>
          <a:prstGeom prst="rect">
            <a:avLst/>
          </a:prstGeom>
        </p:spPr>
        <p:txBody>
          <a:bodyPr/>
          <a:lstStyle/>
          <a:p>
            <a:fld id="{D85BCB02-A28E-42BD-B5E6-0793B25CD5FE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D5179-5188-4386-802C-44FF127E8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8475" y="9040813"/>
            <a:ext cx="4387850" cy="519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985FB-979D-433E-98CF-CC099B6D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5275" y="9040813"/>
            <a:ext cx="2925763" cy="519112"/>
          </a:xfrm>
          <a:prstGeom prst="rect">
            <a:avLst/>
          </a:prstGeom>
        </p:spPr>
        <p:txBody>
          <a:bodyPr/>
          <a:lstStyle/>
          <a:p>
            <a:fld id="{824B240F-A501-4A00-801B-7F4A566B4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8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6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7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5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5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6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9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0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A40A-C27C-40C9-AA06-94A6728F4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1D4-20DD-4145-86B9-FA45DD9EA3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8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5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5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A40A-C27C-40C9-AA06-94A6728F4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1D4-20DD-4145-86B9-FA45DD9EA3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90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30" indent="0">
              <a:buNone/>
              <a:defRPr sz="2800" b="1"/>
            </a:lvl2pPr>
            <a:lvl3pPr marL="1300259" indent="0">
              <a:buNone/>
              <a:defRPr sz="2600" b="1"/>
            </a:lvl3pPr>
            <a:lvl4pPr marL="1950391" indent="0">
              <a:buNone/>
              <a:defRPr sz="2300" b="1"/>
            </a:lvl4pPr>
            <a:lvl5pPr marL="2600520" indent="0">
              <a:buNone/>
              <a:defRPr sz="2300" b="1"/>
            </a:lvl5pPr>
            <a:lvl6pPr marL="3250650" indent="0">
              <a:buNone/>
              <a:defRPr sz="2300" b="1"/>
            </a:lvl6pPr>
            <a:lvl7pPr marL="3900782" indent="0">
              <a:buNone/>
              <a:defRPr sz="2300" b="1"/>
            </a:lvl7pPr>
            <a:lvl8pPr marL="4550909" indent="0">
              <a:buNone/>
              <a:defRPr sz="2300" b="1"/>
            </a:lvl8pPr>
            <a:lvl9pPr marL="5201041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30" indent="0">
              <a:buNone/>
              <a:defRPr sz="2800" b="1"/>
            </a:lvl2pPr>
            <a:lvl3pPr marL="1300259" indent="0">
              <a:buNone/>
              <a:defRPr sz="2600" b="1"/>
            </a:lvl3pPr>
            <a:lvl4pPr marL="1950391" indent="0">
              <a:buNone/>
              <a:defRPr sz="2300" b="1"/>
            </a:lvl4pPr>
            <a:lvl5pPr marL="2600520" indent="0">
              <a:buNone/>
              <a:defRPr sz="2300" b="1"/>
            </a:lvl5pPr>
            <a:lvl6pPr marL="3250650" indent="0">
              <a:buNone/>
              <a:defRPr sz="2300" b="1"/>
            </a:lvl6pPr>
            <a:lvl7pPr marL="3900782" indent="0">
              <a:buNone/>
              <a:defRPr sz="2300" b="1"/>
            </a:lvl7pPr>
            <a:lvl8pPr marL="4550909" indent="0">
              <a:buNone/>
              <a:defRPr sz="2300" b="1"/>
            </a:lvl8pPr>
            <a:lvl9pPr marL="5201041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A40A-C27C-40C9-AA06-94A6728F4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1D4-20DD-4145-86B9-FA45DD9EA3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63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A40A-C27C-40C9-AA06-94A6728F4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1D4-20DD-4145-86B9-FA45DD9EA3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7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A40A-C27C-40C9-AA06-94A6728F4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1D4-20DD-4145-86B9-FA45DD9EA3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3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30" indent="0">
              <a:buNone/>
              <a:defRPr sz="1700"/>
            </a:lvl2pPr>
            <a:lvl3pPr marL="1300259" indent="0">
              <a:buNone/>
              <a:defRPr sz="1400"/>
            </a:lvl3pPr>
            <a:lvl4pPr marL="1950391" indent="0">
              <a:buNone/>
              <a:defRPr sz="1300"/>
            </a:lvl4pPr>
            <a:lvl5pPr marL="2600520" indent="0">
              <a:buNone/>
              <a:defRPr sz="1300"/>
            </a:lvl5pPr>
            <a:lvl6pPr marL="3250650" indent="0">
              <a:buNone/>
              <a:defRPr sz="1300"/>
            </a:lvl6pPr>
            <a:lvl7pPr marL="3900782" indent="0">
              <a:buNone/>
              <a:defRPr sz="1300"/>
            </a:lvl7pPr>
            <a:lvl8pPr marL="4550909" indent="0">
              <a:buNone/>
              <a:defRPr sz="1300"/>
            </a:lvl8pPr>
            <a:lvl9pPr marL="520104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A40A-C27C-40C9-AA06-94A6728F4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1D4-20DD-4145-86B9-FA45DD9EA3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807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130" indent="0">
              <a:buNone/>
              <a:defRPr sz="4000"/>
            </a:lvl2pPr>
            <a:lvl3pPr marL="1300259" indent="0">
              <a:buNone/>
              <a:defRPr sz="3400"/>
            </a:lvl3pPr>
            <a:lvl4pPr marL="1950391" indent="0">
              <a:buNone/>
              <a:defRPr sz="2800"/>
            </a:lvl4pPr>
            <a:lvl5pPr marL="2600520" indent="0">
              <a:buNone/>
              <a:defRPr sz="2800"/>
            </a:lvl5pPr>
            <a:lvl6pPr marL="3250650" indent="0">
              <a:buNone/>
              <a:defRPr sz="2800"/>
            </a:lvl6pPr>
            <a:lvl7pPr marL="3900782" indent="0">
              <a:buNone/>
              <a:defRPr sz="2800"/>
            </a:lvl7pPr>
            <a:lvl8pPr marL="4550909" indent="0">
              <a:buNone/>
              <a:defRPr sz="2800"/>
            </a:lvl8pPr>
            <a:lvl9pPr marL="5201041" indent="0">
              <a:buNone/>
              <a:defRPr sz="28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130" indent="0">
              <a:buNone/>
              <a:defRPr sz="1700"/>
            </a:lvl2pPr>
            <a:lvl3pPr marL="1300259" indent="0">
              <a:buNone/>
              <a:defRPr sz="1400"/>
            </a:lvl3pPr>
            <a:lvl4pPr marL="1950391" indent="0">
              <a:buNone/>
              <a:defRPr sz="1300"/>
            </a:lvl4pPr>
            <a:lvl5pPr marL="2600520" indent="0">
              <a:buNone/>
              <a:defRPr sz="1300"/>
            </a:lvl5pPr>
            <a:lvl6pPr marL="3250650" indent="0">
              <a:buNone/>
              <a:defRPr sz="1300"/>
            </a:lvl6pPr>
            <a:lvl7pPr marL="3900782" indent="0">
              <a:buNone/>
              <a:defRPr sz="1300"/>
            </a:lvl7pPr>
            <a:lvl8pPr marL="4550909" indent="0">
              <a:buNone/>
              <a:defRPr sz="1300"/>
            </a:lvl8pPr>
            <a:lvl9pPr marL="520104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A40A-C27C-40C9-AA06-94A6728F4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1D4-20DD-4145-86B9-FA45DD9EA3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12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25" tIns="65013" rIns="130025" bIns="650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5"/>
            <a:ext cx="11704320" cy="6436925"/>
          </a:xfrm>
          <a:prstGeom prst="rect">
            <a:avLst/>
          </a:prstGeom>
        </p:spPr>
        <p:txBody>
          <a:bodyPr vert="horz" lIns="130025" tIns="65013" rIns="130025" bIns="6501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7"/>
            <a:ext cx="3034453" cy="519289"/>
          </a:xfrm>
          <a:prstGeom prst="rect">
            <a:avLst/>
          </a:prstGeom>
        </p:spPr>
        <p:txBody>
          <a:bodyPr vert="horz" lIns="130025" tIns="65013" rIns="130025" bIns="6501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59" hangingPunct="1"/>
            <a:fld id="{E5FCA40A-C27C-40C9-AA06-94A6728F4E4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1300259" hangingPunct="1"/>
              <a:t>8/17/2023</a:t>
            </a:fld>
            <a:endParaRPr lang="en-US" kern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8" y="9040147"/>
            <a:ext cx="4118187" cy="519289"/>
          </a:xfrm>
          <a:prstGeom prst="rect">
            <a:avLst/>
          </a:prstGeom>
        </p:spPr>
        <p:txBody>
          <a:bodyPr vert="horz" lIns="130025" tIns="65013" rIns="130025" bIns="6501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59" hangingPunct="1"/>
            <a:endParaRPr lang="en-US" kern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7"/>
            <a:ext cx="3034453" cy="519289"/>
          </a:xfrm>
          <a:prstGeom prst="rect">
            <a:avLst/>
          </a:prstGeom>
        </p:spPr>
        <p:txBody>
          <a:bodyPr vert="horz" lIns="130025" tIns="65013" rIns="130025" bIns="6501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59" hangingPunct="1"/>
            <a:fld id="{DB3691D4-20DD-4145-86B9-FA45DD9EA31D}" type="slidenum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1300259" hangingPunct="1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t="82535" r="819" b="1956"/>
          <a:stretch/>
        </p:blipFill>
        <p:spPr>
          <a:xfrm>
            <a:off x="0" y="8215745"/>
            <a:ext cx="13004800" cy="153785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3004800" cy="228600"/>
          </a:xfrm>
          <a:prstGeom prst="rect">
            <a:avLst/>
          </a:prstGeom>
          <a:solidFill>
            <a:srgbClr val="166DB7"/>
          </a:solidFill>
          <a:ln>
            <a:noFill/>
          </a:ln>
          <a:effectLst>
            <a:outerShdw blurRad="50800" dist="38100" dir="5400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42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705" r:id="rId12"/>
    <p:sldLayoutId id="2147483707" r:id="rId13"/>
    <p:sldLayoutId id="2147483708" r:id="rId14"/>
    <p:sldLayoutId id="2147483709" r:id="rId15"/>
    <p:sldLayoutId id="2147483710" r:id="rId16"/>
    <p:sldLayoutId id="2147483723" r:id="rId17"/>
  </p:sldLayoutIdLst>
  <p:txStyles>
    <p:titleStyle>
      <a:lvl1pPr algn="ctr" defTabSz="1300259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98" indent="-487598" algn="l" defTabSz="1300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61" indent="-406332" algn="l" defTabSz="1300259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324" indent="-325064" algn="l" defTabSz="1300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55" indent="-325064" algn="l" defTabSz="1300259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86" indent="-325064" algn="l" defTabSz="1300259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717" indent="-325064" algn="l" defTabSz="1300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845" indent="-325064" algn="l" defTabSz="1300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977" indent="-325064" algn="l" defTabSz="1300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105" indent="-325064" algn="l" defTabSz="1300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0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59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91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20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50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782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09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041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A13EF0-61ED-44CB-9D45-19BAC3B00581}"/>
              </a:ext>
            </a:extLst>
          </p:cNvPr>
          <p:cNvSpPr/>
          <p:nvPr userDrawn="1"/>
        </p:nvSpPr>
        <p:spPr>
          <a:xfrm>
            <a:off x="0" y="0"/>
            <a:ext cx="13004800" cy="228600"/>
          </a:xfrm>
          <a:prstGeom prst="rect">
            <a:avLst/>
          </a:prstGeom>
          <a:solidFill>
            <a:srgbClr val="166DB7"/>
          </a:solidFill>
          <a:ln>
            <a:noFill/>
          </a:ln>
          <a:effectLst>
            <a:outerShdw blurRad="50800" dist="38100" dir="5400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70DB0A-6E64-4CC8-836C-400EF41DB7D8}"/>
              </a:ext>
            </a:extLst>
          </p:cNvPr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57881" r="13671" b="32805"/>
          <a:stretch/>
        </p:blipFill>
        <p:spPr>
          <a:xfrm>
            <a:off x="0" y="9448800"/>
            <a:ext cx="13004800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8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www.istockphoto.com/photo/sexual-harassment-at-work-gm175530085-21441734" TargetMode="External"/><Relationship Id="rId12" Type="http://schemas.openxmlformats.org/officeDocument/2006/relationships/image" Target="../media/image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www.istockphoto.com/photo/woman-excluded-from-the-group-stock-image-gm134181149-11413597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photo/sexual-harassment-at-work-gm175530085-2144173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google.com/url?sa=i&amp;rct=j&amp;q=&amp;esrc=s&amp;source=images&amp;cd=&amp;cad=rja&amp;uact=8&amp;ved=0ahUKEwjTpLepxNjSAhUh5oMKHWPeBpEQjRwIBw&amp;url=https://www.cincytacr.com/groups/board-of-directors/&amp;bvm=bv.149397726,d.amc&amp;psig=AFQjCNEfXYuTfytQMVt81nv759Ia7Kn7kA&amp;ust=1489668111690700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hyperlink" Target="https://www.google.com/url?sa=i&amp;rct=j&amp;q=&amp;esrc=s&amp;source=images&amp;cd=&amp;cad=rja&amp;uact=8&amp;ved=2ahUKEwj01LnUu47hAhWF24MKHRPoAK8QjRx6BAgBEAU&amp;url=https://allhdwallpapers.com/las-vegas-beautiful-hd-desktop-wallpapers/&amp;psig=AOvVaw0A_r3L5UGoG954C3Lw_4gJ&amp;ust=155309386237954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0.jpeg"/><Relationship Id="rId5" Type="http://schemas.openxmlformats.org/officeDocument/2006/relationships/hyperlink" Target="http://www.google.com/url?sa=i&amp;rct=j&amp;q=&amp;esrc=s&amp;source=images&amp;cd=&amp;cad=rja&amp;uact=8&amp;ved=2ahUKEwitm8eqrcTZAhXCtVMKHaCnChwQjRx6BAgAEAY&amp;url=http://www.division3tennis.com/pool-c-update-5-scenarios/&amp;psig=AOvVaw0yxzrJCgnnr6F2rsOo6MM2&amp;ust=1519761071416725" TargetMode="Externa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Yu_jO26TLAhUHKyYKHTO7DSgQjRwIBw&amp;url=http://america.aljazeera.com/articles/2014/7/8/chicken-farmer-loisaltvsthespa.html&amp;bvm=bv.115339255,d.eWE&amp;psig=AFQjCNGmzaprEnUymMOhgbl5qpWZMo_daw&amp;ust=1457101278965827" TargetMode="External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1.xml"/><Relationship Id="rId7" Type="http://schemas.microsoft.com/office/2007/relationships/hdphoto" Target="../media/hdphoto1.wdp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hyperlink" Target="https://www.google.com/url?sa=i&amp;rct=j&amp;q=&amp;esrc=s&amp;source=images&amp;cd=&amp;ved=2ahUKEwiGy_rqsYrlAhVJPq0KHW9iBfMQjRx6BAgBEAQ&amp;url=https://www.theverge.com/2018/1/15/16893734/metoo-movement-backlash&amp;psig=AOvVaw2GatM0eaC4GnNqY7YUUSQu&amp;ust=157054597035247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645228" y="9264225"/>
            <a:ext cx="3142827" cy="316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57881" r="13671" b="32805"/>
          <a:stretch/>
        </p:blipFill>
        <p:spPr>
          <a:xfrm>
            <a:off x="-10459" y="8172574"/>
            <a:ext cx="13025604" cy="1626796"/>
          </a:xfrm>
          <a:prstGeom prst="rect">
            <a:avLst/>
          </a:prstGeom>
        </p:spPr>
      </p:pic>
      <p:sp>
        <p:nvSpPr>
          <p:cNvPr id="9" name="Rectangle 8"/>
          <p:cNvSpPr/>
          <p:nvPr>
            <p:custDataLst>
              <p:tags r:id="rId2"/>
            </p:custDataLst>
          </p:nvPr>
        </p:nvSpPr>
        <p:spPr>
          <a:xfrm>
            <a:off x="1494" y="8104443"/>
            <a:ext cx="13003306" cy="45719"/>
          </a:xfrm>
          <a:prstGeom prst="rect">
            <a:avLst/>
          </a:prstGeom>
          <a:solidFill>
            <a:srgbClr val="F3901D"/>
          </a:solidFill>
          <a:ln w="254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>
            <a:defPPr>
              <a:defRPr kern="1200" smtId="4294967295"/>
            </a:defPPr>
          </a:lstStyle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9928" y="8208268"/>
            <a:ext cx="44880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Adobe Gothic Std B" pitchFamily="34" charset="-128"/>
                <a:cs typeface="Times New Roman" panose="02020603050405020304" pitchFamily="18" charset="0"/>
              </a:rPr>
              <a:t>Lee P. Geiger, Esq. Lgeiger@brickergraydon.com</a:t>
            </a:r>
          </a:p>
          <a:p>
            <a:endParaRPr lang="en-US" sz="1400" b="1" dirty="0">
              <a:solidFill>
                <a:schemeClr val="bg1"/>
              </a:solidFill>
              <a:latin typeface="Times New Roman" panose="02020603050405020304" pitchFamily="18" charset="0"/>
              <a:ea typeface="Adobe Gothic Std B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AutoShape 2" descr="Image result for von lehm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4" descr="Image result for von lehm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6" descr="Image result for von lehma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8" descr="Image result for von lehm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7" name="Picture 4" descr="https://media.istockphoto.com/photos/sexual-harassment-at-work-picture-id175530085?k=6&amp;m=175530085&amp;s=612x612&amp;w=0&amp;h=QvsBiKt_WAIyj1Yw2OGfmpxFAJ39gqZQXmRSr9VQhHk=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5" y="-7976"/>
            <a:ext cx="6527062" cy="435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135" y="2590800"/>
            <a:ext cx="6516542" cy="1371600"/>
          </a:xfrm>
          <a:prstGeom prst="rect">
            <a:avLst/>
          </a:prstGeom>
          <a:solidFill>
            <a:srgbClr val="FF0000">
              <a:alpha val="64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0" name="Picture 2" descr="https://media.istockphoto.com/photos/woman-excluded-from-the-group-stock-image-picture-id134181149?k=6&amp;m=134181149&amp;s=612x612&amp;w=0&amp;h=RA47hW3zoNOQeerPCkmj3XGxxGlOPxndy5syrem31jk=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411" y="7937"/>
            <a:ext cx="6523205" cy="432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-6385" y="2590800"/>
            <a:ext cx="13016467" cy="1371600"/>
          </a:xfrm>
          <a:prstGeom prst="rect">
            <a:avLst/>
          </a:prstGeom>
          <a:solidFill>
            <a:srgbClr val="92D050">
              <a:alpha val="64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RESPECTFUL WORKPLACE TRAINING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974060" y="5322845"/>
            <a:ext cx="10474650" cy="1446550"/>
            <a:chOff x="1666550" y="5563850"/>
            <a:chExt cx="10474650" cy="1446550"/>
          </a:xfrm>
        </p:grpSpPr>
        <p:sp>
          <p:nvSpPr>
            <p:cNvPr id="13" name="TextBox 12"/>
            <p:cNvSpPr txBox="1"/>
            <p:nvPr/>
          </p:nvSpPr>
          <p:spPr>
            <a:xfrm>
              <a:off x="1666550" y="5563850"/>
              <a:ext cx="61312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YOU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09950" y="5874603"/>
              <a:ext cx="61312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spc="500" dirty="0">
                  <a:solidFill>
                    <a:schemeClr val="tx1"/>
                  </a:solidFill>
                  <a:latin typeface="Lucida Handwriting" panose="03010101010101010101" pitchFamily="66" charset="0"/>
                </a:rPr>
                <a:t>Be the judge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415" y="4800600"/>
            <a:ext cx="4267201" cy="3200401"/>
          </a:xfrm>
          <a:prstGeom prst="rect">
            <a:avLst/>
          </a:prstGeom>
        </p:spPr>
      </p:pic>
      <p:pic>
        <p:nvPicPr>
          <p:cNvPr id="1026" name="Picture 2" descr="School Outfitters Homepag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E0AD21-B772-4058-93E9-1229555FD41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00" y="7428438"/>
            <a:ext cx="1219206" cy="55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52164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1868640"/>
            <a:ext cx="115316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endParaRPr lang="en-US" sz="2800" b="1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4400" b="1" dirty="0">
                <a:solidFill>
                  <a:schemeClr val="bg1"/>
                </a:solidFill>
                <a:latin typeface="Corbel" panose="020B0503020204020204" pitchFamily="34" charset="0"/>
              </a:rPr>
              <a:t>Using Racially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Derogatory</a:t>
            </a:r>
            <a:r>
              <a:rPr lang="en-US" sz="4400" b="1" dirty="0">
                <a:solidFill>
                  <a:schemeClr val="bg1"/>
                </a:solidFill>
                <a:latin typeface="Corbel" panose="020B0503020204020204" pitchFamily="34" charset="0"/>
              </a:rPr>
              <a:t> Language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lang="en-US" sz="2800" b="1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4400" b="1" dirty="0">
                <a:solidFill>
                  <a:schemeClr val="bg1"/>
                </a:solidFill>
                <a:latin typeface="Corbel" panose="020B0503020204020204" pitchFamily="34" charset="0"/>
              </a:rPr>
              <a:t>Doing </a:t>
            </a:r>
            <a:r>
              <a:rPr lang="en-US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NOTHING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lang="en-US" sz="44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lang="en-US" sz="44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4400" b="1" dirty="0">
                <a:solidFill>
                  <a:schemeClr val="bg1"/>
                </a:solidFill>
                <a:latin typeface="Corbel" panose="020B0503020204020204" pitchFamily="34" charset="0"/>
              </a:rPr>
              <a:t>Failing to </a:t>
            </a:r>
            <a:r>
              <a:rPr lang="en-US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PREVENT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4400" b="1" dirty="0">
                <a:solidFill>
                  <a:schemeClr val="bg1"/>
                </a:solidFill>
                <a:latin typeface="Corbel" panose="020B0503020204020204" pitchFamily="34" charset="0"/>
              </a:rPr>
              <a:t>or </a:t>
            </a:r>
            <a:r>
              <a:rPr lang="en-US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CORRECT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52400"/>
            <a:ext cx="65024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dirty="0">
              <a:solidFill>
                <a:srgbClr val="F3901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27800" y="152400"/>
            <a:ext cx="6502400" cy="1219200"/>
          </a:xfrm>
          <a:prstGeom prst="rect">
            <a:avLst/>
          </a:prstGeom>
          <a:solidFill>
            <a:srgbClr val="F39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16400" y="152400"/>
            <a:ext cx="2362200" cy="1219200"/>
          </a:xfrm>
          <a:prstGeom prst="rect">
            <a:avLst/>
          </a:prstGeom>
          <a:gradFill flip="none" rotWithShape="1">
            <a:gsLst>
              <a:gs pos="0">
                <a:srgbClr val="F3901D"/>
              </a:gs>
              <a:gs pos="50000">
                <a:srgbClr val="F3901D">
                  <a:alpha val="59000"/>
                </a:srgbClr>
              </a:gs>
              <a:gs pos="74600">
                <a:srgbClr val="F3901D">
                  <a:alpha val="32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11200" y="304800"/>
            <a:ext cx="12776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6600" cap="all" dirty="0">
                <a:solidFill>
                  <a:srgbClr val="166DB7"/>
                </a:solidFill>
                <a:latin typeface="Arial Black" panose="020B0A04020102020204" pitchFamily="34" charset="0"/>
              </a:rPr>
              <a:t>individual   liability</a:t>
            </a:r>
            <a:r>
              <a:rPr lang="en-US" sz="6600" dirty="0">
                <a:solidFill>
                  <a:srgbClr val="166DB7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51200" y="8686800"/>
            <a:ext cx="9753600" cy="10668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2" b="27052"/>
          <a:stretch/>
        </p:blipFill>
        <p:spPr>
          <a:xfrm>
            <a:off x="3759200" y="2057400"/>
            <a:ext cx="9245600" cy="7696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33DC5C-BA17-4339-BC1E-CEE64433CB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197" y="8940595"/>
            <a:ext cx="1219206" cy="55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025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Image result for von lehm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5" name="Picture 2" descr="Image result for protected clas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0" y="2971800"/>
            <a:ext cx="1300988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29C92E-AD16-40DC-A705-40226AD102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0" y="822960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28184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9800" y="7391400"/>
            <a:ext cx="5757096" cy="629205"/>
          </a:xfrm>
        </p:spPr>
        <p:txBody>
          <a:bodyPr>
            <a:noAutofit/>
          </a:bodyPr>
          <a:lstStyle/>
          <a:p>
            <a:r>
              <a:rPr lang="en-US" sz="6000" dirty="0"/>
              <a:t>COVID-19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1026" name="Picture 2" descr="Coronavirus Face Masks: Types &amp;amp; When to Use | Johns Hopkins Medic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031" y="871502"/>
            <a:ext cx="8368145" cy="57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ECCD49-3DE0-4D83-AEFB-B037C5DF9F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0" y="822960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15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1005D-E738-4CC1-9313-833B049C0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072" y="5031458"/>
            <a:ext cx="12532708" cy="3045742"/>
          </a:xfrm>
        </p:spPr>
        <p:txBody>
          <a:bodyPr>
            <a:noAutofit/>
          </a:bodyPr>
          <a:lstStyle/>
          <a:p>
            <a:pPr marL="0" indent="0">
              <a:spcBef>
                <a:spcPts val="1707"/>
              </a:spcBef>
              <a:spcAft>
                <a:spcPts val="1707"/>
              </a:spcAft>
              <a:buNone/>
              <a:defRPr/>
            </a:pPr>
            <a:r>
              <a:rPr sz="3200" b="1" dirty="0">
                <a:solidFill>
                  <a:srgbClr val="166DB7"/>
                </a:solidFill>
                <a:latin typeface="Tw Cen MT" panose="020B0602020104020603" pitchFamily="34" charset="0"/>
              </a:rPr>
              <a:t>Every employee </a:t>
            </a:r>
            <a:r>
              <a:rPr lang="en-US" sz="3200" b="1" dirty="0">
                <a:solidFill>
                  <a:srgbClr val="8DC63F"/>
                </a:solidFill>
                <a:latin typeface="Tw Cen MT" panose="020B0602020104020603" pitchFamily="34" charset="0"/>
              </a:rPr>
              <a:t>DESERVES</a:t>
            </a:r>
            <a:r>
              <a:rPr lang="en-US" sz="3200" b="1" dirty="0">
                <a:solidFill>
                  <a:srgbClr val="166DB7"/>
                </a:solidFill>
                <a:latin typeface="Tw Cen MT" panose="020B0602020104020603" pitchFamily="34" charset="0"/>
              </a:rPr>
              <a:t> </a:t>
            </a:r>
            <a:r>
              <a:rPr sz="3200" b="1" dirty="0">
                <a:solidFill>
                  <a:srgbClr val="166DB7"/>
                </a:solidFill>
                <a:latin typeface="Tw Cen MT" panose="020B0602020104020603" pitchFamily="34" charset="0"/>
              </a:rPr>
              <a:t>to be treated with courtesy and respect</a:t>
            </a:r>
          </a:p>
          <a:p>
            <a:pPr marL="1022350" indent="-487363">
              <a:spcBef>
                <a:spcPts val="1707"/>
              </a:spcBef>
              <a:spcAft>
                <a:spcPts val="1707"/>
              </a:spcAft>
              <a:defRPr/>
            </a:pPr>
            <a:r>
              <a:rPr sz="2800" b="1" dirty="0">
                <a:solidFill>
                  <a:srgbClr val="166DB7"/>
                </a:solidFill>
                <a:latin typeface="Tw Cen MT" panose="020B0602020104020603" pitchFamily="34" charset="0"/>
              </a:rPr>
              <a:t>This does not mean that supervisors and employees cannot be firm or critical with each other</a:t>
            </a:r>
          </a:p>
          <a:p>
            <a:pPr marL="1022350" indent="-487363">
              <a:spcBef>
                <a:spcPts val="1707"/>
              </a:spcBef>
              <a:spcAft>
                <a:spcPts val="1707"/>
              </a:spcAft>
              <a:defRPr/>
            </a:pPr>
            <a:r>
              <a:rPr sz="2800" b="1" dirty="0">
                <a:solidFill>
                  <a:srgbClr val="166DB7"/>
                </a:solidFill>
                <a:latin typeface="Tw Cen MT" panose="020B0602020104020603" pitchFamily="34" charset="0"/>
              </a:rPr>
              <a:t>However, supervisors must communicate in a constructive and professional manner</a:t>
            </a:r>
          </a:p>
        </p:txBody>
      </p:sp>
      <p:pic>
        <p:nvPicPr>
          <p:cNvPr id="2051" name="Picture 3" descr="\\san\home\klem\Downloads\dreamstime_xxl_410135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181" y="332936"/>
            <a:ext cx="6502400" cy="425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332936"/>
            <a:ext cx="6502400" cy="4252570"/>
          </a:xfrm>
          <a:prstGeom prst="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150" y="533400"/>
            <a:ext cx="7443787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39A449-7DC3-4505-9C29-E2ABE4BDD5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0" y="843239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08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s://media.istockphoto.com/photos/sexual-harassment-at-work-picture-id175530085?k=6&amp;m=175530085&amp;s=612x612&amp;w=0&amp;h=QvsBiKt_WAIyj1Yw2OGfmpxFAJ39gqZQXmRSr9VQhHk=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538" y="457201"/>
            <a:ext cx="6527062" cy="435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" y="457200"/>
            <a:ext cx="6985000" cy="4351375"/>
          </a:xfrm>
          <a:prstGeom prst="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0200" y="1277125"/>
            <a:ext cx="601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SEXUAL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HARASSMENT:</a:t>
            </a:r>
          </a:p>
          <a:p>
            <a:pPr algn="ctr"/>
            <a:endParaRPr lang="en-US" sz="5400" b="1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E8846F-8A9A-4818-8405-BFCD8D7E0CEC}"/>
              </a:ext>
            </a:extLst>
          </p:cNvPr>
          <p:cNvSpPr txBox="1">
            <a:spLocks/>
          </p:cNvSpPr>
          <p:nvPr/>
        </p:nvSpPr>
        <p:spPr>
          <a:xfrm>
            <a:off x="200152" y="5177322"/>
            <a:ext cx="6274538" cy="3829827"/>
          </a:xfrm>
          <a:prstGeom prst="rect">
            <a:avLst/>
          </a:prstGeom>
        </p:spPr>
        <p:txBody>
          <a:bodyPr>
            <a:noAutofit/>
          </a:bodyPr>
          <a:lstStyle>
            <a:lvl1pPr marL="487598" indent="-487598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61" indent="-406332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324" indent="-325064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55" indent="-325064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86" indent="-325064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717" indent="-325064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845" indent="-325064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977" indent="-325064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05" indent="-325064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3200" b="1" dirty="0">
                <a:solidFill>
                  <a:srgbClr val="8DC63F"/>
                </a:solidFill>
                <a:latin typeface="Tw Cen MT" panose="020B0602020104020603" pitchFamily="34" charset="0"/>
              </a:rPr>
              <a:t>The Equal Employment Opportunity Commission (EEOC) defines sexual harassment to include: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rgbClr val="8DC63F"/>
                </a:solidFill>
                <a:latin typeface="Tw Cen MT" panose="020B0602020104020603" pitchFamily="34" charset="0"/>
              </a:rPr>
              <a:t>Unwelcome sexual advances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rgbClr val="8DC63F"/>
                </a:solidFill>
                <a:latin typeface="Tw Cen MT" panose="020B0602020104020603" pitchFamily="34" charset="0"/>
              </a:rPr>
              <a:t>Requests for sexual favors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rgbClr val="8DC63F"/>
                </a:solidFill>
                <a:latin typeface="Tw Cen MT" panose="020B0602020104020603" pitchFamily="34" charset="0"/>
              </a:rPr>
              <a:t>Other verbal or physical conduct of a sexual nature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rgbClr val="166DB7"/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E8846F-8A9A-4818-8405-BFCD8D7E0CEC}"/>
              </a:ext>
            </a:extLst>
          </p:cNvPr>
          <p:cNvSpPr txBox="1">
            <a:spLocks/>
          </p:cNvSpPr>
          <p:nvPr/>
        </p:nvSpPr>
        <p:spPr>
          <a:xfrm>
            <a:off x="6707094" y="5179906"/>
            <a:ext cx="6196106" cy="2897294"/>
          </a:xfrm>
          <a:prstGeom prst="rect">
            <a:avLst/>
          </a:prstGeom>
        </p:spPr>
        <p:txBody>
          <a:bodyPr vert="horz" lIns="130025" tIns="65013" rIns="130025" bIns="65013" rtlCol="0">
            <a:normAutofit/>
          </a:bodyPr>
          <a:lstStyle>
            <a:lvl1pPr marL="487598" indent="-487598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61" indent="-406332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324" indent="-325064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55" indent="-325064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86" indent="-325064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717" indent="-325064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845" indent="-325064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977" indent="-325064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05" indent="-325064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3200" b="1" dirty="0">
                <a:solidFill>
                  <a:srgbClr val="166DB7"/>
                </a:solidFill>
                <a:latin typeface="Tw Cen MT" panose="020B0602020104020603" pitchFamily="34" charset="0"/>
              </a:rPr>
              <a:t>This conduct violates Title VII if it: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rgbClr val="166DB7"/>
                </a:solidFill>
                <a:latin typeface="Tw Cen MT" panose="020B0602020104020603" pitchFamily="34" charset="0"/>
              </a:rPr>
              <a:t>Affects employment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rgbClr val="166DB7"/>
                </a:solidFill>
                <a:latin typeface="Tw Cen MT" panose="020B0602020104020603" pitchFamily="34" charset="0"/>
              </a:rPr>
              <a:t>Unreasonably interferes with work performance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rgbClr val="166DB7"/>
                </a:solidFill>
                <a:latin typeface="Tw Cen MT" panose="020B0602020104020603" pitchFamily="34" charset="0"/>
              </a:rPr>
              <a:t>Creates an intimidating, hostile, or offensive work environment</a:t>
            </a:r>
          </a:p>
          <a:p>
            <a:pPr marL="661518" lvl="1" indent="0">
              <a:spcAft>
                <a:spcPts val="1138"/>
              </a:spcAft>
              <a:buFont typeface="Arial" panose="020B0604020202020204" pitchFamily="34" charset="0"/>
              <a:buNone/>
              <a:defRPr/>
            </a:pPr>
            <a:endParaRPr lang="en-US" sz="2800" dirty="0">
              <a:solidFill>
                <a:srgbClr val="166DB7"/>
              </a:solidFill>
              <a:latin typeface="Tw Cen MT" panose="020B06020201040206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BE33C7-0C3C-4777-B34F-E7AC8F062B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0" y="850859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31090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 noChangeArrowheads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dirty="0">
                <a:solidFill>
                  <a:srgbClr val="003767"/>
                </a:solidFill>
                <a:latin typeface="Arial Black" panose="020B0A04020102020204" pitchFamily="34" charset="0"/>
              </a:rPr>
              <a:t>WHAT IS </a:t>
            </a:r>
            <a:r>
              <a:rPr lang="en-US" altLang="en-US" sz="6000" dirty="0">
                <a:solidFill>
                  <a:srgbClr val="003767"/>
                </a:solidFill>
                <a:latin typeface="Arial "/>
              </a:rPr>
              <a:t>Sexual Harassment?</a:t>
            </a:r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7A7BAE3B-7BD1-4DE0-95D2-A89E5DFC2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932" y="1524000"/>
            <a:ext cx="11811000" cy="6615289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endParaRPr sz="2800" dirty="0">
              <a:latin typeface="Tw Cen MT" panose="020B0602020104020603" pitchFamily="34" charset="0"/>
            </a:endParaRPr>
          </a:p>
          <a:p>
            <a:pPr marL="0" indent="0">
              <a:spcAft>
                <a:spcPts val="2400"/>
              </a:spcAft>
              <a:buNone/>
              <a:defRPr/>
            </a:pPr>
            <a:r>
              <a:rPr sz="2800" dirty="0">
                <a:solidFill>
                  <a:srgbClr val="166DB7"/>
                </a:solidFill>
                <a:latin typeface="Tw Cen MT" panose="020B0602020104020603" pitchFamily="34" charset="0"/>
              </a:rPr>
              <a:t>A form of sex discrimination that violates Title VII and equivalent state and local laws</a:t>
            </a:r>
            <a:r>
              <a:rPr lang="en-US" sz="2800" dirty="0">
                <a:solidFill>
                  <a:srgbClr val="166DB7"/>
                </a:solidFill>
                <a:latin typeface="Tw Cen MT" panose="020B0602020104020603" pitchFamily="34" charset="0"/>
              </a:rPr>
              <a:t>.</a:t>
            </a:r>
            <a:endParaRPr sz="2800" dirty="0">
              <a:solidFill>
                <a:srgbClr val="166DB7"/>
              </a:solidFill>
              <a:latin typeface="Tw Cen MT" panose="020B0602020104020603" pitchFamily="34" charset="0"/>
            </a:endParaRPr>
          </a:p>
          <a:p>
            <a:pPr marL="0" indent="0">
              <a:spcAft>
                <a:spcPts val="2400"/>
              </a:spcAft>
              <a:buNone/>
              <a:defRPr/>
            </a:pPr>
            <a:r>
              <a:rPr sz="2800" dirty="0">
                <a:solidFill>
                  <a:srgbClr val="8DC63F"/>
                </a:solidFill>
                <a:latin typeface="Tw Cen MT" panose="020B0602020104020603" pitchFamily="34" charset="0"/>
              </a:rPr>
              <a:t>Any harassment based on someone's sex or gender.</a:t>
            </a:r>
            <a:r>
              <a:rPr lang="en-US" sz="2800" dirty="0">
                <a:solidFill>
                  <a:srgbClr val="8DC63F"/>
                </a:solidFill>
                <a:latin typeface="Tw Cen MT" panose="020B0602020104020603" pitchFamily="34" charset="0"/>
              </a:rPr>
              <a:t> H</a:t>
            </a:r>
            <a:r>
              <a:rPr lang="en-US" altLang="en-US" sz="2800" dirty="0">
                <a:solidFill>
                  <a:srgbClr val="8DC63F"/>
                </a:solidFill>
                <a:latin typeface="Tw Cen MT" panose="020B0602020104020603" pitchFamily="34" charset="0"/>
              </a:rPr>
              <a:t>arassment based on a person’s gender identity, gender expression, or sexual orientation is specifically prohibited.</a:t>
            </a:r>
          </a:p>
          <a:p>
            <a:pPr marL="0" indent="0">
              <a:buNone/>
              <a:defRPr/>
            </a:pPr>
            <a:r>
              <a:rPr sz="2800" dirty="0">
                <a:solidFill>
                  <a:srgbClr val="166DB7"/>
                </a:solidFill>
                <a:latin typeface="Tw Cen MT" panose="020B0602020104020603" pitchFamily="34" charset="0"/>
              </a:rPr>
              <a:t>Any unwelcome sexual advance or conduct of a sexual nature, when any of the following is true: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sz="2400" dirty="0">
                <a:solidFill>
                  <a:srgbClr val="166DB7"/>
                </a:solidFill>
                <a:latin typeface="Tw Cen MT" panose="020B0602020104020603" pitchFamily="34" charset="0"/>
              </a:rPr>
              <a:t>Submission to the advance or conduct is made explicitly or implicitly a condition of employment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sz="2400" dirty="0">
                <a:solidFill>
                  <a:srgbClr val="166DB7"/>
                </a:solidFill>
                <a:latin typeface="Tw Cen MT" panose="020B0602020104020603" pitchFamily="34" charset="0"/>
              </a:rPr>
              <a:t>Submission to or rejection of the advance or conduct is used as a basis for employment decisions</a:t>
            </a:r>
          </a:p>
          <a:p>
            <a:pPr lvl="1">
              <a:spcBef>
                <a:spcPts val="0"/>
              </a:spcBef>
              <a:spcAft>
                <a:spcPts val="1138"/>
              </a:spcAft>
              <a:buFont typeface="Wingdings" panose="05000000000000000000" pitchFamily="2" charset="2"/>
              <a:buChar char="§"/>
              <a:defRPr/>
            </a:pPr>
            <a:r>
              <a:rPr sz="2400" dirty="0">
                <a:solidFill>
                  <a:srgbClr val="166DB7"/>
                </a:solidFill>
                <a:latin typeface="Tw Cen MT" panose="020B0602020104020603" pitchFamily="34" charset="0"/>
              </a:rPr>
              <a:t>The advance or conduct unreasonably interferes with an employee's work performance by creating an intimidating, hostile, or offensive work environment</a:t>
            </a:r>
          </a:p>
          <a:p>
            <a:pPr marL="661484" lvl="1" indent="0">
              <a:spcAft>
                <a:spcPts val="1138"/>
              </a:spcAft>
              <a:buNone/>
              <a:defRPr/>
            </a:pPr>
            <a:endParaRPr sz="2400" dirty="0">
              <a:latin typeface="Tw Cen MT" panose="020B06020201040206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3EAEB-A289-43D3-99BE-FA65D45E81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0" y="850859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69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3734" y="0"/>
            <a:ext cx="14765866" cy="990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3E5FC2-96FD-4485-825A-481AC677E4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0" y="845820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2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 b="1008"/>
          <a:stretch/>
        </p:blipFill>
        <p:spPr>
          <a:xfrm>
            <a:off x="-13447" y="-18868"/>
            <a:ext cx="10083800" cy="977246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83800" y="-18868"/>
            <a:ext cx="2919506" cy="97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0BE31D-08B9-4807-8244-042D48544F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0" y="15240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10563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710" y="8965786"/>
            <a:ext cx="1952996" cy="55921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r="3933"/>
          <a:stretch/>
        </p:blipFill>
        <p:spPr bwMode="auto">
          <a:xfrm>
            <a:off x="-72084" y="1905000"/>
            <a:ext cx="13051484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 flipV="1">
            <a:off x="-127001" y="-152400"/>
            <a:ext cx="13158216" cy="2853812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100000">
                <a:schemeClr val="bg1">
                  <a:lumMod val="85000"/>
                  <a:alpha val="86000"/>
                </a:schemeClr>
              </a:gs>
              <a:gs pos="85000">
                <a:schemeClr val="bg1">
                  <a:lumMod val="65000"/>
                  <a:alpha val="24000"/>
                </a:schemeClr>
              </a:gs>
              <a:gs pos="57000">
                <a:srgbClr val="C00000">
                  <a:alpha val="20000"/>
                </a:srgbClr>
              </a:gs>
              <a:gs pos="80000">
                <a:schemeClr val="tx1">
                  <a:lumMod val="50000"/>
                  <a:lumOff val="50000"/>
                  <a:alpha val="74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7FBC7C-16C9-4730-A2B9-24825230A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0" y="547389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01103"/>
      </p:ext>
    </p:extLst>
  </p:cSld>
  <p:clrMapOvr>
    <a:masterClrMapping/>
  </p:clrMapOvr>
  <p:transition spd="slow">
    <p:wipe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4089400" y="25400"/>
            <a:ext cx="10464801" cy="1282701"/>
          </a:xfrm>
          <a:prstGeom prst="rect">
            <a:avLst/>
          </a:prstGeom>
        </p:spPr>
        <p:txBody>
          <a:bodyPr>
            <a:noAutofit/>
          </a:bodyPr>
          <a:lstStyle>
            <a:lvl1pPr defTabSz="473201">
              <a:defRPr sz="5832"/>
            </a:lvl1pPr>
          </a:lstStyle>
          <a:p>
            <a:pPr algn="l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sz="6000" dirty="0">
                <a:solidFill>
                  <a:srgbClr val="8DC63F"/>
                </a:solidFill>
              </a:rPr>
              <a:t>a hostile work environment</a:t>
            </a:r>
            <a:endParaRPr sz="6000" cap="all" dirty="0">
              <a:solidFill>
                <a:srgbClr val="8DC63F"/>
              </a:solidFill>
            </a:endParaRPr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83671" y="1879908"/>
            <a:ext cx="12971074" cy="6553228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5400" dirty="0">
                <a:solidFill>
                  <a:srgbClr val="166D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a </a:t>
            </a:r>
            <a:r>
              <a:rPr sz="54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severe and pervasive</a:t>
            </a:r>
            <a:r>
              <a:rPr sz="5400" dirty="0">
                <a:solidFill>
                  <a:srgbClr val="166D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pattern of behavior that </a:t>
            </a:r>
            <a:r>
              <a:rPr sz="5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unreasonably</a:t>
            </a:r>
            <a:r>
              <a:rPr sz="5400" dirty="0">
                <a:solidFill>
                  <a:srgbClr val="166D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interferes with performance </a:t>
            </a:r>
            <a:endParaRPr lang="en-US" sz="5400" dirty="0">
              <a:solidFill>
                <a:srgbClr val="166D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lang="en-US" sz="5400" dirty="0">
              <a:solidFill>
                <a:srgbClr val="166D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5400" dirty="0">
                <a:solidFill>
                  <a:srgbClr val="166D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AND</a:t>
            </a:r>
            <a:endParaRPr lang="en-US" sz="5400" dirty="0">
              <a:solidFill>
                <a:srgbClr val="166D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lang="en-US" sz="5400" dirty="0">
              <a:solidFill>
                <a:srgbClr val="166D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5400" dirty="0">
                <a:solidFill>
                  <a:srgbClr val="166D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creates an </a:t>
            </a:r>
            <a:r>
              <a:rPr sz="54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intimidating</a:t>
            </a:r>
            <a:r>
              <a:rPr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5400" dirty="0">
                <a:solidFill>
                  <a:srgbClr val="166D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4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hostile</a:t>
            </a:r>
            <a:r>
              <a:rPr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5400" dirty="0">
                <a:solidFill>
                  <a:srgbClr val="166D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sz="54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offensive environment</a:t>
            </a:r>
            <a:r>
              <a:rPr sz="5400" dirty="0">
                <a:solidFill>
                  <a:srgbClr val="166D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3800" dirty="0">
              <a:solidFill>
                <a:srgbClr val="166D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" y="228600"/>
            <a:ext cx="4292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000" dirty="0">
                <a:solidFill>
                  <a:srgbClr val="8DC63F"/>
                </a:solidFill>
                <a:latin typeface="Arial Black" panose="020B0A04020102020204" pitchFamily="34" charset="0"/>
              </a:rPr>
              <a:t>WHAT</a:t>
            </a:r>
            <a:endParaRPr lang="en-US" sz="6000" b="1" spc="500" dirty="0">
              <a:solidFill>
                <a:srgbClr val="F3901D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95400" y="76200"/>
            <a:ext cx="4292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>
                <a:solidFill>
                  <a:srgbClr val="FF0000"/>
                </a:solidFill>
                <a:latin typeface="Brush Script MT" panose="03060802040406070304" pitchFamily="66" charset="0"/>
              </a:rPr>
              <a:t>is</a:t>
            </a:r>
            <a:endParaRPr lang="en-US" sz="13800" spc="500" dirty="0">
              <a:solidFill>
                <a:srgbClr val="FF000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AD5776-B242-4AC8-BB4B-B288F4C7B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421" y="835619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0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graydon head and ritche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75" y="8395265"/>
            <a:ext cx="4200525" cy="135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las vegas sign hd">
            <a:hlinkClick r:id="rId4"/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00EB82-90F5-4F17-92FB-45B4CAB184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200" y="152400"/>
            <a:ext cx="1425811" cy="6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54312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275" y="3124200"/>
            <a:ext cx="12773890" cy="6436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8DC63F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Petty slights, annoyances, and isolated incidents </a:t>
            </a:r>
            <a:r>
              <a:rPr lang="en-US" sz="5400" i="1" dirty="0">
                <a:solidFill>
                  <a:srgbClr val="8DC63F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(unless extremely serious)</a:t>
            </a:r>
            <a:r>
              <a:rPr lang="en-US" sz="5400" dirty="0">
                <a:solidFill>
                  <a:srgbClr val="8DC63F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solidFill>
                  <a:srgbClr val="8DC63F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WILL NOT</a:t>
            </a:r>
            <a:r>
              <a:rPr lang="en-US" sz="5400" dirty="0">
                <a:solidFill>
                  <a:srgbClr val="8DC63F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rise to the level of illegality.  </a:t>
            </a:r>
            <a:r>
              <a:rPr lang="en-US" sz="5400" b="1" dirty="0">
                <a:solidFill>
                  <a:srgbClr val="8DC63F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TO BE UNLAWFUL</a:t>
            </a:r>
            <a:r>
              <a:rPr lang="en-US" sz="5400" dirty="0">
                <a:solidFill>
                  <a:srgbClr val="8DC63F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, the conduct </a:t>
            </a:r>
            <a:r>
              <a:rPr lang="en-US" sz="5400" b="1" dirty="0">
                <a:solidFill>
                  <a:srgbClr val="8DC63F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must create</a:t>
            </a:r>
            <a:r>
              <a:rPr lang="en-US" sz="5400" dirty="0">
                <a:solidFill>
                  <a:srgbClr val="8DC63F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a work environment that would be intimidating, hostile, or offensive to reasonable people.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7937"/>
            <a:ext cx="13004800" cy="1744663"/>
          </a:xfrm>
          <a:prstGeom prst="rect">
            <a:avLst/>
          </a:prstGeom>
          <a:solidFill>
            <a:srgbClr val="166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66DB7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310" y="304800"/>
            <a:ext cx="12743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200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DISCRIMINATION  </a:t>
            </a:r>
            <a:r>
              <a:rPr lang="en-US" sz="7200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52" y="995415"/>
            <a:ext cx="8266113" cy="344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0F0744-7174-469B-A87D-26FC56808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0" y="858479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65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1269999" y="-2743200"/>
            <a:ext cx="10464801" cy="1282701"/>
          </a:xfrm>
          <a:prstGeom prst="rect">
            <a:avLst/>
          </a:prstGeom>
        </p:spPr>
        <p:txBody>
          <a:bodyPr>
            <a:noAutofit/>
          </a:bodyPr>
          <a:lstStyle>
            <a:lvl1pPr defTabSz="473201">
              <a:defRPr sz="5832"/>
            </a:lvl1pPr>
          </a:lstStyle>
          <a:p>
            <a:pPr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sz="4800" u="sng" dirty="0"/>
              <a:t>What </a:t>
            </a:r>
            <a:r>
              <a:rPr lang="en-US" sz="4800" i="1" u="sng" dirty="0"/>
              <a:t>is </a:t>
            </a:r>
            <a:r>
              <a:rPr lang="en-US" sz="4000" b="1" i="1" u="sng" dirty="0">
                <a:solidFill>
                  <a:srgbClr val="FF0000"/>
                </a:solidFill>
              </a:rPr>
              <a:t>NOT</a:t>
            </a:r>
            <a:r>
              <a:rPr lang="en-US" sz="4800" u="sng" dirty="0"/>
              <a:t> a hostile work environment? </a:t>
            </a:r>
            <a:br>
              <a:rPr lang="en-US" sz="4800" u="sng" dirty="0"/>
            </a:br>
            <a:endParaRPr sz="4800" u="sng" cap="all" dirty="0"/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1092200" y="1828772"/>
            <a:ext cx="10854546" cy="6553228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sz="4000" dirty="0">
              <a:solidFill>
                <a:srgbClr val="166DB7"/>
              </a:solidFill>
            </a:endParaRPr>
          </a:p>
          <a:p>
            <a:pPr marL="685800" lvl="0" indent="-685800" algn="l">
              <a:buClr>
                <a:srgbClr val="8DC63F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lang="en-US" sz="5000" dirty="0">
                <a:solidFill>
                  <a:srgbClr val="166DB7"/>
                </a:solidFill>
                <a:latin typeface="Corbel" panose="020B0503020204020204" pitchFamily="34" charset="0"/>
              </a:rPr>
              <a:t>Having a responsible manager</a:t>
            </a:r>
          </a:p>
          <a:p>
            <a:pPr marL="685800" lvl="0" indent="-685800" algn="l">
              <a:buClr>
                <a:srgbClr val="8DC63F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endParaRPr lang="en-US" sz="5000" dirty="0">
              <a:solidFill>
                <a:srgbClr val="166DB7"/>
              </a:solidFill>
              <a:latin typeface="Corbel" panose="020B0503020204020204" pitchFamily="34" charset="0"/>
            </a:endParaRPr>
          </a:p>
          <a:p>
            <a:pPr marL="685800" lvl="0" indent="-685800" algn="l">
              <a:buClr>
                <a:srgbClr val="8DC63F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lang="en-US" sz="5000" dirty="0">
                <a:solidFill>
                  <a:srgbClr val="166DB7"/>
                </a:solidFill>
                <a:latin typeface="Corbel" panose="020B0503020204020204" pitchFamily="34" charset="0"/>
              </a:rPr>
              <a:t>Stopping behavior that is inappropriate, not work-related, unprofessional or rude</a:t>
            </a:r>
          </a:p>
          <a:p>
            <a:pPr marL="685800" lvl="0" indent="-685800" algn="l">
              <a:buClr>
                <a:srgbClr val="8DC63F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endParaRPr lang="en-US" sz="5000" dirty="0">
              <a:solidFill>
                <a:srgbClr val="166DB7"/>
              </a:solidFill>
              <a:latin typeface="Corbel" panose="020B0503020204020204" pitchFamily="34" charset="0"/>
            </a:endParaRPr>
          </a:p>
          <a:p>
            <a:pPr marL="685800" lvl="0" indent="-685800" algn="l">
              <a:buClr>
                <a:srgbClr val="8DC63F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lang="en-US" sz="5000" dirty="0">
                <a:solidFill>
                  <a:srgbClr val="166DB7"/>
                </a:solidFill>
                <a:latin typeface="Corbel" panose="020B0503020204020204" pitchFamily="34" charset="0"/>
              </a:rPr>
              <a:t>Enforcement of policies, rules and procedures as outlined in Handbook</a:t>
            </a:r>
          </a:p>
          <a:p>
            <a:pPr marL="685800" lvl="0" indent="-685800" algn="l">
              <a:buClr>
                <a:srgbClr val="8DC63F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endParaRPr lang="en-US" sz="5000" dirty="0">
              <a:solidFill>
                <a:srgbClr val="166DB7"/>
              </a:solidFill>
              <a:latin typeface="Corbel" panose="020B0503020204020204" pitchFamily="34" charset="0"/>
            </a:endParaRPr>
          </a:p>
          <a:p>
            <a:pPr marL="685800" lvl="0" indent="-685800" algn="l">
              <a:buClr>
                <a:srgbClr val="8DC63F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lang="en-US" sz="5000" dirty="0">
                <a:solidFill>
                  <a:srgbClr val="166DB7"/>
                </a:solidFill>
                <a:latin typeface="Corbel" panose="020B0503020204020204" pitchFamily="34" charset="0"/>
              </a:rPr>
              <a:t>Being disciplined for a legitimate, non-discriminatory business reason </a:t>
            </a:r>
          </a:p>
          <a:p>
            <a:pPr marL="685800" lvl="0" indent="-685800" algn="l">
              <a:buClr>
                <a:srgbClr val="8DC63F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endParaRPr lang="en-US" sz="5000" dirty="0">
              <a:solidFill>
                <a:srgbClr val="166DB7"/>
              </a:solidFill>
              <a:latin typeface="Corbel" panose="020B0503020204020204" pitchFamily="34" charset="0"/>
            </a:endParaRPr>
          </a:p>
          <a:p>
            <a:pPr marL="685800" lvl="0" indent="-685800" algn="l">
              <a:buClr>
                <a:srgbClr val="8DC63F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lang="en-US" sz="5000" dirty="0">
                <a:solidFill>
                  <a:srgbClr val="166DB7"/>
                </a:solidFill>
                <a:latin typeface="Corbel" panose="020B0503020204020204" pitchFamily="34" charset="0"/>
              </a:rPr>
              <a:t>Expecting employees to do their jobs</a:t>
            </a:r>
            <a:endParaRPr sz="5000" dirty="0">
              <a:solidFill>
                <a:srgbClr val="166DB7"/>
              </a:solidFill>
              <a:latin typeface="Corbel" panose="020B0503020204020204" pitchFamily="34" charset="0"/>
            </a:endParaRPr>
          </a:p>
          <a:p>
            <a:pPr marL="685800" lvl="0" indent="-685800">
              <a:buClr>
                <a:srgbClr val="8DC63F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endParaRPr sz="5000" dirty="0">
              <a:solidFill>
                <a:srgbClr val="166DB7"/>
              </a:solidFill>
              <a:latin typeface="Corbel" panose="020B0503020204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57881" r="13671" b="32805"/>
          <a:stretch/>
        </p:blipFill>
        <p:spPr>
          <a:xfrm>
            <a:off x="-2988" y="8427721"/>
            <a:ext cx="13025604" cy="1349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200" y="53340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What is </a:t>
            </a:r>
            <a:r>
              <a:rPr lang="en-US" sz="7200" u="sng" dirty="0">
                <a:solidFill>
                  <a:srgbClr val="FF0000"/>
                </a:solidFill>
              </a:rPr>
              <a:t>NOT</a:t>
            </a:r>
            <a:r>
              <a:rPr lang="en-US" sz="7200" dirty="0"/>
              <a:t> harassment?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14395E-3E38-4F52-BDCF-CB9CDC0AD0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800" y="754380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9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 r="9106"/>
          <a:stretch/>
        </p:blipFill>
        <p:spPr bwMode="auto">
          <a:xfrm>
            <a:off x="-14941" y="0"/>
            <a:ext cx="13004800" cy="94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ihanna - SO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700" end="194606.75"/>
                  <p14:fade out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80640" y="4605866"/>
            <a:ext cx="866987" cy="86698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13004800" cy="228600"/>
          </a:xfrm>
          <a:prstGeom prst="rect">
            <a:avLst/>
          </a:prstGeom>
          <a:solidFill>
            <a:srgbClr val="166DB7"/>
          </a:solidFill>
          <a:ln>
            <a:noFill/>
          </a:ln>
          <a:effectLst>
            <a:outerShdw blurRad="50800" dist="38100" dir="5400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7937"/>
            <a:ext cx="13004800" cy="1744663"/>
          </a:xfrm>
          <a:prstGeom prst="rect">
            <a:avLst/>
          </a:prstGeom>
          <a:solidFill>
            <a:srgbClr val="166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66DB7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310" y="304800"/>
            <a:ext cx="12743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WHAT </a:t>
            </a:r>
            <a:r>
              <a:rPr lang="en-US" sz="7200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7200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YOUR ROLE</a:t>
            </a:r>
            <a:endParaRPr lang="en-US" sz="7200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F47C35-4826-4180-92CA-1FF0C361CD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0" y="861060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3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816" y="6204373"/>
            <a:ext cx="13004800" cy="170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1800" y="584200"/>
            <a:ext cx="11704320" cy="1625600"/>
          </a:xfrm>
        </p:spPr>
        <p:txBody>
          <a:bodyPr/>
          <a:lstStyle/>
          <a:p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Harassment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39800" y="2926079"/>
            <a:ext cx="11704320" cy="6436925"/>
          </a:xfrm>
        </p:spPr>
        <p:txBody>
          <a:bodyPr/>
          <a:lstStyle/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Corbel" panose="020B0503020204020204" pitchFamily="34" charset="0"/>
              </a:rPr>
              <a:t>Revisit harassment policies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Corbel" panose="020B0503020204020204" pitchFamily="34" charset="0"/>
              </a:rPr>
              <a:t>Implement effective training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Corbel" panose="020B0503020204020204" pitchFamily="34" charset="0"/>
              </a:rPr>
              <a:t>Examine workplace culture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Corbel" panose="020B0503020204020204" pitchFamily="34" charset="0"/>
              </a:rPr>
              <a:t>Encourage reporting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Corbel" panose="020B0503020204020204" pitchFamily="34" charset="0"/>
              </a:rPr>
              <a:t>Be alert and available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57881" r="13671" b="32805"/>
          <a:stretch/>
        </p:blipFill>
        <p:spPr>
          <a:xfrm>
            <a:off x="-2988" y="8458200"/>
            <a:ext cx="13025604" cy="13187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55950" y="698965"/>
            <a:ext cx="1219200" cy="1399639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45119" y="753132"/>
            <a:ext cx="838200" cy="1323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 Black" panose="020B0A04020102020204" pitchFamily="34" charset="0"/>
              </a:rPr>
              <a:t>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2AFBC5-9174-472A-A668-FBBB968DFB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895" y="7555448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44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41867" y="2519115"/>
            <a:ext cx="11704320" cy="5786685"/>
          </a:xfrm>
        </p:spPr>
        <p:txBody>
          <a:bodyPr/>
          <a:lstStyle/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Corbel" panose="020B0503020204020204" pitchFamily="34" charset="0"/>
              </a:rPr>
              <a:t>Identify complaints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Corbel" panose="020B0503020204020204" pitchFamily="34" charset="0"/>
              </a:rPr>
              <a:t>When to investigate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Corbel" panose="020B0503020204020204" pitchFamily="34" charset="0"/>
              </a:rPr>
              <a:t>Gather evidence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Corbel" panose="020B0503020204020204" pitchFamily="34" charset="0"/>
              </a:rPr>
              <a:t>Record retention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Corbel" panose="020B0503020204020204" pitchFamily="34" charset="0"/>
              </a:rPr>
              <a:t>Notice of searches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343" y="2661356"/>
            <a:ext cx="5348675" cy="400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6589888"/>
            <a:ext cx="13004800" cy="170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57881" r="13671" b="32805"/>
          <a:stretch/>
        </p:blipFill>
        <p:spPr>
          <a:xfrm>
            <a:off x="-2988" y="8480509"/>
            <a:ext cx="13025604" cy="129644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884680" y="690315"/>
            <a:ext cx="11704320" cy="1625600"/>
          </a:xfrm>
          <a:prstGeom prst="rect">
            <a:avLst/>
          </a:prstGeom>
        </p:spPr>
        <p:txBody>
          <a:bodyPr vert="horz" lIns="130025" tIns="65013" rIns="130025" bIns="65013" rtlCol="0" anchor="ctr">
            <a:normAutofit/>
          </a:bodyPr>
          <a:lstStyle>
            <a:lvl1pPr algn="ctr" defTabSz="1300259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 Information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65680" y="890876"/>
            <a:ext cx="1219200" cy="1399639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4849" y="945043"/>
            <a:ext cx="838200" cy="1323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11" name="inspector gadget cartoon intro 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0137.0464" end="17072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76800" y="6451176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D0BBD6-BE3D-4EC0-B0DD-E057800DD0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0" y="758964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9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57881" r="13671" b="32805"/>
          <a:stretch/>
        </p:blipFill>
        <p:spPr>
          <a:xfrm>
            <a:off x="-2988" y="8450019"/>
            <a:ext cx="13025604" cy="132693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484880" y="965200"/>
            <a:ext cx="9418320" cy="1625600"/>
          </a:xfrm>
          <a:prstGeom prst="rect">
            <a:avLst/>
          </a:prstGeom>
        </p:spPr>
        <p:txBody>
          <a:bodyPr vert="horz" lIns="130025" tIns="65013" rIns="130025" bIns="65013" rtlCol="0" anchor="ctr">
            <a:normAutofit/>
          </a:bodyPr>
          <a:lstStyle>
            <a:lvl1pPr algn="ctr" defTabSz="1300259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 Information</a:t>
            </a:r>
          </a:p>
          <a:p>
            <a:pPr algn="l"/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the Interview Process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67560" y="1038761"/>
            <a:ext cx="1219200" cy="1399639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6729" y="1134132"/>
            <a:ext cx="838200" cy="1323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509" y="3254300"/>
            <a:ext cx="6615291" cy="497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482600" y="4902200"/>
            <a:ext cx="5852160" cy="609600"/>
          </a:xfrm>
          <a:prstGeom prst="rect">
            <a:avLst/>
          </a:prstGeom>
          <a:solidFill>
            <a:srgbClr val="00B0F0"/>
          </a:solidFill>
        </p:spPr>
        <p:txBody>
          <a:bodyPr vert="horz" lIns="130046" tIns="65023" rIns="130046" bIns="65023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Prepare Questions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7840" y="3810000"/>
            <a:ext cx="5859574" cy="609600"/>
          </a:xfrm>
          <a:prstGeom prst="rect">
            <a:avLst/>
          </a:prstGeom>
          <a:solidFill>
            <a:srgbClr val="00B0F0"/>
          </a:solidFill>
        </p:spPr>
        <p:txBody>
          <a:bodyPr vert="horz" lIns="130046" tIns="65023" rIns="130046" bIns="65023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Determine Scope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82600" y="5994400"/>
            <a:ext cx="5852160" cy="609600"/>
          </a:xfrm>
          <a:prstGeom prst="rect">
            <a:avLst/>
          </a:prstGeom>
          <a:solidFill>
            <a:srgbClr val="00B0F0"/>
          </a:solidFill>
        </p:spPr>
        <p:txBody>
          <a:bodyPr vert="horz" lIns="130046" tIns="65023" rIns="130046" bIns="65023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Union or Non-Union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82600" y="7086600"/>
            <a:ext cx="5852160" cy="609600"/>
          </a:xfrm>
          <a:prstGeom prst="rect">
            <a:avLst/>
          </a:prstGeom>
          <a:solidFill>
            <a:srgbClr val="00B0F0"/>
          </a:solidFill>
        </p:spPr>
        <p:txBody>
          <a:bodyPr vert="horz" lIns="130046" tIns="65023" rIns="130046" bIns="65023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Stay Neutral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C61453-6DEC-4E51-9806-66F3D1EE59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27" y="668567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35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scenario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526" y="2619263"/>
            <a:ext cx="7009286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645228" y="9264225"/>
            <a:ext cx="3142827" cy="316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57881" r="13671" b="32805"/>
          <a:stretch/>
        </p:blipFill>
        <p:spPr>
          <a:xfrm>
            <a:off x="-2988" y="8137811"/>
            <a:ext cx="13004800" cy="1639147"/>
          </a:xfrm>
          <a:prstGeom prst="rect">
            <a:avLst/>
          </a:prstGeom>
        </p:spPr>
      </p:pic>
      <p:sp>
        <p:nvSpPr>
          <p:cNvPr id="9" name="Rectangle 8"/>
          <p:cNvSpPr/>
          <p:nvPr>
            <p:custDataLst>
              <p:tags r:id="rId2"/>
            </p:custDataLst>
          </p:nvPr>
        </p:nvSpPr>
        <p:spPr>
          <a:xfrm>
            <a:off x="1494" y="8083178"/>
            <a:ext cx="13003306" cy="45719"/>
          </a:xfrm>
          <a:prstGeom prst="rect">
            <a:avLst/>
          </a:prstGeom>
          <a:solidFill>
            <a:srgbClr val="F3901D"/>
          </a:solidFill>
          <a:ln w="254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>
            <a:defPPr>
              <a:defRPr kern="1200" smtId="4294967295"/>
            </a:defPPr>
          </a:lstStyle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5626" y="306050"/>
            <a:ext cx="11353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Manager receives information from a coworker who wants to remain anonymous:</a:t>
            </a:r>
          </a:p>
          <a:p>
            <a:pPr algn="l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See the source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6" y="1524000"/>
            <a:ext cx="5805774" cy="6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FB778E-7311-4B42-BCC9-5E36BD4E85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0" y="7204125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26750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04373"/>
            <a:ext cx="13004800" cy="170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447800"/>
            <a:ext cx="7442764" cy="726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57881" r="13671" b="32805"/>
          <a:stretch/>
        </p:blipFill>
        <p:spPr>
          <a:xfrm>
            <a:off x="-2988" y="8137811"/>
            <a:ext cx="13025604" cy="1639147"/>
          </a:xfrm>
          <a:prstGeom prst="rect">
            <a:avLst/>
          </a:prstGeom>
        </p:spPr>
      </p:pic>
      <p:sp>
        <p:nvSpPr>
          <p:cNvPr id="10" name="Rectangle 9"/>
          <p:cNvSpPr/>
          <p:nvPr>
            <p:custDataLst>
              <p:tags r:id="rId2"/>
            </p:custDataLst>
          </p:nvPr>
        </p:nvSpPr>
        <p:spPr>
          <a:xfrm>
            <a:off x="1494" y="8104443"/>
            <a:ext cx="13003306" cy="45719"/>
          </a:xfrm>
          <a:prstGeom prst="rect">
            <a:avLst/>
          </a:prstGeom>
          <a:solidFill>
            <a:srgbClr val="F3901D"/>
          </a:solidFill>
          <a:ln w="254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>
            <a:defPPr>
              <a:defRPr kern="1200" smtId="4294967295"/>
            </a:defPPr>
          </a:lstStyle>
          <a:p>
            <a:pPr algn="ctr"/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428480" y="390596"/>
            <a:ext cx="3246120" cy="1625600"/>
          </a:xfrm>
          <a:prstGeom prst="rect">
            <a:avLst/>
          </a:prstGeom>
        </p:spPr>
        <p:txBody>
          <a:bodyPr vert="horz" lIns="130025" tIns="65013" rIns="130025" bIns="65013" rtlCol="0" anchor="ctr">
            <a:normAutofit/>
          </a:bodyPr>
          <a:lstStyle>
            <a:lvl1pPr algn="ctr" defTabSz="1300259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23480" y="505361"/>
            <a:ext cx="1219200" cy="1399639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12649" y="559528"/>
            <a:ext cx="838200" cy="1323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 Black" panose="020B0A04020102020204" pitchFamily="34" charset="0"/>
              </a:rPr>
              <a:t>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BC5CD7-08C5-40A9-AD49-8C57052C44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0" y="7181324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85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san\home\klem\Downloads\network-1760303_192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/>
          <a:stretch/>
        </p:blipFill>
        <p:spPr bwMode="auto">
          <a:xfrm>
            <a:off x="4572000" y="327075"/>
            <a:ext cx="38354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304801"/>
            <a:ext cx="4749800" cy="1905000"/>
          </a:xfrm>
          <a:prstGeom prst="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8229600" y="304801"/>
            <a:ext cx="4749800" cy="1905000"/>
          </a:xfrm>
          <a:prstGeom prst="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23813"/>
            <a:ext cx="5181600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736" y="228599"/>
            <a:ext cx="6473825" cy="205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29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192107" y="1794933"/>
            <a:ext cx="10588978" cy="7044267"/>
          </a:xfrm>
        </p:spPr>
        <p:txBody>
          <a:bodyPr/>
          <a:lstStyle/>
          <a:p>
            <a:pPr eaLnBrk="1" hangingPunct="1"/>
            <a:endParaRPr altLang="en-US" sz="2600" b="1" dirty="0">
              <a:latin typeface="Tw Cen MT" panose="020B0602020104020603" pitchFamily="34" charset="0"/>
            </a:endParaRPr>
          </a:p>
          <a:p>
            <a:pPr marL="0" indent="0">
              <a:spcBef>
                <a:spcPts val="1707"/>
              </a:spcBef>
              <a:spcAft>
                <a:spcPts val="1707"/>
              </a:spcAft>
              <a:buNone/>
            </a:pPr>
            <a:r>
              <a:rPr altLang="en-US" sz="2600" b="1" dirty="0">
                <a:solidFill>
                  <a:srgbClr val="166DB7"/>
                </a:solidFill>
                <a:latin typeface="Tw Cen MT" panose="020B0602020104020603" pitchFamily="34" charset="0"/>
              </a:rPr>
              <a:t>Supervisors should understand </a:t>
            </a:r>
            <a:r>
              <a:rPr lang="en-US" altLang="en-US" sz="2600" b="1" dirty="0">
                <a:solidFill>
                  <a:srgbClr val="166DB7"/>
                </a:solidFill>
                <a:latin typeface="Tw Cen MT" panose="020B0602020104020603" pitchFamily="34" charset="0"/>
              </a:rPr>
              <a:t>the Company’s </a:t>
            </a:r>
            <a:r>
              <a:rPr altLang="en-US" sz="2600" b="1" dirty="0">
                <a:solidFill>
                  <a:srgbClr val="166DB7"/>
                </a:solidFill>
                <a:latin typeface="Tw Cen MT" panose="020B0602020104020603" pitchFamily="34" charset="0"/>
              </a:rPr>
              <a:t>harassment policy and reporting procedures</a:t>
            </a:r>
          </a:p>
          <a:p>
            <a:pPr marL="0" indent="0">
              <a:spcBef>
                <a:spcPts val="1707"/>
              </a:spcBef>
              <a:spcAft>
                <a:spcPts val="1707"/>
              </a:spcAft>
              <a:buNone/>
            </a:pPr>
            <a:r>
              <a:rPr altLang="en-US" sz="2600" b="1" dirty="0">
                <a:solidFill>
                  <a:srgbClr val="8DC63F"/>
                </a:solidFill>
                <a:latin typeface="Tw Cen MT" panose="020B0602020104020603" pitchFamily="34" charset="0"/>
              </a:rPr>
              <a:t>Supervisors should communicate policy and reporting procedures to all employees reporting to them or under their control</a:t>
            </a:r>
          </a:p>
          <a:p>
            <a:pPr marL="0" indent="0">
              <a:spcBef>
                <a:spcPts val="1707"/>
              </a:spcBef>
              <a:spcAft>
                <a:spcPts val="1707"/>
              </a:spcAft>
              <a:buNone/>
            </a:pPr>
            <a:r>
              <a:rPr altLang="en-US" sz="2600" b="1" dirty="0">
                <a:solidFill>
                  <a:srgbClr val="166DB7"/>
                </a:solidFill>
                <a:latin typeface="Tw Cen MT" panose="020B0602020104020603" pitchFamily="34" charset="0"/>
              </a:rPr>
              <a:t>Employees should be directed to report complaints immediately to either the employee</a:t>
            </a:r>
            <a:r>
              <a:rPr lang="en-GB" altLang="en-US" sz="2600" b="1" dirty="0">
                <a:solidFill>
                  <a:srgbClr val="166DB7"/>
                </a:solidFill>
                <a:latin typeface="Tw Cen MT" panose="020B0602020104020603" pitchFamily="34" charset="0"/>
              </a:rPr>
              <a:t>'</a:t>
            </a:r>
            <a:r>
              <a:rPr altLang="en-US" sz="2600" b="1" dirty="0">
                <a:solidFill>
                  <a:srgbClr val="166DB7"/>
                </a:solidFill>
                <a:latin typeface="Tw Cen MT" panose="020B0602020104020603" pitchFamily="34" charset="0"/>
              </a:rPr>
              <a:t>s direct supervisor or to t</a:t>
            </a:r>
            <a:r>
              <a:rPr lang="en-GB" altLang="en-US" sz="2600" b="1" dirty="0">
                <a:solidFill>
                  <a:srgbClr val="166DB7"/>
                </a:solidFill>
                <a:latin typeface="Tw Cen MT" panose="020B0602020104020603" pitchFamily="34" charset="0"/>
              </a:rPr>
              <a:t>he</a:t>
            </a:r>
            <a:r>
              <a:rPr altLang="en-US" sz="2600" b="1" dirty="0">
                <a:solidFill>
                  <a:srgbClr val="166DB7"/>
                </a:solidFill>
                <a:latin typeface="Tw Cen MT" panose="020B0602020104020603" pitchFamily="34" charset="0"/>
              </a:rPr>
              <a:t> Human Resources Department</a:t>
            </a:r>
          </a:p>
          <a:p>
            <a:pPr marL="0" indent="0">
              <a:spcBef>
                <a:spcPts val="1707"/>
              </a:spcBef>
              <a:spcAft>
                <a:spcPts val="1707"/>
              </a:spcAft>
              <a:buNone/>
            </a:pPr>
            <a:r>
              <a:rPr altLang="en-US" sz="2600" b="1" dirty="0">
                <a:solidFill>
                  <a:srgbClr val="8DC63F"/>
                </a:solidFill>
                <a:latin typeface="Tw Cen MT" panose="020B0602020104020603" pitchFamily="34" charset="0"/>
              </a:rPr>
              <a:t>Supervisors should report all employee complaints to Human Resources</a:t>
            </a:r>
          </a:p>
          <a:p>
            <a:pPr marL="0" indent="0">
              <a:spcBef>
                <a:spcPts val="1707"/>
              </a:spcBef>
              <a:spcAft>
                <a:spcPts val="1707"/>
              </a:spcAft>
              <a:buNone/>
            </a:pPr>
            <a:r>
              <a:rPr altLang="en-US" sz="2600" b="1" dirty="0">
                <a:solidFill>
                  <a:srgbClr val="166DB7"/>
                </a:solidFill>
                <a:latin typeface="Tw Cen MT" panose="020B0602020104020603" pitchFamily="34" charset="0"/>
              </a:rPr>
              <a:t>Supervisors should respond promptly and appropriately to complaints or questions about discrimination. If you</a:t>
            </a:r>
            <a:r>
              <a:rPr lang="en-GB" altLang="en-US" sz="2600" b="1" dirty="0">
                <a:solidFill>
                  <a:srgbClr val="166DB7"/>
                </a:solidFill>
                <a:latin typeface="Tw Cen MT" panose="020B0602020104020603" pitchFamily="34" charset="0"/>
              </a:rPr>
              <a:t>'</a:t>
            </a:r>
            <a:r>
              <a:rPr altLang="en-US" sz="2600" b="1" dirty="0">
                <a:solidFill>
                  <a:srgbClr val="166DB7"/>
                </a:solidFill>
                <a:latin typeface="Tw Cen MT" panose="020B0602020104020603" pitchFamily="34" charset="0"/>
              </a:rPr>
              <a:t>re not sure what to do, contact Human Resources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7F124A-3B30-453E-B9AA-F1E59C9FE7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349" y="8483395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17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san\home\klem\Downloads\network-1760303_192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/>
          <a:stretch/>
        </p:blipFill>
        <p:spPr bwMode="auto">
          <a:xfrm>
            <a:off x="4572000" y="327075"/>
            <a:ext cx="38354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304801"/>
            <a:ext cx="4749800" cy="1905000"/>
          </a:xfrm>
          <a:prstGeom prst="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8229600" y="304801"/>
            <a:ext cx="4749800" cy="1905000"/>
          </a:xfrm>
          <a:prstGeom prst="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28136"/>
            <a:ext cx="5181600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736" y="228599"/>
            <a:ext cx="6473825" cy="205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D85061-A35A-40CA-8244-381057D9C27B}"/>
              </a:ext>
            </a:extLst>
          </p:cNvPr>
          <p:cNvSpPr txBox="1">
            <a:spLocks/>
          </p:cNvSpPr>
          <p:nvPr/>
        </p:nvSpPr>
        <p:spPr>
          <a:xfrm>
            <a:off x="1192107" y="2147711"/>
            <a:ext cx="10588978" cy="6615289"/>
          </a:xfrm>
          <a:prstGeom prst="rect">
            <a:avLst/>
          </a:prstGeom>
        </p:spPr>
        <p:txBody>
          <a:bodyPr vert="horz" lIns="130025" tIns="65013" rIns="130025" bIns="65013" rtlCol="0">
            <a:normAutofit fontScale="92500" lnSpcReduction="20000"/>
          </a:bodyPr>
          <a:lstStyle>
            <a:lvl1pPr marL="487598" indent="-487598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61" indent="-406332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324" indent="-325064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55" indent="-325064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86" indent="-325064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717" indent="-325064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845" indent="-325064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977" indent="-325064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05" indent="-325064" algn="l" defTabSz="130025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600" b="1" dirty="0">
              <a:latin typeface="Tw Cen MT" panose="020B0602020104020603" pitchFamily="34" charset="0"/>
            </a:endParaRPr>
          </a:p>
          <a:p>
            <a:pPr marL="0" indent="0">
              <a:spcBef>
                <a:spcPts val="1707"/>
              </a:spcBef>
              <a:spcAft>
                <a:spcPts val="1707"/>
              </a:spcAft>
              <a:buFont typeface="Arial" panose="020B0604020202020204" pitchFamily="34" charset="0"/>
              <a:buNone/>
              <a:defRPr/>
            </a:pPr>
            <a:r>
              <a:rPr lang="en-US" sz="2600" b="1" dirty="0">
                <a:solidFill>
                  <a:srgbClr val="166DB7"/>
                </a:solidFill>
                <a:latin typeface="Tw Cen MT" panose="020B0602020104020603" pitchFamily="34" charset="0"/>
              </a:rPr>
              <a:t>Although confidentiality will be maintained to the fullest extent possible, supervisors should never guarantee confidentiality of reports or investigations about reports</a:t>
            </a:r>
          </a:p>
          <a:p>
            <a:pPr marL="0" indent="0">
              <a:spcBef>
                <a:spcPts val="1707"/>
              </a:spcBef>
              <a:spcAft>
                <a:spcPts val="1707"/>
              </a:spcAft>
              <a:buFont typeface="Arial" panose="020B0604020202020204" pitchFamily="34" charset="0"/>
              <a:buNone/>
              <a:defRPr/>
            </a:pPr>
            <a:r>
              <a:rPr lang="en-US" sz="2600" b="1" dirty="0">
                <a:solidFill>
                  <a:srgbClr val="8DC63F"/>
                </a:solidFill>
                <a:latin typeface="Tw Cen MT" panose="020B0602020104020603" pitchFamily="34" charset="0"/>
              </a:rPr>
              <a:t>Supervisors should maintain a respectful workplace and not permit inappropriate behavior to go unchecked. Human Resources should be consulted when uncertain about appropriate activities or behavior</a:t>
            </a:r>
          </a:p>
          <a:p>
            <a:pPr marL="0" indent="0">
              <a:spcBef>
                <a:spcPts val="1707"/>
              </a:spcBef>
              <a:spcAft>
                <a:spcPts val="1707"/>
              </a:spcAft>
              <a:buFont typeface="Arial" panose="020B0604020202020204" pitchFamily="34" charset="0"/>
              <a:buNone/>
              <a:defRPr/>
            </a:pPr>
            <a:r>
              <a:rPr lang="en-US" sz="2600" b="1" dirty="0">
                <a:solidFill>
                  <a:srgbClr val="166DB7"/>
                </a:solidFill>
                <a:latin typeface="Tw Cen MT" panose="020B0602020104020603" pitchFamily="34" charset="0"/>
              </a:rPr>
              <a:t>Employees should be models of good behavior and not participate in any harassing behaviors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8DC63F"/>
                </a:solidFill>
                <a:latin typeface="Tw Cen MT" panose="020B0602020104020603" pitchFamily="34" charset="0"/>
              </a:rPr>
              <a:t>Human Resources or the employer's legal counsel will conduct investigations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166DB7"/>
                </a:solidFill>
                <a:latin typeface="Tw Cen MT" panose="020B0602020104020603" pitchFamily="34" charset="0"/>
              </a:rPr>
              <a:t>Employees should support the Company in its responsibility to investigate complaints of discrimination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8DC63F"/>
                </a:solidFill>
                <a:latin typeface="Tw Cen MT" panose="020B0602020104020603" pitchFamily="34" charset="0"/>
              </a:rPr>
              <a:t>At the conclusion of the investigation, supervisors should work with Human Resources to implement any disciplinary action and work to ensure the workplace is free of harassment</a:t>
            </a:r>
          </a:p>
          <a:p>
            <a:pPr marL="0" indent="0">
              <a:spcBef>
                <a:spcPts val="1707"/>
              </a:spcBef>
              <a:spcAft>
                <a:spcPts val="1707"/>
              </a:spcAft>
              <a:buFont typeface="Arial" panose="020B0604020202020204" pitchFamily="34" charset="0"/>
              <a:buNone/>
              <a:defRPr/>
            </a:pPr>
            <a:endParaRPr lang="en-US" sz="2300" b="1" dirty="0">
              <a:latin typeface="Tw Cen MT" panose="020B06020201040206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0CCEA8-BEBC-42C5-85D1-0129391FED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349" y="8483395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31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51170" r="71144" b="28087"/>
          <a:stretch/>
        </p:blipFill>
        <p:spPr>
          <a:xfrm>
            <a:off x="1" y="0"/>
            <a:ext cx="13004799" cy="977063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4064000" y="381000"/>
            <a:ext cx="8305800" cy="6324600"/>
          </a:xfrm>
          <a:prstGeom prst="cloudCallout">
            <a:avLst/>
          </a:prstGeom>
          <a:solidFill>
            <a:schemeClr val="bg1"/>
          </a:solidFill>
          <a:effectLst>
            <a:outerShdw blurRad="50800" dist="101600" algn="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54550" y="1295400"/>
            <a:ext cx="7124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8DC63F"/>
                </a:solidFill>
                <a:latin typeface="Brush Script MT" panose="03060802040406070304" pitchFamily="66" charset="0"/>
              </a:rPr>
              <a:t>so why am 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6900" y="2590800"/>
            <a:ext cx="71247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spc="300" dirty="0">
                <a:solidFill>
                  <a:srgbClr val="8DC63F"/>
                </a:solidFill>
                <a:latin typeface="Bernard MT Condensed" panose="02050806060905020404" pitchFamily="18" charset="0"/>
              </a:rPr>
              <a:t>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07400" y="2209800"/>
            <a:ext cx="41148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tx1"/>
                </a:solidFill>
                <a:latin typeface="Brush Script MT" panose="03060802040406070304" pitchFamily="66" charset="0"/>
              </a:rPr>
              <a:t>?</a:t>
            </a:r>
            <a:endParaRPr lang="en-US" sz="4400" dirty="0">
              <a:solidFill>
                <a:schemeClr val="tx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b="14411"/>
          <a:stretch/>
        </p:blipFill>
        <p:spPr>
          <a:xfrm>
            <a:off x="1930400" y="5715000"/>
            <a:ext cx="3602301" cy="384398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759200" y="8153400"/>
            <a:ext cx="609600" cy="990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804459" y="8077200"/>
            <a:ext cx="609600" cy="990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2921000" y="7117977"/>
            <a:ext cx="609600" cy="990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3987800" y="7086600"/>
            <a:ext cx="609600" cy="990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C80E22-D5FC-4E41-8710-2D91023EB0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00" y="8915400"/>
            <a:ext cx="1385339" cy="63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7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90">
            <a:off x="5699919" y="-428043"/>
            <a:ext cx="7232650" cy="40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800" y="381000"/>
            <a:ext cx="715168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20800" y="2590800"/>
            <a:ext cx="10591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b="1" dirty="0">
              <a:latin typeface="Tw Cen MT" panose="020B0602020104020603" pitchFamily="34" charset="0"/>
            </a:endParaRPr>
          </a:p>
          <a:p>
            <a:pPr algn="l">
              <a:spcAft>
                <a:spcPts val="3000"/>
              </a:spcAft>
            </a:pPr>
            <a:r>
              <a:rPr lang="en-US" sz="4400" b="1" dirty="0">
                <a:solidFill>
                  <a:srgbClr val="166DB7"/>
                </a:solidFill>
                <a:latin typeface="Tw Cen MT" panose="020B0602020104020603" pitchFamily="34" charset="0"/>
              </a:rPr>
              <a:t>DISCUSSION</a:t>
            </a:r>
          </a:p>
          <a:p>
            <a:pPr algn="l">
              <a:spcAft>
                <a:spcPts val="3000"/>
              </a:spcAft>
            </a:pPr>
            <a:r>
              <a:rPr lang="en-US" sz="4400" b="1" dirty="0">
                <a:solidFill>
                  <a:srgbClr val="8DC63F"/>
                </a:solidFill>
                <a:latin typeface="Tw Cen MT" panose="020B0602020104020603" pitchFamily="34" charset="0"/>
              </a:rPr>
              <a:t>MOVE TO DIFFERENT AREA</a:t>
            </a:r>
          </a:p>
          <a:p>
            <a:pPr algn="l">
              <a:spcAft>
                <a:spcPts val="3000"/>
              </a:spcAft>
            </a:pPr>
            <a:r>
              <a:rPr lang="en-US" sz="4400" b="1" dirty="0">
                <a:solidFill>
                  <a:srgbClr val="166DB7"/>
                </a:solidFill>
                <a:latin typeface="Tw Cen MT" panose="020B0602020104020603" pitchFamily="34" charset="0"/>
              </a:rPr>
              <a:t>MOVE TO DIFFERENT SHIFT</a:t>
            </a:r>
          </a:p>
          <a:p>
            <a:pPr algn="l">
              <a:spcAft>
                <a:spcPts val="3000"/>
              </a:spcAft>
            </a:pPr>
            <a:r>
              <a:rPr lang="en-US" sz="4400" b="1" dirty="0">
                <a:solidFill>
                  <a:srgbClr val="8DC63F"/>
                </a:solidFill>
                <a:latin typeface="Tw Cen MT" panose="020B0602020104020603" pitchFamily="34" charset="0"/>
              </a:rPr>
              <a:t>DISCIPLINE</a:t>
            </a:r>
          </a:p>
          <a:p>
            <a:pPr algn="l"/>
            <a:r>
              <a:rPr lang="en-US" sz="4400" b="1" dirty="0">
                <a:solidFill>
                  <a:srgbClr val="166DB7"/>
                </a:solidFill>
                <a:latin typeface="Tw Cen MT" panose="020B0602020104020603" pitchFamily="34" charset="0"/>
              </a:rPr>
              <a:t>TERMINATION (EXTREME CIRCUMSTANCES)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b="1" dirty="0">
              <a:latin typeface="Tw Cen MT" panose="020B06020201040206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3004800" cy="228600"/>
          </a:xfrm>
          <a:prstGeom prst="rect">
            <a:avLst/>
          </a:prstGeom>
          <a:solidFill>
            <a:srgbClr val="166DB7"/>
          </a:solidFill>
          <a:ln>
            <a:noFill/>
          </a:ln>
          <a:effectLst>
            <a:outerShdw blurRad="50800" dist="38100" dir="5400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7A57D0-3CED-41DF-B71D-7812BD7A16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527" y="845820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49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san\home\klem\Downloads\dreamstime_xxl_1908345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" t="10448"/>
          <a:stretch/>
        </p:blipFill>
        <p:spPr bwMode="auto">
          <a:xfrm>
            <a:off x="-1" y="381000"/>
            <a:ext cx="825976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6536" y="4350127"/>
            <a:ext cx="10591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8DC63F"/>
                </a:solidFill>
                <a:latin typeface="Arial Black" panose="020B0A04020102020204" pitchFamily="34" charset="0"/>
              </a:rPr>
              <a:t>SEVERITY OF OFFENSE</a:t>
            </a:r>
          </a:p>
          <a:p>
            <a:endParaRPr lang="en-US" sz="4400" dirty="0">
              <a:solidFill>
                <a:srgbClr val="8DC63F"/>
              </a:solidFill>
              <a:latin typeface="Arial Black" panose="020B0A04020102020204" pitchFamily="34" charset="0"/>
            </a:endParaRPr>
          </a:p>
          <a:p>
            <a:r>
              <a:rPr lang="en-US" sz="4400" dirty="0">
                <a:solidFill>
                  <a:srgbClr val="8DC63F"/>
                </a:solidFill>
                <a:latin typeface="Arial Black" panose="020B0A04020102020204" pitchFamily="34" charset="0"/>
              </a:rPr>
              <a:t>TIME AT COMPANY</a:t>
            </a:r>
          </a:p>
          <a:p>
            <a:endParaRPr lang="en-US" sz="4400" dirty="0">
              <a:solidFill>
                <a:srgbClr val="8DC63F"/>
              </a:solidFill>
              <a:latin typeface="Arial Black" panose="020B0A04020102020204" pitchFamily="34" charset="0"/>
            </a:endParaRPr>
          </a:p>
          <a:p>
            <a:r>
              <a:rPr lang="en-US" sz="4400" dirty="0">
                <a:solidFill>
                  <a:srgbClr val="8DC63F"/>
                </a:solidFill>
                <a:latin typeface="Arial Black" panose="020B0A04020102020204" pitchFamily="34" charset="0"/>
              </a:rPr>
              <a:t>DISCIPLINARY HISTORY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8DC63F"/>
              </a:solidFill>
              <a:latin typeface="Arial Black" panose="020B0A04020102020204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381000"/>
            <a:ext cx="5456237" cy="333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0A43E0-AF14-4069-95D5-F9433CC21E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527" y="845820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5895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3"/>
            <a:srcRect/>
            <a:stretch>
              <a:fillRect l="-6359" r="-63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B219FF-DCBA-412F-9378-9DB78DF7C6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861060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07646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9800" y="950685"/>
            <a:ext cx="1135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RIPPED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the Headlines!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654" y="2246085"/>
            <a:ext cx="5662612" cy="628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940s Newsboys Selling Papers - Extra Extra Read All About it HD Stock Footag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56.1" end="19963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CB657D-7258-4733-B9C5-8F25615697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800" y="844711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4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1358805" y="7848600"/>
            <a:ext cx="10464800" cy="1282700"/>
          </a:xfrm>
          <a:prstGeom prst="rect">
            <a:avLst/>
          </a:prstGeom>
        </p:spPr>
        <p:txBody>
          <a:bodyPr>
            <a:normAutofit/>
          </a:bodyPr>
          <a:lstStyle>
            <a:lvl1pPr defTabSz="531622">
              <a:defRPr sz="6552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6552" cap="all" dirty="0">
                <a:solidFill>
                  <a:schemeClr val="bg1"/>
                </a:solidFill>
              </a:rPr>
              <a:t>west </a:t>
            </a:r>
            <a:r>
              <a:rPr lang="en-US" sz="4000" cap="all" dirty="0">
                <a:solidFill>
                  <a:schemeClr val="bg1"/>
                </a:solidFill>
              </a:rPr>
              <a:t>v</a:t>
            </a:r>
            <a:r>
              <a:rPr sz="6552" cap="all" dirty="0">
                <a:solidFill>
                  <a:schemeClr val="bg1"/>
                </a:solidFill>
              </a:rPr>
              <a:t>. tyson foods, inc. </a:t>
            </a:r>
          </a:p>
        </p:txBody>
      </p:sp>
      <p:pic>
        <p:nvPicPr>
          <p:cNvPr id="4" name="Picture 2" descr="http://america.aljazeera.com/content/ajam/articles/2014/7/8/chicken-farmer-loisaltvsthespa/jcr:content/mainpar/adaptiveimage/src.adapt.960.high.lois_alt_epa_farm.1431639087187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2966" y="0"/>
            <a:ext cx="14501209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379195-F3C2-48BA-ABDD-EABCEC5340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38100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75453"/>
      </p:ext>
    </p:extLst>
  </p:cSld>
  <p:clrMapOvr>
    <a:masterClrMapping/>
  </p:clrMapOvr>
  <p:transition spd="med">
    <p:sndAc>
      <p:stSnd>
        <p:snd r:embed="rId2" name="Slide 6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8453120"/>
            <a:ext cx="2790612" cy="90174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803605"/>
            <a:ext cx="70866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400" y="381000"/>
            <a:ext cx="876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b="1" dirty="0">
                <a:solidFill>
                  <a:srgbClr val="92D050"/>
                </a:solidFill>
                <a:latin typeface="Arial Black" panose="020B0A04020102020204" pitchFamily="34" charset="0"/>
              </a:rPr>
              <a:t>Let’s Get Real 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49C2FD-9889-4FF0-9CB6-B5023939B4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800" y="853440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56532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8453120"/>
            <a:ext cx="2790612" cy="9017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200" y="626031"/>
            <a:ext cx="12457855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200" b="1" dirty="0">
                <a:solidFill>
                  <a:srgbClr val="92D050"/>
                </a:solidFill>
                <a:latin typeface="Arial Black" panose="020B0A04020102020204" pitchFamily="34" charset="0"/>
              </a:rPr>
              <a:t>YOU DECIDE …. </a:t>
            </a:r>
          </a:p>
          <a:p>
            <a:pPr algn="l"/>
            <a:endParaRPr lang="en-US" sz="5400" dirty="0"/>
          </a:p>
          <a:p>
            <a:pPr marL="742950" indent="-742950" algn="l">
              <a:buFont typeface="+mj-lt"/>
              <a:buAutoNum type="arabicPeriod"/>
            </a:pPr>
            <a:r>
              <a:rPr lang="en-US" sz="4800" dirty="0">
                <a:solidFill>
                  <a:srgbClr val="0070C0"/>
                </a:solidFill>
                <a:latin typeface="Corbel" panose="020B0503020204020204" pitchFamily="34" charset="0"/>
              </a:rPr>
              <a:t>Sexual Harassment </a:t>
            </a:r>
            <a:r>
              <a:rPr lang="en-US" sz="4800" dirty="0">
                <a:solidFill>
                  <a:srgbClr val="FF0000"/>
                </a:solidFill>
                <a:latin typeface="Corbel" panose="020B0503020204020204" pitchFamily="34" charset="0"/>
              </a:rPr>
              <a:t>(who wins?)</a:t>
            </a:r>
          </a:p>
          <a:p>
            <a:pPr marL="742950" indent="-742950" algn="l">
              <a:buFont typeface="+mj-lt"/>
              <a:buAutoNum type="arabicPeriod"/>
            </a:pPr>
            <a:endParaRPr lang="en-US" sz="48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 marL="742950" indent="-742950" algn="l">
              <a:buFont typeface="+mj-lt"/>
              <a:buAutoNum type="arabicPeriod"/>
            </a:pPr>
            <a:r>
              <a:rPr lang="en-US" sz="4800" dirty="0">
                <a:solidFill>
                  <a:srgbClr val="0070C0"/>
                </a:solidFill>
                <a:latin typeface="Corbel" panose="020B0503020204020204" pitchFamily="34" charset="0"/>
              </a:rPr>
              <a:t>Negligent Hiring </a:t>
            </a:r>
            <a:r>
              <a:rPr lang="en-US" sz="4800" dirty="0">
                <a:solidFill>
                  <a:srgbClr val="FF0000"/>
                </a:solidFill>
                <a:latin typeface="Corbel" panose="020B0503020204020204" pitchFamily="34" charset="0"/>
              </a:rPr>
              <a:t>(Who wins?)</a:t>
            </a:r>
          </a:p>
          <a:p>
            <a:pPr marL="742950" indent="-742950" algn="l">
              <a:buFont typeface="+mj-lt"/>
              <a:buAutoNum type="arabicPeriod"/>
            </a:pPr>
            <a:endParaRPr lang="en-US" sz="48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 marL="742950" indent="-742950" algn="l">
              <a:buFont typeface="+mj-lt"/>
              <a:buAutoNum type="arabicPeriod"/>
            </a:pPr>
            <a:r>
              <a:rPr lang="en-US" sz="4800" dirty="0">
                <a:solidFill>
                  <a:srgbClr val="0070C0"/>
                </a:solidFill>
                <a:latin typeface="Corbel" panose="020B0503020204020204" pitchFamily="34" charset="0"/>
              </a:rPr>
              <a:t>Bullying </a:t>
            </a:r>
            <a:r>
              <a:rPr lang="en-US" sz="4800" dirty="0">
                <a:solidFill>
                  <a:srgbClr val="FF0000"/>
                </a:solidFill>
                <a:latin typeface="Corbel" panose="020B0503020204020204" pitchFamily="34" charset="0"/>
              </a:rPr>
              <a:t>(who wins?)</a:t>
            </a:r>
          </a:p>
          <a:p>
            <a:pPr marL="742950" indent="-742950" algn="l">
              <a:buFont typeface="+mj-lt"/>
              <a:buAutoNum type="arabicPeriod"/>
            </a:pPr>
            <a:endParaRPr lang="en-US" sz="48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 marL="742950" indent="-742950" algn="l">
              <a:buFont typeface="+mj-lt"/>
              <a:buAutoNum type="arabicPeriod"/>
            </a:pPr>
            <a:r>
              <a:rPr lang="en-US" sz="4800" dirty="0">
                <a:solidFill>
                  <a:srgbClr val="0070C0"/>
                </a:solidFill>
                <a:latin typeface="Corbel" panose="020B0503020204020204" pitchFamily="34" charset="0"/>
              </a:rPr>
              <a:t>How much money to Plaintiff? </a:t>
            </a:r>
            <a:r>
              <a:rPr lang="en-US" sz="4800" dirty="0">
                <a:solidFill>
                  <a:srgbClr val="FF0000"/>
                </a:solidFill>
                <a:latin typeface="Corbel" panose="020B0503020204020204" pitchFamily="34" charset="0"/>
              </a:rPr>
              <a:t>($__________)</a:t>
            </a:r>
          </a:p>
          <a:p>
            <a:pPr algn="l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B3DA81-8DEB-4A9C-A53B-304F3EF9B9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800" y="853440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75021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7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5" y="-673914"/>
            <a:ext cx="13318393" cy="5707883"/>
          </a:xfrm>
          <a:prstGeom prst="rect">
            <a:avLst/>
          </a:prstGeom>
        </p:spPr>
      </p:pic>
      <p:sp>
        <p:nvSpPr>
          <p:cNvPr id="14" name="Rectangle 13"/>
          <p:cNvSpPr/>
          <p:nvPr>
            <p:custDataLst>
              <p:tags r:id="rId2"/>
            </p:custDataLst>
          </p:nvPr>
        </p:nvSpPr>
        <p:spPr>
          <a:xfrm>
            <a:off x="2681724" y="4191000"/>
            <a:ext cx="8468875" cy="4255522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>
            <a:defPPr>
              <a:defRPr kern="1200" smtId="4294967295"/>
            </a:def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400" b="1" dirty="0">
              <a:solidFill>
                <a:schemeClr val="tx2">
                  <a:lumMod val="60000"/>
                  <a:lumOff val="40000"/>
                </a:schemeClr>
              </a:solidFill>
              <a:ea typeface="ＭＳ Ｐゴシック" pitchFamily="34" charset="-128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ea typeface="ＭＳ Ｐゴシック" pitchFamily="34" charset="-128"/>
                <a:cs typeface="Arial" panose="020B0604020202020204" pitchFamily="34" charset="0"/>
              </a:rPr>
              <a:t>Lee P. Geiger, Esq.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  <a:ea typeface="ＭＳ Ｐゴシック" pitchFamily="34" charset="-128"/>
                <a:cs typeface="Arial" panose="020B0604020202020204" pitchFamily="34" charset="0"/>
              </a:rPr>
              <a:t>Lgeiger@brickergraydon.com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  <a:ea typeface="ＭＳ Ｐゴシック" pitchFamily="34" charset="-128"/>
                <a:cs typeface="Arial" panose="020B0604020202020204" pitchFamily="34" charset="0"/>
              </a:rPr>
              <a:t>513-629-2830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ea typeface="ＭＳ Ｐゴシック" pitchFamily="34" charset="-128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>
            <p:custDataLst>
              <p:tags r:id="rId3"/>
            </p:custDataLst>
          </p:nvPr>
        </p:nvSpPr>
        <p:spPr>
          <a:xfrm>
            <a:off x="108378" y="8637269"/>
            <a:ext cx="5743781" cy="656590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>
            <a:defPPr>
              <a:defRPr kern="1200" smtId="4294967295"/>
            </a:defPPr>
          </a:lstStyle>
          <a:p>
            <a:pPr defTabSz="130046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  <a:ea typeface="ＭＳ Ｐゴシック" pitchFamily="34" charset="-128"/>
                <a:cs typeface="Arial"/>
              </a:rPr>
              <a:t>©2023 BRICKER GRAYDON LLP</a:t>
            </a:r>
          </a:p>
          <a:p>
            <a:pPr defTabSz="130046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  <a:ea typeface="ＭＳ Ｐゴシック" pitchFamily="34" charset="-128"/>
                <a:cs typeface="Arial"/>
              </a:rPr>
              <a:t>ALL RIGHTS RESERVED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17EF4C-CF6D-472C-BBC1-3053760FB9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99" y="8153400"/>
            <a:ext cx="2380307" cy="10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 b="1008"/>
          <a:stretch/>
        </p:blipFill>
        <p:spPr>
          <a:xfrm>
            <a:off x="-13447" y="-18868"/>
            <a:ext cx="10083800" cy="977246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83800" y="-18868"/>
            <a:ext cx="2919506" cy="97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E6ED7B-C393-4C26-99D0-8AE7175AA5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00" y="304800"/>
            <a:ext cx="1295406" cy="59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85329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 b="1008"/>
          <a:stretch/>
        </p:blipFill>
        <p:spPr>
          <a:xfrm>
            <a:off x="-13447" y="-18868"/>
            <a:ext cx="10083800" cy="977246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83800" y="-18868"/>
            <a:ext cx="2919506" cy="97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-18868"/>
            <a:ext cx="10083800" cy="9776950"/>
            <a:chOff x="0" y="-18868"/>
            <a:chExt cx="10083800" cy="9776950"/>
          </a:xfrm>
        </p:grpSpPr>
        <p:sp>
          <p:nvSpPr>
            <p:cNvPr id="6" name="Rectangle 5"/>
            <p:cNvSpPr/>
            <p:nvPr/>
          </p:nvSpPr>
          <p:spPr>
            <a:xfrm>
              <a:off x="0" y="-18868"/>
              <a:ext cx="10083800" cy="97769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2" descr="Image result for #metoo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600" y="2133600"/>
              <a:ext cx="7924800" cy="5286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0D3FB26-22D9-405B-A147-B4EE471613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663" y="883920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 b="1008"/>
          <a:stretch/>
        </p:blipFill>
        <p:spPr>
          <a:xfrm>
            <a:off x="-13447" y="-18868"/>
            <a:ext cx="10083800" cy="977246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83800" y="-18868"/>
            <a:ext cx="2919506" cy="97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-18868"/>
            <a:ext cx="10083800" cy="9776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39800" y="990600"/>
            <a:ext cx="8382000" cy="898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</a:rPr>
              <a:t>#BLM</a:t>
            </a:r>
          </a:p>
          <a:p>
            <a:endParaRPr lang="en-US" sz="8800" dirty="0">
              <a:solidFill>
                <a:schemeClr val="bg1"/>
              </a:solidFill>
            </a:endParaRPr>
          </a:p>
          <a:p>
            <a:r>
              <a:rPr lang="en-US" sz="8800" dirty="0">
                <a:solidFill>
                  <a:schemeClr val="bg1"/>
                </a:solidFill>
              </a:rPr>
              <a:t>#COVID-19</a:t>
            </a:r>
          </a:p>
          <a:p>
            <a:endParaRPr lang="en-US" sz="8800" dirty="0">
              <a:solidFill>
                <a:schemeClr val="bg1"/>
              </a:solidFill>
            </a:endParaRPr>
          </a:p>
          <a:p>
            <a:r>
              <a:rPr lang="en-US" sz="8800" dirty="0">
                <a:solidFill>
                  <a:schemeClr val="bg1"/>
                </a:solidFill>
              </a:rPr>
              <a:t>#LGBTQ</a:t>
            </a:r>
          </a:p>
          <a:p>
            <a:endParaRPr lang="en-US" sz="13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FCF5C9-7497-4FF7-AF75-37B6CA68AC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663" y="883920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5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 b="1008"/>
          <a:stretch/>
        </p:blipFill>
        <p:spPr>
          <a:xfrm>
            <a:off x="-13447" y="-18868"/>
            <a:ext cx="10083800" cy="977246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83800" y="-18868"/>
            <a:ext cx="2919506" cy="97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-18868"/>
            <a:ext cx="10083800" cy="9776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39800" y="2133600"/>
            <a:ext cx="8382000" cy="8017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#Religious Freedom</a:t>
            </a:r>
          </a:p>
          <a:p>
            <a:endParaRPr lang="en-US" sz="8000" dirty="0">
              <a:solidFill>
                <a:schemeClr val="bg1"/>
              </a:solidFill>
            </a:endParaRPr>
          </a:p>
          <a:p>
            <a:r>
              <a:rPr lang="en-US" sz="8000" dirty="0">
                <a:solidFill>
                  <a:schemeClr val="bg1"/>
                </a:solidFill>
              </a:rPr>
              <a:t>#Disability </a:t>
            </a:r>
          </a:p>
          <a:p>
            <a:endParaRPr lang="en-US" sz="8000" dirty="0">
              <a:solidFill>
                <a:schemeClr val="bg1"/>
              </a:solidFill>
            </a:endParaRPr>
          </a:p>
          <a:p>
            <a:r>
              <a:rPr lang="en-US" sz="8000" dirty="0">
                <a:solidFill>
                  <a:schemeClr val="bg1"/>
                </a:solidFill>
              </a:rPr>
              <a:t>#Veterans</a:t>
            </a:r>
          </a:p>
          <a:p>
            <a:endParaRPr lang="en-US" sz="115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369A55-911A-4DD0-8EEE-D856E7C18C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663" y="8839200"/>
            <a:ext cx="1551473" cy="7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73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51170" r="71144" b="28087"/>
          <a:stretch/>
        </p:blipFill>
        <p:spPr>
          <a:xfrm>
            <a:off x="1" y="-17031"/>
            <a:ext cx="13004799" cy="977063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4064000" y="533400"/>
            <a:ext cx="8305800" cy="6324600"/>
          </a:xfrm>
          <a:prstGeom prst="cloudCallout">
            <a:avLst/>
          </a:prstGeom>
          <a:solidFill>
            <a:schemeClr val="bg1"/>
          </a:solidFill>
          <a:effectLst>
            <a:outerShdw blurRad="50800" dist="101600" algn="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54550" y="1447800"/>
            <a:ext cx="7124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8DC63F"/>
                </a:solidFill>
                <a:latin typeface="Brush Script MT" panose="03060802040406070304" pitchFamily="66" charset="0"/>
              </a:rPr>
              <a:t>so why am 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11600" y="2743200"/>
            <a:ext cx="71247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spc="300" dirty="0">
                <a:solidFill>
                  <a:srgbClr val="8DC63F"/>
                </a:solidFill>
                <a:latin typeface="Bernard MT Condensed" panose="02050806060905020404" pitchFamily="18" charset="0"/>
              </a:rPr>
              <a:t>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55000" y="2362200"/>
            <a:ext cx="41148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tx1"/>
                </a:solidFill>
                <a:latin typeface="Brush Script MT" panose="03060802040406070304" pitchFamily="66" charset="0"/>
              </a:rPr>
              <a:t>?</a:t>
            </a:r>
            <a:endParaRPr lang="en-US" sz="4400" dirty="0">
              <a:solidFill>
                <a:schemeClr val="tx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b="14411"/>
          <a:stretch/>
        </p:blipFill>
        <p:spPr>
          <a:xfrm>
            <a:off x="1930400" y="5867400"/>
            <a:ext cx="3602301" cy="384398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683000" y="8229600"/>
            <a:ext cx="609600" cy="990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804459" y="8229600"/>
            <a:ext cx="609600" cy="990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2921000" y="7270377"/>
            <a:ext cx="609600" cy="990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3987800" y="7239000"/>
            <a:ext cx="609600" cy="990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E992F6-EE47-4D3C-AB93-0BEA959ED9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00" y="8763000"/>
            <a:ext cx="1385339" cy="63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51170" r="71144" b="28087"/>
          <a:stretch/>
        </p:blipFill>
        <p:spPr>
          <a:xfrm>
            <a:off x="1" y="0"/>
            <a:ext cx="13004799" cy="97706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2DD3DA-AB07-4D92-B465-D994A66C7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200" y="1028700"/>
            <a:ext cx="8011044" cy="7696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66DEB3-A358-4105-B847-05876A67DD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00" y="8912131"/>
            <a:ext cx="1385339" cy="63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5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Template w Bord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item.xml>��< ? x m l   v e r s i o n = " 1 . 0 "   e n c o d i n g = " u t f - 1 6 " ? >  
 < p r o p e r t i e s   x m l n s = " h t t p : / / w w w . i m a n a g e . c o m / w o r k / x m l s c h e m a " >  
     < d o c u m e n t i d > C N ! 2 0 0 8 5 7 1 1 . 1 < / d o c u m e n t i d >  
     < s e n d e r i d > L G E I G E R < / s e n d e r i d >  
     < s e n d e r e m a i l > L G E I G E R @ B R I C K E R G R A Y D O N . C O M < / s e n d e r e m a i l >  
     < l a s t m o d i f i e d > 2 0 2 3 - 0 8 - 1 7 T 2 2 : 1 6 : 4 3 . 0 0 0 0 0 0 0 - 0 4 : 0 0 < / l a s t m o d i f i e d >  
     < d a t a b a s e > C N < / d a t a b a s e >  
 < / p r o p e r t i e s > 
</file>

<file path=docProps/app.xml><?xml version="1.0" encoding="utf-8"?>
<Properties xmlns="http://schemas.openxmlformats.org/officeDocument/2006/extended-properties" xmlns:vt="http://schemas.openxmlformats.org/officeDocument/2006/docPropsVTypes">
  <Template>Bricker Graydon Theme</Template>
  <TotalTime>39953</TotalTime>
  <Words>1250</Words>
  <Application>Microsoft Office PowerPoint</Application>
  <PresentationFormat>Custom</PresentationFormat>
  <Paragraphs>238</Paragraphs>
  <Slides>37</Slides>
  <Notes>29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7" baseType="lpstr">
      <vt:lpstr>ＭＳ Ｐゴシック</vt:lpstr>
      <vt:lpstr>Adobe Gothic Std B</vt:lpstr>
      <vt:lpstr>Arial</vt:lpstr>
      <vt:lpstr>Arial </vt:lpstr>
      <vt:lpstr>Arial Black</vt:lpstr>
      <vt:lpstr>Bernard MT Condensed</vt:lpstr>
      <vt:lpstr>Brush Script MT</vt:lpstr>
      <vt:lpstr>Calibri</vt:lpstr>
      <vt:lpstr>Calibri Light</vt:lpstr>
      <vt:lpstr>Corbel</vt:lpstr>
      <vt:lpstr>Ebrima</vt:lpstr>
      <vt:lpstr>Franklin Gothic Medium</vt:lpstr>
      <vt:lpstr>Gill Sans Light</vt:lpstr>
      <vt:lpstr>Helvetica Neue</vt:lpstr>
      <vt:lpstr>Lucida Handwriting</vt:lpstr>
      <vt:lpstr>Times New Roman</vt:lpstr>
      <vt:lpstr>Tw Cen MT</vt:lpstr>
      <vt:lpstr>Wingdings</vt:lpstr>
      <vt:lpstr>Office Theme</vt:lpstr>
      <vt:lpstr>Blank Template w Borders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COVID-19</vt:lpstr>
      <vt:lpstr>PowerPoint Presentation</vt:lpstr>
      <vt:lpstr>PowerPoint Presentation</vt:lpstr>
      <vt:lpstr>WHAT IS Sexual Harassment?</vt:lpstr>
      <vt:lpstr>PowerPoint Presentation</vt:lpstr>
      <vt:lpstr>PowerPoint Presentation</vt:lpstr>
      <vt:lpstr>PowerPoint Presentation</vt:lpstr>
      <vt:lpstr>a hostile work environment</vt:lpstr>
      <vt:lpstr>PowerPoint Presentation</vt:lpstr>
      <vt:lpstr>What is NOT a hostile work environment?  </vt:lpstr>
      <vt:lpstr>PowerPoint Presentation</vt:lpstr>
      <vt:lpstr>Stop Harassment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west v. tyson foods, inc.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Martin, Michelle</dc:creator>
  <cp:lastModifiedBy>Geiger, Lee P.</cp:lastModifiedBy>
  <cp:revision>305</cp:revision>
  <cp:lastPrinted>2023-07-26T16:06:01Z</cp:lastPrinted>
  <dcterms:modified xsi:type="dcterms:W3CDTF">2023-08-18T02:16:43Z</dcterms:modified>
</cp:coreProperties>
</file>