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7" r:id="rId5"/>
    <p:sldId id="262" r:id="rId6"/>
    <p:sldId id="263" r:id="rId7"/>
    <p:sldId id="264" r:id="rId8"/>
    <p:sldId id="266"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28C2F-E932-4E06-9480-BF3B5B35A49D}" v="6" dt="2023-08-24T01:58:53.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F18B84C-3093-4BFF-A3DC-05A54061920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1C1CA2-BAB4-4AE0-82A2-3B2C9B942AFE}">
      <dgm:prSet/>
      <dgm:spPr/>
      <dgm:t>
        <a:bodyPr/>
        <a:lstStyle/>
        <a:p>
          <a:r>
            <a:rPr lang="en-US" i="0"/>
            <a:t>Board ruled that Respondent violated 8(a)(5) by failing to bargin in good faith due to its refusal to discuss economic subjects of bargaining with the Union until all non-economic subjects were resolved. </a:t>
          </a:r>
          <a:endParaRPr lang="en-US"/>
        </a:p>
      </dgm:t>
    </dgm:pt>
    <dgm:pt modelId="{2D72614F-9332-4590-BBD9-2FCAC9383A74}" type="parTrans" cxnId="{8A98331F-E87A-4DF3-9B6D-2A58F808C7ED}">
      <dgm:prSet/>
      <dgm:spPr/>
      <dgm:t>
        <a:bodyPr/>
        <a:lstStyle/>
        <a:p>
          <a:endParaRPr lang="en-US"/>
        </a:p>
      </dgm:t>
    </dgm:pt>
    <dgm:pt modelId="{A691A810-7BD9-4745-B9CE-FA6152C1F603}" type="sibTrans" cxnId="{8A98331F-E87A-4DF3-9B6D-2A58F808C7ED}">
      <dgm:prSet/>
      <dgm:spPr/>
      <dgm:t>
        <a:bodyPr/>
        <a:lstStyle/>
        <a:p>
          <a:endParaRPr lang="en-US"/>
        </a:p>
      </dgm:t>
    </dgm:pt>
    <dgm:pt modelId="{8E9C726E-517B-4C47-9E3A-4DE4D8DC63AB}">
      <dgm:prSet/>
      <dgm:spPr/>
      <dgm:t>
        <a:bodyPr/>
        <a:lstStyle/>
        <a:p>
          <a:r>
            <a:rPr lang="en-US" b="0" i="0" baseline="0"/>
            <a:t>Respondent had insisted on discussing non-economic subjects first, and continued to do so despite Union’s ob</a:t>
          </a:r>
          <a:r>
            <a:rPr lang="en-US" i="0"/>
            <a:t>jection and after it became apparent this approach was obstructing bargaining progress.</a:t>
          </a:r>
          <a:endParaRPr lang="en-US"/>
        </a:p>
      </dgm:t>
    </dgm:pt>
    <dgm:pt modelId="{0B8BA2D4-98C5-44FC-A750-D95F5BAE961C}" type="parTrans" cxnId="{E06C4048-5E42-4131-B4D6-F5CD932A2AD3}">
      <dgm:prSet/>
      <dgm:spPr/>
      <dgm:t>
        <a:bodyPr/>
        <a:lstStyle/>
        <a:p>
          <a:endParaRPr lang="en-US"/>
        </a:p>
      </dgm:t>
    </dgm:pt>
    <dgm:pt modelId="{C78D9F96-CF04-47CF-A8FA-CBA66717F3F3}" type="sibTrans" cxnId="{E06C4048-5E42-4131-B4D6-F5CD932A2AD3}">
      <dgm:prSet/>
      <dgm:spPr/>
      <dgm:t>
        <a:bodyPr/>
        <a:lstStyle/>
        <a:p>
          <a:endParaRPr lang="en-US"/>
        </a:p>
      </dgm:t>
    </dgm:pt>
    <dgm:pt modelId="{B2B5D3B7-6CD0-40A9-BBE0-FB448075631C}">
      <dgm:prSet/>
      <dgm:spPr/>
      <dgm:t>
        <a:bodyPr/>
        <a:lstStyle/>
        <a:p>
          <a:r>
            <a:rPr lang="en-US" b="0" i="0" baseline="0"/>
            <a:t>This order of subjects had not been part of any ground rules agreement – distinguishing this case from </a:t>
          </a:r>
          <a:r>
            <a:rPr lang="en-US" b="0" i="1" baseline="0"/>
            <a:t>Wyman Gordon Pennsylvania, LLC</a:t>
          </a:r>
          <a:r>
            <a:rPr lang="en-US" b="0" i="0" baseline="0"/>
            <a:t>, 368 NLRB No. 150 (2019), </a:t>
          </a:r>
          <a:r>
            <a:rPr lang="en-US" b="0" i="1" baseline="0"/>
            <a:t>enforced</a:t>
          </a:r>
          <a:r>
            <a:rPr lang="en-US" b="0" i="0" baseline="0"/>
            <a:t>, 836 F. App’x 1 (D.C. Cir. 2020) (unpublished).</a:t>
          </a:r>
          <a:endParaRPr lang="en-US"/>
        </a:p>
      </dgm:t>
    </dgm:pt>
    <dgm:pt modelId="{0644834C-6B87-41B9-A479-CC51E7F81534}" type="parTrans" cxnId="{8E36C34D-7C46-4505-8F73-3D2A3298DA62}">
      <dgm:prSet/>
      <dgm:spPr/>
      <dgm:t>
        <a:bodyPr/>
        <a:lstStyle/>
        <a:p>
          <a:endParaRPr lang="en-US"/>
        </a:p>
      </dgm:t>
    </dgm:pt>
    <dgm:pt modelId="{F1F20C02-5103-4176-B1F8-ECDFFE7224E5}" type="sibTrans" cxnId="{8E36C34D-7C46-4505-8F73-3D2A3298DA62}">
      <dgm:prSet/>
      <dgm:spPr/>
      <dgm:t>
        <a:bodyPr/>
        <a:lstStyle/>
        <a:p>
          <a:endParaRPr lang="en-US"/>
        </a:p>
      </dgm:t>
    </dgm:pt>
    <dgm:pt modelId="{1A4DDD50-8E56-4808-90A0-8BD46DFAD248}">
      <dgm:prSet/>
      <dgm:spPr/>
      <dgm:t>
        <a:bodyPr/>
        <a:lstStyle/>
        <a:p>
          <a:r>
            <a:rPr lang="en-US" b="0" i="0" baseline="0"/>
            <a:t>The Board also granted the Union’s request for an extension of the certification year pursuant to </a:t>
          </a:r>
          <a:r>
            <a:rPr lang="en-US" b="0" i="1" baseline="0"/>
            <a:t>Mar-Jac Poultry Co.</a:t>
          </a:r>
          <a:r>
            <a:rPr lang="en-US" b="0" i="0" baseline="0"/>
            <a:t>, 136 NLRB 785 (1962).</a:t>
          </a:r>
          <a:endParaRPr lang="en-US"/>
        </a:p>
      </dgm:t>
    </dgm:pt>
    <dgm:pt modelId="{E04A5566-C13A-4772-9672-E234285C9A51}" type="parTrans" cxnId="{D139DF28-7B42-47F4-BF2D-58DAC97EAC24}">
      <dgm:prSet/>
      <dgm:spPr/>
      <dgm:t>
        <a:bodyPr/>
        <a:lstStyle/>
        <a:p>
          <a:endParaRPr lang="en-US"/>
        </a:p>
      </dgm:t>
    </dgm:pt>
    <dgm:pt modelId="{0DF1E28B-40E5-42C0-B5C9-E28A07D91AC2}" type="sibTrans" cxnId="{D139DF28-7B42-47F4-BF2D-58DAC97EAC24}">
      <dgm:prSet/>
      <dgm:spPr/>
      <dgm:t>
        <a:bodyPr/>
        <a:lstStyle/>
        <a:p>
          <a:endParaRPr lang="en-US"/>
        </a:p>
      </dgm:t>
    </dgm:pt>
    <dgm:pt modelId="{F9E6D6B7-2585-496C-A3D9-6812A1117079}" type="pres">
      <dgm:prSet presAssocID="{8F18B84C-3093-4BFF-A3DC-05A540619203}" presName="root" presStyleCnt="0">
        <dgm:presLayoutVars>
          <dgm:dir/>
          <dgm:resizeHandles val="exact"/>
        </dgm:presLayoutVars>
      </dgm:prSet>
      <dgm:spPr/>
    </dgm:pt>
    <dgm:pt modelId="{71FDE3E4-7956-432E-96FF-BC2AD151C6C5}" type="pres">
      <dgm:prSet presAssocID="{DF1C1CA2-BAB4-4AE0-82A2-3B2C9B942AFE}" presName="compNode" presStyleCnt="0"/>
      <dgm:spPr/>
    </dgm:pt>
    <dgm:pt modelId="{5E0E6034-25E1-4CBB-BC66-A5ABE0FF5056}" type="pres">
      <dgm:prSet presAssocID="{DF1C1CA2-BAB4-4AE0-82A2-3B2C9B942AFE}" presName="bgRect" presStyleLbl="bgShp" presStyleIdx="0" presStyleCnt="4"/>
      <dgm:spPr/>
    </dgm:pt>
    <dgm:pt modelId="{B1B57EDE-887B-4A41-834C-6F30B5768621}" type="pres">
      <dgm:prSet presAssocID="{DF1C1CA2-BAB4-4AE0-82A2-3B2C9B942A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760374D2-4E04-44E1-A0AD-DAF765D69BD6}" type="pres">
      <dgm:prSet presAssocID="{DF1C1CA2-BAB4-4AE0-82A2-3B2C9B942AFE}" presName="spaceRect" presStyleCnt="0"/>
      <dgm:spPr/>
    </dgm:pt>
    <dgm:pt modelId="{1FDE9D9C-1CC3-4075-B793-2868198A1ADD}" type="pres">
      <dgm:prSet presAssocID="{DF1C1CA2-BAB4-4AE0-82A2-3B2C9B942AFE}" presName="parTx" presStyleLbl="revTx" presStyleIdx="0" presStyleCnt="4">
        <dgm:presLayoutVars>
          <dgm:chMax val="0"/>
          <dgm:chPref val="0"/>
        </dgm:presLayoutVars>
      </dgm:prSet>
      <dgm:spPr/>
    </dgm:pt>
    <dgm:pt modelId="{CB15025C-B567-48DB-84AD-1ADA1FF4F0A5}" type="pres">
      <dgm:prSet presAssocID="{A691A810-7BD9-4745-B9CE-FA6152C1F603}" presName="sibTrans" presStyleCnt="0"/>
      <dgm:spPr/>
    </dgm:pt>
    <dgm:pt modelId="{17505A72-31A8-4B04-B71E-C175E7EE0A62}" type="pres">
      <dgm:prSet presAssocID="{8E9C726E-517B-4C47-9E3A-4DE4D8DC63AB}" presName="compNode" presStyleCnt="0"/>
      <dgm:spPr/>
    </dgm:pt>
    <dgm:pt modelId="{01684E11-52D8-407A-8E6A-42953E532DB0}" type="pres">
      <dgm:prSet presAssocID="{8E9C726E-517B-4C47-9E3A-4DE4D8DC63AB}" presName="bgRect" presStyleLbl="bgShp" presStyleIdx="1" presStyleCnt="4"/>
      <dgm:spPr/>
    </dgm:pt>
    <dgm:pt modelId="{36EF71AB-13CF-4CB5-AF5D-17EBBFA253F1}" type="pres">
      <dgm:prSet presAssocID="{8E9C726E-517B-4C47-9E3A-4DE4D8DC63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A98E6882-868B-486C-AD0D-49671B1C356C}" type="pres">
      <dgm:prSet presAssocID="{8E9C726E-517B-4C47-9E3A-4DE4D8DC63AB}" presName="spaceRect" presStyleCnt="0"/>
      <dgm:spPr/>
    </dgm:pt>
    <dgm:pt modelId="{0822B57B-8CD5-48A3-8D30-95FAFFA1B356}" type="pres">
      <dgm:prSet presAssocID="{8E9C726E-517B-4C47-9E3A-4DE4D8DC63AB}" presName="parTx" presStyleLbl="revTx" presStyleIdx="1" presStyleCnt="4">
        <dgm:presLayoutVars>
          <dgm:chMax val="0"/>
          <dgm:chPref val="0"/>
        </dgm:presLayoutVars>
      </dgm:prSet>
      <dgm:spPr/>
    </dgm:pt>
    <dgm:pt modelId="{C80B7C18-2EE1-43DE-B351-C2B32465D30F}" type="pres">
      <dgm:prSet presAssocID="{C78D9F96-CF04-47CF-A8FA-CBA66717F3F3}" presName="sibTrans" presStyleCnt="0"/>
      <dgm:spPr/>
    </dgm:pt>
    <dgm:pt modelId="{7339D658-08E3-4B86-B522-88B056E27B46}" type="pres">
      <dgm:prSet presAssocID="{B2B5D3B7-6CD0-40A9-BBE0-FB448075631C}" presName="compNode" presStyleCnt="0"/>
      <dgm:spPr/>
    </dgm:pt>
    <dgm:pt modelId="{0A3297D2-3B07-4B24-8B3A-67E69E8FE16A}" type="pres">
      <dgm:prSet presAssocID="{B2B5D3B7-6CD0-40A9-BBE0-FB448075631C}" presName="bgRect" presStyleLbl="bgShp" presStyleIdx="2" presStyleCnt="4"/>
      <dgm:spPr/>
    </dgm:pt>
    <dgm:pt modelId="{B9681985-612A-4C3C-98FE-32317503A3DD}" type="pres">
      <dgm:prSet presAssocID="{B2B5D3B7-6CD0-40A9-BBE0-FB44807563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EA753228-90DC-4EFD-9C0C-D7125FF98ED7}" type="pres">
      <dgm:prSet presAssocID="{B2B5D3B7-6CD0-40A9-BBE0-FB448075631C}" presName="spaceRect" presStyleCnt="0"/>
      <dgm:spPr/>
    </dgm:pt>
    <dgm:pt modelId="{84197FC6-3B77-4529-81CD-072CC4EDD13E}" type="pres">
      <dgm:prSet presAssocID="{B2B5D3B7-6CD0-40A9-BBE0-FB448075631C}" presName="parTx" presStyleLbl="revTx" presStyleIdx="2" presStyleCnt="4">
        <dgm:presLayoutVars>
          <dgm:chMax val="0"/>
          <dgm:chPref val="0"/>
        </dgm:presLayoutVars>
      </dgm:prSet>
      <dgm:spPr/>
    </dgm:pt>
    <dgm:pt modelId="{720E5DFC-F488-4D51-8745-55769283A298}" type="pres">
      <dgm:prSet presAssocID="{F1F20C02-5103-4176-B1F8-ECDFFE7224E5}" presName="sibTrans" presStyleCnt="0"/>
      <dgm:spPr/>
    </dgm:pt>
    <dgm:pt modelId="{1EACB26B-5B60-474A-B961-2DC81BEF141B}" type="pres">
      <dgm:prSet presAssocID="{1A4DDD50-8E56-4808-90A0-8BD46DFAD248}" presName="compNode" presStyleCnt="0"/>
      <dgm:spPr/>
    </dgm:pt>
    <dgm:pt modelId="{D8BA57D1-BEF8-4437-96AF-CB6A5E703B9D}" type="pres">
      <dgm:prSet presAssocID="{1A4DDD50-8E56-4808-90A0-8BD46DFAD248}" presName="bgRect" presStyleLbl="bgShp" presStyleIdx="3" presStyleCnt="4"/>
      <dgm:spPr/>
    </dgm:pt>
    <dgm:pt modelId="{32D25CDE-F33C-4DC4-8DE9-8850E876DD82}" type="pres">
      <dgm:prSet presAssocID="{1A4DDD50-8E56-4808-90A0-8BD46DFAD2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rrow: Rotate right outline"/>
        </a:ext>
      </dgm:extLst>
    </dgm:pt>
    <dgm:pt modelId="{839A5B4F-3E42-4235-9F75-0C426D49A426}" type="pres">
      <dgm:prSet presAssocID="{1A4DDD50-8E56-4808-90A0-8BD46DFAD248}" presName="spaceRect" presStyleCnt="0"/>
      <dgm:spPr/>
    </dgm:pt>
    <dgm:pt modelId="{7775DD42-F98E-4FF2-8DC2-9419268CB639}" type="pres">
      <dgm:prSet presAssocID="{1A4DDD50-8E56-4808-90A0-8BD46DFAD248}" presName="parTx" presStyleLbl="revTx" presStyleIdx="3" presStyleCnt="4">
        <dgm:presLayoutVars>
          <dgm:chMax val="0"/>
          <dgm:chPref val="0"/>
        </dgm:presLayoutVars>
      </dgm:prSet>
      <dgm:spPr/>
    </dgm:pt>
  </dgm:ptLst>
  <dgm:cxnLst>
    <dgm:cxn modelId="{C29F330D-794F-41D1-A3CB-88185D642FA6}" type="presOf" srcId="{8F18B84C-3093-4BFF-A3DC-05A540619203}" destId="{F9E6D6B7-2585-496C-A3D9-6812A1117079}" srcOrd="0" destOrd="0" presId="urn:microsoft.com/office/officeart/2018/2/layout/IconVerticalSolidList"/>
    <dgm:cxn modelId="{10179514-F767-4C9B-AAFB-B98F3A37742E}" type="presOf" srcId="{B2B5D3B7-6CD0-40A9-BBE0-FB448075631C}" destId="{84197FC6-3B77-4529-81CD-072CC4EDD13E}" srcOrd="0" destOrd="0" presId="urn:microsoft.com/office/officeart/2018/2/layout/IconVerticalSolidList"/>
    <dgm:cxn modelId="{B429571A-96D8-455F-9694-274DE728D5C4}" type="presOf" srcId="{DF1C1CA2-BAB4-4AE0-82A2-3B2C9B942AFE}" destId="{1FDE9D9C-1CC3-4075-B793-2868198A1ADD}" srcOrd="0" destOrd="0" presId="urn:microsoft.com/office/officeart/2018/2/layout/IconVerticalSolidList"/>
    <dgm:cxn modelId="{8A98331F-E87A-4DF3-9B6D-2A58F808C7ED}" srcId="{8F18B84C-3093-4BFF-A3DC-05A540619203}" destId="{DF1C1CA2-BAB4-4AE0-82A2-3B2C9B942AFE}" srcOrd="0" destOrd="0" parTransId="{2D72614F-9332-4590-BBD9-2FCAC9383A74}" sibTransId="{A691A810-7BD9-4745-B9CE-FA6152C1F603}"/>
    <dgm:cxn modelId="{D139DF28-7B42-47F4-BF2D-58DAC97EAC24}" srcId="{8F18B84C-3093-4BFF-A3DC-05A540619203}" destId="{1A4DDD50-8E56-4808-90A0-8BD46DFAD248}" srcOrd="3" destOrd="0" parTransId="{E04A5566-C13A-4772-9672-E234285C9A51}" sibTransId="{0DF1E28B-40E5-42C0-B5C9-E28A07D91AC2}"/>
    <dgm:cxn modelId="{E06C4048-5E42-4131-B4D6-F5CD932A2AD3}" srcId="{8F18B84C-3093-4BFF-A3DC-05A540619203}" destId="{8E9C726E-517B-4C47-9E3A-4DE4D8DC63AB}" srcOrd="1" destOrd="0" parTransId="{0B8BA2D4-98C5-44FC-A750-D95F5BAE961C}" sibTransId="{C78D9F96-CF04-47CF-A8FA-CBA66717F3F3}"/>
    <dgm:cxn modelId="{8E36C34D-7C46-4505-8F73-3D2A3298DA62}" srcId="{8F18B84C-3093-4BFF-A3DC-05A540619203}" destId="{B2B5D3B7-6CD0-40A9-BBE0-FB448075631C}" srcOrd="2" destOrd="0" parTransId="{0644834C-6B87-41B9-A479-CC51E7F81534}" sibTransId="{F1F20C02-5103-4176-B1F8-ECDFFE7224E5}"/>
    <dgm:cxn modelId="{58A584D4-F307-4909-873F-618268A072FF}" type="presOf" srcId="{8E9C726E-517B-4C47-9E3A-4DE4D8DC63AB}" destId="{0822B57B-8CD5-48A3-8D30-95FAFFA1B356}" srcOrd="0" destOrd="0" presId="urn:microsoft.com/office/officeart/2018/2/layout/IconVerticalSolidList"/>
    <dgm:cxn modelId="{A3DAB1F1-6807-45B0-9091-0DB912C2B676}" type="presOf" srcId="{1A4DDD50-8E56-4808-90A0-8BD46DFAD248}" destId="{7775DD42-F98E-4FF2-8DC2-9419268CB639}" srcOrd="0" destOrd="0" presId="urn:microsoft.com/office/officeart/2018/2/layout/IconVerticalSolidList"/>
    <dgm:cxn modelId="{E5750508-DCDB-42D1-95A8-63CB520E4B90}" type="presParOf" srcId="{F9E6D6B7-2585-496C-A3D9-6812A1117079}" destId="{71FDE3E4-7956-432E-96FF-BC2AD151C6C5}" srcOrd="0" destOrd="0" presId="urn:microsoft.com/office/officeart/2018/2/layout/IconVerticalSolidList"/>
    <dgm:cxn modelId="{C94253D9-3380-4E9A-9A7C-24F049080ED0}" type="presParOf" srcId="{71FDE3E4-7956-432E-96FF-BC2AD151C6C5}" destId="{5E0E6034-25E1-4CBB-BC66-A5ABE0FF5056}" srcOrd="0" destOrd="0" presId="urn:microsoft.com/office/officeart/2018/2/layout/IconVerticalSolidList"/>
    <dgm:cxn modelId="{DD78C1EB-0BAA-4D26-A98B-9D54F294D4CF}" type="presParOf" srcId="{71FDE3E4-7956-432E-96FF-BC2AD151C6C5}" destId="{B1B57EDE-887B-4A41-834C-6F30B5768621}" srcOrd="1" destOrd="0" presId="urn:microsoft.com/office/officeart/2018/2/layout/IconVerticalSolidList"/>
    <dgm:cxn modelId="{2B0F6C12-FDF1-4FE9-B779-F38AEE26A647}" type="presParOf" srcId="{71FDE3E4-7956-432E-96FF-BC2AD151C6C5}" destId="{760374D2-4E04-44E1-A0AD-DAF765D69BD6}" srcOrd="2" destOrd="0" presId="urn:microsoft.com/office/officeart/2018/2/layout/IconVerticalSolidList"/>
    <dgm:cxn modelId="{4D74BFDD-B5ED-488F-A80D-8E6034ACE759}" type="presParOf" srcId="{71FDE3E4-7956-432E-96FF-BC2AD151C6C5}" destId="{1FDE9D9C-1CC3-4075-B793-2868198A1ADD}" srcOrd="3" destOrd="0" presId="urn:microsoft.com/office/officeart/2018/2/layout/IconVerticalSolidList"/>
    <dgm:cxn modelId="{02B25D89-0BA9-4AC7-8AD3-5DC4A178D4C0}" type="presParOf" srcId="{F9E6D6B7-2585-496C-A3D9-6812A1117079}" destId="{CB15025C-B567-48DB-84AD-1ADA1FF4F0A5}" srcOrd="1" destOrd="0" presId="urn:microsoft.com/office/officeart/2018/2/layout/IconVerticalSolidList"/>
    <dgm:cxn modelId="{92BC4345-1FDA-465A-8C99-420A38E0CFCD}" type="presParOf" srcId="{F9E6D6B7-2585-496C-A3D9-6812A1117079}" destId="{17505A72-31A8-4B04-B71E-C175E7EE0A62}" srcOrd="2" destOrd="0" presId="urn:microsoft.com/office/officeart/2018/2/layout/IconVerticalSolidList"/>
    <dgm:cxn modelId="{8B88574B-6CA9-4C83-83C8-56C821B400BE}" type="presParOf" srcId="{17505A72-31A8-4B04-B71E-C175E7EE0A62}" destId="{01684E11-52D8-407A-8E6A-42953E532DB0}" srcOrd="0" destOrd="0" presId="urn:microsoft.com/office/officeart/2018/2/layout/IconVerticalSolidList"/>
    <dgm:cxn modelId="{8B1BE816-390C-45FF-8E38-515FE3FB4781}" type="presParOf" srcId="{17505A72-31A8-4B04-B71E-C175E7EE0A62}" destId="{36EF71AB-13CF-4CB5-AF5D-17EBBFA253F1}" srcOrd="1" destOrd="0" presId="urn:microsoft.com/office/officeart/2018/2/layout/IconVerticalSolidList"/>
    <dgm:cxn modelId="{33D222EC-F39E-4601-AC7A-173992D09D98}" type="presParOf" srcId="{17505A72-31A8-4B04-B71E-C175E7EE0A62}" destId="{A98E6882-868B-486C-AD0D-49671B1C356C}" srcOrd="2" destOrd="0" presId="urn:microsoft.com/office/officeart/2018/2/layout/IconVerticalSolidList"/>
    <dgm:cxn modelId="{61FD7008-38D6-49BE-AFE0-2944B913A26A}" type="presParOf" srcId="{17505A72-31A8-4B04-B71E-C175E7EE0A62}" destId="{0822B57B-8CD5-48A3-8D30-95FAFFA1B356}" srcOrd="3" destOrd="0" presId="urn:microsoft.com/office/officeart/2018/2/layout/IconVerticalSolidList"/>
    <dgm:cxn modelId="{E079F8DA-0AE8-46B1-912A-9A93378F089B}" type="presParOf" srcId="{F9E6D6B7-2585-496C-A3D9-6812A1117079}" destId="{C80B7C18-2EE1-43DE-B351-C2B32465D30F}" srcOrd="3" destOrd="0" presId="urn:microsoft.com/office/officeart/2018/2/layout/IconVerticalSolidList"/>
    <dgm:cxn modelId="{5E5D9E83-23C9-4B19-9223-E5B327BF5F76}" type="presParOf" srcId="{F9E6D6B7-2585-496C-A3D9-6812A1117079}" destId="{7339D658-08E3-4B86-B522-88B056E27B46}" srcOrd="4" destOrd="0" presId="urn:microsoft.com/office/officeart/2018/2/layout/IconVerticalSolidList"/>
    <dgm:cxn modelId="{16A83E32-5ACC-4631-807A-75052BC262AC}" type="presParOf" srcId="{7339D658-08E3-4B86-B522-88B056E27B46}" destId="{0A3297D2-3B07-4B24-8B3A-67E69E8FE16A}" srcOrd="0" destOrd="0" presId="urn:microsoft.com/office/officeart/2018/2/layout/IconVerticalSolidList"/>
    <dgm:cxn modelId="{0547B11C-0E80-43DE-A9EF-D5B5EF0A3275}" type="presParOf" srcId="{7339D658-08E3-4B86-B522-88B056E27B46}" destId="{B9681985-612A-4C3C-98FE-32317503A3DD}" srcOrd="1" destOrd="0" presId="urn:microsoft.com/office/officeart/2018/2/layout/IconVerticalSolidList"/>
    <dgm:cxn modelId="{D0BFB878-80BA-43F7-8238-C40CCA6EC4CA}" type="presParOf" srcId="{7339D658-08E3-4B86-B522-88B056E27B46}" destId="{EA753228-90DC-4EFD-9C0C-D7125FF98ED7}" srcOrd="2" destOrd="0" presId="urn:microsoft.com/office/officeart/2018/2/layout/IconVerticalSolidList"/>
    <dgm:cxn modelId="{63050953-662C-4170-BAFC-ACB016B99ED5}" type="presParOf" srcId="{7339D658-08E3-4B86-B522-88B056E27B46}" destId="{84197FC6-3B77-4529-81CD-072CC4EDD13E}" srcOrd="3" destOrd="0" presId="urn:microsoft.com/office/officeart/2018/2/layout/IconVerticalSolidList"/>
    <dgm:cxn modelId="{B0BA0B0F-879E-4E73-ACEC-317A1E930943}" type="presParOf" srcId="{F9E6D6B7-2585-496C-A3D9-6812A1117079}" destId="{720E5DFC-F488-4D51-8745-55769283A298}" srcOrd="5" destOrd="0" presId="urn:microsoft.com/office/officeart/2018/2/layout/IconVerticalSolidList"/>
    <dgm:cxn modelId="{A3AAB8EF-9508-4857-A5B5-B316C522BE5E}" type="presParOf" srcId="{F9E6D6B7-2585-496C-A3D9-6812A1117079}" destId="{1EACB26B-5B60-474A-B961-2DC81BEF141B}" srcOrd="6" destOrd="0" presId="urn:microsoft.com/office/officeart/2018/2/layout/IconVerticalSolidList"/>
    <dgm:cxn modelId="{253331BF-4B69-42D9-BBCE-FD8382742A68}" type="presParOf" srcId="{1EACB26B-5B60-474A-B961-2DC81BEF141B}" destId="{D8BA57D1-BEF8-4437-96AF-CB6A5E703B9D}" srcOrd="0" destOrd="0" presId="urn:microsoft.com/office/officeart/2018/2/layout/IconVerticalSolidList"/>
    <dgm:cxn modelId="{D7DA5031-E334-499F-B600-090B68DD844A}" type="presParOf" srcId="{1EACB26B-5B60-474A-B961-2DC81BEF141B}" destId="{32D25CDE-F33C-4DC4-8DE9-8850E876DD82}" srcOrd="1" destOrd="0" presId="urn:microsoft.com/office/officeart/2018/2/layout/IconVerticalSolidList"/>
    <dgm:cxn modelId="{B44CA7F1-9739-401D-8C91-F474BF4934C7}" type="presParOf" srcId="{1EACB26B-5B60-474A-B961-2DC81BEF141B}" destId="{839A5B4F-3E42-4235-9F75-0C426D49A426}" srcOrd="2" destOrd="0" presId="urn:microsoft.com/office/officeart/2018/2/layout/IconVerticalSolidList"/>
    <dgm:cxn modelId="{852F5F44-40A2-4F31-B059-A86C793F9009}" type="presParOf" srcId="{1EACB26B-5B60-474A-B961-2DC81BEF141B}" destId="{7775DD42-F98E-4FF2-8DC2-9419268CB6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E6034-25E1-4CBB-BC66-A5ABE0FF5056}">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57EDE-887B-4A41-834C-6F30B5768621}">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DE9D9C-1CC3-4075-B793-2868198A1AD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i="0" kern="1200"/>
            <a:t>Board ruled that Respondent violated 8(a)(5) by failing to bargin in good faith due to its refusal to discuss economic subjects of bargaining with the Union until all non-economic subjects were resolved. </a:t>
          </a:r>
          <a:endParaRPr lang="en-US" sz="1700" kern="1200"/>
        </a:p>
      </dsp:txBody>
      <dsp:txXfrm>
        <a:off x="1057183" y="1805"/>
        <a:ext cx="9458416" cy="915310"/>
      </dsp:txXfrm>
    </dsp:sp>
    <dsp:sp modelId="{01684E11-52D8-407A-8E6A-42953E532DB0}">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F71AB-13CF-4CB5-AF5D-17EBBFA253F1}">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22B57B-8CD5-48A3-8D30-95FAFFA1B356}">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0" i="0" kern="1200" baseline="0"/>
            <a:t>Respondent had insisted on discussing non-economic subjects first, and continued to do so despite Union’s ob</a:t>
          </a:r>
          <a:r>
            <a:rPr lang="en-US" sz="1700" i="0" kern="1200"/>
            <a:t>jection and after it became apparent this approach was obstructing bargaining progress.</a:t>
          </a:r>
          <a:endParaRPr lang="en-US" sz="1700" kern="1200"/>
        </a:p>
      </dsp:txBody>
      <dsp:txXfrm>
        <a:off x="1057183" y="1145944"/>
        <a:ext cx="9458416" cy="915310"/>
      </dsp:txXfrm>
    </dsp:sp>
    <dsp:sp modelId="{0A3297D2-3B07-4B24-8B3A-67E69E8FE16A}">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81985-612A-4C3C-98FE-32317503A3D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97FC6-3B77-4529-81CD-072CC4EDD13E}">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0" i="0" kern="1200" baseline="0"/>
            <a:t>This order of subjects had not been part of any ground rules agreement – distinguishing this case from </a:t>
          </a:r>
          <a:r>
            <a:rPr lang="en-US" sz="1700" b="0" i="1" kern="1200" baseline="0"/>
            <a:t>Wyman Gordon Pennsylvania, LLC</a:t>
          </a:r>
          <a:r>
            <a:rPr lang="en-US" sz="1700" b="0" i="0" kern="1200" baseline="0"/>
            <a:t>, 368 NLRB No. 150 (2019), </a:t>
          </a:r>
          <a:r>
            <a:rPr lang="en-US" sz="1700" b="0" i="1" kern="1200" baseline="0"/>
            <a:t>enforced</a:t>
          </a:r>
          <a:r>
            <a:rPr lang="en-US" sz="1700" b="0" i="0" kern="1200" baseline="0"/>
            <a:t>, 836 F. App’x 1 (D.C. Cir. 2020) (unpublished).</a:t>
          </a:r>
          <a:endParaRPr lang="en-US" sz="1700" kern="1200"/>
        </a:p>
      </dsp:txBody>
      <dsp:txXfrm>
        <a:off x="1057183" y="2290082"/>
        <a:ext cx="9458416" cy="915310"/>
      </dsp:txXfrm>
    </dsp:sp>
    <dsp:sp modelId="{D8BA57D1-BEF8-4437-96AF-CB6A5E703B9D}">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25CDE-F33C-4DC4-8DE9-8850E876DD82}">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5DD42-F98E-4FF2-8DC2-9419268CB639}">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0" i="0" kern="1200" baseline="0"/>
            <a:t>The Board also granted the Union’s request for an extension of the certification year pursuant to </a:t>
          </a:r>
          <a:r>
            <a:rPr lang="en-US" sz="1700" b="0" i="1" kern="1200" baseline="0"/>
            <a:t>Mar-Jac Poultry Co.</a:t>
          </a:r>
          <a:r>
            <a:rPr lang="en-US" sz="1700" b="0" i="0" kern="1200" baseline="0"/>
            <a:t>, 136 NLRB 785 (1962).</a:t>
          </a:r>
          <a:endParaRPr lang="en-US" sz="1700" kern="120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63D7-CCF6-824D-CF43-1B479E293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8B088F-FA14-A0A0-D4D7-7044510E1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540028-AF81-1B28-F414-0FC4D2F82AD6}"/>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5" name="Footer Placeholder 4">
            <a:extLst>
              <a:ext uri="{FF2B5EF4-FFF2-40B4-BE49-F238E27FC236}">
                <a16:creationId xmlns:a16="http://schemas.microsoft.com/office/drawing/2014/main" id="{13FCCFE1-EF2B-BB35-3F10-1CC3946F1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C6235-9273-1716-763B-F19B843FF928}"/>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85736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04D9-CEEA-A09C-63EC-53FB4F6BE5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1A913-13DA-A611-4CC0-E42487FC61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19C72-E8D1-D5D7-0FCC-4E92A7391CDF}"/>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5" name="Footer Placeholder 4">
            <a:extLst>
              <a:ext uri="{FF2B5EF4-FFF2-40B4-BE49-F238E27FC236}">
                <a16:creationId xmlns:a16="http://schemas.microsoft.com/office/drawing/2014/main" id="{1F17C4B6-D287-A1E3-3119-F4F2B4DD2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F2EBA-1DB0-2167-05F1-DCF93FD9ECB7}"/>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358794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8B0FA-3F88-14CC-423D-CAE27CE443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5A10BC-9ED2-E401-1348-0833E341F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7E416-5BA1-3D41-A14B-8EA2CF85E78F}"/>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5" name="Footer Placeholder 4">
            <a:extLst>
              <a:ext uri="{FF2B5EF4-FFF2-40B4-BE49-F238E27FC236}">
                <a16:creationId xmlns:a16="http://schemas.microsoft.com/office/drawing/2014/main" id="{D8184F99-AEEC-E6F1-1FDE-2D6985B5F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0DDBB-A3D4-F839-43C1-47857E234CD3}"/>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225527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8/23/2023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13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6C40-750F-A73D-3850-E092A074C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C7B3F-02DA-A524-3F6F-47BDF8673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4D280-905A-D58F-13FD-A4FDF1D09810}"/>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5" name="Footer Placeholder 4">
            <a:extLst>
              <a:ext uri="{FF2B5EF4-FFF2-40B4-BE49-F238E27FC236}">
                <a16:creationId xmlns:a16="http://schemas.microsoft.com/office/drawing/2014/main" id="{9C0E1D63-EBDC-D6DD-FC36-7A0FFE4EB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41E94-3C44-5ABB-0930-11C4E49AB61C}"/>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58973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EECD-E1DE-0B4E-B8EF-FA1DA3BF2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641AB-69E4-6A8D-FF63-978347C50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D69CF-CB9E-8465-EF53-CB22C9A05EBB}"/>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5" name="Footer Placeholder 4">
            <a:extLst>
              <a:ext uri="{FF2B5EF4-FFF2-40B4-BE49-F238E27FC236}">
                <a16:creationId xmlns:a16="http://schemas.microsoft.com/office/drawing/2014/main" id="{01A56F96-E881-A2E1-8758-5265C668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B8D1A-C77B-251C-D835-44ABEAF38CF5}"/>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133237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77C5-6974-3E05-8316-24B3B60C8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2762B-B492-FA61-7D76-B22E19E6EA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9A8F0-D3CB-2EAA-BDF0-C536FF188D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AE84D-DEF6-7F45-5CD6-32B18E9F86C5}"/>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6" name="Footer Placeholder 5">
            <a:extLst>
              <a:ext uri="{FF2B5EF4-FFF2-40B4-BE49-F238E27FC236}">
                <a16:creationId xmlns:a16="http://schemas.microsoft.com/office/drawing/2014/main" id="{95E93082-C69C-E768-17B9-082CB3D19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49058-BBD6-D7E4-AB2D-7579764E8704}"/>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152490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AC96-F8DE-153A-7121-52F434DFE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4CD1F-8111-E445-C50B-960BE6759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CF5CB0-9F5D-C807-6B9D-532BAB7BD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0BFDCB-BF80-02A5-B479-F6271EDBD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1AD043-CA77-DB5C-CF9C-A832686FB1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31378-5023-80FD-1CAC-5A1D82C2E5EA}"/>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8" name="Footer Placeholder 7">
            <a:extLst>
              <a:ext uri="{FF2B5EF4-FFF2-40B4-BE49-F238E27FC236}">
                <a16:creationId xmlns:a16="http://schemas.microsoft.com/office/drawing/2014/main" id="{283F0E50-02D8-2B07-ABAE-4E86F6B3F4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2D0EE-EF54-FC27-6B50-EE74EB8FB186}"/>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351021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E41E-A214-DC22-6056-59632F5345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93B2F3-C667-4224-93E0-3A1B19F67C13}"/>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4" name="Footer Placeholder 3">
            <a:extLst>
              <a:ext uri="{FF2B5EF4-FFF2-40B4-BE49-F238E27FC236}">
                <a16:creationId xmlns:a16="http://schemas.microsoft.com/office/drawing/2014/main" id="{E0742409-E958-C30E-9DB1-5A0C0195AD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9BFC5E-8C42-75A5-9242-837B5E9EFF0A}"/>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41971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49CF6-B601-A714-E4B8-A79185A5125F}"/>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3" name="Footer Placeholder 2">
            <a:extLst>
              <a:ext uri="{FF2B5EF4-FFF2-40B4-BE49-F238E27FC236}">
                <a16:creationId xmlns:a16="http://schemas.microsoft.com/office/drawing/2014/main" id="{9AEF2FF8-65C3-B596-F5C9-599451364C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94C15C-44D1-FAE1-EB13-A6023DA3DDEA}"/>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242548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D082-7397-14F9-7313-9F00FEB1F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63CAF-1D78-8C67-DA7C-2ECF11D467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5E887E-B06C-279D-250F-A5525D877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62A7D-8A7B-4E86-CA30-FFEC50D28B02}"/>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6" name="Footer Placeholder 5">
            <a:extLst>
              <a:ext uri="{FF2B5EF4-FFF2-40B4-BE49-F238E27FC236}">
                <a16:creationId xmlns:a16="http://schemas.microsoft.com/office/drawing/2014/main" id="{2C4B6DE5-E442-38E4-14E7-965D27F09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7F0D3-92E5-A5F2-B8FF-1598A233C1C2}"/>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29890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5330-9F72-FE70-725D-B59997250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DA6B4-880F-F719-D9B3-B6675D5B3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F6D7E-502B-FD28-0F25-66C619A0D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5468A-CCBB-95CE-2F31-0221482322C6}"/>
              </a:ext>
            </a:extLst>
          </p:cNvPr>
          <p:cNvSpPr>
            <a:spLocks noGrp="1"/>
          </p:cNvSpPr>
          <p:nvPr>
            <p:ph type="dt" sz="half" idx="10"/>
          </p:nvPr>
        </p:nvSpPr>
        <p:spPr/>
        <p:txBody>
          <a:bodyPr/>
          <a:lstStyle/>
          <a:p>
            <a:fld id="{BF14330F-5436-45BA-8CCA-30B590E3BA8C}" type="datetimeFigureOut">
              <a:rPr lang="en-US" smtClean="0"/>
              <a:t>8/23/2023</a:t>
            </a:fld>
            <a:endParaRPr lang="en-US"/>
          </a:p>
        </p:txBody>
      </p:sp>
      <p:sp>
        <p:nvSpPr>
          <p:cNvPr id="6" name="Footer Placeholder 5">
            <a:extLst>
              <a:ext uri="{FF2B5EF4-FFF2-40B4-BE49-F238E27FC236}">
                <a16:creationId xmlns:a16="http://schemas.microsoft.com/office/drawing/2014/main" id="{2B5F84A7-FBF3-60F9-A37C-27066AB05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C1E17-127F-6BA7-2682-9D826256C969}"/>
              </a:ext>
            </a:extLst>
          </p:cNvPr>
          <p:cNvSpPr>
            <a:spLocks noGrp="1"/>
          </p:cNvSpPr>
          <p:nvPr>
            <p:ph type="sldNum" sz="quarter" idx="12"/>
          </p:nvPr>
        </p:nvSpPr>
        <p:spPr/>
        <p:txBody>
          <a:bodyPr/>
          <a:lstStyle/>
          <a:p>
            <a:fld id="{15FFD275-698B-415D-B8C9-C73FC5367870}" type="slidenum">
              <a:rPr lang="en-US" smtClean="0"/>
              <a:t>‹#›</a:t>
            </a:fld>
            <a:endParaRPr lang="en-US"/>
          </a:p>
        </p:txBody>
      </p:sp>
    </p:spTree>
    <p:extLst>
      <p:ext uri="{BB962C8B-B14F-4D97-AF65-F5344CB8AC3E}">
        <p14:creationId xmlns:p14="http://schemas.microsoft.com/office/powerpoint/2010/main" val="223568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43170-732A-07C0-909D-EB29A953D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54B4CD-6597-D6EF-7B5B-5C3D9226B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49992-1406-90CA-B1FD-41E39934B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4330F-5436-45BA-8CCA-30B590E3BA8C}" type="datetimeFigureOut">
              <a:rPr lang="en-US" smtClean="0"/>
              <a:t>8/23/2023</a:t>
            </a:fld>
            <a:endParaRPr lang="en-US"/>
          </a:p>
        </p:txBody>
      </p:sp>
      <p:sp>
        <p:nvSpPr>
          <p:cNvPr id="5" name="Footer Placeholder 4">
            <a:extLst>
              <a:ext uri="{FF2B5EF4-FFF2-40B4-BE49-F238E27FC236}">
                <a16:creationId xmlns:a16="http://schemas.microsoft.com/office/drawing/2014/main" id="{0A381F0C-42C8-C585-8EBB-CA2988AA2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5177E9-AB69-05D0-1A15-46082D25A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FD275-698B-415D-B8C9-C73FC5367870}" type="slidenum">
              <a:rPr lang="en-US" smtClean="0"/>
              <a:t>‹#›</a:t>
            </a:fld>
            <a:endParaRPr lang="en-US"/>
          </a:p>
        </p:txBody>
      </p:sp>
    </p:spTree>
    <p:extLst>
      <p:ext uri="{BB962C8B-B14F-4D97-AF65-F5344CB8AC3E}">
        <p14:creationId xmlns:p14="http://schemas.microsoft.com/office/powerpoint/2010/main" val="326074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s://www.bing.com/ck/a?!&amp;&amp;p=b8efd4fe1b37e167JmltdHM9MTY5Mjc0ODgwMCZpZ3VpZD0yOGQwY2NmZS1mZWM4LTYxNzAtMDFhMC1kZDNiZmFjODZmYWEmaW5zaWQ9NTU1Ng&amp;ptn=3&amp;hsh=3&amp;fclid=28d0ccfe-fec8-6170-01a0-dd3bfac86faa&amp;u=a1L2ltYWdlcy9zZWFyY2g_cT1jbGlwIGFydCBmb3IgbGVnYWwgY2FzZSB1cGRhdGVzJkZPUk09SVFGUkJBJmlkPTIwQ0QwRkVCNzFDQjY4Mzk4MEQ3NjE5NzQ1ODNERjEyMEM5RDE1NDc&amp;ntb=1" TargetMode="External"/><Relationship Id="rId1" Type="http://schemas.openxmlformats.org/officeDocument/2006/relationships/slideLayout" Target="../slideLayouts/slideLayout12.xml"/><Relationship Id="rId6" Type="http://schemas.openxmlformats.org/officeDocument/2006/relationships/hyperlink" Target="https://www.bing.com/ck/a?!&amp;&amp;p=25affdae5b95a85aJmltdHM9MTY5Mjc0ODgwMCZpZ3VpZD0yOGQwY2NmZS1mZWM4LTYxNzAtMDFhMC1kZDNiZmFjODZmYWEmaW5zaWQ9NTU3Mw&amp;ptn=3&amp;hsh=3&amp;fclid=28d0ccfe-fec8-6170-01a0-dd3bfac86faa&amp;u=a1L2ltYWdlcy9zZWFyY2g_cT1jbGlwIGFydCBmb3IgbGVnYWwgY2FzZSB1cGRhdGVzJkZPUk09SVFGUkJBJmlkPTEwMjVBQjdFRTU1QzVCRjkyQzI4NTI3Njk1QUJDOUZFRDNBQ0JENTI&amp;ntb=1" TargetMode="External"/><Relationship Id="rId5" Type="http://schemas.openxmlformats.org/officeDocument/2006/relationships/image" Target="../media/image2.jpeg"/><Relationship Id="rId4" Type="http://schemas.openxmlformats.org/officeDocument/2006/relationships/hyperlink" Target="https://www.bing.com/ck/a?!&amp;&amp;p=22e79352c7b5cba8JmltdHM9MTY5Mjc0ODgwMCZpZ3VpZD0yOGQwY2NmZS1mZWM4LTYxNzAtMDFhMC1kZDNiZmFjODZmYWEmaW5zaWQ9NTcwMA&amp;ptn=3&amp;hsh=3&amp;fclid=28d0ccfe-fec8-6170-01a0-dd3bfac86faa&amp;u=a1L2ltYWdlcy9zZWFyY2g_cT1ubHJiIGxvZ28mRk9STT1JUUZSQkEmaWQ9QjBFMUM1QkUxNzk4Q0E4MzM1MUIyMUFCQTZFNUU4NEY2OTQ4OTlFMw&amp;ntb=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hyperlink" Target="https://www.bing.com/ck/a?!&amp;&amp;p=22e79352c7b5cba8JmltdHM9MTY5Mjc0ODgwMCZpZ3VpZD0yOGQwY2NmZS1mZWM4LTYxNzAtMDFhMC1kZDNiZmFjODZmYWEmaW5zaWQ9NTcwMA&amp;ptn=3&amp;hsh=3&amp;fclid=28d0ccfe-fec8-6170-01a0-dd3bfac86faa&amp;u=a1L2ltYWdlcy9zZWFyY2g_cT1ubHJiIGxvZ28mRk9STT1JUUZSQkEmaWQ9QjBFMUM1QkUxNzk4Q0E4MzM1MUIyMUFCQTZFNUU4NEY2OTQ4OTlFMw&amp;ntb=1" TargetMode="External"/><Relationship Id="rId1" Type="http://schemas.openxmlformats.org/officeDocument/2006/relationships/slideLayout" Target="../slideLayouts/slideLayout12.xml"/><Relationship Id="rId6" Type="http://schemas.openxmlformats.org/officeDocument/2006/relationships/hyperlink" Target="https://www.bing.com/ck/a?!&amp;&amp;p=b8efd4fe1b37e167JmltdHM9MTY5Mjc0ODgwMCZpZ3VpZD0yOGQwY2NmZS1mZWM4LTYxNzAtMDFhMC1kZDNiZmFjODZmYWEmaW5zaWQ9NTU1Ng&amp;ptn=3&amp;hsh=3&amp;fclid=28d0ccfe-fec8-6170-01a0-dd3bfac86faa&amp;u=a1L2ltYWdlcy9zZWFyY2g_cT1jbGlwIGFydCBmb3IgbGVnYWwgY2FzZSB1cGRhdGVzJkZPUk09SVFGUkJBJmlkPTIwQ0QwRkVCNzFDQjY4Mzk4MEQ3NjE5NzQ1ODNERjEyMEM5RDE1NDc&amp;ntb=1" TargetMode="External"/><Relationship Id="rId5" Type="http://schemas.openxmlformats.org/officeDocument/2006/relationships/image" Target="../media/image12.jpeg"/><Relationship Id="rId4" Type="http://schemas.openxmlformats.org/officeDocument/2006/relationships/hyperlink" Target="https://www.bing.com/ck/a?!&amp;&amp;p=25affdae5b95a85aJmltdHM9MTY5Mjc0ODgwMCZpZ3VpZD0yOGQwY2NmZS1mZWM4LTYxNzAtMDFhMC1kZDNiZmFjODZmYWEmaW5zaWQ9NTU3Mw&amp;ptn=3&amp;hsh=3&amp;fclid=28d0ccfe-fec8-6170-01a0-dd3bfac86faa&amp;u=a1L2ltYWdlcy9zZWFyY2g_cT1jbGlwIGFydCBmb3IgbGVnYWwgY2FzZSB1cGRhdGVzJkZPUk09SVFGUkJBJmlkPTEwMjVBQjdFRTU1QzVCRjkyQzI4NTI3Njk1QUJDOUZFRDNBQ0JENTI&amp;ntb=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title"/>
          </p:nvPr>
        </p:nvSpPr>
        <p:spPr>
          <a:xfrm>
            <a:off x="643466" y="753626"/>
            <a:ext cx="5334930" cy="300414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Significant NLRB Case Updates</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3"/>
          </p:nvPr>
        </p:nvSpPr>
        <p:spPr>
          <a:xfrm>
            <a:off x="643465" y="3849845"/>
            <a:ext cx="5334931" cy="2189214"/>
          </a:xfrm>
        </p:spPr>
        <p:txBody>
          <a:bodyPr vert="horz" lIns="91440" tIns="45720" rIns="91440" bIns="45720" rtlCol="0">
            <a:normAutofit/>
          </a:bodyPr>
          <a:lstStyle/>
          <a:p>
            <a:pPr algn="ctr"/>
            <a:r>
              <a:rPr lang="en-US" sz="2400" kern="1200" dirty="0">
                <a:solidFill>
                  <a:schemeClr val="tx1"/>
                </a:solidFill>
                <a:latin typeface="+mn-lt"/>
                <a:ea typeface="+mn-ea"/>
                <a:cs typeface="+mn-cs"/>
              </a:rPr>
              <a:t>Presented by Katherine Miller</a:t>
            </a:r>
          </a:p>
          <a:p>
            <a:pPr algn="ctr"/>
            <a:r>
              <a:rPr lang="en-US" sz="2400" kern="1200" dirty="0">
                <a:solidFill>
                  <a:schemeClr val="tx1"/>
                </a:solidFill>
                <a:latin typeface="+mn-lt"/>
                <a:ea typeface="+mn-ea"/>
                <a:cs typeface="+mn-cs"/>
              </a:rPr>
              <a:t>Field Attorney, Nashville Resident Office, Region 10</a:t>
            </a:r>
          </a:p>
        </p:txBody>
      </p:sp>
      <p:pic>
        <p:nvPicPr>
          <p:cNvPr id="1026" name="Picture 2">
            <a:hlinkClick r:id="rId2"/>
            <a:extLst>
              <a:ext uri="{FF2B5EF4-FFF2-40B4-BE49-F238E27FC236}">
                <a16:creationId xmlns:a16="http://schemas.microsoft.com/office/drawing/2014/main" id="{21DEBEB3-B393-3C53-E33B-9D9658284F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8" r="-135" b="3"/>
          <a:stretch/>
        </p:blipFill>
        <p:spPr bwMode="auto">
          <a:xfrm>
            <a:off x="9547017" y="4405333"/>
            <a:ext cx="2651760" cy="2458951"/>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a:hlinkClick r:id="rId4"/>
            <a:extLst>
              <a:ext uri="{FF2B5EF4-FFF2-40B4-BE49-F238E27FC236}">
                <a16:creationId xmlns:a16="http://schemas.microsoft.com/office/drawing/2014/main" id="{75F91DDC-86B1-F00B-41A4-865E66446E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23" r="24202" b="-2"/>
          <a:stretch/>
        </p:blipFill>
        <p:spPr bwMode="auto">
          <a:xfrm>
            <a:off x="6401202" y="1790202"/>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a:hlinkClick r:id="rId6"/>
            <a:extLst>
              <a:ext uri="{FF2B5EF4-FFF2-40B4-BE49-F238E27FC236}">
                <a16:creationId xmlns:a16="http://schemas.microsoft.com/office/drawing/2014/main" id="{40D6D167-9263-7F67-0BED-0DC5F9DDFD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 r="-3" b="5420"/>
          <a:stretch/>
        </p:blipFill>
        <p:spPr bwMode="auto">
          <a:xfrm>
            <a:off x="9490668" y="10"/>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3800" i="1" kern="1200" dirty="0">
                <a:solidFill>
                  <a:schemeClr val="tx1"/>
                </a:solidFill>
                <a:latin typeface="+mj-lt"/>
                <a:ea typeface="+mj-ea"/>
                <a:cs typeface="+mj-cs"/>
              </a:rPr>
              <a:t>Lion Elastomers, LLC.</a:t>
            </a:r>
            <a:r>
              <a:rPr lang="en-US" sz="3800" kern="1200" dirty="0">
                <a:solidFill>
                  <a:schemeClr val="tx1"/>
                </a:solidFill>
                <a:latin typeface="+mj-lt"/>
                <a:ea typeface="+mj-ea"/>
                <a:cs typeface="+mj-cs"/>
              </a:rPr>
              <a:t> 372 NLRB No. 83 (May 1, 2023)</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669036" y="1929384"/>
            <a:ext cx="10853928" cy="4761410"/>
          </a:xfr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2000" dirty="0">
                <a:solidFill>
                  <a:schemeClr val="tx1"/>
                </a:solidFill>
              </a:rPr>
              <a:t>The Board overruled </a:t>
            </a:r>
            <a:r>
              <a:rPr lang="en-US" sz="2000" i="1" dirty="0">
                <a:solidFill>
                  <a:schemeClr val="tx1"/>
                </a:solidFill>
              </a:rPr>
              <a:t>General Motors LLC</a:t>
            </a:r>
            <a:r>
              <a:rPr lang="en-US" sz="2000" dirty="0">
                <a:solidFill>
                  <a:schemeClr val="tx1"/>
                </a:solidFill>
              </a:rPr>
              <a:t>, 369 NLRB No. 127 (2020), and returned to the “setting-specific” standards for cases where employees are discipline or discharged for misconduct that occurs during protected concerted or union activities. </a:t>
            </a:r>
          </a:p>
          <a:p>
            <a:pPr marL="285750" indent="-228600">
              <a:lnSpc>
                <a:spcPct val="90000"/>
              </a:lnSpc>
              <a:buFont typeface="Arial" panose="020B0604020202020204" pitchFamily="34" charset="0"/>
              <a:buChar char="•"/>
            </a:pPr>
            <a:r>
              <a:rPr lang="en-US" sz="2000" i="1" dirty="0">
                <a:solidFill>
                  <a:schemeClr val="tx1"/>
                </a:solidFill>
              </a:rPr>
              <a:t>General Motors </a:t>
            </a:r>
            <a:r>
              <a:rPr lang="en-US" sz="2000" dirty="0">
                <a:solidFill>
                  <a:schemeClr val="tx1"/>
                </a:solidFill>
              </a:rPr>
              <a:t>had changed decades of precedent in overturning the “setting-specific” standards in favor of using the </a:t>
            </a:r>
            <a:r>
              <a:rPr lang="en-US" sz="2000" i="1" dirty="0">
                <a:solidFill>
                  <a:schemeClr val="tx1"/>
                </a:solidFill>
              </a:rPr>
              <a:t>Wright Line</a:t>
            </a:r>
            <a:r>
              <a:rPr lang="en-US" sz="2000" dirty="0">
                <a:solidFill>
                  <a:schemeClr val="tx1"/>
                </a:solidFill>
              </a:rPr>
              <a:t> standard that is typically applied towards evaluating discipline/discharge where the motive is at issue (i.e., the employer contends it had legitimate reasons to discipline an individual and the General Counsel contends such discipline was motivated by the employer’s animus towards Section 7 activity).</a:t>
            </a:r>
          </a:p>
          <a:p>
            <a:pPr marL="285750" indent="-228600">
              <a:lnSpc>
                <a:spcPct val="90000"/>
              </a:lnSpc>
              <a:buFont typeface="Arial" panose="020B0604020202020204" pitchFamily="34" charset="0"/>
              <a:buChar char="•"/>
            </a:pPr>
            <a:r>
              <a:rPr lang="en-US" sz="2000" dirty="0">
                <a:solidFill>
                  <a:schemeClr val="tx1"/>
                </a:solidFill>
              </a:rPr>
              <a:t>Under </a:t>
            </a:r>
            <a:r>
              <a:rPr lang="en-US" sz="2000" i="1" dirty="0">
                <a:solidFill>
                  <a:schemeClr val="tx1"/>
                </a:solidFill>
              </a:rPr>
              <a:t>Lion Elastomers</a:t>
            </a:r>
            <a:r>
              <a:rPr lang="en-US" sz="2000" dirty="0">
                <a:solidFill>
                  <a:schemeClr val="tx1"/>
                </a:solidFill>
              </a:rPr>
              <a:t>, the following standards apply when an employer chooses to discipline an individual for misconduct that occurred during protected concerted or union activity:</a:t>
            </a:r>
          </a:p>
          <a:p>
            <a:pPr marL="742950" lvl="1" indent="-228600">
              <a:buFont typeface="Arial" panose="020B0604020202020204" pitchFamily="34" charset="0"/>
              <a:buChar char="•"/>
            </a:pPr>
            <a:r>
              <a:rPr lang="en-US" sz="2000" i="0" dirty="0">
                <a:solidFill>
                  <a:schemeClr val="tx1"/>
                </a:solidFill>
              </a:rPr>
              <a:t>(1) the four-factor </a:t>
            </a:r>
            <a:r>
              <a:rPr lang="en-US" sz="2000" dirty="0">
                <a:solidFill>
                  <a:schemeClr val="tx1"/>
                </a:solidFill>
              </a:rPr>
              <a:t>Atlantic Steel </a:t>
            </a:r>
            <a:r>
              <a:rPr lang="en-US" sz="2000" i="0" dirty="0">
                <a:solidFill>
                  <a:schemeClr val="tx1"/>
                </a:solidFill>
              </a:rPr>
              <a:t>test, which governs employees’ conduct towards management in the workplace; </a:t>
            </a:r>
          </a:p>
          <a:p>
            <a:pPr marL="742950" lvl="1" indent="-228600">
              <a:buFont typeface="Arial" panose="020B0604020202020204" pitchFamily="34" charset="0"/>
              <a:buChar char="•"/>
            </a:pPr>
            <a:r>
              <a:rPr lang="en-US" sz="2000" i="0" dirty="0">
                <a:solidFill>
                  <a:schemeClr val="tx1"/>
                </a:solidFill>
              </a:rPr>
              <a:t>(2) the totality-of-the-circumstances test, which governs social-media posts and most cases involving conversations among employees in the workplace; and</a:t>
            </a:r>
          </a:p>
          <a:p>
            <a:pPr marL="742950" lvl="1" indent="-228600">
              <a:buFont typeface="Arial" panose="020B0604020202020204" pitchFamily="34" charset="0"/>
              <a:buChar char="•"/>
            </a:pPr>
            <a:r>
              <a:rPr lang="en-US" sz="2000" i="0" dirty="0">
                <a:solidFill>
                  <a:schemeClr val="tx1"/>
                </a:solidFill>
              </a:rPr>
              <a:t>(3) the </a:t>
            </a:r>
            <a:r>
              <a:rPr lang="en-US" sz="2000" dirty="0">
                <a:solidFill>
                  <a:schemeClr val="tx1"/>
                </a:solidFill>
              </a:rPr>
              <a:t>Clear Pine </a:t>
            </a:r>
            <a:r>
              <a:rPr lang="en-US" sz="2000" dirty="0" err="1">
                <a:solidFill>
                  <a:schemeClr val="tx1"/>
                </a:solidFill>
              </a:rPr>
              <a:t>Mouldings</a:t>
            </a:r>
            <a:r>
              <a:rPr lang="en-US" sz="2000" dirty="0">
                <a:solidFill>
                  <a:schemeClr val="tx1"/>
                </a:solidFill>
              </a:rPr>
              <a:t> </a:t>
            </a:r>
            <a:r>
              <a:rPr lang="en-US" sz="2000" i="0" dirty="0">
                <a:solidFill>
                  <a:schemeClr val="tx1"/>
                </a:solidFill>
              </a:rPr>
              <a:t>standard, which governs picket line conduct.</a:t>
            </a:r>
          </a:p>
          <a:p>
            <a:pPr marL="285750" indent="-228600">
              <a:lnSpc>
                <a:spcPct val="90000"/>
              </a:lnSpc>
              <a:buFont typeface="Arial" panose="020B0604020202020204" pitchFamily="34" charset="0"/>
              <a:buChar char="•"/>
            </a:pPr>
            <a:endParaRPr lang="en-US" sz="1700" dirty="0">
              <a:solidFill>
                <a:schemeClr val="tx1"/>
              </a:solidFill>
            </a:endParaRPr>
          </a:p>
          <a:p>
            <a:pPr marL="285750" indent="-228600">
              <a:lnSpc>
                <a:spcPct val="90000"/>
              </a:lnSpc>
              <a:buFont typeface="Arial" panose="020B0604020202020204" pitchFamily="34" charset="0"/>
              <a:buChar char="•"/>
            </a:pPr>
            <a:endParaRPr lang="en-US" sz="1700" dirty="0">
              <a:solidFill>
                <a:schemeClr val="tx1"/>
              </a:solidFill>
            </a:endParaRPr>
          </a:p>
        </p:txBody>
      </p:sp>
    </p:spTree>
    <p:extLst>
      <p:ext uri="{BB962C8B-B14F-4D97-AF65-F5344CB8AC3E}">
        <p14:creationId xmlns:p14="http://schemas.microsoft.com/office/powerpoint/2010/main" val="207151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8" y="-12700"/>
            <a:ext cx="5289386" cy="50008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FE7142A8-393B-47A8-A092-871662362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88" y="-12700"/>
            <a:ext cx="5289386" cy="500971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EA14E168-70E6-4C9F-BB61-FCF0AF368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00" y="-12700"/>
            <a:ext cx="5239448" cy="4902669"/>
          </a:xfrm>
          <a:custGeom>
            <a:avLst/>
            <a:gdLst>
              <a:gd name="connsiteX0" fmla="*/ 1223006 w 5239448"/>
              <a:gd name="connsiteY0" fmla="*/ 0 h 4902669"/>
              <a:gd name="connsiteX1" fmla="*/ 3966508 w 5239448"/>
              <a:gd name="connsiteY1" fmla="*/ 0 h 4902669"/>
              <a:gd name="connsiteX2" fmla="*/ 4073429 w 5239448"/>
              <a:gd name="connsiteY2" fmla="*/ 64957 h 4902669"/>
              <a:gd name="connsiteX3" fmla="*/ 5239448 w 5239448"/>
              <a:gd name="connsiteY3" fmla="*/ 2257977 h 4902669"/>
              <a:gd name="connsiteX4" fmla="*/ 2594756 w 5239448"/>
              <a:gd name="connsiteY4" fmla="*/ 4902669 h 4902669"/>
              <a:gd name="connsiteX5" fmla="*/ 3795 w 5239448"/>
              <a:gd name="connsiteY5" fmla="*/ 2790975 h 4902669"/>
              <a:gd name="connsiteX6" fmla="*/ 0 w 5239448"/>
              <a:gd name="connsiteY6" fmla="*/ 2766110 h 4902669"/>
              <a:gd name="connsiteX7" fmla="*/ 0 w 5239448"/>
              <a:gd name="connsiteY7" fmla="*/ 1745670 h 4902669"/>
              <a:gd name="connsiteX8" fmla="*/ 33326 w 5239448"/>
              <a:gd name="connsiteY8" fmla="*/ 1597027 h 4902669"/>
              <a:gd name="connsiteX9" fmla="*/ 1116084 w 5239448"/>
              <a:gd name="connsiteY9" fmla="*/ 64957 h 490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448" h="4902669">
                <a:moveTo>
                  <a:pt x="1223006" y="0"/>
                </a:moveTo>
                <a:lnTo>
                  <a:pt x="3966508" y="0"/>
                </a:lnTo>
                <a:lnTo>
                  <a:pt x="4073429" y="64957"/>
                </a:lnTo>
                <a:cubicBezTo>
                  <a:pt x="4776921" y="540227"/>
                  <a:pt x="5239448" y="1345088"/>
                  <a:pt x="5239448" y="2257977"/>
                </a:cubicBezTo>
                <a:cubicBezTo>
                  <a:pt x="5239448" y="3718600"/>
                  <a:pt x="4055379" y="4902669"/>
                  <a:pt x="2594756" y="4902669"/>
                </a:cubicBezTo>
                <a:cubicBezTo>
                  <a:pt x="1316711" y="4902669"/>
                  <a:pt x="250402" y="3996116"/>
                  <a:pt x="3795" y="2790975"/>
                </a:cubicBezTo>
                <a:lnTo>
                  <a:pt x="0" y="2766110"/>
                </a:lnTo>
                <a:lnTo>
                  <a:pt x="0" y="1745670"/>
                </a:lnTo>
                <a:lnTo>
                  <a:pt x="33326" y="1597027"/>
                </a:lnTo>
                <a:cubicBezTo>
                  <a:pt x="196388" y="963257"/>
                  <a:pt x="588464" y="421409"/>
                  <a:pt x="1116084" y="64957"/>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9FA173-4917-43E5-B91C-3914C1A8D225}"/>
              </a:ext>
            </a:extLst>
          </p:cNvPr>
          <p:cNvSpPr>
            <a:spLocks noGrp="1"/>
          </p:cNvSpPr>
          <p:nvPr>
            <p:ph type="title"/>
          </p:nvPr>
        </p:nvSpPr>
        <p:spPr>
          <a:xfrm>
            <a:off x="460353" y="463736"/>
            <a:ext cx="4326831" cy="2803292"/>
          </a:xfrm>
        </p:spPr>
        <p:txBody>
          <a:bodyPr vert="horz" lIns="91440" tIns="45720" rIns="91440" bIns="45720" rtlCol="0" anchor="b">
            <a:normAutofit/>
          </a:bodyPr>
          <a:lstStyle/>
          <a:p>
            <a:pPr algn="ctr"/>
            <a:r>
              <a:rPr lang="en-US" sz="4800" kern="1200">
                <a:solidFill>
                  <a:schemeClr val="bg1"/>
                </a:solidFill>
                <a:latin typeface="+mj-lt"/>
                <a:ea typeface="+mj-ea"/>
                <a:cs typeface="+mj-cs"/>
              </a:rPr>
              <a:t>THANK YOU!</a:t>
            </a:r>
          </a:p>
        </p:txBody>
      </p:sp>
      <p:sp>
        <p:nvSpPr>
          <p:cNvPr id="1045"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032" name="Picture 8">
            <a:hlinkClick r:id="rId2"/>
            <a:extLst>
              <a:ext uri="{FF2B5EF4-FFF2-40B4-BE49-F238E27FC236}">
                <a16:creationId xmlns:a16="http://schemas.microsoft.com/office/drawing/2014/main" id="{75F91DDC-86B1-F00B-41A4-865E66446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22" r="24204" b="2"/>
          <a:stretch/>
        </p:blipFill>
        <p:spPr bwMode="auto">
          <a:xfrm>
            <a:off x="5666308" y="170244"/>
            <a:ext cx="2885716" cy="2885716"/>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cales of justice on blue background">
            <a:hlinkClick r:id="rId4"/>
            <a:extLst>
              <a:ext uri="{FF2B5EF4-FFF2-40B4-BE49-F238E27FC236}">
                <a16:creationId xmlns:a16="http://schemas.microsoft.com/office/drawing/2014/main" id="{40D6D167-9263-7F67-0BED-0DC5F9DDF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13" r="12613"/>
          <a:stretch/>
        </p:blipFill>
        <p:spPr bwMode="auto">
          <a:xfrm>
            <a:off x="8844338" y="10"/>
            <a:ext cx="3347663" cy="2986304"/>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Law books section in library">
            <a:hlinkClick r:id="rId6"/>
            <a:extLst>
              <a:ext uri="{FF2B5EF4-FFF2-40B4-BE49-F238E27FC236}">
                <a16:creationId xmlns:a16="http://schemas.microsoft.com/office/drawing/2014/main" id="{21DEBEB3-B393-3C53-E33B-9D9658284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273" r="7273"/>
          <a:stretch/>
        </p:blipFill>
        <p:spPr bwMode="auto">
          <a:xfrm>
            <a:off x="5940224" y="3122839"/>
            <a:ext cx="4783902" cy="3735161"/>
          </a:xfrm>
          <a:custGeom>
            <a:avLst/>
            <a:gdLst/>
            <a:ahLst/>
            <a:cxnLst/>
            <a:rect l="l" t="t" r="r" b="b"/>
            <a:pathLst>
              <a:path w="4783902" h="3735161">
                <a:moveTo>
                  <a:pt x="2391951" y="0"/>
                </a:moveTo>
                <a:cubicBezTo>
                  <a:pt x="3712988" y="0"/>
                  <a:pt x="4783902" y="1070915"/>
                  <a:pt x="4783902" y="2391951"/>
                </a:cubicBezTo>
                <a:cubicBezTo>
                  <a:pt x="4783902" y="2846058"/>
                  <a:pt x="4657359" y="3270609"/>
                  <a:pt x="4437611" y="3632264"/>
                </a:cubicBezTo>
                <a:lnTo>
                  <a:pt x="4370329" y="3735161"/>
                </a:lnTo>
                <a:lnTo>
                  <a:pt x="413573" y="3735161"/>
                </a:lnTo>
                <a:lnTo>
                  <a:pt x="346291" y="3632264"/>
                </a:lnTo>
                <a:cubicBezTo>
                  <a:pt x="126544" y="3270609"/>
                  <a:pt x="0" y="2846058"/>
                  <a:pt x="0" y="2391951"/>
                </a:cubicBezTo>
                <a:cubicBezTo>
                  <a:pt x="0" y="1070915"/>
                  <a:pt x="1070915" y="0"/>
                  <a:pt x="2391951"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4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solidFill>
        </p:grpSpPr>
        <p:sp>
          <p:nvSpPr>
            <p:cNvPr id="1048" name="Freeform: Shape 104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54" name="Graphic 185">
            <a:extLst>
              <a:ext uri="{FF2B5EF4-FFF2-40B4-BE49-F238E27FC236}">
                <a16:creationId xmlns:a16="http://schemas.microsoft.com/office/drawing/2014/main" id="{9D69F773-8C5C-486C-B033-51C7BB3B36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alpha val="20000"/>
            </a:schemeClr>
          </a:solidFill>
        </p:grpSpPr>
        <p:sp>
          <p:nvSpPr>
            <p:cNvPr id="1055" name="Freeform: Shape 1054">
              <a:extLst>
                <a:ext uri="{FF2B5EF4-FFF2-40B4-BE49-F238E27FC236}">
                  <a16:creationId xmlns:a16="http://schemas.microsoft.com/office/drawing/2014/main" id="{B1948534-1A91-4F84-8612-1C2B4C52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1FAA3112-9317-4953-B51A-BAD23D7DF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3E7BE1D1-6120-4115-B796-7DE6B90C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97B0F1BC-B7BD-4C24-84F9-190E76D9E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B59CF39A-C85C-4CDA-82E5-A8835E7CA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61" name="Graphic 185">
            <a:extLst>
              <a:ext uri="{FF2B5EF4-FFF2-40B4-BE49-F238E27FC236}">
                <a16:creationId xmlns:a16="http://schemas.microsoft.com/office/drawing/2014/main" id="{EEC0EF42-FB7F-40F4-9F83-19A3651C74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bg1"/>
          </a:solidFill>
        </p:grpSpPr>
        <p:sp>
          <p:nvSpPr>
            <p:cNvPr id="1062" name="Freeform: Shape 1061">
              <a:extLst>
                <a:ext uri="{FF2B5EF4-FFF2-40B4-BE49-F238E27FC236}">
                  <a16:creationId xmlns:a16="http://schemas.microsoft.com/office/drawing/2014/main" id="{ECC34073-7A02-43A0-B4FB-819AC6430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424CA304-6681-4FF9-A857-D79562307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4F6FEDF2-6576-4B8E-81AF-84B914A1F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8BE5E56F-A9D6-490C-AD4D-5F1B521A5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67E4C189-B44E-4E1C-B1AF-25081DA3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068" name="Oval 1067">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0" name="Oval 1069">
            <a:extLst>
              <a:ext uri="{FF2B5EF4-FFF2-40B4-BE49-F238E27FC236}">
                <a16:creationId xmlns:a16="http://schemas.microsoft.com/office/drawing/2014/main" id="{BF7B0E8E-1D1E-4BA4-A360-D8A1FF31E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1887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600" i="1" kern="1200" dirty="0">
                <a:solidFill>
                  <a:schemeClr val="tx1"/>
                </a:solidFill>
                <a:latin typeface="+mj-lt"/>
                <a:ea typeface="+mj-ea"/>
                <a:cs typeface="+mj-cs"/>
              </a:rPr>
              <a:t>Bexar County Performing Arts Center Foundation d/b/a/ Tobin Center for the Performing Arts</a:t>
            </a:r>
            <a:r>
              <a:rPr lang="en-US" sz="2600" kern="1200" dirty="0">
                <a:solidFill>
                  <a:schemeClr val="tx1"/>
                </a:solidFill>
                <a:latin typeface="+mj-lt"/>
                <a:ea typeface="+mj-ea"/>
                <a:cs typeface="+mj-cs"/>
              </a:rPr>
              <a:t>, 372 NLRB No. 28 (Dec. 16. 2022)</a:t>
            </a:r>
          </a:p>
        </p:txBody>
      </p:sp>
      <p:sp>
        <p:nvSpPr>
          <p:cNvPr id="4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838200" y="1844778"/>
            <a:ext cx="10515600" cy="4928616"/>
          </a:xfrm>
        </p:spPr>
        <p:txBody>
          <a:bodyPr vert="horz" lIns="91440" tIns="45720" rIns="91440" bIns="45720" rtlCol="0">
            <a:noAutofit/>
          </a:bodyPr>
          <a:lstStyle/>
          <a:p>
            <a:pPr marL="285750" indent="-228600">
              <a:lnSpc>
                <a:spcPct val="90000"/>
              </a:lnSpc>
              <a:buFont typeface="Arial" panose="020B0604020202020204" pitchFamily="34" charset="0"/>
              <a:buChar char="•"/>
            </a:pPr>
            <a:r>
              <a:rPr lang="en-US" sz="1800" dirty="0">
                <a:solidFill>
                  <a:schemeClr val="tx1"/>
                </a:solidFill>
              </a:rPr>
              <a:t>Majority ruled that Respondent violated 8(a)(1) by barring off-duty San Antonio Symphony employees – who regularly worked on property owned by the Respondent rather than their employer – from accessing the Respondent’s property to engage in Section 7 activity. Return to </a:t>
            </a:r>
            <a:r>
              <a:rPr lang="en-US" sz="1800" i="1" dirty="0">
                <a:solidFill>
                  <a:schemeClr val="tx1"/>
                </a:solidFill>
              </a:rPr>
              <a:t>New York New York Hotel &amp; Casino </a:t>
            </a:r>
            <a:r>
              <a:rPr lang="en-US" sz="1800" dirty="0">
                <a:solidFill>
                  <a:schemeClr val="tx1"/>
                </a:solidFill>
              </a:rPr>
              <a:t>standard from 2011.</a:t>
            </a:r>
          </a:p>
          <a:p>
            <a:pPr marL="285750" indent="-228600">
              <a:lnSpc>
                <a:spcPct val="90000"/>
              </a:lnSpc>
              <a:buFont typeface="Arial" panose="020B0604020202020204" pitchFamily="34" charset="0"/>
              <a:buChar char="•"/>
            </a:pPr>
            <a:r>
              <a:rPr lang="en-US" sz="1800" dirty="0">
                <a:solidFill>
                  <a:schemeClr val="tx1"/>
                </a:solidFill>
              </a:rPr>
              <a:t>Overruled 2019 decision (Bexar County I) that had changed </a:t>
            </a:r>
            <a:r>
              <a:rPr lang="en-US" sz="1800" i="1" dirty="0">
                <a:solidFill>
                  <a:schemeClr val="tx1"/>
                </a:solidFill>
              </a:rPr>
              <a:t>New York New York</a:t>
            </a:r>
            <a:r>
              <a:rPr lang="en-US" sz="1800" dirty="0">
                <a:solidFill>
                  <a:schemeClr val="tx1"/>
                </a:solidFill>
              </a:rPr>
              <a:t> standard as not giving property owners’ rights enough weight.</a:t>
            </a:r>
          </a:p>
          <a:p>
            <a:pPr marL="285750" indent="-228600">
              <a:lnSpc>
                <a:spcPct val="90000"/>
              </a:lnSpc>
              <a:buFont typeface="Arial" panose="020B0604020202020204" pitchFamily="34" charset="0"/>
              <a:buChar char="•"/>
            </a:pPr>
            <a:r>
              <a:rPr lang="en-US" sz="1800" b="0" i="0" u="none" strike="noStrike" baseline="0" dirty="0">
                <a:solidFill>
                  <a:schemeClr val="tx1"/>
                </a:solidFill>
              </a:rPr>
              <a:t>Majority reasoned that contractor employees’ statutorily recognized rights and interests are much more closely aligned to those of property owners’ own employees than to those of nonemployee union organizers, whose Section 7 access rights derive from the rights of employees who work on the property. Acknowledging that property owners generally have the right to control access to and use of their property, the majority noted that property owners have the legal right and practical ability to fully protect their interests through contractual and working relationships with contractors without barring off-duty contractor employees from accessing the property and depriving them of their Section 7 rights. </a:t>
            </a:r>
          </a:p>
          <a:p>
            <a:pPr marL="285750" indent="-228600">
              <a:lnSpc>
                <a:spcPct val="90000"/>
              </a:lnSpc>
              <a:buFont typeface="Arial" panose="020B0604020202020204" pitchFamily="34" charset="0"/>
              <a:buChar char="•"/>
            </a:pPr>
            <a:r>
              <a:rPr lang="en-US" sz="1800" dirty="0">
                <a:solidFill>
                  <a:schemeClr val="tx1"/>
                </a:solidFill>
              </a:rPr>
              <a:t>T</a:t>
            </a:r>
            <a:r>
              <a:rPr lang="en-US" sz="1800" b="0" i="0" u="none" strike="noStrike" baseline="0" dirty="0">
                <a:solidFill>
                  <a:schemeClr val="tx1"/>
                </a:solidFill>
              </a:rPr>
              <a:t>he </a:t>
            </a:r>
            <a:r>
              <a:rPr lang="en-US" sz="1800" b="0" i="1" u="none" strike="noStrike" baseline="0" dirty="0">
                <a:solidFill>
                  <a:schemeClr val="tx1"/>
                </a:solidFill>
              </a:rPr>
              <a:t>New York New York </a:t>
            </a:r>
            <a:r>
              <a:rPr lang="en-US" sz="1800" b="0" i="0" u="none" strike="noStrike" baseline="0" dirty="0">
                <a:solidFill>
                  <a:schemeClr val="tx1"/>
                </a:solidFill>
              </a:rPr>
              <a:t>standard does so by ensuring that a property owner, even after utilizing its contractual and working relationship with its contractor to protect their property rights, does not have to permit significant interference with its property for Section 7 activity, but that, in the absence of such interference, off-duty contractor employees—like all other statutory employees—are able to realize the rights granted to them under Section 7. </a:t>
            </a:r>
            <a:endParaRPr lang="en-US" sz="1800" dirty="0">
              <a:solidFill>
                <a:schemeClr val="tx1"/>
              </a:solidFill>
            </a:endParaRPr>
          </a:p>
        </p:txBody>
      </p:sp>
    </p:spTree>
    <p:extLst>
      <p:ext uri="{BB962C8B-B14F-4D97-AF65-F5344CB8AC3E}">
        <p14:creationId xmlns:p14="http://schemas.microsoft.com/office/powerpoint/2010/main" val="20024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i="1" kern="1200" dirty="0">
                <a:solidFill>
                  <a:srgbClr val="FFFFFF"/>
                </a:solidFill>
                <a:latin typeface="+mj-lt"/>
                <a:ea typeface="+mj-ea"/>
                <a:cs typeface="+mj-cs"/>
              </a:rPr>
              <a:t>Tesla, Inc</a:t>
            </a:r>
            <a:r>
              <a:rPr lang="en-US" kern="1200" dirty="0">
                <a:solidFill>
                  <a:srgbClr val="FFFFFF"/>
                </a:solidFill>
                <a:latin typeface="+mj-lt"/>
                <a:ea typeface="+mj-ea"/>
                <a:cs typeface="+mj-cs"/>
              </a:rPr>
              <a:t>., 371 NLRB No. 131 (Aug. 29, 2022)</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4167272" y="146957"/>
            <a:ext cx="6952485" cy="6391955"/>
          </a:xfrm>
        </p:spPr>
        <p:txBody>
          <a:bodyPr vert="horz" lIns="91440" tIns="45720" rIns="91440" bIns="45720" rtlCol="0" anchor="ctr">
            <a:noAutofit/>
          </a:bodyPr>
          <a:lstStyle/>
          <a:p>
            <a:pPr marL="285750" indent="-228600">
              <a:lnSpc>
                <a:spcPct val="90000"/>
              </a:lnSpc>
              <a:buFont typeface="Arial" panose="020B0604020202020204" pitchFamily="34" charset="0"/>
              <a:buChar char="•"/>
            </a:pPr>
            <a:r>
              <a:rPr lang="en-US" sz="2000" dirty="0">
                <a:solidFill>
                  <a:schemeClr val="tx1"/>
                </a:solidFill>
              </a:rPr>
              <a:t>Majority ruled that when an employer interferes </a:t>
            </a:r>
            <a:r>
              <a:rPr lang="en-US" sz="2000" b="1" u="sng" dirty="0">
                <a:solidFill>
                  <a:schemeClr val="tx1"/>
                </a:solidFill>
              </a:rPr>
              <a:t>in any way</a:t>
            </a:r>
            <a:r>
              <a:rPr lang="en-US" sz="2000" dirty="0">
                <a:solidFill>
                  <a:schemeClr val="tx1"/>
                </a:solidFill>
              </a:rPr>
              <a:t> with </a:t>
            </a:r>
            <a:r>
              <a:rPr lang="en-US" sz="2000" b="0" i="0" u="none" strike="noStrike" baseline="0" dirty="0">
                <a:solidFill>
                  <a:schemeClr val="tx1"/>
                </a:solidFill>
              </a:rPr>
              <a:t>employees’ Section 7 right to display union insignia or adornments otherwise concerning employees’ terms and conditions of employment, that interference is presumptively unlawful, and the employer has the burden to establish special circumstances that justify its interference. </a:t>
            </a:r>
          </a:p>
          <a:p>
            <a:pPr marL="285750" indent="-228600">
              <a:lnSpc>
                <a:spcPct val="90000"/>
              </a:lnSpc>
              <a:buFont typeface="Arial" panose="020B0604020202020204" pitchFamily="34" charset="0"/>
              <a:buChar char="•"/>
            </a:pPr>
            <a:r>
              <a:rPr lang="en-US" sz="2000" b="0" i="0" u="none" strike="noStrike" baseline="0" dirty="0">
                <a:solidFill>
                  <a:schemeClr val="tx1"/>
                </a:solidFill>
              </a:rPr>
              <a:t>Consequently, the majority found that the </a:t>
            </a:r>
            <a:r>
              <a:rPr lang="en-US" sz="2000" b="0" i="1" u="none" strike="noStrike" baseline="0" dirty="0">
                <a:solidFill>
                  <a:schemeClr val="tx1"/>
                </a:solidFill>
              </a:rPr>
              <a:t>Republic Aviation v. NLRB, 324 U.S. 793 (1945) </a:t>
            </a:r>
            <a:r>
              <a:rPr lang="en-US" sz="2000" b="0" i="0" u="none" strike="noStrike" baseline="0" dirty="0">
                <a:solidFill>
                  <a:schemeClr val="tx1"/>
                </a:solidFill>
              </a:rPr>
              <a:t>special circumstances test applies to workplace rules or policies that require employees to wear uniforms or other designated clothing, thereby implicitly prohibiting employees from substituting union attire for the required uniform or clothing. The majority overruled the Board’s decision in </a:t>
            </a:r>
            <a:r>
              <a:rPr lang="en-US" sz="2000" b="0" i="1" u="none" strike="noStrike" baseline="0" dirty="0">
                <a:solidFill>
                  <a:schemeClr val="tx1"/>
                </a:solidFill>
              </a:rPr>
              <a:t>Wal-Mart Stores, Inc.</a:t>
            </a:r>
            <a:r>
              <a:rPr lang="en-US" sz="2000" b="0" i="0" u="none" strike="noStrike" baseline="0" dirty="0">
                <a:solidFill>
                  <a:schemeClr val="tx1"/>
                </a:solidFill>
              </a:rPr>
              <a:t>, 368 NLRB No. 146 (2019), which applied the standard set forth in </a:t>
            </a:r>
            <a:r>
              <a:rPr lang="en-US" sz="2000" b="0" i="1" u="none" strike="noStrike" baseline="0" dirty="0">
                <a:solidFill>
                  <a:schemeClr val="tx1"/>
                </a:solidFill>
              </a:rPr>
              <a:t>Boeing Co.</a:t>
            </a:r>
            <a:r>
              <a:rPr lang="en-US" sz="2000" b="0" i="0" u="none" strike="noStrike" baseline="0" dirty="0">
                <a:solidFill>
                  <a:schemeClr val="tx1"/>
                </a:solidFill>
              </a:rPr>
              <a:t>, 365 NLRB No. 154 (2017), to employer policies limiting the size and appearance of union buttons and insignia. </a:t>
            </a:r>
            <a:endParaRPr lang="en-US" sz="2000" dirty="0">
              <a:solidFill>
                <a:schemeClr val="tx1"/>
              </a:solidFill>
            </a:endParaRPr>
          </a:p>
          <a:p>
            <a:pPr marL="285750" indent="-228600">
              <a:lnSpc>
                <a:spcPct val="90000"/>
              </a:lnSpc>
              <a:buFont typeface="Arial" panose="020B0604020202020204" pitchFamily="34" charset="0"/>
              <a:buChar char="•"/>
            </a:pPr>
            <a:r>
              <a:rPr lang="en-US" sz="2000" b="0" i="0" u="none" strike="noStrike" baseline="0" dirty="0">
                <a:solidFill>
                  <a:schemeClr val="tx1"/>
                </a:solidFill>
              </a:rPr>
              <a:t>In overruling </a:t>
            </a:r>
            <a:r>
              <a:rPr lang="en-US" sz="2000" b="0" i="1" u="none" strike="noStrike" baseline="0" dirty="0">
                <a:solidFill>
                  <a:schemeClr val="tx1"/>
                </a:solidFill>
              </a:rPr>
              <a:t>Wal-Mart</a:t>
            </a:r>
            <a:r>
              <a:rPr lang="en-US" sz="2000" b="0" i="0" u="none" strike="noStrike" baseline="0" dirty="0">
                <a:solidFill>
                  <a:schemeClr val="tx1"/>
                </a:solidFill>
              </a:rPr>
              <a:t>, the Board observed that it arguably also required application of the </a:t>
            </a:r>
            <a:r>
              <a:rPr lang="en-US" sz="2000" b="0" i="1" u="none" strike="noStrike" baseline="0" dirty="0">
                <a:solidFill>
                  <a:schemeClr val="tx1"/>
                </a:solidFill>
              </a:rPr>
              <a:t>Boeing </a:t>
            </a:r>
            <a:r>
              <a:rPr lang="en-US" sz="2000" b="0" i="0" u="none" strike="noStrike" baseline="0" dirty="0">
                <a:solidFill>
                  <a:schemeClr val="tx1"/>
                </a:solidFill>
              </a:rPr>
              <a:t>standard, rather than the </a:t>
            </a:r>
            <a:r>
              <a:rPr lang="en-US" sz="2000" b="0" i="1" u="none" strike="noStrike" baseline="0" dirty="0">
                <a:solidFill>
                  <a:schemeClr val="tx1"/>
                </a:solidFill>
              </a:rPr>
              <a:t>Republic Aviation </a:t>
            </a:r>
            <a:r>
              <a:rPr lang="en-US" sz="2000" b="0" i="0" u="none" strike="noStrike" baseline="0" dirty="0">
                <a:solidFill>
                  <a:schemeClr val="tx1"/>
                </a:solidFill>
              </a:rPr>
              <a:t>special circumstances test, to any employer policy that only partially restricts the display of union insignia. </a:t>
            </a:r>
            <a:endParaRPr lang="en-US" sz="2000" dirty="0">
              <a:solidFill>
                <a:schemeClr val="tx1"/>
              </a:solidFill>
            </a:endParaRPr>
          </a:p>
        </p:txBody>
      </p:sp>
    </p:spTree>
    <p:extLst>
      <p:ext uri="{BB962C8B-B14F-4D97-AF65-F5344CB8AC3E}">
        <p14:creationId xmlns:p14="http://schemas.microsoft.com/office/powerpoint/2010/main" val="19368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838200" y="200585"/>
            <a:ext cx="10515600" cy="1371600"/>
          </a:xfrm>
        </p:spPr>
        <p:txBody>
          <a:bodyPr>
            <a:noAutofit/>
          </a:bodyPr>
          <a:lstStyle/>
          <a:p>
            <a:r>
              <a:rPr lang="en-US" sz="3600" i="1" dirty="0">
                <a:solidFill>
                  <a:schemeClr val="accent1">
                    <a:lumMod val="75000"/>
                  </a:schemeClr>
                </a:solidFill>
              </a:rPr>
              <a:t>Stericycle, Inc</a:t>
            </a:r>
            <a:r>
              <a:rPr lang="en-US" sz="3600" dirty="0">
                <a:solidFill>
                  <a:schemeClr val="accent1">
                    <a:lumMod val="75000"/>
                  </a:schemeClr>
                </a:solidFill>
              </a:rPr>
              <a:t>., 372 NLRB No. 113 (Aug. 2, 2023)</a:t>
            </a:r>
          </a:p>
        </p:txBody>
      </p:sp>
      <p:sp>
        <p:nvSpPr>
          <p:cNvPr id="11"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473529" y="1604842"/>
            <a:ext cx="11168741" cy="3983158"/>
          </a:xfrm>
        </p:spPr>
        <p:txBody>
          <a:bodyPr>
            <a:noAutofit/>
          </a:bodyPr>
          <a:lstStyle/>
          <a:p>
            <a:pPr marL="285750" indent="-285750">
              <a:buFont typeface="Arial" panose="020B0604020202020204" pitchFamily="34" charset="0"/>
              <a:buChar char="•"/>
            </a:pPr>
            <a:r>
              <a:rPr lang="en-US" sz="1850" dirty="0">
                <a:solidFill>
                  <a:schemeClr val="accent1">
                    <a:lumMod val="75000"/>
                  </a:schemeClr>
                </a:solidFill>
              </a:rPr>
              <a:t>The Board overruled </a:t>
            </a:r>
            <a:r>
              <a:rPr lang="en-US" sz="1850" i="1" dirty="0">
                <a:solidFill>
                  <a:schemeClr val="accent1">
                    <a:lumMod val="75000"/>
                  </a:schemeClr>
                </a:solidFill>
              </a:rPr>
              <a:t>Boeing Co. (2017) </a:t>
            </a:r>
            <a:r>
              <a:rPr lang="en-US" sz="1850" dirty="0">
                <a:solidFill>
                  <a:schemeClr val="accent1">
                    <a:lumMod val="75000"/>
                  </a:schemeClr>
                </a:solidFill>
              </a:rPr>
              <a:t>as refined in </a:t>
            </a:r>
            <a:r>
              <a:rPr lang="en-US" sz="1850" i="1" dirty="0">
                <a:solidFill>
                  <a:schemeClr val="accent1">
                    <a:lumMod val="75000"/>
                  </a:schemeClr>
                </a:solidFill>
              </a:rPr>
              <a:t>LA Specialty Produce Co. (2019) </a:t>
            </a:r>
            <a:r>
              <a:rPr lang="en-US" sz="1850" dirty="0">
                <a:solidFill>
                  <a:schemeClr val="accent1">
                    <a:lumMod val="75000"/>
                  </a:schemeClr>
                </a:solidFill>
              </a:rPr>
              <a:t>which had adopted a categorical approach to rules, sorting them into three categories and applying different standards based on the category.</a:t>
            </a:r>
          </a:p>
          <a:p>
            <a:pPr marL="285750" indent="-285750">
              <a:buFont typeface="Arial" panose="020B0604020202020204" pitchFamily="34" charset="0"/>
              <a:buChar char="•"/>
            </a:pPr>
            <a:r>
              <a:rPr lang="en-US" sz="1850" i="1" dirty="0">
                <a:solidFill>
                  <a:schemeClr val="accent1">
                    <a:lumMod val="75000"/>
                  </a:schemeClr>
                </a:solidFill>
              </a:rPr>
              <a:t>Stericycle</a:t>
            </a:r>
            <a:r>
              <a:rPr lang="en-US" sz="1850" dirty="0">
                <a:solidFill>
                  <a:schemeClr val="accent1">
                    <a:lumMod val="75000"/>
                  </a:schemeClr>
                </a:solidFill>
              </a:rPr>
              <a:t> returns to the </a:t>
            </a:r>
            <a:r>
              <a:rPr lang="en-US" sz="1850" i="1" dirty="0">
                <a:solidFill>
                  <a:schemeClr val="accent1">
                    <a:lumMod val="75000"/>
                  </a:schemeClr>
                </a:solidFill>
              </a:rPr>
              <a:t>Lutheran Heritage Village-Livonia</a:t>
            </a:r>
            <a:r>
              <a:rPr lang="en-US" sz="1850" dirty="0">
                <a:solidFill>
                  <a:schemeClr val="accent1">
                    <a:lumMod val="75000"/>
                  </a:schemeClr>
                </a:solidFill>
              </a:rPr>
              <a:t> standard with some slight modifications.</a:t>
            </a:r>
          </a:p>
          <a:p>
            <a:pPr marL="285750" indent="-285750">
              <a:buFont typeface="Arial" panose="020B0604020202020204" pitchFamily="34" charset="0"/>
              <a:buChar char="•"/>
            </a:pPr>
            <a:r>
              <a:rPr lang="en-US" sz="1850" dirty="0">
                <a:solidFill>
                  <a:schemeClr val="accent1">
                    <a:lumMod val="75000"/>
                  </a:schemeClr>
                </a:solidFill>
              </a:rPr>
              <a:t>Under </a:t>
            </a:r>
            <a:r>
              <a:rPr lang="en-US" sz="1850" i="1" dirty="0">
                <a:solidFill>
                  <a:schemeClr val="accent1">
                    <a:lumMod val="75000"/>
                  </a:schemeClr>
                </a:solidFill>
              </a:rPr>
              <a:t>Stericycle</a:t>
            </a:r>
            <a:r>
              <a:rPr lang="en-US" sz="1850" dirty="0">
                <a:solidFill>
                  <a:schemeClr val="accent1">
                    <a:lumMod val="75000"/>
                  </a:schemeClr>
                </a:solidFill>
              </a:rPr>
              <a:t>, the General Counsel must prove that a challenged work rule has a </a:t>
            </a:r>
            <a:r>
              <a:rPr lang="en-US" sz="1850" b="1" dirty="0">
                <a:solidFill>
                  <a:schemeClr val="accent1">
                    <a:lumMod val="75000"/>
                  </a:schemeClr>
                </a:solidFill>
              </a:rPr>
              <a:t>reasonable tendency </a:t>
            </a:r>
            <a:r>
              <a:rPr lang="en-US" sz="1850" dirty="0">
                <a:solidFill>
                  <a:schemeClr val="accent1">
                    <a:lumMod val="75000"/>
                  </a:schemeClr>
                </a:solidFill>
              </a:rPr>
              <a:t>to chill employees from exercising their rights. If so – then the rule is presumptively unlawful. </a:t>
            </a:r>
            <a:r>
              <a:rPr lang="en-US" sz="1850" u="sng" dirty="0">
                <a:solidFill>
                  <a:schemeClr val="accent1">
                    <a:lumMod val="75000"/>
                  </a:schemeClr>
                </a:solidFill>
              </a:rPr>
              <a:t>However</a:t>
            </a:r>
            <a:r>
              <a:rPr lang="en-US" sz="1850" dirty="0">
                <a:solidFill>
                  <a:schemeClr val="accent1">
                    <a:lumMod val="75000"/>
                  </a:schemeClr>
                </a:solidFill>
              </a:rPr>
              <a:t>, an employer may rebut that presumption by proving that the rule advances a legitimate and substantial business interest, </a:t>
            </a:r>
            <a:r>
              <a:rPr lang="en-US" sz="1850" b="1" dirty="0">
                <a:solidFill>
                  <a:schemeClr val="accent1">
                    <a:lumMod val="75000"/>
                  </a:schemeClr>
                </a:solidFill>
              </a:rPr>
              <a:t>and</a:t>
            </a:r>
            <a:r>
              <a:rPr lang="en-US" sz="1850" dirty="0">
                <a:solidFill>
                  <a:schemeClr val="accent1">
                    <a:lumMod val="75000"/>
                  </a:schemeClr>
                </a:solidFill>
              </a:rPr>
              <a:t> that the employer is unable to advance that interest with a more narrowly tailored rule.</a:t>
            </a:r>
          </a:p>
          <a:p>
            <a:pPr marL="285750" indent="-285750">
              <a:buFont typeface="Arial" panose="020B0604020202020204" pitchFamily="34" charset="0"/>
              <a:buChar char="•"/>
            </a:pPr>
            <a:r>
              <a:rPr lang="en-US" sz="1850" dirty="0">
                <a:solidFill>
                  <a:schemeClr val="accent1">
                    <a:lumMod val="75000"/>
                  </a:schemeClr>
                </a:solidFill>
              </a:rPr>
              <a:t>The rule is interpreted from the perspective of an employee who is subject to the rule and economically dependent on the employer, and who also contemplates engaging in protected concerted activity. If an employee could reasonably interpret the rule to have a coercive meaning, the General Counsel will meet its initial burden, even if a noncoercive interpretation is also reasonable. Then the burden shifts to the employer. </a:t>
            </a:r>
          </a:p>
          <a:p>
            <a:pPr marL="285750" indent="-285750">
              <a:buFont typeface="Arial" panose="020B0604020202020204" pitchFamily="34" charset="0"/>
              <a:buChar char="•"/>
            </a:pPr>
            <a:endParaRPr lang="en-US" sz="1800" dirty="0">
              <a:solidFill>
                <a:schemeClr val="accent1">
                  <a:lumMod val="75000"/>
                </a:schemeClr>
              </a:solidFill>
            </a:endParaRPr>
          </a:p>
          <a:p>
            <a:pPr marL="285750" indent="-285750">
              <a:buFont typeface="Arial" panose="020B0604020202020204" pitchFamily="34" charset="0"/>
              <a:buChar char="•"/>
            </a:pPr>
            <a:endParaRPr lang="en-US" sz="2000" dirty="0">
              <a:solidFill>
                <a:schemeClr val="accent1">
                  <a:lumMod val="75000"/>
                </a:schemeClr>
              </a:solidFill>
            </a:endParaRPr>
          </a:p>
        </p:txBody>
      </p:sp>
    </p:spTree>
    <p:extLst>
      <p:ext uri="{BB962C8B-B14F-4D97-AF65-F5344CB8AC3E}">
        <p14:creationId xmlns:p14="http://schemas.microsoft.com/office/powerpoint/2010/main" val="202805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689021" y="294538"/>
            <a:ext cx="11273303" cy="1033669"/>
          </a:xfrm>
        </p:spPr>
        <p:txBody>
          <a:bodyPr vert="horz" lIns="91440" tIns="45720" rIns="91440" bIns="45720" rtlCol="0" anchor="ctr">
            <a:normAutofit/>
          </a:bodyPr>
          <a:lstStyle/>
          <a:p>
            <a:r>
              <a:rPr lang="en-US" sz="3400" i="1" kern="1200" dirty="0">
                <a:solidFill>
                  <a:srgbClr val="FFFFFF"/>
                </a:solidFill>
                <a:latin typeface="+mj-lt"/>
                <a:ea typeface="+mj-ea"/>
                <a:cs typeface="+mj-cs"/>
              </a:rPr>
              <a:t>Pain Relief Centers, P.A</a:t>
            </a:r>
            <a:r>
              <a:rPr lang="en-US" sz="3400" kern="1200" dirty="0">
                <a:solidFill>
                  <a:srgbClr val="FFFFFF"/>
                </a:solidFill>
                <a:latin typeface="+mj-lt"/>
                <a:ea typeface="+mj-ea"/>
                <a:cs typeface="+mj-cs"/>
              </a:rPr>
              <a:t>., 371 NLRB No. 143 (Sept. 27, 2022)</a:t>
            </a:r>
          </a:p>
        </p:txBody>
      </p:sp>
      <p:sp>
        <p:nvSpPr>
          <p:cNvPr id="11"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277586" y="1328208"/>
            <a:ext cx="11732645" cy="5529792"/>
          </a:xfrm>
        </p:spPr>
        <p:txBody>
          <a:bodyPr vert="horz" lIns="91440" tIns="45720" rIns="91440" bIns="45720" rtlCol="0" anchor="ctr">
            <a:normAutofit/>
          </a:bodyPr>
          <a:lstStyle/>
          <a:p>
            <a:pPr marL="285750" indent="-228600">
              <a:lnSpc>
                <a:spcPct val="90000"/>
              </a:lnSpc>
              <a:buFont typeface="Arial" panose="020B0604020202020204" pitchFamily="34" charset="0"/>
              <a:buChar char="•"/>
            </a:pPr>
            <a:r>
              <a:rPr lang="en-US" sz="1700" dirty="0">
                <a:solidFill>
                  <a:schemeClr val="tx1"/>
                </a:solidFill>
              </a:rPr>
              <a:t>Respondent violated Section 8(a)(1) by filing state court claims, alleging breach of contract and defamation, and discovery requests against five employees who were discriminatees in a prior NLRB case against the Respondent.</a:t>
            </a:r>
          </a:p>
          <a:p>
            <a:pPr marL="285750" indent="-228600">
              <a:lnSpc>
                <a:spcPct val="90000"/>
              </a:lnSpc>
              <a:buFont typeface="Arial" panose="020B0604020202020204" pitchFamily="34" charset="0"/>
              <a:buChar char="•"/>
            </a:pPr>
            <a:r>
              <a:rPr lang="en-US" sz="1700" b="0" i="0" u="none" strike="noStrike" baseline="0" dirty="0">
                <a:solidFill>
                  <a:schemeClr val="tx1"/>
                </a:solidFill>
              </a:rPr>
              <a:t>The Board found that the bulk of the Respondent’s defamation claims—those based on employees’ purportedly false statements to the Board in the walkout case—were preempted because they targeted actually protected conduct (pursuing Board charges). Other defamation claims concerning employee postings on Facebook were found to be baseless and retaliatory under </a:t>
            </a:r>
            <a:r>
              <a:rPr lang="en-US" sz="1700" b="0" i="1" u="none" strike="noStrike" baseline="0" dirty="0">
                <a:solidFill>
                  <a:schemeClr val="tx1"/>
                </a:solidFill>
              </a:rPr>
              <a:t>Bill Johnson’s Restaurants, Inc. v. NLRB</a:t>
            </a:r>
            <a:r>
              <a:rPr lang="en-US" sz="1700" b="0" i="0" u="none" strike="noStrike" baseline="0" dirty="0">
                <a:solidFill>
                  <a:schemeClr val="tx1"/>
                </a:solidFill>
              </a:rPr>
              <a:t>, 461 U.S. 731 (1983). The Board further agreed that the Respondent’s breach of contract claims violated Section 8(a)(1) but so found based on preemption, rather than under </a:t>
            </a:r>
            <a:r>
              <a:rPr lang="en-US" sz="1700" b="0" i="1" u="none" strike="noStrike" baseline="0" dirty="0">
                <a:solidFill>
                  <a:schemeClr val="tx1"/>
                </a:solidFill>
              </a:rPr>
              <a:t>Bill Johnson’s</a:t>
            </a:r>
            <a:r>
              <a:rPr lang="en-US" sz="1700" b="0" i="0" u="none" strike="noStrike" baseline="0" dirty="0">
                <a:solidFill>
                  <a:schemeClr val="tx1"/>
                </a:solidFill>
              </a:rPr>
              <a:t>, since the Board had already determined in the earlier case that the walkout was actually protected.</a:t>
            </a:r>
          </a:p>
          <a:p>
            <a:pPr marL="285750" indent="-228600">
              <a:lnSpc>
                <a:spcPct val="90000"/>
              </a:lnSpc>
              <a:buFont typeface="Arial" panose="020B0604020202020204" pitchFamily="34" charset="0"/>
              <a:buChar char="•"/>
            </a:pPr>
            <a:r>
              <a:rPr lang="en-US" sz="1700" b="0" i="0" u="none" strike="noStrike" baseline="0" dirty="0">
                <a:solidFill>
                  <a:schemeClr val="tx1"/>
                </a:solidFill>
              </a:rPr>
              <a:t>The Board found the Respondent’s discovery requests, which sought confidential information related to the investigation and prosecution of the prior NLRB case, violated Section 8(a)(1), although primarily on a different theory. The Board found that to the extent the discovery requests were founded on claims that were preempted, that they, too, were preempted. To the extent the discovery requests were based on still-intact defamation claims (relating to postings critical of the Employer on Indeed.com), the Board found that they violated Section 8(a)(1) pursuant to </a:t>
            </a:r>
            <a:r>
              <a:rPr lang="en-US" sz="1700" b="0" i="1" u="none" strike="noStrike" baseline="0" dirty="0">
                <a:solidFill>
                  <a:schemeClr val="tx1"/>
                </a:solidFill>
              </a:rPr>
              <a:t>Guess?, Inc., </a:t>
            </a:r>
            <a:r>
              <a:rPr lang="en-US" sz="1700" b="0" i="0" u="none" strike="noStrike" baseline="0" dirty="0">
                <a:solidFill>
                  <a:schemeClr val="tx1"/>
                </a:solidFill>
              </a:rPr>
              <a:t>339 NLRB 432 (2003). </a:t>
            </a:r>
          </a:p>
          <a:p>
            <a:pPr marL="742950" lvl="1" indent="-228600">
              <a:buFont typeface="Arial" panose="020B0604020202020204" pitchFamily="34" charset="0"/>
              <a:buChar char="•"/>
            </a:pPr>
            <a:r>
              <a:rPr lang="en-US" sz="1700" b="0" i="0" u="none" strike="noStrike" baseline="0" dirty="0">
                <a:solidFill>
                  <a:schemeClr val="tx1"/>
                </a:solidFill>
              </a:rPr>
              <a:t>Under that standard, respondents’ discovery requests in separate proceedings are lawful only if (1) they are relevant, (2) they lack an illegal objective, and (3) the employer’s interest in obtaining the information outweighs employees’ confidentiality interests under Section 7. The Board unanimously found that the Respondent’s broad discovery requests failed the third prong because they were in no way tied to the Respondent’s defamation claims (e.g. they sought information given confidentially rather than public statements) and the employees’ interests in keeping their Section 7 activities confidential was very strong. </a:t>
            </a:r>
            <a:endParaRPr lang="en-US" sz="1700" dirty="0">
              <a:solidFill>
                <a:schemeClr val="tx1"/>
              </a:solidFill>
            </a:endParaRPr>
          </a:p>
        </p:txBody>
      </p:sp>
    </p:spTree>
    <p:extLst>
      <p:ext uri="{BB962C8B-B14F-4D97-AF65-F5344CB8AC3E}">
        <p14:creationId xmlns:p14="http://schemas.microsoft.com/office/powerpoint/2010/main" val="132969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715890" y="356812"/>
            <a:ext cx="10299698" cy="1325563"/>
          </a:xfrm>
        </p:spPr>
        <p:txBody>
          <a:bodyPr vert="horz" lIns="91440" tIns="45720" rIns="91440" bIns="45720" rtlCol="0" anchor="ctr">
            <a:normAutofit/>
          </a:bodyPr>
          <a:lstStyle/>
          <a:p>
            <a:r>
              <a:rPr lang="en-US" sz="3500" i="1" kern="1200" dirty="0" err="1">
                <a:solidFill>
                  <a:schemeClr val="tx1"/>
                </a:solidFill>
                <a:latin typeface="+mj-lt"/>
                <a:ea typeface="+mj-ea"/>
                <a:cs typeface="+mj-cs"/>
              </a:rPr>
              <a:t>Troutbrook</a:t>
            </a:r>
            <a:r>
              <a:rPr lang="en-US" sz="3500" i="1" kern="1200" dirty="0">
                <a:solidFill>
                  <a:schemeClr val="tx1"/>
                </a:solidFill>
                <a:latin typeface="+mj-lt"/>
                <a:ea typeface="+mj-ea"/>
                <a:cs typeface="+mj-cs"/>
              </a:rPr>
              <a:t> Company, LLC d/b/a Brooklyn 181 Hospitality, LLC,</a:t>
            </a:r>
            <a:r>
              <a:rPr lang="en-US" sz="3500" kern="1200" dirty="0">
                <a:solidFill>
                  <a:schemeClr val="tx1"/>
                </a:solidFill>
                <a:latin typeface="+mj-lt"/>
                <a:ea typeface="+mj-ea"/>
                <a:cs typeface="+mj-cs"/>
              </a:rPr>
              <a:t> 372 NLRB No. 26 (Dec. 16, 2022)</a:t>
            </a:r>
          </a:p>
        </p:txBody>
      </p:sp>
      <p:cxnSp>
        <p:nvCxnSpPr>
          <p:cNvPr id="33"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6"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37" name="Content Placeholder 10">
            <a:extLst>
              <a:ext uri="{FF2B5EF4-FFF2-40B4-BE49-F238E27FC236}">
                <a16:creationId xmlns:a16="http://schemas.microsoft.com/office/drawing/2014/main" id="{12A6271A-4771-0727-2C16-148A35EAD6E8}"/>
              </a:ext>
            </a:extLst>
          </p:cNvPr>
          <p:cNvGraphicFramePr>
            <a:graphicFrameLocks noGrp="1"/>
          </p:cNvGraphicFramePr>
          <p:nvPr>
            <p:ph idx="1"/>
            <p:extLst>
              <p:ext uri="{D42A27DB-BD31-4B8C-83A1-F6EECF244321}">
                <p14:modId xmlns:p14="http://schemas.microsoft.com/office/powerpoint/2010/main" val="12870227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69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i="1" kern="1200" dirty="0" err="1">
                <a:solidFill>
                  <a:schemeClr val="tx1"/>
                </a:solidFill>
                <a:latin typeface="+mj-lt"/>
                <a:ea typeface="+mj-ea"/>
                <a:cs typeface="+mj-cs"/>
              </a:rPr>
              <a:t>Thryv</a:t>
            </a:r>
            <a:r>
              <a:rPr lang="en-US" i="1" kern="1200" dirty="0">
                <a:solidFill>
                  <a:schemeClr val="tx1"/>
                </a:solidFill>
                <a:latin typeface="+mj-lt"/>
                <a:ea typeface="+mj-ea"/>
                <a:cs typeface="+mj-cs"/>
              </a:rPr>
              <a:t>, Inc</a:t>
            </a:r>
            <a:r>
              <a:rPr lang="en-US" kern="1200" dirty="0">
                <a:solidFill>
                  <a:schemeClr val="tx1"/>
                </a:solidFill>
                <a:latin typeface="+mj-lt"/>
                <a:ea typeface="+mj-ea"/>
                <a:cs typeface="+mj-cs"/>
              </a:rPr>
              <a:t>., 372 NLRB No. 22 (Dec. 13, 2022)</a:t>
            </a:r>
          </a:p>
        </p:txBody>
      </p:sp>
      <p:sp>
        <p:nvSpPr>
          <p:cNvPr id="35"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1181947" y="1599406"/>
            <a:ext cx="10161814" cy="4667250"/>
          </a:xfr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2100" dirty="0">
                <a:solidFill>
                  <a:schemeClr val="tx1"/>
                </a:solidFill>
              </a:rPr>
              <a:t>The Board unanimously ruled that Respondent violated Section 8(a)(5) and (1) by laying off six salespeople without providing the Union notice and an opportunity to bargain.</a:t>
            </a:r>
          </a:p>
          <a:p>
            <a:pPr marL="285750" indent="-228600">
              <a:lnSpc>
                <a:spcPct val="90000"/>
              </a:lnSpc>
              <a:buFont typeface="Arial" panose="020B0604020202020204" pitchFamily="34" charset="0"/>
              <a:buChar char="•"/>
            </a:pPr>
            <a:r>
              <a:rPr lang="en-US" sz="2100" dirty="0">
                <a:solidFill>
                  <a:schemeClr val="tx1"/>
                </a:solidFill>
              </a:rPr>
              <a:t>A majority of the Board revisited and clarified the existing practice of “make-whole relief.”</a:t>
            </a:r>
          </a:p>
          <a:p>
            <a:pPr marL="285750" indent="-228600">
              <a:lnSpc>
                <a:spcPct val="90000"/>
              </a:lnSpc>
              <a:buFont typeface="Arial" panose="020B0604020202020204" pitchFamily="34" charset="0"/>
              <a:buChar char="•"/>
            </a:pPr>
            <a:r>
              <a:rPr lang="en-US" sz="2100" b="0" i="0" u="none" strike="noStrike" baseline="0" dirty="0">
                <a:solidFill>
                  <a:schemeClr val="tx1"/>
                </a:solidFill>
              </a:rPr>
              <a:t>In every case where make-whole relief is a standard remedy, compensate affected employees for all direct or foreseeable pecuniary harms suffered as a result of the respondent’s unfair labor practices. Such harms may include, among other things, the loss of earnings and benefits, out-of-pocket medical expenses, and credit card debt, and would be compensable without regard to the egregiousness of the violation or the respondent’s past conduct. </a:t>
            </a:r>
          </a:p>
          <a:p>
            <a:pPr marL="285750" indent="-228600">
              <a:lnSpc>
                <a:spcPct val="90000"/>
              </a:lnSpc>
              <a:buFont typeface="Arial" panose="020B0604020202020204" pitchFamily="34" charset="0"/>
              <a:buChar char="•"/>
            </a:pPr>
            <a:r>
              <a:rPr lang="en-US" sz="2100" b="0" i="0" u="none" strike="noStrike" baseline="0" dirty="0">
                <a:solidFill>
                  <a:schemeClr val="tx1"/>
                </a:solidFill>
              </a:rPr>
              <a:t>Under the Board’s clarified standard, the General Counsel must present evidence in the compliance proceeding proving the amount of the pecuniary harm, that the harm was direct or foreseeable, and that it was due to the unfair labor practice. The respondent, in turn, may rebut that evidence. </a:t>
            </a:r>
            <a:endParaRPr lang="en-US" sz="2100" dirty="0">
              <a:solidFill>
                <a:schemeClr val="tx1"/>
              </a:solidFill>
            </a:endParaRPr>
          </a:p>
          <a:p>
            <a:pPr marL="285750" indent="-228600">
              <a:lnSpc>
                <a:spcPct val="90000"/>
              </a:lnSpc>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34262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844664" y="798051"/>
            <a:ext cx="10499271" cy="916449"/>
          </a:xfrm>
        </p:spPr>
        <p:txBody>
          <a:bodyPr vert="horz" lIns="91440" tIns="45720" rIns="91440" bIns="45720" rtlCol="0" anchor="ctr">
            <a:normAutofit/>
          </a:bodyPr>
          <a:lstStyle/>
          <a:p>
            <a:r>
              <a:rPr lang="en-US" sz="3600" i="1" kern="1200" dirty="0">
                <a:solidFill>
                  <a:schemeClr val="tx1"/>
                </a:solidFill>
                <a:latin typeface="+mj-lt"/>
                <a:ea typeface="+mj-ea"/>
                <a:cs typeface="+mj-cs"/>
              </a:rPr>
              <a:t>McLaren Macomb</a:t>
            </a:r>
            <a:r>
              <a:rPr lang="en-US" sz="3600" kern="1200" dirty="0">
                <a:solidFill>
                  <a:schemeClr val="tx1"/>
                </a:solidFill>
                <a:latin typeface="+mj-lt"/>
                <a:ea typeface="+mj-ea"/>
                <a:cs typeface="+mj-cs"/>
              </a:rPr>
              <a:t>, 372 NLRB No. 58 (Feb. 21, 2023)</a:t>
            </a:r>
          </a:p>
        </p:txBody>
      </p:sp>
      <p:sp>
        <p:nvSpPr>
          <p:cNvPr id="11"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1285240" y="1714501"/>
            <a:ext cx="8074815" cy="4345448"/>
          </a:xfrm>
        </p:spPr>
        <p:txBody>
          <a:bodyPr vert="horz" lIns="91440" tIns="45720" rIns="91440" bIns="45720" rtlCol="0" anchor="t">
            <a:normAutofit lnSpcReduction="10000"/>
          </a:bodyPr>
          <a:lstStyle/>
          <a:p>
            <a:pPr marL="285750" indent="-228600">
              <a:lnSpc>
                <a:spcPct val="90000"/>
              </a:lnSpc>
              <a:buFont typeface="Arial" panose="020B0604020202020204" pitchFamily="34" charset="0"/>
              <a:buChar char="•"/>
            </a:pPr>
            <a:r>
              <a:rPr lang="en-US" sz="1900" dirty="0">
                <a:solidFill>
                  <a:schemeClr val="tx1"/>
                </a:solidFill>
              </a:rPr>
              <a:t>The Board held that employers may not offer employees severance agreements that require employees to broadly waive their rights under the NLRA.</a:t>
            </a:r>
          </a:p>
          <a:p>
            <a:pPr marL="285750" indent="-228600">
              <a:lnSpc>
                <a:spcPct val="90000"/>
              </a:lnSpc>
              <a:buFont typeface="Arial" panose="020B0604020202020204" pitchFamily="34" charset="0"/>
              <a:buChar char="•"/>
            </a:pPr>
            <a:r>
              <a:rPr lang="en-US" sz="1900" dirty="0">
                <a:solidFill>
                  <a:schemeClr val="tx1"/>
                </a:solidFill>
              </a:rPr>
              <a:t>This case involved severance agreements offered to furloughed employees that prohibited the employee from making statements that could disparage the employer and from disclosing the terms of the agreement itself.</a:t>
            </a:r>
          </a:p>
          <a:p>
            <a:pPr marL="285750" indent="-228600">
              <a:lnSpc>
                <a:spcPct val="90000"/>
              </a:lnSpc>
              <a:buFont typeface="Arial" panose="020B0604020202020204" pitchFamily="34" charset="0"/>
              <a:buChar char="•"/>
            </a:pPr>
            <a:r>
              <a:rPr lang="en-US" sz="1900" dirty="0">
                <a:solidFill>
                  <a:schemeClr val="tx1"/>
                </a:solidFill>
              </a:rPr>
              <a:t>This decision reversed two 2020 decisions, </a:t>
            </a:r>
            <a:r>
              <a:rPr lang="en-US" sz="1900" i="1" dirty="0">
                <a:solidFill>
                  <a:schemeClr val="tx1"/>
                </a:solidFill>
              </a:rPr>
              <a:t>Baylor University Medical Center, </a:t>
            </a:r>
            <a:r>
              <a:rPr lang="en-US" sz="1900" dirty="0">
                <a:solidFill>
                  <a:schemeClr val="tx1"/>
                </a:solidFill>
              </a:rPr>
              <a:t>369 NLRB No 43 (2020) </a:t>
            </a:r>
            <a:r>
              <a:rPr lang="en-US" sz="1900" i="1" dirty="0">
                <a:solidFill>
                  <a:schemeClr val="tx1"/>
                </a:solidFill>
              </a:rPr>
              <a:t>and IGT d/b/a International Game Technology</a:t>
            </a:r>
            <a:r>
              <a:rPr lang="en-US" sz="1900" dirty="0">
                <a:solidFill>
                  <a:schemeClr val="tx1"/>
                </a:solidFill>
              </a:rPr>
              <a:t>, 370 NLRB No. 50 (2020) which had found offering similar severance agreements to employees was not by itself unlawful. Those decisions had reversed previously long-settled precedent that such agreements were unlawfully coercive. </a:t>
            </a:r>
          </a:p>
          <a:p>
            <a:pPr marL="285750" indent="-228600">
              <a:lnSpc>
                <a:spcPct val="90000"/>
              </a:lnSpc>
              <a:buFont typeface="Arial" panose="020B0604020202020204" pitchFamily="34" charset="0"/>
              <a:buChar char="•"/>
            </a:pPr>
            <a:r>
              <a:rPr lang="en-US" sz="1900" dirty="0">
                <a:solidFill>
                  <a:schemeClr val="tx1"/>
                </a:solidFill>
              </a:rPr>
              <a:t>Board reasoned that the employer’s offer is itself an attempt to deter employees from exercising their statutory rights, at a time when employees may feel they must give up their rights in order to get the benefits provided in the agreement. </a:t>
            </a:r>
          </a:p>
          <a:p>
            <a:pPr marL="285750" indent="-228600">
              <a:lnSpc>
                <a:spcPct val="90000"/>
              </a:lnSpc>
              <a:buFont typeface="Arial" panose="020B0604020202020204" pitchFamily="34" charset="0"/>
              <a:buChar char="•"/>
            </a:pPr>
            <a:endParaRPr lang="en-US" sz="1500" dirty="0">
              <a:solidFill>
                <a:schemeClr val="tx1"/>
              </a:solidFill>
            </a:endParaRPr>
          </a:p>
          <a:p>
            <a:pPr marL="285750" indent="-228600">
              <a:lnSpc>
                <a:spcPct val="90000"/>
              </a:lnSpc>
              <a:buFont typeface="Arial" panose="020B0604020202020204" pitchFamily="34" charset="0"/>
              <a:buChar char="•"/>
            </a:pPr>
            <a:endParaRPr lang="en-US" sz="1500" dirty="0">
              <a:solidFill>
                <a:schemeClr val="tx1"/>
              </a:solidFill>
            </a:endParaRPr>
          </a:p>
        </p:txBody>
      </p:sp>
    </p:spTree>
    <p:extLst>
      <p:ext uri="{BB962C8B-B14F-4D97-AF65-F5344CB8AC3E}">
        <p14:creationId xmlns:p14="http://schemas.microsoft.com/office/powerpoint/2010/main" val="53784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1" name="Freeform: Shape 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le 5">
            <a:extLst>
              <a:ext uri="{FF2B5EF4-FFF2-40B4-BE49-F238E27FC236}">
                <a16:creationId xmlns:a16="http://schemas.microsoft.com/office/drawing/2014/main" id="{31499BBF-0AF3-C94A-9AD7-FE1E757B1C9A}"/>
              </a:ext>
            </a:extLst>
          </p:cNvPr>
          <p:cNvSpPr>
            <a:spLocks noGrp="1"/>
          </p:cNvSpPr>
          <p:nvPr>
            <p:ph type="title"/>
          </p:nvPr>
        </p:nvSpPr>
        <p:spPr>
          <a:xfrm>
            <a:off x="377689" y="1233869"/>
            <a:ext cx="3263582" cy="4371974"/>
          </a:xfrm>
        </p:spPr>
        <p:txBody>
          <a:bodyPr vert="horz" lIns="91440" tIns="45720" rIns="91440" bIns="45720" rtlCol="0" anchor="ctr">
            <a:normAutofit/>
          </a:bodyPr>
          <a:lstStyle/>
          <a:p>
            <a:r>
              <a:rPr lang="en-US" sz="3600" i="1" kern="1200" dirty="0">
                <a:solidFill>
                  <a:schemeClr val="tx2"/>
                </a:solidFill>
                <a:latin typeface="+mj-lt"/>
                <a:ea typeface="+mj-ea"/>
                <a:cs typeface="+mj-cs"/>
              </a:rPr>
              <a:t>The Atlanta Opera, Inc.</a:t>
            </a:r>
            <a:r>
              <a:rPr lang="en-US" sz="3600" kern="1200" dirty="0">
                <a:solidFill>
                  <a:schemeClr val="tx2"/>
                </a:solidFill>
                <a:latin typeface="+mj-lt"/>
                <a:ea typeface="+mj-ea"/>
                <a:cs typeface="+mj-cs"/>
              </a:rPr>
              <a:t>, 372 NLRB No. 95 (June 13, 2023)</a:t>
            </a:r>
          </a:p>
        </p:txBody>
      </p:sp>
      <p:sp>
        <p:nvSpPr>
          <p:cNvPr id="11" name="Content Placeholder 10">
            <a:extLst>
              <a:ext uri="{FF2B5EF4-FFF2-40B4-BE49-F238E27FC236}">
                <a16:creationId xmlns:a16="http://schemas.microsoft.com/office/drawing/2014/main" id="{1C6B9507-5F75-2575-8CFE-5E474A2FDF9F}"/>
              </a:ext>
            </a:extLst>
          </p:cNvPr>
          <p:cNvSpPr>
            <a:spLocks noGrp="1"/>
          </p:cNvSpPr>
          <p:nvPr>
            <p:ph idx="1"/>
          </p:nvPr>
        </p:nvSpPr>
        <p:spPr>
          <a:xfrm>
            <a:off x="5215811" y="225344"/>
            <a:ext cx="6598500" cy="6239661"/>
          </a:xfrm>
        </p:spPr>
        <p:txBody>
          <a:bodyPr vert="horz" lIns="91440" tIns="45720" rIns="91440" bIns="45720" rtlCol="0" anchor="ctr">
            <a:normAutofit lnSpcReduction="10000"/>
          </a:bodyPr>
          <a:lstStyle/>
          <a:p>
            <a:pPr marL="285750" indent="-228600">
              <a:lnSpc>
                <a:spcPct val="90000"/>
              </a:lnSpc>
              <a:buFont typeface="Arial" panose="020B0604020202020204" pitchFamily="34" charset="0"/>
              <a:buChar char="•"/>
            </a:pPr>
            <a:endParaRPr lang="en-US" sz="2400" dirty="0">
              <a:solidFill>
                <a:schemeClr val="tx2"/>
              </a:solidFill>
            </a:endParaRPr>
          </a:p>
          <a:p>
            <a:pPr marL="285750" indent="-228600">
              <a:lnSpc>
                <a:spcPct val="90000"/>
              </a:lnSpc>
              <a:buFont typeface="Arial" panose="020B0604020202020204" pitchFamily="34" charset="0"/>
              <a:buChar char="•"/>
            </a:pPr>
            <a:r>
              <a:rPr lang="en-US" sz="2400" dirty="0">
                <a:solidFill>
                  <a:schemeClr val="tx2"/>
                </a:solidFill>
              </a:rPr>
              <a:t>The Board overruled returned to and revised the 2014 </a:t>
            </a:r>
            <a:r>
              <a:rPr lang="en-US" sz="2400" i="1" dirty="0">
                <a:solidFill>
                  <a:schemeClr val="tx2"/>
                </a:solidFill>
              </a:rPr>
              <a:t>FedEx Home Delivery (FedEx II) </a:t>
            </a:r>
            <a:r>
              <a:rPr lang="en-US" sz="2400" dirty="0">
                <a:solidFill>
                  <a:schemeClr val="tx2"/>
                </a:solidFill>
              </a:rPr>
              <a:t>standard for determining independent contractor status under the Act, and therefore overruled </a:t>
            </a:r>
            <a:r>
              <a:rPr lang="en-US" sz="2400" i="1" dirty="0">
                <a:solidFill>
                  <a:schemeClr val="tx2"/>
                </a:solidFill>
              </a:rPr>
              <a:t>SuperShuttle </a:t>
            </a:r>
            <a:r>
              <a:rPr lang="en-US" sz="2400" dirty="0">
                <a:solidFill>
                  <a:schemeClr val="tx2"/>
                </a:solidFill>
              </a:rPr>
              <a:t>(2019).</a:t>
            </a:r>
          </a:p>
          <a:p>
            <a:pPr marL="285750" indent="-228600">
              <a:lnSpc>
                <a:spcPct val="90000"/>
              </a:lnSpc>
              <a:buFont typeface="Arial" panose="020B0604020202020204" pitchFamily="34" charset="0"/>
              <a:buChar char="•"/>
            </a:pPr>
            <a:r>
              <a:rPr lang="en-US" sz="2400" dirty="0">
                <a:solidFill>
                  <a:schemeClr val="tx2"/>
                </a:solidFill>
              </a:rPr>
              <a:t>The Board reaffirmed past principles that independent contractor analysis should be guided by a list of common-law factors. This expressly rejected the </a:t>
            </a:r>
            <a:r>
              <a:rPr lang="en-US" sz="2400" i="1" dirty="0">
                <a:solidFill>
                  <a:schemeClr val="tx2"/>
                </a:solidFill>
              </a:rPr>
              <a:t>SuperShuttle </a:t>
            </a:r>
            <a:r>
              <a:rPr lang="en-US" sz="2400" dirty="0">
                <a:solidFill>
                  <a:schemeClr val="tx2"/>
                </a:solidFill>
              </a:rPr>
              <a:t>holding that entrepreneurial opportunity for gain or loss” should be the </a:t>
            </a:r>
            <a:r>
              <a:rPr lang="en-US" sz="2400" b="1" dirty="0">
                <a:solidFill>
                  <a:schemeClr val="tx2"/>
                </a:solidFill>
              </a:rPr>
              <a:t>animating principle</a:t>
            </a:r>
            <a:r>
              <a:rPr lang="en-US" sz="2400" dirty="0">
                <a:solidFill>
                  <a:schemeClr val="tx2"/>
                </a:solidFill>
              </a:rPr>
              <a:t> of the independent contractor test.</a:t>
            </a:r>
          </a:p>
          <a:p>
            <a:pPr marL="285750" indent="-228600">
              <a:lnSpc>
                <a:spcPct val="90000"/>
              </a:lnSpc>
              <a:buFont typeface="Arial" panose="020B0604020202020204" pitchFamily="34" charset="0"/>
              <a:buChar char="•"/>
            </a:pPr>
            <a:r>
              <a:rPr lang="en-US" sz="2400" dirty="0">
                <a:solidFill>
                  <a:schemeClr val="tx2"/>
                </a:solidFill>
              </a:rPr>
              <a:t>Entrepreneurial opportunity should be considered, along with the traditional common law factors, by asking whether the evidence tends to show that a supposed independent contractor is, in fact, rendering services as part of an independent business. </a:t>
            </a:r>
          </a:p>
          <a:p>
            <a:pPr marL="285750" indent="-228600">
              <a:lnSpc>
                <a:spcPct val="90000"/>
              </a:lnSpc>
              <a:buFont typeface="Arial" panose="020B0604020202020204" pitchFamily="34" charset="0"/>
              <a:buChar char="•"/>
            </a:pPr>
            <a:endParaRPr lang="en-US" sz="1800" dirty="0">
              <a:solidFill>
                <a:schemeClr val="tx2"/>
              </a:solidFill>
            </a:endParaRPr>
          </a:p>
          <a:p>
            <a:pPr marL="285750" indent="-228600">
              <a:lnSpc>
                <a:spcPct val="90000"/>
              </a:lnSpc>
              <a:buFont typeface="Arial" panose="020B0604020202020204" pitchFamily="34" charset="0"/>
              <a:buChar char="•"/>
            </a:pPr>
            <a:endParaRPr lang="en-US" sz="1800" dirty="0">
              <a:solidFill>
                <a:schemeClr val="tx2"/>
              </a:solidFill>
            </a:endParaRPr>
          </a:p>
        </p:txBody>
      </p:sp>
    </p:spTree>
    <p:extLst>
      <p:ext uri="{BB962C8B-B14F-4D97-AF65-F5344CB8AC3E}">
        <p14:creationId xmlns:p14="http://schemas.microsoft.com/office/powerpoint/2010/main" val="1067443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2064</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Significant NLRB Case Updates</vt:lpstr>
      <vt:lpstr>Bexar County Performing Arts Center Foundation d/b/a/ Tobin Center for the Performing Arts, 372 NLRB No. 28 (Dec. 16. 2022)</vt:lpstr>
      <vt:lpstr>Tesla, Inc., 371 NLRB No. 131 (Aug. 29, 2022)</vt:lpstr>
      <vt:lpstr>Stericycle, Inc., 372 NLRB No. 113 (Aug. 2, 2023)</vt:lpstr>
      <vt:lpstr>Pain Relief Centers, P.A., 371 NLRB No. 143 (Sept. 27, 2022)</vt:lpstr>
      <vt:lpstr>Troutbrook Company, LLC d/b/a Brooklyn 181 Hospitality, LLC, 372 NLRB No. 26 (Dec. 16, 2022)</vt:lpstr>
      <vt:lpstr>Thryv, Inc., 372 NLRB No. 22 (Dec. 13, 2022)</vt:lpstr>
      <vt:lpstr>McLaren Macomb, 372 NLRB No. 58 (Feb. 21, 2023)</vt:lpstr>
      <vt:lpstr>The Atlanta Opera, Inc., 372 NLRB No. 95 (June 13, 2023)</vt:lpstr>
      <vt:lpstr>Lion Elastomers, LLC. 372 NLRB No. 83 (May 1, 2023)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NLRB Case Updates</dc:title>
  <dc:creator>Miller, Katherine</dc:creator>
  <cp:lastModifiedBy>Miller, Katherine</cp:lastModifiedBy>
  <cp:revision>2</cp:revision>
  <dcterms:created xsi:type="dcterms:W3CDTF">2023-08-23T21:06:16Z</dcterms:created>
  <dcterms:modified xsi:type="dcterms:W3CDTF">2023-08-24T01:59:45Z</dcterms:modified>
</cp:coreProperties>
</file>