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ink/ink1.xml" ContentType="application/inkml+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46"/>
  </p:notesMasterIdLst>
  <p:sldIdLst>
    <p:sldId id="371" r:id="rId3"/>
    <p:sldId id="258" r:id="rId4"/>
    <p:sldId id="345" r:id="rId5"/>
    <p:sldId id="346" r:id="rId6"/>
    <p:sldId id="336" r:id="rId7"/>
    <p:sldId id="361" r:id="rId8"/>
    <p:sldId id="362" r:id="rId9"/>
    <p:sldId id="363" r:id="rId10"/>
    <p:sldId id="364" r:id="rId11"/>
    <p:sldId id="357" r:id="rId12"/>
    <p:sldId id="409" r:id="rId13"/>
    <p:sldId id="365" r:id="rId14"/>
    <p:sldId id="410" r:id="rId15"/>
    <p:sldId id="347" r:id="rId16"/>
    <p:sldId id="374" r:id="rId17"/>
    <p:sldId id="376" r:id="rId18"/>
    <p:sldId id="381" r:id="rId19"/>
    <p:sldId id="377" r:id="rId20"/>
    <p:sldId id="378" r:id="rId21"/>
    <p:sldId id="382" r:id="rId22"/>
    <p:sldId id="379" r:id="rId23"/>
    <p:sldId id="380" r:id="rId24"/>
    <p:sldId id="383" r:id="rId25"/>
    <p:sldId id="387" r:id="rId26"/>
    <p:sldId id="354" r:id="rId27"/>
    <p:sldId id="385" r:id="rId28"/>
    <p:sldId id="386" r:id="rId29"/>
    <p:sldId id="392" r:id="rId30"/>
    <p:sldId id="393" r:id="rId31"/>
    <p:sldId id="394" r:id="rId32"/>
    <p:sldId id="396" r:id="rId33"/>
    <p:sldId id="397" r:id="rId34"/>
    <p:sldId id="398" r:id="rId35"/>
    <p:sldId id="399" r:id="rId36"/>
    <p:sldId id="400" r:id="rId37"/>
    <p:sldId id="401" r:id="rId38"/>
    <p:sldId id="402" r:id="rId39"/>
    <p:sldId id="403" r:id="rId40"/>
    <p:sldId id="404" r:id="rId41"/>
    <p:sldId id="405" r:id="rId42"/>
    <p:sldId id="406" r:id="rId43"/>
    <p:sldId id="408" r:id="rId44"/>
    <p:sldId id="266"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7E7"/>
    <a:srgbClr val="A69BDD"/>
    <a:srgbClr val="6F5DC7"/>
    <a:srgbClr val="423292"/>
    <a:srgbClr val="7261C9"/>
    <a:srgbClr val="928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995" autoAdjust="0"/>
    <p:restoredTop sz="94660"/>
  </p:normalViewPr>
  <p:slideViewPr>
    <p:cSldViewPr snapToGrid="0">
      <p:cViewPr varScale="1">
        <p:scale>
          <a:sx n="96" d="100"/>
          <a:sy n="96" d="100"/>
        </p:scale>
        <p:origin x="84" y="330"/>
      </p:cViewPr>
      <p:guideLst/>
    </p:cSldViewPr>
  </p:slideViewPr>
  <p:notesTextViewPr>
    <p:cViewPr>
      <p:scale>
        <a:sx n="1" d="1"/>
        <a:sy n="1" d="1"/>
      </p:scale>
      <p:origin x="0" y="0"/>
    </p:cViewPr>
  </p:notesTextViewPr>
  <p:notesViewPr>
    <p:cSldViewPr snapToGrid="0">
      <p:cViewPr varScale="1">
        <p:scale>
          <a:sx n="80" d="100"/>
          <a:sy n="80" d="100"/>
        </p:scale>
        <p:origin x="283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5T19:45:18.001"/>
    </inkml:context>
    <inkml:brush xml:id="br0">
      <inkml:brushProperty name="width" value="0.05" units="cm"/>
      <inkml:brushProperty name="height" value="0.05" units="cm"/>
    </inkml:brush>
  </inkml:definitions>
  <inkml:trace contextRef="#ctx0" brushRef="#br0">1312 770 24575,'-48'0'0,"0"3"0,-57 9 0,94-10 0,4 0 0,-1 0 0,1-1 0,-1 0 0,1-1 0,-1 0 0,-10-1 0,17 1 0,-1-1 0,0 1 0,1-1 0,-1 1 0,1-1 0,-1 0 0,1 1 0,0-1 0,-1 0 0,1 0 0,0 0 0,-1 0 0,1-1 0,0 1 0,0 0 0,0 0 0,0-1 0,0 1 0,0 0 0,1-1 0,-1 1 0,0-1 0,1 1 0,-1-1 0,1 1 0,-1-1 0,1 0 0,0 1 0,0-1 0,0 0 0,0 1 0,0-1 0,0 0 0,0 1 0,1-3 0,0-9 0,1 0 0,1 0 0,0 0 0,0 0 0,1 1 0,1-1 0,0 1 0,1 0 0,0 1 0,1 0 0,0 0 0,15-18 0,-18 24 0,0 1 0,1-1 0,-1 1 0,1 0 0,0 0 0,0 0 0,1 1 0,-1-1 0,1 1 0,-1 1 0,1-1 0,0 1 0,0 0 0,0 0 0,0 1 0,0 0 0,1 0 0,-1 0 0,0 1 0,1 0 0,-1 0 0,0 0 0,1 1 0,-1 0 0,0 0 0,0 1 0,0 0 0,8 3 0,-8-1 0,0-1 0,0 1 0,0 0 0,-1 1 0,1-1 0,-1 1 0,0 0 0,-1 0 0,1 1 0,-1 0 0,0-1 0,-1 1 0,1 1 0,2 6 0,3 8 0,-1 1 0,0-1 0,3 24 0,1 20 0,-3 1 0,-3-1 0,-3 1 0,-6 85 0,2-136 0,0 0 0,-1 1 0,0-1 0,-2 0 0,1-1 0,-2 1 0,-6 15 0,8-24 0,0-1 0,-1 1 0,1-1 0,-1 0 0,0 0 0,0-1 0,0 1 0,-1-1 0,1 0 0,-1 0 0,0 0 0,-1-1 0,1 0 0,-1 0 0,1 0 0,-1-1 0,0 1 0,0-2 0,0 1 0,-7 1 0,4-1 0,1-1 0,-1 0 0,0 0 0,0-1 0,0 0 0,1-1 0,-1 0 0,-14-3 0,17 2 0,1 0 0,0 0 0,0 0 0,0 0 0,0-1 0,1 0 0,-1 0 0,1-1 0,0 1 0,0-1 0,0 0 0,0 0 0,0 0 0,1 0 0,-4-7 0,-6-13 0,1 0 0,2 0 0,0-1 0,1 0 0,2-1 0,1 0 0,1 0 0,-2-28 0,-2-220 0,10 221 0,-1 36 0,0-37 0,2 1 0,14-89 0,-13 127 0,1 0 0,0 0 0,1 0 0,0 0 0,2 1 0,-1 0 0,2 0 0,0 1 0,0 0 0,2 0 0,-1 1 0,2 0 0,20-19 0,-28 29 0,0-1 0,-1 1 0,1 0 0,0 0 0,0 0 0,0 0 0,0 1 0,1-1 0,-1 1 0,0 0 0,1 0 0,-1 0 0,1 0 0,-1 1 0,1-1 0,-1 1 0,1 0 0,-1 0 0,1 0 0,-1 1 0,1-1 0,-1 1 0,1 0 0,-1 0 0,1 0 0,-1 0 0,0 1 0,0-1 0,1 1 0,-1 0 0,0 0 0,-1 0 0,1 0 0,0 0 0,-1 1 0,1-1 0,-1 1 0,0 0 0,1 0 0,-2 0 0,1 0 0,0 0 0,0 0 0,-1 0 0,2 4 0,4 15 0,0 1 0,-1-1 0,-1 1 0,3 38 0,-2 99 0,-5-149 0,-1 44 0,-1-1 0,-3 0 0,-2 0 0,-3 0 0,-16 54 0,-2-44 0,25-61 0,0 0 0,0 0 0,0 0 0,0 0 0,0 0 0,-1-1 0,1 1 0,-1-1 0,1 1 0,-1-1 0,0 0 0,0 0 0,0-1 0,0 1 0,-6 2 0,8-4 0,-1 0 0,1 0 0,-1 0 0,1 0 0,0 0 0,-1 0 0,1 0 0,-1 0 0,1 0 0,0-1 0,-1 1 0,1 0 0,-1-1 0,1 1 0,0-1 0,0 0 0,-1 1 0,1-1 0,0 0 0,0 0 0,0 0 0,0 0 0,0 0 0,0 0 0,0 0 0,0 0 0,-1-2 0,-17-39 0,10 8 0,2 0 0,1 0 0,1-1 0,1-46 0,14-142 0,-6 193 0,1 0 0,1 0 0,2 0 0,1 1 0,1 1 0,27-52 0,-27 61 0,0 1 0,2 1 0,0 0 0,1 0 0,1 2 0,0-1 0,1 2 0,0 0 0,2 1 0,32-21 0,-47 32 0,1 0 0,0 1 0,0-1 0,0 1 0,0 0 0,0 0 0,1 0 0,-1 0 0,0 0 0,0 1 0,1 0 0,-1-1 0,0 1 0,1 0 0,-1 1 0,6 0 0,-6 0 0,-1 1 0,1-1 0,-1 1 0,0-1 0,0 1 0,0 0 0,0 0 0,0 0 0,0 0 0,0 0 0,-1 0 0,1 1 0,-1-1 0,1 1 0,-1-1 0,0 1 0,0-1 0,0 1 0,-1-1 0,1 1 0,0 0 0,-1 4 0,4 17 0,-2 0 0,-1 0 0,0 0 0,-2 0 0,-1 0 0,-9 44 0,-48 141 0,21-104 0,-4-2 0,-5-2 0,-4-2 0,-106 154 0,148-241 0,-45 59 0,50-67 0,0 1 0,0-1 0,-1 1 0,1-1 0,-1-1 0,0 1 0,0-1 0,0 0 0,-1 0 0,-7 3 0,12-6 0,0 0 0,1 0 0,-1 1 0,0-1 0,0 0 0,1 0 0,-1-1 0,0 1 0,0 0 0,1 0 0,-1 0 0,0 0 0,0-1 0,1 1 0,-1 0 0,0-1 0,1 1 0,-1 0 0,0-1 0,1 1 0,-1-1 0,1 1 0,-1-1 0,1 1 0,-1-1 0,1 0 0,-1 1 0,1-1 0,-1 0 0,1 1 0,0-1 0,0 0 0,-1 1 0,1-1 0,0 0 0,0 0 0,0 1 0,-1-1 0,1 0 0,0 0 0,0 1 0,0-1 0,0 0 0,1 0 0,-1 1 0,0-2 0,5-42 0,-5 44 0,11-41 0,0 0 0,3 1 0,2 1 0,26-49 0,97-144 0,-133 223 0,55-74 0,-54 75 0,0 0 0,0 1 0,0 0 0,1 0 0,1 1 0,-1 0 0,14-7 0,-21 12 0,0 0 0,0 1 0,0-1 0,1 0 0,-1 1 0,0-1 0,0 1 0,0 0 0,1-1 0,-1 1 0,0 0 0,1 0 0,-1-1 0,0 1 0,1 0 0,-1 0 0,0 1 0,0-1 0,1 0 0,-1 0 0,0 1 0,0-1 0,1 0 0,-1 1 0,0-1 0,0 1 0,0 0 0,0-1 0,0 1 0,1 0 0,-1 0 0,-1 0 0,1 0 0,0 0 0,0 0 0,0 0 0,0 0 0,-1 0 0,1 0 0,0 0 0,-1 0 0,1 0 0,-1 1 0,0-1 0,1 0 0,-1 0 0,1 3 0,0 5 0,0-1 0,-1 1 0,1 0 0,-2-1 0,1 1 0,-3 12 0,-7 28 0,-3 0 0,-1-1 0,-23 49 0,-75 132 0,104-214 0,3-4 0,-1 1 0,0-1 0,0-1 0,-1 1 0,-1-1 0,0 0 0,0-1 0,-1 0 0,-10 8 0,18-16 0,0-1 0,1 0 0,-1 1 0,0-1 0,0 0 0,0 0 0,0 1 0,1-1 0,-1 0 0,0 0 0,0 0 0,0 0 0,0 0 0,0 0 0,0 0 0,1 0 0,-1-1 0,0 1 0,0 0 0,0 0 0,0-1 0,1 1 0,-1 0 0,0-1 0,0 1 0,1-1 0,-1 1 0,0-1 0,1 0 0,-1 1 0,0-1 0,1 0 0,-1 1 0,1-1 0,-1 0 0,1 1 0,-1-1 0,1 0 0,0 0 0,-1 0 0,1-1 0,-11-39 0,11 39 0,-8-66 0,4 0 0,3 0 0,9-77 0,-5 108 0,3 1 0,1 0 0,1 0 0,2 1 0,2 0 0,1 0 0,1 2 0,2 0 0,2 0 0,0 2 0,3 0 0,0 1 0,2 1 0,1 2 0,1 0 0,43-35 0,-34 35 0,-7 4 0,40-24 0,-66 45 0,1 1 0,-1 0 0,1 0 0,0 0 0,-1 0 0,1 0 0,0 0 0,-1 1 0,1-1 0,0 0 0,0 1 0,0-1 0,0 1 0,-1 0 0,1 0 0,0 0 0,0 0 0,0 0 0,0 0 0,0 0 0,0 0 0,0 1 0,-1-1 0,1 1 0,0-1 0,0 1 0,-1 0 0,1 0 0,0 0 0,1 1 0,-1 1 0,0 1 0,0-1 0,0 0 0,-1 1 0,1 0 0,-1-1 0,0 1 0,0 0 0,-1 0 0,1-1 0,-1 1 0,0 0 0,0 0 0,0 0 0,0 0 0,-1 4 0,-3 24 0,-2-1 0,-1 0 0,-1 0 0,-1-1 0,-17 35 0,-81 149 0,101-203 0,-95 169 0,-8-5 0,-233 286 0,311-430 0,30-31 0,1 1 0,-1-1 0,1 0 0,-1 0 0,1 1 0,0-1 0,-1 0 0,1 0 0,-1 0 0,1 0 0,-1 1 0,1-1 0,-1 0 0,1 0 0,-1 0 0,0 0 0,1 0 0,-1 0 0,1 0 0,-1 0 0,1-1 0,-1 1 0,1 0 0,-1 0 0,1 0 0,-1 0 0,1-1 0,0 1 0,-1 0 0,1-1 0,-1 1 0,1 0 0,0-1 0,-1 1 0,1 0 0,0-1 0,-1 1 0,1-1 0,0 1 0,-1 0 0,1-1 0,0 1 0,0-1 0,0 1 0,-1-1 0,1 1 0,0-1 0,0 1 0,0-2 0,-4-31 0,4 29 0,0-33 0,1 0 0,3 1 0,1-1 0,1 1 0,2 0 0,2 1 0,1 0 0,1 0 0,2 1 0,24-41 0,-1 11 0,3 1 0,2 3 0,3 1 0,63-62 0,-50 65 0,3 2 0,3 3 0,83-52 0,-144 100 0,0 1 0,0 0 0,1 0 0,-1 0 0,0 0 0,1 0 0,-1 1 0,1 0 0,-1-1 0,1 1 0,0 0 0,0 1 0,-1-1 0,1 1 0,0 0 0,5 0 0,-8 0 0,0 1 0,0-1 0,0 1 0,0 0 0,0-1 0,0 1 0,0 0 0,0-1 0,0 1 0,0 0 0,-1 0 0,1 0 0,0 0 0,0 0 0,-1 0 0,1 0 0,-1 0 0,1 0 0,0 2 0,0 3 0,0-1 0,0 0 0,0 0 0,-1 0 0,1 0 0,-2 9 0,-3 27 0,-1 1 0,-2-1 0,-26 79 0,-58 120 0,76-202 0,-96 204 0,104-228 0,-2 0 0,-18 24 0,7-24 0,19-14 0,1 0 0,-1 0 0,0 0 0,1 0 0,-1 0 0,1 0 0,-1-1 0,1 1 0,-1 0 0,1 0 0,-1 0 0,1 0 0,-1-1 0,1 1 0,-1 0 0,1 0 0,0-1 0,-1 1 0,1-1 0,-1 1 0,1 0 0,0-1 0,-1 1 0,1-1 0,0 1 0,-1-1 0,-1-4 0,1 1 0,-1-1 0,1 1 0,0-1 0,0 0 0,0 1 0,1-10 0,-1-52 0,4 1 0,12-75 0,34-133 0,-43 240 0,97-412 0,-95 417 0,1 0 0,2 1 0,0 0 0,18-30 0,-15 45 0,-5 16 0,2 34 0,-4 12 0,-3 1 0,-2-1 0,-2 1 0,-9 62 0,-43 206 0,-45 46 0,79-313 0,-3 0 0,-1-2 0,-3-1 0,-59 87 0,78-128 0,0 0 0,0-1 0,-1 0 0,0 0 0,0 0 0,-1-1 0,0 0 0,-12 6 0,18-11 0,0 0 0,0 0 0,0 0 0,0-1 0,0 1 0,0-1 0,0 1 0,0-1 0,0 0 0,0 0 0,0 0 0,-1 0 0,1 0 0,0 0 0,0-1 0,0 1 0,-3-2 0,3 1 0,-1 0 0,1-1 0,0 0 0,0 1 0,0-1 0,0 0 0,0 0 0,0 0 0,0-1 0,0 1 0,1 0 0,-1-1 0,1 1 0,0-1 0,0 1 0,-2-5 0,-4-16 0,1-1 0,1 1 0,1-1 0,1 0 0,1 0 0,2-45 0,3 16 0,3-1 0,12-54 0,2 30 0,50-128 0,49-67 0,-111 256 0,-2 2 0,1 0 0,0 1 0,1 0 0,1 0 0,19-23 0,-28 36 0,0 1 0,1-1 0,-1 1 0,1-1 0,-1 1 0,1-1 0,-1 1 0,1-1 0,-1 1 0,1-1 0,-1 1 0,1 0 0,0-1 0,-1 1 0,1 0 0,0-1 0,-1 1 0,1 0 0,0 0 0,-1 0 0,1 0 0,0 0 0,-1 0 0,1 0 0,0 0 0,0 0 0,-1 0 0,1 0 0,0 0 0,0 1 0,1 0 0,-1 0 0,0 1 0,0-1 0,0 1 0,0 0 0,0-1 0,0 1 0,-1 0 0,1 0 0,0-1 0,-1 1 0,0 0 0,1 2 0,8 57 0,-3-1 0,-3 1 0,-4 70 0,0-48 0,1-59 0,-4 75 0,3-90 0,0 1 0,-1-1 0,0 0 0,-1 0 0,0 0 0,0 0 0,-1-1 0,-5 10 0,8-18 0,1 1 0,0 0 0,0-1 0,0 1 0,-1-1 0,1 1 0,0-1 0,0 1 0,-1-1 0,1 1 0,-1-1 0,1 1 0,0-1 0,-1 1 0,1-1 0,-1 1 0,1-1 0,-1 0 0,1 1 0,-1-1 0,0 0 0,1 1 0,-1-1 0,1 0 0,-1 0 0,0 0 0,1 0 0,-1 0 0,1 1 0,-1-1 0,0 0 0,1 0 0,-1 0 0,0-1 0,1 1 0,-1 0 0,1 0 0,-1 0 0,0 0 0,0-1 0,0-1 0,-1 1 0,1-1 0,-1 0 0,1 0 0,0-1 0,0 1 0,0 0 0,0 0 0,0 0 0,-1-5 0,-10-62 0,7-376 0,8 265 0,-4 139 0,0 22 0,1 0 0,0 0 0,1 0 0,2 0 0,-1 0 0,10-30 0,-12 50 0,0-1 0,0 0 0,0 0 0,0 0 0,0 0 0,0 1 0,1-1 0,-1 0 0,0 0 0,0 0 0,0 0 0,0 0 0,0 1 0,0-1 0,1 0 0,-1 0 0,0 0 0,0 0 0,0 0 0,0 0 0,1 0 0,-1 0 0,0 1 0,0-1 0,0 0 0,0 0 0,1 0 0,-1 0 0,0 0 0,0 0 0,0 0 0,1 0 0,-1 0 0,0 0 0,0 0 0,0 0 0,0 0 0,1-1 0,-1 1 0,0 0 0,0 0 0,0 0 0,1 0 0,-1 0 0,0 0 0,0 0 0,0 0 0,0-1 0,0 1 0,0 0 0,1 0 0,-1 0 0,0 0 0,0 0 0,0-1 0,0 1 0,6 25 0,-2 0 0,-1 0 0,0 1 0,-2-1 0,-3 33 0,2 8 0,-1 17 0,-3 1 0,-3-1 0,-5 0 0,-3-1 0,-3-1 0,-38 104 0,22-89 0,-5-2 0,-3-1 0,-57 89 0,86-166 0,13-16 0,0 0 0,0 0 0,0 1 0,-1-1 0,1 0 0,0 0 0,0 0 0,0 0 0,0 0 0,0 0 0,0 0 0,-1 0 0,1 0 0,0 0 0,0 0 0,0 0 0,0-1 0,0 1 0,0 0 0,-1 0 0,1 0 0,0 0 0,0 0 0,0 0 0,0 0 0,0 0 0,0 0 0,0 0 0,0 0 0,0 0 0,-1 0 0,1-1 0,0 1 0,0 0 0,0 0 0,0 0 0,0 0 0,0 0 0,0 0 0,0 0 0,0-1 0,0 1 0,0 0 0,0 0 0,0 0 0,0 0 0,0 0 0,0 0 0,0-1 0,0 1 0,0 0 0,0 0 0,0 0 0,0 0 0,0 0 0,0 0 0,0 0 0,0-1 0,0 1 0,1 0 0,8-37 0,129-296 0,7-17 0,-127 299 0,35-85 0,-44 117 0,0 1 0,1 0 0,1 0 0,22-26 0,-31 42 0,-1 0 0,1 0 0,0 0 0,0 0 0,0 0 0,0 1 0,0-1 0,0 1 0,0 0 0,0-1 0,0 1 0,1 0 0,-1 0 0,1 1 0,-1-1 0,1 0 0,3 0 0,-4 2 0,-1-1 0,1 1 0,0-1 0,0 1 0,-1 0 0,1 0 0,0-1 0,-1 1 0,1 0 0,-1 1 0,1-1 0,-1 0 0,1 0 0,-1 1 0,0-1 0,0 1 0,0-1 0,0 1 0,0-1 0,0 1 0,0 0 0,0-1 0,0 1 0,-1 0 0,1 3 0,6 16 0,-2 1 0,0 0 0,-1 0 0,-2 0 0,0 1 0,-1-1 0,-2 1 0,0-1 0,-4 23 0,-2-4 0,-1-1 0,-3 0 0,0 0 0,-19 39 0,23-64 0,0 0 0,-1 0 0,0-1 0,-1-1 0,-21 25 0,26-34 0,1-1 0,-1 1 0,1 0 0,-1-1 0,0 0 0,-1 0 0,1 0 0,0-1 0,-1 1 0,1-1 0,-1 0 0,0-1 0,0 1 0,0-1 0,0 0 0,0 0 0,0 0 0,0-1 0,0 1 0,0-1 0,0-1 0,-9 0 0,10-1 0,1 1 0,-1-1 0,1 0 0,0 0 0,-1 0 0,1 0 0,0 0 0,1-1 0,-1 0 0,0 1 0,1-1 0,-1 0 0,1 0 0,0 0 0,0-1 0,0 1 0,1 0 0,-1-1 0,1 1 0,-1-1 0,1 0 0,0 1 0,1-1 0,-1 0 0,1 0 0,-1 1 0,2-8 0,-2-4 0,1 0 0,1-1 0,0 1 0,1-1 0,6-21 0,1 10 0,0 2 0,2-1 0,0 1 0,25-38 0,-26 47 0,1 1 0,0 0 0,1 1 0,1 0 0,0 1 0,1 0 0,24-17 0,-18 21 0,-32 26 0,-25 16 0,-2-1 0,0-2 0,-70 39 0,-142 60 0,210-109 0,18-9 0,-28 14 0,48-24 0,0 1 0,1-1 0,-1 1 0,1 0 0,-1 0 0,1 0 0,0 0 0,0 0 0,0 0 0,0 1 0,0-1 0,1 1 0,-3 3 0,4-5 0,0-1 0,0 1 0,0 0 0,0-1 0,0 1 0,0-1 0,0 1 0,0 0 0,1-1 0,-1 1 0,0 0 0,0-1 0,0 1 0,1-1 0,-1 1 0,0-1 0,1 1 0,-1-1 0,1 1 0,-1-1 0,0 1 0,1-1 0,-1 1 0,1-1 0,-1 0 0,1 1 0,-1-1 0,1 0 0,0 1 0,-1-1 0,1 0 0,-1 0 0,1 1 0,0-1 0,-1 0 0,1 0 0,-1 0 0,1 0 0,0 0 0,1 0 0,15 1 0,1-1 0,0 0 0,-1-2 0,1 0 0,0-1 0,30-8 0,-34 7 0,108-29 0,-2-5 0,-2-5 0,-2-5 0,146-85 0,-250 127 0,-8 5 0,0-1 0,-1 0 0,1 1 0,-1-1 0,1-1 0,-1 1 0,0 0 0,1-1 0,-1 0 0,0 1 0,-1-1 0,5-6 0,-7 8 0,-1 1 0,1 0 0,0-1 0,-1 1 0,1 0 0,-1-1 0,1 1 0,-1 0 0,1-1 0,-1 1 0,1 0 0,-1 0 0,0 0 0,1 0 0,-1-1 0,1 1 0,-1 0 0,1 0 0,-1 0 0,1 0 0,-1 0 0,0 0 0,1 1 0,-1-1 0,1 0 0,-1 0 0,1 0 0,-1 0 0,1 1 0,-2-1 0,-27 9 0,0 2 0,0 1 0,2 0 0,-1 3 0,-41 27 0,-9 5 0,-10-4 0,-120 41 0,171-70 0,21-4 0,31-6 0,32-4 0,-23-1 0,0-1 0,0-1 0,-1-2 0,1 0 0,-1-1 0,0-1 0,30-15 0,-53 22 0,1 0 0,-1 0 0,1 0 0,-1 0 0,1 0 0,-1 0 0,1-1 0,-1 1 0,1 0 0,-1 0 0,0-1 0,1 1 0,-1 0 0,1-1 0,-1 1 0,0 0 0,1-1 0,-1 1 0,0-1 0,1 1 0,-1-1 0,0 1 0,1-1 0,-1 1 0,0-1 0,0 1 0,0-1 0,0 1 0,0-1 0,1 1 0,-1-1 0,0 1 0,0-1 0,0 1 0,0-1 0,0 1 0,-1-1 0,1 0 0,-24-7 0,-18 5 0,-1 2 0,1 2 0,0 2 0,-50 10 0,-167 47 0,187-40 0,-259 61 0,323-80 0,1 1 0,-1-1 0,0-1 0,0 1 0,0-2 0,0 1 0,0-1 0,1 0 0,-14-3 0,18 2 0,0 1 0,0-1 0,0 0 0,0 0 0,0 0 0,0 0 0,1 0 0,-1-1 0,1 1 0,-1-1 0,1 0 0,0 0 0,0 0 0,0 0 0,1 0 0,-1 0 0,1 0 0,0 0 0,0-1 0,0 1 0,0 0 0,0-1 0,0-6 0,-3-22 0,2 0 0,1-1 0,2 0 0,1 1 0,1 0 0,2-1 0,1 2 0,2-1 0,1 1 0,1 0 0,2 0 0,1 2 0,1-1 0,1 2 0,2 0 0,1 1 0,1 0 0,1 2 0,29-28 0,26-16 0,4 3 0,2 4 0,3 3 0,128-67 0,-195 116 0,0 2 0,0 0 0,1 1 0,0 1 0,0 0 0,1 2 0,29-4 0,-38 7 0,1 0 0,-1 2 0,0-1 0,1 1 0,-1 1 0,0 0 0,0 0 0,0 1 0,0 0 0,0 1 0,-1 0 0,1 0 0,-1 1 0,0 0 0,12 10 0,7 10 0,0 1 0,-2 2 0,0 0 0,-3 2 0,0 0 0,-2 2 0,-1 0 0,-1 1 0,-2 1 0,20 59 0,-7-1 0,-3 1 0,27 188 0,-26 23 0,-28-264 0,-1 1 0,-2-1 0,-2 1 0,-2-1 0,-15 53 0,18-81 0,0-1 0,0 0 0,-1 0 0,-1 0 0,1-1 0,-2 0 0,0 0 0,-11 13 0,13-18 0,0 0 0,-1-1 0,0 1 0,0-1 0,0 0 0,0-1 0,0 1 0,-1-1 0,0 0 0,0-1 0,0 0 0,0 0 0,0 0 0,-12 0 0,3 0 0,1-2 0,0 1 0,-1-2 0,1 0 0,0-1 0,-1-1 0,1 0 0,0-1 0,1 0 0,-1-1 0,1-1 0,0 0 0,-23-15 0,20 9 0,0-1 0,0-1 0,1-1 0,1 0 0,1-1 0,0-1 0,1 0 0,0-1 0,-11-22 0,3-1 0,1-1 0,2-1 0,2 0 0,2-1 0,1-1 0,-7-57 0,10 26 0,4-1 0,8-152 0,0 201 0,2-1 0,1 1 0,1 0 0,1 0 0,2 1 0,12-28 0,-12 36 0,0-1 0,2 2 0,0 0 0,1 0 0,1 1 0,0 0 0,1 1 0,28-25 0,-36 37 0,-1 0 0,0-1 0,1 1 0,0 1 0,0-1 0,0 1 0,0 0 0,1 1 0,-1 0 0,1 0 0,-1 0 0,1 0 0,0 1 0,0 1 0,-1-1 0,1 1 0,0 0 0,0 0 0,0 1 0,0 0 0,-1 0 0,1 1 0,0-1 0,-1 2 0,1-1 0,-1 1 0,0 0 0,0 0 0,0 0 0,0 1 0,0 0 0,-1 0 0,7 7 0,0 3 0,-1 0 0,0 1 0,-1 0 0,0 0 0,-2 1 0,0 0 0,0 1 0,-2 0 0,0 0 0,-1 0 0,4 26 0,2 22 0,5 117 0,-14-142 0,-2 1 0,-2-1 0,-2 0 0,-1 1 0,-2-2 0,-2 1 0,-2-1 0,-22 56 0,25-78 0,0 0 0,-2-1 0,0-1 0,0 1 0,-1-2 0,-1 1 0,-1-2 0,0 1 0,-16 11 0,17-16 0,-1-1 0,0 0 0,0-1 0,-1 0 0,0-1 0,0-1 0,0 0 0,-1-1 0,0 0 0,0-1 0,0-1 0,-21 1 0,24-3 0,0 0 0,1-1 0,-1 0 0,0 0 0,1-1 0,-1-1 0,1 0 0,0-1 0,0 0 0,0 0 0,0-1 0,1-1 0,-17-10 0,14 5 0,0 0 0,1-1 0,1 0 0,-1-1 0,2 0 0,0-1 0,0 0 0,1 0 0,-7-18 0,2 0 0,1-1 0,1-1 0,2 1 0,1-2 0,-5-47 0,9 34 0,2-1 0,1 1 0,8-68 0,-5 102 0,1-1 0,1 1 0,0-1 0,0 1 0,2 0 0,0 1 0,0-1 0,1 1 0,1 0 0,0 0 0,1 1 0,1 0 0,-1 0 0,2 1 0,0 0 0,0 1 0,1 0 0,0 1 0,0 0 0,1 0 0,0 2 0,23-12 0,-4 5 0,1 2 0,0 1 0,0 2 0,1 1 0,67-7 0,-52 10 0,0 3 0,0 3 0,76 9 0,-111-9 0,-1 1 0,1 1 0,0 1 0,-1 0 0,0 0 0,24 12 0,-32-13 0,0-1 0,0 1 0,-1 0 0,1 0 0,-1 0 0,1 1 0,-1-1 0,0 1 0,0-1 0,0 1 0,-1 0 0,1 0 0,-1 1 0,0-1 0,0 0 0,-1 1 0,1-1 0,-1 1 0,0-1 0,0 1 0,0 8 0,-1-3 0,-1 0 0,0 0 0,0 0 0,-1 0 0,-1-1 0,1 1 0,-2-1 0,1 0 0,-1 0 0,-1 0 0,-9 15 0,-3 0 0,0 0 0,-37 35 0,4-11 0,-3-3 0,-1-3 0,-2-1 0,-1-4 0,-84 42 0,1-13 0,-187 61 0,105-64 0,177-58 0,45-5 0,-1 0 0,1 0 0,0 0 0,0 0 0,0 0 0,0 0 0,-1 0 0,1 0 0,0 0 0,0 0 0,0 0 0,-1 0 0,1 0 0,0 0 0,0 0 0,0 0 0,0 0 0,0 0 0,-1 0 0,1 0 0,0-1 0,0 1 0,0 0 0,0 0 0,0 0 0,-1 0 0,1 0 0,0 0 0,0-1 0,0 1 0,0 0 0,0 0 0,0 0 0,0 0 0,0 0 0,0-1 0,0 1 0,0 0 0,-1 0 0,1 0 0,0 0 0,0-1 0,0 1 0,0 0 0,0 0 0,0 0 0,0 0 0,1-1 0,-1 1 0,0 0 0,0 0 0,0 0 0,0 0 0,0-1 0,0 1 0,0 0 0,0 0 0,23-16 0,19-3 0,2 1 0,0 3 0,63-14 0,-82 23 0,191-48 0,306-37 0,-514 90 0,10-2 0,-1 1 0,1 1 0,-1 0 0,1 2 0,-1 0 0,1 0 0,31 9 0,-46-9 0,0 0 0,0 0 0,0 1 0,0-1 0,-1 1 0,1 0 0,0 0 0,-1 0 0,1 0 0,-1 0 0,0 1 0,0-1 0,0 1 0,0-1 0,0 1 0,0 0 0,-1 0 0,0-1 0,1 1 0,-1 0 0,0 1 0,0-1 0,-1 0 0,1 0 0,0 0 0,-1 0 0,0 1 0,0-1 0,0 0 0,0 0 0,-1 1 0,1-1 0,-1 0 0,0 0 0,-1 5 0,-2 3 0,1 0 0,-2-1 0,1 1 0,-2-1 0,1 0 0,-1 0 0,-1-1 0,-14 17 0,3-8 0,-1-1 0,0-2 0,-2 0 0,1-1 0,-27 14 0,-116 46 0,138-64 0,-66 26 0,-2-3 0,-1-4 0,-1-5 0,-134 18 0,197-42 0,32 0 0,0 0 0,0 0 0,-1 0 0,1 0 0,0 0 0,0 0 0,0 0 0,-1 0 0,1 0 0,0 0 0,0 0 0,0 0 0,-1 0 0,1 0 0,0 0 0,0-1 0,0 1 0,0 0 0,-1 0 0,1 0 0,0 0 0,0 0 0,0 0 0,0-1 0,0 1 0,0 0 0,-1 0 0,1 0 0,0 0 0,0-1 0,0 1 0,0 0 0,0 0 0,0 0 0,0-1 0,0 1 0,0 0 0,0 0 0,0 0 0,0-1 0,0 1 0,0 0 0,0 0 0,0 0 0,0-1 0,0 1 0,0 0 0,0 0 0,0 0 0,0 0 0,0-1 0,0 1 0,1 0 0,-1 0 0,0 0 0,0-1 0,6-3 0,0-1 0,0 1 0,0 0 0,0 1 0,1 0 0,8-4 0,93-35 0,156-41 0,-145 49 0,299-86 0,386-119 0,-793 237 0,-19 10 0,-32 15 0,-84 31 12,-157 45 0,-151 20-327,108-44-236,-2-14 0,-377 20 0,675-79 551,4 1 0,-1-2 0,0-1 0,1 0 0,-44-8 0,67 8-4,-1 0 0,1 0 1,-1-1-1,1 1 1,-1-1-1,1 1 0,-1-1 1,1 1-1,-1-1 1,1 0-1,-1 0 0,1 0 1,0 0-1,0 0 1,-1 0-1,1 0 0,0 0 1,0 0-1,-1-2 1,2 1 17,0 1 0,0 0 1,0 0-1,0-1 1,1 1-1,-1 0 0,0 0 1,1-1-1,-1 1 1,1 0-1,-1 0 0,1 0 1,0-1-1,-1 1 1,1 0-1,0 0 0,0 0 1,0 0-1,0 0 1,0 1-1,0-1 0,0 0 1,0 0-1,1 0 1,25-18 280,0 2 0,1 0 1,0 2-1,31-11 1,-50 22-297,343-129 191,19 24-214,-108 33-152,247-96-752,-391 124 915,-3-5 0,126-77 0,-222 117 12,61-40-1,-77 50 2,1-1 0,-1 1 0,0-1 0,0 0 0,-1 0 0,1 0 0,-1-1 0,0 1 0,0-1 0,0 0 0,0 0 0,2-8 0,-5 12 0,0 0 0,0 0 0,0 0 0,0-1 0,0 1 0,0 0 0,0 0 0,0 0 0,0 0 0,-1-1 0,1 1 0,0 0 0,-1 0 0,1 0 0,-1 0 0,1 0 0,-1 0 0,0 0 0,1 0 0,-1 0 0,0 0 0,0 0 0,0 1 0,0-1 0,0 0 0,1 0 0,-1 1 0,-1-1 0,1 1 0,0-1 0,0 1 0,0-1 0,0 1 0,-2-1 0,-6-2 0,-1 1-1,1-1 1,-1 2 0,0-1-1,0 1 1,0 1 0,-18 1 0,-83 14 151,99-13-110,-607 143 606,32-5-324,567-136-323,-2 0 0,0 0 0,-1-2 0,-30 1 0,48-3 0,0 0 0,0-1 0,0 1 0,1-1 0,-1 0 0,0 0 0,1 0 0,-1-1 0,1 0 0,-1 0 0,1 0 0,0 0 0,0-1 0,0 1 0,0-1 0,0 0 0,1 0 0,-1-1 0,1 1 0,0-1 0,-5-7 0,-15-34 0,3-2 0,1-1 0,-15-61 0,31 100 57,1 0 0,0-1 0,0 1 0,1-1 0,0-18 0,1 24-158,1 0 1,-1 0-1,1 0 1,0 0 0,0 0-1,1 0 1,-1 0-1,1 0 1,0 1 0,0-1-1,0 1 1,0-1 0,0 1-1,1 0 1,0 0-1,3-4 1,17-10-6726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300"/>
            </a:lvl1pPr>
          </a:lstStyle>
          <a:p>
            <a:fld id="{AB5A5077-0975-47E6-940B-F97BA9DED68E}" type="datetimeFigureOut">
              <a:rPr lang="en-US" smtClean="0"/>
              <a:t>8/12/2025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56307375-3AF9-4F0E-977A-B106A98E71AF}" type="slidenum">
              <a:rPr lang="en-US" smtClean="0"/>
              <a:t>‹#›</a:t>
            </a:fld>
            <a:endParaRPr lang="en-US"/>
          </a:p>
        </p:txBody>
      </p:sp>
    </p:spTree>
    <p:extLst>
      <p:ext uri="{BB962C8B-B14F-4D97-AF65-F5344CB8AC3E}">
        <p14:creationId xmlns:p14="http://schemas.microsoft.com/office/powerpoint/2010/main" val="163337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04648F-6CE7-4580-B8BC-C9360C6EE8DD}" type="slidenum">
              <a:rPr lang="en-US" smtClean="0"/>
              <a:pPr>
                <a:defRPr/>
              </a:pPr>
              <a:t>1</a:t>
            </a:fld>
            <a:endParaRPr lang="en-US" dirty="0"/>
          </a:p>
        </p:txBody>
      </p:sp>
    </p:spTree>
    <p:extLst>
      <p:ext uri="{BB962C8B-B14F-4D97-AF65-F5344CB8AC3E}">
        <p14:creationId xmlns:p14="http://schemas.microsoft.com/office/powerpoint/2010/main" val="1122953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10</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307375-3AF9-4F0E-977A-B106A98E71AF}" type="slidenum">
              <a:rPr lang="en-US" smtClean="0"/>
              <a:t>11</a:t>
            </a:fld>
            <a:endParaRPr lang="en-US"/>
          </a:p>
        </p:txBody>
      </p:sp>
    </p:spTree>
    <p:extLst>
      <p:ext uri="{BB962C8B-B14F-4D97-AF65-F5344CB8AC3E}">
        <p14:creationId xmlns:p14="http://schemas.microsoft.com/office/powerpoint/2010/main" val="75324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04648F-6CE7-4580-B8BC-C9360C6EE8DD}" type="slidenum">
              <a:rPr lang="en-US" smtClean="0"/>
              <a:pPr>
                <a:defRPr/>
              </a:pPr>
              <a:t>12</a:t>
            </a:fld>
            <a:endParaRPr lang="en-US" dirty="0"/>
          </a:p>
        </p:txBody>
      </p:sp>
    </p:spTree>
    <p:extLst>
      <p:ext uri="{BB962C8B-B14F-4D97-AF65-F5344CB8AC3E}">
        <p14:creationId xmlns:p14="http://schemas.microsoft.com/office/powerpoint/2010/main" val="315179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26FB-630E-E1B8-4B00-D1B90A591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2F7E9-B4E2-C6CA-6994-C68B23C8F0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4FAF4D-2060-B37C-91F9-FB5BE07858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1D2FE1-43B5-CCC4-4AE8-D239499FE3CC}"/>
              </a:ext>
            </a:extLst>
          </p:cNvPr>
          <p:cNvSpPr>
            <a:spLocks noGrp="1"/>
          </p:cNvSpPr>
          <p:nvPr>
            <p:ph type="sldNum" sz="quarter" idx="5"/>
          </p:nvPr>
        </p:nvSpPr>
        <p:spPr/>
        <p:txBody>
          <a:bodyPr/>
          <a:lstStyle/>
          <a:p>
            <a:pPr defTabSz="881390">
              <a:defRPr/>
            </a:pPr>
            <a:fld id="{7204648F-6CE7-4580-B8BC-C9360C6EE8DD}" type="slidenum">
              <a:rPr lang="en-US">
                <a:solidFill>
                  <a:prstClr val="black"/>
                </a:solidFill>
                <a:latin typeface="Aptos" panose="02110004020202020204"/>
              </a:rPr>
              <a:pPr defTabSz="881390">
                <a:defRPr/>
              </a:pPr>
              <a:t>13</a:t>
            </a:fld>
            <a:endParaRPr lang="en-US" dirty="0">
              <a:solidFill>
                <a:prstClr val="black"/>
              </a:solidFill>
              <a:latin typeface="Aptos" panose="02110004020202020204"/>
            </a:endParaRPr>
          </a:p>
        </p:txBody>
      </p:sp>
    </p:spTree>
    <p:extLst>
      <p:ext uri="{BB962C8B-B14F-4D97-AF65-F5344CB8AC3E}">
        <p14:creationId xmlns:p14="http://schemas.microsoft.com/office/powerpoint/2010/main" val="363036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as before, lets say in an organization of 1,000 employees, 20 HR professionals, recruiters, or managers do not follow policies and act in a bias and potentially unlawful manner that impacts 50 employees or applicants.</a:t>
            </a:r>
          </a:p>
          <a:p>
            <a:endParaRPr lang="en-US" dirty="0"/>
          </a:p>
          <a:p>
            <a:r>
              <a:rPr lang="en-US" dirty="0"/>
              <a:t>AI may eliminate that risk.  But if AI makes a mistake – could impact hundreds.  </a:t>
            </a:r>
          </a:p>
          <a:p>
            <a:endParaRPr lang="en-US" dirty="0"/>
          </a:p>
          <a:p>
            <a:r>
              <a:rPr lang="en-US" dirty="0"/>
              <a:t>AI may make mistakes less frequently, but when it makes a mistake, it could be on a much larger scale. We’ll get into why that matters from a legal perspective.</a:t>
            </a:r>
          </a:p>
        </p:txBody>
      </p:sp>
      <p:sp>
        <p:nvSpPr>
          <p:cNvPr id="4" name="Slide Number Placeholder 3"/>
          <p:cNvSpPr>
            <a:spLocks noGrp="1"/>
          </p:cNvSpPr>
          <p:nvPr>
            <p:ph type="sldNum" sz="quarter" idx="5"/>
          </p:nvPr>
        </p:nvSpPr>
        <p:spPr/>
        <p:txBody>
          <a:bodyPr/>
          <a:lstStyle/>
          <a:p>
            <a:fld id="{56307375-3AF9-4F0E-977A-B106A98E71AF}" type="slidenum">
              <a:rPr lang="en-US" smtClean="0"/>
              <a:t>14</a:t>
            </a:fld>
            <a:endParaRPr lang="en-US"/>
          </a:p>
        </p:txBody>
      </p:sp>
    </p:spTree>
    <p:extLst>
      <p:ext uri="{BB962C8B-B14F-4D97-AF65-F5344CB8AC3E}">
        <p14:creationId xmlns:p14="http://schemas.microsoft.com/office/powerpoint/2010/main" val="4116387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225" indent="-170225" defTabSz="907866">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defTabSz="875091">
              <a:defRPr/>
            </a:pPr>
            <a:endParaRPr lang="en-US" dirty="0">
              <a:solidFill>
                <a:srgbClr val="000000"/>
              </a:solidFill>
            </a:endParaRPr>
          </a:p>
        </p:txBody>
      </p:sp>
    </p:spTree>
    <p:extLst>
      <p:ext uri="{BB962C8B-B14F-4D97-AF65-F5344CB8AC3E}">
        <p14:creationId xmlns:p14="http://schemas.microsoft.com/office/powerpoint/2010/main" val="756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16</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243212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Since the Dukes v. Walmart case, class actions for systemic discrimination have gone down.  If employers have sound policies and training, acts of discrimination can be chalked up to discrete bad 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Hard to demonstrate common facts and legal issues predominate individualized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If an AI system is creating an adverse impact – that arguably makes the case more appropriate for class action. </a:t>
            </a:r>
          </a:p>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17</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778418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18</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77109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19</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87767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a:t>
            </a:fld>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113126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20</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225608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21</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311115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22</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408263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23</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356707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24</a:t>
            </a:fld>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75451" eaLnBrk="0" fontAlgn="base" hangingPunct="0">
              <a:spcBef>
                <a:spcPct val="0"/>
              </a:spcBef>
              <a:spcAft>
                <a:spcPct val="0"/>
              </a:spcAft>
              <a:defRPr/>
            </a:pPr>
            <a:endParaRPr lang="en-US" dirty="0">
              <a:solidFill>
                <a:srgbClr val="000000"/>
              </a:solidFill>
              <a:latin typeface="Times New Roman" pitchFamily="18" charset="0"/>
            </a:endParaRPr>
          </a:p>
        </p:txBody>
      </p:sp>
    </p:spTree>
    <p:extLst>
      <p:ext uri="{BB962C8B-B14F-4D97-AF65-F5344CB8AC3E}">
        <p14:creationId xmlns:p14="http://schemas.microsoft.com/office/powerpoint/2010/main" val="2979925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at AI.GOV.  28-page plan.</a:t>
            </a:r>
          </a:p>
          <a:p>
            <a:endParaRPr lang="en-US" dirty="0"/>
          </a:p>
          <a:p>
            <a:r>
              <a:rPr lang="en-US" dirty="0"/>
              <a:t>The overarching message – federal government will not seek to overregulate or regulate AI development and use and will instead promote it. </a:t>
            </a:r>
          </a:p>
          <a:p>
            <a:endParaRPr lang="en-US" dirty="0"/>
          </a:p>
          <a:p>
            <a:r>
              <a:rPr lang="en-US" dirty="0"/>
              <a:t>Talks about how AI should compliment workers, not replace them.</a:t>
            </a:r>
          </a:p>
          <a:p>
            <a:endParaRPr lang="en-US" dirty="0"/>
          </a:p>
          <a:p>
            <a:r>
              <a:rPr lang="en-US" dirty="0"/>
              <a:t>We’re seeing this in action now.  EEOC has been including provisions in ESI protocols with parties, giving the EEOC to use company’s submissions to train its AI model. Employers should carefully review such clauses and opt-out if they would like to do so.  </a:t>
            </a:r>
          </a:p>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26</a:t>
            </a:fld>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3551476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line is Trump Administration is all in on AI and deregulation.  Previous version of One Big Beautiful Bill Act included 10-year moratorium on state and local AI legislation to regulate AI.  </a:t>
            </a:r>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27</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38426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28</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356796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first, most prominent regulation for AI in hiring. </a:t>
            </a:r>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29</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623990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a:t>
            </a:fld>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Critics of this law argue that it is too narrow.  The law only applies when employers use AEDT to “substantially assist” in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decisionmaking</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which is defined as weighing AI rankings or outputs more than other factors, or using AI to replace human </a:t>
            </a:r>
            <a:r>
              <a:rPr kumimoji="0" lang="en-US" sz="1200" b="0" i="0" u="none" strike="noStrike" kern="1200" cap="none" spc="0" normalizeH="0" baseline="0" noProof="0" dirty="0" err="1">
                <a:ln>
                  <a:noFill/>
                </a:ln>
                <a:solidFill>
                  <a:prstClr val="black"/>
                </a:solidFill>
                <a:effectLst/>
                <a:uLnTx/>
                <a:uFillTx/>
                <a:latin typeface="Aptos" panose="02110004020202020204"/>
                <a:ea typeface="+mn-ea"/>
                <a:cs typeface="+mn-cs"/>
              </a:rPr>
              <a:t>decisionmaking</a:t>
            </a: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 completely.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Employers using AI rankings as only one factor of many, arguably are not covered. </a:t>
            </a:r>
          </a:p>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30</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567351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31</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4184101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32</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152924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33</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811620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34</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2866057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35</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511653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36</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859930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37</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2339274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38</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161996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39</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71792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4</a:t>
            </a:fld>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22667067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AI layoffs are happening more frequently.  Or hiring freezes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Junior and entry-level positions mostly affected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ptos" panose="021100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rPr>
              <a:t>Unclear </a:t>
            </a:r>
          </a:p>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40</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41</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2326464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42</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9096076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43</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5</a:t>
            </a:fld>
            <a:endParaRPr lang="en-US" sz="1800" dirty="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6</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7</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8</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31959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l" defTabSz="931717">
              <a:defRPr/>
            </a:pPr>
            <a:fld id="{F7021451-1387-4CA6-816F-3879F97B5CBC}" type="slidenum">
              <a:rPr lang="en-US" sz="1800">
                <a:solidFill>
                  <a:prstClr val="black"/>
                </a:solidFill>
                <a:latin typeface="Aptos" panose="02110004020202020204"/>
              </a:rPr>
              <a:pPr algn="l" defTabSz="931717">
                <a:defRPr/>
              </a:pPr>
              <a:t>9</a:t>
            </a:fld>
            <a:endParaRPr lang="en-US" sz="1800">
              <a:solidFill>
                <a:prstClr val="black"/>
              </a:solidFill>
              <a:latin typeface="Aptos" panose="02110004020202020204"/>
            </a:endParaRPr>
          </a:p>
        </p:txBody>
      </p:sp>
    </p:spTree>
    <p:extLst>
      <p:ext uri="{BB962C8B-B14F-4D97-AF65-F5344CB8AC3E}">
        <p14:creationId xmlns:p14="http://schemas.microsoft.com/office/powerpoint/2010/main" val="401562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474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5" name="Slide Number Placeholder 5">
            <a:extLst>
              <a:ext uri="{FF2B5EF4-FFF2-40B4-BE49-F238E27FC236}">
                <a16:creationId xmlns:a16="http://schemas.microsoft.com/office/drawing/2014/main" id="{9BA8D31C-8B3E-7534-AA0B-12CCEFA1AF34}"/>
              </a:ext>
            </a:extLst>
          </p:cNvPr>
          <p:cNvSpPr>
            <a:spLocks noGrp="1"/>
          </p:cNvSpPr>
          <p:nvPr>
            <p:ph type="sldNum" sz="quarter" idx="4"/>
          </p:nvPr>
        </p:nvSpPr>
        <p:spPr bwMode="gray">
          <a:xfrm>
            <a:off x="11563725" y="6365955"/>
            <a:ext cx="250068" cy="246221"/>
          </a:xfrm>
          <a:prstGeom prst="rect">
            <a:avLst/>
          </a:prstGeom>
        </p:spPr>
        <p:txBody>
          <a:bodyPr vert="horz" wrap="none" lIns="0" tIns="0" rIns="0" bIns="0" rtlCol="0" anchor="ctr">
            <a:sp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52229280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Section Divider with Image">
    <p:spTree>
      <p:nvGrpSpPr>
        <p:cNvPr id="1" name=""/>
        <p:cNvGrpSpPr/>
        <p:nvPr/>
      </p:nvGrpSpPr>
      <p:grpSpPr>
        <a:xfrm>
          <a:off x="0" y="0"/>
          <a:ext cx="0" cy="0"/>
          <a:chOff x="0" y="0"/>
          <a:chExt cx="0" cy="0"/>
        </a:xfrm>
      </p:grpSpPr>
      <p:pic>
        <p:nvPicPr>
          <p:cNvPr id="18" name="Picture 17" descr="Close-up of a building with many windows&#10;&#10;AI-generated content may be incorrect.">
            <a:extLst>
              <a:ext uri="{FF2B5EF4-FFF2-40B4-BE49-F238E27FC236}">
                <a16:creationId xmlns:a16="http://schemas.microsoft.com/office/drawing/2014/main" id="{AB2DE866-CE6A-EC16-5E23-B98F8CD21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4" y="0"/>
            <a:ext cx="12188825" cy="6859787"/>
          </a:xfrm>
          <a:prstGeom prst="rect">
            <a:avLst/>
          </a:prstGeom>
        </p:spPr>
      </p:pic>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2</a:t>
            </a:r>
          </a:p>
        </p:txBody>
      </p:sp>
      <p:grpSp>
        <p:nvGrpSpPr>
          <p:cNvPr id="4" name="Group 3">
            <a:extLst>
              <a:ext uri="{FF2B5EF4-FFF2-40B4-BE49-F238E27FC236}">
                <a16:creationId xmlns:a16="http://schemas.microsoft.com/office/drawing/2014/main" id="{D90A6B62-2B64-FEDD-A607-477A477F8032}"/>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5" name="Freeform 62">
              <a:extLst>
                <a:ext uri="{FF2B5EF4-FFF2-40B4-BE49-F238E27FC236}">
                  <a16:creationId xmlns:a16="http://schemas.microsoft.com/office/drawing/2014/main" id="{462723A1-C3D2-8581-1AB4-0EAA096FD8D2}"/>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6" name="Freeform 63">
              <a:extLst>
                <a:ext uri="{FF2B5EF4-FFF2-40B4-BE49-F238E27FC236}">
                  <a16:creationId xmlns:a16="http://schemas.microsoft.com/office/drawing/2014/main" id="{F618B3AF-E340-5B97-0B31-9FF9AB921766}"/>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6">
              <a:extLst>
                <a:ext uri="{FF2B5EF4-FFF2-40B4-BE49-F238E27FC236}">
                  <a16:creationId xmlns:a16="http://schemas.microsoft.com/office/drawing/2014/main" id="{581DE286-30B6-7B3F-EBA6-F8F2C01B7BC9}"/>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7">
              <a:extLst>
                <a:ext uri="{FF2B5EF4-FFF2-40B4-BE49-F238E27FC236}">
                  <a16:creationId xmlns:a16="http://schemas.microsoft.com/office/drawing/2014/main" id="{7491A62C-7E47-000A-B6C4-15F6B3FD4A5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8">
              <a:extLst>
                <a:ext uri="{FF2B5EF4-FFF2-40B4-BE49-F238E27FC236}">
                  <a16:creationId xmlns:a16="http://schemas.microsoft.com/office/drawing/2014/main" id="{A07CA613-02F3-1B26-3F65-6113DD9230A1}"/>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9">
              <a:extLst>
                <a:ext uri="{FF2B5EF4-FFF2-40B4-BE49-F238E27FC236}">
                  <a16:creationId xmlns:a16="http://schemas.microsoft.com/office/drawing/2014/main" id="{F5F426C4-633B-E652-AE16-839EE1BA93B7}"/>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70">
              <a:extLst>
                <a:ext uri="{FF2B5EF4-FFF2-40B4-BE49-F238E27FC236}">
                  <a16:creationId xmlns:a16="http://schemas.microsoft.com/office/drawing/2014/main" id="{F559D11F-A270-371E-7B6D-D295C514F482}"/>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1">
              <a:extLst>
                <a:ext uri="{FF2B5EF4-FFF2-40B4-BE49-F238E27FC236}">
                  <a16:creationId xmlns:a16="http://schemas.microsoft.com/office/drawing/2014/main" id="{F9777D28-5849-186A-F805-7FA8D24781C6}"/>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2">
              <a:extLst>
                <a:ext uri="{FF2B5EF4-FFF2-40B4-BE49-F238E27FC236}">
                  <a16:creationId xmlns:a16="http://schemas.microsoft.com/office/drawing/2014/main" id="{93AA30A1-ED8E-406B-E272-23F8B1A37EA8}"/>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3">
              <a:extLst>
                <a:ext uri="{FF2B5EF4-FFF2-40B4-BE49-F238E27FC236}">
                  <a16:creationId xmlns:a16="http://schemas.microsoft.com/office/drawing/2014/main" id="{4D4CCE85-F883-B697-FB62-B0063344BABC}"/>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4">
              <a:extLst>
                <a:ext uri="{FF2B5EF4-FFF2-40B4-BE49-F238E27FC236}">
                  <a16:creationId xmlns:a16="http://schemas.microsoft.com/office/drawing/2014/main" id="{4DD9DDD2-5123-7198-7D80-4E9DD93F0899}"/>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5">
              <a:extLst>
                <a:ext uri="{FF2B5EF4-FFF2-40B4-BE49-F238E27FC236}">
                  <a16:creationId xmlns:a16="http://schemas.microsoft.com/office/drawing/2014/main" id="{ED4EFCD5-9214-BC91-C547-4932ED06CA52}"/>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Oval 3">
              <a:extLst>
                <a:ext uri="{FF2B5EF4-FFF2-40B4-BE49-F238E27FC236}">
                  <a16:creationId xmlns:a16="http://schemas.microsoft.com/office/drawing/2014/main" id="{8A7B5B24-AF4C-54D6-DB78-B06BE2197C88}"/>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734338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6E9E56-62B4-5637-6E7F-3B82CE81E434}"/>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016"/>
            <a:ext cx="12193056" cy="6858595"/>
          </a:xfrm>
          <a:prstGeom prst="rect">
            <a:avLst/>
          </a:prstGeom>
        </p:spPr>
      </p:pic>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2</a:t>
            </a:r>
          </a:p>
        </p:txBody>
      </p:sp>
      <p:grpSp>
        <p:nvGrpSpPr>
          <p:cNvPr id="7" name="Group 6"/>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8" name="Freeform 62"/>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3"/>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6"/>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7"/>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68"/>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69"/>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0"/>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1"/>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2"/>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3"/>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Freeform 74"/>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9" name="Freeform 75"/>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20" name="Oval 3"/>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0915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Color">
    <p:spTree>
      <p:nvGrpSpPr>
        <p:cNvPr id="1" name=""/>
        <p:cNvGrpSpPr/>
        <p:nvPr/>
      </p:nvGrpSpPr>
      <p:grpSpPr>
        <a:xfrm>
          <a:off x="0" y="0"/>
          <a:ext cx="0" cy="0"/>
          <a:chOff x="0" y="0"/>
          <a:chExt cx="0" cy="0"/>
        </a:xfrm>
      </p:grpSpPr>
      <p:sp>
        <p:nvSpPr>
          <p:cNvPr id="7" name="Rectangle 6"/>
          <p:cNvSpPr/>
          <p:nvPr userDrawn="1"/>
        </p:nvSpPr>
        <p:spPr>
          <a:xfrm flipV="1">
            <a:off x="0" y="-3"/>
            <a:ext cx="12192000" cy="118872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p:nvPr>
        </p:nvSpPr>
        <p:spPr>
          <a:xfrm>
            <a:off x="487680" y="91437"/>
            <a:ext cx="11211137" cy="1005840"/>
          </a:xfrm>
        </p:spPr>
        <p:txBody>
          <a:bodyPr anchor="ct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Month 00, 0000 (if needed)</a:t>
            </a:r>
          </a:p>
        </p:txBody>
      </p:sp>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
        <p:nvSpPr>
          <p:cNvPr id="5" name="Slide Number Placeholder 5">
            <a:extLst>
              <a:ext uri="{FF2B5EF4-FFF2-40B4-BE49-F238E27FC236}">
                <a16:creationId xmlns:a16="http://schemas.microsoft.com/office/drawing/2014/main" id="{9BA8D31C-8B3E-7534-AA0B-12CCEFA1AF34}"/>
              </a:ext>
            </a:extLst>
          </p:cNvPr>
          <p:cNvSpPr>
            <a:spLocks noGrp="1"/>
          </p:cNvSpPr>
          <p:nvPr>
            <p:ph type="sldNum" sz="quarter" idx="4"/>
          </p:nvPr>
        </p:nvSpPr>
        <p:spPr bwMode="gray">
          <a:xfrm>
            <a:off x="11518039" y="6365955"/>
            <a:ext cx="341440" cy="246221"/>
          </a:xfrm>
          <a:prstGeom prst="rect">
            <a:avLst/>
          </a:prstGeom>
        </p:spPr>
        <p:txBody>
          <a:bodyPr vert="horz" wrap="none" lIns="0" tIns="0" rIns="0" bIns="0" rtlCol="0" anchor="ctr">
            <a:sp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spTree>
    <p:extLst>
      <p:ext uri="{BB962C8B-B14F-4D97-AF65-F5344CB8AC3E}">
        <p14:creationId xmlns:p14="http://schemas.microsoft.com/office/powerpoint/2010/main" val="1596750884"/>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Section Divider - Colo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p:cNvSpPr>
            <a:spLocks noGrp="1"/>
          </p:cNvSpPr>
          <p:nvPr>
            <p:ph type="title" hasCustomPrompt="1"/>
          </p:nvPr>
        </p:nvSpPr>
        <p:spPr bwMode="gray">
          <a:xfrm>
            <a:off x="487679" y="1386541"/>
            <a:ext cx="7315183" cy="2180775"/>
          </a:xfrm>
        </p:spPr>
        <p:txBody>
          <a:bodyPr tIns="45720" anchor="t">
            <a:noAutofit/>
          </a:bodyPr>
          <a:lstStyle>
            <a:lvl1pPr algn="l">
              <a:lnSpc>
                <a:spcPct val="80000"/>
              </a:lnSpc>
              <a:defRPr sz="5333" b="1" cap="none" baseline="0">
                <a:solidFill>
                  <a:schemeClr val="bg1"/>
                </a:solidFill>
                <a:latin typeface="+mn-lt"/>
              </a:defRPr>
            </a:lvl1pPr>
          </a:lstStyle>
          <a:p>
            <a:r>
              <a:rPr lang="en-US" dirty="0"/>
              <a:t>Section header or divider slide option 1</a:t>
            </a:r>
          </a:p>
        </p:txBody>
      </p:sp>
      <p:grpSp>
        <p:nvGrpSpPr>
          <p:cNvPr id="5" name="Group 4">
            <a:extLst>
              <a:ext uri="{FF2B5EF4-FFF2-40B4-BE49-F238E27FC236}">
                <a16:creationId xmlns:a16="http://schemas.microsoft.com/office/drawing/2014/main" id="{916AEA9B-90A8-B3C4-17B1-E38A0C48DB94}"/>
              </a:ext>
            </a:extLst>
          </p:cNvPr>
          <p:cNvGrpSpPr>
            <a:grpSpLocks noChangeAspect="1"/>
          </p:cNvGrpSpPr>
          <p:nvPr userDrawn="1"/>
        </p:nvGrpSpPr>
        <p:grpSpPr bwMode="black">
          <a:xfrm>
            <a:off x="550437" y="6213987"/>
            <a:ext cx="2165884" cy="317300"/>
            <a:chOff x="838200" y="609600"/>
            <a:chExt cx="7835890" cy="1143000"/>
          </a:xfrm>
          <a:solidFill>
            <a:srgbClr val="FFFFFF"/>
          </a:solidFill>
        </p:grpSpPr>
        <p:sp>
          <p:nvSpPr>
            <p:cNvPr id="6" name="Freeform 62">
              <a:extLst>
                <a:ext uri="{FF2B5EF4-FFF2-40B4-BE49-F238E27FC236}">
                  <a16:creationId xmlns:a16="http://schemas.microsoft.com/office/drawing/2014/main" id="{C71A4776-F25A-2E3C-608B-BFFB502A95FB}"/>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7" name="Freeform 63">
              <a:extLst>
                <a:ext uri="{FF2B5EF4-FFF2-40B4-BE49-F238E27FC236}">
                  <a16:creationId xmlns:a16="http://schemas.microsoft.com/office/drawing/2014/main" id="{2E875C29-FF31-71ED-728D-2489D2B09F6B}"/>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8" name="Freeform 66">
              <a:extLst>
                <a:ext uri="{FF2B5EF4-FFF2-40B4-BE49-F238E27FC236}">
                  <a16:creationId xmlns:a16="http://schemas.microsoft.com/office/drawing/2014/main" id="{2E5A6265-B3CF-634C-DCC9-1C1C289AE60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9" name="Freeform 67">
              <a:extLst>
                <a:ext uri="{FF2B5EF4-FFF2-40B4-BE49-F238E27FC236}">
                  <a16:creationId xmlns:a16="http://schemas.microsoft.com/office/drawing/2014/main" id="{977D33DE-A85F-91B2-C020-BF8E32A12C40}"/>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0" name="Freeform 68">
              <a:extLst>
                <a:ext uri="{FF2B5EF4-FFF2-40B4-BE49-F238E27FC236}">
                  <a16:creationId xmlns:a16="http://schemas.microsoft.com/office/drawing/2014/main" id="{7F70E24F-A608-CA73-12D7-747E0A9BC4C3}"/>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1" name="Freeform 69">
              <a:extLst>
                <a:ext uri="{FF2B5EF4-FFF2-40B4-BE49-F238E27FC236}">
                  <a16:creationId xmlns:a16="http://schemas.microsoft.com/office/drawing/2014/main" id="{7B513518-2BDC-CDCD-FD3F-43BDBB9470AC}"/>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2" name="Freeform 70">
              <a:extLst>
                <a:ext uri="{FF2B5EF4-FFF2-40B4-BE49-F238E27FC236}">
                  <a16:creationId xmlns:a16="http://schemas.microsoft.com/office/drawing/2014/main" id="{6EB17EEF-04C3-1F31-574B-93F45755DF66}"/>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3" name="Freeform 71">
              <a:extLst>
                <a:ext uri="{FF2B5EF4-FFF2-40B4-BE49-F238E27FC236}">
                  <a16:creationId xmlns:a16="http://schemas.microsoft.com/office/drawing/2014/main" id="{0419E7BC-8ECB-8723-48F8-70EE3776C1E7}"/>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4" name="Freeform 72">
              <a:extLst>
                <a:ext uri="{FF2B5EF4-FFF2-40B4-BE49-F238E27FC236}">
                  <a16:creationId xmlns:a16="http://schemas.microsoft.com/office/drawing/2014/main" id="{AB7B5657-9654-F8E5-6955-0AEE5D3DB4C7}"/>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5" name="Freeform 73">
              <a:extLst>
                <a:ext uri="{FF2B5EF4-FFF2-40B4-BE49-F238E27FC236}">
                  <a16:creationId xmlns:a16="http://schemas.microsoft.com/office/drawing/2014/main" id="{1528BF8C-EF56-513E-91AB-C0E95E79591D}"/>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6" name="Freeform 74">
              <a:extLst>
                <a:ext uri="{FF2B5EF4-FFF2-40B4-BE49-F238E27FC236}">
                  <a16:creationId xmlns:a16="http://schemas.microsoft.com/office/drawing/2014/main" id="{E32A83C5-C9D1-7E71-4E57-A06442512B7F}"/>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7" name="Freeform 75">
              <a:extLst>
                <a:ext uri="{FF2B5EF4-FFF2-40B4-BE49-F238E27FC236}">
                  <a16:creationId xmlns:a16="http://schemas.microsoft.com/office/drawing/2014/main" id="{EAE23C15-C3F9-1F60-CFED-ABABCDF14358}"/>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2400" dirty="0"/>
            </a:p>
          </p:txBody>
        </p:sp>
        <p:sp>
          <p:nvSpPr>
            <p:cNvPr id="18" name="Oval 3">
              <a:extLst>
                <a:ext uri="{FF2B5EF4-FFF2-40B4-BE49-F238E27FC236}">
                  <a16:creationId xmlns:a16="http://schemas.microsoft.com/office/drawing/2014/main" id="{C68AFA3E-D81C-2975-BB4C-7FF6EA79D8A1}"/>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0560412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506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330004"/>
            <a:ext cx="11211137" cy="1005840"/>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82601" y="1374776"/>
            <a:ext cx="11216217" cy="4572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00205" y="6339840"/>
            <a:ext cx="2133600" cy="243840"/>
          </a:xfrm>
          <a:prstGeom prst="rect">
            <a:avLst/>
          </a:prstGeom>
        </p:spPr>
        <p:txBody>
          <a:bodyPr vert="horz" lIns="0" tIns="0" rIns="0" bIns="0" rtlCol="0" anchor="b" anchorCtr="0">
            <a:normAutofit/>
          </a:bodyPr>
          <a:lstStyle>
            <a:lvl1pPr algn="r"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Month 00, 0000 (if needed)</a:t>
            </a:r>
          </a:p>
        </p:txBody>
      </p:sp>
      <p:sp>
        <p:nvSpPr>
          <p:cNvPr id="7" name="Oval 6"/>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Slide Number Placeholder 5"/>
          <p:cNvSpPr>
            <a:spLocks noGrp="1"/>
          </p:cNvSpPr>
          <p:nvPr>
            <p:ph type="sldNum" sz="quarter" idx="4"/>
          </p:nvPr>
        </p:nvSpPr>
        <p:spPr bwMode="gray">
          <a:xfrm>
            <a:off x="11518039" y="6365955"/>
            <a:ext cx="341440" cy="246221"/>
          </a:xfrm>
          <a:prstGeom prst="rect">
            <a:avLst/>
          </a:prstGeom>
        </p:spPr>
        <p:txBody>
          <a:bodyPr vert="horz" wrap="none" lIns="0" tIns="0" rIns="0" bIns="0" rtlCol="0" anchor="ctr">
            <a:spAutoFit/>
          </a:bodyPr>
          <a:lstStyle>
            <a:lvl1pPr algn="ctr">
              <a:defRPr sz="1600" b="1">
                <a:solidFill>
                  <a:schemeClr val="bg1"/>
                </a:solidFill>
              </a:defRPr>
            </a:lvl1pPr>
          </a:lstStyle>
          <a:p>
            <a:pPr>
              <a:defRPr/>
            </a:pPr>
            <a:fld id="{239FF972-6058-4859-ADE8-D70EEBA9A665}" type="slidenum">
              <a:rPr lang="en-US" smtClean="0"/>
              <a:pPr>
                <a:defRPr/>
              </a:pPr>
              <a:t>‹#›</a:t>
            </a:fld>
            <a:endParaRPr lang="en-US" dirty="0"/>
          </a:p>
        </p:txBody>
      </p:sp>
      <p:pic>
        <p:nvPicPr>
          <p:cNvPr id="22" name="Picture 21" descr="ML_logo_blk_rgb_d_150.png"/>
          <p:cNvPicPr>
            <a:picLocks noChangeAspect="1"/>
          </p:cNvPicPr>
          <p:nvPr userDrawn="1"/>
        </p:nvPicPr>
        <p:blipFill>
          <a:blip r:embed="rId5" cstate="print"/>
          <a:stretch>
            <a:fillRect/>
          </a:stretch>
        </p:blipFill>
        <p:spPr>
          <a:xfrm>
            <a:off x="495301" y="6348417"/>
            <a:ext cx="1828800" cy="287592"/>
          </a:xfrm>
          <a:prstGeom prst="rect">
            <a:avLst/>
          </a:prstGeom>
        </p:spPr>
      </p:pic>
      <p:sp>
        <p:nvSpPr>
          <p:cNvPr id="8" name="Footer Placeholder 3"/>
          <p:cNvSpPr>
            <a:spLocks noGrp="1"/>
          </p:cNvSpPr>
          <p:nvPr>
            <p:ph type="ftr" sz="quarter" idx="3"/>
          </p:nvPr>
        </p:nvSpPr>
        <p:spPr>
          <a:xfrm>
            <a:off x="4055521" y="6339840"/>
            <a:ext cx="2133600" cy="243840"/>
          </a:xfrm>
          <a:prstGeom prst="rect">
            <a:avLst/>
          </a:prstGeom>
        </p:spPr>
        <p:txBody>
          <a:bodyPr lIns="0" tIns="0" rIns="0" bIns="0" anchor="b"/>
          <a:lstStyle>
            <a:lvl1pPr algn="l" rtl="0" fontAlgn="base">
              <a:spcBef>
                <a:spcPct val="0"/>
              </a:spcBef>
              <a:spcAft>
                <a:spcPct val="0"/>
              </a:spcAft>
              <a:defRPr lang="en-US" sz="1067" kern="1200" smtClean="0">
                <a:solidFill>
                  <a:schemeClr val="tx1"/>
                </a:solidFill>
                <a:latin typeface="Arial" charset="0"/>
                <a:ea typeface="+mn-ea"/>
                <a:cs typeface="Arial" charset="0"/>
              </a:defRPr>
            </a:lvl1pPr>
          </a:lstStyle>
          <a:p>
            <a:r>
              <a:rPr lang="en-US" dirty="0"/>
              <a:t>Footer (if needed)</a:t>
            </a:r>
          </a:p>
        </p:txBody>
      </p:sp>
    </p:spTree>
    <p:extLst>
      <p:ext uri="{BB962C8B-B14F-4D97-AF65-F5344CB8AC3E}">
        <p14:creationId xmlns:p14="http://schemas.microsoft.com/office/powerpoint/2010/main" val="35085241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ransition>
    <p:fade/>
  </p:transition>
  <p:hf hdr="0" ftr="0" dt="0"/>
  <p:txStyles>
    <p:titleStyle>
      <a:lvl1pPr algn="l" defTabSz="1219170" rtl="0" eaLnBrk="1" latinLnBrk="0" hangingPunct="1">
        <a:lnSpc>
          <a:spcPct val="95000"/>
        </a:lnSpc>
        <a:spcBef>
          <a:spcPct val="0"/>
        </a:spcBef>
        <a:buNone/>
        <a:defRPr sz="3200" b="1" kern="1200">
          <a:solidFill>
            <a:schemeClr val="tx1"/>
          </a:solidFill>
          <a:latin typeface="+mn-lt"/>
          <a:ea typeface="+mj-ea"/>
          <a:cs typeface="+mj-cs"/>
        </a:defRPr>
      </a:lvl1pPr>
    </p:titleStyle>
    <p:bodyStyle>
      <a:lvl1pPr marL="306910" indent="-306910" algn="l" defTabSz="1219170" rtl="0" eaLnBrk="1" latinLnBrk="0" hangingPunct="1">
        <a:spcBef>
          <a:spcPts val="1200"/>
        </a:spcBef>
        <a:spcAft>
          <a:spcPts val="0"/>
        </a:spcAft>
        <a:buFont typeface="Tahoma" pitchFamily="34" charset="0"/>
        <a:buChar char="•"/>
        <a:defRPr sz="2400" kern="1200">
          <a:solidFill>
            <a:schemeClr val="tx1"/>
          </a:solidFill>
          <a:latin typeface="+mn-lt"/>
          <a:ea typeface="+mn-ea"/>
          <a:cs typeface="+mn-cs"/>
        </a:defRPr>
      </a:lvl1pPr>
      <a:lvl2pPr marL="613818"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2pPr>
      <a:lvl3pPr marL="910144" indent="-296326"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3pPr>
      <a:lvl4pPr marL="1214936" indent="-304792"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4pPr>
      <a:lvl5pPr marL="1521846" indent="-306910" algn="l" defTabSz="1219170" rtl="0" eaLnBrk="1" latinLnBrk="0" hangingPunct="1">
        <a:spcBef>
          <a:spcPts val="800"/>
        </a:spcBef>
        <a:spcAft>
          <a:spcPts val="0"/>
        </a:spcAft>
        <a:buFont typeface="Tahoma"/>
        <a:buChar char="–"/>
        <a:defRPr sz="2133" kern="1200">
          <a:solidFill>
            <a:schemeClr val="tx1"/>
          </a:solidFill>
          <a:latin typeface="+mn-lt"/>
          <a:ea typeface="+mn-ea"/>
          <a:cs typeface="+mn-cs"/>
        </a:defRPr>
      </a:lvl5pPr>
      <a:lvl6pPr marL="335271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Tahoma"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8.sv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3.png"/><Relationship Id="rId7" Type="http://schemas.openxmlformats.org/officeDocument/2006/relationships/image" Target="../media/image11.sv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370.png"/><Relationship Id="rId5" Type="http://schemas.openxmlformats.org/officeDocument/2006/relationships/image" Target="../media/image35.png"/><Relationship Id="rId10" Type="http://schemas.openxmlformats.org/officeDocument/2006/relationships/customXml" Target="../ink/ink1.xml"/><Relationship Id="rId4" Type="http://schemas.openxmlformats.org/officeDocument/2006/relationships/image" Target="../media/image34.svg"/><Relationship Id="rId9" Type="http://schemas.openxmlformats.org/officeDocument/2006/relationships/image" Target="../media/image37.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32.sv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2.sv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6853" y="1741059"/>
            <a:ext cx="7315183" cy="2180775"/>
          </a:xfrm>
        </p:spPr>
        <p:txBody>
          <a:bodyPr/>
          <a:lstStyle/>
          <a:p>
            <a:r>
              <a:rPr lang="en-US" dirty="0">
                <a:effectLst/>
                <a:ea typeface="Aptos" panose="020B0004020202020204" pitchFamily="34" charset="0"/>
                <a:cs typeface="Aptos" panose="020B0004020202020204" pitchFamily="34" charset="0"/>
              </a:rPr>
              <a:t>An Update on AI Employment Law Considerations</a:t>
            </a:r>
            <a:endParaRPr lang="en-US" dirty="0"/>
          </a:p>
        </p:txBody>
      </p:sp>
    </p:spTree>
    <p:extLst>
      <p:ext uri="{BB962C8B-B14F-4D97-AF65-F5344CB8AC3E}">
        <p14:creationId xmlns:p14="http://schemas.microsoft.com/office/powerpoint/2010/main" val="223534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Line 4" descr="preencoded.png"/>
          <p:cNvPicPr>
            <a:picLocks noChangeAspect="1"/>
          </p:cNvPicPr>
          <p:nvPr/>
        </p:nvPicPr>
        <p:blipFill>
          <a:blip r:embed="rId3"/>
          <a:srcRect/>
          <a:stretch/>
        </p:blipFill>
        <p:spPr>
          <a:xfrm>
            <a:off x="6096000" y="0"/>
            <a:ext cx="19050" cy="6858000"/>
          </a:xfrm>
          <a:prstGeom prst="rect">
            <a:avLst/>
          </a:prstGeom>
        </p:spPr>
      </p:pic>
      <p:pic>
        <p:nvPicPr>
          <p:cNvPr id="4" name="Line 5" descr="preencoded.png"/>
          <p:cNvPicPr>
            <a:picLocks noChangeAspect="1"/>
          </p:cNvPicPr>
          <p:nvPr/>
        </p:nvPicPr>
        <p:blipFill>
          <a:blip r:embed="rId4"/>
          <a:srcRect/>
          <a:stretch/>
        </p:blipFill>
        <p:spPr>
          <a:xfrm>
            <a:off x="6096000" y="3409950"/>
            <a:ext cx="6096000" cy="19050"/>
          </a:xfrm>
          <a:prstGeom prst="rect">
            <a:avLst/>
          </a:prstGeom>
        </p:spPr>
      </p:pic>
      <p:pic>
        <p:nvPicPr>
          <p:cNvPr id="5"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23850" y="6350000"/>
            <a:ext cx="1054100" cy="152400"/>
          </a:xfrm>
          <a:prstGeom prst="rect">
            <a:avLst/>
          </a:prstGeom>
        </p:spPr>
      </p:pic>
      <p:pic>
        <p:nvPicPr>
          <p:cNvPr id="9" name="Rectangle 34647217" descr="preencoded.png">
            <a:extLst>
              <a:ext uri="{FF2B5EF4-FFF2-40B4-BE49-F238E27FC236}">
                <a16:creationId xmlns:a16="http://schemas.microsoft.com/office/drawing/2014/main" id="{7F79D5D1-2F35-67B3-BD0E-C203EE89D332}"/>
              </a:ext>
            </a:extLst>
          </p:cNvPr>
          <p:cNvPicPr>
            <a:picLocks noChangeAspect="1"/>
          </p:cNvPicPr>
          <p:nvPr/>
        </p:nvPicPr>
        <p:blipFill>
          <a:blip r:embed="rId7"/>
          <a:srcRect/>
          <a:stretch/>
        </p:blipFill>
        <p:spPr>
          <a:xfrm>
            <a:off x="6096000" y="0"/>
            <a:ext cx="6096000" cy="6858000"/>
          </a:xfrm>
          <a:prstGeom prst="rect">
            <a:avLst/>
          </a:prstGeom>
        </p:spPr>
      </p:pic>
      <p:sp>
        <p:nvSpPr>
          <p:cNvPr id="2" name="TitleSub-header">
            <a:extLst>
              <a:ext uri="{FF2B5EF4-FFF2-40B4-BE49-F238E27FC236}">
                <a16:creationId xmlns:a16="http://schemas.microsoft.com/office/drawing/2014/main" id="{A9258152-6194-2C4D-F538-A5319FB8BA48}"/>
              </a:ext>
            </a:extLst>
          </p:cNvPr>
          <p:cNvSpPr/>
          <p:nvPr/>
        </p:nvSpPr>
        <p:spPr>
          <a:xfrm>
            <a:off x="349250" y="461405"/>
            <a:ext cx="6775450" cy="527050"/>
          </a:xfrm>
          <a:prstGeom prst="rect">
            <a:avLst/>
          </a:prstGeom>
          <a:noFill/>
          <a:ln/>
        </p:spPr>
        <p:txBody>
          <a:bodyPr wrap="square" lIns="0" tIns="0" rIns="0" bIns="0" rtlCol="0" anchor="t"/>
          <a:lstStyle/>
          <a:p>
            <a:pPr defTabSz="609630">
              <a:lnSpc>
                <a:spcPts val="4160"/>
              </a:lnSpc>
            </a:pPr>
            <a:r>
              <a:rPr lang="en-US" sz="2933" kern="0" spc="-100">
                <a:solidFill>
                  <a:srgbClr val="FFFFFF"/>
                </a:solidFill>
                <a:latin typeface="Segoe UI" panose="020B0502040204020203" pitchFamily="34" charset="0"/>
                <a:ea typeface="Inter Regular" pitchFamily="34" charset="-122"/>
                <a:cs typeface="Segoe UI" panose="020B0502040204020203" pitchFamily="34" charset="0"/>
              </a:rPr>
              <a:t>What Is Bias in AI?</a:t>
            </a:r>
            <a:endParaRPr lang="en-US" sz="2933" dirty="0">
              <a:solidFill>
                <a:prstClr val="black"/>
              </a:solidFill>
              <a:latin typeface="Segoe UI" panose="020B0502040204020203" pitchFamily="34" charset="0"/>
              <a:cs typeface="Segoe UI" panose="020B0502040204020203" pitchFamily="34" charset="0"/>
            </a:endParaRPr>
          </a:p>
        </p:txBody>
      </p:sp>
      <p:sp>
        <p:nvSpPr>
          <p:cNvPr id="10" name="Lorem ipsum dolor sit amet consectetur Congue vel mollis bibendum nec arcu integer dignissim Vitae nunc purus volutpat laoreet sociis dignissim At montes sollicitudin pretium aliquet Facilisi enim potenti sed vel Accumsan proin consequat vitae massa turpi">
            <a:extLst>
              <a:ext uri="{FF2B5EF4-FFF2-40B4-BE49-F238E27FC236}">
                <a16:creationId xmlns:a16="http://schemas.microsoft.com/office/drawing/2014/main" id="{39157C8C-1CA9-B6E1-3FD8-9DB5F5C6F9B0}"/>
              </a:ext>
            </a:extLst>
          </p:cNvPr>
          <p:cNvSpPr/>
          <p:nvPr/>
        </p:nvSpPr>
        <p:spPr>
          <a:xfrm>
            <a:off x="323850" y="1511092"/>
            <a:ext cx="5502990" cy="4320683"/>
          </a:xfrm>
          <a:prstGeom prst="rect">
            <a:avLst/>
          </a:prstGeom>
          <a:noFill/>
          <a:ln/>
        </p:spPr>
        <p:txBody>
          <a:bodyPr wrap="square" lIns="0" tIns="0" rIns="0" bIns="0" rtlCol="0" anchor="t"/>
          <a:lstStyle/>
          <a:p>
            <a:pPr marL="285750" indent="-285750" defTabSz="609630">
              <a:spcBef>
                <a:spcPts val="1800"/>
              </a:spcBef>
              <a:buFont typeface="Arial" panose="020B0604020202020204" pitchFamily="34" charset="0"/>
              <a:buChar char="•"/>
            </a:pPr>
            <a:r>
              <a:rPr lang="en-US" b="1">
                <a:solidFill>
                  <a:srgbClr val="FFFFFF"/>
                </a:solidFill>
                <a:latin typeface="Segoe UI" panose="020B0502040204020203" pitchFamily="34" charset="0"/>
                <a:ea typeface="Inter Regular" pitchFamily="34" charset="-122"/>
                <a:cs typeface="Segoe UI" panose="020B0502040204020203" pitchFamily="34" charset="0"/>
              </a:rPr>
              <a:t>Bias in AI </a:t>
            </a:r>
            <a:r>
              <a:rPr lang="en-US">
                <a:solidFill>
                  <a:srgbClr val="FFFFFF"/>
                </a:solidFill>
                <a:latin typeface="Segoe UI" panose="020B0502040204020203" pitchFamily="34" charset="0"/>
                <a:ea typeface="Inter Regular" pitchFamily="34" charset="-122"/>
                <a:cs typeface="Segoe UI" panose="020B0502040204020203" pitchFamily="34" charset="0"/>
              </a:rPr>
              <a:t>is a situation where an algorithm produces results that are biased/prejudiced due to assumptions in the machine learning process.</a:t>
            </a:r>
          </a:p>
          <a:p>
            <a:pPr marL="285750" indent="-285750" defTabSz="609630">
              <a:spcBef>
                <a:spcPts val="1800"/>
              </a:spcBef>
              <a:buFont typeface="Arial" panose="020B0604020202020204" pitchFamily="34" charset="0"/>
              <a:buChar char="•"/>
            </a:pPr>
            <a:r>
              <a:rPr lang="en-US">
                <a:solidFill>
                  <a:srgbClr val="FFFFFF"/>
                </a:solidFill>
                <a:latin typeface="Segoe UI" panose="020B0502040204020203" pitchFamily="34" charset="0"/>
                <a:ea typeface="Inter Regular" pitchFamily="34" charset="-122"/>
                <a:cs typeface="Segoe UI" panose="020B0502040204020203" pitchFamily="34" charset="0"/>
              </a:rPr>
              <a:t>Examples include: </a:t>
            </a:r>
          </a:p>
          <a:p>
            <a:pPr marL="742950" lvl="1" indent="-285750" defTabSz="609630">
              <a:spcBef>
                <a:spcPts val="1200"/>
              </a:spcBef>
              <a:buFont typeface="Courier New" panose="02070309020205020404" pitchFamily="49" charset="0"/>
              <a:buChar char="o"/>
            </a:pPr>
            <a:r>
              <a:rPr lang="en-US">
                <a:solidFill>
                  <a:srgbClr val="FFFFFF"/>
                </a:solidFill>
                <a:latin typeface="Segoe UI" panose="020B0502040204020203" pitchFamily="34" charset="0"/>
                <a:ea typeface="Inter Regular" pitchFamily="34" charset="-122"/>
                <a:cs typeface="Segoe UI" panose="020B0502040204020203" pitchFamily="34" charset="0"/>
              </a:rPr>
              <a:t>Gender</a:t>
            </a:r>
          </a:p>
          <a:p>
            <a:pPr marL="742950" lvl="1" indent="-285750" defTabSz="609630">
              <a:spcBef>
                <a:spcPts val="1200"/>
              </a:spcBef>
              <a:buFont typeface="Courier New" panose="02070309020205020404" pitchFamily="49" charset="0"/>
              <a:buChar char="o"/>
            </a:pPr>
            <a:r>
              <a:rPr lang="en-US">
                <a:solidFill>
                  <a:srgbClr val="FFFFFF"/>
                </a:solidFill>
                <a:latin typeface="Segoe UI" panose="020B0502040204020203" pitchFamily="34" charset="0"/>
                <a:ea typeface="Inter Regular" pitchFamily="34" charset="-122"/>
                <a:cs typeface="Segoe UI" panose="020B0502040204020203" pitchFamily="34" charset="0"/>
              </a:rPr>
              <a:t>Age</a:t>
            </a:r>
          </a:p>
          <a:p>
            <a:pPr marL="742950" lvl="1" indent="-285750" defTabSz="609630">
              <a:spcBef>
                <a:spcPts val="1200"/>
              </a:spcBef>
              <a:buFont typeface="Courier New" panose="02070309020205020404" pitchFamily="49" charset="0"/>
              <a:buChar char="o"/>
            </a:pPr>
            <a:r>
              <a:rPr lang="en-US">
                <a:solidFill>
                  <a:srgbClr val="FFFFFF"/>
                </a:solidFill>
                <a:latin typeface="Segoe UI" panose="020B0502040204020203" pitchFamily="34" charset="0"/>
                <a:ea typeface="Inter Regular" pitchFamily="34" charset="-122"/>
                <a:cs typeface="Segoe UI" panose="020B0502040204020203" pitchFamily="34" charset="0"/>
              </a:rPr>
              <a:t>Sexual orientation</a:t>
            </a:r>
          </a:p>
          <a:p>
            <a:pPr marL="742950" lvl="1" indent="-285750" defTabSz="609630">
              <a:spcBef>
                <a:spcPts val="1200"/>
              </a:spcBef>
              <a:buFont typeface="Courier New" panose="02070309020205020404" pitchFamily="49" charset="0"/>
              <a:buChar char="o"/>
            </a:pPr>
            <a:r>
              <a:rPr lang="en-US">
                <a:solidFill>
                  <a:srgbClr val="FFFFFF"/>
                </a:solidFill>
                <a:latin typeface="Segoe UI" panose="020B0502040204020203" pitchFamily="34" charset="0"/>
                <a:ea typeface="Inter Regular" pitchFamily="34" charset="-122"/>
                <a:cs typeface="Segoe UI" panose="020B0502040204020203" pitchFamily="34" charset="0"/>
              </a:rPr>
              <a:t>Race</a:t>
            </a:r>
          </a:p>
          <a:p>
            <a:pPr marL="742950" lvl="1" indent="-285750" defTabSz="609630">
              <a:spcBef>
                <a:spcPts val="1200"/>
              </a:spcBef>
              <a:buFont typeface="Courier New" panose="02070309020205020404" pitchFamily="49" charset="0"/>
              <a:buChar char="o"/>
            </a:pPr>
            <a:r>
              <a:rPr lang="en-US">
                <a:solidFill>
                  <a:srgbClr val="FFFFFF"/>
                </a:solidFill>
                <a:latin typeface="Segoe UI" panose="020B0502040204020203" pitchFamily="34" charset="0"/>
                <a:ea typeface="Inter Regular" pitchFamily="34" charset="-122"/>
                <a:cs typeface="Segoe UI" panose="020B0502040204020203" pitchFamily="34" charset="0"/>
              </a:rPr>
              <a:t>Disability</a:t>
            </a:r>
          </a:p>
          <a:p>
            <a:pPr marL="742950" lvl="1" indent="-285750" defTabSz="609630">
              <a:spcBef>
                <a:spcPts val="1200"/>
              </a:spcBef>
              <a:buFont typeface="Courier New" panose="02070309020205020404" pitchFamily="49" charset="0"/>
              <a:buChar char="o"/>
            </a:pPr>
            <a:r>
              <a:rPr lang="en-US">
                <a:solidFill>
                  <a:srgbClr val="FFFFFF"/>
                </a:solidFill>
                <a:latin typeface="Segoe UI" panose="020B0502040204020203" pitchFamily="34" charset="0"/>
                <a:ea typeface="Inter Regular" pitchFamily="34" charset="-122"/>
                <a:cs typeface="Segoe UI" panose="020B0502040204020203" pitchFamily="34" charset="0"/>
              </a:rPr>
              <a:t>Any other factor protected by applicable federal, state, or local laws and ordinances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12B489EF-8BA1-2840-F472-D24E383E0DD3}"/>
              </a:ext>
            </a:extLst>
          </p:cNvPr>
          <p:cNvGrpSpPr/>
          <p:nvPr/>
        </p:nvGrpSpPr>
        <p:grpSpPr>
          <a:xfrm>
            <a:off x="356445" y="1424941"/>
            <a:ext cx="4784515" cy="4752340"/>
            <a:chOff x="267334" y="1068705"/>
            <a:chExt cx="3588386" cy="3564255"/>
          </a:xfrm>
        </p:grpSpPr>
        <p:grpSp>
          <p:nvGrpSpPr>
            <p:cNvPr id="46" name="Group 45">
              <a:extLst>
                <a:ext uri="{FF2B5EF4-FFF2-40B4-BE49-F238E27FC236}">
                  <a16:creationId xmlns:a16="http://schemas.microsoft.com/office/drawing/2014/main" id="{7C7AFF02-A652-4EC0-8984-49E1F69CE11E}"/>
                </a:ext>
              </a:extLst>
            </p:cNvPr>
            <p:cNvGrpSpPr/>
            <p:nvPr/>
          </p:nvGrpSpPr>
          <p:grpSpPr>
            <a:xfrm>
              <a:off x="267334" y="1068705"/>
              <a:ext cx="3588386" cy="3564255"/>
              <a:chOff x="267334" y="1068705"/>
              <a:chExt cx="3588386" cy="3564255"/>
            </a:xfrm>
          </p:grpSpPr>
          <p:sp>
            <p:nvSpPr>
              <p:cNvPr id="29" name="Arrow: Bent 28">
                <a:extLst>
                  <a:ext uri="{FF2B5EF4-FFF2-40B4-BE49-F238E27FC236}">
                    <a16:creationId xmlns:a16="http://schemas.microsoft.com/office/drawing/2014/main" id="{FAA1167E-6806-92CC-BE42-05A5C38B05DB}"/>
                  </a:ext>
                </a:extLst>
              </p:cNvPr>
              <p:cNvSpPr/>
              <p:nvPr/>
            </p:nvSpPr>
            <p:spPr>
              <a:xfrm flipV="1">
                <a:off x="1618003" y="3852182"/>
                <a:ext cx="2237717" cy="780778"/>
              </a:xfrm>
              <a:prstGeom prst="bentArrow">
                <a:avLst>
                  <a:gd name="adj1" fmla="val 50804"/>
                  <a:gd name="adj2" fmla="val 38954"/>
                  <a:gd name="adj3" fmla="val 50000"/>
                  <a:gd name="adj4" fmla="val 37800"/>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black"/>
                  </a:solidFill>
                  <a:latin typeface="Tahoma"/>
                </a:endParaRPr>
              </a:p>
            </p:txBody>
          </p:sp>
          <p:grpSp>
            <p:nvGrpSpPr>
              <p:cNvPr id="34" name="Group 33">
                <a:extLst>
                  <a:ext uri="{FF2B5EF4-FFF2-40B4-BE49-F238E27FC236}">
                    <a16:creationId xmlns:a16="http://schemas.microsoft.com/office/drawing/2014/main" id="{489E6DDE-9DFB-CFBC-D131-C002412290C2}"/>
                  </a:ext>
                </a:extLst>
              </p:cNvPr>
              <p:cNvGrpSpPr/>
              <p:nvPr/>
            </p:nvGrpSpPr>
            <p:grpSpPr>
              <a:xfrm>
                <a:off x="267334" y="1068705"/>
                <a:ext cx="3093266" cy="2852495"/>
                <a:chOff x="396874" y="1076325"/>
                <a:chExt cx="3273425" cy="3018631"/>
              </a:xfrm>
            </p:grpSpPr>
            <p:grpSp>
              <p:nvGrpSpPr>
                <p:cNvPr id="28" name="Group 27">
                  <a:extLst>
                    <a:ext uri="{FF2B5EF4-FFF2-40B4-BE49-F238E27FC236}">
                      <a16:creationId xmlns:a16="http://schemas.microsoft.com/office/drawing/2014/main" id="{00D35E69-F2D4-96C8-215D-2BC60112926C}"/>
                    </a:ext>
                  </a:extLst>
                </p:cNvPr>
                <p:cNvGrpSpPr/>
                <p:nvPr/>
              </p:nvGrpSpPr>
              <p:grpSpPr>
                <a:xfrm>
                  <a:off x="1633539" y="3629024"/>
                  <a:ext cx="804672" cy="465932"/>
                  <a:chOff x="1633539" y="3629024"/>
                  <a:chExt cx="804672" cy="465932"/>
                </a:xfrm>
                <a:solidFill>
                  <a:schemeClr val="accent5"/>
                </a:solidFill>
              </p:grpSpPr>
              <p:sp>
                <p:nvSpPr>
                  <p:cNvPr id="27" name="Oval 26">
                    <a:extLst>
                      <a:ext uri="{FF2B5EF4-FFF2-40B4-BE49-F238E27FC236}">
                        <a16:creationId xmlns:a16="http://schemas.microsoft.com/office/drawing/2014/main" id="{B7F3E3EF-627B-A121-3CE2-75E635F37995}"/>
                      </a:ext>
                    </a:extLst>
                  </p:cNvPr>
                  <p:cNvSpPr/>
                  <p:nvPr/>
                </p:nvSpPr>
                <p:spPr>
                  <a:xfrm>
                    <a:off x="1633539" y="3829391"/>
                    <a:ext cx="802483" cy="265565"/>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26" name="Rectangle 25">
                    <a:extLst>
                      <a:ext uri="{FF2B5EF4-FFF2-40B4-BE49-F238E27FC236}">
                        <a16:creationId xmlns:a16="http://schemas.microsoft.com/office/drawing/2014/main" id="{3888EA26-5A31-63B4-8257-8DF4DAC2122D}"/>
                      </a:ext>
                    </a:extLst>
                  </p:cNvPr>
                  <p:cNvSpPr/>
                  <p:nvPr/>
                </p:nvSpPr>
                <p:spPr>
                  <a:xfrm>
                    <a:off x="1633539" y="3629024"/>
                    <a:ext cx="804672" cy="328613"/>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grpSp>
            <p:grpSp>
              <p:nvGrpSpPr>
                <p:cNvPr id="33" name="Group 32">
                  <a:extLst>
                    <a:ext uri="{FF2B5EF4-FFF2-40B4-BE49-F238E27FC236}">
                      <a16:creationId xmlns:a16="http://schemas.microsoft.com/office/drawing/2014/main" id="{94E4C1BC-76D0-823E-81D7-624D5C3FCF54}"/>
                    </a:ext>
                  </a:extLst>
                </p:cNvPr>
                <p:cNvGrpSpPr/>
                <p:nvPr/>
              </p:nvGrpSpPr>
              <p:grpSpPr>
                <a:xfrm>
                  <a:off x="396874" y="1076325"/>
                  <a:ext cx="3273425" cy="2673351"/>
                  <a:chOff x="396874" y="1076325"/>
                  <a:chExt cx="3273425" cy="2673351"/>
                </a:xfrm>
              </p:grpSpPr>
              <p:grpSp>
                <p:nvGrpSpPr>
                  <p:cNvPr id="9" name="Group 8">
                    <a:extLst>
                      <a:ext uri="{FF2B5EF4-FFF2-40B4-BE49-F238E27FC236}">
                        <a16:creationId xmlns:a16="http://schemas.microsoft.com/office/drawing/2014/main" id="{724BB510-6C95-2B10-DE93-D6C6A9064C6E}"/>
                      </a:ext>
                    </a:extLst>
                  </p:cNvPr>
                  <p:cNvGrpSpPr/>
                  <p:nvPr/>
                </p:nvGrpSpPr>
                <p:grpSpPr>
                  <a:xfrm>
                    <a:off x="396874" y="1076325"/>
                    <a:ext cx="3273425" cy="2673351"/>
                    <a:chOff x="1939924" y="1655763"/>
                    <a:chExt cx="3273425" cy="2540943"/>
                  </a:xfrm>
                  <a:solidFill>
                    <a:schemeClr val="accent5">
                      <a:lumMod val="20000"/>
                      <a:lumOff val="80000"/>
                    </a:schemeClr>
                  </a:solidFill>
                </p:grpSpPr>
                <p:sp>
                  <p:nvSpPr>
                    <p:cNvPr id="5" name="Rectangle 4">
                      <a:extLst>
                        <a:ext uri="{FF2B5EF4-FFF2-40B4-BE49-F238E27FC236}">
                          <a16:creationId xmlns:a16="http://schemas.microsoft.com/office/drawing/2014/main" id="{D75CD2C5-2D49-E203-35A4-E68D3E0EDBD2}"/>
                        </a:ext>
                      </a:extLst>
                    </p:cNvPr>
                    <p:cNvSpPr/>
                    <p:nvPr/>
                  </p:nvSpPr>
                  <p:spPr>
                    <a:xfrm>
                      <a:off x="1942236" y="1657350"/>
                      <a:ext cx="3268800" cy="2434590"/>
                    </a:xfrm>
                    <a:custGeom>
                      <a:avLst/>
                      <a:gdLst>
                        <a:gd name="connsiteX0" fmla="*/ 0 w 2346960"/>
                        <a:gd name="connsiteY0" fmla="*/ 0 h 2423160"/>
                        <a:gd name="connsiteX1" fmla="*/ 2346960 w 2346960"/>
                        <a:gd name="connsiteY1" fmla="*/ 0 h 2423160"/>
                        <a:gd name="connsiteX2" fmla="*/ 2346960 w 2346960"/>
                        <a:gd name="connsiteY2" fmla="*/ 2423160 h 2423160"/>
                        <a:gd name="connsiteX3" fmla="*/ 0 w 2346960"/>
                        <a:gd name="connsiteY3" fmla="*/ 2423160 h 2423160"/>
                        <a:gd name="connsiteX4" fmla="*/ 0 w 2346960"/>
                        <a:gd name="connsiteY4" fmla="*/ 0 h 2423160"/>
                        <a:gd name="connsiteX0" fmla="*/ 0 w 2346960"/>
                        <a:gd name="connsiteY0" fmla="*/ 0 h 2423160"/>
                        <a:gd name="connsiteX1" fmla="*/ 2346960 w 2346960"/>
                        <a:gd name="connsiteY1" fmla="*/ 0 h 2423160"/>
                        <a:gd name="connsiteX2" fmla="*/ 1584960 w 2346960"/>
                        <a:gd name="connsiteY2" fmla="*/ 2423160 h 2423160"/>
                        <a:gd name="connsiteX3" fmla="*/ 0 w 2346960"/>
                        <a:gd name="connsiteY3" fmla="*/ 2423160 h 2423160"/>
                        <a:gd name="connsiteX4" fmla="*/ 0 w 2346960"/>
                        <a:gd name="connsiteY4" fmla="*/ 0 h 2423160"/>
                        <a:gd name="connsiteX0" fmla="*/ 0 w 2346960"/>
                        <a:gd name="connsiteY0" fmla="*/ 0 h 2423160"/>
                        <a:gd name="connsiteX1" fmla="*/ 2346960 w 2346960"/>
                        <a:gd name="connsiteY1" fmla="*/ 0 h 2423160"/>
                        <a:gd name="connsiteX2" fmla="*/ 1584960 w 2346960"/>
                        <a:gd name="connsiteY2" fmla="*/ 2423160 h 2423160"/>
                        <a:gd name="connsiteX3" fmla="*/ 771525 w 2346960"/>
                        <a:gd name="connsiteY3" fmla="*/ 2423160 h 2423160"/>
                        <a:gd name="connsiteX4" fmla="*/ 0 w 2346960"/>
                        <a:gd name="connsiteY4" fmla="*/ 0 h 2423160"/>
                        <a:gd name="connsiteX0" fmla="*/ 0 w 2346960"/>
                        <a:gd name="connsiteY0" fmla="*/ 0 h 2423160"/>
                        <a:gd name="connsiteX1" fmla="*/ 2346960 w 2346960"/>
                        <a:gd name="connsiteY1" fmla="*/ 0 h 2423160"/>
                        <a:gd name="connsiteX2" fmla="*/ 1461861 w 2346960"/>
                        <a:gd name="connsiteY2" fmla="*/ 2419648 h 2423160"/>
                        <a:gd name="connsiteX3" fmla="*/ 771525 w 2346960"/>
                        <a:gd name="connsiteY3" fmla="*/ 2423160 h 2423160"/>
                        <a:gd name="connsiteX4" fmla="*/ 0 w 2346960"/>
                        <a:gd name="connsiteY4" fmla="*/ 0 h 2423160"/>
                        <a:gd name="connsiteX0" fmla="*/ 0 w 2346960"/>
                        <a:gd name="connsiteY0" fmla="*/ 0 h 2423160"/>
                        <a:gd name="connsiteX1" fmla="*/ 2346960 w 2346960"/>
                        <a:gd name="connsiteY1" fmla="*/ 0 h 2423160"/>
                        <a:gd name="connsiteX2" fmla="*/ 1461861 w 2346960"/>
                        <a:gd name="connsiteY2" fmla="*/ 2419648 h 2423160"/>
                        <a:gd name="connsiteX3" fmla="*/ 887785 w 2346960"/>
                        <a:gd name="connsiteY3" fmla="*/ 2423160 h 2423160"/>
                        <a:gd name="connsiteX4" fmla="*/ 0 w 2346960"/>
                        <a:gd name="connsiteY4" fmla="*/ 0 h 2423160"/>
                        <a:gd name="connsiteX0" fmla="*/ 0 w 2346960"/>
                        <a:gd name="connsiteY0" fmla="*/ 7707 h 2430867"/>
                        <a:gd name="connsiteX1" fmla="*/ 1139160 w 2346960"/>
                        <a:gd name="connsiteY1" fmla="*/ 0 h 2430867"/>
                        <a:gd name="connsiteX2" fmla="*/ 2346960 w 2346960"/>
                        <a:gd name="connsiteY2" fmla="*/ 7707 h 2430867"/>
                        <a:gd name="connsiteX3" fmla="*/ 1461861 w 2346960"/>
                        <a:gd name="connsiteY3" fmla="*/ 2427355 h 2430867"/>
                        <a:gd name="connsiteX4" fmla="*/ 887785 w 2346960"/>
                        <a:gd name="connsiteY4" fmla="*/ 2430867 h 2430867"/>
                        <a:gd name="connsiteX5" fmla="*/ 0 w 2346960"/>
                        <a:gd name="connsiteY5" fmla="*/ 7707 h 2430867"/>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 name="connsiteX0" fmla="*/ 0 w 2346960"/>
                        <a:gd name="connsiteY0" fmla="*/ 531800 h 2954960"/>
                        <a:gd name="connsiteX1" fmla="*/ 1152838 w 2346960"/>
                        <a:gd name="connsiteY1" fmla="*/ 0 h 2954960"/>
                        <a:gd name="connsiteX2" fmla="*/ 2346960 w 2346960"/>
                        <a:gd name="connsiteY2" fmla="*/ 531800 h 2954960"/>
                        <a:gd name="connsiteX3" fmla="*/ 1461861 w 2346960"/>
                        <a:gd name="connsiteY3" fmla="*/ 2951448 h 2954960"/>
                        <a:gd name="connsiteX4" fmla="*/ 887785 w 2346960"/>
                        <a:gd name="connsiteY4" fmla="*/ 2954960 h 2954960"/>
                        <a:gd name="connsiteX5" fmla="*/ 0 w 2346960"/>
                        <a:gd name="connsiteY5" fmla="*/ 531800 h 295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6960" h="2954960">
                          <a:moveTo>
                            <a:pt x="0" y="531800"/>
                          </a:moveTo>
                          <a:cubicBezTo>
                            <a:pt x="124403" y="369948"/>
                            <a:pt x="599868" y="0"/>
                            <a:pt x="1152838" y="0"/>
                          </a:cubicBezTo>
                          <a:cubicBezTo>
                            <a:pt x="1683097" y="30829"/>
                            <a:pt x="2195117" y="393070"/>
                            <a:pt x="2346960" y="531800"/>
                          </a:cubicBezTo>
                          <a:lnTo>
                            <a:pt x="1461861" y="2951448"/>
                          </a:lnTo>
                          <a:lnTo>
                            <a:pt x="887785" y="2954960"/>
                          </a:lnTo>
                          <a:lnTo>
                            <a:pt x="0" y="531800"/>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7" name="Oval 6">
                      <a:extLst>
                        <a:ext uri="{FF2B5EF4-FFF2-40B4-BE49-F238E27FC236}">
                          <a16:creationId xmlns:a16="http://schemas.microsoft.com/office/drawing/2014/main" id="{7DD13486-59E5-95F5-A03B-942A751AFD83}"/>
                        </a:ext>
                      </a:extLst>
                    </p:cNvPr>
                    <p:cNvSpPr/>
                    <p:nvPr/>
                  </p:nvSpPr>
                  <p:spPr>
                    <a:xfrm>
                      <a:off x="1939924" y="1655763"/>
                      <a:ext cx="3273425" cy="831850"/>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8" name="Oval 7">
                      <a:extLst>
                        <a:ext uri="{FF2B5EF4-FFF2-40B4-BE49-F238E27FC236}">
                          <a16:creationId xmlns:a16="http://schemas.microsoft.com/office/drawing/2014/main" id="{472B5EE8-3628-8BFE-608E-4FAE332FCE58}"/>
                        </a:ext>
                      </a:extLst>
                    </p:cNvPr>
                    <p:cNvSpPr/>
                    <p:nvPr/>
                  </p:nvSpPr>
                  <p:spPr>
                    <a:xfrm>
                      <a:off x="3176585" y="3944294"/>
                      <a:ext cx="802483" cy="252412"/>
                    </a:xfrm>
                    <a:prstGeom prst="ellips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grpSp>
              <p:sp>
                <p:nvSpPr>
                  <p:cNvPr id="10" name="Oval 9">
                    <a:extLst>
                      <a:ext uri="{FF2B5EF4-FFF2-40B4-BE49-F238E27FC236}">
                        <a16:creationId xmlns:a16="http://schemas.microsoft.com/office/drawing/2014/main" id="{5BDFD674-8D99-C21D-A418-EEB27A708051}"/>
                      </a:ext>
                    </a:extLst>
                  </p:cNvPr>
                  <p:cNvSpPr/>
                  <p:nvPr/>
                </p:nvSpPr>
                <p:spPr>
                  <a:xfrm>
                    <a:off x="479425" y="1143000"/>
                    <a:ext cx="3105150" cy="714376"/>
                  </a:xfrm>
                  <a:prstGeom prst="ellipse">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grpSp>
          </p:grpSp>
        </p:grpSp>
        <p:sp>
          <p:nvSpPr>
            <p:cNvPr id="38" name="TextBox 37">
              <a:extLst>
                <a:ext uri="{FF2B5EF4-FFF2-40B4-BE49-F238E27FC236}">
                  <a16:creationId xmlns:a16="http://schemas.microsoft.com/office/drawing/2014/main" id="{A6CD0F84-BEA1-7DAE-E6BA-27C22BBD37A8}"/>
                </a:ext>
              </a:extLst>
            </p:cNvPr>
            <p:cNvSpPr txBox="1"/>
            <p:nvPr/>
          </p:nvSpPr>
          <p:spPr>
            <a:xfrm>
              <a:off x="2392235" y="4224977"/>
              <a:ext cx="573475" cy="215492"/>
            </a:xfrm>
            <a:prstGeom prst="rect">
              <a:avLst/>
            </a:prstGeom>
            <a:noFill/>
          </p:spPr>
          <p:txBody>
            <a:bodyPr wrap="none" lIns="0" tIns="0" rIns="0" bIns="0">
              <a:spAutoFit/>
            </a:bodyPr>
            <a:lstStyle/>
            <a:p>
              <a:pPr algn="ctr" defTabSz="1219170" fontAlgn="base">
                <a:spcBef>
                  <a:spcPct val="0"/>
                </a:spcBef>
                <a:spcAft>
                  <a:spcPct val="0"/>
                </a:spcAft>
              </a:pPr>
              <a:r>
                <a:rPr lang="en-US" sz="1867" b="1" dirty="0">
                  <a:solidFill>
                    <a:prstClr val="white"/>
                  </a:solidFill>
                  <a:effectLst>
                    <a:outerShdw blurRad="50800" dist="25400" dir="2700000" algn="tl" rotWithShape="0">
                      <a:prstClr val="black">
                        <a:alpha val="60000"/>
                      </a:prstClr>
                    </a:outerShdw>
                  </a:effectLst>
                  <a:latin typeface="Tahoma"/>
                  <a:cs typeface="Arial" charset="0"/>
                </a:rPr>
                <a:t>Result</a:t>
              </a:r>
            </a:p>
          </p:txBody>
        </p:sp>
      </p:grpSp>
      <p:sp>
        <p:nvSpPr>
          <p:cNvPr id="2" name="Title 1">
            <a:extLst>
              <a:ext uri="{FF2B5EF4-FFF2-40B4-BE49-F238E27FC236}">
                <a16:creationId xmlns:a16="http://schemas.microsoft.com/office/drawing/2014/main" id="{C577FDC1-CBD0-DC1F-A139-5099E97F3DF3}"/>
              </a:ext>
            </a:extLst>
          </p:cNvPr>
          <p:cNvSpPr>
            <a:spLocks noGrp="1"/>
          </p:cNvSpPr>
          <p:nvPr>
            <p:ph type="title"/>
          </p:nvPr>
        </p:nvSpPr>
        <p:spPr/>
        <p:txBody>
          <a:bodyPr/>
          <a:lstStyle/>
          <a:p>
            <a:r>
              <a:rPr lang="en-US" dirty="0"/>
              <a:t>Sources of Bias in AI</a:t>
            </a:r>
          </a:p>
        </p:txBody>
      </p:sp>
      <p:sp>
        <p:nvSpPr>
          <p:cNvPr id="3" name="Content Placeholder 2">
            <a:extLst>
              <a:ext uri="{FF2B5EF4-FFF2-40B4-BE49-F238E27FC236}">
                <a16:creationId xmlns:a16="http://schemas.microsoft.com/office/drawing/2014/main" id="{BB2DC852-C315-D81F-C555-9FEEE387336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894A71A-705F-706E-D0EF-8F43A56B1051}"/>
              </a:ext>
            </a:extLst>
          </p:cNvPr>
          <p:cNvSpPr>
            <a:spLocks noGrp="1"/>
          </p:cNvSpPr>
          <p:nvPr>
            <p:ph type="sldNum" sz="quarter" idx="4"/>
          </p:nvPr>
        </p:nvSpPr>
        <p:spPr/>
        <p:txBody>
          <a:bodyPr/>
          <a:lstStyle/>
          <a:p>
            <a:pPr defTabSz="1219170" fontAlgn="base">
              <a:spcBef>
                <a:spcPct val="0"/>
              </a:spcBef>
              <a:spcAft>
                <a:spcPct val="0"/>
              </a:spcAft>
              <a:defRPr/>
            </a:pPr>
            <a:fld id="{239FF972-6058-4859-ADE8-D70EEBA9A665}" type="slidenum">
              <a:rPr lang="en-US">
                <a:solidFill>
                  <a:prstClr val="white"/>
                </a:solidFill>
                <a:latin typeface="Arial" charset="0"/>
                <a:cs typeface="Arial" charset="0"/>
              </a:rPr>
              <a:pPr defTabSz="1219170" fontAlgn="base">
                <a:spcBef>
                  <a:spcPct val="0"/>
                </a:spcBef>
                <a:spcAft>
                  <a:spcPct val="0"/>
                </a:spcAft>
                <a:defRPr/>
              </a:pPr>
              <a:t>11</a:t>
            </a:fld>
            <a:endParaRPr lang="en-US" dirty="0">
              <a:solidFill>
                <a:prstClr val="white"/>
              </a:solidFill>
              <a:latin typeface="Arial" charset="0"/>
              <a:cs typeface="Arial" charset="0"/>
            </a:endParaRPr>
          </a:p>
        </p:txBody>
      </p:sp>
      <p:grpSp>
        <p:nvGrpSpPr>
          <p:cNvPr id="30" name="Group 29">
            <a:extLst>
              <a:ext uri="{FF2B5EF4-FFF2-40B4-BE49-F238E27FC236}">
                <a16:creationId xmlns:a16="http://schemas.microsoft.com/office/drawing/2014/main" id="{335133F4-937F-D8D3-1A4B-91893411FCA7}"/>
              </a:ext>
            </a:extLst>
          </p:cNvPr>
          <p:cNvGrpSpPr/>
          <p:nvPr/>
        </p:nvGrpSpPr>
        <p:grpSpPr>
          <a:xfrm>
            <a:off x="978902" y="1860961"/>
            <a:ext cx="1392120" cy="1392137"/>
            <a:chOff x="890905" y="1422386"/>
            <a:chExt cx="1104900" cy="1104914"/>
          </a:xfrm>
        </p:grpSpPr>
        <p:sp>
          <p:nvSpPr>
            <p:cNvPr id="13" name="Oval 12">
              <a:extLst>
                <a:ext uri="{FF2B5EF4-FFF2-40B4-BE49-F238E27FC236}">
                  <a16:creationId xmlns:a16="http://schemas.microsoft.com/office/drawing/2014/main" id="{2F757762-BE74-02E3-0B0A-E6059A5B6A90}"/>
                </a:ext>
              </a:extLst>
            </p:cNvPr>
            <p:cNvSpPr/>
            <p:nvPr/>
          </p:nvSpPr>
          <p:spPr>
            <a:xfrm>
              <a:off x="890905" y="1422400"/>
              <a:ext cx="1104900" cy="1104900"/>
            </a:xfrm>
            <a:prstGeom prst="ellipse">
              <a:avLst/>
            </a:prstGeom>
            <a:solidFill>
              <a:schemeClr val="accent2">
                <a:lumMod val="60000"/>
                <a:lumOff val="40000"/>
                <a:alpha val="7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15" name="TextBox 14">
              <a:extLst>
                <a:ext uri="{FF2B5EF4-FFF2-40B4-BE49-F238E27FC236}">
                  <a16:creationId xmlns:a16="http://schemas.microsoft.com/office/drawing/2014/main" id="{8F4E7BA1-4419-C93B-6D72-17D97C5C12C7}"/>
                </a:ext>
              </a:extLst>
            </p:cNvPr>
            <p:cNvSpPr txBox="1"/>
            <p:nvPr/>
          </p:nvSpPr>
          <p:spPr>
            <a:xfrm>
              <a:off x="1029144" y="1811705"/>
              <a:ext cx="861329" cy="390843"/>
            </a:xfrm>
            <a:prstGeom prst="rect">
              <a:avLst/>
            </a:prstGeom>
            <a:noFill/>
          </p:spPr>
          <p:txBody>
            <a:bodyPr wrap="none" lIns="0" tIns="0" rIns="0" bIns="0">
              <a:spAutoFit/>
            </a:bodyPr>
            <a:lstStyle/>
            <a:p>
              <a:pPr algn="ctr" defTabSz="1219170" fontAlgn="base">
                <a:spcBef>
                  <a:spcPct val="0"/>
                </a:spcBef>
                <a:spcAft>
                  <a:spcPct val="0"/>
                </a:spcAft>
              </a:pPr>
              <a:r>
                <a:rPr lang="en-US" sz="1600" b="1" dirty="0">
                  <a:solidFill>
                    <a:prstClr val="white"/>
                  </a:solidFill>
                  <a:effectLst>
                    <a:outerShdw blurRad="50800" dist="25400" dir="2700000" algn="tl" rotWithShape="0">
                      <a:prstClr val="black">
                        <a:alpha val="60000"/>
                      </a:prstClr>
                    </a:outerShdw>
                  </a:effectLst>
                  <a:latin typeface="Tahoma"/>
                  <a:cs typeface="Arial" charset="0"/>
                </a:rPr>
                <a:t>Algorithm </a:t>
              </a:r>
              <a:br>
                <a:rPr lang="en-US" sz="1600" b="1" dirty="0">
                  <a:solidFill>
                    <a:prstClr val="white"/>
                  </a:solidFill>
                  <a:effectLst>
                    <a:outerShdw blurRad="50800" dist="25400" dir="2700000" algn="tl" rotWithShape="0">
                      <a:prstClr val="black">
                        <a:alpha val="60000"/>
                      </a:prstClr>
                    </a:outerShdw>
                  </a:effectLst>
                  <a:latin typeface="Tahoma"/>
                  <a:cs typeface="Arial" charset="0"/>
                </a:rPr>
              </a:br>
              <a:r>
                <a:rPr lang="en-US" sz="1600" b="1" dirty="0">
                  <a:solidFill>
                    <a:prstClr val="white"/>
                  </a:solidFill>
                  <a:effectLst>
                    <a:outerShdw blurRad="50800" dist="25400" dir="2700000" algn="tl" rotWithShape="0">
                      <a:prstClr val="black">
                        <a:alpha val="60000"/>
                      </a:prstClr>
                    </a:outerShdw>
                  </a:effectLst>
                  <a:latin typeface="Tahoma"/>
                  <a:cs typeface="Arial" charset="0"/>
                </a:rPr>
                <a:t>Bias</a:t>
              </a:r>
            </a:p>
          </p:txBody>
        </p:sp>
        <p:sp>
          <p:nvSpPr>
            <p:cNvPr id="18" name="Chord 17">
              <a:extLst>
                <a:ext uri="{FF2B5EF4-FFF2-40B4-BE49-F238E27FC236}">
                  <a16:creationId xmlns:a16="http://schemas.microsoft.com/office/drawing/2014/main" id="{384BEF18-746D-DF7B-56B0-1368B7DFCD4F}"/>
                </a:ext>
              </a:extLst>
            </p:cNvPr>
            <p:cNvSpPr/>
            <p:nvPr/>
          </p:nvSpPr>
          <p:spPr>
            <a:xfrm>
              <a:off x="928909" y="1422386"/>
              <a:ext cx="1055620" cy="442834"/>
            </a:xfrm>
            <a:custGeom>
              <a:avLst/>
              <a:gdLst>
                <a:gd name="connsiteX0" fmla="*/ 39527 w 1106424"/>
                <a:gd name="connsiteY0" fmla="*/ 347856 h 1106424"/>
                <a:gd name="connsiteX1" fmla="*/ 602396 w 1106424"/>
                <a:gd name="connsiteY1" fmla="*/ 2191 h 1106424"/>
                <a:gd name="connsiteX2" fmla="*/ 1095147 w 1106424"/>
                <a:gd name="connsiteY2" fmla="*/ 442079 h 1106424"/>
                <a:gd name="connsiteX3" fmla="*/ 39527 w 1106424"/>
                <a:gd name="connsiteY3" fmla="*/ 347856 h 1106424"/>
                <a:gd name="connsiteX0" fmla="*/ 0 w 1055943"/>
                <a:gd name="connsiteY0" fmla="*/ 347869 h 442092"/>
                <a:gd name="connsiteX1" fmla="*/ 562869 w 1055943"/>
                <a:gd name="connsiteY1" fmla="*/ 2204 h 442092"/>
                <a:gd name="connsiteX2" fmla="*/ 1055620 w 1055943"/>
                <a:gd name="connsiteY2" fmla="*/ 442092 h 442092"/>
                <a:gd name="connsiteX3" fmla="*/ 498255 w 1055943"/>
                <a:gd name="connsiteY3" fmla="*/ 395301 h 442092"/>
                <a:gd name="connsiteX4" fmla="*/ 0 w 1055943"/>
                <a:gd name="connsiteY4" fmla="*/ 347869 h 442092"/>
                <a:gd name="connsiteX0" fmla="*/ 0 w 1056090"/>
                <a:gd name="connsiteY0" fmla="*/ 347869 h 442092"/>
                <a:gd name="connsiteX1" fmla="*/ 562869 w 1056090"/>
                <a:gd name="connsiteY1" fmla="*/ 2204 h 442092"/>
                <a:gd name="connsiteX2" fmla="*/ 1055620 w 1056090"/>
                <a:gd name="connsiteY2" fmla="*/ 442092 h 442092"/>
                <a:gd name="connsiteX3" fmla="*/ 498255 w 1056090"/>
                <a:gd name="connsiteY3" fmla="*/ 395301 h 442092"/>
                <a:gd name="connsiteX4" fmla="*/ 0 w 105609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498255 w 1055620"/>
                <a:gd name="connsiteY3" fmla="*/ 395301 h 442092"/>
                <a:gd name="connsiteX4" fmla="*/ 0 w 105562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498255 w 1055620"/>
                <a:gd name="connsiteY3" fmla="*/ 395301 h 442092"/>
                <a:gd name="connsiteX4" fmla="*/ 0 w 105562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498255 w 1055620"/>
                <a:gd name="connsiteY3" fmla="*/ 395301 h 442092"/>
                <a:gd name="connsiteX4" fmla="*/ 0 w 105562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498255 w 1055620"/>
                <a:gd name="connsiteY3" fmla="*/ 395301 h 442092"/>
                <a:gd name="connsiteX4" fmla="*/ 0 w 105562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498255 w 1055620"/>
                <a:gd name="connsiteY3" fmla="*/ 395301 h 442092"/>
                <a:gd name="connsiteX4" fmla="*/ 0 w 105562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503017 w 1055620"/>
                <a:gd name="connsiteY3" fmla="*/ 419113 h 442092"/>
                <a:gd name="connsiteX4" fmla="*/ 0 w 1055620"/>
                <a:gd name="connsiteY4" fmla="*/ 347869 h 442092"/>
                <a:gd name="connsiteX0" fmla="*/ 0 w 1055620"/>
                <a:gd name="connsiteY0" fmla="*/ 347869 h 442092"/>
                <a:gd name="connsiteX1" fmla="*/ 562869 w 1055620"/>
                <a:gd name="connsiteY1" fmla="*/ 2204 h 442092"/>
                <a:gd name="connsiteX2" fmla="*/ 1055620 w 1055620"/>
                <a:gd name="connsiteY2" fmla="*/ 442092 h 442092"/>
                <a:gd name="connsiteX3" fmla="*/ 503017 w 1055620"/>
                <a:gd name="connsiteY3" fmla="*/ 419113 h 442092"/>
                <a:gd name="connsiteX4" fmla="*/ 0 w 1055620"/>
                <a:gd name="connsiteY4" fmla="*/ 347869 h 442092"/>
                <a:gd name="connsiteX0" fmla="*/ 0 w 1055620"/>
                <a:gd name="connsiteY0" fmla="*/ 347869 h 442386"/>
                <a:gd name="connsiteX1" fmla="*/ 562869 w 1055620"/>
                <a:gd name="connsiteY1" fmla="*/ 2204 h 442386"/>
                <a:gd name="connsiteX2" fmla="*/ 1055620 w 1055620"/>
                <a:gd name="connsiteY2" fmla="*/ 442092 h 442386"/>
                <a:gd name="connsiteX3" fmla="*/ 503017 w 1055620"/>
                <a:gd name="connsiteY3" fmla="*/ 419113 h 442386"/>
                <a:gd name="connsiteX4" fmla="*/ 0 w 1055620"/>
                <a:gd name="connsiteY4" fmla="*/ 347869 h 442386"/>
                <a:gd name="connsiteX0" fmla="*/ 0 w 1055620"/>
                <a:gd name="connsiteY0" fmla="*/ 347869 h 442834"/>
                <a:gd name="connsiteX1" fmla="*/ 562869 w 1055620"/>
                <a:gd name="connsiteY1" fmla="*/ 2204 h 442834"/>
                <a:gd name="connsiteX2" fmla="*/ 1055620 w 1055620"/>
                <a:gd name="connsiteY2" fmla="*/ 442092 h 442834"/>
                <a:gd name="connsiteX3" fmla="*/ 503017 w 1055620"/>
                <a:gd name="connsiteY3" fmla="*/ 419113 h 442834"/>
                <a:gd name="connsiteX4" fmla="*/ 0 w 1055620"/>
                <a:gd name="connsiteY4" fmla="*/ 347869 h 442834"/>
                <a:gd name="connsiteX0" fmla="*/ 0 w 1055620"/>
                <a:gd name="connsiteY0" fmla="*/ 347869 h 442834"/>
                <a:gd name="connsiteX1" fmla="*/ 562869 w 1055620"/>
                <a:gd name="connsiteY1" fmla="*/ 2204 h 442834"/>
                <a:gd name="connsiteX2" fmla="*/ 1055620 w 1055620"/>
                <a:gd name="connsiteY2" fmla="*/ 442092 h 442834"/>
                <a:gd name="connsiteX3" fmla="*/ 503017 w 1055620"/>
                <a:gd name="connsiteY3" fmla="*/ 419113 h 442834"/>
                <a:gd name="connsiteX4" fmla="*/ 0 w 1055620"/>
                <a:gd name="connsiteY4" fmla="*/ 347869 h 442834"/>
                <a:gd name="connsiteX0" fmla="*/ 0 w 1055620"/>
                <a:gd name="connsiteY0" fmla="*/ 347869 h 442834"/>
                <a:gd name="connsiteX1" fmla="*/ 562869 w 1055620"/>
                <a:gd name="connsiteY1" fmla="*/ 2204 h 442834"/>
                <a:gd name="connsiteX2" fmla="*/ 1055620 w 1055620"/>
                <a:gd name="connsiteY2" fmla="*/ 442092 h 442834"/>
                <a:gd name="connsiteX3" fmla="*/ 503017 w 1055620"/>
                <a:gd name="connsiteY3" fmla="*/ 419113 h 442834"/>
                <a:gd name="connsiteX4" fmla="*/ 0 w 1055620"/>
                <a:gd name="connsiteY4" fmla="*/ 347869 h 442834"/>
                <a:gd name="connsiteX0" fmla="*/ 0 w 1055620"/>
                <a:gd name="connsiteY0" fmla="*/ 347869 h 442834"/>
                <a:gd name="connsiteX1" fmla="*/ 562869 w 1055620"/>
                <a:gd name="connsiteY1" fmla="*/ 2204 h 442834"/>
                <a:gd name="connsiteX2" fmla="*/ 1055620 w 1055620"/>
                <a:gd name="connsiteY2" fmla="*/ 442092 h 442834"/>
                <a:gd name="connsiteX3" fmla="*/ 503017 w 1055620"/>
                <a:gd name="connsiteY3" fmla="*/ 419113 h 442834"/>
                <a:gd name="connsiteX4" fmla="*/ 0 w 1055620"/>
                <a:gd name="connsiteY4" fmla="*/ 347869 h 442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620" h="442834">
                  <a:moveTo>
                    <a:pt x="0" y="347869"/>
                  </a:moveTo>
                  <a:cubicBezTo>
                    <a:pt x="90700" y="120989"/>
                    <a:pt x="319498" y="-19519"/>
                    <a:pt x="562869" y="2204"/>
                  </a:cubicBezTo>
                  <a:cubicBezTo>
                    <a:pt x="825288" y="12020"/>
                    <a:pt x="1042577" y="259894"/>
                    <a:pt x="1055620" y="442092"/>
                  </a:cubicBezTo>
                  <a:cubicBezTo>
                    <a:pt x="888088" y="446338"/>
                    <a:pt x="637212" y="431535"/>
                    <a:pt x="503017" y="419113"/>
                  </a:cubicBezTo>
                  <a:cubicBezTo>
                    <a:pt x="375827" y="409653"/>
                    <a:pt x="167672" y="383524"/>
                    <a:pt x="0" y="347869"/>
                  </a:cubicBezTo>
                  <a:close/>
                </a:path>
              </a:pathLst>
            </a:cu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grpSp>
      <p:grpSp>
        <p:nvGrpSpPr>
          <p:cNvPr id="31" name="Group 30">
            <a:extLst>
              <a:ext uri="{FF2B5EF4-FFF2-40B4-BE49-F238E27FC236}">
                <a16:creationId xmlns:a16="http://schemas.microsoft.com/office/drawing/2014/main" id="{A4E30C6D-89F0-D425-30FE-CE498D7E08FA}"/>
              </a:ext>
            </a:extLst>
          </p:cNvPr>
          <p:cNvGrpSpPr/>
          <p:nvPr/>
        </p:nvGrpSpPr>
        <p:grpSpPr>
          <a:xfrm>
            <a:off x="2529433" y="1735889"/>
            <a:ext cx="1392120" cy="1392399"/>
            <a:chOff x="2121535" y="1323119"/>
            <a:chExt cx="1104900" cy="1105121"/>
          </a:xfrm>
        </p:grpSpPr>
        <p:sp>
          <p:nvSpPr>
            <p:cNvPr id="17" name="Oval 16">
              <a:extLst>
                <a:ext uri="{FF2B5EF4-FFF2-40B4-BE49-F238E27FC236}">
                  <a16:creationId xmlns:a16="http://schemas.microsoft.com/office/drawing/2014/main" id="{84B45D2D-9475-8004-E257-997367D6C598}"/>
                </a:ext>
              </a:extLst>
            </p:cNvPr>
            <p:cNvSpPr/>
            <p:nvPr/>
          </p:nvSpPr>
          <p:spPr>
            <a:xfrm>
              <a:off x="2121535" y="1323340"/>
              <a:ext cx="1104900" cy="1104900"/>
            </a:xfrm>
            <a:prstGeom prst="ellipse">
              <a:avLst/>
            </a:prstGeom>
            <a:solidFill>
              <a:schemeClr val="accent1">
                <a:lumMod val="60000"/>
                <a:lumOff val="40000"/>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19" name="Chord 18">
              <a:extLst>
                <a:ext uri="{FF2B5EF4-FFF2-40B4-BE49-F238E27FC236}">
                  <a16:creationId xmlns:a16="http://schemas.microsoft.com/office/drawing/2014/main" id="{336FE471-4510-8F43-0B76-674DC69E7E8D}"/>
                </a:ext>
              </a:extLst>
            </p:cNvPr>
            <p:cNvSpPr/>
            <p:nvPr/>
          </p:nvSpPr>
          <p:spPr>
            <a:xfrm>
              <a:off x="2121716" y="1323119"/>
              <a:ext cx="1086185" cy="539229"/>
            </a:xfrm>
            <a:custGeom>
              <a:avLst/>
              <a:gdLst>
                <a:gd name="connsiteX0" fmla="*/ 182 w 1106424"/>
                <a:gd name="connsiteY0" fmla="*/ 539009 h 1106424"/>
                <a:gd name="connsiteX1" fmla="*/ 485772 w 1106424"/>
                <a:gd name="connsiteY1" fmla="*/ 4126 h 1106424"/>
                <a:gd name="connsiteX2" fmla="*/ 1086367 w 1106424"/>
                <a:gd name="connsiteY2" fmla="*/ 405602 h 1106424"/>
                <a:gd name="connsiteX3" fmla="*/ 182 w 1106424"/>
                <a:gd name="connsiteY3" fmla="*/ 539009 h 1106424"/>
                <a:gd name="connsiteX0" fmla="*/ 0 w 1086185"/>
                <a:gd name="connsiteY0" fmla="*/ 537078 h 537078"/>
                <a:gd name="connsiteX1" fmla="*/ 485590 w 1086185"/>
                <a:gd name="connsiteY1" fmla="*/ 2195 h 537078"/>
                <a:gd name="connsiteX2" fmla="*/ 1086185 w 1086185"/>
                <a:gd name="connsiteY2" fmla="*/ 403671 h 537078"/>
                <a:gd name="connsiteX3" fmla="*/ 586558 w 1086185"/>
                <a:gd name="connsiteY3" fmla="*/ 463842 h 537078"/>
                <a:gd name="connsiteX4" fmla="*/ 0 w 1086185"/>
                <a:gd name="connsiteY4" fmla="*/ 537078 h 537078"/>
                <a:gd name="connsiteX0" fmla="*/ 0 w 1086185"/>
                <a:gd name="connsiteY0" fmla="*/ 538329 h 538329"/>
                <a:gd name="connsiteX1" fmla="*/ 485590 w 1086185"/>
                <a:gd name="connsiteY1" fmla="*/ 3446 h 538329"/>
                <a:gd name="connsiteX2" fmla="*/ 1086185 w 1086185"/>
                <a:gd name="connsiteY2" fmla="*/ 404922 h 538329"/>
                <a:gd name="connsiteX3" fmla="*/ 586558 w 1086185"/>
                <a:gd name="connsiteY3" fmla="*/ 465093 h 538329"/>
                <a:gd name="connsiteX4" fmla="*/ 0 w 1086185"/>
                <a:gd name="connsiteY4" fmla="*/ 538329 h 538329"/>
                <a:gd name="connsiteX0" fmla="*/ 0 w 1086185"/>
                <a:gd name="connsiteY0" fmla="*/ 539229 h 539229"/>
                <a:gd name="connsiteX1" fmla="*/ 485590 w 1086185"/>
                <a:gd name="connsiteY1" fmla="*/ 4346 h 539229"/>
                <a:gd name="connsiteX2" fmla="*/ 1086185 w 1086185"/>
                <a:gd name="connsiteY2" fmla="*/ 405822 h 539229"/>
                <a:gd name="connsiteX3" fmla="*/ 586558 w 1086185"/>
                <a:gd name="connsiteY3" fmla="*/ 465993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9890 w 1086185"/>
                <a:gd name="connsiteY3" fmla="*/ 487424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 name="connsiteX0" fmla="*/ 0 w 1086185"/>
                <a:gd name="connsiteY0" fmla="*/ 539229 h 539229"/>
                <a:gd name="connsiteX1" fmla="*/ 485590 w 1086185"/>
                <a:gd name="connsiteY1" fmla="*/ 4346 h 539229"/>
                <a:gd name="connsiteX2" fmla="*/ 1086185 w 1086185"/>
                <a:gd name="connsiteY2" fmla="*/ 405822 h 539229"/>
                <a:gd name="connsiteX3" fmla="*/ 567509 w 1086185"/>
                <a:gd name="connsiteY3" fmla="*/ 501711 h 539229"/>
                <a:gd name="connsiteX4" fmla="*/ 0 w 1086185"/>
                <a:gd name="connsiteY4" fmla="*/ 539229 h 53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6185" h="539229">
                  <a:moveTo>
                    <a:pt x="0" y="539229"/>
                  </a:moveTo>
                  <a:cubicBezTo>
                    <a:pt x="7036" y="265271"/>
                    <a:pt x="213585" y="37754"/>
                    <a:pt x="485590" y="4346"/>
                  </a:cubicBezTo>
                  <a:cubicBezTo>
                    <a:pt x="802839" y="-33824"/>
                    <a:pt x="1043164" y="186006"/>
                    <a:pt x="1086185" y="405822"/>
                  </a:cubicBezTo>
                  <a:cubicBezTo>
                    <a:pt x="944249" y="454454"/>
                    <a:pt x="680870" y="488798"/>
                    <a:pt x="567509" y="501711"/>
                  </a:cubicBezTo>
                  <a:cubicBezTo>
                    <a:pt x="437871" y="516598"/>
                    <a:pt x="184408" y="531485"/>
                    <a:pt x="0" y="539229"/>
                  </a:cubicBezTo>
                  <a:close/>
                </a:path>
              </a:pathLst>
            </a:cu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21" name="TextBox 20">
              <a:extLst>
                <a:ext uri="{FF2B5EF4-FFF2-40B4-BE49-F238E27FC236}">
                  <a16:creationId xmlns:a16="http://schemas.microsoft.com/office/drawing/2014/main" id="{6B998D2C-76B7-B972-F50A-2C857373E7F9}"/>
                </a:ext>
              </a:extLst>
            </p:cNvPr>
            <p:cNvSpPr txBox="1"/>
            <p:nvPr/>
          </p:nvSpPr>
          <p:spPr>
            <a:xfrm>
              <a:off x="2383802" y="1716455"/>
              <a:ext cx="634865" cy="390843"/>
            </a:xfrm>
            <a:prstGeom prst="rect">
              <a:avLst/>
            </a:prstGeom>
            <a:noFill/>
          </p:spPr>
          <p:txBody>
            <a:bodyPr wrap="none" lIns="0" tIns="0" rIns="0" bIns="0">
              <a:spAutoFit/>
            </a:bodyPr>
            <a:lstStyle/>
            <a:p>
              <a:pPr algn="ctr" defTabSz="1219170" fontAlgn="base">
                <a:spcBef>
                  <a:spcPct val="0"/>
                </a:spcBef>
                <a:spcAft>
                  <a:spcPct val="0"/>
                </a:spcAft>
              </a:pPr>
              <a:r>
                <a:rPr lang="en-US" sz="1600" b="1" dirty="0">
                  <a:solidFill>
                    <a:prstClr val="white"/>
                  </a:solidFill>
                  <a:effectLst>
                    <a:outerShdw blurRad="50800" dist="25400" dir="2700000" algn="tl" rotWithShape="0">
                      <a:prstClr val="black">
                        <a:alpha val="60000"/>
                      </a:prstClr>
                    </a:outerShdw>
                  </a:effectLst>
                  <a:latin typeface="Tahoma"/>
                  <a:cs typeface="Arial" charset="0"/>
                </a:rPr>
                <a:t>Human </a:t>
              </a:r>
              <a:br>
                <a:rPr lang="en-US" sz="1600" b="1" dirty="0">
                  <a:solidFill>
                    <a:prstClr val="white"/>
                  </a:solidFill>
                  <a:effectLst>
                    <a:outerShdw blurRad="50800" dist="25400" dir="2700000" algn="tl" rotWithShape="0">
                      <a:prstClr val="black">
                        <a:alpha val="60000"/>
                      </a:prstClr>
                    </a:outerShdw>
                  </a:effectLst>
                  <a:latin typeface="Tahoma"/>
                  <a:cs typeface="Arial" charset="0"/>
                </a:rPr>
              </a:br>
              <a:r>
                <a:rPr lang="en-US" sz="1600" b="1" dirty="0">
                  <a:solidFill>
                    <a:prstClr val="white"/>
                  </a:solidFill>
                  <a:effectLst>
                    <a:outerShdw blurRad="50800" dist="25400" dir="2700000" algn="tl" rotWithShape="0">
                      <a:prstClr val="black">
                        <a:alpha val="60000"/>
                      </a:prstClr>
                    </a:outerShdw>
                  </a:effectLst>
                  <a:latin typeface="Tahoma"/>
                  <a:cs typeface="Arial" charset="0"/>
                </a:rPr>
                <a:t>Bias</a:t>
              </a:r>
            </a:p>
          </p:txBody>
        </p:sp>
      </p:grpSp>
      <p:grpSp>
        <p:nvGrpSpPr>
          <p:cNvPr id="45" name="Group 44">
            <a:extLst>
              <a:ext uri="{FF2B5EF4-FFF2-40B4-BE49-F238E27FC236}">
                <a16:creationId xmlns:a16="http://schemas.microsoft.com/office/drawing/2014/main" id="{5D7C3133-8D7C-65DA-829D-10D8145595B0}"/>
              </a:ext>
            </a:extLst>
          </p:cNvPr>
          <p:cNvGrpSpPr/>
          <p:nvPr/>
        </p:nvGrpSpPr>
        <p:grpSpPr>
          <a:xfrm>
            <a:off x="1829732" y="3043920"/>
            <a:ext cx="1392120" cy="1392120"/>
            <a:chOff x="1372299" y="2282940"/>
            <a:chExt cx="1044090" cy="1044090"/>
          </a:xfrm>
        </p:grpSpPr>
        <p:sp>
          <p:nvSpPr>
            <p:cNvPr id="16" name="Oval 15">
              <a:extLst>
                <a:ext uri="{FF2B5EF4-FFF2-40B4-BE49-F238E27FC236}">
                  <a16:creationId xmlns:a16="http://schemas.microsoft.com/office/drawing/2014/main" id="{F09EF53A-BE55-FEA7-0833-0CAF0EE4220B}"/>
                </a:ext>
              </a:extLst>
            </p:cNvPr>
            <p:cNvSpPr/>
            <p:nvPr/>
          </p:nvSpPr>
          <p:spPr>
            <a:xfrm>
              <a:off x="1372299" y="2282940"/>
              <a:ext cx="1044090" cy="1044090"/>
            </a:xfrm>
            <a:prstGeom prst="ellipse">
              <a:avLst/>
            </a:prstGeom>
            <a:solidFill>
              <a:srgbClr val="007836">
                <a:alpha val="6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endParaRPr lang="en-US" sz="2400" dirty="0">
                <a:solidFill>
                  <a:prstClr val="white"/>
                </a:solidFill>
                <a:latin typeface="Tahoma"/>
              </a:endParaRPr>
            </a:p>
          </p:txBody>
        </p:sp>
        <p:sp>
          <p:nvSpPr>
            <p:cNvPr id="22" name="TextBox 21">
              <a:extLst>
                <a:ext uri="{FF2B5EF4-FFF2-40B4-BE49-F238E27FC236}">
                  <a16:creationId xmlns:a16="http://schemas.microsoft.com/office/drawing/2014/main" id="{97B4DEB0-28B7-C290-B233-F107CB2B6F82}"/>
                </a:ext>
              </a:extLst>
            </p:cNvPr>
            <p:cNvSpPr txBox="1"/>
            <p:nvPr/>
          </p:nvSpPr>
          <p:spPr>
            <a:xfrm>
              <a:off x="1703748" y="2640018"/>
              <a:ext cx="365485" cy="369332"/>
            </a:xfrm>
            <a:prstGeom prst="rect">
              <a:avLst/>
            </a:prstGeom>
            <a:noFill/>
          </p:spPr>
          <p:txBody>
            <a:bodyPr wrap="none" lIns="0" tIns="0" rIns="0" bIns="0">
              <a:spAutoFit/>
            </a:bodyPr>
            <a:lstStyle/>
            <a:p>
              <a:pPr algn="ctr" defTabSz="1219170" fontAlgn="base">
                <a:spcBef>
                  <a:spcPct val="0"/>
                </a:spcBef>
                <a:spcAft>
                  <a:spcPct val="0"/>
                </a:spcAft>
              </a:pPr>
              <a:r>
                <a:rPr lang="en-US" sz="1600" b="1" dirty="0">
                  <a:solidFill>
                    <a:prstClr val="white"/>
                  </a:solidFill>
                  <a:effectLst>
                    <a:outerShdw blurRad="50800" dist="25400" dir="2700000" algn="tl" rotWithShape="0">
                      <a:prstClr val="black">
                        <a:alpha val="60000"/>
                      </a:prstClr>
                    </a:outerShdw>
                  </a:effectLst>
                  <a:latin typeface="Tahoma"/>
                  <a:cs typeface="Arial" charset="0"/>
                </a:rPr>
                <a:t>Data</a:t>
              </a:r>
            </a:p>
            <a:p>
              <a:pPr algn="ctr" defTabSz="1219170" fontAlgn="base">
                <a:spcBef>
                  <a:spcPct val="0"/>
                </a:spcBef>
                <a:spcAft>
                  <a:spcPct val="0"/>
                </a:spcAft>
              </a:pPr>
              <a:r>
                <a:rPr lang="en-US" sz="1600" b="1" dirty="0">
                  <a:solidFill>
                    <a:prstClr val="white"/>
                  </a:solidFill>
                  <a:effectLst>
                    <a:outerShdw blurRad="50800" dist="25400" dir="2700000" algn="tl" rotWithShape="0">
                      <a:prstClr val="black">
                        <a:alpha val="60000"/>
                      </a:prstClr>
                    </a:outerShdw>
                  </a:effectLst>
                  <a:latin typeface="Tahoma"/>
                  <a:cs typeface="Arial" charset="0"/>
                </a:rPr>
                <a:t>Bias</a:t>
              </a:r>
            </a:p>
          </p:txBody>
        </p:sp>
      </p:grpSp>
      <p:sp>
        <p:nvSpPr>
          <p:cNvPr id="35" name="Rectangle: Rounded Corners 34">
            <a:extLst>
              <a:ext uri="{FF2B5EF4-FFF2-40B4-BE49-F238E27FC236}">
                <a16:creationId xmlns:a16="http://schemas.microsoft.com/office/drawing/2014/main" id="{D2F8F3FA-1575-4879-F928-0006CA8D6605}"/>
              </a:ext>
            </a:extLst>
          </p:cNvPr>
          <p:cNvSpPr/>
          <p:nvPr/>
        </p:nvSpPr>
        <p:spPr>
          <a:xfrm>
            <a:off x="5293338" y="4867363"/>
            <a:ext cx="2210049" cy="1635039"/>
          </a:xfrm>
          <a:prstGeom prst="roundRect">
            <a:avLst>
              <a:gd name="adj" fmla="val 12317"/>
            </a:avLst>
          </a:prstGeom>
          <a:solidFill>
            <a:schemeClr val="bg1">
              <a:lumMod val="95000"/>
            </a:schemeClr>
          </a:solidFill>
          <a:ln w="31750">
            <a:solidFill>
              <a:schemeClr val="accent4"/>
            </a:solidFill>
          </a:ln>
        </p:spPr>
        <p:style>
          <a:lnRef idx="1">
            <a:schemeClr val="accent1"/>
          </a:lnRef>
          <a:fillRef idx="3">
            <a:schemeClr val="accent1"/>
          </a:fillRef>
          <a:effectRef idx="2">
            <a:schemeClr val="accent1"/>
          </a:effectRef>
          <a:fontRef idx="minor">
            <a:schemeClr val="lt1"/>
          </a:fontRef>
        </p:style>
        <p:txBody>
          <a:bodyPr bIns="121920" rtlCol="0" anchor="b"/>
          <a:lstStyle/>
          <a:p>
            <a:pPr algn="ctr" defTabSz="1219170" fontAlgn="base">
              <a:spcBef>
                <a:spcPct val="0"/>
              </a:spcBef>
              <a:spcAft>
                <a:spcPct val="0"/>
              </a:spcAft>
            </a:pPr>
            <a:r>
              <a:rPr lang="en-US" sz="1867" b="1" dirty="0">
                <a:solidFill>
                  <a:prstClr val="black"/>
                </a:solidFill>
                <a:latin typeface="Tahoma"/>
              </a:rPr>
              <a:t>Biased Outputs</a:t>
            </a:r>
          </a:p>
        </p:txBody>
      </p:sp>
      <p:sp>
        <p:nvSpPr>
          <p:cNvPr id="36" name="Isosceles Triangle 35">
            <a:extLst>
              <a:ext uri="{FF2B5EF4-FFF2-40B4-BE49-F238E27FC236}">
                <a16:creationId xmlns:a16="http://schemas.microsoft.com/office/drawing/2014/main" id="{ED66548C-E205-60CE-FD8F-51D9BAE779FE}"/>
              </a:ext>
            </a:extLst>
          </p:cNvPr>
          <p:cNvSpPr/>
          <p:nvPr/>
        </p:nvSpPr>
        <p:spPr>
          <a:xfrm>
            <a:off x="5798620" y="4961417"/>
            <a:ext cx="1199483" cy="932931"/>
          </a:xfrm>
          <a:prstGeom prst="triangle">
            <a:avLst/>
          </a:prstGeom>
          <a:solidFill>
            <a:schemeClr val="accent4"/>
          </a:solidFill>
          <a:ln w="53975" cap="rnd">
            <a:solidFill>
              <a:schemeClr val="bg1"/>
            </a:solidFill>
          </a:ln>
        </p:spPr>
        <p:style>
          <a:lnRef idx="1">
            <a:schemeClr val="accent1"/>
          </a:lnRef>
          <a:fillRef idx="3">
            <a:schemeClr val="accent1"/>
          </a:fillRef>
          <a:effectRef idx="2">
            <a:schemeClr val="accent1"/>
          </a:effectRef>
          <a:fontRef idx="minor">
            <a:schemeClr val="lt1"/>
          </a:fontRef>
        </p:style>
        <p:txBody>
          <a:bodyPr lIns="0" tIns="0" rIns="0" bIns="243840" rtlCol="0" anchor="ctr"/>
          <a:lstStyle/>
          <a:p>
            <a:pPr algn="ctr" defTabSz="1219170" fontAlgn="base">
              <a:spcBef>
                <a:spcPct val="0"/>
              </a:spcBef>
              <a:spcAft>
                <a:spcPct val="0"/>
              </a:spcAft>
            </a:pPr>
            <a:r>
              <a:rPr lang="en-US" sz="4800" b="1" dirty="0">
                <a:solidFill>
                  <a:prstClr val="white"/>
                </a:solidFill>
                <a:latin typeface="Tahoma"/>
              </a:rPr>
              <a:t>!</a:t>
            </a:r>
          </a:p>
        </p:txBody>
      </p:sp>
      <p:sp>
        <p:nvSpPr>
          <p:cNvPr id="39" name="Rectangle 38">
            <a:extLst>
              <a:ext uri="{FF2B5EF4-FFF2-40B4-BE49-F238E27FC236}">
                <a16:creationId xmlns:a16="http://schemas.microsoft.com/office/drawing/2014/main" id="{5D63ECFA-A85A-D3C2-6E69-3D6B83F1815C}"/>
              </a:ext>
            </a:extLst>
          </p:cNvPr>
          <p:cNvSpPr/>
          <p:nvPr/>
        </p:nvSpPr>
        <p:spPr>
          <a:xfrm>
            <a:off x="5258938" y="1371600"/>
            <a:ext cx="6018663" cy="38608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prstClr val="white"/>
                </a:solidFill>
                <a:latin typeface="Tahoma"/>
              </a:rPr>
              <a:t>Human Bias</a:t>
            </a:r>
          </a:p>
        </p:txBody>
      </p:sp>
      <p:sp>
        <p:nvSpPr>
          <p:cNvPr id="40" name="Rectangle 39">
            <a:extLst>
              <a:ext uri="{FF2B5EF4-FFF2-40B4-BE49-F238E27FC236}">
                <a16:creationId xmlns:a16="http://schemas.microsoft.com/office/drawing/2014/main" id="{C5C98425-3FAB-6940-AE65-3A47885DCDC5}"/>
              </a:ext>
            </a:extLst>
          </p:cNvPr>
          <p:cNvSpPr/>
          <p:nvPr/>
        </p:nvSpPr>
        <p:spPr>
          <a:xfrm>
            <a:off x="5258938" y="1757680"/>
            <a:ext cx="6018663" cy="6096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US" sz="1600" dirty="0">
                <a:solidFill>
                  <a:prstClr val="black"/>
                </a:solidFill>
                <a:latin typeface="Tahoma"/>
              </a:rPr>
              <a:t>Human biases can affect the data that we produce and collect and can feed into the algorithms we create.</a:t>
            </a:r>
          </a:p>
        </p:txBody>
      </p:sp>
      <p:sp>
        <p:nvSpPr>
          <p:cNvPr id="41" name="Rectangle 40">
            <a:extLst>
              <a:ext uri="{FF2B5EF4-FFF2-40B4-BE49-F238E27FC236}">
                <a16:creationId xmlns:a16="http://schemas.microsoft.com/office/drawing/2014/main" id="{94757C04-B41F-967C-608A-59C732D3449F}"/>
              </a:ext>
            </a:extLst>
          </p:cNvPr>
          <p:cNvSpPr/>
          <p:nvPr/>
        </p:nvSpPr>
        <p:spPr>
          <a:xfrm>
            <a:off x="5258938" y="2519680"/>
            <a:ext cx="6018663" cy="38608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prstClr val="white"/>
                </a:solidFill>
                <a:latin typeface="Tahoma"/>
              </a:rPr>
              <a:t>Algorithm Bias</a:t>
            </a:r>
          </a:p>
        </p:txBody>
      </p:sp>
      <p:sp>
        <p:nvSpPr>
          <p:cNvPr id="42" name="Rectangle 41">
            <a:extLst>
              <a:ext uri="{FF2B5EF4-FFF2-40B4-BE49-F238E27FC236}">
                <a16:creationId xmlns:a16="http://schemas.microsoft.com/office/drawing/2014/main" id="{FBC666C2-95A5-698A-98D0-D013477CFF30}"/>
              </a:ext>
            </a:extLst>
          </p:cNvPr>
          <p:cNvSpPr/>
          <p:nvPr/>
        </p:nvSpPr>
        <p:spPr>
          <a:xfrm>
            <a:off x="5258938" y="2905760"/>
            <a:ext cx="6018663" cy="6096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US" sz="1600" dirty="0">
                <a:solidFill>
                  <a:prstClr val="black"/>
                </a:solidFill>
                <a:latin typeface="Tahoma"/>
              </a:rPr>
              <a:t>When an algorithm produces results that are systematically prejudiced due to assumptions in the machine learning process.</a:t>
            </a:r>
          </a:p>
        </p:txBody>
      </p:sp>
      <p:sp>
        <p:nvSpPr>
          <p:cNvPr id="43" name="Rectangle 42">
            <a:extLst>
              <a:ext uri="{FF2B5EF4-FFF2-40B4-BE49-F238E27FC236}">
                <a16:creationId xmlns:a16="http://schemas.microsoft.com/office/drawing/2014/main" id="{E0D5109A-8098-3F4D-2AA5-FEE6F65E13A7}"/>
              </a:ext>
            </a:extLst>
          </p:cNvPr>
          <p:cNvSpPr/>
          <p:nvPr/>
        </p:nvSpPr>
        <p:spPr>
          <a:xfrm>
            <a:off x="5258938" y="3657600"/>
            <a:ext cx="6018663" cy="386080"/>
          </a:xfrm>
          <a:prstGeom prst="rect">
            <a:avLst/>
          </a:prstGeom>
          <a:solidFill>
            <a:srgbClr val="00783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US" sz="1867" b="1" dirty="0">
                <a:solidFill>
                  <a:prstClr val="white"/>
                </a:solidFill>
                <a:latin typeface="Tahoma"/>
              </a:rPr>
              <a:t>Data Bias</a:t>
            </a:r>
          </a:p>
        </p:txBody>
      </p:sp>
      <p:sp>
        <p:nvSpPr>
          <p:cNvPr id="44" name="Rectangle 43">
            <a:extLst>
              <a:ext uri="{FF2B5EF4-FFF2-40B4-BE49-F238E27FC236}">
                <a16:creationId xmlns:a16="http://schemas.microsoft.com/office/drawing/2014/main" id="{DD386F50-FD8C-D4B3-CF22-1E181BC815CB}"/>
              </a:ext>
            </a:extLst>
          </p:cNvPr>
          <p:cNvSpPr/>
          <p:nvPr/>
        </p:nvSpPr>
        <p:spPr>
          <a:xfrm>
            <a:off x="5258938" y="4043680"/>
            <a:ext cx="6018663" cy="60960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pPr>
            <a:r>
              <a:rPr lang="en-US" sz="1600" dirty="0">
                <a:solidFill>
                  <a:prstClr val="black"/>
                </a:solidFill>
                <a:latin typeface="Tahoma"/>
              </a:rPr>
              <a:t>Where the AI has been trained on incomplete or imbalanced data that is not representative of the general population. </a:t>
            </a:r>
          </a:p>
        </p:txBody>
      </p:sp>
    </p:spTree>
    <p:extLst>
      <p:ext uri="{BB962C8B-B14F-4D97-AF65-F5344CB8AC3E}">
        <p14:creationId xmlns:p14="http://schemas.microsoft.com/office/powerpoint/2010/main" val="13438065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descr="A robot hand typing on a computer&#10;&#10;Description automatically generated">
            <a:extLst>
              <a:ext uri="{FF2B5EF4-FFF2-40B4-BE49-F238E27FC236}">
                <a16:creationId xmlns:a16="http://schemas.microsoft.com/office/drawing/2014/main" id="{F2905669-B23B-E971-1596-BE578D1F3E3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486400" cy="6858000"/>
          </a:xfrm>
          <a:prstGeom prst="rect">
            <a:avLst/>
          </a:prstGeom>
        </p:spPr>
      </p:pic>
      <p:sp>
        <p:nvSpPr>
          <p:cNvPr id="5" name="Rectangle 4">
            <a:extLst>
              <a:ext uri="{FF2B5EF4-FFF2-40B4-BE49-F238E27FC236}">
                <a16:creationId xmlns:a16="http://schemas.microsoft.com/office/drawing/2014/main" id="{5DB34FAC-0549-AA1E-015F-1E20FD5DAE94}"/>
              </a:ext>
            </a:extLst>
          </p:cNvPr>
          <p:cNvSpPr>
            <a:spLocks/>
          </p:cNvSpPr>
          <p:nvPr/>
        </p:nvSpPr>
        <p:spPr>
          <a:xfrm>
            <a:off x="0" y="0"/>
            <a:ext cx="5191760" cy="6858000"/>
          </a:xfrm>
          <a:prstGeom prst="rect">
            <a:avLst/>
          </a:prstGeom>
          <a:gradFill>
            <a:gsLst>
              <a:gs pos="100000">
                <a:schemeClr val="tx1">
                  <a:alpha val="0"/>
                </a:schemeClr>
              </a:gs>
              <a:gs pos="0">
                <a:schemeClr val="tx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C0826A6-93E6-6E6F-FE95-3DB483920C5E}"/>
              </a:ext>
            </a:extLst>
          </p:cNvPr>
          <p:cNvSpPr>
            <a:spLocks noGrp="1"/>
          </p:cNvSpPr>
          <p:nvPr>
            <p:ph type="title"/>
          </p:nvPr>
        </p:nvSpPr>
        <p:spPr>
          <a:xfrm>
            <a:off x="1104900" y="2813571"/>
            <a:ext cx="3916895" cy="1005840"/>
          </a:xfrm>
        </p:spPr>
        <p:txBody>
          <a:bodyPr/>
          <a:lstStyle/>
          <a:p>
            <a:pPr algn="l"/>
            <a:r>
              <a:rPr lang="en-US" sz="3200" b="1" dirty="0"/>
              <a:t>Data Bias Example</a:t>
            </a:r>
          </a:p>
        </p:txBody>
      </p:sp>
      <p:sp>
        <p:nvSpPr>
          <p:cNvPr id="3" name="Lorem ipsum dolor sit Lorem ipsum dolor sit Lorem ipsum dolor sit Lorem ipsum dolor sit">
            <a:extLst>
              <a:ext uri="{FF2B5EF4-FFF2-40B4-BE49-F238E27FC236}">
                <a16:creationId xmlns:a16="http://schemas.microsoft.com/office/drawing/2014/main" id="{2A9BE1A6-2490-E597-EF01-4AF3E700C7BA}"/>
              </a:ext>
            </a:extLst>
          </p:cNvPr>
          <p:cNvSpPr/>
          <p:nvPr/>
        </p:nvSpPr>
        <p:spPr>
          <a:xfrm>
            <a:off x="6239875" y="2503689"/>
            <a:ext cx="5246352" cy="2108200"/>
          </a:xfrm>
          <a:prstGeom prst="rect">
            <a:avLst/>
          </a:prstGeom>
          <a:noFill/>
          <a:ln/>
        </p:spPr>
        <p:txBody>
          <a:bodyPr wrap="square" lIns="0" tIns="0" rIns="0" bIns="0" rtlCol="0" anchor="ctr"/>
          <a:lstStyle/>
          <a:p>
            <a:pPr defTabSz="609630">
              <a:lnSpc>
                <a:spcPts val="2625"/>
              </a:lnSpc>
              <a:spcAft>
                <a:spcPts val="2400"/>
              </a:spcAft>
            </a:pPr>
            <a:r>
              <a:rPr lang="en-US" sz="1600">
                <a:solidFill>
                  <a:schemeClr val="bg1"/>
                </a:solidFill>
                <a:latin typeface="Segoe UI" panose="020B0502040204020203" pitchFamily="34" charset="0"/>
                <a:ea typeface="Inter Regular" pitchFamily="34" charset="-122"/>
                <a:cs typeface="Segoe UI" panose="020B0502040204020203" pitchFamily="34" charset="0"/>
              </a:rPr>
              <a:t>A tech company used an AI tool to automate </a:t>
            </a:r>
            <a:br>
              <a:rPr lang="en-US" sz="1600">
                <a:solidFill>
                  <a:schemeClr val="bg1"/>
                </a:solidFill>
                <a:latin typeface="Segoe UI" panose="020B0502040204020203" pitchFamily="34" charset="0"/>
                <a:ea typeface="Inter Regular" pitchFamily="34" charset="-122"/>
                <a:cs typeface="Segoe UI" panose="020B0502040204020203" pitchFamily="34" charset="0"/>
              </a:rPr>
            </a:br>
            <a:r>
              <a:rPr lang="en-US" sz="1600">
                <a:solidFill>
                  <a:schemeClr val="bg1"/>
                </a:solidFill>
                <a:latin typeface="Segoe UI" panose="020B0502040204020203" pitchFamily="34" charset="0"/>
                <a:ea typeface="Inter Regular" pitchFamily="34" charset="-122"/>
                <a:cs typeface="Segoe UI" panose="020B0502040204020203" pitchFamily="34" charset="0"/>
              </a:rPr>
              <a:t>its recruiting process by rating applicants’ resumes based on the resumes of past and current employees.</a:t>
            </a:r>
          </a:p>
          <a:p>
            <a:pPr defTabSz="609630">
              <a:lnSpc>
                <a:spcPts val="2625"/>
              </a:lnSpc>
              <a:spcAft>
                <a:spcPts val="2400"/>
              </a:spcAft>
            </a:pPr>
            <a:r>
              <a:rPr lang="en-US" sz="1600" b="1">
                <a:solidFill>
                  <a:schemeClr val="bg1"/>
                </a:solidFill>
                <a:latin typeface="Segoe UI" panose="020B0502040204020203" pitchFamily="34" charset="0"/>
                <a:ea typeface="Inter Regular" pitchFamily="34" charset="-122"/>
                <a:cs typeface="Segoe UI" panose="020B0502040204020203" pitchFamily="34" charset="0"/>
              </a:rPr>
              <a:t>The input data used was biased – </a:t>
            </a:r>
            <a:br>
              <a:rPr lang="en-US" sz="1600">
                <a:solidFill>
                  <a:schemeClr val="bg1"/>
                </a:solidFill>
                <a:latin typeface="Segoe UI" panose="020B0502040204020203" pitchFamily="34" charset="0"/>
                <a:ea typeface="Inter Regular" pitchFamily="34" charset="-122"/>
                <a:cs typeface="Segoe UI" panose="020B0502040204020203" pitchFamily="34" charset="0"/>
              </a:rPr>
            </a:br>
            <a:r>
              <a:rPr lang="en-US" sz="1600">
                <a:solidFill>
                  <a:schemeClr val="bg1"/>
                </a:solidFill>
                <a:latin typeface="Segoe UI" panose="020B0502040204020203" pitchFamily="34" charset="0"/>
                <a:ea typeface="Inter Regular" pitchFamily="34" charset="-122"/>
                <a:cs typeface="Segoe UI" panose="020B0502040204020203" pitchFamily="34" charset="0"/>
              </a:rPr>
              <a:t>The AI system used historical recruitment data from the last 10 years. Males made up the majority of applicants and hired employees.</a:t>
            </a:r>
          </a:p>
          <a:p>
            <a:pPr defTabSz="609630">
              <a:lnSpc>
                <a:spcPts val="2625"/>
              </a:lnSpc>
              <a:spcAft>
                <a:spcPts val="2400"/>
              </a:spcAft>
            </a:pPr>
            <a:r>
              <a:rPr lang="en-US" sz="1600" b="1">
                <a:solidFill>
                  <a:schemeClr val="bg1"/>
                </a:solidFill>
                <a:latin typeface="Segoe UI" panose="020B0502040204020203" pitchFamily="34" charset="0"/>
                <a:ea typeface="Inter Regular" pitchFamily="34" charset="-122"/>
                <a:cs typeface="Segoe UI" panose="020B0502040204020203" pitchFamily="34" charset="0"/>
              </a:rPr>
              <a:t>The output was therefore biased – </a:t>
            </a:r>
            <a:br>
              <a:rPr lang="en-US" sz="1600">
                <a:solidFill>
                  <a:schemeClr val="bg1"/>
                </a:solidFill>
                <a:latin typeface="Segoe UI" panose="020B0502040204020203" pitchFamily="34" charset="0"/>
                <a:ea typeface="Inter Regular" pitchFamily="34" charset="-122"/>
                <a:cs typeface="Segoe UI" panose="020B0502040204020203" pitchFamily="34" charset="0"/>
              </a:rPr>
            </a:br>
            <a:r>
              <a:rPr lang="en-US" sz="1600">
                <a:solidFill>
                  <a:schemeClr val="bg1"/>
                </a:solidFill>
                <a:latin typeface="Segoe UI" panose="020B0502040204020203" pitchFamily="34" charset="0"/>
                <a:ea typeface="Inter Regular" pitchFamily="34" charset="-122"/>
                <a:cs typeface="Segoe UI" panose="020B0502040204020203" pitchFamily="34" charset="0"/>
              </a:rPr>
              <a:t>The recruiting system incorrectly learned that male candidates were preferable. The system favored applicants based on words like “executed” or “captured” that were more commonly found on men’s resumes, and penalized resumes that included the </a:t>
            </a:r>
            <a:br>
              <a:rPr lang="en-US" sz="1600">
                <a:solidFill>
                  <a:schemeClr val="bg1"/>
                </a:solidFill>
                <a:latin typeface="Segoe UI" panose="020B0502040204020203" pitchFamily="34" charset="0"/>
                <a:ea typeface="Inter Regular" pitchFamily="34" charset="-122"/>
                <a:cs typeface="Segoe UI" panose="020B0502040204020203" pitchFamily="34" charset="0"/>
              </a:rPr>
            </a:br>
            <a:r>
              <a:rPr lang="en-US" sz="1600">
                <a:solidFill>
                  <a:schemeClr val="bg1"/>
                </a:solidFill>
                <a:latin typeface="Segoe UI" panose="020B0502040204020203" pitchFamily="34" charset="0"/>
                <a:ea typeface="Inter Regular" pitchFamily="34" charset="-122"/>
                <a:cs typeface="Segoe UI" panose="020B0502040204020203" pitchFamily="34" charset="0"/>
              </a:rPr>
              <a:t>word “women.”</a:t>
            </a:r>
          </a:p>
        </p:txBody>
      </p:sp>
      <p:pic>
        <p:nvPicPr>
          <p:cNvPr id="8" name="Morgan Lewis Logo" descr="preencoded.png">
            <a:extLst>
              <a:ext uri="{FF2B5EF4-FFF2-40B4-BE49-F238E27FC236}">
                <a16:creationId xmlns:a16="http://schemas.microsoft.com/office/drawing/2014/main" id="{F0A41F37-CCD3-8890-77F4-F68AB88FFFF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134600" y="6134100"/>
            <a:ext cx="1054100" cy="152400"/>
          </a:xfrm>
          <a:prstGeom prst="rect">
            <a:avLst/>
          </a:prstGeom>
        </p:spPr>
      </p:pic>
    </p:spTree>
    <p:extLst>
      <p:ext uri="{BB962C8B-B14F-4D97-AF65-F5344CB8AC3E}">
        <p14:creationId xmlns:p14="http://schemas.microsoft.com/office/powerpoint/2010/main" val="3069889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8650A99-D019-093A-9E3F-8967EF6CD54D}"/>
            </a:ext>
          </a:extLst>
        </p:cNvPr>
        <p:cNvGrpSpPr/>
        <p:nvPr/>
      </p:nvGrpSpPr>
      <p:grpSpPr>
        <a:xfrm>
          <a:off x="0" y="0"/>
          <a:ext cx="0" cy="0"/>
          <a:chOff x="0" y="0"/>
          <a:chExt cx="0" cy="0"/>
        </a:xfrm>
      </p:grpSpPr>
      <p:pic>
        <p:nvPicPr>
          <p:cNvPr id="13" name="Picture 12" descr="A robot hand typing on a computer&#10;&#10;Description automatically generated">
            <a:extLst>
              <a:ext uri="{FF2B5EF4-FFF2-40B4-BE49-F238E27FC236}">
                <a16:creationId xmlns:a16="http://schemas.microsoft.com/office/drawing/2014/main" id="{B93B1594-8637-0BAA-7C0D-54DEFDF897E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486400" cy="6858000"/>
          </a:xfrm>
          <a:prstGeom prst="rect">
            <a:avLst/>
          </a:prstGeom>
        </p:spPr>
      </p:pic>
      <p:sp>
        <p:nvSpPr>
          <p:cNvPr id="5" name="Rectangle 4">
            <a:extLst>
              <a:ext uri="{FF2B5EF4-FFF2-40B4-BE49-F238E27FC236}">
                <a16:creationId xmlns:a16="http://schemas.microsoft.com/office/drawing/2014/main" id="{E86BE545-3383-203B-10B4-D13334593791}"/>
              </a:ext>
            </a:extLst>
          </p:cNvPr>
          <p:cNvSpPr>
            <a:spLocks/>
          </p:cNvSpPr>
          <p:nvPr/>
        </p:nvSpPr>
        <p:spPr>
          <a:xfrm>
            <a:off x="0" y="0"/>
            <a:ext cx="5191760" cy="6858000"/>
          </a:xfrm>
          <a:prstGeom prst="rect">
            <a:avLst/>
          </a:prstGeom>
          <a:gradFill>
            <a:gsLst>
              <a:gs pos="100000">
                <a:schemeClr val="tx1">
                  <a:alpha val="0"/>
                </a:schemeClr>
              </a:gs>
              <a:gs pos="0">
                <a:schemeClr val="tx1"/>
              </a:gs>
            </a:gsLst>
            <a:lin ang="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BC9EEF-4B66-E9CB-F376-54E0ABAC9DA4}"/>
              </a:ext>
            </a:extLst>
          </p:cNvPr>
          <p:cNvSpPr>
            <a:spLocks noGrp="1"/>
          </p:cNvSpPr>
          <p:nvPr>
            <p:ph type="title"/>
          </p:nvPr>
        </p:nvSpPr>
        <p:spPr>
          <a:xfrm>
            <a:off x="1104900" y="2813571"/>
            <a:ext cx="3916895" cy="1005840"/>
          </a:xfrm>
        </p:spPr>
        <p:txBody>
          <a:bodyPr/>
          <a:lstStyle/>
          <a:p>
            <a:pPr algn="l"/>
            <a:r>
              <a:rPr lang="en-US" sz="3200" b="1" dirty="0"/>
              <a:t>Algorithmic Bias Example</a:t>
            </a:r>
          </a:p>
        </p:txBody>
      </p:sp>
      <p:sp>
        <p:nvSpPr>
          <p:cNvPr id="3" name="Lorem ipsum dolor sit Lorem ipsum dolor sit Lorem ipsum dolor sit Lorem ipsum dolor sit">
            <a:extLst>
              <a:ext uri="{FF2B5EF4-FFF2-40B4-BE49-F238E27FC236}">
                <a16:creationId xmlns:a16="http://schemas.microsoft.com/office/drawing/2014/main" id="{9DDD87D6-FC59-D0F6-2818-20BC8AAC6D20}"/>
              </a:ext>
            </a:extLst>
          </p:cNvPr>
          <p:cNvSpPr/>
          <p:nvPr/>
        </p:nvSpPr>
        <p:spPr>
          <a:xfrm>
            <a:off x="6239875" y="2503689"/>
            <a:ext cx="5246352" cy="2108200"/>
          </a:xfrm>
          <a:prstGeom prst="rect">
            <a:avLst/>
          </a:prstGeom>
          <a:noFill/>
          <a:ln/>
        </p:spPr>
        <p:txBody>
          <a:bodyPr wrap="square" lIns="0" tIns="0" rIns="0" bIns="0" rtlCol="0" anchor="ctr"/>
          <a:lstStyle/>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A tech company used an AI tool to automate </a:t>
            </a:r>
            <a:b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b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its recruiting process by rating applicants’ resumes based on the resumes of past and current employees.</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The algorithm was biased – </a:t>
            </a:r>
            <a:b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b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The AI system’s algorithm gives applicants with any college degree more points than applicants with no college degree, regardless of whether the degree earned is relevant to the job.</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The output was therefore biased – </a:t>
            </a:r>
            <a:b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b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The algorithm’s preference for applicants with college degrees results in Caucasian applicants being rated higher at a disproportionate rate.</a:t>
            </a:r>
          </a:p>
        </p:txBody>
      </p:sp>
      <p:pic>
        <p:nvPicPr>
          <p:cNvPr id="8" name="Morgan Lewis Logo" descr="preencoded.png">
            <a:extLst>
              <a:ext uri="{FF2B5EF4-FFF2-40B4-BE49-F238E27FC236}">
                <a16:creationId xmlns:a16="http://schemas.microsoft.com/office/drawing/2014/main" id="{96F7C586-EBE7-43FC-951E-1203B75D2B8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134600" y="6134100"/>
            <a:ext cx="1054100" cy="152400"/>
          </a:xfrm>
          <a:prstGeom prst="rect">
            <a:avLst/>
          </a:prstGeom>
        </p:spPr>
      </p:pic>
    </p:spTree>
    <p:extLst>
      <p:ext uri="{BB962C8B-B14F-4D97-AF65-F5344CB8AC3E}">
        <p14:creationId xmlns:p14="http://schemas.microsoft.com/office/powerpoint/2010/main" val="24659738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B31B26C-0FE6-68FE-DC8F-DDEA760BCA1C}"/>
              </a:ext>
            </a:extLst>
          </p:cNvPr>
          <p:cNvSpPr/>
          <p:nvPr/>
        </p:nvSpPr>
        <p:spPr>
          <a:xfrm>
            <a:off x="6256867" y="1361019"/>
            <a:ext cx="5448299" cy="3206749"/>
          </a:xfrm>
          <a:prstGeom prst="rect">
            <a:avLst/>
          </a:prstGeom>
          <a:solidFill>
            <a:srgbClr val="6F5DC7"/>
          </a:solidFill>
          <a:ln>
            <a:noFill/>
          </a:ln>
        </p:spPr>
        <p:style>
          <a:lnRef idx="1">
            <a:schemeClr val="accent1"/>
          </a:lnRef>
          <a:fillRef idx="3">
            <a:schemeClr val="accent1"/>
          </a:fillRef>
          <a:effectRef idx="2">
            <a:schemeClr val="accent1"/>
          </a:effectRef>
          <a:fontRef idx="minor">
            <a:schemeClr val="lt1"/>
          </a:fontRef>
        </p:style>
        <p:txBody>
          <a:bodyPr lIns="1463040" rIns="121920" rtlCol="0" anchor="ctr"/>
          <a:lstStyle/>
          <a:p>
            <a:pPr algn="ctr"/>
            <a:r>
              <a:rPr lang="en-US" sz="1600" dirty="0">
                <a:solidFill>
                  <a:schemeClr val="bg1"/>
                </a:solidFill>
                <a:latin typeface="Segoe UI" panose="020B0502040204020203" pitchFamily="34" charset="0"/>
                <a:cs typeface="Segoe UI" panose="020B0502040204020203" pitchFamily="34" charset="0"/>
              </a:rPr>
              <a:t> AI Has the Potential to Increase Bias Issues, as It Can Undertake Decision-Making </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on a Vast </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Scale—Extrapolating </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Individual or Minor Bias </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Issues into Potentially Statistically Significant </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Issues, with </a:t>
            </a:r>
            <a:br>
              <a:rPr lang="en-US" sz="1600" dirty="0">
                <a:solidFill>
                  <a:schemeClr val="bg1"/>
                </a:solidFill>
                <a:latin typeface="Segoe UI" panose="020B0502040204020203" pitchFamily="34" charset="0"/>
                <a:cs typeface="Segoe UI" panose="020B0502040204020203" pitchFamily="34" charset="0"/>
              </a:rPr>
            </a:br>
            <a:r>
              <a:rPr lang="en-US" sz="1600" dirty="0">
                <a:solidFill>
                  <a:schemeClr val="bg1"/>
                </a:solidFill>
                <a:latin typeface="Segoe UI" panose="020B0502040204020203" pitchFamily="34" charset="0"/>
                <a:cs typeface="Segoe UI" panose="020B0502040204020203" pitchFamily="34" charset="0"/>
              </a:rPr>
              <a:t>Major Consequences.</a:t>
            </a:r>
          </a:p>
        </p:txBody>
      </p:sp>
      <p:sp>
        <p:nvSpPr>
          <p:cNvPr id="20" name="Rectangle 19">
            <a:extLst>
              <a:ext uri="{FF2B5EF4-FFF2-40B4-BE49-F238E27FC236}">
                <a16:creationId xmlns:a16="http://schemas.microsoft.com/office/drawing/2014/main" id="{1610DB66-69B0-2AA0-4CF0-6B9D6F602E6C}"/>
              </a:ext>
            </a:extLst>
          </p:cNvPr>
          <p:cNvSpPr/>
          <p:nvPr/>
        </p:nvSpPr>
        <p:spPr>
          <a:xfrm>
            <a:off x="482599" y="1361019"/>
            <a:ext cx="5727700" cy="3206749"/>
          </a:xfrm>
          <a:prstGeom prst="rect">
            <a:avLst/>
          </a:prstGeom>
          <a:solidFill>
            <a:srgbClr val="9285D5"/>
          </a:solidFill>
          <a:ln>
            <a:noFill/>
          </a:ln>
        </p:spPr>
        <p:style>
          <a:lnRef idx="1">
            <a:schemeClr val="accent1"/>
          </a:lnRef>
          <a:fillRef idx="3">
            <a:schemeClr val="accent1"/>
          </a:fillRef>
          <a:effectRef idx="2">
            <a:schemeClr val="accent1"/>
          </a:effectRef>
          <a:fontRef idx="minor">
            <a:schemeClr val="lt1"/>
          </a:fontRef>
        </p:style>
        <p:txBody>
          <a:bodyPr lIns="0" rIns="1828800" rtlCol="0" anchor="ctr"/>
          <a:lstStyle/>
          <a:p>
            <a:pPr algn="ctr"/>
            <a:r>
              <a:rPr lang="en-US" dirty="0">
                <a:solidFill>
                  <a:schemeClr val="bg1"/>
                </a:solidFill>
                <a:latin typeface="Segoe UI" panose="020B0502040204020203" pitchFamily="34" charset="0"/>
                <a:cs typeface="Segoe UI" panose="020B0502040204020203" pitchFamily="34" charset="0"/>
              </a:rPr>
              <a:t>Is AI Bias Any Worse than </a:t>
            </a:r>
            <a:br>
              <a:rPr lang="en-US"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Employees Blindly </a:t>
            </a:r>
            <a:br>
              <a:rPr lang="en-US"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Following a Corporate </a:t>
            </a:r>
            <a:br>
              <a:rPr lang="en-US"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Policy That Has Been </a:t>
            </a:r>
            <a:br>
              <a:rPr lang="en-US" dirty="0">
                <a:solidFill>
                  <a:schemeClr val="bg1"/>
                </a:solidFill>
                <a:latin typeface="Segoe UI" panose="020B0502040204020203" pitchFamily="34" charset="0"/>
                <a:cs typeface="Segoe UI" panose="020B0502040204020203" pitchFamily="34" charset="0"/>
              </a:rPr>
            </a:br>
            <a:r>
              <a:rPr lang="en-US" dirty="0">
                <a:solidFill>
                  <a:schemeClr val="bg1"/>
                </a:solidFill>
                <a:latin typeface="Segoe UI" panose="020B0502040204020203" pitchFamily="34" charset="0"/>
                <a:cs typeface="Segoe UI" panose="020B0502040204020203" pitchFamily="34" charset="0"/>
              </a:rPr>
              <a:t>Based on Bias?</a:t>
            </a:r>
            <a:br>
              <a:rPr lang="en-US" dirty="0">
                <a:solidFill>
                  <a:schemeClr val="bg1"/>
                </a:solidFill>
                <a:latin typeface="Segoe UI" panose="020B0502040204020203" pitchFamily="34" charset="0"/>
                <a:cs typeface="Segoe UI" panose="020B0502040204020203" pitchFamily="34" charset="0"/>
              </a:rPr>
            </a:br>
            <a:r>
              <a:rPr lang="en-US" b="1" dirty="0">
                <a:solidFill>
                  <a:schemeClr val="bg1"/>
                </a:solidFill>
                <a:latin typeface="Segoe UI" panose="020B0502040204020203" pitchFamily="34" charset="0"/>
                <a:cs typeface="Segoe UI" panose="020B0502040204020203" pitchFamily="34" charset="0"/>
              </a:rPr>
              <a:t>Arguably Not—But Wait! </a:t>
            </a:r>
          </a:p>
        </p:txBody>
      </p:sp>
      <p:sp>
        <p:nvSpPr>
          <p:cNvPr id="21" name="Rectangle 20">
            <a:extLst>
              <a:ext uri="{FF2B5EF4-FFF2-40B4-BE49-F238E27FC236}">
                <a16:creationId xmlns:a16="http://schemas.microsoft.com/office/drawing/2014/main" id="{A7224B24-4728-DEBB-33DA-387C28EE3304}"/>
              </a:ext>
            </a:extLst>
          </p:cNvPr>
          <p:cNvSpPr/>
          <p:nvPr/>
        </p:nvSpPr>
        <p:spPr>
          <a:xfrm>
            <a:off x="482599" y="4598920"/>
            <a:ext cx="11222567" cy="1593600"/>
          </a:xfrm>
          <a:prstGeom prst="rect">
            <a:avLst/>
          </a:prstGeom>
          <a:solidFill>
            <a:srgbClr val="BFB7E7"/>
          </a:solidFill>
          <a:ln>
            <a:noFill/>
          </a:ln>
        </p:spPr>
        <p:style>
          <a:lnRef idx="1">
            <a:schemeClr val="accent1"/>
          </a:lnRef>
          <a:fillRef idx="3">
            <a:schemeClr val="accent1"/>
          </a:fillRef>
          <a:effectRef idx="2">
            <a:schemeClr val="accent1"/>
          </a:effectRef>
          <a:fontRef idx="minor">
            <a:schemeClr val="lt1"/>
          </a:fontRef>
        </p:style>
        <p:txBody>
          <a:bodyPr tIns="121920" bIns="243840" rtlCol="0" anchor="b"/>
          <a:lstStyle/>
          <a:p>
            <a:pPr algn="ctr"/>
            <a:r>
              <a:rPr lang="en-US" dirty="0">
                <a:solidFill>
                  <a:schemeClr val="bg1"/>
                </a:solidFill>
                <a:latin typeface="Segoe UI" panose="020B0502040204020203" pitchFamily="34" charset="0"/>
                <a:cs typeface="Segoe UI" panose="020B0502040204020203" pitchFamily="34" charset="0"/>
              </a:rPr>
              <a:t>Some Form of Bias Is Likely to Exist in a Significant Proportion of Decision-Making.</a:t>
            </a:r>
          </a:p>
        </p:txBody>
      </p:sp>
      <p:sp>
        <p:nvSpPr>
          <p:cNvPr id="2" name="Title 1">
            <a:extLst>
              <a:ext uri="{FF2B5EF4-FFF2-40B4-BE49-F238E27FC236}">
                <a16:creationId xmlns:a16="http://schemas.microsoft.com/office/drawing/2014/main" id="{92CDFA3A-89E7-B832-6895-9B852E235A9D}"/>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Why Is AI Bias Such a Potential Issue?</a:t>
            </a:r>
          </a:p>
        </p:txBody>
      </p:sp>
      <p:grpSp>
        <p:nvGrpSpPr>
          <p:cNvPr id="10" name="Group 4">
            <a:extLst>
              <a:ext uri="{FF2B5EF4-FFF2-40B4-BE49-F238E27FC236}">
                <a16:creationId xmlns:a16="http://schemas.microsoft.com/office/drawing/2014/main" id="{D8508003-0F36-8EBC-CE36-C6CC85797474}"/>
              </a:ext>
            </a:extLst>
          </p:cNvPr>
          <p:cNvGrpSpPr>
            <a:grpSpLocks noChangeAspect="1"/>
          </p:cNvGrpSpPr>
          <p:nvPr/>
        </p:nvGrpSpPr>
        <p:grpSpPr bwMode="auto">
          <a:xfrm>
            <a:off x="4039182" y="1718717"/>
            <a:ext cx="4113639" cy="4110567"/>
            <a:chOff x="1454" y="370"/>
            <a:chExt cx="2678" cy="2676"/>
          </a:xfrm>
        </p:grpSpPr>
        <p:sp>
          <p:nvSpPr>
            <p:cNvPr id="12" name="Freeform 5">
              <a:extLst>
                <a:ext uri="{FF2B5EF4-FFF2-40B4-BE49-F238E27FC236}">
                  <a16:creationId xmlns:a16="http://schemas.microsoft.com/office/drawing/2014/main" id="{48ECD1FA-F84D-218E-DE1F-D90785CCA3A2}"/>
                </a:ext>
              </a:extLst>
            </p:cNvPr>
            <p:cNvSpPr>
              <a:spLocks/>
            </p:cNvSpPr>
            <p:nvPr/>
          </p:nvSpPr>
          <p:spPr bwMode="auto">
            <a:xfrm>
              <a:off x="2881" y="370"/>
              <a:ext cx="1251" cy="1873"/>
            </a:xfrm>
            <a:custGeom>
              <a:avLst/>
              <a:gdLst>
                <a:gd name="T0" fmla="*/ 0 w 526"/>
                <a:gd name="T1" fmla="*/ 0 h 788"/>
                <a:gd name="T2" fmla="*/ 526 w 526"/>
                <a:gd name="T3" fmla="*/ 526 h 788"/>
                <a:gd name="T4" fmla="*/ 455 w 526"/>
                <a:gd name="T5" fmla="*/ 788 h 788"/>
                <a:gd name="T6" fmla="*/ 0 w 526"/>
                <a:gd name="T7" fmla="*/ 526 h 788"/>
                <a:gd name="T8" fmla="*/ 0 w 526"/>
                <a:gd name="T9" fmla="*/ 0 h 788"/>
              </a:gdLst>
              <a:ahLst/>
              <a:cxnLst>
                <a:cxn ang="0">
                  <a:pos x="T0" y="T1"/>
                </a:cxn>
                <a:cxn ang="0">
                  <a:pos x="T2" y="T3"/>
                </a:cxn>
                <a:cxn ang="0">
                  <a:pos x="T4" y="T5"/>
                </a:cxn>
                <a:cxn ang="0">
                  <a:pos x="T6" y="T7"/>
                </a:cxn>
                <a:cxn ang="0">
                  <a:pos x="T8" y="T9"/>
                </a:cxn>
              </a:cxnLst>
              <a:rect l="0" t="0" r="r" b="b"/>
              <a:pathLst>
                <a:path w="526" h="788">
                  <a:moveTo>
                    <a:pt x="0" y="0"/>
                  </a:moveTo>
                  <a:cubicBezTo>
                    <a:pt x="290" y="0"/>
                    <a:pt x="526" y="235"/>
                    <a:pt x="526" y="526"/>
                  </a:cubicBezTo>
                  <a:cubicBezTo>
                    <a:pt x="526" y="618"/>
                    <a:pt x="501" y="709"/>
                    <a:pt x="455" y="788"/>
                  </a:cubicBezTo>
                  <a:cubicBezTo>
                    <a:pt x="0" y="526"/>
                    <a:pt x="0" y="526"/>
                    <a:pt x="0" y="526"/>
                  </a:cubicBezTo>
                  <a:cubicBezTo>
                    <a:pt x="0" y="0"/>
                    <a:pt x="0" y="0"/>
                    <a:pt x="0" y="0"/>
                  </a:cubicBezTo>
                  <a:close/>
                </a:path>
              </a:pathLst>
            </a:custGeom>
            <a:solidFill>
              <a:srgbClr val="4E3996"/>
            </a:solidFill>
            <a:ln w="317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sp>
          <p:nvSpPr>
            <p:cNvPr id="13" name="Freeform 6">
              <a:extLst>
                <a:ext uri="{FF2B5EF4-FFF2-40B4-BE49-F238E27FC236}">
                  <a16:creationId xmlns:a16="http://schemas.microsoft.com/office/drawing/2014/main" id="{6B7B23AF-1B5E-936B-357D-94BDD6AA4A70}"/>
                </a:ext>
              </a:extLst>
            </p:cNvPr>
            <p:cNvSpPr>
              <a:spLocks/>
            </p:cNvSpPr>
            <p:nvPr/>
          </p:nvSpPr>
          <p:spPr bwMode="auto">
            <a:xfrm>
              <a:off x="1799" y="1620"/>
              <a:ext cx="2164" cy="1426"/>
            </a:xfrm>
            <a:custGeom>
              <a:avLst/>
              <a:gdLst>
                <a:gd name="T0" fmla="*/ 910 w 910"/>
                <a:gd name="T1" fmla="*/ 262 h 600"/>
                <a:gd name="T2" fmla="*/ 192 w 910"/>
                <a:gd name="T3" fmla="*/ 455 h 600"/>
                <a:gd name="T4" fmla="*/ 0 w 910"/>
                <a:gd name="T5" fmla="*/ 262 h 600"/>
                <a:gd name="T6" fmla="*/ 455 w 910"/>
                <a:gd name="T7" fmla="*/ 0 h 600"/>
                <a:gd name="T8" fmla="*/ 910 w 910"/>
                <a:gd name="T9" fmla="*/ 262 h 600"/>
              </a:gdLst>
              <a:ahLst/>
              <a:cxnLst>
                <a:cxn ang="0">
                  <a:pos x="T0" y="T1"/>
                </a:cxn>
                <a:cxn ang="0">
                  <a:pos x="T2" y="T3"/>
                </a:cxn>
                <a:cxn ang="0">
                  <a:pos x="T4" y="T5"/>
                </a:cxn>
                <a:cxn ang="0">
                  <a:pos x="T6" y="T7"/>
                </a:cxn>
                <a:cxn ang="0">
                  <a:pos x="T8" y="T9"/>
                </a:cxn>
              </a:cxnLst>
              <a:rect l="0" t="0" r="r" b="b"/>
              <a:pathLst>
                <a:path w="910" h="600">
                  <a:moveTo>
                    <a:pt x="910" y="262"/>
                  </a:moveTo>
                  <a:cubicBezTo>
                    <a:pt x="765" y="514"/>
                    <a:pt x="444" y="600"/>
                    <a:pt x="192" y="455"/>
                  </a:cubicBezTo>
                  <a:cubicBezTo>
                    <a:pt x="112" y="409"/>
                    <a:pt x="46" y="342"/>
                    <a:pt x="0" y="262"/>
                  </a:cubicBezTo>
                  <a:cubicBezTo>
                    <a:pt x="455" y="0"/>
                    <a:pt x="455" y="0"/>
                    <a:pt x="455" y="0"/>
                  </a:cubicBezTo>
                  <a:cubicBezTo>
                    <a:pt x="910" y="262"/>
                    <a:pt x="910" y="262"/>
                    <a:pt x="910" y="262"/>
                  </a:cubicBezTo>
                  <a:close/>
                </a:path>
              </a:pathLst>
            </a:custGeom>
            <a:solidFill>
              <a:srgbClr val="A69BDD"/>
            </a:solidFill>
            <a:ln w="317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sp>
          <p:nvSpPr>
            <p:cNvPr id="14" name="Freeform 7">
              <a:extLst>
                <a:ext uri="{FF2B5EF4-FFF2-40B4-BE49-F238E27FC236}">
                  <a16:creationId xmlns:a16="http://schemas.microsoft.com/office/drawing/2014/main" id="{7CC9D9F6-46DB-28FD-AAB5-DBCEE7ED478B}"/>
                </a:ext>
              </a:extLst>
            </p:cNvPr>
            <p:cNvSpPr>
              <a:spLocks/>
            </p:cNvSpPr>
            <p:nvPr/>
          </p:nvSpPr>
          <p:spPr bwMode="auto">
            <a:xfrm>
              <a:off x="1454" y="370"/>
              <a:ext cx="1427" cy="1873"/>
            </a:xfrm>
            <a:custGeom>
              <a:avLst/>
              <a:gdLst>
                <a:gd name="T0" fmla="*/ 145 w 600"/>
                <a:gd name="T1" fmla="*/ 788 h 788"/>
                <a:gd name="T2" fmla="*/ 337 w 600"/>
                <a:gd name="T3" fmla="*/ 70 h 788"/>
                <a:gd name="T4" fmla="*/ 600 w 600"/>
                <a:gd name="T5" fmla="*/ 0 h 788"/>
                <a:gd name="T6" fmla="*/ 600 w 600"/>
                <a:gd name="T7" fmla="*/ 526 h 788"/>
                <a:gd name="T8" fmla="*/ 145 w 600"/>
                <a:gd name="T9" fmla="*/ 788 h 788"/>
              </a:gdLst>
              <a:ahLst/>
              <a:cxnLst>
                <a:cxn ang="0">
                  <a:pos x="T0" y="T1"/>
                </a:cxn>
                <a:cxn ang="0">
                  <a:pos x="T2" y="T3"/>
                </a:cxn>
                <a:cxn ang="0">
                  <a:pos x="T4" y="T5"/>
                </a:cxn>
                <a:cxn ang="0">
                  <a:pos x="T6" y="T7"/>
                </a:cxn>
                <a:cxn ang="0">
                  <a:pos x="T8" y="T9"/>
                </a:cxn>
              </a:cxnLst>
              <a:rect l="0" t="0" r="r" b="b"/>
              <a:pathLst>
                <a:path w="600" h="788">
                  <a:moveTo>
                    <a:pt x="145" y="788"/>
                  </a:moveTo>
                  <a:cubicBezTo>
                    <a:pt x="0" y="537"/>
                    <a:pt x="86" y="216"/>
                    <a:pt x="337" y="70"/>
                  </a:cubicBezTo>
                  <a:cubicBezTo>
                    <a:pt x="417" y="24"/>
                    <a:pt x="508" y="0"/>
                    <a:pt x="600" y="0"/>
                  </a:cubicBezTo>
                  <a:cubicBezTo>
                    <a:pt x="600" y="526"/>
                    <a:pt x="600" y="526"/>
                    <a:pt x="600" y="526"/>
                  </a:cubicBezTo>
                  <a:cubicBezTo>
                    <a:pt x="145" y="788"/>
                    <a:pt x="145" y="788"/>
                    <a:pt x="145" y="788"/>
                  </a:cubicBezTo>
                  <a:close/>
                </a:path>
              </a:pathLst>
            </a:custGeom>
            <a:solidFill>
              <a:srgbClr val="7261C9"/>
            </a:solidFill>
            <a:ln w="317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latin typeface="Segoe UI" panose="020B0502040204020203" pitchFamily="34" charset="0"/>
                <a:cs typeface="Segoe UI" panose="020B0502040204020203" pitchFamily="34" charset="0"/>
              </a:endParaRPr>
            </a:p>
          </p:txBody>
        </p:sp>
      </p:grpSp>
      <p:pic>
        <p:nvPicPr>
          <p:cNvPr id="3" name="Frame 1618872765" descr="preencoded.png">
            <a:extLst>
              <a:ext uri="{FF2B5EF4-FFF2-40B4-BE49-F238E27FC236}">
                <a16:creationId xmlns:a16="http://schemas.microsoft.com/office/drawing/2014/main" id="{200EDF54-BCD9-CDCB-CB93-10FE7ACD8FF9}"/>
              </a:ext>
            </a:extLst>
          </p:cNvPr>
          <p:cNvPicPr>
            <a:picLocks noChangeAspect="1"/>
          </p:cNvPicPr>
          <p:nvPr/>
        </p:nvPicPr>
        <p:blipFill rotWithShape="1">
          <a:blip r:embed="rId3"/>
          <a:srcRect l="13190" r="13190"/>
          <a:stretch/>
        </p:blipFill>
        <p:spPr>
          <a:xfrm>
            <a:off x="5075332" y="2491425"/>
            <a:ext cx="2286000" cy="2286000"/>
          </a:xfrm>
          <a:prstGeom prst="flowChartConnector">
            <a:avLst/>
          </a:prstGeom>
          <a:ln w="76200">
            <a:solidFill>
              <a:schemeClr val="bg1"/>
            </a:solidFill>
          </a:ln>
        </p:spPr>
      </p:pic>
    </p:spTree>
    <p:extLst>
      <p:ext uri="{BB962C8B-B14F-4D97-AF65-F5344CB8AC3E}">
        <p14:creationId xmlns:p14="http://schemas.microsoft.com/office/powerpoint/2010/main" val="3076065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Robot operating a machine">
            <a:extLst>
              <a:ext uri="{FF2B5EF4-FFF2-40B4-BE49-F238E27FC236}">
                <a16:creationId xmlns:a16="http://schemas.microsoft.com/office/drawing/2014/main" id="{B654B52C-C18A-BBF2-E001-CED86D1D3F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78047"/>
            <a:ext cx="5212079" cy="5649908"/>
          </a:xfrm>
          <a:prstGeom prst="rect">
            <a:avLst/>
          </a:prstGeom>
        </p:spPr>
      </p:pic>
      <p:sp>
        <p:nvSpPr>
          <p:cNvPr id="2" name="Title 1"/>
          <p:cNvSpPr>
            <a:spLocks noGrp="1"/>
          </p:cNvSpPr>
          <p:nvPr>
            <p:ph type="title"/>
          </p:nvPr>
        </p:nvSpPr>
        <p:spPr>
          <a:xfrm>
            <a:off x="5374319" y="172207"/>
            <a:ext cx="6324497" cy="1005840"/>
          </a:xfrm>
        </p:spPr>
        <p:txBody>
          <a:bodyPr/>
          <a:lstStyle/>
          <a:p>
            <a:pPr algn="l"/>
            <a:r>
              <a:rPr lang="en-US" sz="3200" b="1" dirty="0">
                <a:latin typeface="Segoe UI" panose="020B0502040204020203" pitchFamily="34" charset="0"/>
                <a:cs typeface="Segoe UI" panose="020B0502040204020203" pitchFamily="34" charset="0"/>
              </a:rPr>
              <a:t>Wage and Hour Risk</a:t>
            </a:r>
          </a:p>
        </p:txBody>
      </p:sp>
      <p:sp>
        <p:nvSpPr>
          <p:cNvPr id="8" name="Content Placeholder 7">
            <a:extLst>
              <a:ext uri="{FF2B5EF4-FFF2-40B4-BE49-F238E27FC236}">
                <a16:creationId xmlns:a16="http://schemas.microsoft.com/office/drawing/2014/main" id="{9CA2CCBB-2F3A-877A-9C05-33FDBC0711D2}"/>
              </a:ext>
            </a:extLst>
          </p:cNvPr>
          <p:cNvSpPr>
            <a:spLocks noGrp="1"/>
          </p:cNvSpPr>
          <p:nvPr>
            <p:ph idx="1"/>
          </p:nvPr>
        </p:nvSpPr>
        <p:spPr>
          <a:xfrm>
            <a:off x="5374319" y="1457703"/>
            <a:ext cx="6497320" cy="4572000"/>
          </a:xfrm>
        </p:spPr>
        <p:txBody>
          <a:bodyPr/>
          <a:lstStyle/>
          <a:p>
            <a:pPr marL="0" indent="0">
              <a:spcBef>
                <a:spcPts val="3600"/>
              </a:spcBef>
              <a:buNone/>
            </a:pPr>
            <a:r>
              <a:rPr lang="en-US" dirty="0">
                <a:solidFill>
                  <a:schemeClr val="bg1"/>
                </a:solidFill>
                <a:latin typeface="Segoe UI" panose="020B0502040204020203" pitchFamily="34" charset="0"/>
                <a:cs typeface="Segoe UI" panose="020B0502040204020203" pitchFamily="34" charset="0"/>
              </a:rPr>
              <a:t>AI tools for tracking hours worked can make mistakes.</a:t>
            </a:r>
          </a:p>
          <a:p>
            <a:pPr marL="0" indent="0">
              <a:spcBef>
                <a:spcPts val="3600"/>
              </a:spcBef>
              <a:buNone/>
            </a:pPr>
            <a:r>
              <a:rPr lang="en-US" dirty="0">
                <a:solidFill>
                  <a:schemeClr val="bg1"/>
                </a:solidFill>
                <a:latin typeface="Segoe UI" panose="020B0502040204020203" pitchFamily="34" charset="0"/>
                <a:cs typeface="Segoe UI" panose="020B0502040204020203" pitchFamily="34" charset="0"/>
              </a:rPr>
              <a:t>AI tools automating processes and removing discretion and render exempt employees non-exempt. </a:t>
            </a:r>
          </a:p>
          <a:p>
            <a:pPr marL="0" indent="0">
              <a:spcBef>
                <a:spcPts val="3600"/>
              </a:spcBef>
              <a:buNone/>
            </a:pPr>
            <a:r>
              <a:rPr lang="en-US" b="0" i="0" dirty="0">
                <a:solidFill>
                  <a:schemeClr val="bg1"/>
                </a:solidFill>
                <a:effectLst/>
                <a:latin typeface="Segoe UI" panose="020B0502040204020203" pitchFamily="34" charset="0"/>
                <a:cs typeface="Segoe UI" panose="020B0502040204020203" pitchFamily="34" charset="0"/>
              </a:rPr>
              <a:t>AI tools incorrectly categorizing time as “non-compensable work hours” based on its analysis of worker activity and resulting in a failure to pay wages for all hours worked.</a:t>
            </a:r>
            <a:endParaRPr lang="en-US" dirty="0">
              <a:solidFill>
                <a:schemeClr val="bg1"/>
              </a:solidFill>
              <a:latin typeface="Segoe UI" panose="020B0502040204020203" pitchFamily="34" charset="0"/>
              <a:cs typeface="Segoe UI" panose="020B0502040204020203" pitchFamily="34" charset="0"/>
            </a:endParaRPr>
          </a:p>
        </p:txBody>
      </p:sp>
      <p:sp>
        <p:nvSpPr>
          <p:cNvPr id="13" name="Oval 12">
            <a:extLst>
              <a:ext uri="{FF2B5EF4-FFF2-40B4-BE49-F238E27FC236}">
                <a16:creationId xmlns:a16="http://schemas.microsoft.com/office/drawing/2014/main" id="{F19986AA-D13D-165E-6D3B-35891728D4D1}"/>
              </a:ext>
            </a:extLst>
          </p:cNvPr>
          <p:cNvSpPr/>
          <p:nvPr/>
        </p:nvSpPr>
        <p:spPr bwMode="gray">
          <a:xfrm>
            <a:off x="11505879" y="6309360"/>
            <a:ext cx="365760" cy="365760"/>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F52DF690-E0F2-B903-CB5F-0EC8372630A3}"/>
              </a:ext>
            </a:extLst>
          </p:cNvPr>
          <p:cNvSpPr/>
          <p:nvPr/>
        </p:nvSpPr>
        <p:spPr>
          <a:xfrm>
            <a:off x="0" y="1141147"/>
            <a:ext cx="4876800" cy="1605280"/>
          </a:xfrm>
          <a:prstGeom prst="rect">
            <a:avLst/>
          </a:prstGeom>
          <a:gradFill>
            <a:gsLst>
              <a:gs pos="0">
                <a:schemeClr val="tx1"/>
              </a:gs>
              <a:gs pos="100000">
                <a:schemeClr val="tx1">
                  <a:alpha val="0"/>
                </a:schemeClr>
              </a:gs>
            </a:gsLst>
            <a:lin ang="54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egoe UI" panose="020B0502040204020203" pitchFamily="34" charset="0"/>
              <a:cs typeface="Segoe UI" panose="020B0502040204020203" pitchFamily="34" charset="0"/>
            </a:endParaRPr>
          </a:p>
        </p:txBody>
      </p:sp>
      <p:pic>
        <p:nvPicPr>
          <p:cNvPr id="4" name="Morgan Lewis Logo" descr="preencoded.png">
            <a:extLst>
              <a:ext uri="{FF2B5EF4-FFF2-40B4-BE49-F238E27FC236}">
                <a16:creationId xmlns:a16="http://schemas.microsoft.com/office/drawing/2014/main" id="{42BB5193-0EA8-2259-8E93-6432894F1D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134600" y="6134100"/>
            <a:ext cx="1054100" cy="152400"/>
          </a:xfrm>
          <a:prstGeom prst="rect">
            <a:avLst/>
          </a:prstGeom>
        </p:spPr>
      </p:pic>
    </p:spTree>
    <p:extLst>
      <p:ext uri="{BB962C8B-B14F-4D97-AF65-F5344CB8AC3E}">
        <p14:creationId xmlns:p14="http://schemas.microsoft.com/office/powerpoint/2010/main" val="3935054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0"/>
            <a:ext cx="6096000" cy="6858000"/>
          </a:xfrm>
          <a:prstGeom prst="rect">
            <a:avLst/>
          </a:prstGeom>
        </p:spPr>
      </p:pic>
      <p:pic>
        <p:nvPicPr>
          <p:cNvPr id="5"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7" name="Lorem ipsum dolor sit amet consectetur"/>
          <p:cNvSpPr/>
          <p:nvPr/>
        </p:nvSpPr>
        <p:spPr>
          <a:xfrm>
            <a:off x="635000" y="2901950"/>
            <a:ext cx="4838700" cy="1054100"/>
          </a:xfrm>
          <a:prstGeom prst="rect">
            <a:avLst/>
          </a:prstGeom>
          <a:noFill/>
          <a:ln/>
        </p:spPr>
        <p:txBody>
          <a:bodyPr wrap="square" lIns="0" tIns="0" rIns="0" bIns="0" rtlCol="0" anchor="ctr"/>
          <a:lstStyle/>
          <a:p>
            <a:pPr marL="0" marR="0" lvl="0" indent="0" algn="l" defTabSz="609630" rtl="0" eaLnBrk="1" fontAlgn="auto" latinLnBrk="0" hangingPunct="1">
              <a:lnSpc>
                <a:spcPts val="416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panose="020F0502020204030204"/>
                <a:ea typeface="+mn-ea"/>
                <a:cs typeface="+mn-cs"/>
              </a:rPr>
              <a:t>Risk of Class Actions</a:t>
            </a:r>
            <a:endParaRPr kumimoji="0" lang="en-US" sz="2933"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Lorem ipsum dolor sit Lorem ipsum dolor sit Lorem ipsum dolor sit Lorem ipsum dolor sit"/>
          <p:cNvSpPr/>
          <p:nvPr/>
        </p:nvSpPr>
        <p:spPr>
          <a:xfrm>
            <a:off x="6731000" y="2374900"/>
            <a:ext cx="5246352" cy="2108200"/>
          </a:xfrm>
          <a:prstGeom prst="rect">
            <a:avLst/>
          </a:prstGeom>
          <a:noFill/>
          <a:ln/>
        </p:spPr>
        <p:txBody>
          <a:bodyPr wrap="square" lIns="0" tIns="0" rIns="0" bIns="0" rtlCol="0" anchor="ctr"/>
          <a:lstStyle/>
          <a:p>
            <a:pPr marL="0" marR="0" lvl="0" indent="0" algn="l" defTabSz="609630" rtl="0" eaLnBrk="1" fontAlgn="auto" latinLnBrk="0" hangingPunct="1">
              <a:lnSpc>
                <a:spcPts val="2625"/>
              </a:lnSpc>
              <a:spcBef>
                <a:spcPts val="0"/>
              </a:spcBef>
              <a:spcAft>
                <a:spcPts val="240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Lorem ipsum dolor sit Lorem ipsum dolor sit Lorem ipsum dolor sit Lorem ipsum dolor sit">
            <a:extLst>
              <a:ext uri="{FF2B5EF4-FFF2-40B4-BE49-F238E27FC236}">
                <a16:creationId xmlns:a16="http://schemas.microsoft.com/office/drawing/2014/main" id="{DD198065-8D6D-0074-61B7-C9E01DF7DE27}"/>
              </a:ext>
            </a:extLst>
          </p:cNvPr>
          <p:cNvSpPr/>
          <p:nvPr/>
        </p:nvSpPr>
        <p:spPr>
          <a:xfrm>
            <a:off x="6838324" y="2660650"/>
            <a:ext cx="5246352" cy="2108200"/>
          </a:xfrm>
          <a:prstGeom prst="rect">
            <a:avLst/>
          </a:prstGeom>
          <a:noFill/>
          <a:ln/>
        </p:spPr>
        <p:txBody>
          <a:bodyPr wrap="square" lIns="0" tIns="0" rIns="0" bIns="0" rtlCol="0" anchor="ctr"/>
          <a:lstStyle/>
          <a:p>
            <a:pPr marL="0" marR="0" lvl="0" indent="0" algn="l" defTabSz="609630" rtl="0" eaLnBrk="1" fontAlgn="auto" latinLnBrk="0" hangingPunct="1">
              <a:lnSpc>
                <a:spcPts val="2625"/>
              </a:lnSpc>
              <a:spcBef>
                <a:spcPts val="0"/>
              </a:spcBef>
              <a:spcAft>
                <a:spcPts val="360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Failure-to-hire claims are usually individualized and thus not suitable for a class action.</a:t>
            </a:r>
          </a:p>
          <a:p>
            <a:pPr marL="0" marR="0" lvl="0" indent="0" algn="l" defTabSz="609630" rtl="0" eaLnBrk="1" fontAlgn="auto" latinLnBrk="0" hangingPunct="1">
              <a:lnSpc>
                <a:spcPts val="2625"/>
              </a:lnSpc>
              <a:spcBef>
                <a:spcPts val="0"/>
              </a:spcBef>
              <a:spcAft>
                <a:spcPts val="360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rPr>
              <a:t>But will the use of AI create a common issue that makes the case a good candidate for a class action?</a:t>
            </a:r>
          </a:p>
          <a:p>
            <a:pPr marL="0" marR="0" lvl="0" indent="0" algn="l" defTabSz="609630" rtl="0" eaLnBrk="1" fontAlgn="auto" latinLnBrk="0" hangingPunct="1">
              <a:lnSpc>
                <a:spcPts val="2625"/>
              </a:lnSpc>
              <a:spcBef>
                <a:spcPts val="0"/>
              </a:spcBef>
              <a:spcAft>
                <a:spcPts val="360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Segoe UI" panose="020B0502040204020203" pitchFamily="34" charset="0"/>
              <a:ea typeface="Inter Regular" pitchFamily="34" charset="-122"/>
              <a:cs typeface="Segoe UI" panose="020B0502040204020203" pitchFamily="34" charset="0"/>
            </a:endParaRPr>
          </a:p>
        </p:txBody>
      </p:sp>
    </p:spTree>
    <p:extLst>
      <p:ext uri="{BB962C8B-B14F-4D97-AF65-F5344CB8AC3E}">
        <p14:creationId xmlns:p14="http://schemas.microsoft.com/office/powerpoint/2010/main" val="113269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0"/>
            <a:ext cx="6096000" cy="6858000"/>
          </a:xfrm>
          <a:prstGeom prst="rect">
            <a:avLst/>
          </a:prstGeom>
        </p:spPr>
      </p:pic>
      <p:pic>
        <p:nvPicPr>
          <p:cNvPr id="5"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7" name="Lorem ipsum dolor sit amet consectetur"/>
          <p:cNvSpPr/>
          <p:nvPr/>
        </p:nvSpPr>
        <p:spPr>
          <a:xfrm>
            <a:off x="635000" y="2901950"/>
            <a:ext cx="4838700" cy="1054100"/>
          </a:xfrm>
          <a:prstGeom prst="rect">
            <a:avLst/>
          </a:prstGeom>
          <a:noFill/>
          <a:ln/>
        </p:spPr>
        <p:txBody>
          <a:bodyPr wrap="square" lIns="0" tIns="0" rIns="0" bIns="0" rtlCol="0" anchor="ctr"/>
          <a:lstStyle/>
          <a:p>
            <a:pPr marL="0" marR="0" lvl="0" indent="0" algn="l" defTabSz="609630" rtl="0" eaLnBrk="1" fontAlgn="auto" latinLnBrk="0" hangingPunct="1">
              <a:lnSpc>
                <a:spcPts val="416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Calibri" panose="020F0502020204030204"/>
                <a:ea typeface="+mn-ea"/>
                <a:cs typeface="+mn-cs"/>
              </a:rPr>
              <a:t>Risk of Class Actions</a:t>
            </a:r>
            <a:endParaRPr kumimoji="0" lang="en-US" sz="40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1" name="Lorem ipsum dolor sit Lorem ipsum dolor sit Lorem ipsum dolor sit Lorem ipsum dolor sit">
            <a:extLst>
              <a:ext uri="{FF2B5EF4-FFF2-40B4-BE49-F238E27FC236}">
                <a16:creationId xmlns:a16="http://schemas.microsoft.com/office/drawing/2014/main" id="{4CD9E70D-D7BA-178D-BC79-83651450018B}"/>
              </a:ext>
            </a:extLst>
          </p:cNvPr>
          <p:cNvSpPr/>
          <p:nvPr/>
        </p:nvSpPr>
        <p:spPr>
          <a:xfrm>
            <a:off x="6756758" y="2374900"/>
            <a:ext cx="5246352" cy="2108200"/>
          </a:xfrm>
          <a:prstGeom prst="rect">
            <a:avLst/>
          </a:prstGeom>
          <a:noFill/>
          <a:ln/>
        </p:spPr>
        <p:txBody>
          <a:bodyPr wrap="square" lIns="0" tIns="0" rIns="0" bIns="0" rtlCol="0" anchor="ctr"/>
          <a:lstStyle/>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The biggest benefit of AI is how it automates decisions and removes individual human error.  But that is a double-edged sword. </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Before, employers could avoid class actions by citing individualized manager/HR employee discretion or misconduct. </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When AI makes a mistake, it arguably applies to a broad population equally.</a:t>
            </a:r>
          </a:p>
        </p:txBody>
      </p:sp>
    </p:spTree>
    <p:extLst>
      <p:ext uri="{BB962C8B-B14F-4D97-AF65-F5344CB8AC3E}">
        <p14:creationId xmlns:p14="http://schemas.microsoft.com/office/powerpoint/2010/main" val="129560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0" descr="preencoded.png">
            <a:extLst>
              <a:ext uri="{FF2B5EF4-FFF2-40B4-BE49-F238E27FC236}">
                <a16:creationId xmlns:a16="http://schemas.microsoft.com/office/drawing/2014/main" id="{F06BD8B1-846A-B093-28B7-FDFAC49E63F4}"/>
              </a:ext>
            </a:extLst>
          </p:cNvPr>
          <p:cNvPicPr>
            <a:picLocks noChangeAspect="1"/>
          </p:cNvPicPr>
          <p:nvPr/>
        </p:nvPicPr>
        <p:blipFill>
          <a:blip r:embed="rId3"/>
          <a:srcRect/>
          <a:stretch/>
        </p:blipFill>
        <p:spPr>
          <a:xfrm>
            <a:off x="0" y="0"/>
            <a:ext cx="12192000" cy="6858000"/>
          </a:xfrm>
          <a:prstGeom prst="rect">
            <a:avLst/>
          </a:prstGeom>
          <a:solidFill>
            <a:srgbClr val="7261C9"/>
          </a:solidFill>
        </p:spPr>
      </p:pic>
      <p:grpSp>
        <p:nvGrpSpPr>
          <p:cNvPr id="2" name="Group 1">
            <a:extLst>
              <a:ext uri="{FF2B5EF4-FFF2-40B4-BE49-F238E27FC236}">
                <a16:creationId xmlns:a16="http://schemas.microsoft.com/office/drawing/2014/main" id="{FE0DB5B5-43C0-658E-68E6-E9EF5365F204}"/>
              </a:ext>
            </a:extLst>
          </p:cNvPr>
          <p:cNvGrpSpPr/>
          <p:nvPr/>
        </p:nvGrpSpPr>
        <p:grpSpPr>
          <a:xfrm>
            <a:off x="457110" y="4130294"/>
            <a:ext cx="11277779" cy="2344984"/>
            <a:chOff x="360608" y="3679720"/>
            <a:chExt cx="11277779" cy="2344984"/>
          </a:xfrm>
        </p:grpSpPr>
        <p:pic>
          <p:nvPicPr>
            <p:cNvPr id="3" name="Rectangle 34647219" descr="preencoded.png">
              <a:extLst>
                <a:ext uri="{FF2B5EF4-FFF2-40B4-BE49-F238E27FC236}">
                  <a16:creationId xmlns:a16="http://schemas.microsoft.com/office/drawing/2014/main" id="{99468374-09C2-AD09-E6EC-058CC6292A9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60608" y="4121427"/>
              <a:ext cx="7115667" cy="1590260"/>
            </a:xfrm>
            <a:prstGeom prst="rect">
              <a:avLst/>
            </a:prstGeom>
          </p:spPr>
        </p:pic>
        <p:sp>
          <p:nvSpPr>
            <p:cNvPr id="4" name="PRESENTATIONTITLE">
              <a:extLst>
                <a:ext uri="{FF2B5EF4-FFF2-40B4-BE49-F238E27FC236}">
                  <a16:creationId xmlns:a16="http://schemas.microsoft.com/office/drawing/2014/main" id="{4420B493-D6AB-8D30-DC88-4580DEE47B18}"/>
                </a:ext>
              </a:extLst>
            </p:cNvPr>
            <p:cNvSpPr/>
            <p:nvPr/>
          </p:nvSpPr>
          <p:spPr>
            <a:xfrm>
              <a:off x="553612" y="3679720"/>
              <a:ext cx="11084775" cy="2344984"/>
            </a:xfrm>
            <a:prstGeom prst="rect">
              <a:avLst/>
            </a:prstGeom>
            <a:noFill/>
            <a:ln/>
          </p:spPr>
          <p:txBody>
            <a:bodyPr wrap="square" lIns="0" tIns="0" rIns="0" bIns="0" rtlCol="0" anchor="ctr"/>
            <a:lstStyle/>
            <a:p>
              <a:pPr defTabSz="609630"/>
              <a:r>
                <a:rPr lang="en-US" sz="4400" b="1" dirty="0">
                  <a:solidFill>
                    <a:srgbClr val="FFFFFF"/>
                  </a:solidFill>
                  <a:latin typeface="Segoe UI" panose="020B0502040204020203" pitchFamily="34" charset="0"/>
                  <a:ea typeface="Inter Regular" pitchFamily="34" charset="-122"/>
                  <a:cs typeface="Segoe UI" panose="020B0502040204020203" pitchFamily="34" charset="0"/>
                </a:rPr>
                <a:t>Litigation and Federal Guidance </a:t>
              </a:r>
              <a:endParaRPr lang="en-US" sz="4400" b="1" dirty="0">
                <a:solidFill>
                  <a:prstClr val="black"/>
                </a:solidFill>
                <a:latin typeface="Segoe UI" panose="020B0502040204020203" pitchFamily="34" charset="0"/>
                <a:cs typeface="Segoe UI" panose="020B0502040204020203" pitchFamily="34" charset="0"/>
              </a:endParaRPr>
            </a:p>
          </p:txBody>
        </p:sp>
      </p:grpSp>
      <p:grpSp>
        <p:nvGrpSpPr>
          <p:cNvPr id="5" name="Group 4">
            <a:extLst>
              <a:ext uri="{FF2B5EF4-FFF2-40B4-BE49-F238E27FC236}">
                <a16:creationId xmlns:a16="http://schemas.microsoft.com/office/drawing/2014/main" id="{7AC6C7B1-6126-D1EA-695B-5CEEF102BAA9}"/>
              </a:ext>
            </a:extLst>
          </p:cNvPr>
          <p:cNvGrpSpPr>
            <a:grpSpLocks noChangeAspect="1"/>
          </p:cNvGrpSpPr>
          <p:nvPr/>
        </p:nvGrpSpPr>
        <p:grpSpPr bwMode="black">
          <a:xfrm>
            <a:off x="10141556" y="6132074"/>
            <a:ext cx="1054100" cy="154425"/>
            <a:chOff x="838200" y="609600"/>
            <a:chExt cx="7835890" cy="1143000"/>
          </a:xfrm>
          <a:solidFill>
            <a:srgbClr val="FFFFFF"/>
          </a:solidFill>
        </p:grpSpPr>
        <p:sp>
          <p:nvSpPr>
            <p:cNvPr id="7" name="Freeform 62">
              <a:extLst>
                <a:ext uri="{FF2B5EF4-FFF2-40B4-BE49-F238E27FC236}">
                  <a16:creationId xmlns:a16="http://schemas.microsoft.com/office/drawing/2014/main" id="{91A3D5D1-03C7-EA1E-E6AB-228AA1E1AC97}"/>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63">
              <a:extLst>
                <a:ext uri="{FF2B5EF4-FFF2-40B4-BE49-F238E27FC236}">
                  <a16:creationId xmlns:a16="http://schemas.microsoft.com/office/drawing/2014/main" id="{95B73080-6F22-D991-A508-547D58D7E8FD}"/>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66">
              <a:extLst>
                <a:ext uri="{FF2B5EF4-FFF2-40B4-BE49-F238E27FC236}">
                  <a16:creationId xmlns:a16="http://schemas.microsoft.com/office/drawing/2014/main" id="{4ED22CBF-CE09-255A-53E6-E105586B044C}"/>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7">
              <a:extLst>
                <a:ext uri="{FF2B5EF4-FFF2-40B4-BE49-F238E27FC236}">
                  <a16:creationId xmlns:a16="http://schemas.microsoft.com/office/drawing/2014/main" id="{D0245628-3CD1-56B1-09A5-17B6FC9D7C4D}"/>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8">
              <a:extLst>
                <a:ext uri="{FF2B5EF4-FFF2-40B4-BE49-F238E27FC236}">
                  <a16:creationId xmlns:a16="http://schemas.microsoft.com/office/drawing/2014/main" id="{60A2E20F-E5C8-8B6F-2A47-B76F34C1F933}"/>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9">
              <a:extLst>
                <a:ext uri="{FF2B5EF4-FFF2-40B4-BE49-F238E27FC236}">
                  <a16:creationId xmlns:a16="http://schemas.microsoft.com/office/drawing/2014/main" id="{9D80820F-0448-6E56-09BF-EB7A0D5C8367}"/>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70">
              <a:extLst>
                <a:ext uri="{FF2B5EF4-FFF2-40B4-BE49-F238E27FC236}">
                  <a16:creationId xmlns:a16="http://schemas.microsoft.com/office/drawing/2014/main" id="{3B3354D0-6EFA-6F0B-03E3-BE0F46DAE135}"/>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71">
              <a:extLst>
                <a:ext uri="{FF2B5EF4-FFF2-40B4-BE49-F238E27FC236}">
                  <a16:creationId xmlns:a16="http://schemas.microsoft.com/office/drawing/2014/main" id="{668CDB04-2BA8-3486-6C77-D45847BA3498}"/>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2">
              <a:extLst>
                <a:ext uri="{FF2B5EF4-FFF2-40B4-BE49-F238E27FC236}">
                  <a16:creationId xmlns:a16="http://schemas.microsoft.com/office/drawing/2014/main" id="{9161C73E-CAB2-EF0F-703C-73A6CFDCB242}"/>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73">
              <a:extLst>
                <a:ext uri="{FF2B5EF4-FFF2-40B4-BE49-F238E27FC236}">
                  <a16:creationId xmlns:a16="http://schemas.microsoft.com/office/drawing/2014/main" id="{22F28D5D-D6F1-0554-17DB-CBD2633513F7}"/>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74">
              <a:extLst>
                <a:ext uri="{FF2B5EF4-FFF2-40B4-BE49-F238E27FC236}">
                  <a16:creationId xmlns:a16="http://schemas.microsoft.com/office/drawing/2014/main" id="{93E8C7F5-A21D-A848-4649-572D3134EC78}"/>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5">
              <a:extLst>
                <a:ext uri="{FF2B5EF4-FFF2-40B4-BE49-F238E27FC236}">
                  <a16:creationId xmlns:a16="http://schemas.microsoft.com/office/drawing/2014/main" id="{CEB91B38-924B-947D-99DF-629227C64788}"/>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3">
              <a:extLst>
                <a:ext uri="{FF2B5EF4-FFF2-40B4-BE49-F238E27FC236}">
                  <a16:creationId xmlns:a16="http://schemas.microsoft.com/office/drawing/2014/main" id="{CC6CC696-31EC-5BB3-63CB-F901741095BB}"/>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8158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24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Class Action Lawsuit Against AI Recruiting Tool Vendor in Northern District of California</a:t>
            </a:r>
          </a:p>
          <a:p>
            <a:pPr marL="0" marR="0" lvl="0" indent="0" algn="l" defTabSz="609630" rtl="0" eaLnBrk="1" fontAlgn="auto" latinLnBrk="0" hangingPunct="1">
              <a:lnSpc>
                <a:spcPts val="2550"/>
              </a:lnSpc>
              <a:spcBef>
                <a:spcPts val="0"/>
              </a:spcBef>
              <a:spcAft>
                <a:spcPts val="1800"/>
              </a:spcAft>
              <a:buClrTx/>
              <a:buSzTx/>
              <a:buFontTx/>
              <a:buNone/>
              <a:tabLst/>
              <a:defRPr/>
            </a:pPr>
            <a:r>
              <a:rPr kumimoji="0" lang="en-US" i="1"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Employment collective action alleging that vendor’s applicant screening tool unfairly discriminates against Black applicants, individuals older than 40, and individuals with disabilities under federal law.</a:t>
            </a:r>
          </a:p>
          <a:p>
            <a:pPr marL="285750" marR="0" lvl="0" indent="-28575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An African American male over 40 who suffers from anxiety and depression, filed a lawsuit, alleging the AI recruiting tool vendor’s algorithmic decision-making tools used in the hiring process discriminated against him and similarly situated applicants based on race, age, and disability. </a:t>
            </a:r>
          </a:p>
          <a:p>
            <a:pPr marL="285750" marR="0" lvl="0" indent="-28575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named plaintiff claimed the tools, which integrate artificial intelligence and machine learning, were biased and led to his rejection from over 100 job applications despite his qualifications.</a:t>
            </a:r>
          </a:p>
          <a:p>
            <a:pPr marL="285750" marR="0" lvl="0" indent="-28575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court granted the Plaintiff’s Motion for Conditional Certification of Collective Action.</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Recent Litigation</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460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0" descr="preencoded.png">
            <a:extLst>
              <a:ext uri="{FF2B5EF4-FFF2-40B4-BE49-F238E27FC236}">
                <a16:creationId xmlns:a16="http://schemas.microsoft.com/office/drawing/2014/main" id="{F06BD8B1-846A-B093-28B7-FDFAC49E63F4}"/>
              </a:ext>
            </a:extLst>
          </p:cNvPr>
          <p:cNvPicPr>
            <a:picLocks noChangeAspect="1"/>
          </p:cNvPicPr>
          <p:nvPr/>
        </p:nvPicPr>
        <p:blipFill>
          <a:blip r:embed="rId3"/>
          <a:src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B278A651-A437-A49B-0549-01D333C31F3D}"/>
              </a:ext>
            </a:extLst>
          </p:cNvPr>
          <p:cNvGrpSpPr/>
          <p:nvPr/>
        </p:nvGrpSpPr>
        <p:grpSpPr>
          <a:xfrm>
            <a:off x="817218" y="1123121"/>
            <a:ext cx="5080000" cy="4611757"/>
            <a:chOff x="1016000" y="1484242"/>
            <a:chExt cx="5080000" cy="4611757"/>
          </a:xfrm>
        </p:grpSpPr>
        <p:pic>
          <p:nvPicPr>
            <p:cNvPr id="4" name="Frame 1" descr="preencoded.png"/>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16000" y="1484242"/>
              <a:ext cx="2721113" cy="4611757"/>
            </a:xfrm>
            <a:prstGeom prst="rect">
              <a:avLst/>
            </a:prstGeom>
          </p:spPr>
        </p:pic>
        <p:sp>
          <p:nvSpPr>
            <p:cNvPr id="5" name="Photo with a caption on the left side"/>
            <p:cNvSpPr/>
            <p:nvPr/>
          </p:nvSpPr>
          <p:spPr>
            <a:xfrm>
              <a:off x="1257300" y="1764495"/>
              <a:ext cx="4838700" cy="3710010"/>
            </a:xfrm>
            <a:prstGeom prst="rect">
              <a:avLst/>
            </a:prstGeom>
            <a:noFill/>
            <a:ln/>
          </p:spPr>
          <p:txBody>
            <a:bodyPr wrap="square" lIns="0" tIns="0" rIns="0" bIns="0" rtlCol="0" anchor="t"/>
            <a:lstStyle/>
            <a:p>
              <a:pPr marL="0" marR="0" lvl="0" indent="0" algn="l" defTabSz="609630" rtl="0" eaLnBrk="1" fontAlgn="auto" latinLnBrk="0" hangingPunct="1">
                <a:lnSpc>
                  <a:spcPts val="425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rPr>
                <a:t>Presenter</a:t>
              </a:r>
            </a:p>
            <a:p>
              <a:pPr marL="0" marR="0" lvl="0" indent="0" algn="l" defTabSz="609630" rtl="0" eaLnBrk="1" fontAlgn="auto" latinLnBrk="0" hangingPunct="1">
                <a:lnSpc>
                  <a:spcPts val="425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endParaRPr>
            </a:p>
            <a:p>
              <a:pPr marL="0" marR="0" lvl="0" indent="0" algn="l" defTabSz="609630" rtl="0" eaLnBrk="1" fontAlgn="auto" latinLnBrk="0" hangingPunct="1">
                <a:lnSpc>
                  <a:spcPts val="425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endParaRPr>
            </a:p>
            <a:p>
              <a:pPr marL="0" marR="0" lvl="0" indent="0" algn="l" defTabSz="609630" rtl="0" eaLnBrk="1" fontAlgn="auto" latinLnBrk="0" hangingPunct="1">
                <a:lnSpc>
                  <a:spcPts val="425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endParaRPr>
            </a:p>
            <a:p>
              <a:pPr marL="0" marR="0" lvl="0" indent="0" algn="l" defTabSz="609630" rtl="0" eaLnBrk="1" fontAlgn="auto" latinLnBrk="0" hangingPunct="1">
                <a:lnSpc>
                  <a:spcPts val="425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endParaRPr>
            </a:p>
            <a:p>
              <a:pPr marL="0" marR="0" lvl="0" indent="0" algn="l" defTabSz="609630" rtl="0" eaLnBrk="1" fontAlgn="auto" latinLnBrk="0" hangingPunct="1">
                <a:lnSpc>
                  <a:spcPct val="100000"/>
                </a:lnSpc>
                <a:spcBef>
                  <a:spcPts val="0"/>
                </a:spcBef>
                <a:spcAft>
                  <a:spcPts val="0"/>
                </a:spcAft>
                <a:buClrTx/>
                <a:buSzTx/>
                <a:buFontTx/>
                <a:buNone/>
                <a:tabLst/>
                <a:defRPr/>
              </a:pPr>
              <a:br>
                <a:rPr kumimoji="0" lang="en-US" sz="16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rPr>
              </a:br>
              <a:endParaRPr kumimoji="0" lang="en-US" sz="16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endParaRPr>
            </a:p>
            <a:p>
              <a:pPr marL="0" marR="0" lvl="0" indent="0" algn="l" defTabSz="60963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rPr>
                <a:t>Eric C. Kim</a:t>
              </a:r>
            </a:p>
            <a:p>
              <a:pPr marL="0" marR="0" lvl="0" indent="0" algn="l" defTabSz="609630" rtl="0" eaLnBrk="1" fontAlgn="auto" latinLnBrk="0" hangingPunct="1">
                <a:lnSpc>
                  <a:spcPct val="150000"/>
                </a:lnSpc>
                <a:spcBef>
                  <a:spcPts val="0"/>
                </a:spcBef>
                <a:spcAft>
                  <a:spcPts val="0"/>
                </a:spcAft>
                <a:buClrTx/>
                <a:buSzTx/>
                <a:buFontTx/>
                <a:buNone/>
                <a:tabLst/>
                <a:defRPr/>
              </a:pPr>
              <a:r>
                <a:rPr lang="en-US" sz="1600" b="1" dirty="0">
                  <a:solidFill>
                    <a:srgbClr val="FFFFFF"/>
                  </a:solidFill>
                  <a:latin typeface="Segoe UI" panose="020B0502040204020203" pitchFamily="34" charset="0"/>
                  <a:ea typeface="Inter Semi Bold" pitchFamily="34" charset="-122"/>
                  <a:cs typeface="Segoe UI" panose="020B0502040204020203" pitchFamily="34" charset="0"/>
                </a:rPr>
                <a:t>Partner, Labor and Employment Practice </a:t>
              </a:r>
              <a:endParaRPr kumimoji="0" lang="en-US" sz="1600" b="1" i="0" u="none" strike="noStrike" kern="1200" cap="none" spc="0" normalizeH="0" baseline="0" noProof="0" dirty="0">
                <a:ln>
                  <a:noFill/>
                </a:ln>
                <a:solidFill>
                  <a:srgbClr val="FFFFFF"/>
                </a:solidFill>
                <a:effectLst/>
                <a:uLnTx/>
                <a:uFillTx/>
                <a:latin typeface="Segoe UI" panose="020B0502040204020203" pitchFamily="34" charset="0"/>
                <a:ea typeface="Inter Semi Bold" pitchFamily="34" charset="-122"/>
                <a:cs typeface="Segoe UI" panose="020B0502040204020203" pitchFamily="34" charset="0"/>
              </a:endParaRPr>
            </a:p>
            <a:p>
              <a:pPr marL="0" marR="0" lvl="0" indent="0" algn="l" defTabSz="609630" rtl="0" eaLnBrk="1" fontAlgn="auto" latinLnBrk="0" hangingPunct="1">
                <a:lnSpc>
                  <a:spcPts val="425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3" name="Picture Placeholder 2" descr="A person in a suit and tie&#10;&#10;AI-generated content may be incorrect.">
              <a:extLst>
                <a:ext uri="{FF2B5EF4-FFF2-40B4-BE49-F238E27FC236}">
                  <a16:creationId xmlns:a16="http://schemas.microsoft.com/office/drawing/2014/main" id="{CDC015B6-45CF-F367-C5E5-A9BE8EDCA3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257300" y="2676632"/>
              <a:ext cx="2235934" cy="2235934"/>
            </a:xfrm>
            <a:prstGeom prst="rect">
              <a:avLst/>
            </a:prstGeom>
            <a:solidFill>
              <a:sysClr val="window" lastClr="FFFFFF"/>
            </a:solidFill>
          </p:spPr>
        </p:pic>
      </p:grpSp>
      <p:grpSp>
        <p:nvGrpSpPr>
          <p:cNvPr id="8" name="Group 7">
            <a:extLst>
              <a:ext uri="{FF2B5EF4-FFF2-40B4-BE49-F238E27FC236}">
                <a16:creationId xmlns:a16="http://schemas.microsoft.com/office/drawing/2014/main" id="{CC021EFB-6778-4AE9-4F6F-B3E61D2EECA8}"/>
              </a:ext>
            </a:extLst>
          </p:cNvPr>
          <p:cNvGrpSpPr>
            <a:grpSpLocks noChangeAspect="1"/>
          </p:cNvGrpSpPr>
          <p:nvPr/>
        </p:nvGrpSpPr>
        <p:grpSpPr bwMode="black">
          <a:xfrm>
            <a:off x="10141556" y="6132074"/>
            <a:ext cx="1054100" cy="154425"/>
            <a:chOff x="838200" y="609600"/>
            <a:chExt cx="7835890" cy="1143000"/>
          </a:xfrm>
          <a:solidFill>
            <a:srgbClr val="FFFFFF"/>
          </a:solidFill>
        </p:grpSpPr>
        <p:sp>
          <p:nvSpPr>
            <p:cNvPr id="9" name="Freeform 62">
              <a:extLst>
                <a:ext uri="{FF2B5EF4-FFF2-40B4-BE49-F238E27FC236}">
                  <a16:creationId xmlns:a16="http://schemas.microsoft.com/office/drawing/2014/main" id="{61891B9A-7577-2386-8245-37D0E1F3018B}"/>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3">
              <a:extLst>
                <a:ext uri="{FF2B5EF4-FFF2-40B4-BE49-F238E27FC236}">
                  <a16:creationId xmlns:a16="http://schemas.microsoft.com/office/drawing/2014/main" id="{B3D11698-DA1B-161F-F2FB-68F7640F6209}"/>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6">
              <a:extLst>
                <a:ext uri="{FF2B5EF4-FFF2-40B4-BE49-F238E27FC236}">
                  <a16:creationId xmlns:a16="http://schemas.microsoft.com/office/drawing/2014/main" id="{EE846896-764A-7B60-56BC-569E8914AE4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7">
              <a:extLst>
                <a:ext uri="{FF2B5EF4-FFF2-40B4-BE49-F238E27FC236}">
                  <a16:creationId xmlns:a16="http://schemas.microsoft.com/office/drawing/2014/main" id="{0C09EE9F-9EAC-4F23-B19B-264671C1CB0E}"/>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68">
              <a:extLst>
                <a:ext uri="{FF2B5EF4-FFF2-40B4-BE49-F238E27FC236}">
                  <a16:creationId xmlns:a16="http://schemas.microsoft.com/office/drawing/2014/main" id="{775284AD-99D0-4BB8-9C59-09AC5F8124FD}"/>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69">
              <a:extLst>
                <a:ext uri="{FF2B5EF4-FFF2-40B4-BE49-F238E27FC236}">
                  <a16:creationId xmlns:a16="http://schemas.microsoft.com/office/drawing/2014/main" id="{7B47D3E1-34BE-67E3-78AD-7062F5079519}"/>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0">
              <a:extLst>
                <a:ext uri="{FF2B5EF4-FFF2-40B4-BE49-F238E27FC236}">
                  <a16:creationId xmlns:a16="http://schemas.microsoft.com/office/drawing/2014/main" id="{CBB6C5EE-15F6-847D-D920-22AAF9A7F545}"/>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71">
              <a:extLst>
                <a:ext uri="{FF2B5EF4-FFF2-40B4-BE49-F238E27FC236}">
                  <a16:creationId xmlns:a16="http://schemas.microsoft.com/office/drawing/2014/main" id="{38F2B654-5083-B936-CF69-6D077C31E248}"/>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72">
              <a:extLst>
                <a:ext uri="{FF2B5EF4-FFF2-40B4-BE49-F238E27FC236}">
                  <a16:creationId xmlns:a16="http://schemas.microsoft.com/office/drawing/2014/main" id="{6F5BA829-B521-68A9-4034-F07315D00192}"/>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3">
              <a:extLst>
                <a:ext uri="{FF2B5EF4-FFF2-40B4-BE49-F238E27FC236}">
                  <a16:creationId xmlns:a16="http://schemas.microsoft.com/office/drawing/2014/main" id="{0800BA10-B723-875B-F4AC-8A0AA65E807F}"/>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74">
              <a:extLst>
                <a:ext uri="{FF2B5EF4-FFF2-40B4-BE49-F238E27FC236}">
                  <a16:creationId xmlns:a16="http://schemas.microsoft.com/office/drawing/2014/main" id="{4E485CD3-108B-9F54-84F9-EFC197A5DE18}"/>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75">
              <a:extLst>
                <a:ext uri="{FF2B5EF4-FFF2-40B4-BE49-F238E27FC236}">
                  <a16:creationId xmlns:a16="http://schemas.microsoft.com/office/drawing/2014/main" id="{9B3BF10A-3489-DB2F-CA79-63DC2C278B27}"/>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3">
              <a:extLst>
                <a:ext uri="{FF2B5EF4-FFF2-40B4-BE49-F238E27FC236}">
                  <a16:creationId xmlns:a16="http://schemas.microsoft.com/office/drawing/2014/main" id="{015785D5-6458-754B-6511-EA65ABE12287}"/>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9685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2400"/>
              </a:spcAft>
              <a:buClrTx/>
              <a:buSzTx/>
              <a:buFontTx/>
              <a:buNone/>
              <a:tabLst/>
              <a:defRPr/>
            </a:pPr>
            <a:r>
              <a:rPr kumimoji="0" lang="en-US" sz="2400" b="1" i="0" u="none" strike="noStrike" kern="1200" cap="none" spc="0" normalizeH="0" baseline="0" noProof="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EEOC Lawsuit against AI Education Platform in Eastern District of                               New York</a:t>
            </a:r>
          </a:p>
          <a:p>
            <a:pPr marL="0" marR="0" lvl="0" indent="0" algn="l" defTabSz="609630" rtl="0" eaLnBrk="1" fontAlgn="auto" latinLnBrk="0" hangingPunct="1">
              <a:lnSpc>
                <a:spcPts val="2550"/>
              </a:lnSpc>
              <a:spcBef>
                <a:spcPts val="0"/>
              </a:spcBef>
              <a:spcAft>
                <a:spcPts val="1800"/>
              </a:spcAft>
              <a:buClrTx/>
              <a:buSzTx/>
              <a:buFontTx/>
              <a:buNone/>
              <a:tabLst/>
              <a:defRPr/>
            </a:pPr>
            <a:r>
              <a:rPr kumimoji="0" lang="en-US" sz="1800" b="0" i="1"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EEOC alleged that the education platform’s application software used to hire potential tutors automatically rejected female applicants 55 or older and male applicants 60 or older.</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case involved allegations of age discrimination, specifically the automatic rejection of older applicants based on their age, in violation of the Age Discrimination in Employment Act (ADEA)</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This matter settled for $365,000 to be placed in a settlement fund for distribution among certain applicants.</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Inter Bold" pitchFamily="34" charset="-122"/>
                <a:cs typeface="Segoe UI" panose="020B0502040204020203" pitchFamily="34" charset="0"/>
              </a:rPr>
              <a:t>Recent Litigation (cont’d)</a:t>
            </a:r>
            <a:endPar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7286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24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Class Action Lawsuit Against Pharmaceutical Company in              Massachusetts District Court </a:t>
            </a:r>
          </a:p>
          <a:p>
            <a:pPr marL="0" marR="0" lvl="0" indent="0" algn="l" defTabSz="609630" rtl="0" eaLnBrk="1" fontAlgn="auto" latinLnBrk="0" hangingPunct="1">
              <a:lnSpc>
                <a:spcPts val="2550"/>
              </a:lnSpc>
              <a:spcBef>
                <a:spcPts val="0"/>
              </a:spcBef>
              <a:spcAft>
                <a:spcPts val="1800"/>
              </a:spcAft>
              <a:buClrTx/>
              <a:buSzTx/>
              <a:buFontTx/>
              <a:buNone/>
              <a:tabLst/>
              <a:defRPr/>
            </a:pPr>
            <a:r>
              <a:rPr kumimoji="0" lang="en-US" sz="1800" b="0" i="1"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Employment class action alleging that the pharmacy’s use of an AI-powered lie detector test that analyzed candidates’ facial expressions, eye contact, voice intonation, and inflection unlawfully violated Massachusetts law. </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Plaintiff filed a class action lawsuit against the pharmacy alleging it unlawfully subjected him to a lie detector test during a job application process and failed to provide the required notice of his statutory rights under the Massachusetts Lie Detector Statute.</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application process involved a video-interview technology called HireVue, which analyzed candidates' responses using artificial intelligence to assess traits like integrity and honesty, which Baker claimed constituted a lie detector test.</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court denied the Defendant’s Motion to Dismiss for Failure to State a Claim.</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Recent Litigation (cont’d)</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63937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1800"/>
              </a:spcAft>
              <a:buClrTx/>
              <a:buSzTx/>
              <a:buFontTx/>
              <a:buNone/>
              <a:tabLst/>
              <a:defRPr/>
            </a:pPr>
            <a:r>
              <a:rPr kumimoji="0" lang="en-US" sz="2400" b="1" i="0" u="none" strike="noStrike" kern="1200" cap="none" spc="0" normalizeH="0" baseline="0" noProof="0" dirty="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Class Action Lawsuit Against Law Firm Makes Its Way to Second Circuit </a:t>
            </a:r>
          </a:p>
          <a:p>
            <a:pPr marL="0" marR="0" lvl="0" indent="0" algn="l" defTabSz="609630" rtl="0" eaLnBrk="1" fontAlgn="auto" latinLnBrk="0" hangingPunct="1">
              <a:lnSpc>
                <a:spcPts val="2550"/>
              </a:lnSpc>
              <a:spcBef>
                <a:spcPts val="0"/>
              </a:spcBef>
              <a:spcAft>
                <a:spcPts val="120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An attorney performing document review argued that a “machine could have provided” the services he performed, entitling him to overtime pay. </a:t>
            </a:r>
          </a:p>
          <a:p>
            <a:pPr marL="285750" marR="0" lvl="0" indent="-28575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 contract attorney filed a collective action against a law firm, alleging violations of the Fair Labor Standards Act (FLSA) overtime provisions.  </a:t>
            </a:r>
          </a:p>
          <a:p>
            <a:pPr marL="285750" marR="0" lvl="0" indent="-28575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attorney worked as a document reviewer in North Carolina for fifteen months, although he was licensed to practice law in California. </a:t>
            </a:r>
          </a:p>
          <a:p>
            <a:pPr marL="285750" marR="0" lvl="0" indent="-28575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His tasks involved reviewing documents for specific search terms, categorizing them, and redacting portions based on protocols provided by the defendants. </a:t>
            </a:r>
          </a:p>
          <a:p>
            <a:pPr marL="285750" marR="0" lvl="0" indent="-28575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district court dismissed the case, and it was appealed to the Second Circuit, which held that state, not federal law, should define “practice of law” for FLSA purposes, and North Carolina law was applicable.   </a:t>
            </a:r>
          </a:p>
          <a:p>
            <a:pPr marL="285750" marR="0" lvl="0" indent="-28575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court found that the plaintiff sufficiently alleged he did not engage in the practice of law, as his work did not involve exercising legal judgment.  </a:t>
            </a:r>
          </a:p>
          <a:p>
            <a:pPr marL="285750" marR="0" lvl="0" indent="-28575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district court’s dismissal of the plaintiff’s claim was vacated, and the case was remanded for further proceedings.</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Inter Bold" pitchFamily="34" charset="-122"/>
                <a:cs typeface="Segoe UI" panose="020B0502040204020203" pitchFamily="34" charset="0"/>
              </a:rPr>
              <a:t>Recent Litigation (cont’d)</a:t>
            </a:r>
            <a:endPar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5723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24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ACLU Targets Consulting Services Group </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ACLU requested that the FTC investigate a consulting group’s AI-powered video interview and cognitive ability assessment screening tools.  </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ACLU's complaint to the FTC accuses the developer of deceptive marketing by claiming the tools are "fair" and "bias-free." The ACLU seeks an investigation and an order to halt the sale of these tools until issues are resolved.</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ACLU also filed a charge with the EEOC regarding the consulting group’s AI-powered hiring tools, alleging discrimination. </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tools in question include a personality assessment test, a video interview tool, and a cognitive ability assessment.</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Recent Litigation (cont’d)</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402783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19525" y="0"/>
            <a:ext cx="8372475" cy="6858000"/>
          </a:xfrm>
          <a:prstGeom prst="rect">
            <a:avLst/>
          </a:prstGeom>
        </p:spPr>
      </p:pic>
      <p:sp>
        <p:nvSpPr>
          <p:cNvPr id="5" name="Lorem ipsum dolor sit amet consectetur"/>
          <p:cNvSpPr/>
          <p:nvPr/>
        </p:nvSpPr>
        <p:spPr>
          <a:xfrm>
            <a:off x="0" y="2901950"/>
            <a:ext cx="3819525" cy="1054100"/>
          </a:xfrm>
          <a:prstGeom prst="rect">
            <a:avLst/>
          </a:prstGeom>
          <a:noFill/>
          <a:ln/>
        </p:spPr>
        <p:txBody>
          <a:bodyPr wrap="square" lIns="0" tIns="0" rIns="0" bIns="0" rtlCol="0" anchor="ctr"/>
          <a:lstStyle/>
          <a:p>
            <a:pPr marL="0" marR="0" lvl="0" indent="0" algn="ctr" defTabSz="609630" rtl="0" eaLnBrk="1" fontAlgn="auto" latinLnBrk="0" hangingPunct="1">
              <a:lnSpc>
                <a:spcPts val="4160"/>
              </a:lnSpc>
              <a:spcBef>
                <a:spcPts val="0"/>
              </a:spcBef>
              <a:spcAft>
                <a:spcPts val="0"/>
              </a:spcAft>
              <a:buClrTx/>
              <a:buSzTx/>
              <a:buFontTx/>
              <a:buNone/>
              <a:tabLst/>
              <a:defRPr/>
            </a:pPr>
            <a:r>
              <a:rPr lang="en-US" sz="4000" kern="0" spc="-100" dirty="0">
                <a:solidFill>
                  <a:srgbClr val="FFFFFF"/>
                </a:solidFill>
                <a:latin typeface="Segoe UI" panose="020B0502040204020203" pitchFamily="34" charset="0"/>
                <a:ea typeface="Inter Regular" pitchFamily="34" charset="-122"/>
                <a:cs typeface="Segoe UI" panose="020B0502040204020203" pitchFamily="34" charset="0"/>
              </a:rPr>
              <a:t>Biden Administration’s AI Guidance from EEOC and DOL</a:t>
            </a:r>
            <a:endParaRPr kumimoji="0" lang="en-US" sz="4000" b="0" i="0" u="none" strike="noStrike" kern="1200" cap="none" spc="0" normalizeH="0" baseline="0" noProof="0" dirty="0">
              <a:ln>
                <a:noFill/>
              </a:ln>
              <a:solidFill>
                <a:prstClr val="black"/>
              </a:solidFill>
              <a:effectLst/>
              <a:uLnTx/>
              <a:uFillTx/>
              <a:latin typeface="Segoe UI" panose="020B0502040204020203" pitchFamily="34" charset="0"/>
              <a:cs typeface="Segoe UI" panose="020B0502040204020203" pitchFamily="34" charset="0"/>
            </a:endParaRPr>
          </a:p>
        </p:txBody>
      </p:sp>
      <p:sp>
        <p:nvSpPr>
          <p:cNvPr id="4" name="TextBox 3">
            <a:extLst>
              <a:ext uri="{FF2B5EF4-FFF2-40B4-BE49-F238E27FC236}">
                <a16:creationId xmlns:a16="http://schemas.microsoft.com/office/drawing/2014/main" id="{FF233857-AC35-0510-1AAA-1A59D18ED72D}"/>
              </a:ext>
            </a:extLst>
          </p:cNvPr>
          <p:cNvSpPr txBox="1"/>
          <p:nvPr/>
        </p:nvSpPr>
        <p:spPr>
          <a:xfrm>
            <a:off x="4503060" y="1195531"/>
            <a:ext cx="7688940" cy="4478149"/>
          </a:xfrm>
          <a:prstGeom prst="rect">
            <a:avLst/>
          </a:prstGeom>
          <a:noFill/>
        </p:spPr>
        <p:txBody>
          <a:bodyPr wrap="square">
            <a:spAutoFit/>
          </a:bodyPr>
          <a:lstStyle/>
          <a:p>
            <a:pPr marR="0" lvl="0" algn="l" defTabSz="609630" rtl="0" eaLnBrk="1" fontAlgn="auto" latinLnBrk="0" hangingPunct="1">
              <a:lnSpc>
                <a:spcPct val="100000"/>
              </a:lnSpc>
              <a:spcBef>
                <a:spcPts val="0"/>
              </a:spcBef>
              <a:spcAft>
                <a:spcPts val="600"/>
              </a:spcAft>
              <a:buClrTx/>
              <a:buSzTx/>
              <a:tabLst/>
              <a:defRPr/>
            </a:pPr>
            <a:r>
              <a:rPr kumimoji="0" lang="fr-FR" sz="2000" b="0" i="0" u="none" strike="noStrike" kern="1200" cap="none" spc="0" normalizeH="0" baseline="0" noProof="0" dirty="0">
                <a:ln>
                  <a:noFill/>
                </a:ln>
                <a:solidFill>
                  <a:schemeClr val="bg1"/>
                </a:solidFill>
                <a:effectLst/>
                <a:uLnTx/>
                <a:uFillTx/>
                <a:latin typeface="Segoe UI" panose="020B0502040204020203" pitchFamily="34" charset="0"/>
                <a:ea typeface="Inter Bold" pitchFamily="34" charset="-122"/>
                <a:cs typeface="Segoe UI" panose="020B0502040204020203" pitchFamily="34" charset="0"/>
              </a:rPr>
              <a:t>Both EEOC and DOL issues guidance advising that employers should proceed with caution when implementing AI systems and tool into the workplace. </a:t>
            </a:r>
          </a:p>
          <a:p>
            <a:pPr marR="0" lvl="0" algn="l" defTabSz="609630" rtl="0" eaLnBrk="1" fontAlgn="auto" latinLnBrk="0" hangingPunct="1">
              <a:lnSpc>
                <a:spcPct val="100000"/>
              </a:lnSpc>
              <a:spcBef>
                <a:spcPts val="0"/>
              </a:spcBef>
              <a:spcAft>
                <a:spcPts val="600"/>
              </a:spcAft>
              <a:buClrTx/>
              <a:buSzTx/>
              <a:tabLst/>
              <a:defRPr/>
            </a:pPr>
            <a:endParaRPr lang="fr-FR" sz="2000" dirty="0">
              <a:solidFill>
                <a:schemeClr val="bg1"/>
              </a:solidFill>
              <a:latin typeface="Segoe UI" panose="020B0502040204020203" pitchFamily="34" charset="0"/>
              <a:ea typeface="Inter Bold" pitchFamily="34" charset="-122"/>
              <a:cs typeface="Segoe UI" panose="020B0502040204020203" pitchFamily="34" charset="0"/>
            </a:endParaRPr>
          </a:p>
          <a:p>
            <a:pPr marR="0" lvl="0" algn="l" defTabSz="609630" rtl="0" eaLnBrk="1" fontAlgn="auto" latinLnBrk="0" hangingPunct="1">
              <a:lnSpc>
                <a:spcPct val="100000"/>
              </a:lnSpc>
              <a:spcBef>
                <a:spcPts val="0"/>
              </a:spcBef>
              <a:spcAft>
                <a:spcPts val="600"/>
              </a:spcAft>
              <a:buClrTx/>
              <a:buSzTx/>
              <a:tabLst/>
              <a:defRPr/>
            </a:pPr>
            <a:r>
              <a:rPr kumimoji="0" lang="fr-FR" sz="2000" b="0" i="0" u="none" strike="noStrike" kern="1200" cap="none" spc="0" normalizeH="0" baseline="0" noProof="0" dirty="0">
                <a:ln>
                  <a:noFill/>
                </a:ln>
                <a:solidFill>
                  <a:schemeClr val="bg1"/>
                </a:solidFill>
                <a:effectLst/>
                <a:uLnTx/>
                <a:uFillTx/>
                <a:latin typeface="Segoe UI" panose="020B0502040204020203" pitchFamily="34" charset="0"/>
                <a:ea typeface="Inter Bold" pitchFamily="34" charset="-122"/>
                <a:cs typeface="Segoe UI" panose="020B0502040204020203" pitchFamily="34" charset="0"/>
              </a:rPr>
              <a:t>EEOC guidance focused on risk of AI systems being bias and disporportionately impacting disabled employees in particular. </a:t>
            </a:r>
          </a:p>
          <a:p>
            <a:pPr marR="0" lvl="0" algn="l" defTabSz="609630" rtl="0" eaLnBrk="1" fontAlgn="auto" latinLnBrk="0" hangingPunct="1">
              <a:lnSpc>
                <a:spcPct val="100000"/>
              </a:lnSpc>
              <a:spcBef>
                <a:spcPts val="0"/>
              </a:spcBef>
              <a:spcAft>
                <a:spcPts val="600"/>
              </a:spcAft>
              <a:buClrTx/>
              <a:buSzTx/>
              <a:tabLst/>
              <a:defRPr/>
            </a:pPr>
            <a:endParaRPr lang="fr-FR" sz="2000" dirty="0">
              <a:solidFill>
                <a:schemeClr val="bg1"/>
              </a:solidFill>
              <a:latin typeface="Segoe UI" panose="020B0502040204020203" pitchFamily="34" charset="0"/>
              <a:ea typeface="Inter Bold" pitchFamily="34" charset="-122"/>
              <a:cs typeface="Segoe UI" panose="020B0502040204020203" pitchFamily="34" charset="0"/>
            </a:endParaRPr>
          </a:p>
          <a:p>
            <a:pPr marR="0" lvl="0" algn="l" defTabSz="609630" rtl="0" eaLnBrk="1" fontAlgn="auto" latinLnBrk="0" hangingPunct="1">
              <a:lnSpc>
                <a:spcPct val="100000"/>
              </a:lnSpc>
              <a:spcBef>
                <a:spcPts val="0"/>
              </a:spcBef>
              <a:spcAft>
                <a:spcPts val="600"/>
              </a:spcAft>
              <a:buClrTx/>
              <a:buSzTx/>
              <a:tabLst/>
              <a:defRPr/>
            </a:pPr>
            <a:r>
              <a:rPr kumimoji="0" lang="fr-FR" sz="2000" b="0" i="0" u="none" strike="noStrike" kern="1200" cap="none" spc="0" normalizeH="0" baseline="0" noProof="0" dirty="0">
                <a:ln>
                  <a:noFill/>
                </a:ln>
                <a:solidFill>
                  <a:schemeClr val="bg1"/>
                </a:solidFill>
                <a:effectLst/>
                <a:uLnTx/>
                <a:uFillTx/>
                <a:latin typeface="Segoe UI" panose="020B0502040204020203" pitchFamily="34" charset="0"/>
                <a:ea typeface="Inter Bold" pitchFamily="34" charset="-122"/>
                <a:cs typeface="Segoe UI" panose="020B0502040204020203" pitchFamily="34" charset="0"/>
              </a:rPr>
              <a:t>DOL guidance focused on potential errors in AI systems used for wage and hour purposes, expressing concern that AI could mistakenly classify certain waiting or idle time as non-compensable when it should be compensable.  Guidance stressed the importance of human oversight. </a:t>
            </a:r>
          </a:p>
          <a:p>
            <a:pPr marR="0" lvl="0" algn="l" defTabSz="609630" rtl="0" eaLnBrk="1" fontAlgn="auto" latinLnBrk="0" hangingPunct="1">
              <a:lnSpc>
                <a:spcPct val="100000"/>
              </a:lnSpc>
              <a:spcBef>
                <a:spcPts val="0"/>
              </a:spcBef>
              <a:spcAft>
                <a:spcPts val="600"/>
              </a:spcAft>
              <a:buClrTx/>
              <a:buSzTx/>
              <a:tabLst/>
              <a:defRPr/>
            </a:pPr>
            <a:endParaRPr kumimoji="0" lang="fr-FR" sz="2000" b="0" i="0" u="none" strike="noStrike" kern="1200" cap="none" spc="0" normalizeH="0" baseline="0" noProof="0" dirty="0">
              <a:ln>
                <a:noFill/>
              </a:ln>
              <a:solidFill>
                <a:schemeClr val="bg1"/>
              </a:solidFill>
              <a:effectLst/>
              <a:uLnTx/>
              <a:uFillTx/>
              <a:latin typeface="Segoe UI" panose="020B0502040204020203" pitchFamily="34" charset="0"/>
              <a:ea typeface="Inter Bold" pitchFamily="34" charset="-122"/>
              <a:cs typeface="Segoe UI" panose="020B0502040204020203" pitchFamily="34" charset="0"/>
            </a:endParaRPr>
          </a:p>
        </p:txBody>
      </p:sp>
      <p:pic>
        <p:nvPicPr>
          <p:cNvPr id="3" name="Morgan Lewis Logo" descr="preencoded.png">
            <a:extLst>
              <a:ext uri="{FF2B5EF4-FFF2-40B4-BE49-F238E27FC236}">
                <a16:creationId xmlns:a16="http://schemas.microsoft.com/office/drawing/2014/main" id="{BCE8AE5E-DC56-C6D1-163A-06237692B208}"/>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9588465C-90F9-0701-5103-0141C557F3AA}"/>
              </a:ext>
            </a:extLst>
          </p:cNvPr>
          <p:cNvGrpSpPr/>
          <p:nvPr/>
        </p:nvGrpSpPr>
        <p:grpSpPr>
          <a:xfrm>
            <a:off x="450875" y="3042140"/>
            <a:ext cx="11056167" cy="3050179"/>
            <a:chOff x="594360" y="1752600"/>
            <a:chExt cx="6285406" cy="1405936"/>
          </a:xfrm>
        </p:grpSpPr>
        <p:sp>
          <p:nvSpPr>
            <p:cNvPr id="4" name="Rectangle: Rounded Corners 3">
              <a:extLst>
                <a:ext uri="{FF2B5EF4-FFF2-40B4-BE49-F238E27FC236}">
                  <a16:creationId xmlns:a16="http://schemas.microsoft.com/office/drawing/2014/main" id="{47983123-08FD-135E-80A9-6DB6BB6B3A22}"/>
                </a:ext>
              </a:extLst>
            </p:cNvPr>
            <p:cNvSpPr/>
            <p:nvPr/>
          </p:nvSpPr>
          <p:spPr>
            <a:xfrm>
              <a:off x="594360" y="1752600"/>
              <a:ext cx="1902092" cy="1400862"/>
            </a:xfrm>
            <a:prstGeom prst="roundRect">
              <a:avLst>
                <a:gd name="adj" fmla="val 11905"/>
              </a:avLst>
            </a:prstGeom>
            <a:solidFill>
              <a:schemeClr val="bg1">
                <a:lumMod val="95000"/>
              </a:schemeClr>
            </a:solidFill>
            <a:ln w="1905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tIns="0" rtlCol="0" anchor="t"/>
            <a:lstStyle/>
            <a:p>
              <a:pPr algn="ctr" defTabSz="1219170" fontAlgn="base">
                <a:spcBef>
                  <a:spcPct val="0"/>
                </a:spcBef>
                <a:spcAft>
                  <a:spcPct val="0"/>
                </a:spcAft>
              </a:pPr>
              <a:r>
                <a:rPr lang="en-US" sz="2400" dirty="0">
                  <a:solidFill>
                    <a:prstClr val="black"/>
                  </a:solidFill>
                  <a:latin typeface="Tahoma"/>
                </a:rPr>
                <a:t>The goal of this new Executive Order is to </a:t>
              </a:r>
              <a:r>
                <a:rPr lang="en-US" sz="2400" dirty="0">
                  <a:solidFill>
                    <a:srgbClr val="000000"/>
                  </a:solidFill>
                  <a:latin typeface="Tahoma"/>
                </a:rPr>
                <a:t>sustain and enhance America’s global AI dominance.</a:t>
              </a:r>
            </a:p>
          </p:txBody>
        </p:sp>
        <p:sp>
          <p:nvSpPr>
            <p:cNvPr id="9" name="Rectangle: Rounded Corners 8">
              <a:extLst>
                <a:ext uri="{FF2B5EF4-FFF2-40B4-BE49-F238E27FC236}">
                  <a16:creationId xmlns:a16="http://schemas.microsoft.com/office/drawing/2014/main" id="{576116DE-4718-E189-2571-0E1EB09655B0}"/>
                </a:ext>
              </a:extLst>
            </p:cNvPr>
            <p:cNvSpPr/>
            <p:nvPr/>
          </p:nvSpPr>
          <p:spPr>
            <a:xfrm>
              <a:off x="2786017" y="1752600"/>
              <a:ext cx="1902092" cy="1405936"/>
            </a:xfrm>
            <a:prstGeom prst="roundRect">
              <a:avLst>
                <a:gd name="adj" fmla="val 11905"/>
              </a:avLst>
            </a:prstGeom>
            <a:solidFill>
              <a:schemeClr val="bg1">
                <a:lumMod val="95000"/>
              </a:schemeClr>
            </a:solidFill>
            <a:ln w="1905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tIns="0" rtlCol="0" anchor="t"/>
            <a:lstStyle/>
            <a:p>
              <a:pPr algn="ctr" defTabSz="1219170" fontAlgn="base">
                <a:spcBef>
                  <a:spcPct val="0"/>
                </a:spcBef>
                <a:spcAft>
                  <a:spcPct val="0"/>
                </a:spcAft>
              </a:pPr>
              <a:r>
                <a:rPr lang="en-US" sz="2400" dirty="0">
                  <a:solidFill>
                    <a:prstClr val="black"/>
                  </a:solidFill>
                  <a:latin typeface="Tahoma"/>
                </a:rPr>
                <a:t>Requires agency leads to develop and submit a plan regarding AI within 180 days of the Order.  </a:t>
              </a:r>
            </a:p>
          </p:txBody>
        </p:sp>
        <p:sp>
          <p:nvSpPr>
            <p:cNvPr id="12" name="Rectangle: Rounded Corners 11">
              <a:extLst>
                <a:ext uri="{FF2B5EF4-FFF2-40B4-BE49-F238E27FC236}">
                  <a16:creationId xmlns:a16="http://schemas.microsoft.com/office/drawing/2014/main" id="{7A8C79D9-F5F7-22C8-827C-15059FB68885}"/>
                </a:ext>
              </a:extLst>
            </p:cNvPr>
            <p:cNvSpPr/>
            <p:nvPr/>
          </p:nvSpPr>
          <p:spPr>
            <a:xfrm>
              <a:off x="4977674" y="1752600"/>
              <a:ext cx="1902092" cy="1400862"/>
            </a:xfrm>
            <a:prstGeom prst="roundRect">
              <a:avLst>
                <a:gd name="adj" fmla="val 11905"/>
              </a:avLst>
            </a:prstGeom>
            <a:solidFill>
              <a:schemeClr val="bg1">
                <a:lumMod val="95000"/>
              </a:schemeClr>
            </a:solidFill>
            <a:ln w="19050">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tIns="0" rtlCol="0" anchor="t"/>
            <a:lstStyle/>
            <a:p>
              <a:pPr algn="ctr" defTabSz="1219170" fontAlgn="base">
                <a:spcBef>
                  <a:spcPct val="0"/>
                </a:spcBef>
                <a:spcAft>
                  <a:spcPct val="0"/>
                </a:spcAft>
              </a:pPr>
              <a:r>
                <a:rPr lang="en-US" sz="2400" dirty="0">
                  <a:solidFill>
                    <a:prstClr val="black"/>
                  </a:solidFill>
                  <a:latin typeface="Tahoma"/>
                </a:rPr>
                <a:t>Requires </a:t>
              </a:r>
              <a:r>
                <a:rPr lang="en-US" sz="2400" dirty="0">
                  <a:solidFill>
                    <a:srgbClr val="293340"/>
                  </a:solidFill>
                  <a:latin typeface="Tahoma"/>
                </a:rPr>
                <a:t>departments and agencies to revise or rescind all policies created or actions taken under President Biden’s AI Order. </a:t>
              </a:r>
              <a:endParaRPr lang="en-US" sz="2400" dirty="0">
                <a:solidFill>
                  <a:prstClr val="black"/>
                </a:solidFill>
                <a:latin typeface="Tahoma"/>
              </a:endParaRPr>
            </a:p>
          </p:txBody>
        </p:sp>
      </p:grpSp>
      <p:sp>
        <p:nvSpPr>
          <p:cNvPr id="2" name="Title 1"/>
          <p:cNvSpPr>
            <a:spLocks noGrp="1"/>
          </p:cNvSpPr>
          <p:nvPr>
            <p:ph type="title"/>
          </p:nvPr>
        </p:nvSpPr>
        <p:spPr>
          <a:xfrm>
            <a:off x="487680" y="91437"/>
            <a:ext cx="11211137" cy="1005840"/>
          </a:xfrm>
        </p:spPr>
        <p:txBody>
          <a:bodyPr/>
          <a:lstStyle/>
          <a:p>
            <a:r>
              <a:rPr lang="en-US" dirty="0"/>
              <a:t>Current Presidential Actions</a:t>
            </a:r>
          </a:p>
        </p:txBody>
      </p:sp>
      <p:sp>
        <p:nvSpPr>
          <p:cNvPr id="3" name="Content Placeholder 2"/>
          <p:cNvSpPr>
            <a:spLocks noGrp="1"/>
          </p:cNvSpPr>
          <p:nvPr>
            <p:ph idx="1"/>
          </p:nvPr>
        </p:nvSpPr>
        <p:spPr>
          <a:xfrm>
            <a:off x="253859" y="1315904"/>
            <a:ext cx="11410808" cy="1275121"/>
          </a:xfrm>
        </p:spPr>
        <p:txBody>
          <a:bodyPr>
            <a:noAutofit/>
          </a:bodyPr>
          <a:lstStyle/>
          <a:p>
            <a:pPr marL="0" indent="0" algn="ctr">
              <a:buNone/>
            </a:pPr>
            <a:r>
              <a:rPr lang="en-US" b="1" dirty="0">
                <a:solidFill>
                  <a:srgbClr val="212121"/>
                </a:solidFill>
              </a:rPr>
              <a:t>Trump Administration Course</a:t>
            </a:r>
          </a:p>
          <a:p>
            <a:pPr marL="0" indent="0" algn="ctr">
              <a:buNone/>
            </a:pPr>
            <a:r>
              <a:rPr lang="en-US" dirty="0">
                <a:solidFill>
                  <a:srgbClr val="212121"/>
                </a:solidFill>
              </a:rPr>
              <a:t>On Jan. 23, 2025, President Trump revoked President Biden’s Executive Order regarding AI and issued an Executive Order called “</a:t>
            </a:r>
            <a:r>
              <a:rPr lang="en-US" b="0" i="0" dirty="0">
                <a:solidFill>
                  <a:srgbClr val="212121"/>
                </a:solidFill>
                <a:effectLst/>
              </a:rPr>
              <a:t>Removing Barriers to American Leadership in Artificial Intelligence.” </a:t>
            </a:r>
            <a:endParaRPr lang="en-US" dirty="0"/>
          </a:p>
        </p:txBody>
      </p:sp>
      <p:sp>
        <p:nvSpPr>
          <p:cNvPr id="5" name="Slide Number Placeholder 5">
            <a:extLst>
              <a:ext uri="{FF2B5EF4-FFF2-40B4-BE49-F238E27FC236}">
                <a16:creationId xmlns:a16="http://schemas.microsoft.com/office/drawing/2014/main" id="{5EDCAE2F-FEA3-AC44-15C6-8F831B91DD22}"/>
              </a:ext>
            </a:extLst>
          </p:cNvPr>
          <p:cNvSpPr>
            <a:spLocks noGrp="1"/>
          </p:cNvSpPr>
          <p:nvPr>
            <p:ph type="sldNum" sz="quarter" idx="4"/>
          </p:nvPr>
        </p:nvSpPr>
        <p:spPr bwMode="gray">
          <a:xfrm>
            <a:off x="11574945" y="6365956"/>
            <a:ext cx="227626" cy="246221"/>
          </a:xfrm>
        </p:spPr>
        <p:txBody>
          <a:bodyPr vert="horz" wrap="none" lIns="0" tIns="0" rIns="0" bIns="0" rtlCol="0" anchor="ctr">
            <a:spAutoFit/>
          </a:bodyPr>
          <a:lstStyle>
            <a:lvl1pPr algn="ctr">
              <a:defRPr sz="1600" b="1">
                <a:solidFill>
                  <a:schemeClr val="bg1"/>
                </a:solidFill>
              </a:defRPr>
            </a:lvl1pPr>
          </a:lstStyle>
          <a:p>
            <a:pPr defTabSz="1219170" fontAlgn="base">
              <a:spcBef>
                <a:spcPct val="0"/>
              </a:spcBef>
              <a:spcAft>
                <a:spcPct val="0"/>
              </a:spcAft>
            </a:pPr>
            <a:fld id="{239FF972-6058-4859-ADE8-D70EEBA9A665}" type="slidenum">
              <a:rPr lang="en-US">
                <a:solidFill>
                  <a:prstClr val="white"/>
                </a:solidFill>
                <a:latin typeface="Arial" charset="0"/>
                <a:cs typeface="Arial" charset="0"/>
              </a:rPr>
              <a:pPr defTabSz="1219170" fontAlgn="base">
                <a:spcBef>
                  <a:spcPct val="0"/>
                </a:spcBef>
                <a:spcAft>
                  <a:spcPct val="0"/>
                </a:spcAft>
              </a:pPr>
              <a:t>25</a:t>
            </a:fld>
            <a:endParaRPr lang="en-US" dirty="0">
              <a:solidFill>
                <a:prstClr val="white"/>
              </a:solidFill>
              <a:latin typeface="Arial" charset="0"/>
              <a:cs typeface="Arial" charset="0"/>
            </a:endParaRPr>
          </a:p>
        </p:txBody>
      </p:sp>
    </p:spTree>
    <p:extLst>
      <p:ext uri="{BB962C8B-B14F-4D97-AF65-F5344CB8AC3E}">
        <p14:creationId xmlns:p14="http://schemas.microsoft.com/office/powerpoint/2010/main" val="19288027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2400"/>
              </a:spcAft>
              <a:buClrTx/>
              <a:buSzTx/>
              <a:buFontTx/>
              <a:buNone/>
              <a:tabLst/>
              <a:defRPr/>
            </a:pPr>
            <a:r>
              <a:rPr kumimoji="0" lang="en-US" sz="2400" b="1" i="0" u="none" strike="noStrike" kern="1200" cap="none" spc="0" normalizeH="0" baseline="0" noProof="0" dirty="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Trump Administration Course</a:t>
            </a:r>
          </a:p>
          <a:p>
            <a:pPr marL="0" marR="0" lvl="0" indent="0" algn="l" defTabSz="609630" rtl="0" eaLnBrk="1" fontAlgn="auto" latinLnBrk="0" hangingPunct="1">
              <a:spcBef>
                <a:spcPts val="0"/>
              </a:spcBef>
              <a:spcAft>
                <a:spcPts val="1200"/>
              </a:spcAft>
              <a:buClrTx/>
              <a:buSzTx/>
              <a:buFontTx/>
              <a:buNone/>
              <a:tabLst/>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On July 23, 2025, the White House unveiled its long-awaited AI policy blueprint, </a:t>
            </a: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“Winning the AI Race: America’s AI Action Plan” (Plan), issued pursuant to Executive Order 14179. </a:t>
            </a:r>
          </a:p>
          <a:p>
            <a:pPr marL="285750" marR="0" lvl="0" indent="-28575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Plan sets forth a sweeping vision for U.S. leadership in AI and is structured around three core pillars:</a:t>
            </a:r>
          </a:p>
          <a:p>
            <a:pPr marL="742950" lvl="1" indent="-285750" defTabSz="609630">
              <a:spcAft>
                <a:spcPts val="1200"/>
              </a:spcAft>
              <a:buFont typeface="Courier New" panose="02070309020205020404" pitchFamily="49" charset="0"/>
              <a:buChar char="o"/>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Accelerating AI innovation. </a:t>
            </a:r>
          </a:p>
          <a:p>
            <a:pPr marL="742950" lvl="1" indent="-285750" defTabSz="609630">
              <a:spcAft>
                <a:spcPts val="1200"/>
              </a:spcAft>
              <a:buFont typeface="Courier New" panose="02070309020205020404" pitchFamily="49" charset="0"/>
              <a:buChar char="o"/>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Building domestic AI infrastructure.</a:t>
            </a:r>
          </a:p>
          <a:p>
            <a:pPr marL="742950" lvl="1" indent="-285750" defTabSz="609630">
              <a:spcAft>
                <a:spcPts val="1200"/>
              </a:spcAft>
              <a:buFont typeface="Courier New" panose="02070309020205020404" pitchFamily="49" charset="0"/>
              <a:buChar char="o"/>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Leading in global AI diplomacy and security</a:t>
            </a:r>
          </a:p>
          <a:p>
            <a:pPr marL="285750" marR="0" lvl="0" indent="-28575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Other key principles include prioritizing American workers, ensuring AI models reflect objective truth, and protecting AI technologies from foreign adversaries.</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sz="18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sz="18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Inter Bold" pitchFamily="34" charset="-122"/>
                <a:cs typeface="Segoe UI" panose="020B0502040204020203" pitchFamily="34" charset="0"/>
              </a:rPr>
              <a:t>Presidential Action (cont’d)</a:t>
            </a:r>
            <a:endPar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32665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0" marR="0" lvl="0" indent="0" algn="l" defTabSz="609630" rtl="0" eaLnBrk="1" fontAlgn="auto" latinLnBrk="0" hangingPunct="1">
              <a:lnSpc>
                <a:spcPts val="2550"/>
              </a:lnSpc>
              <a:spcBef>
                <a:spcPts val="0"/>
              </a:spcBef>
              <a:spcAft>
                <a:spcPts val="240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July 23, 2025, Executive Order: Preventing Woke AI in the Federal Government</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t>
            </a:r>
            <a:r>
              <a:rPr kumimoji="0" lang="en-US" sz="1800"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EO</a:t>
            </a: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aims to ensure that AI used by the federal government is free from ideological biases, particularly those related to diversity, equity, and inclusion (DEI).</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t>
            </a:r>
            <a:r>
              <a:rPr kumimoji="0" lang="en-US" sz="1800"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EO</a:t>
            </a: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criticizes DEI for potentially distorting AI outputs by incorporating concepts like critical race theory and systemic racism, which can lead to inaccurate or biased results. </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t>
            </a:r>
            <a:r>
              <a:rPr kumimoji="0" lang="en-US" sz="1800"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EO</a:t>
            </a: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cites examples where AI models have altered historical figures' race or sex and refused to produce certain images, demonstrating the perceived threat of DEI to AI reliability.</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Agency heads must ensure that federal contracts for AI models include terms requiring compliance with the “Unbiased AI Principles” of truth-seeking and ideological neutrality. </a:t>
            </a:r>
          </a:p>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Director of the Office of Management and Budget (OMB) is tasked with issuing guidance within 120 days to help agencies implement these principles.</a:t>
            </a:r>
          </a:p>
          <a:p>
            <a:pPr marL="0" marR="0" lvl="0" indent="0" algn="l" defTabSz="609630" rtl="0" eaLnBrk="1" fontAlgn="auto" latinLnBrk="0" hangingPunct="1">
              <a:lnSpc>
                <a:spcPts val="2550"/>
              </a:lnSpc>
              <a:spcBef>
                <a:spcPts val="0"/>
              </a:spcBef>
              <a:spcAft>
                <a:spcPts val="18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ts val="2550"/>
              </a:lnSpc>
              <a:spcBef>
                <a:spcPts val="0"/>
              </a:spcBef>
              <a:spcAft>
                <a:spcPts val="18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Presidential Action (cont’d)</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568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0" descr="preencoded.png">
            <a:extLst>
              <a:ext uri="{FF2B5EF4-FFF2-40B4-BE49-F238E27FC236}">
                <a16:creationId xmlns:a16="http://schemas.microsoft.com/office/drawing/2014/main" id="{F06BD8B1-846A-B093-28B7-FDFAC49E63F4}"/>
              </a:ext>
            </a:extLst>
          </p:cNvPr>
          <p:cNvPicPr>
            <a:picLocks noChangeAspect="1"/>
          </p:cNvPicPr>
          <p:nvPr/>
        </p:nvPicPr>
        <p:blipFill>
          <a:blip r:embed="rId3"/>
          <a:srcRect/>
          <a:stretch/>
        </p:blipFill>
        <p:spPr>
          <a:xfrm>
            <a:off x="0" y="0"/>
            <a:ext cx="12192000" cy="6858000"/>
          </a:xfrm>
          <a:prstGeom prst="rect">
            <a:avLst/>
          </a:prstGeom>
          <a:solidFill>
            <a:srgbClr val="7261C9"/>
          </a:solidFill>
        </p:spPr>
      </p:pic>
      <p:grpSp>
        <p:nvGrpSpPr>
          <p:cNvPr id="13" name="Group 12">
            <a:extLst>
              <a:ext uri="{FF2B5EF4-FFF2-40B4-BE49-F238E27FC236}">
                <a16:creationId xmlns:a16="http://schemas.microsoft.com/office/drawing/2014/main" id="{3E03569C-60D8-E92A-294F-5A2044CF76EB}"/>
              </a:ext>
            </a:extLst>
          </p:cNvPr>
          <p:cNvGrpSpPr/>
          <p:nvPr/>
        </p:nvGrpSpPr>
        <p:grpSpPr>
          <a:xfrm>
            <a:off x="457111" y="4130294"/>
            <a:ext cx="11277778" cy="2344984"/>
            <a:chOff x="360609" y="3679720"/>
            <a:chExt cx="11277778" cy="2344984"/>
          </a:xfrm>
        </p:grpSpPr>
        <p:pic>
          <p:nvPicPr>
            <p:cNvPr id="9" name="Rectangle 34647219" descr="preencoded.png">
              <a:extLst>
                <a:ext uri="{FF2B5EF4-FFF2-40B4-BE49-F238E27FC236}">
                  <a16:creationId xmlns:a16="http://schemas.microsoft.com/office/drawing/2014/main" id="{9708D9E1-730B-2A8B-9960-F05F3A32D0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60609" y="4288995"/>
              <a:ext cx="3876351" cy="1126434"/>
            </a:xfrm>
            <a:prstGeom prst="rect">
              <a:avLst/>
            </a:prstGeom>
          </p:spPr>
        </p:pic>
        <p:sp>
          <p:nvSpPr>
            <p:cNvPr id="8" name="PRESENTATIONTITLE">
              <a:extLst>
                <a:ext uri="{FF2B5EF4-FFF2-40B4-BE49-F238E27FC236}">
                  <a16:creationId xmlns:a16="http://schemas.microsoft.com/office/drawing/2014/main" id="{973E4351-1C37-B64B-BE19-68282DF6D548}"/>
                </a:ext>
              </a:extLst>
            </p:cNvPr>
            <p:cNvSpPr/>
            <p:nvPr/>
          </p:nvSpPr>
          <p:spPr>
            <a:xfrm>
              <a:off x="553612" y="3679720"/>
              <a:ext cx="11084775" cy="2344984"/>
            </a:xfrm>
            <a:prstGeom prst="rect">
              <a:avLst/>
            </a:prstGeom>
            <a:noFill/>
            <a:ln/>
          </p:spPr>
          <p:txBody>
            <a:bodyPr wrap="square" lIns="0" tIns="0" rIns="0" bIns="0" rtlCol="0" anchor="ctr"/>
            <a:lstStyle/>
            <a:p>
              <a:pPr defTabSz="609630"/>
              <a:r>
                <a:rPr lang="en-US" sz="4400" b="1" dirty="0">
                  <a:solidFill>
                    <a:srgbClr val="FFFFFF"/>
                  </a:solidFill>
                  <a:latin typeface="Segoe UI" panose="020B0502040204020203" pitchFamily="34" charset="0"/>
                  <a:ea typeface="Inter Regular" pitchFamily="34" charset="-122"/>
                  <a:cs typeface="Segoe UI" panose="020B0502040204020203" pitchFamily="34" charset="0"/>
                </a:rPr>
                <a:t>State and Local AI Laws</a:t>
              </a:r>
              <a:endParaRPr lang="en-US" sz="4400" b="1" dirty="0">
                <a:solidFill>
                  <a:prstClr val="black"/>
                </a:solidFill>
                <a:latin typeface="Segoe UI" panose="020B0502040204020203" pitchFamily="34" charset="0"/>
                <a:cs typeface="Segoe UI" panose="020B0502040204020203" pitchFamily="34" charset="0"/>
              </a:endParaRPr>
            </a:p>
          </p:txBody>
        </p:sp>
      </p:grpSp>
      <p:grpSp>
        <p:nvGrpSpPr>
          <p:cNvPr id="2" name="Group 1">
            <a:extLst>
              <a:ext uri="{FF2B5EF4-FFF2-40B4-BE49-F238E27FC236}">
                <a16:creationId xmlns:a16="http://schemas.microsoft.com/office/drawing/2014/main" id="{5FEAB9B4-33AC-21CD-1EE0-FEB21C971ACB}"/>
              </a:ext>
            </a:extLst>
          </p:cNvPr>
          <p:cNvGrpSpPr>
            <a:grpSpLocks noChangeAspect="1"/>
          </p:cNvGrpSpPr>
          <p:nvPr/>
        </p:nvGrpSpPr>
        <p:grpSpPr bwMode="black">
          <a:xfrm>
            <a:off x="10141556" y="6132074"/>
            <a:ext cx="1054100" cy="154425"/>
            <a:chOff x="838200" y="609600"/>
            <a:chExt cx="7835890" cy="1143000"/>
          </a:xfrm>
          <a:solidFill>
            <a:srgbClr val="FFFFFF"/>
          </a:solidFill>
        </p:grpSpPr>
        <p:sp>
          <p:nvSpPr>
            <p:cNvPr id="3" name="Freeform 62">
              <a:extLst>
                <a:ext uri="{FF2B5EF4-FFF2-40B4-BE49-F238E27FC236}">
                  <a16:creationId xmlns:a16="http://schemas.microsoft.com/office/drawing/2014/main" id="{975A7A78-BD69-DD67-EA54-9EFEAAB7D2CE}"/>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reeform 63">
              <a:extLst>
                <a:ext uri="{FF2B5EF4-FFF2-40B4-BE49-F238E27FC236}">
                  <a16:creationId xmlns:a16="http://schemas.microsoft.com/office/drawing/2014/main" id="{3018AFE1-D12A-1769-99D5-56D0BEC8581C}"/>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reeform 66">
              <a:extLst>
                <a:ext uri="{FF2B5EF4-FFF2-40B4-BE49-F238E27FC236}">
                  <a16:creationId xmlns:a16="http://schemas.microsoft.com/office/drawing/2014/main" id="{AB024883-75C0-5966-0828-F4FDD3406051}"/>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7">
              <a:extLst>
                <a:ext uri="{FF2B5EF4-FFF2-40B4-BE49-F238E27FC236}">
                  <a16:creationId xmlns:a16="http://schemas.microsoft.com/office/drawing/2014/main" id="{5B486733-7DE0-FCA6-629F-863CCC0445EB}"/>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8">
              <a:extLst>
                <a:ext uri="{FF2B5EF4-FFF2-40B4-BE49-F238E27FC236}">
                  <a16:creationId xmlns:a16="http://schemas.microsoft.com/office/drawing/2014/main" id="{65F39DCC-984B-A1DB-F21D-711C7968D156}"/>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9">
              <a:extLst>
                <a:ext uri="{FF2B5EF4-FFF2-40B4-BE49-F238E27FC236}">
                  <a16:creationId xmlns:a16="http://schemas.microsoft.com/office/drawing/2014/main" id="{03367CA6-18F6-423D-C6A0-0F10C99C5E18}"/>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70">
              <a:extLst>
                <a:ext uri="{FF2B5EF4-FFF2-40B4-BE49-F238E27FC236}">
                  <a16:creationId xmlns:a16="http://schemas.microsoft.com/office/drawing/2014/main" id="{3EF4783E-7539-5320-96F9-6D11348A6ED5}"/>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71">
              <a:extLst>
                <a:ext uri="{FF2B5EF4-FFF2-40B4-BE49-F238E27FC236}">
                  <a16:creationId xmlns:a16="http://schemas.microsoft.com/office/drawing/2014/main" id="{80E80498-C0CA-89C1-0DDC-87FF314CDD97}"/>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2">
              <a:extLst>
                <a:ext uri="{FF2B5EF4-FFF2-40B4-BE49-F238E27FC236}">
                  <a16:creationId xmlns:a16="http://schemas.microsoft.com/office/drawing/2014/main" id="{54B879B4-6EF2-601E-E4EB-7065316517FF}"/>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73">
              <a:extLst>
                <a:ext uri="{FF2B5EF4-FFF2-40B4-BE49-F238E27FC236}">
                  <a16:creationId xmlns:a16="http://schemas.microsoft.com/office/drawing/2014/main" id="{F5CE9286-E0B6-28CD-029A-7047B25DAADC}"/>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74">
              <a:extLst>
                <a:ext uri="{FF2B5EF4-FFF2-40B4-BE49-F238E27FC236}">
                  <a16:creationId xmlns:a16="http://schemas.microsoft.com/office/drawing/2014/main" id="{42B8097C-0788-A4BF-1170-32E0DFF9A389}"/>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5">
              <a:extLst>
                <a:ext uri="{FF2B5EF4-FFF2-40B4-BE49-F238E27FC236}">
                  <a16:creationId xmlns:a16="http://schemas.microsoft.com/office/drawing/2014/main" id="{6F8F6C84-259B-F5AB-767F-600C8E95DDD0}"/>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3">
              <a:extLst>
                <a:ext uri="{FF2B5EF4-FFF2-40B4-BE49-F238E27FC236}">
                  <a16:creationId xmlns:a16="http://schemas.microsoft.com/office/drawing/2014/main" id="{75BD8891-0CEA-92DE-2D05-C8BF9362827D}"/>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2589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342900" marR="0" lvl="0" indent="-34290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Enforcement of the New York City AI Law began July 5, 2023.</a:t>
            </a:r>
          </a:p>
          <a:p>
            <a:pPr marL="342900" marR="0" lvl="0" indent="-34290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Makes it unlawful for an employer to use an automated employment decision tool (AEDT) to screen candidates for employment or promotion in New York City unless: </a:t>
            </a:r>
          </a:p>
          <a:p>
            <a:pPr marL="800100" lvl="1" indent="-342900" defTabSz="609630">
              <a:spcAft>
                <a:spcPts val="1200"/>
              </a:spcAft>
              <a:buFont typeface="Courier New" panose="02070309020205020404" pitchFamily="49" charset="0"/>
              <a:buChar char="o"/>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tool has undergone an independent bias audit no more than one year prior to </a:t>
            </a:r>
            <a:b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b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its use; </a:t>
            </a:r>
          </a:p>
          <a:p>
            <a:pPr marL="800100" lvl="1" indent="-342900" defTabSz="609630">
              <a:spcAft>
                <a:spcPts val="1200"/>
              </a:spcAft>
              <a:buFont typeface="Courier New" panose="02070309020205020404" pitchFamily="49" charset="0"/>
              <a:buChar char="o"/>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 summary of the most recent bias audit is made publicly available on the employer’s or employment agency’s website; and </a:t>
            </a:r>
          </a:p>
          <a:p>
            <a:pPr marL="800100" lvl="1" indent="-342900" defTabSz="609630">
              <a:spcAft>
                <a:spcPts val="1200"/>
              </a:spcAft>
              <a:buFont typeface="Courier New" panose="02070309020205020404" pitchFamily="49" charset="0"/>
              <a:buChar char="o"/>
              <a:defRPr/>
            </a:pP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For NYC residents: The employer notifies the candidate at least 10 business days in advance of the interview that AI will be used, the job qualifications and characteristics that the tool will assess, and instructions for how to request an alternative selection process.</a:t>
            </a:r>
          </a:p>
          <a:p>
            <a:pPr marL="0" marR="0" lvl="0" indent="0" algn="l" defTabSz="609630" rtl="0" eaLnBrk="1" fontAlgn="auto" latinLnBrk="0" hangingPunct="1">
              <a:spcBef>
                <a:spcPts val="0"/>
              </a:spcBef>
              <a:spcAft>
                <a:spcPts val="12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New York City AI Law</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244936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Rectangle 34647219"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2876550" cy="6858000"/>
          </a:xfrm>
          <a:prstGeom prst="rect">
            <a:avLst/>
          </a:prstGeom>
        </p:spPr>
      </p:pic>
      <p:pic>
        <p:nvPicPr>
          <p:cNvPr id="5" name="Morgan Lewis Logo" descr="preencoded.png"/>
          <p:cNvPicPr>
            <a:picLocks noChangeAspect="1"/>
          </p:cNvPicPr>
          <p:nvPr/>
        </p:nvPicPr>
        <p:blipFill>
          <a:blip r:embed="rId5">
            <a:lum bright="14000"/>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6" name="TABLE OF CONTENTS"/>
          <p:cNvSpPr/>
          <p:nvPr/>
        </p:nvSpPr>
        <p:spPr>
          <a:xfrm rot="-5400000">
            <a:off x="-1312546" y="2374900"/>
            <a:ext cx="5467350" cy="1955800"/>
          </a:xfrm>
          <a:prstGeom prst="rect">
            <a:avLst/>
          </a:prstGeom>
          <a:noFill/>
          <a:ln/>
        </p:spPr>
        <p:txBody>
          <a:bodyPr wrap="square" lIns="0" tIns="0" rIns="0" bIns="0" rtlCol="0" anchor="ctr"/>
          <a:lstStyle/>
          <a:p>
            <a:pPr marL="0" marR="0" lvl="0" indent="0" algn="ctr" defTabSz="609630" rtl="0" eaLnBrk="1" fontAlgn="auto" latinLnBrk="0" hangingPunct="1">
              <a:lnSpc>
                <a:spcPts val="7680"/>
              </a:lnSpc>
              <a:spcBef>
                <a:spcPts val="0"/>
              </a:spcBef>
              <a:spcAft>
                <a:spcPts val="0"/>
              </a:spcAft>
              <a:buClrTx/>
              <a:buSzTx/>
              <a:buFontTx/>
              <a:buNone/>
              <a:tabLst/>
              <a:defRPr/>
            </a:pPr>
            <a:r>
              <a:rPr kumimoji="0" lang="en-US" sz="6400" b="0" i="0" u="none" strike="noStrike" kern="1200" cap="none" spc="0" normalizeH="0" baseline="0" noProof="0" dirty="0">
                <a:ln>
                  <a:noFill/>
                </a:ln>
                <a:solidFill>
                  <a:srgbClr val="FFFFFF"/>
                </a:solidFill>
                <a:effectLst/>
                <a:uLnTx/>
                <a:uFillTx/>
                <a:latin typeface="Segoe UI" panose="020B0502040204020203" pitchFamily="34" charset="0"/>
                <a:ea typeface="Inter Extra Bold" pitchFamily="34" charset="-122"/>
                <a:cs typeface="Segoe UI" panose="020B0502040204020203" pitchFamily="34" charset="0"/>
              </a:rPr>
              <a:t>AGENDA</a:t>
            </a:r>
            <a:endParaRPr kumimoji="0" lang="en-US" sz="6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23" name="First item in the list">
            <a:extLst>
              <a:ext uri="{FF2B5EF4-FFF2-40B4-BE49-F238E27FC236}">
                <a16:creationId xmlns:a16="http://schemas.microsoft.com/office/drawing/2014/main" id="{34A56594-6E0D-7BA3-2368-5EE8D72C032F}"/>
              </a:ext>
            </a:extLst>
          </p:cNvPr>
          <p:cNvSpPr/>
          <p:nvPr/>
        </p:nvSpPr>
        <p:spPr>
          <a:xfrm>
            <a:off x="4379735" y="2124627"/>
            <a:ext cx="7354956" cy="2608746"/>
          </a:xfrm>
          <a:prstGeom prst="rect">
            <a:avLst/>
          </a:prstGeom>
          <a:noFill/>
          <a:ln/>
        </p:spPr>
        <p:txBody>
          <a:bodyPr wrap="square" lIns="0" tIns="0" rIns="0" bIns="0" rtlCol="0" anchor="t"/>
          <a:lstStyle/>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7261C9"/>
                </a:solidFill>
                <a:effectLst/>
                <a:uLnTx/>
                <a:uFillTx/>
                <a:latin typeface="Segoe UI" panose="020B0502040204020203" pitchFamily="34" charset="0"/>
                <a:ea typeface="Inter Regular" pitchFamily="34" charset="-122"/>
                <a:cs typeface="Segoe UI" panose="020B0502040204020203" pitchFamily="34" charset="0"/>
              </a:rPr>
              <a:t>01</a:t>
            </a:r>
            <a:r>
              <a:rPr kumimoji="0" lang="en-US" sz="2800" b="0" i="0" u="none" strike="noStrike" kern="1200" cap="none" spc="0" normalizeH="0" baseline="0" noProof="0" dirty="0">
                <a:ln>
                  <a:noFill/>
                </a:ln>
                <a:solidFill>
                  <a:srgbClr val="7261C9"/>
                </a:solidFill>
                <a:effectLst/>
                <a:uLnTx/>
                <a:uFillTx/>
                <a:latin typeface="Segoe UI" panose="020B0502040204020203" pitchFamily="34" charset="0"/>
                <a:ea typeface="Inter Regular" pitchFamily="34" charset="-122"/>
                <a:cs typeface="Segoe UI" panose="020B0502040204020203" pitchFamily="34" charset="0"/>
              </a:rPr>
              <a:t>	</a:t>
            </a:r>
            <a:r>
              <a:rPr kumimoji="0" lang="en-US" sz="2800" b="0" i="0" u="none" strike="noStrike" kern="1200" cap="none" spc="0" normalizeH="0" baseline="0" noProof="0" dirty="0">
                <a:ln>
                  <a:noFill/>
                </a:ln>
                <a:solidFill>
                  <a:schemeClr val="bg1"/>
                </a:solidFill>
                <a:effectLst/>
                <a:uLnTx/>
                <a:uFillTx/>
                <a:latin typeface="Segoe UI" panose="020B0502040204020203" pitchFamily="34" charset="0"/>
                <a:ea typeface="Inter Regular" pitchFamily="34" charset="-122"/>
                <a:cs typeface="Segoe UI" panose="020B0502040204020203" pitchFamily="34" charset="0"/>
              </a:rPr>
              <a:t>How Employers Are Using AI</a:t>
            </a:r>
          </a:p>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rPr>
              <a:t>02</a:t>
            </a: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Legal Risks</a:t>
            </a:r>
          </a:p>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rPr>
              <a:t>03</a:t>
            </a: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Litigation &amp; Regulatory Developments</a:t>
            </a:r>
          </a:p>
          <a:p>
            <a:pPr marR="0" lvl="0" algn="l" defTabSz="914400" rtl="0" eaLnBrk="1" fontAlgn="auto" latinLnBrk="0" hangingPunct="1">
              <a:lnSpc>
                <a:spcPct val="150000"/>
              </a:lnSpc>
              <a:spcBef>
                <a:spcPts val="0"/>
              </a:spcBef>
              <a:spcAft>
                <a:spcPts val="0"/>
              </a:spcAft>
              <a:buClrTx/>
              <a:buSzTx/>
              <a:tabLst/>
              <a:defRPr/>
            </a:pPr>
            <a:r>
              <a:rPr kumimoji="0" lang="en-US" sz="28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rPr>
              <a:t>04</a:t>
            </a:r>
            <a:r>
              <a:rPr kumimoji="0" lang="en-US" sz="2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What’s Next?</a:t>
            </a:r>
          </a:p>
          <a:p>
            <a:pPr marL="400050" marR="0" lvl="0" indent="-4000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An AEDT is any process “derived from machine learning, statistical modeling, data analytics, or artificial intelligence, that issues simplified output, including a score, classification, or recommendation, that is used to substantially assist or replace discretionary decision making.” </a:t>
            </a:r>
          </a:p>
          <a:p>
            <a:pPr marL="800100" lvl="1" indent="-342900" defTabSz="609630">
              <a:spcAft>
                <a:spcPts val="1200"/>
              </a:spcAft>
              <a:buFont typeface="Courier New" panose="02070309020205020404" pitchFamily="49" charset="0"/>
              <a:buChar char="o"/>
              <a:defRPr/>
            </a:pPr>
            <a:r>
              <a:rPr kumimoji="0" lang="en-US"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“Substantially assist” means the AEDT’s output is weighted more than any other criteria in the evaluation set or overrules conclusions derived from other factors, such as human decision-making.</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“Employment decision” means “to screen candidates for employment or employees for promotion within the city.”</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Employees or candidates who reside in the city must be notified. Notice is not based on where the job is, so companies need to check where candidates reside.</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Fines can be issued for each day an employer uses an AEDT in violation of the law or fails to provide notice to candidates as required by the law.</a:t>
            </a:r>
          </a:p>
          <a:p>
            <a:pPr marL="0" marR="0" lvl="0" indent="0" algn="l" defTabSz="60963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New York City AI Law (cont’d)</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536989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F5DC7"/>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19525" y="0"/>
            <a:ext cx="8372475" cy="6858000"/>
          </a:xfrm>
          <a:prstGeom prst="rect">
            <a:avLst/>
          </a:prstGeom>
        </p:spPr>
      </p:pic>
      <p:sp>
        <p:nvSpPr>
          <p:cNvPr id="5" name="Lorem ipsum dolor sit amet consectetur"/>
          <p:cNvSpPr/>
          <p:nvPr/>
        </p:nvSpPr>
        <p:spPr>
          <a:xfrm>
            <a:off x="672293" y="2901950"/>
            <a:ext cx="3501473" cy="1054100"/>
          </a:xfrm>
          <a:prstGeom prst="rect">
            <a:avLst/>
          </a:prstGeom>
          <a:noFill/>
          <a:ln/>
        </p:spPr>
        <p:txBody>
          <a:bodyPr wrap="square" lIns="0" tIns="0" rIns="0" bIns="0" rtlCol="0" anchor="ctr"/>
          <a:lstStyle/>
          <a:p>
            <a:pPr marL="0" marR="0" lvl="0" indent="0" algn="l" defTabSz="609630" rtl="0" eaLnBrk="1" fontAlgn="auto" latinLnBrk="0" hangingPunct="1">
              <a:spcBef>
                <a:spcPts val="0"/>
              </a:spcBef>
              <a:spcAft>
                <a:spcPts val="0"/>
              </a:spcAft>
              <a:buClrTx/>
              <a:buSzTx/>
              <a:buFontTx/>
              <a:buNone/>
              <a:tabLst/>
              <a:defRPr/>
            </a:pPr>
            <a:r>
              <a:rPr kumimoji="0" lang="en-US" sz="4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New York: AI Layoffs</a:t>
            </a:r>
            <a:endParaRPr kumimoji="0" lang="en-US" sz="400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TextBox 3">
            <a:extLst>
              <a:ext uri="{FF2B5EF4-FFF2-40B4-BE49-F238E27FC236}">
                <a16:creationId xmlns:a16="http://schemas.microsoft.com/office/drawing/2014/main" id="{FF233857-AC35-0510-1AAA-1A59D18ED72D}"/>
              </a:ext>
            </a:extLst>
          </p:cNvPr>
          <p:cNvSpPr txBox="1"/>
          <p:nvPr/>
        </p:nvSpPr>
        <p:spPr>
          <a:xfrm>
            <a:off x="4248961" y="1469172"/>
            <a:ext cx="7688940" cy="4093428"/>
          </a:xfrm>
          <a:prstGeom prst="rect">
            <a:avLst/>
          </a:prstGeom>
          <a:noFill/>
        </p:spPr>
        <p:txBody>
          <a:bodyPr wrap="square">
            <a:spAutoFit/>
          </a:bodyPr>
          <a:lstStyle/>
          <a:p>
            <a:pPr marR="0" lvl="0" algn="l" defTabSz="609630" rtl="0" eaLnBrk="1" fontAlgn="auto" latinLnBrk="0" hangingPunct="1">
              <a:spcBef>
                <a:spcPts val="0"/>
              </a:spcBef>
              <a:spcAft>
                <a:spcPts val="1200"/>
              </a:spcAft>
              <a:buClrTx/>
              <a:buSzTx/>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On January 14, 2025, Governor Kathy Hochul announced that New York will expand the New York Worker Adjustment and Retraining Notification (WARN) Act to require businesses with 50+ employees to report AI-driven layoffs.</a:t>
            </a:r>
          </a:p>
          <a:p>
            <a:pPr marR="0" lvl="0" algn="l" defTabSz="609630" rtl="0" eaLnBrk="1" fontAlgn="auto" latinLnBrk="0" hangingPunct="1">
              <a:spcBef>
                <a:spcPts val="0"/>
              </a:spcBef>
              <a:spcAft>
                <a:spcPts val="1200"/>
              </a:spcAft>
              <a:buClrTx/>
              <a:buSzTx/>
              <a:tabLst/>
              <a:defRPr/>
            </a:pPr>
            <a:endParaRPr lang="en-US" sz="2000" dirty="0">
              <a:solidFill>
                <a:prstClr val="white"/>
              </a:solidFill>
              <a:latin typeface="Segoe UI" panose="020B0502040204020203" pitchFamily="34" charset="0"/>
              <a:ea typeface="Inter Bold" pitchFamily="34" charset="-122"/>
              <a:cs typeface="Segoe UI" panose="020B0502040204020203" pitchFamily="34" charset="0"/>
            </a:endParaRPr>
          </a:p>
          <a:p>
            <a:pPr marR="0" lvl="0" algn="l" defTabSz="609630" rtl="0" eaLnBrk="1" fontAlgn="auto" latinLnBrk="0" hangingPunct="1">
              <a:spcBef>
                <a:spcPts val="0"/>
              </a:spcBef>
              <a:spcAft>
                <a:spcPts val="1200"/>
              </a:spcAft>
              <a:buClrTx/>
              <a:buSzTx/>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Update occurred in June 2025, with regulations to NY WARN act requiring such notices.  Employers need to report layoffs due to </a:t>
            </a:r>
            <a:b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b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technological innovation or automation” and identifying specific technologies involving, including AI systems.</a:t>
            </a:r>
          </a:p>
          <a:p>
            <a:pPr marR="0" lvl="0" algn="l" defTabSz="609630" rtl="0" eaLnBrk="1" fontAlgn="auto" latinLnBrk="0" hangingPunct="1">
              <a:spcBef>
                <a:spcPts val="0"/>
              </a:spcBef>
              <a:spcAft>
                <a:spcPts val="1200"/>
              </a:spcAft>
              <a:buClrTx/>
              <a:buSzTx/>
              <a:tabLst/>
              <a:defRPr/>
            </a:pPr>
            <a:endParaRPr lang="en-US" sz="2000" dirty="0">
              <a:solidFill>
                <a:prstClr val="white"/>
              </a:solidFill>
              <a:latin typeface="Segoe UI" panose="020B0502040204020203" pitchFamily="34" charset="0"/>
              <a:ea typeface="Inter Bold" pitchFamily="34" charset="-122"/>
              <a:cs typeface="Segoe UI" panose="020B0502040204020203" pitchFamily="34" charset="0"/>
            </a:endParaRPr>
          </a:p>
          <a:p>
            <a:pPr marR="0" lvl="0" algn="l" defTabSz="609630" rtl="0" eaLnBrk="1" fontAlgn="auto" latinLnBrk="0" hangingPunct="1">
              <a:spcBef>
                <a:spcPts val="0"/>
              </a:spcBef>
              <a:spcAft>
                <a:spcPts val="1200"/>
              </a:spcAft>
              <a:buClrTx/>
              <a:buSzTx/>
              <a:tabLst/>
              <a:defRPr/>
            </a:pPr>
            <a:r>
              <a:rPr lang="en-US" sz="2000" dirty="0">
                <a:solidFill>
                  <a:prstClr val="white"/>
                </a:solidFill>
                <a:latin typeface="Segoe UI" panose="020B0502040204020203" pitchFamily="34" charset="0"/>
                <a:ea typeface="Inter Bold" pitchFamily="34" charset="-122"/>
                <a:cs typeface="Segoe UI" panose="020B0502040204020203" pitchFamily="34" charset="0"/>
              </a:rPr>
              <a:t>First of potentially many states to require such notices.</a:t>
            </a:r>
          </a:p>
        </p:txBody>
      </p:sp>
      <p:pic>
        <p:nvPicPr>
          <p:cNvPr id="3" name="Morgan Lewis Logo" descr="preencoded.png">
            <a:extLst>
              <a:ext uri="{FF2B5EF4-FFF2-40B4-BE49-F238E27FC236}">
                <a16:creationId xmlns:a16="http://schemas.microsoft.com/office/drawing/2014/main" id="{1EDDE0AE-DD06-AA04-B80C-B8C5944654E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Tree>
    <p:extLst>
      <p:ext uri="{BB962C8B-B14F-4D97-AF65-F5344CB8AC3E}">
        <p14:creationId xmlns:p14="http://schemas.microsoft.com/office/powerpoint/2010/main" val="3514928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285750" marR="0" lvl="0" indent="-285750" algn="l" defTabSz="609630" rtl="0" eaLnBrk="1" fontAlgn="auto" latinLnBrk="0" hangingPunct="1">
              <a:spcBef>
                <a:spcPts val="0"/>
              </a:spcBef>
              <a:spcAft>
                <a:spcPts val="120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On May 17, 2024, Colorado became the first US state to enact comprehensive AI legislation: “Concerning Consumer Protections in Interactions With Artificial Intelligence Systems.”</a:t>
            </a:r>
          </a:p>
          <a:p>
            <a:pPr marL="742950" lvl="1" indent="-285750" defTabSz="609630">
              <a:spcAft>
                <a:spcPts val="1200"/>
              </a:spcAft>
              <a:buFont typeface="Courier New" panose="02070309020205020404" pitchFamily="49" charset="0"/>
              <a:buChar char="o"/>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Similar in structure to the EU AI Act</a:t>
            </a:r>
          </a:p>
          <a:p>
            <a:pPr marL="742950" lvl="1" indent="-285750" defTabSz="609630">
              <a:spcAft>
                <a:spcPts val="1200"/>
              </a:spcAft>
              <a:buFont typeface="Courier New" panose="02070309020205020404" pitchFamily="49" charset="0"/>
              <a:buChar char="o"/>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Applies to both “developers” and “deployers” (i.e., employers)</a:t>
            </a:r>
          </a:p>
          <a:p>
            <a:pPr marL="742950" lvl="1" indent="-285750" defTabSz="609630">
              <a:spcAft>
                <a:spcPts val="1200"/>
              </a:spcAft>
              <a:buFont typeface="Courier New" panose="02070309020205020404" pitchFamily="49" charset="0"/>
              <a:buChar char="o"/>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Targets “high-risk artificial intelligence systems” (which includes those used in “employment or employment opportunity”)</a:t>
            </a:r>
          </a:p>
          <a:p>
            <a:pPr marL="742950" lvl="1" indent="-285750" defTabSz="609630">
              <a:spcAft>
                <a:spcPts val="1200"/>
              </a:spcAft>
              <a:buFont typeface="Courier New" panose="02070309020205020404" pitchFamily="49" charset="0"/>
              <a:buChar char="o"/>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Requires the use of reasonable care to avoid algorithmic discrimination</a:t>
            </a:r>
          </a:p>
          <a:p>
            <a:pPr marL="742950" lvl="1" indent="-285750" defTabSz="609630">
              <a:spcAft>
                <a:spcPts val="1200"/>
              </a:spcAft>
              <a:buFont typeface="Courier New" panose="02070309020205020404" pitchFamily="49" charset="0"/>
              <a:buChar char="o"/>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Satisfying specified provisions establishes a rebuttable presumption that reasonable care was used</a:t>
            </a:r>
          </a:p>
          <a:p>
            <a:pPr marL="742950" lvl="1" indent="-285750" defTabSz="609630">
              <a:spcAft>
                <a:spcPts val="1200"/>
              </a:spcAft>
              <a:buFont typeface="Courier New" panose="02070309020205020404" pitchFamily="49" charset="0"/>
              <a:buChar char="o"/>
              <a:defRPr/>
            </a:pPr>
            <a:r>
              <a:rPr kumimoji="0" lang="en-US" sz="20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Effective February 1, 2026</a:t>
            </a:r>
          </a:p>
          <a:p>
            <a:pPr marL="0" marR="0" lvl="0" indent="0" algn="l" defTabSz="609630" rtl="0" eaLnBrk="1" fontAlgn="auto" latinLnBrk="0" hangingPunct="1">
              <a:spcBef>
                <a:spcPts val="0"/>
              </a:spcBef>
              <a:spcAft>
                <a:spcPts val="12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spcBef>
                <a:spcPts val="0"/>
              </a:spcBef>
              <a:spcAft>
                <a:spcPts val="12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srgbClr val="7261C9"/>
                </a:solidFill>
                <a:effectLst/>
                <a:uLnTx/>
                <a:uFillTx/>
                <a:latin typeface="Segoe UI" panose="020B0502040204020203" pitchFamily="34" charset="0"/>
                <a:ea typeface="Inter Bold" pitchFamily="34" charset="-122"/>
                <a:cs typeface="Segoe UI" panose="020B0502040204020203" pitchFamily="34" charset="0"/>
              </a:rPr>
              <a:t>Colorado AI Law</a:t>
            </a:r>
            <a:endPar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180407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16000" y="1624360"/>
            <a:ext cx="10179050" cy="3208388"/>
          </a:xfrm>
          <a:prstGeom prst="rect">
            <a:avLst/>
          </a:prstGeom>
          <a:noFill/>
          <a:ln/>
        </p:spPr>
        <p:txBody>
          <a:bodyPr wrap="square" lIns="0" tIns="0" rIns="0" bIns="0" rtlCol="0" anchor="t"/>
          <a:lstStyle/>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On August 9, 2024, Illinois enacted a new law that amends the Illinois Human Rights Act, making it a civil rights violation to:</a:t>
            </a:r>
          </a:p>
          <a:p>
            <a:pPr marL="800100" lvl="1" indent="-342900" defTabSz="609630">
              <a:spcAft>
                <a:spcPts val="1200"/>
              </a:spcAft>
              <a:buFont typeface="Courier New" panose="02070309020205020404" pitchFamily="49" charset="0"/>
              <a:buChar char="o"/>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(1) use AI that has the effect of subjecting employees to discrimination or to use zip codes as a proxy for protected classes, and/or </a:t>
            </a:r>
          </a:p>
          <a:p>
            <a:pPr marL="800100" lvl="1" indent="-342900" defTabSz="609630">
              <a:spcAft>
                <a:spcPts val="1200"/>
              </a:spcAft>
              <a:buFont typeface="Courier New" panose="02070309020205020404" pitchFamily="49" charset="0"/>
              <a:buChar char="o"/>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(2) fail to notify employees of the employer’s use of AI. </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Effective January 1, 2026</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Illinois AI Law</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63632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09650" y="1545652"/>
            <a:ext cx="10179050" cy="3208388"/>
          </a:xfrm>
          <a:prstGeom prst="rect">
            <a:avLst/>
          </a:prstGeom>
          <a:noFill/>
          <a:ln/>
        </p:spPr>
        <p:txBody>
          <a:bodyPr wrap="square" lIns="0" tIns="0" rIns="0" bIns="0" rtlCol="0" anchor="t"/>
          <a:lstStyle/>
          <a:p>
            <a:pPr marR="0" lvl="0" algn="l" defTabSz="609630" rtl="0" eaLnBrk="1" fontAlgn="auto" latinLnBrk="0" hangingPunct="1">
              <a:lnSpc>
                <a:spcPct val="100000"/>
              </a:lnSpc>
              <a:spcBef>
                <a:spcPts val="0"/>
              </a:spcBef>
              <a:spcAft>
                <a:spcPts val="1200"/>
              </a:spcAft>
              <a:buClrTx/>
              <a:buSzTx/>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Illinois</a:t>
            </a:r>
          </a:p>
          <a:p>
            <a:pPr marL="342900" marR="0" lvl="0" indent="-34290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Illinois Artificial Intelligence Video Interview Act (820 </a:t>
            </a:r>
            <a:r>
              <a:rPr kumimoji="0" lang="en-US"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ILCS</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42/5), enacted in 2020, applies to all employers that use an AI tool to analyze video interviews of applicants for positions based in Illinois. </a:t>
            </a:r>
          </a:p>
          <a:p>
            <a:pPr marL="342900" marR="0" lvl="0" indent="-34290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law requires:</a:t>
            </a:r>
          </a:p>
          <a:p>
            <a:pPr marL="914400" lvl="1" indent="-457200" defTabSz="609630">
              <a:spcAft>
                <a:spcPts val="600"/>
              </a:spcAft>
              <a:buFont typeface="+mj-lt"/>
              <a:buAutoNum type="arabicPeriod"/>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employers to notify applicants before the interview that AI may be used to analyze their video interview and consider the applicant’s fitness for the position; and </a:t>
            </a:r>
          </a:p>
          <a:p>
            <a:pPr marL="914400" lvl="1" indent="-457200" defTabSz="609630">
              <a:spcAft>
                <a:spcPts val="600"/>
              </a:spcAft>
              <a:buFont typeface="+mj-lt"/>
              <a:buAutoNum type="arabicPeriod"/>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employers to obtain the applicants’ consent to use any AI system to review their interviews.</a:t>
            </a:r>
          </a:p>
          <a:p>
            <a:pPr marR="0" lvl="0" algn="l" defTabSz="609630" rtl="0" eaLnBrk="1" fontAlgn="auto" latinLnBrk="0" hangingPunct="1">
              <a:lnSpc>
                <a:spcPct val="100000"/>
              </a:lnSpc>
              <a:spcBef>
                <a:spcPts val="600"/>
              </a:spcBef>
              <a:spcAft>
                <a:spcPts val="1200"/>
              </a:spcAft>
              <a:buClrTx/>
              <a:buSzTx/>
              <a:tabLst/>
              <a:defRPr/>
            </a:pPr>
            <a:r>
              <a:rPr kumimoji="0" lang="en-US" sz="20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Maryland</a:t>
            </a:r>
          </a:p>
          <a:p>
            <a:pPr marL="342900" marR="0" lvl="0" indent="-34290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Maryland’s law, enacted in 2020, regulates the use of facial recognition programs in hiring. </a:t>
            </a:r>
          </a:p>
          <a:p>
            <a:pPr marL="342900" marR="0" lvl="0" indent="-34290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law prohibits an employer from using certain facial recognition services — such as those that might cross-check applicants’ faces against outside databases — during an applicant’s interview process unless the applicant consents.</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0" marR="0" lvl="0" indent="0" algn="l" defTabSz="609630" rtl="0" eaLnBrk="1" fontAlgn="auto" latinLnBrk="0" hangingPunct="1">
              <a:lnSpc>
                <a:spcPct val="100000"/>
              </a:lnSpc>
              <a:spcBef>
                <a:spcPts val="0"/>
              </a:spcBef>
              <a:spcAft>
                <a:spcPts val="12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Illinois/Maryland Video Interviews </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26292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09650" y="1306537"/>
            <a:ext cx="10179050" cy="3397423"/>
          </a:xfrm>
          <a:prstGeom prst="rect">
            <a:avLst/>
          </a:prstGeom>
          <a:noFill/>
          <a:ln/>
        </p:spPr>
        <p:txBody>
          <a:bodyPr wrap="square" lIns="0" tIns="0" rIns="0" bIns="0" rtlCol="0" anchor="t"/>
          <a:lstStyle/>
          <a:p>
            <a:pPr marL="342900" marR="0" lvl="0" indent="-342900" algn="l" defTabSz="60963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State AI Law?</a:t>
            </a:r>
            <a:r>
              <a:rPr lang="en-US" dirty="0">
                <a:solidFill>
                  <a:prstClr val="white"/>
                </a:solidFill>
                <a:latin typeface="Segoe UI" panose="020B0502040204020203" pitchFamily="34" charset="0"/>
                <a:ea typeface="Inter Bold" pitchFamily="34" charset="-122"/>
                <a:cs typeface="Segoe UI" panose="020B0502040204020203" pitchFamily="34" charset="0"/>
              </a:rPr>
              <a:t>:</a:t>
            </a: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In 2023 and 2024, California lawmakers failed to pass a comprehensive AI bill regulating AI in employment. The state legislator behind the bill recently announced her intent to reintroduce the bill in 2025. It would impose the following obligations on employers:</a:t>
            </a:r>
          </a:p>
          <a:p>
            <a:pPr marL="800100" lvl="1" indent="-342900" defTabSz="609630">
              <a:spcBef>
                <a:spcPts val="600"/>
              </a:spcBef>
              <a:buFont typeface="Courier New" panose="02070309020205020404" pitchFamily="49" charset="0"/>
              <a:buChar char="o"/>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Evaluate the impact of any automated decision tool and prepare an annual impact assessment (i.e., a bias audit) </a:t>
            </a:r>
          </a:p>
          <a:p>
            <a:pPr marL="800100" lvl="1" indent="-342900" defTabSz="609630">
              <a:spcBef>
                <a:spcPts val="600"/>
              </a:spcBef>
              <a:buFont typeface="Courier New" panose="02070309020205020404" pitchFamily="49" charset="0"/>
              <a:buChar char="o"/>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Provide notice to impacted employees regarding its use, and </a:t>
            </a:r>
          </a:p>
          <a:p>
            <a:pPr marL="800100" lvl="1" indent="-342900" defTabSz="609630">
              <a:spcBef>
                <a:spcPts val="600"/>
              </a:spcBef>
              <a:buFont typeface="Courier New" panose="02070309020205020404" pitchFamily="49" charset="0"/>
              <a:buChar char="o"/>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Form an internal governance program. </a:t>
            </a:r>
          </a:p>
          <a:p>
            <a:pPr marL="342900" marR="0" lvl="0" indent="-342900" algn="l" defTabSz="60963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Civil Rights Agency Regulations</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On March 21, 2025, the California Civil Rights Council filed AI regulations with the Office of Administrative Law, which approved the regulations on June 27, 2025. </a:t>
            </a:r>
          </a:p>
          <a:p>
            <a:pPr marL="800100" lvl="1" indent="-342900" defTabSz="609630">
              <a:spcBef>
                <a:spcPts val="600"/>
              </a:spcBef>
              <a:spcAft>
                <a:spcPts val="600"/>
              </a:spcAft>
              <a:buFont typeface="Courier New" panose="02070309020205020404" pitchFamily="49" charset="0"/>
              <a:buChar char="o"/>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regulations make it unlawful to use AI and automated decision-making systems to make employment decisions that discriminate against applicants or employees in a way prohibited by the California Fair Employment and Housing Act and CA antidiscrimination laws.</a:t>
            </a:r>
          </a:p>
          <a:p>
            <a:pPr marL="342900" marR="0" lvl="0" indent="-342900" algn="l" defTabSz="60963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Consumer Agency Regulations</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On November 8, 2024, the California Privacy Protection Agency (</a:t>
            </a:r>
            <a:r>
              <a:rPr kumimoji="0" lang="en-US"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CPPA</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released its updated “California Consumer Privacy Act Regulations.” </a:t>
            </a:r>
            <a:r>
              <a:rPr kumimoji="0" lang="en-US"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CPPA</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accepted comments until February 19, 2025, regarding this updated policy.</a:t>
            </a:r>
          </a:p>
          <a:p>
            <a:pPr marL="0" marR="0" lvl="0" indent="0" algn="l" defTabSz="609630" rtl="0" eaLnBrk="1" fontAlgn="auto" latinLnBrk="0" hangingPunct="1">
              <a:lnSpc>
                <a:spcPct val="100000"/>
              </a:lnSpc>
              <a:spcBef>
                <a:spcPts val="600"/>
              </a:spcBef>
              <a:spcAft>
                <a:spcPts val="6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California</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281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06475" y="1381901"/>
            <a:ext cx="10179050" cy="3208388"/>
          </a:xfrm>
          <a:prstGeom prst="rect">
            <a:avLst/>
          </a:prstGeom>
          <a:noFill/>
          <a:ln/>
        </p:spPr>
        <p:txBody>
          <a:bodyPr wrap="square" lIns="0" tIns="0" rIns="0" bIns="0" rtlCol="0" anchor="t"/>
          <a:lstStyle/>
          <a:p>
            <a:pPr marR="0" lvl="0" algn="l" defTabSz="609630" rtl="0" eaLnBrk="1" fontAlgn="auto" latinLnBrk="0" hangingPunct="1">
              <a:lnSpc>
                <a:spcPct val="100000"/>
              </a:lnSpc>
              <a:spcBef>
                <a:spcPts val="0"/>
              </a:spcBef>
              <a:spcAft>
                <a:spcPts val="1200"/>
              </a:spcAft>
              <a:buClrTx/>
              <a:buSzTx/>
              <a:tabLst/>
              <a:defRPr/>
            </a:pPr>
            <a:r>
              <a:rPr kumimoji="0" lang="en-US" b="0" i="0" u="none" strike="noStrike" kern="1200" cap="none" spc="0" normalizeH="0" baseline="0" noProof="0" dirty="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On June 22, 2025, Texas Governor Greg Abbott signed the Texas Responsible AI Governance Act (</a:t>
            </a:r>
            <a:r>
              <a:rPr kumimoji="0" lang="en-US" b="0" i="0" u="none" strike="noStrike" kern="1200" cap="none" spc="0" normalizeH="0" baseline="0" noProof="0" dirty="0" err="1">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TRAIGA</a:t>
            </a:r>
            <a:r>
              <a:rPr kumimoji="0" lang="en-US" b="0" i="0" u="none" strike="noStrike" kern="1200" cap="none" spc="0" normalizeH="0" baseline="0" noProof="0" dirty="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 or the Act) into law, marking the final chapter of a bill that received national attention and underwent major changes throughout the legislative process.</a:t>
            </a:r>
          </a:p>
          <a:p>
            <a:pPr marL="342900" indent="-342900" defTabSz="609630">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As introduced in December 2024, the original draft of </a:t>
            </a:r>
            <a:r>
              <a:rPr kumimoji="0" lang="en-US" sz="1600"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TRAIGA</a:t>
            </a: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proposed a sweeping regulatory scheme modeled after the Colorado AI Act and the EU AI Act, focusing on “high-risk” AI systems and imposing substantial requirements and liability for developers and deployers in the private sector. </a:t>
            </a:r>
          </a:p>
          <a:p>
            <a:pPr marL="342900" indent="-342900" defTabSz="609630">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However, in March 2025, Texas legislators introduced an amended version that significantly scaled back the bill’s scope. </a:t>
            </a:r>
          </a:p>
          <a:p>
            <a:pPr marL="342900" indent="-342900" defTabSz="609630">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Many of the original draft’s most onerous requirements — such as the duty to protect consumers from foreseeable harm, conduct impact assessments, and disclose the details of high-risk AI systems to consumers — were either deleted entirely or limited to apply solely to governmental entities.</a:t>
            </a:r>
          </a:p>
          <a:p>
            <a:pPr marL="342900" indent="-342900" defTabSz="609630">
              <a:spcAft>
                <a:spcPts val="1200"/>
              </a:spcAft>
              <a:buFont typeface="Arial" panose="020B0604020202020204" pitchFamily="34" charset="0"/>
              <a:buChar char="•"/>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Still, the enacted version of </a:t>
            </a:r>
            <a:r>
              <a:rPr kumimoji="0" lang="en-US" sz="1600"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TRAIGA</a:t>
            </a: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includes a number of provisions that could impact companies that operate in Texas. </a:t>
            </a:r>
          </a:p>
          <a:p>
            <a:pPr marL="742950" marR="0" lvl="1" indent="-285750" algn="l" defTabSz="609630" rtl="0" eaLnBrk="1" fontAlgn="auto" latinLnBrk="0" hangingPunct="1">
              <a:lnSpc>
                <a:spcPct val="100000"/>
              </a:lnSpc>
              <a:spcBef>
                <a:spcPts val="0"/>
              </a:spcBef>
              <a:spcAft>
                <a:spcPts val="1200"/>
              </a:spcAft>
              <a:buClrTx/>
              <a:buSzTx/>
              <a:buFont typeface="Courier New" panose="02070309020205020404" pitchFamily="49" charset="0"/>
              <a:buChar char="o"/>
              <a:tabLst/>
              <a:defRPr/>
            </a:pPr>
            <a:r>
              <a:rPr kumimoji="0" lang="en-US" sz="15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The Act imposes categorical restrictions on the development and deployment of AI systems for certain purposes, including behavioral manipulation, discrimination, and infringement of constitutional rights. </a:t>
            </a:r>
          </a:p>
          <a:p>
            <a:pPr marL="0" marR="0" lvl="0" indent="0" algn="l" defTabSz="609630" rtl="0" eaLnBrk="1" fontAlgn="auto" latinLnBrk="0" hangingPunct="1">
              <a:lnSpc>
                <a:spcPct val="100000"/>
              </a:lnSpc>
              <a:spcBef>
                <a:spcPts val="0"/>
              </a:spcBef>
              <a:spcAft>
                <a:spcPts val="120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srgbClr val="7261C9"/>
                </a:solidFill>
                <a:effectLst/>
                <a:uLnTx/>
                <a:uFillTx/>
                <a:latin typeface="Segoe UI" panose="020B0502040204020203" pitchFamily="34" charset="0"/>
                <a:ea typeface="Inter Bold" pitchFamily="34" charset="-122"/>
                <a:cs typeface="Segoe UI" panose="020B0502040204020203" pitchFamily="34" charset="0"/>
              </a:rPr>
              <a:t>Texas</a:t>
            </a:r>
            <a:endPar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738746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06475" y="1381901"/>
            <a:ext cx="10179050" cy="3208388"/>
          </a:xfrm>
          <a:prstGeom prst="rect">
            <a:avLst/>
          </a:prstGeom>
          <a:noFill/>
          <a:ln/>
        </p:spPr>
        <p:txBody>
          <a:bodyPr wrap="square" lIns="0" tIns="0" rIns="0" bIns="0" rtlCol="0" anchor="t"/>
          <a:lstStyle/>
          <a:p>
            <a:pPr marL="285750" marR="0" lvl="0" indent="-28575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BFB7E7"/>
                </a:solidFill>
                <a:effectLst/>
                <a:uLnTx/>
                <a:uFillTx/>
                <a:latin typeface="Segoe UI" panose="020B0502040204020203" pitchFamily="34" charset="0"/>
                <a:ea typeface="Inter Bold" pitchFamily="34" charset="-122"/>
                <a:cs typeface="Segoe UI" panose="020B0502040204020203" pitchFamily="34" charset="0"/>
              </a:rPr>
              <a:t>State Attorneys General have issued guidance emphasizing that existing state anti-discrimination laws apply to the use of AI:</a:t>
            </a:r>
          </a:p>
          <a:p>
            <a:pPr marL="800100" lvl="1" indent="-342900" defTabSz="609630">
              <a:spcAft>
                <a:spcPts val="1200"/>
              </a:spcAft>
              <a:buFont typeface="Courier New" panose="02070309020205020404" pitchFamily="49" charset="0"/>
              <a:buChar char="o"/>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New Jersey</a:t>
            </a: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Companies can violate New Jersey’s Law Against Discrimination (</a:t>
            </a:r>
            <a:r>
              <a:rPr kumimoji="0" lang="en-US" b="0" i="0" u="none" strike="noStrike" kern="1200" cap="none" spc="0" normalizeH="0" baseline="0" noProof="0" dirty="0" err="1">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NJLAD</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through algorithmic discrimination even if there is no discriminatory intent, and even if a third party developed the AI tool. </a:t>
            </a:r>
          </a:p>
          <a:p>
            <a:pPr marL="800100" lvl="1" indent="-342900" defTabSz="609630">
              <a:spcAft>
                <a:spcPts val="1200"/>
              </a:spcAft>
              <a:buFont typeface="Courier New" panose="02070309020205020404" pitchFamily="49" charset="0"/>
              <a:buChar char="o"/>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California</a:t>
            </a: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Employers may violate California’s existing antidiscrimination laws where the use of AI tools, regardless of intent, has an adverse or disproportionate impact on members of a protected class, or creates, reinforces, or perpetuates discrimination or segregation of members of a protected class.</a:t>
            </a:r>
          </a:p>
          <a:p>
            <a:pPr marL="800100" lvl="1" indent="-342900" defTabSz="609630">
              <a:spcAft>
                <a:spcPts val="1200"/>
              </a:spcAft>
              <a:buFont typeface="Courier New" panose="02070309020205020404" pitchFamily="49" charset="0"/>
              <a:buChar char="o"/>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Oregon</a:t>
            </a: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Highlighting the risks associated with using AI, and emphasizing that, despite the absence of a specific AI law in Oregon, a company’s use of AI must still comply with existing laws.</a:t>
            </a:r>
          </a:p>
          <a:p>
            <a:pPr marL="800100" lvl="1" indent="-342900" defTabSz="609630">
              <a:spcAft>
                <a:spcPts val="1200"/>
              </a:spcAft>
              <a:buFont typeface="Courier New" panose="02070309020205020404" pitchFamily="49" charset="0"/>
              <a:buChar char="o"/>
              <a:defRPr/>
            </a:pPr>
            <a:r>
              <a:rPr kumimoji="0" lang="en-US"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Massachusetts</a:t>
            </a:r>
            <a:r>
              <a:rPr kumimoji="0" lang="en-US"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a:t>
            </a: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Clarifying that existing state consumer protection, antidiscrimination, and data security laws apply to emerging technology, including AI systems, just as they would in any other context.</a:t>
            </a:r>
          </a:p>
          <a:p>
            <a:pPr marL="0" marR="0" lvl="0" indent="0" algn="l" defTabSz="609630" rtl="0" eaLnBrk="1" fontAlgn="auto" latinLnBrk="0" hangingPunct="1">
              <a:lnSpc>
                <a:spcPct val="100000"/>
              </a:lnSpc>
              <a:spcBef>
                <a:spcPts val="0"/>
              </a:spcBef>
              <a:spcAft>
                <a:spcPts val="120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srgbClr val="7261C9"/>
                </a:solidFill>
                <a:effectLst/>
                <a:uLnTx/>
                <a:uFillTx/>
                <a:latin typeface="Segoe UI" panose="020B0502040204020203" pitchFamily="34" charset="0"/>
                <a:ea typeface="Inter Bold" pitchFamily="34" charset="-122"/>
                <a:cs typeface="Segoe UI" panose="020B0502040204020203" pitchFamily="34" charset="0"/>
              </a:rPr>
              <a:t>State Guidance</a:t>
            </a:r>
            <a:endParaRPr kumimoji="0" lang="en-US" sz="4000" b="1" i="0" u="none" strike="noStrike" kern="1200" cap="none" spc="0" normalizeH="0" baseline="0" noProof="0" dirty="0">
              <a:ln>
                <a:noFill/>
              </a:ln>
              <a:solidFill>
                <a:srgbClr val="7261C9"/>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795526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10" name="Rectangle 34647219" descr="preencoded.png">
            <a:extLst>
              <a:ext uri="{FF2B5EF4-FFF2-40B4-BE49-F238E27FC236}">
                <a16:creationId xmlns:a16="http://schemas.microsoft.com/office/drawing/2014/main" id="{A1CD527C-07F2-774C-7B03-227D1AB0896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12192000" cy="2267712"/>
          </a:xfrm>
          <a:prstGeom prst="rect">
            <a:avLst/>
          </a:prstGeom>
        </p:spPr>
      </p:pic>
      <p:pic>
        <p:nvPicPr>
          <p:cNvPr id="2"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3" name="Paragraph title"/>
          <p:cNvSpPr/>
          <p:nvPr/>
        </p:nvSpPr>
        <p:spPr>
          <a:xfrm>
            <a:off x="1009650" y="1495572"/>
            <a:ext cx="10179050" cy="3208388"/>
          </a:xfrm>
          <a:prstGeom prst="rect">
            <a:avLst/>
          </a:prstGeom>
          <a:noFill/>
          <a:ln/>
        </p:spPr>
        <p:txBody>
          <a:bodyPr wrap="square" lIns="0" tIns="0" rIns="0" bIns="0" rtlCol="0" anchor="t"/>
          <a:lstStyle/>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New York SB 1169</a:t>
            </a:r>
            <a:r>
              <a:rPr kumimoji="0" lang="en-US" sz="18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Introduced on Jan. 8, 2025. It aims to regulate the development and use of certain artificial intelligence systems to prevent algorithmic discrimination, requires independent audits of AI systems, and provides for enforcement by the attorney general as well as a private right of action.</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Hawaii SB 59</a:t>
            </a:r>
            <a:r>
              <a:rPr kumimoji="0" lang="en-US" sz="18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Introduced on Jan. 15, 2025. It requires all users of algorithmic decision-making to notify individuals whose personal information is being used and requires users to submit annual reports to the Department of the Attorney General.</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New Mexico HB 60</a:t>
            </a:r>
            <a:r>
              <a:rPr kumimoji="0" lang="en-US" sz="18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Introduced on Jan. 22, 2025. It requires developers to provide detailed documentation about the AI systems. Additionally, deployers must implement risk assessment policies, conduct regular impact assessments, and provide notice to candidates regarding the use of AI in decision-making.</a:t>
            </a:r>
          </a:p>
          <a:p>
            <a:pPr marL="342900" marR="0" lvl="0" indent="-342900" algn="l" defTabSz="60963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Virginia HB 747</a:t>
            </a:r>
            <a:r>
              <a:rPr kumimoji="0" lang="en-US" sz="180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 This bill creates operating standards for developers and deployers regarding AI use, including providing disclosures and conducting impact assessments. It was introduced in the 2024 Legislative Session but was pushed to the 2025 Legislative Session. </a:t>
            </a:r>
          </a:p>
          <a:p>
            <a:pPr marL="0" marR="0" lvl="0" indent="0" algn="l" defTabSz="60963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a:p>
            <a:pPr marL="457200" marR="0" lvl="0" indent="-457200" algn="l" defTabSz="60963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endParaRPr>
          </a:p>
        </p:txBody>
      </p:sp>
      <p:sp>
        <p:nvSpPr>
          <p:cNvPr id="7" name="Header"/>
          <p:cNvSpPr/>
          <p:nvPr/>
        </p:nvSpPr>
        <p:spPr>
          <a:xfrm>
            <a:off x="954793" y="290537"/>
            <a:ext cx="10179050" cy="1016000"/>
          </a:xfrm>
          <a:prstGeom prst="rect">
            <a:avLst/>
          </a:prstGeom>
          <a:noFill/>
          <a:ln/>
        </p:spPr>
        <p:txBody>
          <a:bodyPr wrap="square" lIns="0" tIns="0" rIns="0" bIns="0" rtlCol="0" anchor="t"/>
          <a:lstStyle/>
          <a:p>
            <a:pPr marL="0" marR="0" lvl="0" indent="0" algn="l" defTabSz="609630" rtl="0" eaLnBrk="1" fontAlgn="auto" latinLnBrk="0" hangingPunct="1">
              <a:lnSpc>
                <a:spcPts val="725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rPr>
              <a:t>Proposed State Laws – AI and Employment</a:t>
            </a:r>
            <a:endParaRPr kumimoji="0" lang="en-US" sz="4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55202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0" descr="preencoded.png">
            <a:extLst>
              <a:ext uri="{FF2B5EF4-FFF2-40B4-BE49-F238E27FC236}">
                <a16:creationId xmlns:a16="http://schemas.microsoft.com/office/drawing/2014/main" id="{F06BD8B1-846A-B093-28B7-FDFAC49E63F4}"/>
              </a:ext>
            </a:extLst>
          </p:cNvPr>
          <p:cNvPicPr>
            <a:picLocks noChangeAspect="1"/>
          </p:cNvPicPr>
          <p:nvPr/>
        </p:nvPicPr>
        <p:blipFill>
          <a:blip r:embed="rId3"/>
          <a:srcRect/>
          <a:stretch/>
        </p:blipFill>
        <p:spPr>
          <a:xfrm>
            <a:off x="0" y="0"/>
            <a:ext cx="12192000" cy="6858000"/>
          </a:xfrm>
          <a:prstGeom prst="rect">
            <a:avLst/>
          </a:prstGeom>
          <a:solidFill>
            <a:srgbClr val="7261C9"/>
          </a:solidFill>
        </p:spPr>
      </p:pic>
      <p:grpSp>
        <p:nvGrpSpPr>
          <p:cNvPr id="2" name="Group 1">
            <a:extLst>
              <a:ext uri="{FF2B5EF4-FFF2-40B4-BE49-F238E27FC236}">
                <a16:creationId xmlns:a16="http://schemas.microsoft.com/office/drawing/2014/main" id="{FE0DB5B5-43C0-658E-68E6-E9EF5365F204}"/>
              </a:ext>
            </a:extLst>
          </p:cNvPr>
          <p:cNvGrpSpPr/>
          <p:nvPr/>
        </p:nvGrpSpPr>
        <p:grpSpPr>
          <a:xfrm>
            <a:off x="457110" y="4130294"/>
            <a:ext cx="11277779" cy="2344984"/>
            <a:chOff x="360608" y="3679720"/>
            <a:chExt cx="11277779" cy="2344984"/>
          </a:xfrm>
        </p:grpSpPr>
        <p:pic>
          <p:nvPicPr>
            <p:cNvPr id="3" name="Rectangle 34647219" descr="preencoded.png">
              <a:extLst>
                <a:ext uri="{FF2B5EF4-FFF2-40B4-BE49-F238E27FC236}">
                  <a16:creationId xmlns:a16="http://schemas.microsoft.com/office/drawing/2014/main" id="{99468374-09C2-AD09-E6EC-058CC6292A9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60608" y="4121427"/>
              <a:ext cx="6314751" cy="1590260"/>
            </a:xfrm>
            <a:prstGeom prst="rect">
              <a:avLst/>
            </a:prstGeom>
          </p:spPr>
        </p:pic>
        <p:sp>
          <p:nvSpPr>
            <p:cNvPr id="4" name="PRESENTATIONTITLE">
              <a:extLst>
                <a:ext uri="{FF2B5EF4-FFF2-40B4-BE49-F238E27FC236}">
                  <a16:creationId xmlns:a16="http://schemas.microsoft.com/office/drawing/2014/main" id="{4420B493-D6AB-8D30-DC88-4580DEE47B18}"/>
                </a:ext>
              </a:extLst>
            </p:cNvPr>
            <p:cNvSpPr/>
            <p:nvPr/>
          </p:nvSpPr>
          <p:spPr>
            <a:xfrm>
              <a:off x="553612" y="3679720"/>
              <a:ext cx="11084775" cy="2344984"/>
            </a:xfrm>
            <a:prstGeom prst="rect">
              <a:avLst/>
            </a:prstGeom>
            <a:noFill/>
            <a:ln/>
          </p:spPr>
          <p:txBody>
            <a:bodyPr wrap="square" lIns="0" tIns="0" rIns="0" bIns="0" rtlCol="0" anchor="ct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egoe UI" panose="020B0502040204020203" pitchFamily="34" charset="0"/>
                  <a:ea typeface="Inter Regular" pitchFamily="34" charset="-122"/>
                  <a:cs typeface="Segoe UI" panose="020B0502040204020203" pitchFamily="34" charset="0"/>
                </a:rPr>
                <a:t>What’s Next and Ways</a:t>
              </a:r>
            </a:p>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FFFF"/>
                  </a:solidFill>
                  <a:effectLst/>
                  <a:uLnTx/>
                  <a:uFillTx/>
                  <a:latin typeface="Segoe UI" panose="020B0502040204020203" pitchFamily="34" charset="0"/>
                  <a:ea typeface="Inter Regular" pitchFamily="34" charset="-122"/>
                  <a:cs typeface="Segoe UI" panose="020B0502040204020203" pitchFamily="34" charset="0"/>
                </a:rPr>
                <a:t>to Prepare </a:t>
              </a:r>
              <a:endParaRPr kumimoji="0" lang="en-US" sz="4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grpSp>
      <p:grpSp>
        <p:nvGrpSpPr>
          <p:cNvPr id="5" name="Group 4">
            <a:extLst>
              <a:ext uri="{FF2B5EF4-FFF2-40B4-BE49-F238E27FC236}">
                <a16:creationId xmlns:a16="http://schemas.microsoft.com/office/drawing/2014/main" id="{599E1957-B825-8A6E-1952-E8D8B5881C7F}"/>
              </a:ext>
            </a:extLst>
          </p:cNvPr>
          <p:cNvGrpSpPr>
            <a:grpSpLocks noChangeAspect="1"/>
          </p:cNvGrpSpPr>
          <p:nvPr/>
        </p:nvGrpSpPr>
        <p:grpSpPr bwMode="black">
          <a:xfrm>
            <a:off x="10141556" y="6132074"/>
            <a:ext cx="1054100" cy="154425"/>
            <a:chOff x="838200" y="609600"/>
            <a:chExt cx="7835890" cy="1143000"/>
          </a:xfrm>
          <a:solidFill>
            <a:srgbClr val="FFFFFF"/>
          </a:solidFill>
        </p:grpSpPr>
        <p:sp>
          <p:nvSpPr>
            <p:cNvPr id="7" name="Freeform 62">
              <a:extLst>
                <a:ext uri="{FF2B5EF4-FFF2-40B4-BE49-F238E27FC236}">
                  <a16:creationId xmlns:a16="http://schemas.microsoft.com/office/drawing/2014/main" id="{9D8DC00D-6C72-1A8E-0EFD-88348443234F}"/>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63">
              <a:extLst>
                <a:ext uri="{FF2B5EF4-FFF2-40B4-BE49-F238E27FC236}">
                  <a16:creationId xmlns:a16="http://schemas.microsoft.com/office/drawing/2014/main" id="{B181F174-D0CC-245F-57BB-D9768A36FBAF}"/>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66">
              <a:extLst>
                <a:ext uri="{FF2B5EF4-FFF2-40B4-BE49-F238E27FC236}">
                  <a16:creationId xmlns:a16="http://schemas.microsoft.com/office/drawing/2014/main" id="{7EA29F68-1D02-6DC3-A1CB-97EC1AD1DA89}"/>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7">
              <a:extLst>
                <a:ext uri="{FF2B5EF4-FFF2-40B4-BE49-F238E27FC236}">
                  <a16:creationId xmlns:a16="http://schemas.microsoft.com/office/drawing/2014/main" id="{C5E58BE5-1BF7-BCC8-0984-8450D041BF66}"/>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8">
              <a:extLst>
                <a:ext uri="{FF2B5EF4-FFF2-40B4-BE49-F238E27FC236}">
                  <a16:creationId xmlns:a16="http://schemas.microsoft.com/office/drawing/2014/main" id="{38D563E4-4DCE-6121-6EFB-8518435574D1}"/>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9">
              <a:extLst>
                <a:ext uri="{FF2B5EF4-FFF2-40B4-BE49-F238E27FC236}">
                  <a16:creationId xmlns:a16="http://schemas.microsoft.com/office/drawing/2014/main" id="{3E00F6B8-8589-01D2-C2BE-1DCC312CA61E}"/>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70">
              <a:extLst>
                <a:ext uri="{FF2B5EF4-FFF2-40B4-BE49-F238E27FC236}">
                  <a16:creationId xmlns:a16="http://schemas.microsoft.com/office/drawing/2014/main" id="{C49F3631-F23F-426F-02B2-77367A2A55CF}"/>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71">
              <a:extLst>
                <a:ext uri="{FF2B5EF4-FFF2-40B4-BE49-F238E27FC236}">
                  <a16:creationId xmlns:a16="http://schemas.microsoft.com/office/drawing/2014/main" id="{0F3C2720-04EC-1BB5-1E95-BA801CF9CDED}"/>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2">
              <a:extLst>
                <a:ext uri="{FF2B5EF4-FFF2-40B4-BE49-F238E27FC236}">
                  <a16:creationId xmlns:a16="http://schemas.microsoft.com/office/drawing/2014/main" id="{0F0F6950-D6FA-ACA4-D420-236CB04BACEE}"/>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73">
              <a:extLst>
                <a:ext uri="{FF2B5EF4-FFF2-40B4-BE49-F238E27FC236}">
                  <a16:creationId xmlns:a16="http://schemas.microsoft.com/office/drawing/2014/main" id="{F72E777D-D972-5C3E-ED91-6E4B36EEA32A}"/>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74">
              <a:extLst>
                <a:ext uri="{FF2B5EF4-FFF2-40B4-BE49-F238E27FC236}">
                  <a16:creationId xmlns:a16="http://schemas.microsoft.com/office/drawing/2014/main" id="{8233413E-FE5D-DEA6-0E47-F5396071D346}"/>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5">
              <a:extLst>
                <a:ext uri="{FF2B5EF4-FFF2-40B4-BE49-F238E27FC236}">
                  <a16:creationId xmlns:a16="http://schemas.microsoft.com/office/drawing/2014/main" id="{6E018B0B-D1DC-6A19-A060-EAE05653369B}"/>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Oval 3">
              <a:extLst>
                <a:ext uri="{FF2B5EF4-FFF2-40B4-BE49-F238E27FC236}">
                  <a16:creationId xmlns:a16="http://schemas.microsoft.com/office/drawing/2014/main" id="{A02C9C80-3CFA-B367-84FF-BE4185D3D6C8}"/>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4364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0" descr="preencoded.png">
            <a:extLst>
              <a:ext uri="{FF2B5EF4-FFF2-40B4-BE49-F238E27FC236}">
                <a16:creationId xmlns:a16="http://schemas.microsoft.com/office/drawing/2014/main" id="{F06BD8B1-846A-B093-28B7-FDFAC49E63F4}"/>
              </a:ext>
            </a:extLst>
          </p:cNvPr>
          <p:cNvPicPr>
            <a:picLocks noChangeAspect="1"/>
          </p:cNvPicPr>
          <p:nvPr/>
        </p:nvPicPr>
        <p:blipFill>
          <a:blip r:embed="rId3"/>
          <a:srcRect/>
          <a:stretch/>
        </p:blipFill>
        <p:spPr>
          <a:xfrm>
            <a:off x="0" y="0"/>
            <a:ext cx="12192000" cy="6858000"/>
          </a:xfrm>
          <a:prstGeom prst="rect">
            <a:avLst/>
          </a:prstGeom>
          <a:solidFill>
            <a:srgbClr val="7261C9"/>
          </a:solidFill>
        </p:spPr>
      </p:pic>
      <p:grpSp>
        <p:nvGrpSpPr>
          <p:cNvPr id="13" name="Group 12">
            <a:extLst>
              <a:ext uri="{FF2B5EF4-FFF2-40B4-BE49-F238E27FC236}">
                <a16:creationId xmlns:a16="http://schemas.microsoft.com/office/drawing/2014/main" id="{3E03569C-60D8-E92A-294F-5A2044CF76EB}"/>
              </a:ext>
            </a:extLst>
          </p:cNvPr>
          <p:cNvGrpSpPr/>
          <p:nvPr/>
        </p:nvGrpSpPr>
        <p:grpSpPr>
          <a:xfrm>
            <a:off x="457110" y="4130294"/>
            <a:ext cx="11277779" cy="2344984"/>
            <a:chOff x="360608" y="3679720"/>
            <a:chExt cx="11277779" cy="2344984"/>
          </a:xfrm>
        </p:grpSpPr>
        <p:pic>
          <p:nvPicPr>
            <p:cNvPr id="9" name="Rectangle 34647219" descr="preencoded.png">
              <a:extLst>
                <a:ext uri="{FF2B5EF4-FFF2-40B4-BE49-F238E27FC236}">
                  <a16:creationId xmlns:a16="http://schemas.microsoft.com/office/drawing/2014/main" id="{9708D9E1-730B-2A8B-9960-F05F3A32D0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60608" y="4121427"/>
              <a:ext cx="5549862" cy="1590260"/>
            </a:xfrm>
            <a:prstGeom prst="rect">
              <a:avLst/>
            </a:prstGeom>
          </p:spPr>
        </p:pic>
        <p:sp>
          <p:nvSpPr>
            <p:cNvPr id="8" name="PRESENTATIONTITLE">
              <a:extLst>
                <a:ext uri="{FF2B5EF4-FFF2-40B4-BE49-F238E27FC236}">
                  <a16:creationId xmlns:a16="http://schemas.microsoft.com/office/drawing/2014/main" id="{973E4351-1C37-B64B-BE19-68282DF6D548}"/>
                </a:ext>
              </a:extLst>
            </p:cNvPr>
            <p:cNvSpPr/>
            <p:nvPr/>
          </p:nvSpPr>
          <p:spPr>
            <a:xfrm>
              <a:off x="553612" y="3679720"/>
              <a:ext cx="11084775" cy="2344984"/>
            </a:xfrm>
            <a:prstGeom prst="rect">
              <a:avLst/>
            </a:prstGeom>
            <a:noFill/>
            <a:ln/>
          </p:spPr>
          <p:txBody>
            <a:bodyPr wrap="square" lIns="0" tIns="0" rIns="0" bIns="0" rtlCol="0" anchor="ctr"/>
            <a:lstStyle/>
            <a:p>
              <a:pPr defTabSz="609630"/>
              <a:r>
                <a:rPr lang="en-US" sz="4400" b="1" dirty="0">
                  <a:solidFill>
                    <a:srgbClr val="FFFFFF"/>
                  </a:solidFill>
                  <a:latin typeface="Segoe UI" panose="020B0502040204020203" pitchFamily="34" charset="0"/>
                  <a:ea typeface="Inter Regular" pitchFamily="34" charset="-122"/>
                  <a:cs typeface="Segoe UI" panose="020B0502040204020203" pitchFamily="34" charset="0"/>
                </a:rPr>
                <a:t>How Employers Are</a:t>
              </a:r>
            </a:p>
            <a:p>
              <a:pPr defTabSz="609630"/>
              <a:r>
                <a:rPr lang="en-US" sz="4400" b="1" dirty="0">
                  <a:solidFill>
                    <a:srgbClr val="FFFFFF"/>
                  </a:solidFill>
                  <a:latin typeface="Segoe UI" panose="020B0502040204020203" pitchFamily="34" charset="0"/>
                  <a:ea typeface="Inter Regular" pitchFamily="34" charset="-122"/>
                  <a:cs typeface="Segoe UI" panose="020B0502040204020203" pitchFamily="34" charset="0"/>
                </a:rPr>
                <a:t>Using AI </a:t>
              </a:r>
              <a:endParaRPr lang="en-US" sz="4400" b="1" dirty="0">
                <a:solidFill>
                  <a:prstClr val="black"/>
                </a:solidFill>
                <a:latin typeface="Segoe UI" panose="020B0502040204020203" pitchFamily="34" charset="0"/>
                <a:cs typeface="Segoe UI" panose="020B0502040204020203" pitchFamily="34" charset="0"/>
              </a:endParaRPr>
            </a:p>
          </p:txBody>
        </p:sp>
      </p:grpSp>
      <p:grpSp>
        <p:nvGrpSpPr>
          <p:cNvPr id="14" name="Group 13">
            <a:extLst>
              <a:ext uri="{FF2B5EF4-FFF2-40B4-BE49-F238E27FC236}">
                <a16:creationId xmlns:a16="http://schemas.microsoft.com/office/drawing/2014/main" id="{16D73922-84A1-702C-FAE1-CF3D124F3076}"/>
              </a:ext>
            </a:extLst>
          </p:cNvPr>
          <p:cNvGrpSpPr>
            <a:grpSpLocks noChangeAspect="1"/>
          </p:cNvGrpSpPr>
          <p:nvPr/>
        </p:nvGrpSpPr>
        <p:grpSpPr bwMode="black">
          <a:xfrm>
            <a:off x="10141556" y="6132074"/>
            <a:ext cx="1054100" cy="154425"/>
            <a:chOff x="838200" y="609600"/>
            <a:chExt cx="7835890" cy="1143000"/>
          </a:xfrm>
          <a:solidFill>
            <a:srgbClr val="FFFFFF"/>
          </a:solidFill>
        </p:grpSpPr>
        <p:sp>
          <p:nvSpPr>
            <p:cNvPr id="15" name="Freeform 62">
              <a:extLst>
                <a:ext uri="{FF2B5EF4-FFF2-40B4-BE49-F238E27FC236}">
                  <a16:creationId xmlns:a16="http://schemas.microsoft.com/office/drawing/2014/main" id="{2419C5FB-C8BC-36A2-484B-C04ACAFB8F28}"/>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63">
              <a:extLst>
                <a:ext uri="{FF2B5EF4-FFF2-40B4-BE49-F238E27FC236}">
                  <a16:creationId xmlns:a16="http://schemas.microsoft.com/office/drawing/2014/main" id="{6E863D03-5B2F-AE1B-DA1E-914160F46707}"/>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66">
              <a:extLst>
                <a:ext uri="{FF2B5EF4-FFF2-40B4-BE49-F238E27FC236}">
                  <a16:creationId xmlns:a16="http://schemas.microsoft.com/office/drawing/2014/main" id="{E34D8E74-A4BA-19B5-6445-53E85FD1599F}"/>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67">
              <a:extLst>
                <a:ext uri="{FF2B5EF4-FFF2-40B4-BE49-F238E27FC236}">
                  <a16:creationId xmlns:a16="http://schemas.microsoft.com/office/drawing/2014/main" id="{89E0F2E4-7AAA-7605-F655-34734BDBB752}"/>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68">
              <a:extLst>
                <a:ext uri="{FF2B5EF4-FFF2-40B4-BE49-F238E27FC236}">
                  <a16:creationId xmlns:a16="http://schemas.microsoft.com/office/drawing/2014/main" id="{0E1ED479-5248-492C-AEE2-B4C7B16D18B5}"/>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69">
              <a:extLst>
                <a:ext uri="{FF2B5EF4-FFF2-40B4-BE49-F238E27FC236}">
                  <a16:creationId xmlns:a16="http://schemas.microsoft.com/office/drawing/2014/main" id="{95953AD4-BB25-8ABB-8E80-1F1E77862223}"/>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Freeform 70">
              <a:extLst>
                <a:ext uri="{FF2B5EF4-FFF2-40B4-BE49-F238E27FC236}">
                  <a16:creationId xmlns:a16="http://schemas.microsoft.com/office/drawing/2014/main" id="{1EA78471-C3F4-E0B9-2ACD-DA64358ED39C}"/>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71">
              <a:extLst>
                <a:ext uri="{FF2B5EF4-FFF2-40B4-BE49-F238E27FC236}">
                  <a16:creationId xmlns:a16="http://schemas.microsoft.com/office/drawing/2014/main" id="{B3F0C0DF-879C-726A-8191-283EA540DE0B}"/>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Freeform 72">
              <a:extLst>
                <a:ext uri="{FF2B5EF4-FFF2-40B4-BE49-F238E27FC236}">
                  <a16:creationId xmlns:a16="http://schemas.microsoft.com/office/drawing/2014/main" id="{A7AF5575-89D8-2854-E727-21A549E030AA}"/>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73">
              <a:extLst>
                <a:ext uri="{FF2B5EF4-FFF2-40B4-BE49-F238E27FC236}">
                  <a16:creationId xmlns:a16="http://schemas.microsoft.com/office/drawing/2014/main" id="{C5C1DFDB-CBBE-6945-A369-46C4784D8C74}"/>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74">
              <a:extLst>
                <a:ext uri="{FF2B5EF4-FFF2-40B4-BE49-F238E27FC236}">
                  <a16:creationId xmlns:a16="http://schemas.microsoft.com/office/drawing/2014/main" id="{C79AF148-5D93-3BFF-F415-D711734271A3}"/>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75">
              <a:extLst>
                <a:ext uri="{FF2B5EF4-FFF2-40B4-BE49-F238E27FC236}">
                  <a16:creationId xmlns:a16="http://schemas.microsoft.com/office/drawing/2014/main" id="{202911A4-9A5B-19F3-4718-AB7B5BD528F1}"/>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val 3">
              <a:extLst>
                <a:ext uri="{FF2B5EF4-FFF2-40B4-BE49-F238E27FC236}">
                  <a16:creationId xmlns:a16="http://schemas.microsoft.com/office/drawing/2014/main" id="{1D1A1CB9-7CBC-6CB3-2A27-4BEDCCFD5536}"/>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38332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Rectangle 1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064000" y="0"/>
            <a:ext cx="8128000" cy="6858000"/>
          </a:xfrm>
          <a:prstGeom prst="rect">
            <a:avLst/>
          </a:prstGeom>
        </p:spPr>
      </p:pic>
      <p:pic>
        <p:nvPicPr>
          <p:cNvPr id="3" name="Content" descr="preencoded.png"/>
          <p:cNvPicPr>
            <a:picLocks noChangeAspect="1"/>
          </p:cNvPicPr>
          <p:nvPr/>
        </p:nvPicPr>
        <p:blipFill>
          <a:blip r:embed="rId5"/>
          <a:srcRect/>
          <a:stretch/>
        </p:blipFill>
        <p:spPr>
          <a:xfrm>
            <a:off x="0" y="0"/>
            <a:ext cx="4064000" cy="6858000"/>
          </a:xfrm>
          <a:prstGeom prst="rect">
            <a:avLst/>
          </a:prstGeom>
        </p:spPr>
      </p:pic>
      <p:pic>
        <p:nvPicPr>
          <p:cNvPr id="4" name="Morgan Lewis Logo" descr="preencoded.png"/>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134600" y="6134100"/>
            <a:ext cx="1054100" cy="152400"/>
          </a:xfrm>
          <a:prstGeom prst="rect">
            <a:avLst/>
          </a:prstGeom>
        </p:spPr>
      </p:pic>
      <p:pic>
        <p:nvPicPr>
          <p:cNvPr id="5" name="Background image" descr="preencoded.png"/>
          <p:cNvPicPr>
            <a:picLocks noChangeAspect="1"/>
          </p:cNvPicPr>
          <p:nvPr/>
        </p:nvPicPr>
        <p:blipFill>
          <a:blip r:embed="rId8"/>
          <a:srcRect/>
          <a:stretch/>
        </p:blipFill>
        <p:spPr>
          <a:xfrm>
            <a:off x="5245100" y="1123950"/>
            <a:ext cx="5772150" cy="3727450"/>
          </a:xfrm>
          <a:prstGeom prst="rect">
            <a:avLst/>
          </a:prstGeom>
        </p:spPr>
      </p:pic>
      <p:pic>
        <p:nvPicPr>
          <p:cNvPr id="6" name="image 26" descr="preencoded.png"/>
          <p:cNvPicPr>
            <a:picLocks noChangeAspect="1"/>
          </p:cNvPicPr>
          <p:nvPr/>
        </p:nvPicPr>
        <p:blipFill>
          <a:blip r:embed="rId9"/>
          <a:srcRect/>
          <a:stretch/>
        </p:blipFill>
        <p:spPr>
          <a:xfrm>
            <a:off x="4387850" y="933450"/>
            <a:ext cx="7397750" cy="4432300"/>
          </a:xfrm>
          <a:prstGeom prst="rect">
            <a:avLst/>
          </a:prstGeom>
        </p:spPr>
      </p:pic>
      <p:sp>
        <p:nvSpPr>
          <p:cNvPr id="8" name="Feature Name"/>
          <p:cNvSpPr/>
          <p:nvPr/>
        </p:nvSpPr>
        <p:spPr>
          <a:xfrm>
            <a:off x="533400" y="1123950"/>
            <a:ext cx="2489200" cy="323850"/>
          </a:xfrm>
          <a:prstGeom prst="rect">
            <a:avLst/>
          </a:prstGeom>
          <a:noFill/>
          <a:ln/>
        </p:spPr>
        <p:txBody>
          <a:bodyPr wrap="square" lIns="0" tIns="0" rIns="0" bIns="0" rtlCol="0" anchor="t"/>
          <a:lstStyle/>
          <a:p>
            <a:pPr defTabSz="609630">
              <a:lnSpc>
                <a:spcPts val="2550"/>
              </a:lnSpc>
              <a:defRPr/>
            </a:pPr>
            <a:r>
              <a:rPr lang="en-US" sz="2600">
                <a:solidFill>
                  <a:srgbClr val="FFFFFF"/>
                </a:solidFill>
                <a:latin typeface="Segoe UI" panose="020B0502040204020203" pitchFamily="34" charset="0"/>
                <a:ea typeface="Inter Semi Bold" pitchFamily="34" charset="-122"/>
                <a:cs typeface="Segoe UI" panose="020B0502040204020203" pitchFamily="34" charset="0"/>
              </a:rPr>
              <a:t>What’s Next</a:t>
            </a:r>
            <a:endParaRPr lang="en-US" sz="2600" dirty="0">
              <a:solidFill>
                <a:prstClr val="black"/>
              </a:solidFill>
              <a:latin typeface="Segoe UI" panose="020B0502040204020203" pitchFamily="34" charset="0"/>
              <a:cs typeface="Segoe UI" panose="020B0502040204020203" pitchFamily="34" charset="0"/>
            </a:endParaRPr>
          </a:p>
        </p:txBody>
      </p:sp>
      <p:sp>
        <p:nvSpPr>
          <p:cNvPr id="9" name="This concept explores Lorem ipsum dolor sit amet consectetur Quis sollicitudin sagittis pellentesque elit nec Elementum lobortis diam lectus a aliquam tellus ornare"/>
          <p:cNvSpPr/>
          <p:nvPr/>
        </p:nvSpPr>
        <p:spPr>
          <a:xfrm>
            <a:off x="533400" y="1908177"/>
            <a:ext cx="2762250" cy="1181100"/>
          </a:xfrm>
          <a:prstGeom prst="rect">
            <a:avLst/>
          </a:prstGeom>
          <a:noFill/>
          <a:ln/>
        </p:spPr>
        <p:txBody>
          <a:bodyPr wrap="square" lIns="0" tIns="0" rIns="0" bIns="0" rtlCol="0" anchor="t"/>
          <a:lstStyle/>
          <a:p>
            <a:pPr defTabSz="609630">
              <a:lnSpc>
                <a:spcPts val="1550"/>
              </a:lnSpc>
              <a:spcAft>
                <a:spcPts val="1800"/>
              </a:spcAft>
              <a:defRP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Potential resurgence of class action discrimination claims</a:t>
            </a:r>
          </a:p>
          <a:p>
            <a:pPr defTabSz="609630">
              <a:lnSpc>
                <a:spcPts val="1550"/>
              </a:lnSpc>
              <a:spcAft>
                <a:spcPts val="1800"/>
              </a:spcAft>
              <a:defRP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Increased patch work of state and local laws</a:t>
            </a:r>
          </a:p>
          <a:p>
            <a:pPr defTabSz="609630">
              <a:lnSpc>
                <a:spcPts val="1550"/>
              </a:lnSpc>
              <a:spcAft>
                <a:spcPts val="1800"/>
              </a:spcAft>
              <a:defRP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Scrutiny over AI displacement of workers</a:t>
            </a:r>
          </a:p>
          <a:p>
            <a:pPr defTabSz="609630">
              <a:lnSpc>
                <a:spcPts val="1550"/>
              </a:lnSpc>
              <a:spcAft>
                <a:spcPts val="1800"/>
              </a:spcAft>
              <a:defRP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Increase in productivity – It’s not all bad!</a:t>
            </a:r>
          </a:p>
        </p:txBody>
      </p:sp>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59603FDE-0004-71A4-1E91-0CA14282BDE3}"/>
                  </a:ext>
                </a:extLst>
              </p14:cNvPr>
              <p14:cNvContentPartPr/>
              <p14:nvPr/>
            </p14:nvContentPartPr>
            <p14:xfrm>
              <a:off x="715073" y="4949823"/>
              <a:ext cx="885600" cy="600840"/>
            </p14:xfrm>
          </p:contentPart>
        </mc:Choice>
        <mc:Fallback xmlns="">
          <p:pic>
            <p:nvPicPr>
              <p:cNvPr id="14" name="Ink 13">
                <a:extLst>
                  <a:ext uri="{FF2B5EF4-FFF2-40B4-BE49-F238E27FC236}">
                    <a16:creationId xmlns:a16="http://schemas.microsoft.com/office/drawing/2014/main" id="{59603FDE-0004-71A4-1E91-0CA14282BDE3}"/>
                  </a:ext>
                </a:extLst>
              </p:cNvPr>
              <p:cNvPicPr/>
              <p:nvPr/>
            </p:nvPicPr>
            <p:blipFill>
              <a:blip r:embed="rId11"/>
              <a:stretch>
                <a:fillRect/>
              </a:stretch>
            </p:blipFill>
            <p:spPr>
              <a:xfrm>
                <a:off x="706073" y="4940823"/>
                <a:ext cx="903240" cy="618480"/>
              </a:xfrm>
              <a:prstGeom prst="rect">
                <a:avLst/>
              </a:prstGeom>
            </p:spPr>
          </p:pic>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F5DC7"/>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819525" y="0"/>
            <a:ext cx="8372475" cy="6858000"/>
          </a:xfrm>
          <a:prstGeom prst="rect">
            <a:avLst/>
          </a:prstGeom>
        </p:spPr>
      </p:pic>
      <p:sp>
        <p:nvSpPr>
          <p:cNvPr id="4" name="TextBox 3">
            <a:extLst>
              <a:ext uri="{FF2B5EF4-FFF2-40B4-BE49-F238E27FC236}">
                <a16:creationId xmlns:a16="http://schemas.microsoft.com/office/drawing/2014/main" id="{FF233857-AC35-0510-1AAA-1A59D18ED72D}"/>
              </a:ext>
            </a:extLst>
          </p:cNvPr>
          <p:cNvSpPr txBox="1"/>
          <p:nvPr/>
        </p:nvSpPr>
        <p:spPr>
          <a:xfrm>
            <a:off x="4470291" y="1097592"/>
            <a:ext cx="7688940" cy="4662815"/>
          </a:xfrm>
          <a:prstGeom prst="rect">
            <a:avLst/>
          </a:prstGeom>
          <a:noFill/>
        </p:spPr>
        <p:txBody>
          <a:bodyPr wrap="square">
            <a:spAutoFit/>
          </a:bodyPr>
          <a:lstStyle/>
          <a:p>
            <a:pPr marR="0" lvl="0" algn="l" defTabSz="609630" rtl="0" eaLnBrk="1" fontAlgn="auto" latinLnBrk="0" hangingPunct="1">
              <a:lnSpc>
                <a:spcPct val="100000"/>
              </a:lnSpc>
              <a:spcBef>
                <a:spcPts val="0"/>
              </a:spcBef>
              <a:spcAft>
                <a:spcPts val="3000"/>
              </a:spcAft>
              <a:buClrTx/>
              <a:buSzTx/>
              <a:tabLst/>
              <a:defRPr/>
            </a:pPr>
            <a:r>
              <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Ways to Prepare</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Inform job candidates and employees of AI tools being used in their selection or other employment-related decisions.</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Allow candidates to opt out of AI tool use. </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On the flip side, consider asking for confirmation that candidates did not use AI to produce application materials, such as writing resumes or cover letters.</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Have accommodation plans if the candidate discloses that they have a disability.</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Develop AI-Usage Policies.</a:t>
            </a:r>
          </a:p>
        </p:txBody>
      </p:sp>
      <p:pic>
        <p:nvPicPr>
          <p:cNvPr id="7" name="Morgan Lewis Logo" descr="preencoded.png">
            <a:extLst>
              <a:ext uri="{FF2B5EF4-FFF2-40B4-BE49-F238E27FC236}">
                <a16:creationId xmlns:a16="http://schemas.microsoft.com/office/drawing/2014/main" id="{3C2F42C4-D702-B651-EBC5-56BE74E32C9E}"/>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pic>
        <p:nvPicPr>
          <p:cNvPr id="6" name="Picture 5" descr="A blue circuit board in the shape of a human head&#10;&#10;Description automatically generated">
            <a:extLst>
              <a:ext uri="{FF2B5EF4-FFF2-40B4-BE49-F238E27FC236}">
                <a16:creationId xmlns:a16="http://schemas.microsoft.com/office/drawing/2014/main" id="{61C86F92-9EEC-457D-5B7F-047081CCD05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32769" y="0"/>
            <a:ext cx="3786756" cy="6858000"/>
          </a:xfrm>
          <a:prstGeom prst="rect">
            <a:avLst/>
          </a:prstGeom>
        </p:spPr>
      </p:pic>
    </p:spTree>
    <p:extLst>
      <p:ext uri="{BB962C8B-B14F-4D97-AF65-F5344CB8AC3E}">
        <p14:creationId xmlns:p14="http://schemas.microsoft.com/office/powerpoint/2010/main" val="4287696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8372475" cy="6858000"/>
          </a:xfrm>
          <a:prstGeom prst="rect">
            <a:avLst/>
          </a:prstGeom>
        </p:spPr>
      </p:pic>
      <p:pic>
        <p:nvPicPr>
          <p:cNvPr id="3" name="image 20" descr="preencoded.png">
            <a:extLst>
              <a:ext uri="{FF2B5EF4-FFF2-40B4-BE49-F238E27FC236}">
                <a16:creationId xmlns:a16="http://schemas.microsoft.com/office/drawing/2014/main" id="{3B226AF5-A363-04E3-F809-A682FB056853}"/>
              </a:ext>
            </a:extLst>
          </p:cNvPr>
          <p:cNvPicPr>
            <a:picLocks noChangeAspect="1"/>
          </p:cNvPicPr>
          <p:nvPr/>
        </p:nvPicPr>
        <p:blipFill>
          <a:blip r:embed="rId5"/>
          <a:srcRect l="16438" r="52234"/>
          <a:stretch/>
        </p:blipFill>
        <p:spPr>
          <a:xfrm>
            <a:off x="8372475" y="-1"/>
            <a:ext cx="3819525" cy="6858000"/>
          </a:xfrm>
          <a:prstGeom prst="rect">
            <a:avLst/>
          </a:prstGeom>
          <a:solidFill>
            <a:srgbClr val="7261C9"/>
          </a:solidFill>
        </p:spPr>
      </p:pic>
      <p:sp>
        <p:nvSpPr>
          <p:cNvPr id="4" name="TextBox 3">
            <a:extLst>
              <a:ext uri="{FF2B5EF4-FFF2-40B4-BE49-F238E27FC236}">
                <a16:creationId xmlns:a16="http://schemas.microsoft.com/office/drawing/2014/main" id="{FF233857-AC35-0510-1AAA-1A59D18ED72D}"/>
              </a:ext>
            </a:extLst>
          </p:cNvPr>
          <p:cNvSpPr txBox="1"/>
          <p:nvPr/>
        </p:nvSpPr>
        <p:spPr>
          <a:xfrm>
            <a:off x="446050" y="789815"/>
            <a:ext cx="7688940" cy="5278368"/>
          </a:xfrm>
          <a:prstGeom prst="rect">
            <a:avLst/>
          </a:prstGeom>
          <a:noFill/>
        </p:spPr>
        <p:txBody>
          <a:bodyPr wrap="square">
            <a:spAutoFit/>
          </a:bodyPr>
          <a:lstStyle/>
          <a:p>
            <a:pPr marR="0" lvl="0" algn="l" defTabSz="609630" rtl="0" eaLnBrk="1" fontAlgn="auto" latinLnBrk="0" hangingPunct="1">
              <a:lnSpc>
                <a:spcPct val="100000"/>
              </a:lnSpc>
              <a:spcBef>
                <a:spcPts val="0"/>
              </a:spcBef>
              <a:spcAft>
                <a:spcPts val="3000"/>
              </a:spcAft>
              <a:buClrTx/>
              <a:buSzTx/>
              <a:tabLst/>
              <a:defRPr/>
            </a:pPr>
            <a:r>
              <a:rPr kumimoji="0" lang="en-US" sz="32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Ways to Prepare (cont’d)</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Be actively involved in selecting the vendor and understanding the tools. </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Try to get indemnification from the vendor, or at least representations that their tools are unbiased, and their cooperation in defending against claims.</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Make sure the systems are not biased and can be audited. </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Conduct regular reviews of the tools to make sure the system continues to not be biased. </a:t>
            </a:r>
          </a:p>
          <a:p>
            <a:pPr marL="342900" marR="0" lvl="0" indent="-342900" algn="l" defTabSz="60963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Segoe UI" panose="020B0502040204020203" pitchFamily="34" charset="0"/>
                <a:ea typeface="Inter Bold" pitchFamily="34" charset="-122"/>
                <a:cs typeface="Segoe UI" panose="020B0502040204020203" pitchFamily="34" charset="0"/>
              </a:rPr>
              <a:t>Stay informed regarding existing laws and pending legislation where you operate and source candidates (and beyond) to ensure AI tools are consistent with federal, state, and local laws.</a:t>
            </a:r>
          </a:p>
        </p:txBody>
      </p:sp>
    </p:spTree>
    <p:extLst>
      <p:ext uri="{BB962C8B-B14F-4D97-AF65-F5344CB8AC3E}">
        <p14:creationId xmlns:p14="http://schemas.microsoft.com/office/powerpoint/2010/main" val="3839266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Morgan Lewis Logo"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134600" y="6134100"/>
            <a:ext cx="1054100" cy="152400"/>
          </a:xfrm>
          <a:prstGeom prst="rect">
            <a:avLst/>
          </a:prstGeom>
        </p:spPr>
      </p:pic>
      <p:sp>
        <p:nvSpPr>
          <p:cNvPr id="3" name="Thank You"/>
          <p:cNvSpPr/>
          <p:nvPr/>
        </p:nvSpPr>
        <p:spPr>
          <a:xfrm>
            <a:off x="1047750" y="3302000"/>
            <a:ext cx="5651500" cy="1219200"/>
          </a:xfrm>
          <a:prstGeom prst="rect">
            <a:avLst/>
          </a:prstGeom>
          <a:noFill/>
          <a:ln/>
        </p:spPr>
        <p:txBody>
          <a:bodyPr wrap="square" lIns="0" tIns="0" rIns="0" bIns="0" rtlCol="0" anchor="ctr"/>
          <a:lstStyle/>
          <a:p>
            <a:pPr defTabSz="609630">
              <a:lnSpc>
                <a:spcPts val="9600"/>
              </a:lnSpc>
            </a:pPr>
            <a:r>
              <a:rPr lang="en-US" sz="7667" b="1" dirty="0">
                <a:solidFill>
                  <a:srgbClr val="7261C9"/>
                </a:solidFill>
                <a:latin typeface="Segoe UI" panose="020B0502040204020203" pitchFamily="34" charset="0"/>
                <a:ea typeface="Inter Bold" pitchFamily="34" charset="-122"/>
                <a:cs typeface="Segoe UI" panose="020B0502040204020203" pitchFamily="34" charset="0"/>
              </a:rPr>
              <a:t>Thank You!</a:t>
            </a:r>
            <a:endParaRPr lang="en-US" sz="7667" dirty="0">
              <a:solidFill>
                <a:prstClr val="black"/>
              </a:solidFill>
              <a:latin typeface="Segoe UI" panose="020B0502040204020203" pitchFamily="34" charset="0"/>
              <a:cs typeface="Segoe UI" panose="020B0502040204020203" pitchFamily="34" charset="0"/>
            </a:endParaRPr>
          </a:p>
        </p:txBody>
      </p:sp>
      <p:sp>
        <p:nvSpPr>
          <p:cNvPr id="4" name="2025 Morgan Lewis  Morgan Lewis  Bockius LLP a Pennsylvania limited liability partnership Morgan Lewis Stamford LLC is a Singapore law corporation affiliated with Morgan Lewis  Bockius LLP Morgan Lewis  Bockius UK LLP is a limited liability partnership r"/>
          <p:cNvSpPr/>
          <p:nvPr/>
        </p:nvSpPr>
        <p:spPr>
          <a:xfrm>
            <a:off x="603250" y="4832350"/>
            <a:ext cx="6451600" cy="1327150"/>
          </a:xfrm>
          <a:prstGeom prst="rect">
            <a:avLst/>
          </a:prstGeom>
          <a:noFill/>
          <a:ln/>
        </p:spPr>
        <p:txBody>
          <a:bodyPr wrap="square" lIns="0" tIns="0" rIns="0" bIns="0" rtlCol="0" anchor="t"/>
          <a:lstStyle/>
          <a:p>
            <a:pPr defTabSz="609630">
              <a:lnSpc>
                <a:spcPts val="950"/>
              </a:lnSpc>
            </a:pPr>
            <a:r>
              <a:rPr lang="en-US" sz="800" dirty="0">
                <a:solidFill>
                  <a:srgbClr val="FFFFFF"/>
                </a:solidFill>
                <a:latin typeface="Inter Regular" pitchFamily="34" charset="0"/>
                <a:ea typeface="Inter Regular" pitchFamily="34" charset="-122"/>
                <a:cs typeface="Inter Regular" pitchFamily="34" charset="-120"/>
              </a:rPr>
              <a:t>© 2025 Morgan Lewis
Morgan, Lewis &amp; Bockius LLP, a Pennsylvania limited liability partnership
Morgan Lewis Stamford LLC is a Singapore law corporation affiliated with Morgan, Lewis &amp; Bockius LLP.
Morgan, Lewis &amp; Bockius UK LLP is a limited liability partnership registered in England and Wales under number OC378797 and is</a:t>
            </a:r>
            <a:br>
              <a:rPr sz="1200">
                <a:solidFill>
                  <a:prstClr val="black"/>
                </a:solidFill>
                <a:latin typeface="Calibri" panose="020F0502020204030204"/>
              </a:rPr>
            </a:br>
            <a:r>
              <a:rPr lang="en-US" sz="800" dirty="0">
                <a:solidFill>
                  <a:srgbClr val="FFFFFF"/>
                </a:solidFill>
                <a:latin typeface="Inter Regular" pitchFamily="34" charset="0"/>
                <a:ea typeface="Inter Regular" pitchFamily="34" charset="-122"/>
                <a:cs typeface="Inter Regular" pitchFamily="34" charset="-120"/>
              </a:rPr>
              <a:t> a law firm authorised and regulated by the Solicitors Regulation Authority. The SRA authorisation number is 615176.
Our Beijing and Shanghai offices operate as representative offices of Morgan, Lewis &amp; Bockius LLP.
In Hong Kong, Morgan, Lewis &amp; Bockius is a separate Hong Kong general partnership registered with The Law Society of Hong Kong.
This material is provided for your convenience and does not constitute legal advice or create an attorney-client relationship. </a:t>
            </a:r>
            <a:br>
              <a:rPr sz="1200">
                <a:solidFill>
                  <a:prstClr val="black"/>
                </a:solidFill>
                <a:latin typeface="Calibri" panose="020F0502020204030204"/>
              </a:rPr>
            </a:br>
            <a:r>
              <a:rPr lang="en-US" sz="800" dirty="0">
                <a:solidFill>
                  <a:srgbClr val="FFFFFF"/>
                </a:solidFill>
                <a:latin typeface="Inter Regular" pitchFamily="34" charset="0"/>
                <a:ea typeface="Inter Regular" pitchFamily="34" charset="-122"/>
                <a:cs typeface="Inter Regular" pitchFamily="34" charset="-120"/>
              </a:rPr>
              <a:t> Prior results do not guarantee similar outcomes. Attorney Advertising.</a:t>
            </a:r>
            <a:endParaRPr lang="en-US" sz="800" dirty="0">
              <a:solidFill>
                <a:prstClr val="black"/>
              </a:solidFill>
              <a:latin typeface="Calibri" panose="020F050202020403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0" y="0"/>
            <a:ext cx="4057650" cy="6858000"/>
          </a:xfrm>
          <a:prstGeom prst="rect">
            <a:avLst/>
          </a:prstGeom>
        </p:spPr>
      </p:pic>
      <p:pic>
        <p:nvPicPr>
          <p:cNvPr id="4"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6" name="TitleSub-header"/>
          <p:cNvSpPr/>
          <p:nvPr/>
        </p:nvSpPr>
        <p:spPr>
          <a:xfrm>
            <a:off x="4514850" y="460375"/>
            <a:ext cx="6775450" cy="527050"/>
          </a:xfrm>
          <a:prstGeom prst="rect">
            <a:avLst/>
          </a:prstGeom>
          <a:noFill/>
          <a:ln/>
        </p:spPr>
        <p:txBody>
          <a:bodyPr wrap="square" lIns="0" tIns="0" rIns="0" bIns="0" rtlCol="0" anchor="t"/>
          <a:lstStyle/>
          <a:p>
            <a:pPr defTabSz="609630">
              <a:lnSpc>
                <a:spcPts val="4160"/>
              </a:lnSpc>
            </a:pPr>
            <a:r>
              <a:rPr lang="en-US" sz="2933" kern="0" spc="-100" dirty="0">
                <a:solidFill>
                  <a:srgbClr val="FFFFFF"/>
                </a:solidFill>
                <a:latin typeface="Segoe UI" panose="020B0502040204020203" pitchFamily="34" charset="0"/>
                <a:ea typeface="Inter Regular" pitchFamily="34" charset="-122"/>
                <a:cs typeface="Segoe UI" panose="020B0502040204020203" pitchFamily="34" charset="0"/>
              </a:rPr>
              <a:t>Hiring and Recruiting</a:t>
            </a:r>
            <a:endParaRPr lang="en-US" sz="2933" dirty="0">
              <a:solidFill>
                <a:prstClr val="black"/>
              </a:solidFill>
              <a:latin typeface="Segoe UI" panose="020B0502040204020203" pitchFamily="34" charset="0"/>
              <a:cs typeface="Segoe UI" panose="020B0502040204020203" pitchFamily="34" charset="0"/>
            </a:endParaRPr>
          </a:p>
        </p:txBody>
      </p:sp>
      <p:sp>
        <p:nvSpPr>
          <p:cNvPr id="7" name="Lorem ipsum dolor sit amet consectetur Congue vel mollis bibendum nec arcu integer dignissim Vitae nunc purus volutpat laoreet sociis dignissim At montes sollicitudin pretium aliquet Facilisi enim potenti sed vel Accumsan proin consequat vitae massa turpi"/>
          <p:cNvSpPr/>
          <p:nvPr/>
        </p:nvSpPr>
        <p:spPr>
          <a:xfrm>
            <a:off x="4514850" y="1390193"/>
            <a:ext cx="6775450" cy="4729370"/>
          </a:xfrm>
          <a:prstGeom prst="rect">
            <a:avLst/>
          </a:prstGeom>
          <a:noFill/>
          <a:ln/>
        </p:spPr>
        <p:txBody>
          <a:bodyPr wrap="square" lIns="0" tIns="0" rIns="0" bIns="0" rtlCol="0" anchor="t"/>
          <a:lstStyle/>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Preparing job postings and programmatic job advertising</a:t>
            </a:r>
          </a:p>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Candidate sourcing and matching </a:t>
            </a:r>
          </a:p>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Due diligence – automatically sourcing and summarizing a candidate’s</a:t>
            </a:r>
            <a:br>
              <a:rPr lang="en-US" sz="1600" dirty="0">
                <a:solidFill>
                  <a:srgbClr val="FFFFFF"/>
                </a:solidFill>
                <a:latin typeface="Segoe UI" panose="020B0502040204020203" pitchFamily="34" charset="0"/>
                <a:ea typeface="Inter Regular" pitchFamily="34" charset="-122"/>
                <a:cs typeface="Segoe UI" panose="020B0502040204020203" pitchFamily="34" charset="0"/>
              </a:rPr>
            </a:br>
            <a:r>
              <a:rPr lang="en-US" sz="1600" dirty="0">
                <a:solidFill>
                  <a:srgbClr val="FFFFFF"/>
                </a:solidFill>
                <a:latin typeface="Segoe UI" panose="020B0502040204020203" pitchFamily="34" charset="0"/>
                <a:ea typeface="Inter Regular" pitchFamily="34" charset="-122"/>
                <a:cs typeface="Segoe UI" panose="020B0502040204020203" pitchFamily="34" charset="0"/>
              </a:rPr>
              <a:t>public online presence </a:t>
            </a:r>
          </a:p>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Automated resume screening and evaluations</a:t>
            </a:r>
          </a:p>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Video interviewing and testing software</a:t>
            </a:r>
          </a:p>
          <a:p>
            <a:pPr marL="742950" lvl="1" indent="-285750" defTabSz="609630">
              <a:buFont typeface="Courier New" panose="02070309020205020404" pitchFamily="49" charset="0"/>
              <a:buChar char="o"/>
            </a:pPr>
            <a:r>
              <a:rPr lang="en-US" sz="1200" dirty="0">
                <a:solidFill>
                  <a:srgbClr val="FFFFFF"/>
                </a:solidFill>
                <a:latin typeface="Segoe UI" panose="020B0502040204020203" pitchFamily="34" charset="0"/>
                <a:ea typeface="Inter Regular" pitchFamily="34" charset="-122"/>
                <a:cs typeface="Segoe UI" panose="020B0502040204020203" pitchFamily="34" charset="0"/>
              </a:rPr>
              <a:t>Personality tests, playing games to make predictive assessments about an applicant’s characteristics</a:t>
            </a:r>
          </a:p>
          <a:p>
            <a:pPr marL="742950" lvl="1" indent="-285750" defTabSz="609630">
              <a:buFont typeface="Courier New" panose="02070309020205020404" pitchFamily="49" charset="0"/>
              <a:buChar char="o"/>
            </a:pPr>
            <a:r>
              <a:rPr lang="en-US" sz="1200" dirty="0">
                <a:solidFill>
                  <a:srgbClr val="FFFFFF"/>
                </a:solidFill>
                <a:latin typeface="Segoe UI" panose="020B0502040204020203" pitchFamily="34" charset="0"/>
                <a:ea typeface="Inter Regular" pitchFamily="34" charset="-122"/>
                <a:cs typeface="Segoe UI" panose="020B0502040204020203" pitchFamily="34" charset="0"/>
              </a:rPr>
              <a:t>Use of facial and voice recognition (diction, tone, word choice, facial movements, gestures)</a:t>
            </a:r>
          </a:p>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Chatbots for application processing, interview scheduling, and candidate Q&amp;As</a:t>
            </a:r>
          </a:p>
          <a:p>
            <a:pPr marL="285750" indent="-285750" defTabSz="609630">
              <a:spcBef>
                <a:spcPts val="1800"/>
              </a:spcBef>
              <a:buFont typeface="Arial" panose="020B0604020202020204" pitchFamily="34" charset="0"/>
              <a:buChar char="•"/>
            </a:pPr>
            <a:r>
              <a:rPr lang="en-US" sz="1600" dirty="0">
                <a:solidFill>
                  <a:srgbClr val="FFFFFF"/>
                </a:solidFill>
                <a:latin typeface="Segoe UI" panose="020B0502040204020203" pitchFamily="34" charset="0"/>
                <a:ea typeface="Inter Regular" pitchFamily="34" charset="-122"/>
                <a:cs typeface="Segoe UI" panose="020B0502040204020203" pitchFamily="34" charset="0"/>
              </a:rPr>
              <a:t>Selection of candidates and predictors of success</a:t>
            </a:r>
          </a:p>
          <a:p>
            <a:pPr marL="628650" lvl="1" indent="-171450" defTabSz="609630">
              <a:buFont typeface="Courier New" panose="02070309020205020404" pitchFamily="49" charset="0"/>
              <a:buChar char="o"/>
            </a:pPr>
            <a:r>
              <a:rPr lang="en-US" sz="1200" dirty="0">
                <a:solidFill>
                  <a:srgbClr val="FFFFFF"/>
                </a:solidFill>
                <a:latin typeface="Segoe UI" panose="020B0502040204020203" pitchFamily="34" charset="0"/>
                <a:ea typeface="Inter Regular" pitchFamily="34" charset="-122"/>
                <a:cs typeface="Segoe UI" panose="020B0502040204020203" pitchFamily="34" charset="0"/>
              </a:rPr>
              <a:t>AI predictions can compare data related to a job applicant to a model of a successful employee</a:t>
            </a:r>
          </a:p>
          <a:p>
            <a:pPr defTabSz="609630">
              <a:spcBef>
                <a:spcPts val="1800"/>
              </a:spcBef>
            </a:pPr>
            <a:endParaRPr lang="en-US" sz="1600" dirty="0">
              <a:solidFill>
                <a:srgbClr val="FFFFFF"/>
              </a:solidFill>
              <a:latin typeface="Segoe UI" panose="020B0502040204020203" pitchFamily="34" charset="0"/>
              <a:ea typeface="Inter Regular" pitchFamily="34" charset="-122"/>
              <a:cs typeface="Segoe UI" panose="020B0502040204020203" pitchFamily="34" charset="0"/>
            </a:endParaRPr>
          </a:p>
          <a:p>
            <a:pPr defTabSz="609630">
              <a:lnSpc>
                <a:spcPct val="200000"/>
              </a:lnSpc>
            </a:pPr>
            <a:endParaRPr lang="en-US" sz="1600" dirty="0">
              <a:solidFill>
                <a:srgbClr val="FFFFFF"/>
              </a:solidFill>
              <a:latin typeface="Segoe UI" panose="020B0502040204020203" pitchFamily="34" charset="0"/>
              <a:ea typeface="Inter Regular" pitchFamily="34" charset="-122"/>
              <a:cs typeface="Segoe UI" panose="020B0502040204020203" pitchFamily="34" charset="0"/>
            </a:endParaRPr>
          </a:p>
          <a:p>
            <a:pPr defTabSz="609630">
              <a:lnSpc>
                <a:spcPct val="200000"/>
              </a:lnSpc>
            </a:pPr>
            <a:endParaRPr lang="en-US" sz="1600" dirty="0">
              <a:solidFill>
                <a:srgbClr val="FFFFFF"/>
              </a:solidFill>
              <a:latin typeface="Segoe UI" panose="020B0502040204020203" pitchFamily="34" charset="0"/>
              <a:ea typeface="Inter Regular" pitchFamily="34" charset="-122"/>
              <a:cs typeface="Segoe UI" panose="020B0502040204020203" pitchFamily="34" charset="0"/>
            </a:endParaRPr>
          </a:p>
        </p:txBody>
      </p:sp>
      <p:pic>
        <p:nvPicPr>
          <p:cNvPr id="3" name="Rectangle 34647218" descr="preencoded.png">
            <a:extLst>
              <a:ext uri="{FF2B5EF4-FFF2-40B4-BE49-F238E27FC236}">
                <a16:creationId xmlns:a16="http://schemas.microsoft.com/office/drawing/2014/main" id="{9C8BC5B3-9C50-5A0E-EFC8-CBBDD19379D5}"/>
              </a:ext>
            </a:extLst>
          </p:cNvPr>
          <p:cNvPicPr>
            <a:picLocks noChangeAspect="1"/>
          </p:cNvPicPr>
          <p:nvPr/>
        </p:nvPicPr>
        <p:blipFill>
          <a:blip r:embed="rId7"/>
          <a:srcRect/>
          <a:stretch/>
        </p:blipFill>
        <p:spPr>
          <a:xfrm>
            <a:off x="0" y="-66675"/>
            <a:ext cx="4057650" cy="69246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0"/>
            <a:ext cx="6096000" cy="6858000"/>
          </a:xfrm>
          <a:prstGeom prst="rect">
            <a:avLst/>
          </a:prstGeom>
        </p:spPr>
      </p:pic>
      <p:pic>
        <p:nvPicPr>
          <p:cNvPr id="5"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7" name="Lorem ipsum dolor sit amet consectetur"/>
          <p:cNvSpPr/>
          <p:nvPr/>
        </p:nvSpPr>
        <p:spPr>
          <a:xfrm>
            <a:off x="635000" y="2901950"/>
            <a:ext cx="4838700" cy="1054100"/>
          </a:xfrm>
          <a:prstGeom prst="rect">
            <a:avLst/>
          </a:prstGeom>
          <a:noFill/>
          <a:ln/>
        </p:spPr>
        <p:txBody>
          <a:bodyPr wrap="square" lIns="0" tIns="0" rIns="0" bIns="0" rtlCol="0" anchor="ctr"/>
          <a:lstStyle/>
          <a:p>
            <a:pPr defTabSz="609630">
              <a:lnSpc>
                <a:spcPts val="4160"/>
              </a:lnSpc>
            </a:pPr>
            <a:r>
              <a:rPr lang="en-US" sz="2933" kern="0" spc="-100" dirty="0">
                <a:solidFill>
                  <a:srgbClr val="FFFFFF"/>
                </a:solidFill>
                <a:latin typeface="Segoe UI" panose="020B0502040204020203" pitchFamily="34" charset="0"/>
                <a:ea typeface="Inter Regular" pitchFamily="34" charset="-122"/>
                <a:cs typeface="Segoe UI" panose="020B0502040204020203" pitchFamily="34" charset="0"/>
              </a:rPr>
              <a:t>Performance and Productivity Evaluation</a:t>
            </a:r>
            <a:endParaRPr lang="en-US" sz="2933" dirty="0">
              <a:solidFill>
                <a:prstClr val="black"/>
              </a:solidFill>
              <a:latin typeface="Segoe UI" panose="020B0502040204020203" pitchFamily="34" charset="0"/>
              <a:cs typeface="Segoe UI" panose="020B0502040204020203" pitchFamily="34" charset="0"/>
            </a:endParaRPr>
          </a:p>
        </p:txBody>
      </p:sp>
      <p:sp>
        <p:nvSpPr>
          <p:cNvPr id="8" name="Lorem ipsum dolor sit Lorem ipsum dolor sit Lorem ipsum dolor sit Lorem ipsum dolor sit"/>
          <p:cNvSpPr/>
          <p:nvPr/>
        </p:nvSpPr>
        <p:spPr>
          <a:xfrm>
            <a:off x="6731000" y="2374900"/>
            <a:ext cx="5246352" cy="2108200"/>
          </a:xfrm>
          <a:prstGeom prst="rect">
            <a:avLst/>
          </a:prstGeom>
          <a:noFill/>
          <a:ln/>
        </p:spPr>
        <p:txBody>
          <a:bodyPr wrap="square" lIns="0" tIns="0" rIns="0" bIns="0" rtlCol="0" anchor="ctr"/>
          <a:lstStyle/>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Providing objective evaluations to reduce bias in performance reviews</a:t>
            </a:r>
          </a:p>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Continuous, real-time feedback to employees and managers</a:t>
            </a:r>
          </a:p>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Identifying patterns or trends in employee performance to highlight areas of strength and weakness</a:t>
            </a:r>
          </a:p>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Creating personalized development plans by analyzing employee’s strengths and weaknesses</a:t>
            </a:r>
            <a:endParaRPr lang="en-US" sz="1867" dirty="0">
              <a:solidFill>
                <a:schemeClr val="bg1"/>
              </a:solidFill>
              <a:latin typeface="Segoe UI" panose="020B0502040204020203" pitchFamily="34" charset="0"/>
              <a:cs typeface="Segoe UI" panose="020B050204020402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261C9"/>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0"/>
            <a:ext cx="6096000" cy="6858000"/>
          </a:xfrm>
          <a:prstGeom prst="rect">
            <a:avLst/>
          </a:prstGeom>
        </p:spPr>
      </p:pic>
      <p:pic>
        <p:nvPicPr>
          <p:cNvPr id="5"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7" name="Lorem ipsum dolor sit amet consectetur"/>
          <p:cNvSpPr/>
          <p:nvPr/>
        </p:nvSpPr>
        <p:spPr>
          <a:xfrm>
            <a:off x="635000" y="2901950"/>
            <a:ext cx="4838700" cy="1054100"/>
          </a:xfrm>
          <a:prstGeom prst="rect">
            <a:avLst/>
          </a:prstGeom>
          <a:noFill/>
          <a:ln/>
        </p:spPr>
        <p:txBody>
          <a:bodyPr wrap="square" lIns="0" tIns="0" rIns="0" bIns="0" rtlCol="0" anchor="ctr"/>
          <a:lstStyle/>
          <a:p>
            <a:pPr marL="0" marR="0" lvl="0" indent="0" algn="l" defTabSz="609630" rtl="0" eaLnBrk="1" fontAlgn="auto" latinLnBrk="0" hangingPunct="1">
              <a:lnSpc>
                <a:spcPts val="4160"/>
              </a:lnSpc>
              <a:spcBef>
                <a:spcPts val="0"/>
              </a:spcBef>
              <a:spcAft>
                <a:spcPts val="0"/>
              </a:spcAft>
              <a:buClrTx/>
              <a:buSzTx/>
              <a:buFontTx/>
              <a:buNone/>
              <a:tabLst/>
              <a:defRPr/>
            </a:pPr>
            <a:r>
              <a:rPr kumimoji="0" lang="en-US" sz="2933" b="0" i="0" u="none" strike="noStrike" kern="0" cap="none" spc="-100" normalizeH="0" baseline="0" noProof="0">
                <a:ln>
                  <a:noFill/>
                </a:ln>
                <a:solidFill>
                  <a:srgbClr val="FFFFFF"/>
                </a:solidFill>
                <a:effectLst/>
                <a:uLnTx/>
                <a:uFillTx/>
                <a:latin typeface="Segoe UI" panose="020B0502040204020203" pitchFamily="34" charset="0"/>
                <a:ea typeface="Inter Regular" pitchFamily="34" charset="-122"/>
                <a:cs typeface="Segoe UI" panose="020B0502040204020203" pitchFamily="34" charset="0"/>
              </a:rPr>
              <a:t>Dispute Management and Counseling</a:t>
            </a:r>
            <a:endParaRPr kumimoji="0" lang="en-US" sz="2933"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11" name="Lorem ipsum dolor sit Lorem ipsum dolor sit Lorem ipsum dolor sit Lorem ipsum dolor sit">
            <a:extLst>
              <a:ext uri="{FF2B5EF4-FFF2-40B4-BE49-F238E27FC236}">
                <a16:creationId xmlns:a16="http://schemas.microsoft.com/office/drawing/2014/main" id="{4CD9E70D-D7BA-178D-BC79-83651450018B}"/>
              </a:ext>
            </a:extLst>
          </p:cNvPr>
          <p:cNvSpPr/>
          <p:nvPr/>
        </p:nvSpPr>
        <p:spPr>
          <a:xfrm>
            <a:off x="6756758" y="2374900"/>
            <a:ext cx="5246352" cy="2108200"/>
          </a:xfrm>
          <a:prstGeom prst="rect">
            <a:avLst/>
          </a:prstGeom>
          <a:noFill/>
          <a:ln/>
        </p:spPr>
        <p:txBody>
          <a:bodyPr wrap="square" lIns="0" tIns="0" rIns="0" bIns="0" rtlCol="0" anchor="ctr"/>
          <a:lstStyle/>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Early detection and prevention through analyzing employee communications to detect negative sentiment or potential conflict triggers</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Identifying trends and patterns in past disputes to predict future conflicts and proactively address issues</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AI chatbots acting as neutral mediators for employees to voice concerns and offer suggestions for resolution based on company policies</a:t>
            </a:r>
          </a:p>
          <a:p>
            <a:pPr marL="0" marR="0" lvl="0" indent="0" algn="l" defTabSz="609630" rtl="0" eaLnBrk="1" fontAlgn="auto" latinLnBrk="0" hangingPunct="1">
              <a:lnSpc>
                <a:spcPts val="2625"/>
              </a:lnSpc>
              <a:spcBef>
                <a:spcPts val="0"/>
              </a:spcBef>
              <a:spcAft>
                <a:spcPts val="2400"/>
              </a:spcAft>
              <a:buClrTx/>
              <a:buSzTx/>
              <a:buFontTx/>
              <a:buNone/>
              <a:tabLst/>
              <a:defRPr/>
            </a:pPr>
            <a:r>
              <a:rPr kumimoji="0" lang="en-US"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Simulating real-world conflict scenarios to allow employees to practice conflict resolution skills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Rectangle 34647220"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96000" y="0"/>
            <a:ext cx="6096000" cy="6858000"/>
          </a:xfrm>
          <a:prstGeom prst="rect">
            <a:avLst/>
          </a:prstGeom>
        </p:spPr>
      </p:pic>
      <p:pic>
        <p:nvPicPr>
          <p:cNvPr id="5" name="Morgan Lewis Logo"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134600" y="6134100"/>
            <a:ext cx="1054100" cy="152400"/>
          </a:xfrm>
          <a:prstGeom prst="rect">
            <a:avLst/>
          </a:prstGeom>
        </p:spPr>
      </p:pic>
      <p:sp>
        <p:nvSpPr>
          <p:cNvPr id="7" name="Lorem ipsum dolor sit amet consectetur"/>
          <p:cNvSpPr/>
          <p:nvPr/>
        </p:nvSpPr>
        <p:spPr>
          <a:xfrm>
            <a:off x="635000" y="2901950"/>
            <a:ext cx="4838700" cy="1054100"/>
          </a:xfrm>
          <a:prstGeom prst="rect">
            <a:avLst/>
          </a:prstGeom>
          <a:noFill/>
          <a:ln/>
        </p:spPr>
        <p:txBody>
          <a:bodyPr wrap="square" lIns="0" tIns="0" rIns="0" bIns="0" rtlCol="0" anchor="ctr"/>
          <a:lstStyle/>
          <a:p>
            <a:pPr marL="0" marR="0" lvl="0" indent="0" algn="l" defTabSz="609630" rtl="0" eaLnBrk="1" fontAlgn="auto" latinLnBrk="0" hangingPunct="1">
              <a:lnSpc>
                <a:spcPts val="4160"/>
              </a:lnSpc>
              <a:spcBef>
                <a:spcPts val="0"/>
              </a:spcBef>
              <a:spcAft>
                <a:spcPts val="0"/>
              </a:spcAft>
              <a:buClrTx/>
              <a:buSzTx/>
              <a:buFontTx/>
              <a:buNone/>
              <a:tabLst/>
              <a:defRPr/>
            </a:pPr>
            <a:r>
              <a:rPr lang="en-US" sz="4000">
                <a:solidFill>
                  <a:schemeClr val="bg1"/>
                </a:solidFill>
              </a:rPr>
              <a:t>Succession Planning </a:t>
            </a:r>
            <a:r>
              <a:rPr lang="en-US" sz="4000"/>
              <a:t>Planning</a:t>
            </a:r>
            <a:endParaRPr kumimoji="0" lang="en-US" sz="2933"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Lorem ipsum dolor sit Lorem ipsum dolor sit Lorem ipsum dolor sit Lorem ipsum dolor sit"/>
          <p:cNvSpPr/>
          <p:nvPr/>
        </p:nvSpPr>
        <p:spPr>
          <a:xfrm>
            <a:off x="6731000" y="2374900"/>
            <a:ext cx="5246352" cy="2108200"/>
          </a:xfrm>
          <a:prstGeom prst="rect">
            <a:avLst/>
          </a:prstGeom>
          <a:noFill/>
          <a:ln/>
        </p:spPr>
        <p:txBody>
          <a:bodyPr wrap="square" lIns="0" tIns="0" rIns="0" bIns="0" rtlCol="0" anchor="ctr"/>
          <a:lstStyle/>
          <a:p>
            <a:pPr marL="0" marR="0" lvl="0" indent="0" algn="l" defTabSz="609630" rtl="0" eaLnBrk="1" fontAlgn="auto" latinLnBrk="0" hangingPunct="1">
              <a:lnSpc>
                <a:spcPts val="2625"/>
              </a:lnSpc>
              <a:spcBef>
                <a:spcPts val="0"/>
              </a:spcBef>
              <a:spcAft>
                <a:spcPts val="2400"/>
              </a:spcAft>
              <a:buClrTx/>
              <a:buSzTx/>
              <a:buFontTx/>
              <a:buNone/>
              <a:tabLst/>
              <a:defRPr/>
            </a:pPr>
            <a:endParaRPr kumimoji="0" lang="en-US" sz="1867"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Lorem ipsum dolor sit Lorem ipsum dolor sit Lorem ipsum dolor sit Lorem ipsum dolor sit">
            <a:extLst>
              <a:ext uri="{FF2B5EF4-FFF2-40B4-BE49-F238E27FC236}">
                <a16:creationId xmlns:a16="http://schemas.microsoft.com/office/drawing/2014/main" id="{DD198065-8D6D-0074-61B7-C9E01DF7DE27}"/>
              </a:ext>
            </a:extLst>
          </p:cNvPr>
          <p:cNvSpPr/>
          <p:nvPr/>
        </p:nvSpPr>
        <p:spPr>
          <a:xfrm>
            <a:off x="6883400" y="2527300"/>
            <a:ext cx="5246352" cy="2108200"/>
          </a:xfrm>
          <a:prstGeom prst="rect">
            <a:avLst/>
          </a:prstGeom>
          <a:noFill/>
          <a:ln/>
        </p:spPr>
        <p:txBody>
          <a:bodyPr wrap="square" lIns="0" tIns="0" rIns="0" bIns="0" rtlCol="0" anchor="ctr"/>
          <a:lstStyle/>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Evaluating employees who are likely to leave</a:t>
            </a:r>
          </a:p>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Evaluating employees with likely leadership potential</a:t>
            </a:r>
          </a:p>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Reducing bias in succession planning through looking at objective criteria </a:t>
            </a:r>
          </a:p>
          <a:p>
            <a:pPr defTabSz="609630">
              <a:lnSpc>
                <a:spcPts val="2625"/>
              </a:lnSpc>
              <a:spcAft>
                <a:spcPts val="2400"/>
              </a:spcAft>
            </a:pPr>
            <a:r>
              <a:rPr lang="en-US" sz="1867" dirty="0">
                <a:solidFill>
                  <a:schemeClr val="bg1"/>
                </a:solidFill>
                <a:latin typeface="Segoe UI" panose="020B0502040204020203" pitchFamily="34" charset="0"/>
                <a:ea typeface="Inter Regular" pitchFamily="34" charset="-122"/>
                <a:cs typeface="Segoe UI" panose="020B0502040204020203" pitchFamily="34" charset="0"/>
              </a:rPr>
              <a:t>Creating personalized career development roadmaps for high-potential employees</a:t>
            </a:r>
          </a:p>
        </p:txBody>
      </p:sp>
    </p:spTree>
    <p:extLst>
      <p:ext uri="{BB962C8B-B14F-4D97-AF65-F5344CB8AC3E}">
        <p14:creationId xmlns:p14="http://schemas.microsoft.com/office/powerpoint/2010/main" val="536056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20" descr="preencoded.png">
            <a:extLst>
              <a:ext uri="{FF2B5EF4-FFF2-40B4-BE49-F238E27FC236}">
                <a16:creationId xmlns:a16="http://schemas.microsoft.com/office/drawing/2014/main" id="{F06BD8B1-846A-B093-28B7-FDFAC49E63F4}"/>
              </a:ext>
            </a:extLst>
          </p:cNvPr>
          <p:cNvPicPr>
            <a:picLocks noChangeAspect="1"/>
          </p:cNvPicPr>
          <p:nvPr/>
        </p:nvPicPr>
        <p:blipFill>
          <a:blip r:embed="rId3"/>
          <a:srcRect/>
          <a:stretch/>
        </p:blipFill>
        <p:spPr>
          <a:xfrm>
            <a:off x="0" y="0"/>
            <a:ext cx="12192000" cy="6858000"/>
          </a:xfrm>
          <a:prstGeom prst="rect">
            <a:avLst/>
          </a:prstGeom>
          <a:solidFill>
            <a:srgbClr val="7261C9"/>
          </a:solidFill>
        </p:spPr>
      </p:pic>
      <p:grpSp>
        <p:nvGrpSpPr>
          <p:cNvPr id="2" name="Group 1">
            <a:extLst>
              <a:ext uri="{FF2B5EF4-FFF2-40B4-BE49-F238E27FC236}">
                <a16:creationId xmlns:a16="http://schemas.microsoft.com/office/drawing/2014/main" id="{FE0DB5B5-43C0-658E-68E6-E9EF5365F204}"/>
              </a:ext>
            </a:extLst>
          </p:cNvPr>
          <p:cNvGrpSpPr/>
          <p:nvPr/>
        </p:nvGrpSpPr>
        <p:grpSpPr>
          <a:xfrm>
            <a:off x="457110" y="4130294"/>
            <a:ext cx="11277779" cy="2344984"/>
            <a:chOff x="360608" y="3679720"/>
            <a:chExt cx="11277779" cy="2344984"/>
          </a:xfrm>
        </p:grpSpPr>
        <p:pic>
          <p:nvPicPr>
            <p:cNvPr id="3" name="Rectangle 34647219" descr="preencoded.png">
              <a:extLst>
                <a:ext uri="{FF2B5EF4-FFF2-40B4-BE49-F238E27FC236}">
                  <a16:creationId xmlns:a16="http://schemas.microsoft.com/office/drawing/2014/main" id="{99468374-09C2-AD09-E6EC-058CC6292A9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60608" y="4121427"/>
              <a:ext cx="8806160" cy="1590260"/>
            </a:xfrm>
            <a:prstGeom prst="rect">
              <a:avLst/>
            </a:prstGeom>
          </p:spPr>
        </p:pic>
        <p:sp>
          <p:nvSpPr>
            <p:cNvPr id="4" name="PRESENTATIONTITLE">
              <a:extLst>
                <a:ext uri="{FF2B5EF4-FFF2-40B4-BE49-F238E27FC236}">
                  <a16:creationId xmlns:a16="http://schemas.microsoft.com/office/drawing/2014/main" id="{4420B493-D6AB-8D30-DC88-4580DEE47B18}"/>
                </a:ext>
              </a:extLst>
            </p:cNvPr>
            <p:cNvSpPr/>
            <p:nvPr/>
          </p:nvSpPr>
          <p:spPr>
            <a:xfrm>
              <a:off x="553612" y="3679720"/>
              <a:ext cx="11084775" cy="2344984"/>
            </a:xfrm>
            <a:prstGeom prst="rect">
              <a:avLst/>
            </a:prstGeom>
            <a:noFill/>
            <a:ln/>
          </p:spPr>
          <p:txBody>
            <a:bodyPr wrap="square" lIns="0" tIns="0" rIns="0" bIns="0" rtlCol="0" anchor="ctr"/>
            <a:lstStyle/>
            <a:p>
              <a:pPr defTabSz="609630"/>
              <a:r>
                <a:rPr lang="en-US" sz="4400" b="1" dirty="0">
                  <a:solidFill>
                    <a:srgbClr val="FFFFFF"/>
                  </a:solidFill>
                  <a:latin typeface="Segoe UI" panose="020B0502040204020203" pitchFamily="34" charset="0"/>
                  <a:ea typeface="Inter Regular" pitchFamily="34" charset="-122"/>
                  <a:cs typeface="Segoe UI" panose="020B0502040204020203" pitchFamily="34" charset="0"/>
                </a:rPr>
                <a:t>Legal Risks From Using AI in the Workplace </a:t>
              </a:r>
              <a:endParaRPr lang="en-US" sz="4400" b="1" dirty="0">
                <a:solidFill>
                  <a:prstClr val="black"/>
                </a:solidFill>
                <a:latin typeface="Segoe UI" panose="020B0502040204020203" pitchFamily="34" charset="0"/>
                <a:cs typeface="Segoe UI" panose="020B0502040204020203" pitchFamily="34" charset="0"/>
              </a:endParaRPr>
            </a:p>
          </p:txBody>
        </p:sp>
      </p:grpSp>
      <p:grpSp>
        <p:nvGrpSpPr>
          <p:cNvPr id="5" name="Group 4">
            <a:extLst>
              <a:ext uri="{FF2B5EF4-FFF2-40B4-BE49-F238E27FC236}">
                <a16:creationId xmlns:a16="http://schemas.microsoft.com/office/drawing/2014/main" id="{6FC7295F-A645-5B60-4C1B-08695D8666F8}"/>
              </a:ext>
            </a:extLst>
          </p:cNvPr>
          <p:cNvGrpSpPr>
            <a:grpSpLocks noChangeAspect="1"/>
          </p:cNvGrpSpPr>
          <p:nvPr/>
        </p:nvGrpSpPr>
        <p:grpSpPr bwMode="black">
          <a:xfrm>
            <a:off x="10141556" y="6132074"/>
            <a:ext cx="1054100" cy="154425"/>
            <a:chOff x="838200" y="609600"/>
            <a:chExt cx="7835890" cy="1143000"/>
          </a:xfrm>
          <a:solidFill>
            <a:srgbClr val="FFFFFF"/>
          </a:solidFill>
        </p:grpSpPr>
        <p:sp>
          <p:nvSpPr>
            <p:cNvPr id="7" name="Freeform 62">
              <a:extLst>
                <a:ext uri="{FF2B5EF4-FFF2-40B4-BE49-F238E27FC236}">
                  <a16:creationId xmlns:a16="http://schemas.microsoft.com/office/drawing/2014/main" id="{7DC6E920-62D4-8428-AA5B-7D4DFDE9BCCB}"/>
                </a:ext>
              </a:extLst>
            </p:cNvPr>
            <p:cNvSpPr>
              <a:spLocks noChangeArrowheads="1"/>
            </p:cNvSpPr>
            <p:nvPr/>
          </p:nvSpPr>
          <p:spPr bwMode="black">
            <a:xfrm>
              <a:off x="4597431" y="865591"/>
              <a:ext cx="572140" cy="583660"/>
            </a:xfrm>
            <a:custGeom>
              <a:avLst/>
              <a:gdLst>
                <a:gd name="T0" fmla="*/ 512 w 1970"/>
                <a:gd name="T1" fmla="*/ 41 h 2012"/>
                <a:gd name="T2" fmla="*/ 512 w 1970"/>
                <a:gd name="T3" fmla="*/ 41 h 2012"/>
                <a:gd name="T4" fmla="*/ 0 w 1970"/>
                <a:gd name="T5" fmla="*/ 41 h 2012"/>
                <a:gd name="T6" fmla="*/ 0 w 1970"/>
                <a:gd name="T7" fmla="*/ 2011 h 2012"/>
                <a:gd name="T8" fmla="*/ 532 w 1970"/>
                <a:gd name="T9" fmla="*/ 2011 h 2012"/>
                <a:gd name="T10" fmla="*/ 532 w 1970"/>
                <a:gd name="T11" fmla="*/ 739 h 2012"/>
                <a:gd name="T12" fmla="*/ 1004 w 1970"/>
                <a:gd name="T13" fmla="*/ 493 h 2012"/>
                <a:gd name="T14" fmla="*/ 1312 w 1970"/>
                <a:gd name="T15" fmla="*/ 595 h 2012"/>
                <a:gd name="T16" fmla="*/ 1435 w 1970"/>
                <a:gd name="T17" fmla="*/ 965 h 2012"/>
                <a:gd name="T18" fmla="*/ 1435 w 1970"/>
                <a:gd name="T19" fmla="*/ 2011 h 2012"/>
                <a:gd name="T20" fmla="*/ 1969 w 1970"/>
                <a:gd name="T21" fmla="*/ 2011 h 2012"/>
                <a:gd name="T22" fmla="*/ 1969 w 1970"/>
                <a:gd name="T23" fmla="*/ 1006 h 2012"/>
                <a:gd name="T24" fmla="*/ 1764 w 1970"/>
                <a:gd name="T25" fmla="*/ 308 h 2012"/>
                <a:gd name="T26" fmla="*/ 1066 w 1970"/>
                <a:gd name="T27" fmla="*/ 0 h 2012"/>
                <a:gd name="T28" fmla="*/ 512 w 1970"/>
                <a:gd name="T29" fmla="*/ 349 h 2012"/>
                <a:gd name="T30" fmla="*/ 512 w 1970"/>
                <a:gd name="T31" fmla="*/ 41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012">
                  <a:moveTo>
                    <a:pt x="512" y="41"/>
                  </a:moveTo>
                  <a:lnTo>
                    <a:pt x="512" y="41"/>
                  </a:lnTo>
                  <a:cubicBezTo>
                    <a:pt x="0" y="41"/>
                    <a:pt x="0" y="41"/>
                    <a:pt x="0" y="41"/>
                  </a:cubicBezTo>
                  <a:cubicBezTo>
                    <a:pt x="0" y="2011"/>
                    <a:pt x="0" y="2011"/>
                    <a:pt x="0" y="2011"/>
                  </a:cubicBezTo>
                  <a:cubicBezTo>
                    <a:pt x="532" y="2011"/>
                    <a:pt x="532" y="2011"/>
                    <a:pt x="532" y="2011"/>
                  </a:cubicBezTo>
                  <a:cubicBezTo>
                    <a:pt x="532" y="739"/>
                    <a:pt x="532" y="739"/>
                    <a:pt x="532" y="739"/>
                  </a:cubicBezTo>
                  <a:cubicBezTo>
                    <a:pt x="594" y="636"/>
                    <a:pt x="778" y="493"/>
                    <a:pt x="1004" y="493"/>
                  </a:cubicBezTo>
                  <a:cubicBezTo>
                    <a:pt x="1128" y="493"/>
                    <a:pt x="1230" y="533"/>
                    <a:pt x="1312" y="595"/>
                  </a:cubicBezTo>
                  <a:cubicBezTo>
                    <a:pt x="1374" y="677"/>
                    <a:pt x="1435" y="780"/>
                    <a:pt x="1435" y="965"/>
                  </a:cubicBezTo>
                  <a:cubicBezTo>
                    <a:pt x="1435" y="2011"/>
                    <a:pt x="1435" y="2011"/>
                    <a:pt x="1435" y="2011"/>
                  </a:cubicBezTo>
                  <a:cubicBezTo>
                    <a:pt x="1969" y="2011"/>
                    <a:pt x="1969" y="2011"/>
                    <a:pt x="1969" y="2011"/>
                  </a:cubicBezTo>
                  <a:cubicBezTo>
                    <a:pt x="1969" y="1006"/>
                    <a:pt x="1969" y="1006"/>
                    <a:pt x="1969" y="1006"/>
                  </a:cubicBezTo>
                  <a:cubicBezTo>
                    <a:pt x="1969" y="677"/>
                    <a:pt x="1887" y="472"/>
                    <a:pt x="1764" y="308"/>
                  </a:cubicBezTo>
                  <a:cubicBezTo>
                    <a:pt x="1599" y="123"/>
                    <a:pt x="1333" y="0"/>
                    <a:pt x="1066" y="0"/>
                  </a:cubicBezTo>
                  <a:cubicBezTo>
                    <a:pt x="717" y="0"/>
                    <a:pt x="512" y="185"/>
                    <a:pt x="512" y="349"/>
                  </a:cubicBezTo>
                  <a:lnTo>
                    <a:pt x="512" y="4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63">
              <a:extLst>
                <a:ext uri="{FF2B5EF4-FFF2-40B4-BE49-F238E27FC236}">
                  <a16:creationId xmlns:a16="http://schemas.microsoft.com/office/drawing/2014/main" id="{B1777B4D-D0A1-81D4-C978-2C46F90B6B89}"/>
                </a:ext>
              </a:extLst>
            </p:cNvPr>
            <p:cNvSpPr>
              <a:spLocks noChangeArrowheads="1"/>
            </p:cNvSpPr>
            <p:nvPr/>
          </p:nvSpPr>
          <p:spPr bwMode="black">
            <a:xfrm>
              <a:off x="838200" y="697917"/>
              <a:ext cx="852451" cy="756454"/>
            </a:xfrm>
            <a:custGeom>
              <a:avLst/>
              <a:gdLst>
                <a:gd name="T0" fmla="*/ 2525 w 2936"/>
                <a:gd name="T1" fmla="*/ 0 h 2608"/>
                <a:gd name="T2" fmla="*/ 1457 w 2936"/>
                <a:gd name="T3" fmla="*/ 1355 h 2608"/>
                <a:gd name="T4" fmla="*/ 390 w 2936"/>
                <a:gd name="T5" fmla="*/ 0 h 2608"/>
                <a:gd name="T6" fmla="*/ 0 w 2936"/>
                <a:gd name="T7" fmla="*/ 0 h 2608"/>
                <a:gd name="T8" fmla="*/ 0 w 2936"/>
                <a:gd name="T9" fmla="*/ 2607 h 2608"/>
                <a:gd name="T10" fmla="*/ 534 w 2936"/>
                <a:gd name="T11" fmla="*/ 2607 h 2608"/>
                <a:gd name="T12" fmla="*/ 534 w 2936"/>
                <a:gd name="T13" fmla="*/ 944 h 2608"/>
                <a:gd name="T14" fmla="*/ 1273 w 2936"/>
                <a:gd name="T15" fmla="*/ 1909 h 2608"/>
                <a:gd name="T16" fmla="*/ 1662 w 2936"/>
                <a:gd name="T17" fmla="*/ 1909 h 2608"/>
                <a:gd name="T18" fmla="*/ 2401 w 2936"/>
                <a:gd name="T19" fmla="*/ 965 h 2608"/>
                <a:gd name="T20" fmla="*/ 2401 w 2936"/>
                <a:gd name="T21" fmla="*/ 2607 h 2608"/>
                <a:gd name="T22" fmla="*/ 2935 w 2936"/>
                <a:gd name="T23" fmla="*/ 2607 h 2608"/>
                <a:gd name="T24" fmla="*/ 2935 w 2936"/>
                <a:gd name="T25" fmla="*/ 0 h 2608"/>
                <a:gd name="T26" fmla="*/ 2525 w 2936"/>
                <a:gd name="T27" fmla="*/ 0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6" h="2608">
                  <a:moveTo>
                    <a:pt x="2525" y="0"/>
                  </a:moveTo>
                  <a:lnTo>
                    <a:pt x="1457" y="1355"/>
                  </a:lnTo>
                  <a:lnTo>
                    <a:pt x="390" y="0"/>
                  </a:lnTo>
                  <a:lnTo>
                    <a:pt x="0" y="0"/>
                  </a:lnTo>
                  <a:lnTo>
                    <a:pt x="0" y="2607"/>
                  </a:lnTo>
                  <a:lnTo>
                    <a:pt x="534" y="2607"/>
                  </a:lnTo>
                  <a:lnTo>
                    <a:pt x="534" y="944"/>
                  </a:lnTo>
                  <a:lnTo>
                    <a:pt x="1273" y="1909"/>
                  </a:lnTo>
                  <a:lnTo>
                    <a:pt x="1662" y="1909"/>
                  </a:lnTo>
                  <a:lnTo>
                    <a:pt x="2401" y="965"/>
                  </a:lnTo>
                  <a:lnTo>
                    <a:pt x="2401" y="2607"/>
                  </a:lnTo>
                  <a:lnTo>
                    <a:pt x="2935" y="2607"/>
                  </a:lnTo>
                  <a:lnTo>
                    <a:pt x="2935" y="0"/>
                  </a:lnTo>
                  <a:lnTo>
                    <a:pt x="252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66">
              <a:extLst>
                <a:ext uri="{FF2B5EF4-FFF2-40B4-BE49-F238E27FC236}">
                  <a16:creationId xmlns:a16="http://schemas.microsoft.com/office/drawing/2014/main" id="{CB645088-FF43-F30B-8BAF-AD9AAB34D205}"/>
                </a:ext>
              </a:extLst>
            </p:cNvPr>
            <p:cNvSpPr>
              <a:spLocks noChangeArrowheads="1"/>
            </p:cNvSpPr>
            <p:nvPr/>
          </p:nvSpPr>
          <p:spPr bwMode="black">
            <a:xfrm>
              <a:off x="3829457" y="865591"/>
              <a:ext cx="590059" cy="601579"/>
            </a:xfrm>
            <a:custGeom>
              <a:avLst/>
              <a:gdLst>
                <a:gd name="T0" fmla="*/ 1539 w 2032"/>
                <a:gd name="T1" fmla="*/ 20 h 2074"/>
                <a:gd name="T2" fmla="*/ 1539 w 2032"/>
                <a:gd name="T3" fmla="*/ 20 h 2074"/>
                <a:gd name="T4" fmla="*/ 1539 w 2032"/>
                <a:gd name="T5" fmla="*/ 328 h 2074"/>
                <a:gd name="T6" fmla="*/ 964 w 2032"/>
                <a:gd name="T7" fmla="*/ 0 h 2074"/>
                <a:gd name="T8" fmla="*/ 0 w 2032"/>
                <a:gd name="T9" fmla="*/ 1026 h 2074"/>
                <a:gd name="T10" fmla="*/ 246 w 2032"/>
                <a:gd name="T11" fmla="*/ 1724 h 2074"/>
                <a:gd name="T12" fmla="*/ 985 w 2032"/>
                <a:gd name="T13" fmla="*/ 2073 h 2074"/>
                <a:gd name="T14" fmla="*/ 1539 w 2032"/>
                <a:gd name="T15" fmla="*/ 1724 h 2074"/>
                <a:gd name="T16" fmla="*/ 1539 w 2032"/>
                <a:gd name="T17" fmla="*/ 2032 h 2074"/>
                <a:gd name="T18" fmla="*/ 2031 w 2032"/>
                <a:gd name="T19" fmla="*/ 2032 h 2074"/>
                <a:gd name="T20" fmla="*/ 2031 w 2032"/>
                <a:gd name="T21" fmla="*/ 20 h 2074"/>
                <a:gd name="T22" fmla="*/ 1539 w 2032"/>
                <a:gd name="T23" fmla="*/ 20 h 2074"/>
                <a:gd name="T24" fmla="*/ 1005 w 2032"/>
                <a:gd name="T25" fmla="*/ 1540 h 2074"/>
                <a:gd name="T26" fmla="*/ 1005 w 2032"/>
                <a:gd name="T27" fmla="*/ 1540 h 2074"/>
                <a:gd name="T28" fmla="*/ 513 w 2032"/>
                <a:gd name="T29" fmla="*/ 1026 h 2074"/>
                <a:gd name="T30" fmla="*/ 1005 w 2032"/>
                <a:gd name="T31" fmla="*/ 513 h 2074"/>
                <a:gd name="T32" fmla="*/ 1518 w 2032"/>
                <a:gd name="T33" fmla="*/ 1026 h 2074"/>
                <a:gd name="T34" fmla="*/ 1005 w 2032"/>
                <a:gd name="T35" fmla="*/ 154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2" h="2074">
                  <a:moveTo>
                    <a:pt x="1539" y="20"/>
                  </a:moveTo>
                  <a:lnTo>
                    <a:pt x="1539" y="20"/>
                  </a:lnTo>
                  <a:cubicBezTo>
                    <a:pt x="1539" y="328"/>
                    <a:pt x="1539" y="328"/>
                    <a:pt x="1539" y="328"/>
                  </a:cubicBezTo>
                  <a:cubicBezTo>
                    <a:pt x="1518" y="185"/>
                    <a:pt x="1334" y="0"/>
                    <a:pt x="964" y="0"/>
                  </a:cubicBezTo>
                  <a:cubicBezTo>
                    <a:pt x="431" y="0"/>
                    <a:pt x="0" y="451"/>
                    <a:pt x="0" y="1026"/>
                  </a:cubicBezTo>
                  <a:cubicBezTo>
                    <a:pt x="0" y="1293"/>
                    <a:pt x="82" y="1540"/>
                    <a:pt x="246" y="1724"/>
                  </a:cubicBezTo>
                  <a:cubicBezTo>
                    <a:pt x="410" y="1929"/>
                    <a:pt x="697" y="2073"/>
                    <a:pt x="985" y="2073"/>
                  </a:cubicBezTo>
                  <a:cubicBezTo>
                    <a:pt x="1334" y="2073"/>
                    <a:pt x="1539" y="1868"/>
                    <a:pt x="1539" y="1724"/>
                  </a:cubicBezTo>
                  <a:cubicBezTo>
                    <a:pt x="1539" y="2032"/>
                    <a:pt x="1539" y="2032"/>
                    <a:pt x="1539" y="2032"/>
                  </a:cubicBezTo>
                  <a:cubicBezTo>
                    <a:pt x="2031" y="2032"/>
                    <a:pt x="2031" y="2032"/>
                    <a:pt x="2031" y="2032"/>
                  </a:cubicBezTo>
                  <a:cubicBezTo>
                    <a:pt x="2031" y="20"/>
                    <a:pt x="2031" y="20"/>
                    <a:pt x="2031" y="20"/>
                  </a:cubicBezTo>
                  <a:lnTo>
                    <a:pt x="1539" y="20"/>
                  </a:lnTo>
                  <a:close/>
                  <a:moveTo>
                    <a:pt x="1005" y="1540"/>
                  </a:moveTo>
                  <a:lnTo>
                    <a:pt x="1005" y="1540"/>
                  </a:lnTo>
                  <a:cubicBezTo>
                    <a:pt x="718" y="1540"/>
                    <a:pt x="513" y="1314"/>
                    <a:pt x="513" y="1026"/>
                  </a:cubicBezTo>
                  <a:cubicBezTo>
                    <a:pt x="513" y="739"/>
                    <a:pt x="718" y="513"/>
                    <a:pt x="1005" y="513"/>
                  </a:cubicBezTo>
                  <a:cubicBezTo>
                    <a:pt x="1314" y="513"/>
                    <a:pt x="1518" y="739"/>
                    <a:pt x="1518" y="1026"/>
                  </a:cubicBezTo>
                  <a:cubicBezTo>
                    <a:pt x="1518" y="1314"/>
                    <a:pt x="1314" y="1540"/>
                    <a:pt x="1005" y="154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67">
              <a:extLst>
                <a:ext uri="{FF2B5EF4-FFF2-40B4-BE49-F238E27FC236}">
                  <a16:creationId xmlns:a16="http://schemas.microsoft.com/office/drawing/2014/main" id="{B3269BCC-453F-BD70-EE7F-A8D61292EE11}"/>
                </a:ext>
              </a:extLst>
            </p:cNvPr>
            <p:cNvSpPr>
              <a:spLocks noChangeArrowheads="1"/>
            </p:cNvSpPr>
            <p:nvPr/>
          </p:nvSpPr>
          <p:spPr bwMode="black">
            <a:xfrm>
              <a:off x="3096042" y="859191"/>
              <a:ext cx="596459" cy="893409"/>
            </a:xfrm>
            <a:custGeom>
              <a:avLst/>
              <a:gdLst>
                <a:gd name="T0" fmla="*/ 1539 w 2053"/>
                <a:gd name="T1" fmla="*/ 40 h 3079"/>
                <a:gd name="T2" fmla="*/ 1539 w 2053"/>
                <a:gd name="T3" fmla="*/ 40 h 3079"/>
                <a:gd name="T4" fmla="*/ 1539 w 2053"/>
                <a:gd name="T5" fmla="*/ 348 h 3079"/>
                <a:gd name="T6" fmla="*/ 965 w 2053"/>
                <a:gd name="T7" fmla="*/ 0 h 3079"/>
                <a:gd name="T8" fmla="*/ 0 w 2053"/>
                <a:gd name="T9" fmla="*/ 1046 h 3079"/>
                <a:gd name="T10" fmla="*/ 246 w 2053"/>
                <a:gd name="T11" fmla="*/ 1744 h 3079"/>
                <a:gd name="T12" fmla="*/ 985 w 2053"/>
                <a:gd name="T13" fmla="*/ 2093 h 3079"/>
                <a:gd name="T14" fmla="*/ 1518 w 2053"/>
                <a:gd name="T15" fmla="*/ 1744 h 3079"/>
                <a:gd name="T16" fmla="*/ 1518 w 2053"/>
                <a:gd name="T17" fmla="*/ 1970 h 3079"/>
                <a:gd name="T18" fmla="*/ 1396 w 2053"/>
                <a:gd name="T19" fmla="*/ 2442 h 3079"/>
                <a:gd name="T20" fmla="*/ 985 w 2053"/>
                <a:gd name="T21" fmla="*/ 2606 h 3079"/>
                <a:gd name="T22" fmla="*/ 390 w 2053"/>
                <a:gd name="T23" fmla="*/ 2319 h 3079"/>
                <a:gd name="T24" fmla="*/ 61 w 2053"/>
                <a:gd name="T25" fmla="*/ 2668 h 3079"/>
                <a:gd name="T26" fmla="*/ 985 w 2053"/>
                <a:gd name="T27" fmla="*/ 3078 h 3079"/>
                <a:gd name="T28" fmla="*/ 1868 w 2053"/>
                <a:gd name="T29" fmla="*/ 2668 h 3079"/>
                <a:gd name="T30" fmla="*/ 2052 w 2053"/>
                <a:gd name="T31" fmla="*/ 1929 h 3079"/>
                <a:gd name="T32" fmla="*/ 2052 w 2053"/>
                <a:gd name="T33" fmla="*/ 40 h 3079"/>
                <a:gd name="T34" fmla="*/ 1539 w 2053"/>
                <a:gd name="T35" fmla="*/ 40 h 3079"/>
                <a:gd name="T36" fmla="*/ 1026 w 2053"/>
                <a:gd name="T37" fmla="*/ 1560 h 3079"/>
                <a:gd name="T38" fmla="*/ 1026 w 2053"/>
                <a:gd name="T39" fmla="*/ 1560 h 3079"/>
                <a:gd name="T40" fmla="*/ 533 w 2053"/>
                <a:gd name="T41" fmla="*/ 1046 h 3079"/>
                <a:gd name="T42" fmla="*/ 1026 w 2053"/>
                <a:gd name="T43" fmla="*/ 513 h 3079"/>
                <a:gd name="T44" fmla="*/ 1518 w 2053"/>
                <a:gd name="T45" fmla="*/ 1046 h 3079"/>
                <a:gd name="T46" fmla="*/ 1026 w 2053"/>
                <a:gd name="T47" fmla="*/ 1560 h 3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3" h="3079">
                  <a:moveTo>
                    <a:pt x="1539" y="40"/>
                  </a:moveTo>
                  <a:lnTo>
                    <a:pt x="1539" y="40"/>
                  </a:lnTo>
                  <a:cubicBezTo>
                    <a:pt x="1539" y="348"/>
                    <a:pt x="1539" y="348"/>
                    <a:pt x="1539" y="348"/>
                  </a:cubicBezTo>
                  <a:cubicBezTo>
                    <a:pt x="1539" y="205"/>
                    <a:pt x="1334" y="0"/>
                    <a:pt x="965" y="0"/>
                  </a:cubicBezTo>
                  <a:cubicBezTo>
                    <a:pt x="431" y="0"/>
                    <a:pt x="0" y="451"/>
                    <a:pt x="0" y="1046"/>
                  </a:cubicBezTo>
                  <a:cubicBezTo>
                    <a:pt x="0" y="1313"/>
                    <a:pt x="102" y="1560"/>
                    <a:pt x="246" y="1744"/>
                  </a:cubicBezTo>
                  <a:cubicBezTo>
                    <a:pt x="431" y="1949"/>
                    <a:pt x="697" y="2093"/>
                    <a:pt x="985" y="2093"/>
                  </a:cubicBezTo>
                  <a:cubicBezTo>
                    <a:pt x="1334" y="2093"/>
                    <a:pt x="1498" y="1888"/>
                    <a:pt x="1518" y="1744"/>
                  </a:cubicBezTo>
                  <a:cubicBezTo>
                    <a:pt x="1518" y="1970"/>
                    <a:pt x="1518" y="1970"/>
                    <a:pt x="1518" y="1970"/>
                  </a:cubicBezTo>
                  <a:cubicBezTo>
                    <a:pt x="1518" y="2217"/>
                    <a:pt x="1478" y="2339"/>
                    <a:pt x="1396" y="2442"/>
                  </a:cubicBezTo>
                  <a:cubicBezTo>
                    <a:pt x="1313" y="2545"/>
                    <a:pt x="1170" y="2606"/>
                    <a:pt x="985" y="2606"/>
                  </a:cubicBezTo>
                  <a:cubicBezTo>
                    <a:pt x="677" y="2606"/>
                    <a:pt x="492" y="2421"/>
                    <a:pt x="390" y="2319"/>
                  </a:cubicBezTo>
                  <a:cubicBezTo>
                    <a:pt x="61" y="2668"/>
                    <a:pt x="61" y="2668"/>
                    <a:pt x="61" y="2668"/>
                  </a:cubicBezTo>
                  <a:cubicBezTo>
                    <a:pt x="246" y="2894"/>
                    <a:pt x="615" y="3078"/>
                    <a:pt x="985" y="3078"/>
                  </a:cubicBezTo>
                  <a:cubicBezTo>
                    <a:pt x="1375" y="3078"/>
                    <a:pt x="1683" y="2914"/>
                    <a:pt x="1868" y="2668"/>
                  </a:cubicBezTo>
                  <a:cubicBezTo>
                    <a:pt x="1991" y="2504"/>
                    <a:pt x="2052" y="2299"/>
                    <a:pt x="2052" y="1929"/>
                  </a:cubicBezTo>
                  <a:cubicBezTo>
                    <a:pt x="2052" y="40"/>
                    <a:pt x="2052" y="40"/>
                    <a:pt x="2052" y="40"/>
                  </a:cubicBezTo>
                  <a:lnTo>
                    <a:pt x="1539" y="40"/>
                  </a:lnTo>
                  <a:close/>
                  <a:moveTo>
                    <a:pt x="1026" y="1560"/>
                  </a:moveTo>
                  <a:lnTo>
                    <a:pt x="1026" y="1560"/>
                  </a:lnTo>
                  <a:cubicBezTo>
                    <a:pt x="718" y="1560"/>
                    <a:pt x="533" y="1334"/>
                    <a:pt x="533" y="1046"/>
                  </a:cubicBezTo>
                  <a:cubicBezTo>
                    <a:pt x="533" y="759"/>
                    <a:pt x="718" y="513"/>
                    <a:pt x="1026" y="513"/>
                  </a:cubicBezTo>
                  <a:cubicBezTo>
                    <a:pt x="1313" y="513"/>
                    <a:pt x="1518" y="759"/>
                    <a:pt x="1518" y="1046"/>
                  </a:cubicBezTo>
                  <a:cubicBezTo>
                    <a:pt x="1518" y="1334"/>
                    <a:pt x="1313" y="1560"/>
                    <a:pt x="1026" y="15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68">
              <a:extLst>
                <a:ext uri="{FF2B5EF4-FFF2-40B4-BE49-F238E27FC236}">
                  <a16:creationId xmlns:a16="http://schemas.microsoft.com/office/drawing/2014/main" id="{F2E95867-A7A8-9EA2-7007-2092E059756C}"/>
                </a:ext>
              </a:extLst>
            </p:cNvPr>
            <p:cNvSpPr>
              <a:spLocks noChangeArrowheads="1"/>
            </p:cNvSpPr>
            <p:nvPr/>
          </p:nvSpPr>
          <p:spPr bwMode="black">
            <a:xfrm>
              <a:off x="2810612" y="852792"/>
              <a:ext cx="232952" cy="232952"/>
            </a:xfrm>
            <a:custGeom>
              <a:avLst/>
              <a:gdLst>
                <a:gd name="T0" fmla="*/ 801 w 802"/>
                <a:gd name="T1" fmla="*/ 410 h 801"/>
                <a:gd name="T2" fmla="*/ 801 w 802"/>
                <a:gd name="T3" fmla="*/ 410 h 801"/>
                <a:gd name="T4" fmla="*/ 391 w 802"/>
                <a:gd name="T5" fmla="*/ 0 h 801"/>
                <a:gd name="T6" fmla="*/ 0 w 802"/>
                <a:gd name="T7" fmla="*/ 410 h 801"/>
                <a:gd name="T8" fmla="*/ 391 w 802"/>
                <a:gd name="T9" fmla="*/ 800 h 801"/>
                <a:gd name="T10" fmla="*/ 801 w 802"/>
                <a:gd name="T11" fmla="*/ 410 h 801"/>
              </a:gdLst>
              <a:ahLst/>
              <a:cxnLst>
                <a:cxn ang="0">
                  <a:pos x="T0" y="T1"/>
                </a:cxn>
                <a:cxn ang="0">
                  <a:pos x="T2" y="T3"/>
                </a:cxn>
                <a:cxn ang="0">
                  <a:pos x="T4" y="T5"/>
                </a:cxn>
                <a:cxn ang="0">
                  <a:pos x="T6" y="T7"/>
                </a:cxn>
                <a:cxn ang="0">
                  <a:pos x="T8" y="T9"/>
                </a:cxn>
                <a:cxn ang="0">
                  <a:pos x="T10" y="T11"/>
                </a:cxn>
              </a:cxnLst>
              <a:rect l="0" t="0" r="r" b="b"/>
              <a:pathLst>
                <a:path w="802" h="801">
                  <a:moveTo>
                    <a:pt x="801" y="410"/>
                  </a:moveTo>
                  <a:lnTo>
                    <a:pt x="801" y="410"/>
                  </a:lnTo>
                  <a:cubicBezTo>
                    <a:pt x="801" y="185"/>
                    <a:pt x="616" y="0"/>
                    <a:pt x="391" y="0"/>
                  </a:cubicBezTo>
                  <a:cubicBezTo>
                    <a:pt x="185" y="0"/>
                    <a:pt x="0" y="185"/>
                    <a:pt x="0" y="410"/>
                  </a:cubicBezTo>
                  <a:cubicBezTo>
                    <a:pt x="0" y="616"/>
                    <a:pt x="185" y="800"/>
                    <a:pt x="391" y="800"/>
                  </a:cubicBezTo>
                  <a:cubicBezTo>
                    <a:pt x="616" y="800"/>
                    <a:pt x="801" y="616"/>
                    <a:pt x="801"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69">
              <a:extLst>
                <a:ext uri="{FF2B5EF4-FFF2-40B4-BE49-F238E27FC236}">
                  <a16:creationId xmlns:a16="http://schemas.microsoft.com/office/drawing/2014/main" id="{88F90A97-6C05-2B49-41D9-71666FC08B50}"/>
                </a:ext>
              </a:extLst>
            </p:cNvPr>
            <p:cNvSpPr>
              <a:spLocks noChangeArrowheads="1"/>
            </p:cNvSpPr>
            <p:nvPr/>
          </p:nvSpPr>
          <p:spPr bwMode="black">
            <a:xfrm>
              <a:off x="2584060" y="877110"/>
              <a:ext cx="154875" cy="578540"/>
            </a:xfrm>
            <a:custGeom>
              <a:avLst/>
              <a:gdLst>
                <a:gd name="T0" fmla="*/ 534 w 535"/>
                <a:gd name="T1" fmla="*/ 0 h 1992"/>
                <a:gd name="T2" fmla="*/ 0 w 535"/>
                <a:gd name="T3" fmla="*/ 0 h 1992"/>
                <a:gd name="T4" fmla="*/ 0 w 535"/>
                <a:gd name="T5" fmla="*/ 1991 h 1992"/>
                <a:gd name="T6" fmla="*/ 534 w 535"/>
                <a:gd name="T7" fmla="*/ 1991 h 1992"/>
                <a:gd name="T8" fmla="*/ 534 w 535"/>
                <a:gd name="T9" fmla="*/ 0 h 1992"/>
              </a:gdLst>
              <a:ahLst/>
              <a:cxnLst>
                <a:cxn ang="0">
                  <a:pos x="T0" y="T1"/>
                </a:cxn>
                <a:cxn ang="0">
                  <a:pos x="T2" y="T3"/>
                </a:cxn>
                <a:cxn ang="0">
                  <a:pos x="T4" y="T5"/>
                </a:cxn>
                <a:cxn ang="0">
                  <a:pos x="T6" y="T7"/>
                </a:cxn>
                <a:cxn ang="0">
                  <a:pos x="T8" y="T9"/>
                </a:cxn>
              </a:cxnLst>
              <a:rect l="0" t="0" r="r" b="b"/>
              <a:pathLst>
                <a:path w="535" h="1992">
                  <a:moveTo>
                    <a:pt x="534" y="0"/>
                  </a:moveTo>
                  <a:lnTo>
                    <a:pt x="0" y="0"/>
                  </a:lnTo>
                  <a:lnTo>
                    <a:pt x="0" y="1991"/>
                  </a:lnTo>
                  <a:lnTo>
                    <a:pt x="534" y="1991"/>
                  </a:lnTo>
                  <a:lnTo>
                    <a:pt x="53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70">
              <a:extLst>
                <a:ext uri="{FF2B5EF4-FFF2-40B4-BE49-F238E27FC236}">
                  <a16:creationId xmlns:a16="http://schemas.microsoft.com/office/drawing/2014/main" id="{0D17BEEF-7B6B-BCA3-7D1E-A34C5C541F44}"/>
                </a:ext>
              </a:extLst>
            </p:cNvPr>
            <p:cNvSpPr>
              <a:spLocks noChangeArrowheads="1"/>
            </p:cNvSpPr>
            <p:nvPr/>
          </p:nvSpPr>
          <p:spPr bwMode="black">
            <a:xfrm>
              <a:off x="5586836" y="697917"/>
              <a:ext cx="524782" cy="751334"/>
            </a:xfrm>
            <a:custGeom>
              <a:avLst/>
              <a:gdLst>
                <a:gd name="T0" fmla="*/ 554 w 1807"/>
                <a:gd name="T1" fmla="*/ 1847 h 2587"/>
                <a:gd name="T2" fmla="*/ 554 w 1807"/>
                <a:gd name="T3" fmla="*/ 0 h 2587"/>
                <a:gd name="T4" fmla="*/ 0 w 1807"/>
                <a:gd name="T5" fmla="*/ 0 h 2587"/>
                <a:gd name="T6" fmla="*/ 0 w 1807"/>
                <a:gd name="T7" fmla="*/ 2217 h 2587"/>
                <a:gd name="T8" fmla="*/ 0 w 1807"/>
                <a:gd name="T9" fmla="*/ 2381 h 2587"/>
                <a:gd name="T10" fmla="*/ 0 w 1807"/>
                <a:gd name="T11" fmla="*/ 2586 h 2587"/>
                <a:gd name="T12" fmla="*/ 1806 w 1807"/>
                <a:gd name="T13" fmla="*/ 2586 h 2587"/>
                <a:gd name="T14" fmla="*/ 1806 w 1807"/>
                <a:gd name="T15" fmla="*/ 2094 h 2587"/>
                <a:gd name="T16" fmla="*/ 554 w 1807"/>
                <a:gd name="T17" fmla="*/ 2094 h 2587"/>
                <a:gd name="T18" fmla="*/ 554 w 1807"/>
                <a:gd name="T19" fmla="*/ 1847 h 2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7" h="2587">
                  <a:moveTo>
                    <a:pt x="554" y="1847"/>
                  </a:moveTo>
                  <a:lnTo>
                    <a:pt x="554" y="0"/>
                  </a:lnTo>
                  <a:lnTo>
                    <a:pt x="0" y="0"/>
                  </a:lnTo>
                  <a:lnTo>
                    <a:pt x="0" y="2217"/>
                  </a:lnTo>
                  <a:lnTo>
                    <a:pt x="0" y="2381"/>
                  </a:lnTo>
                  <a:lnTo>
                    <a:pt x="0" y="2586"/>
                  </a:lnTo>
                  <a:lnTo>
                    <a:pt x="1806" y="2586"/>
                  </a:lnTo>
                  <a:lnTo>
                    <a:pt x="1806" y="2094"/>
                  </a:lnTo>
                  <a:lnTo>
                    <a:pt x="554" y="2094"/>
                  </a:lnTo>
                  <a:lnTo>
                    <a:pt x="554" y="184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71">
              <a:extLst>
                <a:ext uri="{FF2B5EF4-FFF2-40B4-BE49-F238E27FC236}">
                  <a16:creationId xmlns:a16="http://schemas.microsoft.com/office/drawing/2014/main" id="{63005713-B244-2B43-E9ED-1BB970464B1B}"/>
                </a:ext>
              </a:extLst>
            </p:cNvPr>
            <p:cNvSpPr>
              <a:spLocks noChangeArrowheads="1"/>
            </p:cNvSpPr>
            <p:nvPr/>
          </p:nvSpPr>
          <p:spPr bwMode="black">
            <a:xfrm>
              <a:off x="6188416" y="865591"/>
              <a:ext cx="554221" cy="601579"/>
            </a:xfrm>
            <a:custGeom>
              <a:avLst/>
              <a:gdLst>
                <a:gd name="T0" fmla="*/ 1867 w 1909"/>
                <a:gd name="T1" fmla="*/ 1704 h 2074"/>
                <a:gd name="T2" fmla="*/ 1867 w 1909"/>
                <a:gd name="T3" fmla="*/ 1704 h 2074"/>
                <a:gd name="T4" fmla="*/ 1046 w 1909"/>
                <a:gd name="T5" fmla="*/ 2073 h 2074"/>
                <a:gd name="T6" fmla="*/ 0 w 1909"/>
                <a:gd name="T7" fmla="*/ 1026 h 2074"/>
                <a:gd name="T8" fmla="*/ 985 w 1909"/>
                <a:gd name="T9" fmla="*/ 0 h 2074"/>
                <a:gd name="T10" fmla="*/ 1908 w 1909"/>
                <a:gd name="T11" fmla="*/ 1006 h 2074"/>
                <a:gd name="T12" fmla="*/ 1908 w 1909"/>
                <a:gd name="T13" fmla="*/ 1170 h 2074"/>
                <a:gd name="T14" fmla="*/ 533 w 1909"/>
                <a:gd name="T15" fmla="*/ 1170 h 2074"/>
                <a:gd name="T16" fmla="*/ 1067 w 1909"/>
                <a:gd name="T17" fmla="*/ 1642 h 2074"/>
                <a:gd name="T18" fmla="*/ 1560 w 1909"/>
                <a:gd name="T19" fmla="*/ 1396 h 2074"/>
                <a:gd name="T20" fmla="*/ 1867 w 1909"/>
                <a:gd name="T21" fmla="*/ 1704 h 2074"/>
                <a:gd name="T22" fmla="*/ 1374 w 1909"/>
                <a:gd name="T23" fmla="*/ 780 h 2074"/>
                <a:gd name="T24" fmla="*/ 1374 w 1909"/>
                <a:gd name="T25" fmla="*/ 780 h 2074"/>
                <a:gd name="T26" fmla="*/ 985 w 1909"/>
                <a:gd name="T27" fmla="*/ 431 h 2074"/>
                <a:gd name="T28" fmla="*/ 553 w 1909"/>
                <a:gd name="T29" fmla="*/ 780 h 2074"/>
                <a:gd name="T30" fmla="*/ 1374 w 1909"/>
                <a:gd name="T31" fmla="*/ 780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09" h="2074">
                  <a:moveTo>
                    <a:pt x="1867" y="1704"/>
                  </a:moveTo>
                  <a:lnTo>
                    <a:pt x="1867" y="1704"/>
                  </a:lnTo>
                  <a:cubicBezTo>
                    <a:pt x="1662" y="1929"/>
                    <a:pt x="1354" y="2073"/>
                    <a:pt x="1046" y="2073"/>
                  </a:cubicBezTo>
                  <a:cubicBezTo>
                    <a:pt x="451" y="2073"/>
                    <a:pt x="0" y="1663"/>
                    <a:pt x="0" y="1026"/>
                  </a:cubicBezTo>
                  <a:cubicBezTo>
                    <a:pt x="0" y="472"/>
                    <a:pt x="389" y="0"/>
                    <a:pt x="985" y="0"/>
                  </a:cubicBezTo>
                  <a:cubicBezTo>
                    <a:pt x="1518" y="0"/>
                    <a:pt x="1908" y="451"/>
                    <a:pt x="1908" y="1006"/>
                  </a:cubicBezTo>
                  <a:cubicBezTo>
                    <a:pt x="1908" y="1067"/>
                    <a:pt x="1908" y="1108"/>
                    <a:pt x="1908" y="1170"/>
                  </a:cubicBezTo>
                  <a:cubicBezTo>
                    <a:pt x="533" y="1170"/>
                    <a:pt x="533" y="1170"/>
                    <a:pt x="533" y="1170"/>
                  </a:cubicBezTo>
                  <a:cubicBezTo>
                    <a:pt x="553" y="1437"/>
                    <a:pt x="779" y="1642"/>
                    <a:pt x="1067" y="1642"/>
                  </a:cubicBezTo>
                  <a:cubicBezTo>
                    <a:pt x="1292" y="1642"/>
                    <a:pt x="1457" y="1498"/>
                    <a:pt x="1560" y="1396"/>
                  </a:cubicBezTo>
                  <a:lnTo>
                    <a:pt x="1867" y="1704"/>
                  </a:lnTo>
                  <a:close/>
                  <a:moveTo>
                    <a:pt x="1374" y="780"/>
                  </a:moveTo>
                  <a:lnTo>
                    <a:pt x="1374" y="780"/>
                  </a:lnTo>
                  <a:cubicBezTo>
                    <a:pt x="1354" y="595"/>
                    <a:pt x="1190" y="431"/>
                    <a:pt x="985" y="431"/>
                  </a:cubicBezTo>
                  <a:cubicBezTo>
                    <a:pt x="759" y="431"/>
                    <a:pt x="574" y="595"/>
                    <a:pt x="553" y="780"/>
                  </a:cubicBezTo>
                  <a:lnTo>
                    <a:pt x="1374" y="78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72">
              <a:extLst>
                <a:ext uri="{FF2B5EF4-FFF2-40B4-BE49-F238E27FC236}">
                  <a16:creationId xmlns:a16="http://schemas.microsoft.com/office/drawing/2014/main" id="{C0A307FF-9750-44DA-B0FF-E0C0FEA62CA8}"/>
                </a:ext>
              </a:extLst>
            </p:cNvPr>
            <p:cNvSpPr>
              <a:spLocks noChangeArrowheads="1"/>
            </p:cNvSpPr>
            <p:nvPr/>
          </p:nvSpPr>
          <p:spPr bwMode="black">
            <a:xfrm>
              <a:off x="6796395" y="877110"/>
              <a:ext cx="995806" cy="578540"/>
            </a:xfrm>
            <a:custGeom>
              <a:avLst/>
              <a:gdLst>
                <a:gd name="T0" fmla="*/ 1704 w 3429"/>
                <a:gd name="T1" fmla="*/ 821 h 1992"/>
                <a:gd name="T2" fmla="*/ 2217 w 3429"/>
                <a:gd name="T3" fmla="*/ 1991 h 1992"/>
                <a:gd name="T4" fmla="*/ 2587 w 3429"/>
                <a:gd name="T5" fmla="*/ 1991 h 1992"/>
                <a:gd name="T6" fmla="*/ 3428 w 3429"/>
                <a:gd name="T7" fmla="*/ 0 h 1992"/>
                <a:gd name="T8" fmla="*/ 2874 w 3429"/>
                <a:gd name="T9" fmla="*/ 0 h 1992"/>
                <a:gd name="T10" fmla="*/ 2402 w 3429"/>
                <a:gd name="T11" fmla="*/ 1149 h 1992"/>
                <a:gd name="T12" fmla="*/ 1889 w 3429"/>
                <a:gd name="T13" fmla="*/ 0 h 1992"/>
                <a:gd name="T14" fmla="*/ 1519 w 3429"/>
                <a:gd name="T15" fmla="*/ 0 h 1992"/>
                <a:gd name="T16" fmla="*/ 1027 w 3429"/>
                <a:gd name="T17" fmla="*/ 1149 h 1992"/>
                <a:gd name="T18" fmla="*/ 534 w 3429"/>
                <a:gd name="T19" fmla="*/ 0 h 1992"/>
                <a:gd name="T20" fmla="*/ 0 w 3429"/>
                <a:gd name="T21" fmla="*/ 0 h 1992"/>
                <a:gd name="T22" fmla="*/ 842 w 3429"/>
                <a:gd name="T23" fmla="*/ 1991 h 1992"/>
                <a:gd name="T24" fmla="*/ 1211 w 3429"/>
                <a:gd name="T25" fmla="*/ 1991 h 1992"/>
                <a:gd name="T26" fmla="*/ 1704 w 3429"/>
                <a:gd name="T27" fmla="*/ 821 h 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29" h="1992">
                  <a:moveTo>
                    <a:pt x="1704" y="821"/>
                  </a:moveTo>
                  <a:lnTo>
                    <a:pt x="2217" y="1991"/>
                  </a:lnTo>
                  <a:lnTo>
                    <a:pt x="2587" y="1991"/>
                  </a:lnTo>
                  <a:lnTo>
                    <a:pt x="3428" y="0"/>
                  </a:lnTo>
                  <a:lnTo>
                    <a:pt x="2874" y="0"/>
                  </a:lnTo>
                  <a:lnTo>
                    <a:pt x="2402" y="1149"/>
                  </a:lnTo>
                  <a:lnTo>
                    <a:pt x="1889" y="0"/>
                  </a:lnTo>
                  <a:lnTo>
                    <a:pt x="1519" y="0"/>
                  </a:lnTo>
                  <a:lnTo>
                    <a:pt x="1027" y="1149"/>
                  </a:lnTo>
                  <a:lnTo>
                    <a:pt x="534" y="0"/>
                  </a:lnTo>
                  <a:lnTo>
                    <a:pt x="0" y="0"/>
                  </a:lnTo>
                  <a:lnTo>
                    <a:pt x="842" y="1991"/>
                  </a:lnTo>
                  <a:lnTo>
                    <a:pt x="1211" y="1991"/>
                  </a:lnTo>
                  <a:lnTo>
                    <a:pt x="1704" y="821"/>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73">
              <a:extLst>
                <a:ext uri="{FF2B5EF4-FFF2-40B4-BE49-F238E27FC236}">
                  <a16:creationId xmlns:a16="http://schemas.microsoft.com/office/drawing/2014/main" id="{4C8A0030-A891-FF60-8046-8C6220FF63BB}"/>
                </a:ext>
              </a:extLst>
            </p:cNvPr>
            <p:cNvSpPr>
              <a:spLocks noChangeArrowheads="1"/>
            </p:cNvSpPr>
            <p:nvPr/>
          </p:nvSpPr>
          <p:spPr bwMode="black">
            <a:xfrm>
              <a:off x="7886918" y="609600"/>
              <a:ext cx="208632" cy="197113"/>
            </a:xfrm>
            <a:custGeom>
              <a:avLst/>
              <a:gdLst>
                <a:gd name="T0" fmla="*/ 349 w 719"/>
                <a:gd name="T1" fmla="*/ 0 h 678"/>
                <a:gd name="T2" fmla="*/ 349 w 719"/>
                <a:gd name="T3" fmla="*/ 0 h 678"/>
                <a:gd name="T4" fmla="*/ 0 w 719"/>
                <a:gd name="T5" fmla="*/ 329 h 678"/>
                <a:gd name="T6" fmla="*/ 349 w 719"/>
                <a:gd name="T7" fmla="*/ 677 h 678"/>
                <a:gd name="T8" fmla="*/ 718 w 719"/>
                <a:gd name="T9" fmla="*/ 329 h 678"/>
                <a:gd name="T10" fmla="*/ 349 w 719"/>
                <a:gd name="T11" fmla="*/ 0 h 678"/>
              </a:gdLst>
              <a:ahLst/>
              <a:cxnLst>
                <a:cxn ang="0">
                  <a:pos x="T0" y="T1"/>
                </a:cxn>
                <a:cxn ang="0">
                  <a:pos x="T2" y="T3"/>
                </a:cxn>
                <a:cxn ang="0">
                  <a:pos x="T4" y="T5"/>
                </a:cxn>
                <a:cxn ang="0">
                  <a:pos x="T6" y="T7"/>
                </a:cxn>
                <a:cxn ang="0">
                  <a:pos x="T8" y="T9"/>
                </a:cxn>
                <a:cxn ang="0">
                  <a:pos x="T10" y="T11"/>
                </a:cxn>
              </a:cxnLst>
              <a:rect l="0" t="0" r="r" b="b"/>
              <a:pathLst>
                <a:path w="719" h="678">
                  <a:moveTo>
                    <a:pt x="349" y="0"/>
                  </a:moveTo>
                  <a:lnTo>
                    <a:pt x="349" y="0"/>
                  </a:lnTo>
                  <a:cubicBezTo>
                    <a:pt x="164" y="0"/>
                    <a:pt x="0" y="144"/>
                    <a:pt x="0" y="329"/>
                  </a:cubicBezTo>
                  <a:cubicBezTo>
                    <a:pt x="0" y="534"/>
                    <a:pt x="164" y="677"/>
                    <a:pt x="349" y="677"/>
                  </a:cubicBezTo>
                  <a:cubicBezTo>
                    <a:pt x="554" y="677"/>
                    <a:pt x="718" y="534"/>
                    <a:pt x="718" y="329"/>
                  </a:cubicBezTo>
                  <a:cubicBezTo>
                    <a:pt x="718" y="144"/>
                    <a:pt x="554" y="0"/>
                    <a:pt x="34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74">
              <a:extLst>
                <a:ext uri="{FF2B5EF4-FFF2-40B4-BE49-F238E27FC236}">
                  <a16:creationId xmlns:a16="http://schemas.microsoft.com/office/drawing/2014/main" id="{EE96BF79-7A12-99CB-117D-AF3C3CE38A04}"/>
                </a:ext>
              </a:extLst>
            </p:cNvPr>
            <p:cNvSpPr>
              <a:spLocks noChangeArrowheads="1"/>
            </p:cNvSpPr>
            <p:nvPr/>
          </p:nvSpPr>
          <p:spPr bwMode="black">
            <a:xfrm>
              <a:off x="7909957" y="877110"/>
              <a:ext cx="154874" cy="578540"/>
            </a:xfrm>
            <a:custGeom>
              <a:avLst/>
              <a:gdLst>
                <a:gd name="T0" fmla="*/ 533 w 534"/>
                <a:gd name="T1" fmla="*/ 0 h 1992"/>
                <a:gd name="T2" fmla="*/ 0 w 534"/>
                <a:gd name="T3" fmla="*/ 0 h 1992"/>
                <a:gd name="T4" fmla="*/ 0 w 534"/>
                <a:gd name="T5" fmla="*/ 1991 h 1992"/>
                <a:gd name="T6" fmla="*/ 533 w 534"/>
                <a:gd name="T7" fmla="*/ 1991 h 1992"/>
                <a:gd name="T8" fmla="*/ 533 w 534"/>
                <a:gd name="T9" fmla="*/ 0 h 1992"/>
              </a:gdLst>
              <a:ahLst/>
              <a:cxnLst>
                <a:cxn ang="0">
                  <a:pos x="T0" y="T1"/>
                </a:cxn>
                <a:cxn ang="0">
                  <a:pos x="T2" y="T3"/>
                </a:cxn>
                <a:cxn ang="0">
                  <a:pos x="T4" y="T5"/>
                </a:cxn>
                <a:cxn ang="0">
                  <a:pos x="T6" y="T7"/>
                </a:cxn>
                <a:cxn ang="0">
                  <a:pos x="T8" y="T9"/>
                </a:cxn>
              </a:cxnLst>
              <a:rect l="0" t="0" r="r" b="b"/>
              <a:pathLst>
                <a:path w="534" h="1992">
                  <a:moveTo>
                    <a:pt x="533" y="0"/>
                  </a:moveTo>
                  <a:lnTo>
                    <a:pt x="0" y="0"/>
                  </a:lnTo>
                  <a:lnTo>
                    <a:pt x="0" y="1991"/>
                  </a:lnTo>
                  <a:lnTo>
                    <a:pt x="533" y="1991"/>
                  </a:lnTo>
                  <a:lnTo>
                    <a:pt x="533"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75">
              <a:extLst>
                <a:ext uri="{FF2B5EF4-FFF2-40B4-BE49-F238E27FC236}">
                  <a16:creationId xmlns:a16="http://schemas.microsoft.com/office/drawing/2014/main" id="{D7F20620-61B5-A2EC-0E62-3E0BE0684493}"/>
                </a:ext>
              </a:extLst>
            </p:cNvPr>
            <p:cNvSpPr>
              <a:spLocks noChangeArrowheads="1"/>
            </p:cNvSpPr>
            <p:nvPr/>
          </p:nvSpPr>
          <p:spPr bwMode="black">
            <a:xfrm>
              <a:off x="8214586" y="865591"/>
              <a:ext cx="459504" cy="601579"/>
            </a:xfrm>
            <a:custGeom>
              <a:avLst/>
              <a:gdLst>
                <a:gd name="T0" fmla="*/ 0 w 1581"/>
                <a:gd name="T1" fmla="*/ 1806 h 2074"/>
                <a:gd name="T2" fmla="*/ 0 w 1581"/>
                <a:gd name="T3" fmla="*/ 1806 h 2074"/>
                <a:gd name="T4" fmla="*/ 800 w 1581"/>
                <a:gd name="T5" fmla="*/ 2073 h 2074"/>
                <a:gd name="T6" fmla="*/ 1580 w 1581"/>
                <a:gd name="T7" fmla="*/ 1458 h 2074"/>
                <a:gd name="T8" fmla="*/ 615 w 1581"/>
                <a:gd name="T9" fmla="*/ 595 h 2074"/>
                <a:gd name="T10" fmla="*/ 903 w 1581"/>
                <a:gd name="T11" fmla="*/ 451 h 2074"/>
                <a:gd name="T12" fmla="*/ 1272 w 1581"/>
                <a:gd name="T13" fmla="*/ 575 h 2074"/>
                <a:gd name="T14" fmla="*/ 1519 w 1581"/>
                <a:gd name="T15" fmla="*/ 185 h 2074"/>
                <a:gd name="T16" fmla="*/ 862 w 1581"/>
                <a:gd name="T17" fmla="*/ 0 h 2074"/>
                <a:gd name="T18" fmla="*/ 82 w 1581"/>
                <a:gd name="T19" fmla="*/ 615 h 2074"/>
                <a:gd name="T20" fmla="*/ 1046 w 1581"/>
                <a:gd name="T21" fmla="*/ 1437 h 2074"/>
                <a:gd name="T22" fmla="*/ 800 w 1581"/>
                <a:gd name="T23" fmla="*/ 1622 h 2074"/>
                <a:gd name="T24" fmla="*/ 246 w 1581"/>
                <a:gd name="T25" fmla="*/ 1416 h 2074"/>
                <a:gd name="T26" fmla="*/ 0 w 1581"/>
                <a:gd name="T27" fmla="*/ 1806 h 2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1" h="2074">
                  <a:moveTo>
                    <a:pt x="0" y="1806"/>
                  </a:moveTo>
                  <a:lnTo>
                    <a:pt x="0" y="1806"/>
                  </a:lnTo>
                  <a:cubicBezTo>
                    <a:pt x="225" y="1971"/>
                    <a:pt x="513" y="2073"/>
                    <a:pt x="800" y="2073"/>
                  </a:cubicBezTo>
                  <a:cubicBezTo>
                    <a:pt x="1211" y="2073"/>
                    <a:pt x="1580" y="1827"/>
                    <a:pt x="1580" y="1458"/>
                  </a:cubicBezTo>
                  <a:cubicBezTo>
                    <a:pt x="1580" y="759"/>
                    <a:pt x="615" y="862"/>
                    <a:pt x="615" y="595"/>
                  </a:cubicBezTo>
                  <a:cubicBezTo>
                    <a:pt x="615" y="493"/>
                    <a:pt x="739" y="451"/>
                    <a:pt x="903" y="451"/>
                  </a:cubicBezTo>
                  <a:cubicBezTo>
                    <a:pt x="1046" y="451"/>
                    <a:pt x="1170" y="513"/>
                    <a:pt x="1272" y="575"/>
                  </a:cubicBezTo>
                  <a:cubicBezTo>
                    <a:pt x="1519" y="185"/>
                    <a:pt x="1519" y="185"/>
                    <a:pt x="1519" y="185"/>
                  </a:cubicBezTo>
                  <a:cubicBezTo>
                    <a:pt x="1396" y="82"/>
                    <a:pt x="1108" y="0"/>
                    <a:pt x="862" y="0"/>
                  </a:cubicBezTo>
                  <a:cubicBezTo>
                    <a:pt x="451" y="0"/>
                    <a:pt x="82" y="226"/>
                    <a:pt x="82" y="615"/>
                  </a:cubicBezTo>
                  <a:cubicBezTo>
                    <a:pt x="82" y="1252"/>
                    <a:pt x="1046" y="1149"/>
                    <a:pt x="1046" y="1437"/>
                  </a:cubicBezTo>
                  <a:cubicBezTo>
                    <a:pt x="1046" y="1540"/>
                    <a:pt x="944" y="1622"/>
                    <a:pt x="800" y="1622"/>
                  </a:cubicBezTo>
                  <a:cubicBezTo>
                    <a:pt x="595" y="1622"/>
                    <a:pt x="389" y="1540"/>
                    <a:pt x="246" y="1416"/>
                  </a:cubicBezTo>
                  <a:lnTo>
                    <a:pt x="0" y="180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3">
              <a:extLst>
                <a:ext uri="{FF2B5EF4-FFF2-40B4-BE49-F238E27FC236}">
                  <a16:creationId xmlns:a16="http://schemas.microsoft.com/office/drawing/2014/main" id="{4EA7F6FF-092D-DC15-CEF4-59FE2E9A2AFC}"/>
                </a:ext>
              </a:extLst>
            </p:cNvPr>
            <p:cNvSpPr/>
            <p:nvPr/>
          </p:nvSpPr>
          <p:spPr bwMode="black">
            <a:xfrm>
              <a:off x="1827606" y="865591"/>
              <a:ext cx="612648" cy="603504"/>
            </a:xfrm>
            <a:custGeom>
              <a:avLst/>
              <a:gdLst/>
              <a:ahLst/>
              <a:cxnLst/>
              <a:rect l="l" t="t" r="r" b="b"/>
              <a:pathLst>
                <a:path w="612648" h="603504">
                  <a:moveTo>
                    <a:pt x="306324" y="141732"/>
                  </a:moveTo>
                  <a:cubicBezTo>
                    <a:pt x="222997" y="141732"/>
                    <a:pt x="155448" y="213375"/>
                    <a:pt x="155448" y="301752"/>
                  </a:cubicBezTo>
                  <a:cubicBezTo>
                    <a:pt x="155448" y="390129"/>
                    <a:pt x="222997" y="461772"/>
                    <a:pt x="306324" y="461772"/>
                  </a:cubicBezTo>
                  <a:cubicBezTo>
                    <a:pt x="389651" y="461772"/>
                    <a:pt x="457200" y="390129"/>
                    <a:pt x="457200" y="301752"/>
                  </a:cubicBezTo>
                  <a:cubicBezTo>
                    <a:pt x="457200" y="213375"/>
                    <a:pt x="389651" y="141732"/>
                    <a:pt x="306324" y="141732"/>
                  </a:cubicBezTo>
                  <a:close/>
                  <a:moveTo>
                    <a:pt x="306324" y="0"/>
                  </a:moveTo>
                  <a:cubicBezTo>
                    <a:pt x="475502" y="0"/>
                    <a:pt x="612648" y="135099"/>
                    <a:pt x="612648" y="301752"/>
                  </a:cubicBezTo>
                  <a:cubicBezTo>
                    <a:pt x="612648" y="468405"/>
                    <a:pt x="475502" y="603504"/>
                    <a:pt x="306324" y="603504"/>
                  </a:cubicBezTo>
                  <a:cubicBezTo>
                    <a:pt x="137146" y="603504"/>
                    <a:pt x="0" y="468405"/>
                    <a:pt x="0" y="301752"/>
                  </a:cubicBezTo>
                  <a:cubicBezTo>
                    <a:pt x="0" y="135099"/>
                    <a:pt x="137146" y="0"/>
                    <a:pt x="306324" y="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832383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LBrand">
  <a:themeElements>
    <a:clrScheme name="Custom 1">
      <a:dk1>
        <a:sysClr val="windowText" lastClr="000000"/>
      </a:dk1>
      <a:lt1>
        <a:sysClr val="window" lastClr="FFFFFF"/>
      </a:lt1>
      <a:dk2>
        <a:srgbClr val="000000"/>
      </a:dk2>
      <a:lt2>
        <a:srgbClr val="FFFFFF"/>
      </a:lt2>
      <a:accent1>
        <a:srgbClr val="4E3896"/>
      </a:accent1>
      <a:accent2>
        <a:srgbClr val="00B0F0"/>
      </a:accent2>
      <a:accent3>
        <a:srgbClr val="FFFFFF"/>
      </a:accent3>
      <a:accent4>
        <a:srgbClr val="E61432"/>
      </a:accent4>
      <a:accent5>
        <a:srgbClr val="7B7B7E"/>
      </a:accent5>
      <a:accent6>
        <a:srgbClr val="6E55BF"/>
      </a:accent6>
      <a:hlink>
        <a:srgbClr val="00B0F0"/>
      </a:hlink>
      <a:folHlink>
        <a:srgbClr val="00B0F0"/>
      </a:folHlink>
    </a:clrScheme>
    <a:fontScheme name="ML Presentation">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ML_Firm Standard Presentation Template 2021_final.potx" id="{647EBDCD-CD09-4413-B9D3-2560A28E93DA}" vid="{F8A77F88-4A41-4F25-BE02-106172EA74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5f49d5f-bd6a-4aaa-9394-b5232576bb59}" enabled="0" method="" siteId="{75f49d5f-bd6a-4aaa-9394-b5232576bb59}" removed="1"/>
</clbl:labelList>
</file>

<file path=docProps/app.xml><?xml version="1.0" encoding="utf-8"?>
<Properties xmlns="http://schemas.openxmlformats.org/officeDocument/2006/extended-properties" xmlns:vt="http://schemas.openxmlformats.org/officeDocument/2006/docPropsVTypes">
  <TotalTime>0</TotalTime>
  <Words>4393</Words>
  <Application>Microsoft Office PowerPoint</Application>
  <PresentationFormat>Widescreen</PresentationFormat>
  <Paragraphs>312</Paragraphs>
  <Slides>43</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43</vt:i4>
      </vt:variant>
    </vt:vector>
  </HeadingPairs>
  <TitlesOfParts>
    <vt:vector size="53" baseType="lpstr">
      <vt:lpstr>Aptos</vt:lpstr>
      <vt:lpstr>Arial</vt:lpstr>
      <vt:lpstr>Calibri</vt:lpstr>
      <vt:lpstr>Courier New</vt:lpstr>
      <vt:lpstr>Inter Regular</vt:lpstr>
      <vt:lpstr>Segoe UI</vt:lpstr>
      <vt:lpstr>Tahoma</vt:lpstr>
      <vt:lpstr>Times New Roman</vt:lpstr>
      <vt:lpstr>1_Office Theme</vt:lpstr>
      <vt:lpstr>MLBrand</vt:lpstr>
      <vt:lpstr>An Update on AI Employment Law Considerations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Sources of Bias in AI</vt:lpstr>
      <vt:lpstr>Data Bias Example</vt:lpstr>
      <vt:lpstr>Algorithmic Bias Example</vt:lpstr>
      <vt:lpstr>Why Is AI Bias Such a Potential Issue?</vt:lpstr>
      <vt:lpstr>Wage and Hour Risk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Presidential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Morgan Lewis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Feld, Natalie</dc:creator>
  <cp:lastModifiedBy>Kim, Eric C.</cp:lastModifiedBy>
  <cp:revision>3</cp:revision>
  <cp:lastPrinted>2025-08-12T13:42:39Z</cp:lastPrinted>
  <dcterms:created xsi:type="dcterms:W3CDTF">2025-08-05T16:49:32Z</dcterms:created>
  <dcterms:modified xsi:type="dcterms:W3CDTF">2025-08-12T22:21:07Z</dcterms:modified>
</cp:coreProperties>
</file>