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handoutMasterIdLst>
    <p:handoutMasterId r:id="rId40"/>
  </p:handoutMasterIdLst>
  <p:sldIdLst>
    <p:sldId id="258" r:id="rId2"/>
    <p:sldId id="336" r:id="rId3"/>
    <p:sldId id="337" r:id="rId4"/>
    <p:sldId id="338" r:id="rId5"/>
    <p:sldId id="339" r:id="rId6"/>
    <p:sldId id="340" r:id="rId7"/>
    <p:sldId id="341" r:id="rId8"/>
    <p:sldId id="342" r:id="rId9"/>
    <p:sldId id="353" r:id="rId10"/>
    <p:sldId id="374" r:id="rId11"/>
    <p:sldId id="376" r:id="rId12"/>
    <p:sldId id="377" r:id="rId13"/>
    <p:sldId id="379" r:id="rId14"/>
    <p:sldId id="378" r:id="rId15"/>
    <p:sldId id="354" r:id="rId16"/>
    <p:sldId id="356" r:id="rId17"/>
    <p:sldId id="357" r:id="rId18"/>
    <p:sldId id="358" r:id="rId19"/>
    <p:sldId id="370" r:id="rId20"/>
    <p:sldId id="384" r:id="rId21"/>
    <p:sldId id="371" r:id="rId22"/>
    <p:sldId id="348" r:id="rId23"/>
    <p:sldId id="359" r:id="rId24"/>
    <p:sldId id="385" r:id="rId25"/>
    <p:sldId id="380" r:id="rId26"/>
    <p:sldId id="381" r:id="rId27"/>
    <p:sldId id="382" r:id="rId28"/>
    <p:sldId id="351" r:id="rId29"/>
    <p:sldId id="352" r:id="rId30"/>
    <p:sldId id="367" r:id="rId31"/>
    <p:sldId id="368" r:id="rId32"/>
    <p:sldId id="372" r:id="rId33"/>
    <p:sldId id="375" r:id="rId34"/>
    <p:sldId id="383" r:id="rId35"/>
    <p:sldId id="281" r:id="rId36"/>
    <p:sldId id="326" r:id="rId37"/>
    <p:sldId id="277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576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381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FFA"/>
    <a:srgbClr val="0083E6"/>
    <a:srgbClr val="0075C9"/>
    <a:srgbClr val="F3901D"/>
    <a:srgbClr val="002B49"/>
    <a:srgbClr val="324D00"/>
    <a:srgbClr val="CDCDCD"/>
    <a:srgbClr val="B3B3B3"/>
    <a:srgbClr val="77787A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5278" autoAdjust="0"/>
  </p:normalViewPr>
  <p:slideViewPr>
    <p:cSldViewPr snapToGrid="0">
      <p:cViewPr varScale="1">
        <p:scale>
          <a:sx n="80" d="100"/>
          <a:sy n="80" d="100"/>
        </p:scale>
        <p:origin x="182" y="288"/>
      </p:cViewPr>
      <p:guideLst>
        <p:guide orient="horz" pos="576"/>
        <p:guide pos="3840"/>
        <p:guide orient="horz" pos="3816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3840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89E34C5-FE9C-4F6A-B112-DC34B30B71F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95B80E4-2FDD-4D7E-BA85-2B99AFC9FE2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00B86B-6417-42D8-9F74-2C56438E0D6A}" type="datetimeFigureOut">
              <a:rPr lang="en-US" smtClean="0"/>
              <a:t>8/12/2025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2EB046E-358C-4CE3-8AB2-4F9B00C0986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0F6256-6876-49D8-989C-8B41D69BFE9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D5EAA3-F637-4CAC-AC50-93F4E60A456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20073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E538A5-1085-43D5-82D0-E083DEB8F981}" type="datetimeFigureOut">
              <a:rPr lang="en-US" smtClean="0"/>
              <a:t>8/12/2025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5DB1DD-4039-4473-857C-CDFBFC66673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97737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5DB1DD-4039-4473-857C-CDFBFC66673B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69293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F55ABB-B048-595E-7646-1006996554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CC16DA2-2E2C-4C1E-519C-0D981DC0BCA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E04EDC2-BF76-A7E6-A04F-D17F0904DF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F2D7BD-74D6-77E2-8AF9-044D633D0F6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5DB1DD-4039-4473-857C-CDFBFC66673B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72533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C6A6DF-B011-D9EB-8EFD-50C0839683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0895BAD-6FEB-C0A8-2638-78E07911D2F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03BD1DC-68CA-287C-CA1F-4C086DB7D4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BA2F1D-42ED-9595-1AD2-77EE91D2F62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5DB1DD-4039-4473-857C-CDFBFC66673B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42060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E2EE9F-1B48-75D7-D664-B4ECD1DA93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DB119FD-6989-BA86-280D-39E774F7BCD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9190C7B-605E-DB1D-9D0B-F370C7FDAE6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CAB305-71BC-E206-0F97-7CF7EFE30B4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5DB1DD-4039-4473-857C-CDFBFC66673B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77005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5C292E-D4D0-D966-33D3-1EFB188AC6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D880153-82DB-B2BB-0C6D-BFFA6B4F9D1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1D7F30A-95B9-784D-F83C-A31487BC24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D38977-3630-3796-1B61-A9E7C6B31B2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5DB1DD-4039-4473-857C-CDFBFC66673B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72423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DF8469-6D26-CD0A-72A1-9C42842906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7CA292D-746A-7170-A8E7-CEACC2C9237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02D4C6A-F613-F9B6-CF1B-58CF1039D5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3BB48C-E005-ECE4-3601-6E8E4256D2F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5DB1DD-4039-4473-857C-CDFBFC66673B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65566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5DB1DD-4039-4473-857C-CDFBFC66673B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32272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71951" fontAlgn="base">
              <a:spcBef>
                <a:spcPct val="0"/>
              </a:spcBef>
              <a:spcAft>
                <a:spcPct val="0"/>
              </a:spcAft>
              <a:defRPr/>
            </a:pPr>
            <a:fld id="{13A4985A-6CF7-4514-9027-9D1144DEC5AA}" type="slidenum">
              <a:rPr lang="en-US">
                <a:solidFill>
                  <a:prstClr val="black"/>
                </a:solidFill>
                <a:latin typeface="Garamond" pitchFamily="18" charset="0"/>
              </a:rPr>
              <a:pPr defTabSz="971951" fontAlgn="base">
                <a:spcBef>
                  <a:spcPct val="0"/>
                </a:spcBef>
                <a:spcAft>
                  <a:spcPct val="0"/>
                </a:spcAft>
                <a:defRPr/>
              </a:pPr>
              <a:t>35</a:t>
            </a:fld>
            <a:endParaRPr lang="en-US" dirty="0">
              <a:solidFill>
                <a:prstClr val="black"/>
              </a:solidFill>
              <a:latin typeface="Garamond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71951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prstClr val="black"/>
                </a:solidFill>
                <a:latin typeface="Garamond" pitchFamily="18" charset="0"/>
              </a:rPr>
              <a:t>(c) 2022 - Graydon Head &amp; Ritchey LLP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r>
              <a:rPr lang="en-US" dirty="0"/>
              <a:t>9/14/2022</a:t>
            </a:r>
          </a:p>
        </p:txBody>
      </p:sp>
      <p:sp>
        <p:nvSpPr>
          <p:cNvPr id="7" name="Header Placeholder 6"/>
          <p:cNvSpPr>
            <a:spLocks noGrp="1"/>
          </p:cNvSpPr>
          <p:nvPr>
            <p:ph type="hdr" sz="quarter" idx="1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16442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DDBACE-0F8F-43FD-98F0-DEE13552DADA}" type="slidenum">
              <a:rPr lang="en-US" noProof="0" smtClean="0"/>
              <a:t>36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995239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D4A7D76E-766E-4102-B04C-33640AAED7BE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0" y="9777"/>
            <a:ext cx="12192000" cy="4002088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800"/>
            </a:lvl1pPr>
          </a:lstStyle>
          <a:p>
            <a:pPr marL="0" marR="0" lvl="0" indent="0" algn="l" defTabSz="4572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Calibri Light" panose="020F0302020204030204"/>
                <a:ea typeface="Open Sans" charset="0"/>
                <a:cs typeface="Arial" panose="020B0604020202020204" pitchFamily="34" charset="0"/>
              </a:rPr>
              <a:t>high-res image, chart or graph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B69A3B1-AD95-411E-AA32-906B19A57A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8292" y="4791499"/>
            <a:ext cx="2485508" cy="1140019"/>
          </a:xfrm>
          <a:prstGeom prst="rect">
            <a:avLst/>
          </a:prstGeom>
        </p:spPr>
      </p:pic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1F3EDE8C-6D07-4078-90BE-E3A8BD309D9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37771" y="4761434"/>
            <a:ext cx="2255838" cy="120015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n-lt"/>
                <a:ea typeface="Montserrat Light" charset="0"/>
                <a:cs typeface="Arial" panose="020B0604020202020204" pitchFamily="34" charset="0"/>
              </a:rPr>
              <a:t>First M. Last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n-lt"/>
                <a:ea typeface="Montserrat Light" charset="0"/>
                <a:cs typeface="Arial" panose="020B0604020202020204" pitchFamily="34" charset="0"/>
              </a:rPr>
              <a:t>Title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n-lt"/>
                <a:ea typeface="Montserrat Light" charset="0"/>
                <a:cs typeface="Arial" panose="020B0604020202020204" pitchFamily="34" charset="0"/>
              </a:rPr>
              <a:t>Bricker Graydon </a:t>
            </a:r>
          </a:p>
        </p:txBody>
      </p:sp>
      <p:sp>
        <p:nvSpPr>
          <p:cNvPr id="24" name="Text Placeholder 22">
            <a:extLst>
              <a:ext uri="{FF2B5EF4-FFF2-40B4-BE49-F238E27FC236}">
                <a16:creationId xmlns:a16="http://schemas.microsoft.com/office/drawing/2014/main" id="{DE459FFB-87E7-4792-9D4A-8235D97DC0C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303720" y="4761434"/>
            <a:ext cx="2255838" cy="120015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n-lt"/>
                <a:ea typeface="Montserrat Light" charset="0"/>
                <a:cs typeface="Arial" panose="020B0604020202020204" pitchFamily="34" charset="0"/>
              </a:rPr>
              <a:t>First M. Last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n-lt"/>
                <a:ea typeface="Montserrat Light" charset="0"/>
                <a:cs typeface="Arial" panose="020B0604020202020204" pitchFamily="34" charset="0"/>
              </a:rPr>
              <a:t>Title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n-lt"/>
                <a:ea typeface="Montserrat Light" charset="0"/>
                <a:cs typeface="Arial" panose="020B0604020202020204" pitchFamily="34" charset="0"/>
              </a:rPr>
              <a:t>Bricker Graydon </a:t>
            </a:r>
          </a:p>
        </p:txBody>
      </p:sp>
      <p:sp>
        <p:nvSpPr>
          <p:cNvPr id="25" name="Text Placeholder 22">
            <a:extLst>
              <a:ext uri="{FF2B5EF4-FFF2-40B4-BE49-F238E27FC236}">
                <a16:creationId xmlns:a16="http://schemas.microsoft.com/office/drawing/2014/main" id="{DAD88B8D-C90C-4A57-848A-5FD99CB230C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769669" y="4761434"/>
            <a:ext cx="2255838" cy="120015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n-lt"/>
                <a:ea typeface="Montserrat Light" charset="0"/>
                <a:cs typeface="Arial" panose="020B0604020202020204" pitchFamily="34" charset="0"/>
              </a:rPr>
              <a:t>First M. Last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n-lt"/>
                <a:ea typeface="Montserrat Light" charset="0"/>
                <a:cs typeface="Arial" panose="020B0604020202020204" pitchFamily="34" charset="0"/>
              </a:rPr>
              <a:t>Title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n-lt"/>
                <a:ea typeface="Montserrat Light" charset="0"/>
                <a:cs typeface="Arial" panose="020B0604020202020204" pitchFamily="34" charset="0"/>
              </a:rPr>
              <a:t>Bricker Graydon 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CD8F93BA-939B-4F9B-A4A4-148447F795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010201"/>
            <a:ext cx="10515600" cy="1325563"/>
          </a:xfrm>
        </p:spPr>
        <p:txBody>
          <a:bodyPr>
            <a:normAutofit/>
          </a:bodyPr>
          <a:lstStyle>
            <a:lvl1pPr>
              <a:defRPr sz="6600" b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Title Here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E23743-F1C5-4B36-8077-F985091D50F3}"/>
              </a:ext>
            </a:extLst>
          </p:cNvPr>
          <p:cNvSpPr>
            <a:spLocks noGrp="1"/>
          </p:cNvSpPr>
          <p:nvPr>
            <p:ph type="dt" sz="half" idx="27"/>
          </p:nvPr>
        </p:nvSpPr>
        <p:spPr/>
        <p:txBody>
          <a:bodyPr/>
          <a:lstStyle/>
          <a:p>
            <a:fld id="{FE4A2539-91EC-4BEC-B661-34B2032C655E}" type="datetime1">
              <a:rPr lang="en-US" smtClean="0"/>
              <a:pPr/>
              <a:t>8/12/2025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E0E0C1-1380-4057-92DF-DA062A285836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D74EEBE0-90DA-9449-945D-BE812F6254A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18055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Multi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1B30225-4290-4FC7-A40E-5DE752217AC5}"/>
              </a:ext>
            </a:extLst>
          </p:cNvPr>
          <p:cNvCxnSpPr/>
          <p:nvPr userDrawn="1"/>
        </p:nvCxnSpPr>
        <p:spPr>
          <a:xfrm>
            <a:off x="555457" y="2341647"/>
            <a:ext cx="11122193" cy="0"/>
          </a:xfrm>
          <a:prstGeom prst="line">
            <a:avLst/>
          </a:prstGeom>
          <a:noFill/>
          <a:ln w="22225" cap="flat" cmpd="sng" algn="ctr">
            <a:solidFill>
              <a:sysClr val="window" lastClr="FFFFFF">
                <a:lumMod val="75000"/>
              </a:sysClr>
            </a:solidFill>
            <a:prstDash val="solid"/>
          </a:ln>
          <a:effectLst/>
        </p:spPr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9B35064-07F6-4A31-A2AE-C1F0CAFF634A}"/>
              </a:ext>
            </a:extLst>
          </p:cNvPr>
          <p:cNvCxnSpPr/>
          <p:nvPr userDrawn="1"/>
        </p:nvCxnSpPr>
        <p:spPr>
          <a:xfrm>
            <a:off x="555457" y="2341647"/>
            <a:ext cx="11122193" cy="0"/>
          </a:xfrm>
          <a:prstGeom prst="line">
            <a:avLst/>
          </a:prstGeom>
          <a:noFill/>
          <a:ln w="22225" cap="flat" cmpd="sng" algn="ctr">
            <a:solidFill>
              <a:sysClr val="window" lastClr="FFFFFF">
                <a:lumMod val="75000"/>
              </a:sysClr>
            </a:solidFill>
            <a:prstDash val="solid"/>
          </a:ln>
          <a:effectLst/>
        </p:spPr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D586D65-3787-4F37-9E40-3929AEBE70A8}"/>
              </a:ext>
            </a:extLst>
          </p:cNvPr>
          <p:cNvCxnSpPr/>
          <p:nvPr userDrawn="1"/>
        </p:nvCxnSpPr>
        <p:spPr>
          <a:xfrm>
            <a:off x="555457" y="2341647"/>
            <a:ext cx="11122193" cy="0"/>
          </a:xfrm>
          <a:prstGeom prst="line">
            <a:avLst/>
          </a:prstGeom>
          <a:noFill/>
          <a:ln w="22225" cap="flat" cmpd="sng" algn="ctr">
            <a:solidFill>
              <a:sysClr val="window" lastClr="FFFFFF">
                <a:lumMod val="75000"/>
              </a:sysClr>
            </a:solidFill>
            <a:prstDash val="solid"/>
          </a:ln>
          <a:effectLst/>
        </p:spPr>
      </p:cxn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4CF81E03-0CA2-403E-9FFF-D5F57D82CB8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55457" y="1419226"/>
            <a:ext cx="11122193" cy="762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tIns="0" bIns="0" numCol="1" spcCol="457200" anchor="ctr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US" sz="2400" b="1" i="0" kern="1200" dirty="0">
                <a:solidFill>
                  <a:srgbClr val="0176BB"/>
                </a:solidFill>
                <a:latin typeface="+mn-lt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600">
                <a:latin typeface="Open Sans" charset="0"/>
                <a:ea typeface="Open Sans" charset="0"/>
                <a:cs typeface="Open Sans" charset="0"/>
              </a:defRPr>
            </a:lvl2pPr>
            <a:lvl3pPr marL="914400" indent="0">
              <a:buNone/>
              <a:defRPr sz="1600">
                <a:latin typeface="Open Sans" charset="0"/>
                <a:ea typeface="Open Sans" charset="0"/>
                <a:cs typeface="Open Sans" charset="0"/>
              </a:defRPr>
            </a:lvl3pPr>
            <a:lvl4pPr marL="1371600" indent="0">
              <a:buNone/>
              <a:defRPr sz="1600">
                <a:latin typeface="Open Sans" charset="0"/>
                <a:ea typeface="Open Sans" charset="0"/>
                <a:cs typeface="Open Sans" charset="0"/>
              </a:defRPr>
            </a:lvl4pPr>
            <a:lvl5pPr marL="1828800" indent="0">
              <a:buNone/>
              <a:defRPr sz="160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marL="0" marR="0" lvl="0" indent="0" algn="l" defTabSz="4572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DB8805A8-7D9A-420F-889B-74D0931ABD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2042" y="474150"/>
            <a:ext cx="1885608" cy="864865"/>
          </a:xfrm>
          <a:prstGeom prst="rect">
            <a:avLst/>
          </a:prstGeom>
        </p:spPr>
      </p:pic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4B51F05A-7C3E-443B-A803-D95D675F6DF4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571856" y="2596342"/>
            <a:ext cx="3485266" cy="3747293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4572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lvl1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3pPr>
          </a:lstStyle>
          <a:p>
            <a:pPr marL="0" marR="0" lvl="0" indent="0" algn="l" defTabSz="4572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Calibri Light" panose="020F0302020204030204"/>
                <a:ea typeface="Open Sans" charset="0"/>
                <a:cs typeface="Arial" panose="020B0604020202020204" pitchFamily="34" charset="0"/>
              </a:rPr>
              <a:t>high-res image, chart or graph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73A96E97-6F07-4A35-BDDD-A57F9CB100D0}"/>
              </a:ext>
            </a:extLst>
          </p:cNvPr>
          <p:cNvSpPr>
            <a:spLocks noGrp="1"/>
          </p:cNvSpPr>
          <p:nvPr>
            <p:ph sz="half" idx="19" hasCustomPrompt="1"/>
          </p:nvPr>
        </p:nvSpPr>
        <p:spPr>
          <a:xfrm>
            <a:off x="4373920" y="2596341"/>
            <a:ext cx="3485266" cy="3747293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4572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lvl1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3pPr>
          </a:lstStyle>
          <a:p>
            <a:pPr marL="0" marR="0" lvl="0" indent="0" algn="l" defTabSz="4572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Calibri Light" panose="020F0302020204030204"/>
                <a:ea typeface="Open Sans" charset="0"/>
                <a:cs typeface="Arial" panose="020B0604020202020204" pitchFamily="34" charset="0"/>
              </a:rPr>
              <a:t>high-res image, chart or graph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D6590EE8-0B38-49BD-983A-8CBDB8C7CE42}"/>
              </a:ext>
            </a:extLst>
          </p:cNvPr>
          <p:cNvSpPr>
            <a:spLocks noGrp="1"/>
          </p:cNvSpPr>
          <p:nvPr>
            <p:ph sz="half" idx="20" hasCustomPrompt="1"/>
          </p:nvPr>
        </p:nvSpPr>
        <p:spPr>
          <a:xfrm>
            <a:off x="8134878" y="2609057"/>
            <a:ext cx="3485266" cy="3747293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4572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lvl1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3pPr>
          </a:lstStyle>
          <a:p>
            <a:pPr marL="0" marR="0" lvl="0" indent="0" algn="l" defTabSz="4572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Calibri Light" panose="020F0302020204030204"/>
                <a:ea typeface="Open Sans" charset="0"/>
                <a:cs typeface="Arial" panose="020B0604020202020204" pitchFamily="34" charset="0"/>
              </a:rPr>
              <a:t>high-res image, chart or graph</a:t>
            </a:r>
          </a:p>
        </p:txBody>
      </p:sp>
      <p:sp>
        <p:nvSpPr>
          <p:cNvPr id="17" name="Title 7">
            <a:extLst>
              <a:ext uri="{FF2B5EF4-FFF2-40B4-BE49-F238E27FC236}">
                <a16:creationId xmlns:a16="http://schemas.microsoft.com/office/drawing/2014/main" id="{6079D3B6-BE8B-4963-BF20-F859E49C9D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8946" y="769476"/>
            <a:ext cx="7870159" cy="456436"/>
          </a:xfrm>
        </p:spPr>
        <p:txBody>
          <a:bodyPr>
            <a:normAutofit/>
          </a:bodyPr>
          <a:lstStyle>
            <a:lvl1pPr>
              <a:defRPr sz="3600" b="1">
                <a:solidFill>
                  <a:srgbClr val="0F2849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2C913A-BFED-464E-8A23-DFD6B7284167}"/>
              </a:ext>
            </a:extLst>
          </p:cNvPr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fld id="{FE4A2539-91EC-4BEC-B661-34B2032C655E}" type="datetime1">
              <a:rPr lang="en-US" smtClean="0"/>
              <a:pPr/>
              <a:t>8/12/2025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6F2DBB-4533-40F1-8280-B66EED9605E6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D74EEBE0-90DA-9449-945D-BE812F6254A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95595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Multi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D586D65-3787-4F37-9E40-3929AEBE70A8}"/>
              </a:ext>
            </a:extLst>
          </p:cNvPr>
          <p:cNvCxnSpPr>
            <a:cxnSpLocks/>
          </p:cNvCxnSpPr>
          <p:nvPr userDrawn="1"/>
        </p:nvCxnSpPr>
        <p:spPr>
          <a:xfrm>
            <a:off x="555457" y="1539544"/>
            <a:ext cx="11122193" cy="0"/>
          </a:xfrm>
          <a:prstGeom prst="line">
            <a:avLst/>
          </a:prstGeom>
          <a:noFill/>
          <a:ln w="22225" cap="flat" cmpd="sng" algn="ctr">
            <a:solidFill>
              <a:sysClr val="window" lastClr="FFFFFF">
                <a:lumMod val="75000"/>
              </a:sysClr>
            </a:solidFill>
            <a:prstDash val="solid"/>
          </a:ln>
          <a:effectLst/>
        </p:spPr>
      </p:cxnSp>
      <p:pic>
        <p:nvPicPr>
          <p:cNvPr id="23" name="Picture 22">
            <a:extLst>
              <a:ext uri="{FF2B5EF4-FFF2-40B4-BE49-F238E27FC236}">
                <a16:creationId xmlns:a16="http://schemas.microsoft.com/office/drawing/2014/main" id="{DB8805A8-7D9A-420F-889B-74D0931ABD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2042" y="474150"/>
            <a:ext cx="1885608" cy="864865"/>
          </a:xfrm>
          <a:prstGeom prst="rect">
            <a:avLst/>
          </a:prstGeom>
        </p:spPr>
      </p:pic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D6590EE8-0B38-49BD-983A-8CBDB8C7CE42}"/>
              </a:ext>
            </a:extLst>
          </p:cNvPr>
          <p:cNvSpPr>
            <a:spLocks noGrp="1"/>
          </p:cNvSpPr>
          <p:nvPr>
            <p:ph sz="half" idx="20" hasCustomPrompt="1"/>
          </p:nvPr>
        </p:nvSpPr>
        <p:spPr>
          <a:xfrm>
            <a:off x="555457" y="1764642"/>
            <a:ext cx="11064687" cy="4591707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4572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lvl1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3pPr>
          </a:lstStyle>
          <a:p>
            <a:pPr marL="0" marR="0" lvl="0" indent="0" algn="l" defTabSz="4572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Calibri Light" panose="020F0302020204030204"/>
                <a:ea typeface="Open Sans" charset="0"/>
                <a:cs typeface="Arial" panose="020B0604020202020204" pitchFamily="34" charset="0"/>
              </a:rPr>
              <a:t>high-res image, chart or graph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2F0DD60-D56C-4C90-ACDF-2533A3BD9DA8}"/>
              </a:ext>
            </a:extLst>
          </p:cNvPr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fld id="{FE4A2539-91EC-4BEC-B661-34B2032C655E}" type="datetime1">
              <a:rPr lang="en-US" smtClean="0"/>
              <a:pPr/>
              <a:t>8/12/2025</a:t>
            </a:fld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2B339B1-A5AD-4925-B07A-6683022B371A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D74EEBE0-90DA-9449-945D-BE812F6254A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AEEE7FDB-F6FB-443A-BDD4-89EBABFB237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8946" y="769476"/>
            <a:ext cx="7870159" cy="456436"/>
          </a:xfrm>
        </p:spPr>
        <p:txBody>
          <a:bodyPr>
            <a:normAutofit/>
          </a:bodyPr>
          <a:lstStyle>
            <a:lvl1pPr>
              <a:defRPr sz="3600" b="1">
                <a:solidFill>
                  <a:srgbClr val="0F2849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1173882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D586D65-3787-4F37-9E40-3929AEBE70A8}"/>
              </a:ext>
            </a:extLst>
          </p:cNvPr>
          <p:cNvCxnSpPr>
            <a:cxnSpLocks/>
          </p:cNvCxnSpPr>
          <p:nvPr userDrawn="1"/>
        </p:nvCxnSpPr>
        <p:spPr>
          <a:xfrm>
            <a:off x="555457" y="1539544"/>
            <a:ext cx="11122193" cy="0"/>
          </a:xfrm>
          <a:prstGeom prst="line">
            <a:avLst/>
          </a:prstGeom>
          <a:noFill/>
          <a:ln w="22225" cap="flat" cmpd="sng" algn="ctr">
            <a:solidFill>
              <a:sysClr val="window" lastClr="FFFFFF">
                <a:lumMod val="75000"/>
              </a:sysClr>
            </a:solidFill>
            <a:prstDash val="solid"/>
          </a:ln>
          <a:effectLst/>
        </p:spPr>
      </p:cxnSp>
      <p:pic>
        <p:nvPicPr>
          <p:cNvPr id="23" name="Picture 22">
            <a:extLst>
              <a:ext uri="{FF2B5EF4-FFF2-40B4-BE49-F238E27FC236}">
                <a16:creationId xmlns:a16="http://schemas.microsoft.com/office/drawing/2014/main" id="{DB8805A8-7D9A-420F-889B-74D0931ABD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2042" y="474150"/>
            <a:ext cx="1885608" cy="864865"/>
          </a:xfrm>
          <a:prstGeom prst="rect">
            <a:avLst/>
          </a:prstGeom>
        </p:spPr>
      </p:pic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D6590EE8-0B38-49BD-983A-8CBDB8C7CE42}"/>
              </a:ext>
            </a:extLst>
          </p:cNvPr>
          <p:cNvSpPr>
            <a:spLocks noGrp="1"/>
          </p:cNvSpPr>
          <p:nvPr>
            <p:ph sz="half" idx="20" hasCustomPrompt="1"/>
          </p:nvPr>
        </p:nvSpPr>
        <p:spPr>
          <a:xfrm>
            <a:off x="555457" y="1764642"/>
            <a:ext cx="11064687" cy="4591707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4572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lvl1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3pPr>
          </a:lstStyle>
          <a:p>
            <a:pPr marL="0" marR="0" lvl="0" indent="0" algn="l" defTabSz="4572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Calibri Light" panose="020F0302020204030204"/>
                <a:ea typeface="Open Sans" charset="0"/>
                <a:cs typeface="Arial" panose="020B0604020202020204" pitchFamily="34" charset="0"/>
              </a:rPr>
              <a:t>high-res image, chart or graph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802963C-0266-4DB3-B75F-EC5DF4628FCD}"/>
              </a:ext>
            </a:extLst>
          </p:cNvPr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fld id="{FE4A2539-91EC-4BEC-B661-34B2032C655E}" type="datetime1">
              <a:rPr lang="en-US" smtClean="0"/>
              <a:pPr/>
              <a:t>8/12/2025</a:t>
            </a:fld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423D1EF-4186-41E0-A8A5-BE034A6B0A8B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D74EEBE0-90DA-9449-945D-BE812F6254A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43507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Photo and 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8">
            <a:extLst>
              <a:ext uri="{FF2B5EF4-FFF2-40B4-BE49-F238E27FC236}">
                <a16:creationId xmlns:a16="http://schemas.microsoft.com/office/drawing/2014/main" id="{BCE044A0-CB41-4DA0-9DAD-832B9770AFCF}"/>
              </a:ext>
            </a:extLst>
          </p:cNvPr>
          <p:cNvSpPr txBox="1">
            <a:spLocks/>
          </p:cNvSpPr>
          <p:nvPr userDrawn="1"/>
        </p:nvSpPr>
        <p:spPr>
          <a:xfrm>
            <a:off x="555457" y="511842"/>
            <a:ext cx="3568867" cy="3112170"/>
          </a:xfrm>
          <a:prstGeom prst="rect">
            <a:avLst/>
          </a:prstGeom>
          <a:solidFill>
            <a:srgbClr val="808080">
              <a:lumMod val="40000"/>
              <a:lumOff val="60000"/>
            </a:srgbClr>
          </a:solidFill>
        </p:spPr>
        <p:txBody>
          <a:bodyPr vert="horz" lIns="91440" tIns="91440" rIns="91440" bIns="91440" rtlCol="0" anchor="ctr">
            <a:normAutofit/>
          </a:bodyPr>
          <a:lstStyle>
            <a:lvl1pPr algn="l" defTabSz="609585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1" i="0" kern="1200" baseline="0">
                <a:solidFill>
                  <a:srgbClr val="588AB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176BB"/>
              </a:solidFill>
              <a:effectLst/>
              <a:uLnTx/>
              <a:uFillTx/>
              <a:latin typeface="+mn-lt"/>
              <a:cs typeface="Arial" panose="020B0604020202020204" pitchFamily="34" charset="0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2C8F63C-6F40-4ECD-9145-EA44E29049BF}"/>
              </a:ext>
            </a:extLst>
          </p:cNvPr>
          <p:cNvCxnSpPr/>
          <p:nvPr userDrawn="1"/>
        </p:nvCxnSpPr>
        <p:spPr>
          <a:xfrm>
            <a:off x="4357938" y="511842"/>
            <a:ext cx="0" cy="5774658"/>
          </a:xfrm>
          <a:prstGeom prst="line">
            <a:avLst/>
          </a:prstGeom>
          <a:noFill/>
          <a:ln w="22225" cap="flat" cmpd="sng" algn="ctr">
            <a:solidFill>
              <a:sysClr val="window" lastClr="FFFFFF">
                <a:lumMod val="75000"/>
              </a:sysClr>
            </a:solidFill>
            <a:prstDash val="solid"/>
          </a:ln>
          <a:effectLst/>
        </p:spPr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538D259-1448-4BEC-9518-FD6FCFE37D0C}"/>
              </a:ext>
            </a:extLst>
          </p:cNvPr>
          <p:cNvCxnSpPr/>
          <p:nvPr userDrawn="1"/>
        </p:nvCxnSpPr>
        <p:spPr>
          <a:xfrm>
            <a:off x="4357938" y="511842"/>
            <a:ext cx="0" cy="5774658"/>
          </a:xfrm>
          <a:prstGeom prst="line">
            <a:avLst/>
          </a:prstGeom>
          <a:noFill/>
          <a:ln w="22225" cap="flat" cmpd="sng" algn="ctr">
            <a:solidFill>
              <a:sysClr val="window" lastClr="FFFFFF">
                <a:lumMod val="75000"/>
              </a:sysClr>
            </a:solidFill>
            <a:prstDash val="solid"/>
          </a:ln>
          <a:effectLst/>
        </p:spPr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B266147-D5C6-4B89-98D2-74118E88DF45}"/>
              </a:ext>
            </a:extLst>
          </p:cNvPr>
          <p:cNvCxnSpPr/>
          <p:nvPr userDrawn="1"/>
        </p:nvCxnSpPr>
        <p:spPr>
          <a:xfrm>
            <a:off x="4357938" y="511842"/>
            <a:ext cx="0" cy="5774658"/>
          </a:xfrm>
          <a:prstGeom prst="line">
            <a:avLst/>
          </a:prstGeom>
          <a:noFill/>
          <a:ln w="22225" cap="flat" cmpd="sng" algn="ctr">
            <a:solidFill>
              <a:sysClr val="window" lastClr="FFFFFF">
                <a:lumMod val="75000"/>
              </a:sysClr>
            </a:solidFill>
            <a:prstDash val="solid"/>
          </a:ln>
          <a:effectLst/>
        </p:spPr>
      </p:cxn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BE26F383-630E-42CE-89CA-7C316964179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57238" y="798513"/>
            <a:ext cx="3167062" cy="2630487"/>
          </a:xfrm>
        </p:spPr>
        <p:txBody>
          <a:bodyPr/>
          <a:lstStyle>
            <a:lvl1pPr marL="0" indent="0">
              <a:buNone/>
              <a:defRPr b="1">
                <a:solidFill>
                  <a:srgbClr val="0176BB"/>
                </a:solidFill>
              </a:defRPr>
            </a:lvl1pPr>
            <a:lvl2pPr marL="457200" indent="0">
              <a:buNone/>
              <a:defRPr b="1">
                <a:solidFill>
                  <a:srgbClr val="0176BB"/>
                </a:solidFill>
              </a:defRPr>
            </a:lvl2pPr>
            <a:lvl3pPr marL="914400" indent="0">
              <a:buNone/>
              <a:defRPr b="1">
                <a:solidFill>
                  <a:srgbClr val="0176BB"/>
                </a:solidFill>
              </a:defRPr>
            </a:lvl3pPr>
            <a:lvl4pPr marL="1371600" indent="0">
              <a:buNone/>
              <a:defRPr b="1">
                <a:solidFill>
                  <a:srgbClr val="0176BB"/>
                </a:solidFill>
              </a:defRPr>
            </a:lvl4pPr>
            <a:lvl5pPr marL="1828800" indent="0">
              <a:buNone/>
              <a:defRPr b="1">
                <a:solidFill>
                  <a:srgbClr val="0176BB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7" name="Text Placeholder 24">
            <a:extLst>
              <a:ext uri="{FF2B5EF4-FFF2-40B4-BE49-F238E27FC236}">
                <a16:creationId xmlns:a16="http://schemas.microsoft.com/office/drawing/2014/main" id="{248BDDF9-3F4F-48C7-98C8-80A3D25645B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55452" y="3783186"/>
            <a:ext cx="3568866" cy="2465958"/>
          </a:xfrm>
        </p:spPr>
        <p:txBody>
          <a:bodyPr>
            <a:noAutofit/>
          </a:bodyPr>
          <a:lstStyle>
            <a:lvl1pPr>
              <a:defRPr sz="2400">
                <a:latin typeface="+mj-lt"/>
              </a:defRPr>
            </a:lvl1pPr>
            <a:lvl2pPr>
              <a:defRPr sz="2400">
                <a:latin typeface="+mj-lt"/>
              </a:defRPr>
            </a:lvl2pPr>
            <a:lvl3pPr>
              <a:defRPr sz="2400">
                <a:latin typeface="+mj-lt"/>
              </a:defRPr>
            </a:lvl3pPr>
            <a:lvl4pPr>
              <a:defRPr sz="2400">
                <a:latin typeface="+mj-lt"/>
              </a:defRPr>
            </a:lvl4pPr>
            <a:lvl5pPr>
              <a:defRPr sz="2400">
                <a:latin typeface="+mj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39CFD4C4-E5A4-4027-8B34-4EA5D914F41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591552" y="511842"/>
            <a:ext cx="7044989" cy="5737302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4572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lvl1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3pPr>
          </a:lstStyle>
          <a:p>
            <a:pPr marL="0" marR="0" lvl="0" indent="0" algn="l" defTabSz="4572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Calibri Light" panose="020F0302020204030204"/>
                <a:ea typeface="Open Sans" charset="0"/>
                <a:cs typeface="Arial" panose="020B0604020202020204" pitchFamily="34" charset="0"/>
              </a:rPr>
              <a:t>high-res image, chart or graph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ECE6E8-F988-4E00-8A53-B867D91F6D67}"/>
              </a:ext>
            </a:extLst>
          </p:cNvPr>
          <p:cNvSpPr>
            <a:spLocks noGrp="1"/>
          </p:cNvSpPr>
          <p:nvPr>
            <p:ph type="dt" sz="half" idx="27"/>
          </p:nvPr>
        </p:nvSpPr>
        <p:spPr/>
        <p:txBody>
          <a:bodyPr/>
          <a:lstStyle/>
          <a:p>
            <a:fld id="{FE4A2539-91EC-4BEC-B661-34B2032C655E}" type="datetime1">
              <a:rPr lang="en-US" smtClean="0"/>
              <a:pPr/>
              <a:t>8/12/2025</a:t>
            </a:fld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85FE0ED-F770-4D9B-9D61-26B48B0CF3D1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D74EEBE0-90DA-9449-945D-BE812F6254A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61840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624D10D-86CA-44A0-BB58-95DE3B5E990C}"/>
              </a:ext>
            </a:extLst>
          </p:cNvPr>
          <p:cNvCxnSpPr/>
          <p:nvPr userDrawn="1"/>
        </p:nvCxnSpPr>
        <p:spPr>
          <a:xfrm>
            <a:off x="555457" y="1433513"/>
            <a:ext cx="11122193" cy="0"/>
          </a:xfrm>
          <a:prstGeom prst="line">
            <a:avLst/>
          </a:prstGeom>
          <a:ln w="2222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1DA22476-964A-4C02-B7FE-BD0A90FC04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2042" y="474150"/>
            <a:ext cx="1885608" cy="864865"/>
          </a:xfrm>
          <a:prstGeom prst="rect">
            <a:avLst/>
          </a:prstGeom>
        </p:spPr>
      </p:pic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72A9CE0B-39F5-435D-BA43-04E1719E0EC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55625" y="1662113"/>
            <a:ext cx="11122025" cy="4473575"/>
          </a:xfr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91DD75F0-8961-4592-BBD5-06FDD56C64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8946" y="769476"/>
            <a:ext cx="7870159" cy="456436"/>
          </a:xfrm>
        </p:spPr>
        <p:txBody>
          <a:bodyPr>
            <a:normAutofit/>
          </a:bodyPr>
          <a:lstStyle>
            <a:lvl1pPr>
              <a:defRPr sz="3600" b="1">
                <a:solidFill>
                  <a:srgbClr val="0F2849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38252174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 Ima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icture Placeholder 20">
            <a:extLst>
              <a:ext uri="{FF2B5EF4-FFF2-40B4-BE49-F238E27FC236}">
                <a16:creationId xmlns:a16="http://schemas.microsoft.com/office/drawing/2014/main" id="{A635426E-391E-4FBC-B522-713CF39AE324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555457" y="1547612"/>
            <a:ext cx="2559325" cy="182880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/>
            </a:lvl1pPr>
          </a:lstStyle>
          <a:p>
            <a:pPr marL="0" marR="0" lvl="0" indent="0" algn="l" defTabSz="4572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Calibri Light" panose="020F0302020204030204"/>
                <a:ea typeface="Open Sans" charset="0"/>
                <a:cs typeface="Arial" panose="020B0604020202020204" pitchFamily="34" charset="0"/>
              </a:rPr>
              <a:t>high-res image, chart or graph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624D10D-86CA-44A0-BB58-95DE3B5E990C}"/>
              </a:ext>
            </a:extLst>
          </p:cNvPr>
          <p:cNvCxnSpPr/>
          <p:nvPr userDrawn="1"/>
        </p:nvCxnSpPr>
        <p:spPr>
          <a:xfrm>
            <a:off x="555457" y="1433513"/>
            <a:ext cx="11122193" cy="0"/>
          </a:xfrm>
          <a:prstGeom prst="line">
            <a:avLst/>
          </a:prstGeom>
          <a:ln w="2222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1DA22476-964A-4C02-B7FE-BD0A90FC04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2042" y="474150"/>
            <a:ext cx="1885608" cy="864865"/>
          </a:xfrm>
          <a:prstGeom prst="rect">
            <a:avLst/>
          </a:prstGeom>
        </p:spPr>
      </p:pic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77E0CD92-320F-4725-BE10-1728AD6501F2}"/>
              </a:ext>
            </a:extLst>
          </p:cNvPr>
          <p:cNvCxnSpPr/>
          <p:nvPr userDrawn="1"/>
        </p:nvCxnSpPr>
        <p:spPr>
          <a:xfrm>
            <a:off x="536407" y="3648477"/>
            <a:ext cx="2567265" cy="0"/>
          </a:xfrm>
          <a:prstGeom prst="line">
            <a:avLst/>
          </a:prstGeom>
          <a:noFill/>
          <a:ln w="22225" cap="flat" cmpd="sng" algn="ctr">
            <a:solidFill>
              <a:sysClr val="window" lastClr="FFFFFF">
                <a:lumMod val="75000"/>
              </a:sysClr>
            </a:solidFill>
            <a:prstDash val="solid"/>
          </a:ln>
          <a:effectLst/>
        </p:spPr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86D5CDCB-FAFB-4F5A-9313-0C4A316EFAC1}"/>
              </a:ext>
            </a:extLst>
          </p:cNvPr>
          <p:cNvCxnSpPr/>
          <p:nvPr userDrawn="1"/>
        </p:nvCxnSpPr>
        <p:spPr>
          <a:xfrm>
            <a:off x="3410711" y="3658002"/>
            <a:ext cx="2567265" cy="0"/>
          </a:xfrm>
          <a:prstGeom prst="line">
            <a:avLst/>
          </a:prstGeom>
          <a:noFill/>
          <a:ln w="22225" cap="flat" cmpd="sng" algn="ctr">
            <a:solidFill>
              <a:sysClr val="window" lastClr="FFFFFF">
                <a:lumMod val="75000"/>
              </a:sysClr>
            </a:solidFill>
            <a:prstDash val="solid"/>
          </a:ln>
          <a:effectLst/>
        </p:spPr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667C3CDD-1FF6-425F-B1EA-3251F7873DBB}"/>
              </a:ext>
            </a:extLst>
          </p:cNvPr>
          <p:cNvCxnSpPr/>
          <p:nvPr userDrawn="1"/>
        </p:nvCxnSpPr>
        <p:spPr>
          <a:xfrm>
            <a:off x="6255237" y="3658002"/>
            <a:ext cx="2567265" cy="0"/>
          </a:xfrm>
          <a:prstGeom prst="line">
            <a:avLst/>
          </a:prstGeom>
          <a:noFill/>
          <a:ln w="22225" cap="flat" cmpd="sng" algn="ctr">
            <a:solidFill>
              <a:sysClr val="window" lastClr="FFFFFF">
                <a:lumMod val="75000"/>
              </a:sysClr>
            </a:solidFill>
            <a:prstDash val="solid"/>
          </a:ln>
          <a:effectLst/>
        </p:spPr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06041288-D7D2-4964-900C-F144093A4B3C}"/>
              </a:ext>
            </a:extLst>
          </p:cNvPr>
          <p:cNvCxnSpPr/>
          <p:nvPr userDrawn="1"/>
        </p:nvCxnSpPr>
        <p:spPr>
          <a:xfrm>
            <a:off x="9139066" y="3648477"/>
            <a:ext cx="2567265" cy="0"/>
          </a:xfrm>
          <a:prstGeom prst="line">
            <a:avLst/>
          </a:prstGeom>
          <a:noFill/>
          <a:ln w="22225" cap="flat" cmpd="sng" algn="ctr">
            <a:solidFill>
              <a:sysClr val="window" lastClr="FFFFFF">
                <a:lumMod val="75000"/>
              </a:sysClr>
            </a:solidFill>
            <a:prstDash val="solid"/>
          </a:ln>
          <a:effectLst/>
        </p:spPr>
      </p:cxnSp>
      <p:sp>
        <p:nvSpPr>
          <p:cNvPr id="48" name="Text Placeholder 24">
            <a:extLst>
              <a:ext uri="{FF2B5EF4-FFF2-40B4-BE49-F238E27FC236}">
                <a16:creationId xmlns:a16="http://schemas.microsoft.com/office/drawing/2014/main" id="{1A7D02BE-474C-4993-81C1-9D441B7F030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36407" y="3783186"/>
            <a:ext cx="2567265" cy="2465958"/>
          </a:xfrm>
        </p:spPr>
        <p:txBody>
          <a:bodyPr>
            <a:noAutofit/>
          </a:bodyPr>
          <a:lstStyle>
            <a:lvl1pPr>
              <a:defRPr sz="1600">
                <a:latin typeface="+mj-lt"/>
              </a:defRPr>
            </a:lvl1pPr>
            <a:lvl2pPr>
              <a:defRPr sz="1400">
                <a:latin typeface="+mj-lt"/>
              </a:defRPr>
            </a:lvl2pPr>
            <a:lvl3pPr>
              <a:defRPr sz="1200">
                <a:latin typeface="+mj-lt"/>
              </a:defRPr>
            </a:lvl3pPr>
            <a:lvl4pPr>
              <a:defRPr sz="1100">
                <a:latin typeface="+mj-lt"/>
              </a:defRPr>
            </a:lvl4pPr>
            <a:lvl5pPr>
              <a:defRPr sz="1100">
                <a:latin typeface="+mj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9" name="Text Placeholder 24">
            <a:extLst>
              <a:ext uri="{FF2B5EF4-FFF2-40B4-BE49-F238E27FC236}">
                <a16:creationId xmlns:a16="http://schemas.microsoft.com/office/drawing/2014/main" id="{C872296C-1CEE-41E4-87D7-D381E6C8B56C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410711" y="3783186"/>
            <a:ext cx="2567265" cy="2465958"/>
          </a:xfrm>
        </p:spPr>
        <p:txBody>
          <a:bodyPr>
            <a:noAutofit/>
          </a:bodyPr>
          <a:lstStyle>
            <a:lvl1pPr>
              <a:defRPr sz="1600">
                <a:latin typeface="+mj-lt"/>
              </a:defRPr>
            </a:lvl1pPr>
            <a:lvl2pPr>
              <a:defRPr sz="1400">
                <a:latin typeface="+mj-lt"/>
              </a:defRPr>
            </a:lvl2pPr>
            <a:lvl3pPr>
              <a:defRPr sz="1200">
                <a:latin typeface="+mj-lt"/>
              </a:defRPr>
            </a:lvl3pPr>
            <a:lvl4pPr>
              <a:defRPr sz="1100">
                <a:latin typeface="+mj-lt"/>
              </a:defRPr>
            </a:lvl4pPr>
            <a:lvl5pPr>
              <a:defRPr sz="1100">
                <a:latin typeface="+mj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0" name="Text Placeholder 24">
            <a:extLst>
              <a:ext uri="{FF2B5EF4-FFF2-40B4-BE49-F238E27FC236}">
                <a16:creationId xmlns:a16="http://schemas.microsoft.com/office/drawing/2014/main" id="{377CECBD-0448-40CE-96DE-B433607E9D66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264762" y="3795893"/>
            <a:ext cx="2567265" cy="2465958"/>
          </a:xfrm>
        </p:spPr>
        <p:txBody>
          <a:bodyPr>
            <a:noAutofit/>
          </a:bodyPr>
          <a:lstStyle>
            <a:lvl1pPr>
              <a:defRPr sz="1600">
                <a:latin typeface="+mj-lt"/>
              </a:defRPr>
            </a:lvl1pPr>
            <a:lvl2pPr>
              <a:defRPr sz="1400">
                <a:latin typeface="+mj-lt"/>
              </a:defRPr>
            </a:lvl2pPr>
            <a:lvl3pPr>
              <a:defRPr sz="1200">
                <a:latin typeface="+mj-lt"/>
              </a:defRPr>
            </a:lvl3pPr>
            <a:lvl4pPr>
              <a:defRPr sz="1100">
                <a:latin typeface="+mj-lt"/>
              </a:defRPr>
            </a:lvl4pPr>
            <a:lvl5pPr>
              <a:defRPr sz="1100">
                <a:latin typeface="+mj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1" name="Text Placeholder 24">
            <a:extLst>
              <a:ext uri="{FF2B5EF4-FFF2-40B4-BE49-F238E27FC236}">
                <a16:creationId xmlns:a16="http://schemas.microsoft.com/office/drawing/2014/main" id="{3B424DB9-FC47-4A71-BED3-9198AB811E83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9139066" y="3795893"/>
            <a:ext cx="2567265" cy="2465958"/>
          </a:xfrm>
        </p:spPr>
        <p:txBody>
          <a:bodyPr>
            <a:noAutofit/>
          </a:bodyPr>
          <a:lstStyle>
            <a:lvl1pPr>
              <a:defRPr sz="1600">
                <a:latin typeface="+mj-lt"/>
              </a:defRPr>
            </a:lvl1pPr>
            <a:lvl2pPr>
              <a:defRPr sz="1400">
                <a:latin typeface="+mj-lt"/>
              </a:defRPr>
            </a:lvl2pPr>
            <a:lvl3pPr>
              <a:defRPr sz="1200">
                <a:latin typeface="+mj-lt"/>
              </a:defRPr>
            </a:lvl3pPr>
            <a:lvl4pPr>
              <a:defRPr sz="1100">
                <a:latin typeface="+mj-lt"/>
              </a:defRPr>
            </a:lvl4pPr>
            <a:lvl5pPr>
              <a:defRPr sz="1100">
                <a:latin typeface="+mj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F6D604E9-BC05-432C-9C91-D36AF088A174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555457" y="1528013"/>
            <a:ext cx="2559325" cy="18288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4572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lvl1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3pPr>
          </a:lstStyle>
          <a:p>
            <a:pPr marL="0" marR="0" lvl="0" indent="0" algn="l" defTabSz="4572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Calibri Light" panose="020F0302020204030204"/>
                <a:ea typeface="Open Sans" charset="0"/>
                <a:cs typeface="Arial" panose="020B0604020202020204" pitchFamily="34" charset="0"/>
              </a:rPr>
              <a:t>high-res image, chart or graph</a:t>
            </a:r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41DDEFEC-0E56-48C4-93B0-AC80492C53EF}"/>
              </a:ext>
            </a:extLst>
          </p:cNvPr>
          <p:cNvSpPr>
            <a:spLocks noGrp="1"/>
          </p:cNvSpPr>
          <p:nvPr>
            <p:ph sz="half" idx="31" hasCustomPrompt="1"/>
          </p:nvPr>
        </p:nvSpPr>
        <p:spPr>
          <a:xfrm>
            <a:off x="3418651" y="1528013"/>
            <a:ext cx="2559325" cy="18288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4572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lvl1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3pPr>
          </a:lstStyle>
          <a:p>
            <a:pPr marL="0" marR="0" lvl="0" indent="0" algn="l" defTabSz="4572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Calibri Light" panose="020F0302020204030204"/>
                <a:ea typeface="Open Sans" charset="0"/>
                <a:cs typeface="Arial" panose="020B0604020202020204" pitchFamily="34" charset="0"/>
              </a:rPr>
              <a:t>high-res image, chart or graph</a:t>
            </a:r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B2F394F1-92CD-4363-8D35-7BF312527F9B}"/>
              </a:ext>
            </a:extLst>
          </p:cNvPr>
          <p:cNvSpPr>
            <a:spLocks noGrp="1"/>
          </p:cNvSpPr>
          <p:nvPr>
            <p:ph sz="half" idx="32" hasCustomPrompt="1"/>
          </p:nvPr>
        </p:nvSpPr>
        <p:spPr>
          <a:xfrm>
            <a:off x="6283812" y="1527557"/>
            <a:ext cx="2559325" cy="18288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4572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lvl1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3pPr>
          </a:lstStyle>
          <a:p>
            <a:pPr marL="0" marR="0" lvl="0" indent="0" algn="l" defTabSz="4572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Calibri Light" panose="020F0302020204030204"/>
                <a:ea typeface="Open Sans" charset="0"/>
                <a:cs typeface="Arial" panose="020B0604020202020204" pitchFamily="34" charset="0"/>
              </a:rPr>
              <a:t>high-res image, chart or graph</a:t>
            </a: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D0EBFD28-9529-474C-9FDC-E81C278550CA}"/>
              </a:ext>
            </a:extLst>
          </p:cNvPr>
          <p:cNvSpPr>
            <a:spLocks noGrp="1"/>
          </p:cNvSpPr>
          <p:nvPr>
            <p:ph sz="half" idx="33" hasCustomPrompt="1"/>
          </p:nvPr>
        </p:nvSpPr>
        <p:spPr>
          <a:xfrm>
            <a:off x="9147006" y="1527557"/>
            <a:ext cx="2559325" cy="18288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4572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lvl1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3pPr>
          </a:lstStyle>
          <a:p>
            <a:pPr marL="0" marR="0" lvl="0" indent="0" algn="l" defTabSz="4572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Calibri Light" panose="020F0302020204030204"/>
                <a:ea typeface="Open Sans" charset="0"/>
                <a:cs typeface="Arial" panose="020B0604020202020204" pitchFamily="34" charset="0"/>
              </a:rPr>
              <a:t>high-res image, chart or graph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ABEF6E-26D1-4219-99C6-EEF1E5E79C1A}"/>
              </a:ext>
            </a:extLst>
          </p:cNvPr>
          <p:cNvSpPr>
            <a:spLocks noGrp="1"/>
          </p:cNvSpPr>
          <p:nvPr>
            <p:ph type="dt" sz="half" idx="34"/>
          </p:nvPr>
        </p:nvSpPr>
        <p:spPr/>
        <p:txBody>
          <a:bodyPr/>
          <a:lstStyle/>
          <a:p>
            <a:fld id="{FE4A2539-91EC-4BEC-B661-34B2032C655E}" type="datetime1">
              <a:rPr lang="en-US" smtClean="0"/>
              <a:pPr/>
              <a:t>8/12/2025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7E0404-12E5-4A8C-B555-8B74C2012E44}"/>
              </a:ext>
            </a:extLst>
          </p:cNvPr>
          <p:cNvSpPr>
            <a:spLocks noGrp="1"/>
          </p:cNvSpPr>
          <p:nvPr>
            <p:ph type="sldNum" sz="quarter" idx="35"/>
          </p:nvPr>
        </p:nvSpPr>
        <p:spPr/>
        <p:txBody>
          <a:bodyPr/>
          <a:lstStyle/>
          <a:p>
            <a:fld id="{D74EEBE0-90DA-9449-945D-BE812F6254A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E1AD18C4-077A-4343-A285-B46481BD89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8946" y="769476"/>
            <a:ext cx="7870159" cy="456436"/>
          </a:xfrm>
        </p:spPr>
        <p:txBody>
          <a:bodyPr>
            <a:normAutofit/>
          </a:bodyPr>
          <a:lstStyle>
            <a:lvl1pPr>
              <a:defRPr sz="3600" b="1">
                <a:solidFill>
                  <a:srgbClr val="0F2849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24831925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 Contac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555FFE8-53E0-4355-AD9A-5A5A2D4E00D7}"/>
              </a:ext>
            </a:extLst>
          </p:cNvPr>
          <p:cNvCxnSpPr/>
          <p:nvPr userDrawn="1"/>
        </p:nvCxnSpPr>
        <p:spPr>
          <a:xfrm>
            <a:off x="6730907" y="1589498"/>
            <a:ext cx="0" cy="3708509"/>
          </a:xfrm>
          <a:prstGeom prst="line">
            <a:avLst/>
          </a:prstGeom>
          <a:ln w="2222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F8E2526D-B7AD-4A47-A854-EA33B83B355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29053" y="2884681"/>
            <a:ext cx="3350289" cy="153666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079AF42-1DD3-49DD-8189-87E92E2EE50B}"/>
              </a:ext>
            </a:extLst>
          </p:cNvPr>
          <p:cNvSpPr txBox="1"/>
          <p:nvPr userDrawn="1"/>
        </p:nvSpPr>
        <p:spPr>
          <a:xfrm>
            <a:off x="2129556" y="3166304"/>
            <a:ext cx="36079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+mj-lt"/>
                <a:ea typeface="Montserrat Light" charset="0"/>
                <a:cs typeface="Arial" panose="020B0604020202020204" pitchFamily="34" charset="0"/>
              </a:rPr>
              <a:t>www.brickergraydon.com</a:t>
            </a:r>
            <a:endParaRPr lang="ru-RU" sz="2000" dirty="0">
              <a:latin typeface="+mj-lt"/>
              <a:ea typeface="Montserrat Light" charset="0"/>
              <a:cs typeface="Arial" panose="020B0604020202020204" pitchFamily="34" charset="0"/>
            </a:endParaRPr>
          </a:p>
        </p:txBody>
      </p:sp>
      <p:pic>
        <p:nvPicPr>
          <p:cNvPr id="10" name="Graphic 9" descr="Receiver">
            <a:extLst>
              <a:ext uri="{FF2B5EF4-FFF2-40B4-BE49-F238E27FC236}">
                <a16:creationId xmlns:a16="http://schemas.microsoft.com/office/drawing/2014/main" id="{17FBB3BC-5627-4FE2-A124-F66467CCE27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87718" y="2619660"/>
            <a:ext cx="410665" cy="410665"/>
          </a:xfrm>
          <a:prstGeom prst="rect">
            <a:avLst/>
          </a:prstGeom>
        </p:spPr>
      </p:pic>
      <p:pic>
        <p:nvPicPr>
          <p:cNvPr id="11" name="Graphic 10" descr="Envelope">
            <a:extLst>
              <a:ext uri="{FF2B5EF4-FFF2-40B4-BE49-F238E27FC236}">
                <a16:creationId xmlns:a16="http://schemas.microsoft.com/office/drawing/2014/main" id="{9AD8C093-74BC-4C16-BD5C-54FA44FB75A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687719" y="2182343"/>
            <a:ext cx="410665" cy="410665"/>
          </a:xfrm>
          <a:prstGeom prst="rect">
            <a:avLst/>
          </a:prstGeom>
        </p:spPr>
      </p:pic>
      <p:pic>
        <p:nvPicPr>
          <p:cNvPr id="12" name="Graphic 11" descr="Laptop">
            <a:extLst>
              <a:ext uri="{FF2B5EF4-FFF2-40B4-BE49-F238E27FC236}">
                <a16:creationId xmlns:a16="http://schemas.microsoft.com/office/drawing/2014/main" id="{14B20278-3A78-42ED-B344-AC48B0697C2A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687718" y="3129095"/>
            <a:ext cx="410665" cy="41066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A3D9A86-013E-4455-B62F-B17AF7A10E8E}"/>
              </a:ext>
            </a:extLst>
          </p:cNvPr>
          <p:cNvSpPr txBox="1"/>
          <p:nvPr userDrawn="1"/>
        </p:nvSpPr>
        <p:spPr>
          <a:xfrm>
            <a:off x="2129556" y="5354817"/>
            <a:ext cx="36079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+mj-lt"/>
                <a:ea typeface="Montserrat Light" charset="0"/>
                <a:cs typeface="Arial" panose="020B0604020202020204" pitchFamily="34" charset="0"/>
              </a:rPr>
              <a:t>www.brickergraydon.com</a:t>
            </a:r>
            <a:endParaRPr lang="ru-RU" sz="2000" dirty="0">
              <a:latin typeface="+mj-lt"/>
              <a:ea typeface="Montserrat Light" charset="0"/>
              <a:cs typeface="Arial" panose="020B0604020202020204" pitchFamily="34" charset="0"/>
            </a:endParaRPr>
          </a:p>
        </p:txBody>
      </p:sp>
      <p:pic>
        <p:nvPicPr>
          <p:cNvPr id="17" name="Graphic 16" descr="Receiver">
            <a:extLst>
              <a:ext uri="{FF2B5EF4-FFF2-40B4-BE49-F238E27FC236}">
                <a16:creationId xmlns:a16="http://schemas.microsoft.com/office/drawing/2014/main" id="{C0688A16-23A4-4DFB-8A56-927D750F098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87718" y="4808173"/>
            <a:ext cx="410665" cy="410665"/>
          </a:xfrm>
          <a:prstGeom prst="rect">
            <a:avLst/>
          </a:prstGeom>
        </p:spPr>
      </p:pic>
      <p:pic>
        <p:nvPicPr>
          <p:cNvPr id="18" name="Graphic 17" descr="Envelope">
            <a:extLst>
              <a:ext uri="{FF2B5EF4-FFF2-40B4-BE49-F238E27FC236}">
                <a16:creationId xmlns:a16="http://schemas.microsoft.com/office/drawing/2014/main" id="{EC6C33CB-0B04-4E58-BD67-E5000283E92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687719" y="4370856"/>
            <a:ext cx="410665" cy="410665"/>
          </a:xfrm>
          <a:prstGeom prst="rect">
            <a:avLst/>
          </a:prstGeom>
        </p:spPr>
      </p:pic>
      <p:pic>
        <p:nvPicPr>
          <p:cNvPr id="19" name="Graphic 18" descr="Laptop">
            <a:extLst>
              <a:ext uri="{FF2B5EF4-FFF2-40B4-BE49-F238E27FC236}">
                <a16:creationId xmlns:a16="http://schemas.microsoft.com/office/drawing/2014/main" id="{B9AE34F6-E269-4819-80D6-A75A7268D78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687718" y="5317608"/>
            <a:ext cx="410665" cy="410665"/>
          </a:xfrm>
          <a:prstGeom prst="rect">
            <a:avLst/>
          </a:prstGeom>
        </p:spPr>
      </p:pic>
      <p:sp>
        <p:nvSpPr>
          <p:cNvPr id="20" name="Text Placeholder 24">
            <a:extLst>
              <a:ext uri="{FF2B5EF4-FFF2-40B4-BE49-F238E27FC236}">
                <a16:creationId xmlns:a16="http://schemas.microsoft.com/office/drawing/2014/main" id="{5FBCB424-F626-4D31-9041-61C9D7E966D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194259" y="2234925"/>
            <a:ext cx="2784505" cy="305499"/>
          </a:xfrm>
        </p:spPr>
        <p:txBody>
          <a:bodyPr>
            <a:normAutofit/>
          </a:bodyPr>
          <a:lstStyle>
            <a:lvl1pPr marL="0" indent="0">
              <a:buNone/>
              <a:defRPr lang="ru-RU" sz="2000" dirty="0">
                <a:ea typeface="Montserrat Light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+mn-lt"/>
              </a:defRPr>
            </a:lvl2pPr>
            <a:lvl3pPr marL="914400" indent="0">
              <a:buNone/>
              <a:defRPr sz="2000">
                <a:latin typeface="+mn-lt"/>
              </a:defRPr>
            </a:lvl3pPr>
            <a:lvl4pPr marL="1371600" indent="0">
              <a:buNone/>
              <a:defRPr sz="2000">
                <a:latin typeface="+mn-lt"/>
              </a:defRPr>
            </a:lvl4pPr>
            <a:lvl5pPr marL="1828800" indent="0">
              <a:buNone/>
              <a:defRPr sz="2000">
                <a:latin typeface="+mn-lt"/>
              </a:defRPr>
            </a:lvl5pPr>
          </a:lstStyle>
          <a:p>
            <a:endParaRPr lang="ru-RU" sz="2000" dirty="0">
              <a:latin typeface="+mj-lt"/>
              <a:ea typeface="Montserrat Light" charset="0"/>
              <a:cs typeface="Arial" panose="020B0604020202020204" pitchFamily="34" charset="0"/>
            </a:endParaRPr>
          </a:p>
        </p:txBody>
      </p:sp>
      <p:sp>
        <p:nvSpPr>
          <p:cNvPr id="21" name="Text Placeholder 24">
            <a:extLst>
              <a:ext uri="{FF2B5EF4-FFF2-40B4-BE49-F238E27FC236}">
                <a16:creationId xmlns:a16="http://schemas.microsoft.com/office/drawing/2014/main" id="{1DA81546-C5A7-480A-A8EA-B74FB76D0C1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194259" y="2734233"/>
            <a:ext cx="2784505" cy="305499"/>
          </a:xfrm>
        </p:spPr>
        <p:txBody>
          <a:bodyPr>
            <a:normAutofit/>
          </a:bodyPr>
          <a:lstStyle>
            <a:lvl1pPr marL="0" indent="0">
              <a:buNone/>
              <a:defRPr lang="ru-RU" sz="2000" dirty="0">
                <a:ea typeface="Montserrat Light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+mn-lt"/>
              </a:defRPr>
            </a:lvl2pPr>
            <a:lvl3pPr marL="914400" indent="0">
              <a:buNone/>
              <a:defRPr sz="2000">
                <a:latin typeface="+mn-lt"/>
              </a:defRPr>
            </a:lvl3pPr>
            <a:lvl4pPr marL="1371600" indent="0">
              <a:buNone/>
              <a:defRPr sz="2000">
                <a:latin typeface="+mn-lt"/>
              </a:defRPr>
            </a:lvl4pPr>
            <a:lvl5pPr marL="1828800" indent="0">
              <a:buNone/>
              <a:defRPr sz="2000">
                <a:latin typeface="+mn-lt"/>
              </a:defRPr>
            </a:lvl5pPr>
          </a:lstStyle>
          <a:p>
            <a:endParaRPr lang="ru-RU" sz="2000" dirty="0">
              <a:latin typeface="+mj-lt"/>
              <a:ea typeface="Montserrat Light" charset="0"/>
              <a:cs typeface="Arial" panose="020B0604020202020204" pitchFamily="34" charset="0"/>
            </a:endParaRPr>
          </a:p>
        </p:txBody>
      </p:sp>
      <p:sp>
        <p:nvSpPr>
          <p:cNvPr id="22" name="Text Placeholder 24">
            <a:extLst>
              <a:ext uri="{FF2B5EF4-FFF2-40B4-BE49-F238E27FC236}">
                <a16:creationId xmlns:a16="http://schemas.microsoft.com/office/drawing/2014/main" id="{E02C099C-12C6-45BB-9057-2E8C347625C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194259" y="4391598"/>
            <a:ext cx="2784505" cy="305499"/>
          </a:xfrm>
        </p:spPr>
        <p:txBody>
          <a:bodyPr>
            <a:normAutofit/>
          </a:bodyPr>
          <a:lstStyle>
            <a:lvl1pPr marL="0" indent="0">
              <a:buNone/>
              <a:defRPr lang="ru-RU" sz="2000" dirty="0">
                <a:ea typeface="Montserrat Light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+mn-lt"/>
              </a:defRPr>
            </a:lvl2pPr>
            <a:lvl3pPr marL="914400" indent="0">
              <a:buNone/>
              <a:defRPr sz="2000">
                <a:latin typeface="+mn-lt"/>
              </a:defRPr>
            </a:lvl3pPr>
            <a:lvl4pPr marL="1371600" indent="0">
              <a:buNone/>
              <a:defRPr sz="2000">
                <a:latin typeface="+mn-lt"/>
              </a:defRPr>
            </a:lvl4pPr>
            <a:lvl5pPr marL="1828800" indent="0">
              <a:buNone/>
              <a:defRPr sz="2000">
                <a:latin typeface="+mn-lt"/>
              </a:defRPr>
            </a:lvl5pPr>
          </a:lstStyle>
          <a:p>
            <a:endParaRPr lang="ru-RU" sz="2000" dirty="0">
              <a:latin typeface="+mj-lt"/>
              <a:ea typeface="Montserrat Light" charset="0"/>
              <a:cs typeface="Arial" panose="020B0604020202020204" pitchFamily="34" charset="0"/>
            </a:endParaRPr>
          </a:p>
        </p:txBody>
      </p:sp>
      <p:sp>
        <p:nvSpPr>
          <p:cNvPr id="23" name="Text Placeholder 24">
            <a:extLst>
              <a:ext uri="{FF2B5EF4-FFF2-40B4-BE49-F238E27FC236}">
                <a16:creationId xmlns:a16="http://schemas.microsoft.com/office/drawing/2014/main" id="{65FDADDF-9FAC-40F0-BB3A-535FE88BA59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2194259" y="4890906"/>
            <a:ext cx="2784505" cy="305499"/>
          </a:xfrm>
        </p:spPr>
        <p:txBody>
          <a:bodyPr>
            <a:normAutofit/>
          </a:bodyPr>
          <a:lstStyle>
            <a:lvl1pPr marL="0" indent="0">
              <a:buNone/>
              <a:defRPr lang="ru-RU" sz="2000" dirty="0">
                <a:ea typeface="Montserrat Light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+mn-lt"/>
              </a:defRPr>
            </a:lvl2pPr>
            <a:lvl3pPr marL="914400" indent="0">
              <a:buNone/>
              <a:defRPr sz="2000">
                <a:latin typeface="+mn-lt"/>
              </a:defRPr>
            </a:lvl3pPr>
            <a:lvl4pPr marL="1371600" indent="0">
              <a:buNone/>
              <a:defRPr sz="2000">
                <a:latin typeface="+mn-lt"/>
              </a:defRPr>
            </a:lvl4pPr>
            <a:lvl5pPr marL="1828800" indent="0">
              <a:buNone/>
              <a:defRPr sz="2000">
                <a:latin typeface="+mn-lt"/>
              </a:defRPr>
            </a:lvl5pPr>
          </a:lstStyle>
          <a:p>
            <a:endParaRPr lang="ru-RU" sz="2000" dirty="0">
              <a:latin typeface="+mj-lt"/>
              <a:ea typeface="Montserrat Light" charset="0"/>
              <a:cs typeface="Arial" panose="020B0604020202020204" pitchFamily="34" charset="0"/>
            </a:endParaRPr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4059C537-386D-4305-A251-55441944CEA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87718" y="1634699"/>
            <a:ext cx="4789134" cy="410666"/>
          </a:xfrm>
        </p:spPr>
        <p:txBody>
          <a:bodyPr>
            <a:noAutofit/>
          </a:bodyPr>
          <a:lstStyle>
            <a:lvl1pPr marL="0" indent="0">
              <a:buNone/>
              <a:defRPr sz="2800" b="1">
                <a:solidFill>
                  <a:srgbClr val="0176BB"/>
                </a:solidFill>
                <a:latin typeface="+mn-lt"/>
              </a:defRPr>
            </a:lvl1pPr>
            <a:lvl2pPr>
              <a:defRPr sz="3600" b="1">
                <a:solidFill>
                  <a:srgbClr val="0176BB"/>
                </a:solidFill>
                <a:latin typeface="+mn-lt"/>
              </a:defRPr>
            </a:lvl2pPr>
            <a:lvl3pPr>
              <a:defRPr sz="3600" b="1">
                <a:solidFill>
                  <a:srgbClr val="0176BB"/>
                </a:solidFill>
                <a:latin typeface="+mn-lt"/>
              </a:defRPr>
            </a:lvl3pPr>
            <a:lvl4pPr>
              <a:defRPr sz="3600" b="1">
                <a:solidFill>
                  <a:srgbClr val="0176BB"/>
                </a:solidFill>
                <a:latin typeface="+mn-lt"/>
              </a:defRPr>
            </a:lvl4pPr>
            <a:lvl5pPr>
              <a:defRPr sz="3600" b="1">
                <a:solidFill>
                  <a:srgbClr val="0176BB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First M. Last</a:t>
            </a:r>
          </a:p>
        </p:txBody>
      </p:sp>
      <p:sp>
        <p:nvSpPr>
          <p:cNvPr id="25" name="Text Placeholder 5">
            <a:extLst>
              <a:ext uri="{FF2B5EF4-FFF2-40B4-BE49-F238E27FC236}">
                <a16:creationId xmlns:a16="http://schemas.microsoft.com/office/drawing/2014/main" id="{0CB85FD3-689D-46E3-BF4D-D23D220CD95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674712" y="3760223"/>
            <a:ext cx="4789134" cy="410666"/>
          </a:xfrm>
        </p:spPr>
        <p:txBody>
          <a:bodyPr>
            <a:noAutofit/>
          </a:bodyPr>
          <a:lstStyle>
            <a:lvl1pPr marL="0" indent="0">
              <a:buNone/>
              <a:defRPr sz="2800" b="1">
                <a:solidFill>
                  <a:srgbClr val="0176BB"/>
                </a:solidFill>
                <a:latin typeface="+mn-lt"/>
              </a:defRPr>
            </a:lvl1pPr>
            <a:lvl2pPr>
              <a:defRPr sz="3600" b="1">
                <a:solidFill>
                  <a:srgbClr val="0176BB"/>
                </a:solidFill>
                <a:latin typeface="+mn-lt"/>
              </a:defRPr>
            </a:lvl2pPr>
            <a:lvl3pPr>
              <a:defRPr sz="3600" b="1">
                <a:solidFill>
                  <a:srgbClr val="0176BB"/>
                </a:solidFill>
                <a:latin typeface="+mn-lt"/>
              </a:defRPr>
            </a:lvl3pPr>
            <a:lvl4pPr>
              <a:defRPr sz="3600" b="1">
                <a:solidFill>
                  <a:srgbClr val="0176BB"/>
                </a:solidFill>
                <a:latin typeface="+mn-lt"/>
              </a:defRPr>
            </a:lvl4pPr>
            <a:lvl5pPr>
              <a:defRPr sz="3600" b="1">
                <a:solidFill>
                  <a:srgbClr val="0176BB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First M. Last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95F97E7-67B2-4D16-B062-99961160E5C9}"/>
              </a:ext>
            </a:extLst>
          </p:cNvPr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fld id="{FE4A2539-91EC-4BEC-B661-34B2032C655E}" type="datetime1">
              <a:rPr lang="en-US" smtClean="0"/>
              <a:pPr/>
              <a:t>8/12/2025</a:t>
            </a:fld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99543B3-C71E-4329-B9FD-D381B4DE17B2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D74EEBE0-90DA-9449-945D-BE812F6254A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81941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Contac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555FFE8-53E0-4355-AD9A-5A5A2D4E00D7}"/>
              </a:ext>
            </a:extLst>
          </p:cNvPr>
          <p:cNvCxnSpPr/>
          <p:nvPr userDrawn="1"/>
        </p:nvCxnSpPr>
        <p:spPr>
          <a:xfrm>
            <a:off x="6491622" y="1589498"/>
            <a:ext cx="0" cy="3708509"/>
          </a:xfrm>
          <a:prstGeom prst="line">
            <a:avLst/>
          </a:prstGeom>
          <a:ln w="2222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F8E2526D-B7AD-4A47-A854-EA33B83B355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00865" y="2884681"/>
            <a:ext cx="3350289" cy="153666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079AF42-1DD3-49DD-8189-87E92E2EE50B}"/>
              </a:ext>
            </a:extLst>
          </p:cNvPr>
          <p:cNvSpPr txBox="1"/>
          <p:nvPr userDrawn="1"/>
        </p:nvSpPr>
        <p:spPr>
          <a:xfrm>
            <a:off x="1890271" y="4055498"/>
            <a:ext cx="36079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+mj-lt"/>
                <a:ea typeface="Montserrat Light" charset="0"/>
                <a:cs typeface="Arial" panose="020B0604020202020204" pitchFamily="34" charset="0"/>
              </a:rPr>
              <a:t>www.brickergraydon.com</a:t>
            </a:r>
            <a:endParaRPr lang="ru-RU" sz="2000" dirty="0">
              <a:latin typeface="+mj-lt"/>
              <a:ea typeface="Montserrat Light" charset="0"/>
              <a:cs typeface="Arial" panose="020B0604020202020204" pitchFamily="34" charset="0"/>
            </a:endParaRPr>
          </a:p>
        </p:txBody>
      </p:sp>
      <p:pic>
        <p:nvPicPr>
          <p:cNvPr id="10" name="Graphic 9" descr="Receiver">
            <a:extLst>
              <a:ext uri="{FF2B5EF4-FFF2-40B4-BE49-F238E27FC236}">
                <a16:creationId xmlns:a16="http://schemas.microsoft.com/office/drawing/2014/main" id="{17FBB3BC-5627-4FE2-A124-F66467CCE27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48433" y="3508854"/>
            <a:ext cx="410665" cy="410665"/>
          </a:xfrm>
          <a:prstGeom prst="rect">
            <a:avLst/>
          </a:prstGeom>
        </p:spPr>
      </p:pic>
      <p:pic>
        <p:nvPicPr>
          <p:cNvPr id="11" name="Graphic 10" descr="Envelope">
            <a:extLst>
              <a:ext uri="{FF2B5EF4-FFF2-40B4-BE49-F238E27FC236}">
                <a16:creationId xmlns:a16="http://schemas.microsoft.com/office/drawing/2014/main" id="{9AD8C093-74BC-4C16-BD5C-54FA44FB75A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448434" y="3071537"/>
            <a:ext cx="410665" cy="410665"/>
          </a:xfrm>
          <a:prstGeom prst="rect">
            <a:avLst/>
          </a:prstGeom>
        </p:spPr>
      </p:pic>
      <p:pic>
        <p:nvPicPr>
          <p:cNvPr id="12" name="Graphic 11" descr="Laptop">
            <a:extLst>
              <a:ext uri="{FF2B5EF4-FFF2-40B4-BE49-F238E27FC236}">
                <a16:creationId xmlns:a16="http://schemas.microsoft.com/office/drawing/2014/main" id="{14B20278-3A78-42ED-B344-AC48B0697C2A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448433" y="4018289"/>
            <a:ext cx="410665" cy="410665"/>
          </a:xfrm>
          <a:prstGeom prst="rect">
            <a:avLst/>
          </a:prstGeom>
        </p:spPr>
      </p:pic>
      <p:sp>
        <p:nvSpPr>
          <p:cNvPr id="20" name="Text Placeholder 24">
            <a:extLst>
              <a:ext uri="{FF2B5EF4-FFF2-40B4-BE49-F238E27FC236}">
                <a16:creationId xmlns:a16="http://schemas.microsoft.com/office/drawing/2014/main" id="{5FBCB424-F626-4D31-9041-61C9D7E966D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954974" y="3124119"/>
            <a:ext cx="2784505" cy="305499"/>
          </a:xfrm>
        </p:spPr>
        <p:txBody>
          <a:bodyPr>
            <a:normAutofit/>
          </a:bodyPr>
          <a:lstStyle>
            <a:lvl1pPr marL="0" indent="0">
              <a:buNone/>
              <a:defRPr lang="ru-RU" sz="2000" dirty="0">
                <a:ea typeface="Montserrat Light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+mn-lt"/>
              </a:defRPr>
            </a:lvl2pPr>
            <a:lvl3pPr marL="914400" indent="0">
              <a:buNone/>
              <a:defRPr sz="2000">
                <a:latin typeface="+mn-lt"/>
              </a:defRPr>
            </a:lvl3pPr>
            <a:lvl4pPr marL="1371600" indent="0">
              <a:buNone/>
              <a:defRPr sz="2000">
                <a:latin typeface="+mn-lt"/>
              </a:defRPr>
            </a:lvl4pPr>
            <a:lvl5pPr marL="1828800" indent="0">
              <a:buNone/>
              <a:defRPr sz="2000">
                <a:latin typeface="+mn-lt"/>
              </a:defRPr>
            </a:lvl5pPr>
          </a:lstStyle>
          <a:p>
            <a:endParaRPr lang="ru-RU" sz="2000" dirty="0">
              <a:latin typeface="+mj-lt"/>
              <a:ea typeface="Montserrat Light" charset="0"/>
              <a:cs typeface="Arial" panose="020B0604020202020204" pitchFamily="34" charset="0"/>
            </a:endParaRPr>
          </a:p>
        </p:txBody>
      </p:sp>
      <p:sp>
        <p:nvSpPr>
          <p:cNvPr id="21" name="Text Placeholder 24">
            <a:extLst>
              <a:ext uri="{FF2B5EF4-FFF2-40B4-BE49-F238E27FC236}">
                <a16:creationId xmlns:a16="http://schemas.microsoft.com/office/drawing/2014/main" id="{1DA81546-C5A7-480A-A8EA-B74FB76D0C1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954974" y="3623427"/>
            <a:ext cx="2784505" cy="305499"/>
          </a:xfrm>
        </p:spPr>
        <p:txBody>
          <a:bodyPr>
            <a:normAutofit/>
          </a:bodyPr>
          <a:lstStyle>
            <a:lvl1pPr marL="0" indent="0">
              <a:buNone/>
              <a:defRPr lang="ru-RU" sz="2000" dirty="0">
                <a:ea typeface="Montserrat Light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+mn-lt"/>
              </a:defRPr>
            </a:lvl2pPr>
            <a:lvl3pPr marL="914400" indent="0">
              <a:buNone/>
              <a:defRPr sz="2000">
                <a:latin typeface="+mn-lt"/>
              </a:defRPr>
            </a:lvl3pPr>
            <a:lvl4pPr marL="1371600" indent="0">
              <a:buNone/>
              <a:defRPr sz="2000">
                <a:latin typeface="+mn-lt"/>
              </a:defRPr>
            </a:lvl4pPr>
            <a:lvl5pPr marL="1828800" indent="0">
              <a:buNone/>
              <a:defRPr sz="2000">
                <a:latin typeface="+mn-lt"/>
              </a:defRPr>
            </a:lvl5pPr>
          </a:lstStyle>
          <a:p>
            <a:endParaRPr lang="ru-RU" sz="2000" dirty="0">
              <a:latin typeface="+mj-lt"/>
              <a:ea typeface="Montserrat Light" charset="0"/>
              <a:cs typeface="Arial" panose="020B0604020202020204" pitchFamily="34" charset="0"/>
            </a:endParaRPr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4059C537-386D-4305-A251-55441944CEA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448433" y="2523893"/>
            <a:ext cx="4789134" cy="410666"/>
          </a:xfrm>
        </p:spPr>
        <p:txBody>
          <a:bodyPr>
            <a:noAutofit/>
          </a:bodyPr>
          <a:lstStyle>
            <a:lvl1pPr marL="0" indent="0">
              <a:buNone/>
              <a:defRPr sz="2800" b="1">
                <a:solidFill>
                  <a:srgbClr val="0176BB"/>
                </a:solidFill>
                <a:latin typeface="+mn-lt"/>
              </a:defRPr>
            </a:lvl1pPr>
            <a:lvl2pPr>
              <a:defRPr sz="3600" b="1">
                <a:solidFill>
                  <a:srgbClr val="0176BB"/>
                </a:solidFill>
                <a:latin typeface="+mn-lt"/>
              </a:defRPr>
            </a:lvl2pPr>
            <a:lvl3pPr>
              <a:defRPr sz="3600" b="1">
                <a:solidFill>
                  <a:srgbClr val="0176BB"/>
                </a:solidFill>
                <a:latin typeface="+mn-lt"/>
              </a:defRPr>
            </a:lvl3pPr>
            <a:lvl4pPr>
              <a:defRPr sz="3600" b="1">
                <a:solidFill>
                  <a:srgbClr val="0176BB"/>
                </a:solidFill>
                <a:latin typeface="+mn-lt"/>
              </a:defRPr>
            </a:lvl4pPr>
            <a:lvl5pPr>
              <a:defRPr sz="3600" b="1">
                <a:solidFill>
                  <a:srgbClr val="0176BB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First M. Last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7CFD09-8E96-4B83-A1A8-CD63FA405703}"/>
              </a:ext>
            </a:extLst>
          </p:cNvPr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fld id="{FE4A2539-91EC-4BEC-B661-34B2032C655E}" type="datetime1">
              <a:rPr lang="en-US" smtClean="0"/>
              <a:pPr/>
              <a:t>8/12/2025</a:t>
            </a:fld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95E4473-9466-4F13-B3C1-BFFC4A8166DB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D74EEBE0-90DA-9449-945D-BE812F6254A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06786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555FFE8-53E0-4355-AD9A-5A5A2D4E00D7}"/>
              </a:ext>
            </a:extLst>
          </p:cNvPr>
          <p:cNvCxnSpPr/>
          <p:nvPr userDrawn="1"/>
        </p:nvCxnSpPr>
        <p:spPr>
          <a:xfrm>
            <a:off x="6023082" y="1589498"/>
            <a:ext cx="0" cy="3708509"/>
          </a:xfrm>
          <a:prstGeom prst="line">
            <a:avLst/>
          </a:prstGeom>
          <a:ln w="2222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F8E2526D-B7AD-4A47-A854-EA33B83B355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990738" y="2514106"/>
            <a:ext cx="4321340" cy="1982055"/>
          </a:xfrm>
          <a:prstGeom prst="rect">
            <a:avLst/>
          </a:prstGeom>
        </p:spPr>
      </p:pic>
      <p:sp>
        <p:nvSpPr>
          <p:cNvPr id="11" name="Title 8">
            <a:extLst>
              <a:ext uri="{FF2B5EF4-FFF2-40B4-BE49-F238E27FC236}">
                <a16:creationId xmlns:a16="http://schemas.microsoft.com/office/drawing/2014/main" id="{721BF087-A112-4635-A60F-E7ABDD218E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2658" y="1589498"/>
            <a:ext cx="3866908" cy="3708509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lnSpc>
                <a:spcPct val="100000"/>
              </a:lnSpc>
              <a:defRPr sz="4000" b="1" i="0" baseline="0">
                <a:solidFill>
                  <a:srgbClr val="7FBC42"/>
                </a:solidFill>
                <a:latin typeface="+mn-lt"/>
                <a:ea typeface="Arial Black" panose="020B0A04020102020204" pitchFamily="34" charset="0"/>
                <a:cs typeface="Arial Black" panose="020B0A040201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7A7E3D-335E-478F-8D98-9BFCAD030E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A2539-91EC-4BEC-B661-34B2032C655E}" type="datetime1">
              <a:rPr lang="en-US" smtClean="0"/>
              <a:pPr/>
              <a:t>8/12/2025</a:t>
            </a:fld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3C8D053-1932-4195-81CA-EF8CF2DA888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74EEBE0-90DA-9449-945D-BE812F6254A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22170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555FFE8-53E0-4355-AD9A-5A5A2D4E00D7}"/>
              </a:ext>
            </a:extLst>
          </p:cNvPr>
          <p:cNvCxnSpPr/>
          <p:nvPr userDrawn="1"/>
        </p:nvCxnSpPr>
        <p:spPr>
          <a:xfrm>
            <a:off x="6023082" y="1589498"/>
            <a:ext cx="0" cy="3708509"/>
          </a:xfrm>
          <a:prstGeom prst="line">
            <a:avLst/>
          </a:prstGeom>
          <a:ln w="2222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F8E2526D-B7AD-4A47-A854-EA33B83B355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990738" y="2514106"/>
            <a:ext cx="4321340" cy="198205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6F45623-D63B-4D9A-8E68-BFBA15FA81F5}"/>
              </a:ext>
            </a:extLst>
          </p:cNvPr>
          <p:cNvSpPr txBox="1"/>
          <p:nvPr userDrawn="1"/>
        </p:nvSpPr>
        <p:spPr>
          <a:xfrm>
            <a:off x="856211" y="2828835"/>
            <a:ext cx="43974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7FBC42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Thank You</a:t>
            </a:r>
            <a:endParaRPr lang="en-US" sz="7200" b="1" dirty="0">
              <a:solidFill>
                <a:srgbClr val="7FBC42"/>
              </a:solidFill>
              <a:latin typeface="+mn-lt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CE2FD75-E229-460D-9685-2D01CDEA55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A2539-91EC-4BEC-B661-34B2032C655E}" type="datetime1">
              <a:rPr lang="en-US" smtClean="0"/>
              <a:pPr/>
              <a:t>8/12/2025</a:t>
            </a:fld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CA6A4E-B3C0-441F-9182-DB2DB9BF147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74EEBE0-90DA-9449-945D-BE812F6254A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269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Patter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2837AA-AA46-4C40-B96E-790C3D71B1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84"/>
          <a:stretch/>
        </p:blipFill>
        <p:spPr>
          <a:xfrm>
            <a:off x="0" y="-17250"/>
            <a:ext cx="12192000" cy="402911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B69A3B1-AD95-411E-AA32-906B19A57AA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8292" y="4791499"/>
            <a:ext cx="2485508" cy="1140019"/>
          </a:xfrm>
          <a:prstGeom prst="rect">
            <a:avLst/>
          </a:prstGeom>
        </p:spPr>
      </p:pic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1F3EDE8C-6D07-4078-90BE-E3A8BD309D9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37771" y="4761434"/>
            <a:ext cx="2255838" cy="120015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n-lt"/>
                <a:ea typeface="Montserrat Light" charset="0"/>
                <a:cs typeface="Arial" panose="020B0604020202020204" pitchFamily="34" charset="0"/>
              </a:rPr>
              <a:t>First M. Last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n-lt"/>
                <a:ea typeface="Montserrat Light" charset="0"/>
                <a:cs typeface="Arial" panose="020B0604020202020204" pitchFamily="34" charset="0"/>
              </a:rPr>
              <a:t>Title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n-lt"/>
                <a:ea typeface="Montserrat Light" charset="0"/>
                <a:cs typeface="Arial" panose="020B0604020202020204" pitchFamily="34" charset="0"/>
              </a:rPr>
              <a:t>Bricker Graydon </a:t>
            </a:r>
          </a:p>
        </p:txBody>
      </p:sp>
      <p:sp>
        <p:nvSpPr>
          <p:cNvPr id="24" name="Text Placeholder 22">
            <a:extLst>
              <a:ext uri="{FF2B5EF4-FFF2-40B4-BE49-F238E27FC236}">
                <a16:creationId xmlns:a16="http://schemas.microsoft.com/office/drawing/2014/main" id="{DE459FFB-87E7-4792-9D4A-8235D97DC0C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303720" y="4761434"/>
            <a:ext cx="2255838" cy="120015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n-lt"/>
                <a:ea typeface="Montserrat Light" charset="0"/>
                <a:cs typeface="Arial" panose="020B0604020202020204" pitchFamily="34" charset="0"/>
              </a:rPr>
              <a:t>First M. Last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n-lt"/>
                <a:ea typeface="Montserrat Light" charset="0"/>
                <a:cs typeface="Arial" panose="020B0604020202020204" pitchFamily="34" charset="0"/>
              </a:rPr>
              <a:t>Title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n-lt"/>
                <a:ea typeface="Montserrat Light" charset="0"/>
                <a:cs typeface="Arial" panose="020B0604020202020204" pitchFamily="34" charset="0"/>
              </a:rPr>
              <a:t>Bricker Graydon </a:t>
            </a:r>
          </a:p>
        </p:txBody>
      </p:sp>
      <p:sp>
        <p:nvSpPr>
          <p:cNvPr id="25" name="Text Placeholder 22">
            <a:extLst>
              <a:ext uri="{FF2B5EF4-FFF2-40B4-BE49-F238E27FC236}">
                <a16:creationId xmlns:a16="http://schemas.microsoft.com/office/drawing/2014/main" id="{DAD88B8D-C90C-4A57-848A-5FD99CB230C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769669" y="4761434"/>
            <a:ext cx="2255838" cy="120015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n-lt"/>
                <a:ea typeface="Montserrat Light" charset="0"/>
                <a:cs typeface="Arial" panose="020B0604020202020204" pitchFamily="34" charset="0"/>
              </a:rPr>
              <a:t>First M. Last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n-lt"/>
                <a:ea typeface="Montserrat Light" charset="0"/>
                <a:cs typeface="Arial" panose="020B0604020202020204" pitchFamily="34" charset="0"/>
              </a:rPr>
              <a:t>Title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n-lt"/>
                <a:ea typeface="Montserrat Light" charset="0"/>
                <a:cs typeface="Arial" panose="020B0604020202020204" pitchFamily="34" charset="0"/>
              </a:rPr>
              <a:t>Bricker Graydon 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191DFA1-E2F3-49E7-80B6-89C1A815D9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997307"/>
            <a:ext cx="10515600" cy="1325563"/>
          </a:xfrm>
        </p:spPr>
        <p:txBody>
          <a:bodyPr>
            <a:noAutofit/>
          </a:bodyPr>
          <a:lstStyle>
            <a:lvl1pPr>
              <a:defRPr sz="66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Add Title Here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415A803D-9A17-4A2B-88BE-33D5BFA6DADB}"/>
              </a:ext>
            </a:extLst>
          </p:cNvPr>
          <p:cNvSpPr>
            <a:spLocks noGrp="1"/>
          </p:cNvSpPr>
          <p:nvPr>
            <p:ph type="dt" sz="half" idx="27"/>
          </p:nvPr>
        </p:nvSpPr>
        <p:spPr/>
        <p:txBody>
          <a:bodyPr/>
          <a:lstStyle/>
          <a:p>
            <a:fld id="{FE4A2539-91EC-4BEC-B661-34B2032C655E}" type="datetime1">
              <a:rPr lang="en-US" smtClean="0"/>
              <a:pPr/>
              <a:t>8/12/2025</a:t>
            </a:fld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0E3AD7-0D58-4351-8CF4-1E1493B9E200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D74EEBE0-90DA-9449-945D-BE812F6254A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15180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8/12/2025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57656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0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0_Image Bullets 3X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87028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64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Patter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99C1124-1B75-433D-AE4F-3E8E427DD6C9}"/>
              </a:ext>
            </a:extLst>
          </p:cNvPr>
          <p:cNvSpPr/>
          <p:nvPr userDrawn="1"/>
        </p:nvSpPr>
        <p:spPr>
          <a:xfrm>
            <a:off x="0" y="0"/>
            <a:ext cx="7674123" cy="40118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681A4F3-3CF2-4293-96BC-10C62BEAA2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84"/>
          <a:stretch/>
        </p:blipFill>
        <p:spPr>
          <a:xfrm>
            <a:off x="0" y="-17250"/>
            <a:ext cx="12192000" cy="402911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B69A3B1-AD95-411E-AA32-906B19A57AA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8292" y="4791499"/>
            <a:ext cx="2485508" cy="1140019"/>
          </a:xfrm>
          <a:prstGeom prst="rect">
            <a:avLst/>
          </a:prstGeom>
        </p:spPr>
      </p:pic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1F3EDE8C-6D07-4078-90BE-E3A8BD309D9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37771" y="4761434"/>
            <a:ext cx="2255838" cy="120015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n-lt"/>
                <a:ea typeface="Montserrat Light" charset="0"/>
                <a:cs typeface="Arial" panose="020B0604020202020204" pitchFamily="34" charset="0"/>
              </a:rPr>
              <a:t>First M. Last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n-lt"/>
                <a:ea typeface="Montserrat Light" charset="0"/>
                <a:cs typeface="Arial" panose="020B0604020202020204" pitchFamily="34" charset="0"/>
              </a:rPr>
              <a:t>Title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n-lt"/>
                <a:ea typeface="Montserrat Light" charset="0"/>
                <a:cs typeface="Arial" panose="020B0604020202020204" pitchFamily="34" charset="0"/>
              </a:rPr>
              <a:t>Bricker Graydon </a:t>
            </a:r>
          </a:p>
        </p:txBody>
      </p:sp>
      <p:sp>
        <p:nvSpPr>
          <p:cNvPr id="24" name="Text Placeholder 22">
            <a:extLst>
              <a:ext uri="{FF2B5EF4-FFF2-40B4-BE49-F238E27FC236}">
                <a16:creationId xmlns:a16="http://schemas.microsoft.com/office/drawing/2014/main" id="{DE459FFB-87E7-4792-9D4A-8235D97DC0C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303720" y="4761434"/>
            <a:ext cx="2255838" cy="120015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n-lt"/>
                <a:ea typeface="Montserrat Light" charset="0"/>
                <a:cs typeface="Arial" panose="020B0604020202020204" pitchFamily="34" charset="0"/>
              </a:rPr>
              <a:t>First M. Last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n-lt"/>
                <a:ea typeface="Montserrat Light" charset="0"/>
                <a:cs typeface="Arial" panose="020B0604020202020204" pitchFamily="34" charset="0"/>
              </a:rPr>
              <a:t>Title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n-lt"/>
                <a:ea typeface="Montserrat Light" charset="0"/>
                <a:cs typeface="Arial" panose="020B0604020202020204" pitchFamily="34" charset="0"/>
              </a:rPr>
              <a:t>Bricker Graydon </a:t>
            </a:r>
          </a:p>
        </p:txBody>
      </p:sp>
      <p:sp>
        <p:nvSpPr>
          <p:cNvPr id="25" name="Text Placeholder 22">
            <a:extLst>
              <a:ext uri="{FF2B5EF4-FFF2-40B4-BE49-F238E27FC236}">
                <a16:creationId xmlns:a16="http://schemas.microsoft.com/office/drawing/2014/main" id="{DAD88B8D-C90C-4A57-848A-5FD99CB230C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769669" y="4761434"/>
            <a:ext cx="2255838" cy="120015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n-lt"/>
                <a:ea typeface="Montserrat Light" charset="0"/>
                <a:cs typeface="Arial" panose="020B0604020202020204" pitchFamily="34" charset="0"/>
              </a:rPr>
              <a:t>First M. Last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n-lt"/>
                <a:ea typeface="Montserrat Light" charset="0"/>
                <a:cs typeface="Arial" panose="020B0604020202020204" pitchFamily="34" charset="0"/>
              </a:rPr>
              <a:t>Title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n-lt"/>
                <a:ea typeface="Montserrat Light" charset="0"/>
                <a:cs typeface="Arial" panose="020B0604020202020204" pitchFamily="34" charset="0"/>
              </a:rPr>
              <a:t>Bricker Graydon </a:t>
            </a:r>
          </a:p>
        </p:txBody>
      </p:sp>
      <p:sp>
        <p:nvSpPr>
          <p:cNvPr id="29" name="Slide Number Placeholder 4">
            <a:extLst>
              <a:ext uri="{FF2B5EF4-FFF2-40B4-BE49-F238E27FC236}">
                <a16:creationId xmlns:a16="http://schemas.microsoft.com/office/drawing/2014/main" id="{AC3DB1D8-C9D7-4F84-A678-196BDF936C06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725714" rtl="0" eaLnBrk="1" latinLnBrk="0" hangingPunct="1">
              <a:defRPr sz="1300" b="1" i="0" kern="1200">
                <a:solidFill>
                  <a:srgbClr val="588AB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725714" algn="l" defTabSz="725714" rtl="0" eaLnBrk="1" latinLnBrk="0" hangingPunct="1">
              <a:defRPr sz="285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51427" algn="l" defTabSz="725714" rtl="0" eaLnBrk="1" latinLnBrk="0" hangingPunct="1">
              <a:defRPr sz="285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77141" algn="l" defTabSz="725714" rtl="0" eaLnBrk="1" latinLnBrk="0" hangingPunct="1">
              <a:defRPr sz="285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02854" algn="l" defTabSz="725714" rtl="0" eaLnBrk="1" latinLnBrk="0" hangingPunct="1">
              <a:defRPr sz="285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28568" algn="l" defTabSz="725714" rtl="0" eaLnBrk="1" latinLnBrk="0" hangingPunct="1">
              <a:defRPr sz="285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54281" algn="l" defTabSz="725714" rtl="0" eaLnBrk="1" latinLnBrk="0" hangingPunct="1">
              <a:defRPr sz="285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79995" algn="l" defTabSz="725714" rtl="0" eaLnBrk="1" latinLnBrk="0" hangingPunct="1">
              <a:defRPr sz="285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05708" algn="l" defTabSz="725714" rtl="0" eaLnBrk="1" latinLnBrk="0" hangingPunct="1">
              <a:defRPr sz="285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74EEBE0-90DA-9449-945D-BE812F6254A8}" type="slidenum">
              <a:rPr lang="en-US" smtClean="0">
                <a:solidFill>
                  <a:srgbClr val="0176BB"/>
                </a:solidFill>
                <a:latin typeface="+mj-lt"/>
              </a:rPr>
              <a:pPr/>
              <a:t>‹#›</a:t>
            </a:fld>
            <a:endParaRPr lang="en-US" dirty="0">
              <a:solidFill>
                <a:srgbClr val="0176BB"/>
              </a:solidFill>
              <a:latin typeface="+mj-lt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6545CFD-099B-4162-9023-DC80DE57CE35}"/>
              </a:ext>
            </a:extLst>
          </p:cNvPr>
          <p:cNvSpPr>
            <a:spLocks noGrp="1"/>
          </p:cNvSpPr>
          <p:nvPr>
            <p:ph type="dt" sz="half" idx="27"/>
          </p:nvPr>
        </p:nvSpPr>
        <p:spPr/>
        <p:txBody>
          <a:bodyPr/>
          <a:lstStyle/>
          <a:p>
            <a:fld id="{FE4A2539-91EC-4BEC-B661-34B2032C655E}" type="datetime1">
              <a:rPr lang="en-US" smtClean="0"/>
              <a:pPr/>
              <a:t>8/12/2025</a:t>
            </a:fld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838461A-5FE1-494A-825D-8F7F8ED3BF44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D74EEBE0-90DA-9449-945D-BE812F6254A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C046752-A598-4101-963C-D4B84E65A3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995368"/>
            <a:ext cx="10515600" cy="1325563"/>
          </a:xfrm>
        </p:spPr>
        <p:txBody>
          <a:bodyPr>
            <a:normAutofit/>
          </a:bodyPr>
          <a:lstStyle>
            <a:lvl1pPr>
              <a:defRPr sz="66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Add Title Here</a:t>
            </a:r>
          </a:p>
        </p:txBody>
      </p:sp>
    </p:spTree>
    <p:extLst>
      <p:ext uri="{BB962C8B-B14F-4D97-AF65-F5344CB8AC3E}">
        <p14:creationId xmlns:p14="http://schemas.microsoft.com/office/powerpoint/2010/main" val="14814759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Transi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681A4F3-3CF2-4293-96BC-10C62BEAA2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5"/>
          <a:stretch/>
        </p:blipFill>
        <p:spPr>
          <a:xfrm>
            <a:off x="0" y="1566017"/>
            <a:ext cx="12192000" cy="409879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B69A3B1-AD95-411E-AA32-906B19A57AA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8292" y="183832"/>
            <a:ext cx="2485508" cy="1140019"/>
          </a:xfrm>
          <a:prstGeom prst="rect">
            <a:avLst/>
          </a:prstGeom>
        </p:spPr>
      </p:pic>
      <p:sp>
        <p:nvSpPr>
          <p:cNvPr id="6" name="Title 4">
            <a:extLst>
              <a:ext uri="{FF2B5EF4-FFF2-40B4-BE49-F238E27FC236}">
                <a16:creationId xmlns:a16="http://schemas.microsoft.com/office/drawing/2014/main" id="{A3EB84FE-E948-49CC-A8AE-A3F2031C70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599724"/>
            <a:ext cx="10515600" cy="1325563"/>
          </a:xfrm>
        </p:spPr>
        <p:txBody>
          <a:bodyPr>
            <a:normAutofit/>
          </a:bodyPr>
          <a:lstStyle>
            <a:lvl1pPr>
              <a:defRPr sz="66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Add Title Here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A81736-C1B5-469A-8667-0641323CC3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A2539-91EC-4BEC-B661-34B2032C655E}" type="datetime1">
              <a:rPr lang="en-US" smtClean="0"/>
              <a:pPr/>
              <a:t>8/12/2025</a:t>
            </a:fld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D6CFCD-B4A7-4568-BB6C-D1C0D0B81C5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74EEBE0-90DA-9449-945D-BE812F6254A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83339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Transi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1019831-F363-4543-BB95-63E8AA4964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5"/>
          <a:stretch/>
        </p:blipFill>
        <p:spPr>
          <a:xfrm>
            <a:off x="0" y="1566017"/>
            <a:ext cx="12192000" cy="409879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B69A3B1-AD95-411E-AA32-906B19A57AA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8292" y="183832"/>
            <a:ext cx="2485508" cy="1140019"/>
          </a:xfrm>
          <a:prstGeom prst="rect">
            <a:avLst/>
          </a:prstGeom>
        </p:spPr>
      </p:pic>
      <p:sp>
        <p:nvSpPr>
          <p:cNvPr id="7" name="Title 4">
            <a:extLst>
              <a:ext uri="{FF2B5EF4-FFF2-40B4-BE49-F238E27FC236}">
                <a16:creationId xmlns:a16="http://schemas.microsoft.com/office/drawing/2014/main" id="{921D9A51-54EF-41FF-821C-30F84CA11E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599724"/>
            <a:ext cx="10515600" cy="1325563"/>
          </a:xfrm>
        </p:spPr>
        <p:txBody>
          <a:bodyPr>
            <a:normAutofit/>
          </a:bodyPr>
          <a:lstStyle>
            <a:lvl1pPr>
              <a:defRPr sz="66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Add Title Here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55978C-788B-4D32-B51F-E836F971C6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A2539-91EC-4BEC-B661-34B2032C655E}" type="datetime1">
              <a:rPr lang="en-US" smtClean="0"/>
              <a:pPr/>
              <a:t>8/12/2025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C08A63-A443-4FA8-88DE-A0BF1E88923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74EEBE0-90DA-9449-945D-BE812F6254A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11102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1DBB0E4C-3C09-4E5A-8644-2AD054C589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2042" y="474150"/>
            <a:ext cx="1885608" cy="864865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07F6A8A-981E-4FB8-A66B-8B1B8894C5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350" y="1676677"/>
            <a:ext cx="6159988" cy="467967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2E6D84B6-593B-4437-822B-DA9EA39DF745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705420" y="1723185"/>
            <a:ext cx="5486580" cy="5181323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4572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lvl1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3pPr>
          </a:lstStyle>
          <a:p>
            <a:pPr marL="0" marR="0" lvl="0" indent="0" algn="l" defTabSz="4572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Calibri Light" panose="020F0302020204030204"/>
                <a:ea typeface="Open Sans" charset="0"/>
                <a:cs typeface="Arial" panose="020B0604020202020204" pitchFamily="34" charset="0"/>
              </a:rPr>
              <a:t>high-res image, chart or graph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72697AD-14CE-43B5-91B2-8F53B4E9D665}"/>
              </a:ext>
            </a:extLst>
          </p:cNvPr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fld id="{FE4A2539-91EC-4BEC-B661-34B2032C655E}" type="datetime1">
              <a:rPr lang="en-US" smtClean="0"/>
              <a:pPr/>
              <a:t>8/12/2025</a:t>
            </a:fld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1C4CCB4-A49A-48C8-BAD3-40CACC7559EA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D74EEBE0-90DA-9449-945D-BE812F6254A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B111D60A-0533-4F7E-9E83-29CC6A9AEEA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55457" y="1202729"/>
            <a:ext cx="11122193" cy="456436"/>
          </a:xfrm>
          <a:prstGeom prst="rect">
            <a:avLst/>
          </a:prstGeom>
          <a:noFill/>
          <a:ln>
            <a:noFill/>
          </a:ln>
        </p:spPr>
        <p:txBody>
          <a:bodyPr tIns="0" bIns="0" numCol="1" spcCol="457200" anchor="ctr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US" sz="3200" b="1" i="0" kern="1200" dirty="0">
                <a:solidFill>
                  <a:srgbClr val="0176BB"/>
                </a:solidFill>
                <a:latin typeface="+mn-lt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600">
                <a:latin typeface="Open Sans" charset="0"/>
                <a:ea typeface="Open Sans" charset="0"/>
                <a:cs typeface="Open Sans" charset="0"/>
              </a:defRPr>
            </a:lvl2pPr>
            <a:lvl3pPr marL="914400" indent="0">
              <a:buNone/>
              <a:defRPr sz="1600">
                <a:latin typeface="Open Sans" charset="0"/>
                <a:ea typeface="Open Sans" charset="0"/>
                <a:cs typeface="Open Sans" charset="0"/>
              </a:defRPr>
            </a:lvl3pPr>
            <a:lvl4pPr marL="1371600" indent="0">
              <a:buNone/>
              <a:defRPr sz="1600">
                <a:latin typeface="Open Sans" charset="0"/>
                <a:ea typeface="Open Sans" charset="0"/>
                <a:cs typeface="Open Sans" charset="0"/>
              </a:defRPr>
            </a:lvl4pPr>
            <a:lvl5pPr marL="1828800" indent="0">
              <a:buNone/>
              <a:defRPr sz="160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marL="0" marR="0" lvl="0" indent="0" algn="l" defTabSz="4572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/>
          </a:p>
        </p:txBody>
      </p:sp>
      <p:sp>
        <p:nvSpPr>
          <p:cNvPr id="11" name="Title 7">
            <a:extLst>
              <a:ext uri="{FF2B5EF4-FFF2-40B4-BE49-F238E27FC236}">
                <a16:creationId xmlns:a16="http://schemas.microsoft.com/office/drawing/2014/main" id="{213D506F-B91F-44DB-BDA3-D7116F08F0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5457" y="648287"/>
            <a:ext cx="7870159" cy="456436"/>
          </a:xfrm>
        </p:spPr>
        <p:txBody>
          <a:bodyPr>
            <a:normAutofit/>
          </a:bodyPr>
          <a:lstStyle>
            <a:lvl1pPr>
              <a:defRPr sz="3600" b="1">
                <a:solidFill>
                  <a:srgbClr val="0F2849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17275381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Subheading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7013C66C-9F92-43E5-95C4-3F92427746F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55457" y="1202729"/>
            <a:ext cx="11122193" cy="520456"/>
          </a:xfrm>
          <a:prstGeom prst="rect">
            <a:avLst/>
          </a:prstGeom>
          <a:noFill/>
          <a:ln>
            <a:noFill/>
          </a:ln>
        </p:spPr>
        <p:txBody>
          <a:bodyPr tIns="0" bIns="0" numCol="1" spcCol="457200" anchor="ctr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US" sz="3200" b="1" i="0" kern="1200" dirty="0">
                <a:solidFill>
                  <a:srgbClr val="0176BB"/>
                </a:solidFill>
                <a:latin typeface="+mn-lt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600">
                <a:latin typeface="Open Sans" charset="0"/>
                <a:ea typeface="Open Sans" charset="0"/>
                <a:cs typeface="Open Sans" charset="0"/>
              </a:defRPr>
            </a:lvl2pPr>
            <a:lvl3pPr marL="914400" indent="0">
              <a:buNone/>
              <a:defRPr sz="1600">
                <a:latin typeface="Open Sans" charset="0"/>
                <a:ea typeface="Open Sans" charset="0"/>
                <a:cs typeface="Open Sans" charset="0"/>
              </a:defRPr>
            </a:lvl3pPr>
            <a:lvl4pPr marL="1371600" indent="0">
              <a:buNone/>
              <a:defRPr sz="1600">
                <a:latin typeface="Open Sans" charset="0"/>
                <a:ea typeface="Open Sans" charset="0"/>
                <a:cs typeface="Open Sans" charset="0"/>
              </a:defRPr>
            </a:lvl4pPr>
            <a:lvl5pPr marL="1828800" indent="0">
              <a:buNone/>
              <a:defRPr sz="160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marL="0" marR="0" lvl="0" indent="0" algn="l" defTabSz="4572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1E987DF-CF75-4DBD-991F-59F4FED9FC35}"/>
              </a:ext>
            </a:extLst>
          </p:cNvPr>
          <p:cNvCxnSpPr/>
          <p:nvPr userDrawn="1"/>
        </p:nvCxnSpPr>
        <p:spPr>
          <a:xfrm>
            <a:off x="555457" y="1851196"/>
            <a:ext cx="11122193" cy="0"/>
          </a:xfrm>
          <a:prstGeom prst="line">
            <a:avLst/>
          </a:prstGeom>
          <a:ln w="2222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id="{BDF73426-DBF6-4481-AD5F-EC1C98EC4B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2042" y="474150"/>
            <a:ext cx="1885608" cy="864865"/>
          </a:xfrm>
          <a:prstGeom prst="rect">
            <a:avLst/>
          </a:prstGeom>
        </p:spPr>
      </p:pic>
      <p:sp>
        <p:nvSpPr>
          <p:cNvPr id="29" name="Text Placeholder 24">
            <a:extLst>
              <a:ext uri="{FF2B5EF4-FFF2-40B4-BE49-F238E27FC236}">
                <a16:creationId xmlns:a16="http://schemas.microsoft.com/office/drawing/2014/main" id="{CC06AE40-2276-422C-BAB5-89DCDF9DB1B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55625" y="1979208"/>
            <a:ext cx="11122025" cy="4216720"/>
          </a:xfr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1980A3-32DD-4269-A64E-0F9219C4C0E0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FE4A2539-91EC-4BEC-B661-34B2032C655E}" type="datetime1">
              <a:rPr lang="en-US" smtClean="0"/>
              <a:pPr/>
              <a:t>8/12/2025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38EEB0-219D-47B9-9C81-5C8D83681A33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D74EEBE0-90DA-9449-945D-BE812F6254A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itle 7">
            <a:extLst>
              <a:ext uri="{FF2B5EF4-FFF2-40B4-BE49-F238E27FC236}">
                <a16:creationId xmlns:a16="http://schemas.microsoft.com/office/drawing/2014/main" id="{F24FCFA6-F60B-422B-AC88-68B3A51F25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5457" y="648287"/>
            <a:ext cx="7870159" cy="456436"/>
          </a:xfrm>
        </p:spPr>
        <p:txBody>
          <a:bodyPr>
            <a:normAutofit/>
          </a:bodyPr>
          <a:lstStyle>
            <a:lvl1pPr>
              <a:defRPr sz="3600" b="1">
                <a:solidFill>
                  <a:srgbClr val="0F2849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What to Expect</a:t>
            </a:r>
          </a:p>
        </p:txBody>
      </p:sp>
    </p:spTree>
    <p:extLst>
      <p:ext uri="{BB962C8B-B14F-4D97-AF65-F5344CB8AC3E}">
        <p14:creationId xmlns:p14="http://schemas.microsoft.com/office/powerpoint/2010/main" val="13202377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1E987DF-CF75-4DBD-991F-59F4FED9FC35}"/>
              </a:ext>
            </a:extLst>
          </p:cNvPr>
          <p:cNvCxnSpPr/>
          <p:nvPr userDrawn="1"/>
        </p:nvCxnSpPr>
        <p:spPr>
          <a:xfrm>
            <a:off x="555457" y="1429139"/>
            <a:ext cx="11122193" cy="0"/>
          </a:xfrm>
          <a:prstGeom prst="line">
            <a:avLst/>
          </a:prstGeom>
          <a:ln w="2222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id="{BDF73426-DBF6-4481-AD5F-EC1C98EC4B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2042" y="474150"/>
            <a:ext cx="1885608" cy="864865"/>
          </a:xfrm>
          <a:prstGeom prst="rect">
            <a:avLst/>
          </a:prstGeom>
        </p:spPr>
      </p:pic>
      <p:sp>
        <p:nvSpPr>
          <p:cNvPr id="29" name="Text Placeholder 24">
            <a:extLst>
              <a:ext uri="{FF2B5EF4-FFF2-40B4-BE49-F238E27FC236}">
                <a16:creationId xmlns:a16="http://schemas.microsoft.com/office/drawing/2014/main" id="{CC06AE40-2276-422C-BAB5-89DCDF9DB1B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55625" y="1632368"/>
            <a:ext cx="11122025" cy="4459276"/>
          </a:xfr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433ECD-DC5B-4059-AA7A-EA6DA6B05018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FE4A2539-91EC-4BEC-B661-34B2032C655E}" type="datetime1">
              <a:rPr lang="en-US" smtClean="0"/>
              <a:pPr/>
              <a:t>8/12/2025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27105D-4D17-42BE-B3CB-A96522ECFCEF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D74EEBE0-90DA-9449-945D-BE812F6254A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7">
            <a:extLst>
              <a:ext uri="{FF2B5EF4-FFF2-40B4-BE49-F238E27FC236}">
                <a16:creationId xmlns:a16="http://schemas.microsoft.com/office/drawing/2014/main" id="{046A5AFB-70F2-400E-9F24-F3BD9EFB50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8946" y="769476"/>
            <a:ext cx="7870159" cy="456436"/>
          </a:xfrm>
        </p:spPr>
        <p:txBody>
          <a:bodyPr>
            <a:normAutofit/>
          </a:bodyPr>
          <a:lstStyle>
            <a:lvl1pPr>
              <a:defRPr sz="3600" b="1">
                <a:solidFill>
                  <a:srgbClr val="0F2849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7064383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09E1E3B-D407-4497-9C76-73313C9A08A5}"/>
              </a:ext>
            </a:extLst>
          </p:cNvPr>
          <p:cNvCxnSpPr/>
          <p:nvPr userDrawn="1"/>
        </p:nvCxnSpPr>
        <p:spPr>
          <a:xfrm>
            <a:off x="4167438" y="526152"/>
            <a:ext cx="0" cy="5788923"/>
          </a:xfrm>
          <a:prstGeom prst="line">
            <a:avLst/>
          </a:prstGeom>
          <a:noFill/>
          <a:ln w="22225" cap="flat" cmpd="sng" algn="ctr">
            <a:solidFill>
              <a:sysClr val="window" lastClr="FFFFFF">
                <a:lumMod val="75000"/>
              </a:sysClr>
            </a:solidFill>
            <a:prstDash val="solid"/>
          </a:ln>
          <a:effectLst/>
        </p:spPr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B4DAFCA-9899-4B00-AF67-6787C28C333A}"/>
              </a:ext>
            </a:extLst>
          </p:cNvPr>
          <p:cNvCxnSpPr/>
          <p:nvPr userDrawn="1"/>
        </p:nvCxnSpPr>
        <p:spPr>
          <a:xfrm>
            <a:off x="8087226" y="516350"/>
            <a:ext cx="0" cy="5808250"/>
          </a:xfrm>
          <a:prstGeom prst="line">
            <a:avLst/>
          </a:prstGeom>
          <a:noFill/>
          <a:ln w="22225" cap="flat" cmpd="sng" algn="ctr">
            <a:solidFill>
              <a:sysClr val="window" lastClr="FFFFFF">
                <a:lumMod val="75000"/>
              </a:sysClr>
            </a:solidFill>
            <a:prstDash val="solid"/>
          </a:ln>
          <a:effectLst/>
        </p:spPr>
      </p:cxn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33EC9887-D293-4328-98BC-3B0F7D4F1F02}"/>
              </a:ext>
            </a:extLst>
          </p:cNvPr>
          <p:cNvSpPr txBox="1">
            <a:spLocks/>
          </p:cNvSpPr>
          <p:nvPr userDrawn="1"/>
        </p:nvSpPr>
        <p:spPr>
          <a:xfrm>
            <a:off x="4419601" y="526152"/>
            <a:ext cx="3419474" cy="140742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numCol="1" spcCol="457200" rtlCol="0" anchor="ctr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800" b="1" i="0" kern="1200" baseline="0">
                <a:solidFill>
                  <a:srgbClr val="588AB6"/>
                </a:solidFill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defRPr>
            </a:lvl1pPr>
            <a:lvl2pPr marL="457200" indent="0" algn="l" defTabSz="609585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914400" indent="0" algn="l" defTabSz="609585" rtl="0" eaLnBrk="1" latinLnBrk="0" hangingPunct="1">
              <a:spcBef>
                <a:spcPct val="20000"/>
              </a:spcBef>
              <a:buFont typeface="Courier New" panose="02070309020205020404" pitchFamily="49" charset="0"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marL="1371600" indent="0" algn="l" defTabSz="609585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1828800" indent="0" algn="l" defTabSz="609585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176BB"/>
              </a:solidFill>
              <a:effectLst/>
              <a:uLnTx/>
              <a:uFillTx/>
              <a:latin typeface="+mn-lt"/>
              <a:ea typeface="Open Sans" charset="0"/>
              <a:cs typeface="Arial" panose="020B0604020202020204" pitchFamily="34" charset="0"/>
            </a:endParaRP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19E45338-9395-4187-A48F-69CBA577C452}"/>
              </a:ext>
            </a:extLst>
          </p:cNvPr>
          <p:cNvSpPr txBox="1">
            <a:spLocks/>
          </p:cNvSpPr>
          <p:nvPr userDrawn="1"/>
        </p:nvSpPr>
        <p:spPr>
          <a:xfrm>
            <a:off x="8343901" y="547479"/>
            <a:ext cx="3350292" cy="140742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numCol="1" spcCol="457200" rtlCol="0" anchor="ctr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800" b="1" i="0" kern="1200" baseline="0">
                <a:solidFill>
                  <a:srgbClr val="588AB6"/>
                </a:solidFill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defRPr>
            </a:lvl1pPr>
            <a:lvl2pPr marL="457200" indent="0" algn="l" defTabSz="609585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914400" indent="0" algn="l" defTabSz="609585" rtl="0" eaLnBrk="1" latinLnBrk="0" hangingPunct="1">
              <a:spcBef>
                <a:spcPct val="20000"/>
              </a:spcBef>
              <a:buFont typeface="Courier New" panose="02070309020205020404" pitchFamily="49" charset="0"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marL="1371600" indent="0" algn="l" defTabSz="609585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1828800" indent="0" algn="l" defTabSz="609585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176BB"/>
              </a:solidFill>
              <a:effectLst/>
              <a:uLnTx/>
              <a:uFillTx/>
              <a:latin typeface="+mn-lt"/>
              <a:ea typeface="Open Sans" charset="0"/>
              <a:cs typeface="Arial" panose="020B0604020202020204" pitchFamily="34" charset="0"/>
            </a:endParaRP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D0964ABA-876C-47A8-ABB3-F03B89260F97}"/>
              </a:ext>
            </a:extLst>
          </p:cNvPr>
          <p:cNvSpPr txBox="1">
            <a:spLocks/>
          </p:cNvSpPr>
          <p:nvPr userDrawn="1"/>
        </p:nvSpPr>
        <p:spPr>
          <a:xfrm>
            <a:off x="495300" y="516627"/>
            <a:ext cx="3419474" cy="140742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numCol="1" spcCol="457200" rtlCol="0" anchor="ctr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800" b="1" i="0" kern="1200" baseline="0">
                <a:solidFill>
                  <a:srgbClr val="588AB6"/>
                </a:solidFill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defRPr>
            </a:lvl1pPr>
            <a:lvl2pPr marL="457200" indent="0" algn="l" defTabSz="609585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914400" indent="0" algn="l" defTabSz="609585" rtl="0" eaLnBrk="1" latinLnBrk="0" hangingPunct="1">
              <a:spcBef>
                <a:spcPct val="20000"/>
              </a:spcBef>
              <a:buFont typeface="Courier New" panose="02070309020205020404" pitchFamily="49" charset="0"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marL="1371600" indent="0" algn="l" defTabSz="609585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1828800" indent="0" algn="l" defTabSz="609585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176BB"/>
              </a:solidFill>
              <a:effectLst/>
              <a:uLnTx/>
              <a:uFillTx/>
              <a:latin typeface="+mn-lt"/>
              <a:ea typeface="Open Sans" charset="0"/>
              <a:cs typeface="Arial" panose="020B0604020202020204" pitchFamily="34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B07F4A5-4BB3-48A4-9432-BED14434BA40}"/>
              </a:ext>
            </a:extLst>
          </p:cNvPr>
          <p:cNvCxnSpPr/>
          <p:nvPr userDrawn="1"/>
        </p:nvCxnSpPr>
        <p:spPr>
          <a:xfrm>
            <a:off x="4167438" y="526152"/>
            <a:ext cx="0" cy="5788923"/>
          </a:xfrm>
          <a:prstGeom prst="line">
            <a:avLst/>
          </a:prstGeom>
          <a:noFill/>
          <a:ln w="22225" cap="flat" cmpd="sng" algn="ctr">
            <a:solidFill>
              <a:sysClr val="window" lastClr="FFFFFF">
                <a:lumMod val="75000"/>
              </a:sysClr>
            </a:solidFill>
            <a:prstDash val="solid"/>
          </a:ln>
          <a:effectLst/>
        </p:spPr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56FCCF4-375F-459A-933B-00E3761AF6FA}"/>
              </a:ext>
            </a:extLst>
          </p:cNvPr>
          <p:cNvCxnSpPr/>
          <p:nvPr userDrawn="1"/>
        </p:nvCxnSpPr>
        <p:spPr>
          <a:xfrm>
            <a:off x="8087226" y="516350"/>
            <a:ext cx="0" cy="5808250"/>
          </a:xfrm>
          <a:prstGeom prst="line">
            <a:avLst/>
          </a:prstGeom>
          <a:noFill/>
          <a:ln w="22225" cap="flat" cmpd="sng" algn="ctr">
            <a:solidFill>
              <a:sysClr val="window" lastClr="FFFFFF">
                <a:lumMod val="75000"/>
              </a:sysClr>
            </a:solidFill>
            <a:prstDash val="solid"/>
          </a:ln>
          <a:effectLst/>
        </p:spPr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6564F8A-26EA-41F0-B0A5-3628628247EC}"/>
              </a:ext>
            </a:extLst>
          </p:cNvPr>
          <p:cNvCxnSpPr/>
          <p:nvPr userDrawn="1"/>
        </p:nvCxnSpPr>
        <p:spPr>
          <a:xfrm>
            <a:off x="4167438" y="526152"/>
            <a:ext cx="0" cy="5788923"/>
          </a:xfrm>
          <a:prstGeom prst="line">
            <a:avLst/>
          </a:prstGeom>
          <a:noFill/>
          <a:ln w="22225" cap="flat" cmpd="sng" algn="ctr">
            <a:solidFill>
              <a:sysClr val="window" lastClr="FFFFFF">
                <a:lumMod val="75000"/>
              </a:sysClr>
            </a:solidFill>
            <a:prstDash val="solid"/>
          </a:ln>
          <a:effectLst/>
        </p:spPr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9745C7A-2F6E-49C8-824A-64DCE986F9F5}"/>
              </a:ext>
            </a:extLst>
          </p:cNvPr>
          <p:cNvCxnSpPr/>
          <p:nvPr userDrawn="1"/>
        </p:nvCxnSpPr>
        <p:spPr>
          <a:xfrm>
            <a:off x="8087226" y="516350"/>
            <a:ext cx="0" cy="5808250"/>
          </a:xfrm>
          <a:prstGeom prst="line">
            <a:avLst/>
          </a:prstGeom>
          <a:noFill/>
          <a:ln w="22225" cap="flat" cmpd="sng" algn="ctr">
            <a:solidFill>
              <a:sysClr val="window" lastClr="FFFFFF">
                <a:lumMod val="75000"/>
              </a:sysClr>
            </a:solidFill>
            <a:prstDash val="solid"/>
          </a:ln>
          <a:effectLst/>
        </p:spPr>
      </p:cxnSp>
      <p:sp>
        <p:nvSpPr>
          <p:cNvPr id="35" name="Text Placeholder 5">
            <a:extLst>
              <a:ext uri="{FF2B5EF4-FFF2-40B4-BE49-F238E27FC236}">
                <a16:creationId xmlns:a16="http://schemas.microsoft.com/office/drawing/2014/main" id="{8A63808E-07F8-4F9E-ACE8-74F5CF5AC5E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51631" y="2152691"/>
            <a:ext cx="3359133" cy="3975016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2400" b="0">
                <a:solidFill>
                  <a:schemeClr val="tx1"/>
                </a:solidFill>
                <a:latin typeface="+mj-lt"/>
              </a:defRPr>
            </a:lvl1pPr>
            <a:lvl2pPr>
              <a:defRPr sz="3600" b="1">
                <a:solidFill>
                  <a:srgbClr val="0176BB"/>
                </a:solidFill>
                <a:latin typeface="+mn-lt"/>
              </a:defRPr>
            </a:lvl2pPr>
            <a:lvl3pPr>
              <a:defRPr sz="3600" b="1">
                <a:solidFill>
                  <a:srgbClr val="0176BB"/>
                </a:solidFill>
                <a:latin typeface="+mn-lt"/>
              </a:defRPr>
            </a:lvl3pPr>
            <a:lvl4pPr>
              <a:defRPr sz="3600" b="1">
                <a:solidFill>
                  <a:srgbClr val="0176BB"/>
                </a:solidFill>
                <a:latin typeface="+mn-lt"/>
              </a:defRPr>
            </a:lvl4pPr>
            <a:lvl5pPr>
              <a:defRPr sz="3600" b="1">
                <a:solidFill>
                  <a:srgbClr val="0176BB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6" name="Text Placeholder 5">
            <a:extLst>
              <a:ext uri="{FF2B5EF4-FFF2-40B4-BE49-F238E27FC236}">
                <a16:creationId xmlns:a16="http://schemas.microsoft.com/office/drawing/2014/main" id="{C1386C2C-8E2C-41A4-90A5-71E744E5233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447766" y="2152691"/>
            <a:ext cx="3359133" cy="3975016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2400" b="0">
                <a:solidFill>
                  <a:schemeClr val="tx1"/>
                </a:solidFill>
                <a:latin typeface="+mj-lt"/>
              </a:defRPr>
            </a:lvl1pPr>
            <a:lvl2pPr>
              <a:defRPr sz="3600" b="1">
                <a:solidFill>
                  <a:srgbClr val="0176BB"/>
                </a:solidFill>
                <a:latin typeface="+mn-lt"/>
              </a:defRPr>
            </a:lvl2pPr>
            <a:lvl3pPr>
              <a:defRPr sz="3600" b="1">
                <a:solidFill>
                  <a:srgbClr val="0176BB"/>
                </a:solidFill>
                <a:latin typeface="+mn-lt"/>
              </a:defRPr>
            </a:lvl3pPr>
            <a:lvl4pPr>
              <a:defRPr sz="3600" b="1">
                <a:solidFill>
                  <a:srgbClr val="0176BB"/>
                </a:solidFill>
                <a:latin typeface="+mn-lt"/>
              </a:defRPr>
            </a:lvl4pPr>
            <a:lvl5pPr>
              <a:defRPr sz="3600" b="1">
                <a:solidFill>
                  <a:srgbClr val="0176BB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7" name="Text Placeholder 5">
            <a:extLst>
              <a:ext uri="{FF2B5EF4-FFF2-40B4-BE49-F238E27FC236}">
                <a16:creationId xmlns:a16="http://schemas.microsoft.com/office/drawing/2014/main" id="{155E3BB5-39B6-4752-96C8-BE2E517C432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302633" y="2152691"/>
            <a:ext cx="3359133" cy="3975016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2400" b="0">
                <a:solidFill>
                  <a:schemeClr val="tx1"/>
                </a:solidFill>
                <a:latin typeface="+mj-lt"/>
              </a:defRPr>
            </a:lvl1pPr>
            <a:lvl2pPr>
              <a:defRPr sz="3600" b="1">
                <a:solidFill>
                  <a:srgbClr val="0176BB"/>
                </a:solidFill>
                <a:latin typeface="+mn-lt"/>
              </a:defRPr>
            </a:lvl2pPr>
            <a:lvl3pPr>
              <a:defRPr sz="3600" b="1">
                <a:solidFill>
                  <a:srgbClr val="0176BB"/>
                </a:solidFill>
                <a:latin typeface="+mn-lt"/>
              </a:defRPr>
            </a:lvl3pPr>
            <a:lvl4pPr>
              <a:defRPr sz="3600" b="1">
                <a:solidFill>
                  <a:srgbClr val="0176BB"/>
                </a:solidFill>
                <a:latin typeface="+mn-lt"/>
              </a:defRPr>
            </a:lvl4pPr>
            <a:lvl5pPr>
              <a:defRPr sz="3600" b="1">
                <a:solidFill>
                  <a:srgbClr val="0176BB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40" name="Slide Number Placeholder 4">
            <a:extLst>
              <a:ext uri="{FF2B5EF4-FFF2-40B4-BE49-F238E27FC236}">
                <a16:creationId xmlns:a16="http://schemas.microsoft.com/office/drawing/2014/main" id="{5B322EA8-7DF2-40E8-BDAA-7B3BEC3CDA4B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725714" rtl="0" eaLnBrk="1" latinLnBrk="0" hangingPunct="1">
              <a:defRPr sz="1300" b="1" i="0" kern="1200">
                <a:solidFill>
                  <a:srgbClr val="588AB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725714" algn="l" defTabSz="725714" rtl="0" eaLnBrk="1" latinLnBrk="0" hangingPunct="1">
              <a:defRPr sz="285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51427" algn="l" defTabSz="725714" rtl="0" eaLnBrk="1" latinLnBrk="0" hangingPunct="1">
              <a:defRPr sz="285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77141" algn="l" defTabSz="725714" rtl="0" eaLnBrk="1" latinLnBrk="0" hangingPunct="1">
              <a:defRPr sz="285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02854" algn="l" defTabSz="725714" rtl="0" eaLnBrk="1" latinLnBrk="0" hangingPunct="1">
              <a:defRPr sz="285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28568" algn="l" defTabSz="725714" rtl="0" eaLnBrk="1" latinLnBrk="0" hangingPunct="1">
              <a:defRPr sz="285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54281" algn="l" defTabSz="725714" rtl="0" eaLnBrk="1" latinLnBrk="0" hangingPunct="1">
              <a:defRPr sz="285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79995" algn="l" defTabSz="725714" rtl="0" eaLnBrk="1" latinLnBrk="0" hangingPunct="1">
              <a:defRPr sz="285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05708" algn="l" defTabSz="725714" rtl="0" eaLnBrk="1" latinLnBrk="0" hangingPunct="1">
              <a:defRPr sz="285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rgbClr val="0176BB"/>
              </a:solidFill>
              <a:latin typeface="+mj-lt"/>
            </a:endParaRPr>
          </a:p>
        </p:txBody>
      </p:sp>
      <p:sp>
        <p:nvSpPr>
          <p:cNvPr id="41" name="Text Placeholder 33">
            <a:extLst>
              <a:ext uri="{FF2B5EF4-FFF2-40B4-BE49-F238E27FC236}">
                <a16:creationId xmlns:a16="http://schemas.microsoft.com/office/drawing/2014/main" id="{0FEB4A8A-6760-4FD0-B792-BD9553454F3D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48925" y="730293"/>
            <a:ext cx="2966864" cy="988723"/>
          </a:xfrm>
        </p:spPr>
        <p:txBody>
          <a:bodyPr/>
          <a:lstStyle>
            <a:lvl1pPr marL="0" indent="0">
              <a:buNone/>
              <a:defRPr b="1">
                <a:solidFill>
                  <a:srgbClr val="0176BB"/>
                </a:solidFill>
              </a:defRPr>
            </a:lvl1pPr>
            <a:lvl2pPr marL="457200" indent="0">
              <a:buNone/>
              <a:defRPr b="1">
                <a:solidFill>
                  <a:srgbClr val="0176BB"/>
                </a:solidFill>
              </a:defRPr>
            </a:lvl2pPr>
            <a:lvl3pPr marL="914400" indent="0">
              <a:buNone/>
              <a:defRPr b="1">
                <a:solidFill>
                  <a:srgbClr val="0176BB"/>
                </a:solidFill>
              </a:defRPr>
            </a:lvl3pPr>
            <a:lvl4pPr marL="1371600" indent="0">
              <a:buNone/>
              <a:defRPr b="1">
                <a:solidFill>
                  <a:srgbClr val="0176BB"/>
                </a:solidFill>
              </a:defRPr>
            </a:lvl4pPr>
            <a:lvl5pPr marL="1828800" indent="0">
              <a:buNone/>
              <a:defRPr b="1">
                <a:solidFill>
                  <a:srgbClr val="0176BB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3" name="Text Placeholder 33">
            <a:extLst>
              <a:ext uri="{FF2B5EF4-FFF2-40B4-BE49-F238E27FC236}">
                <a16:creationId xmlns:a16="http://schemas.microsoft.com/office/drawing/2014/main" id="{688B2333-C31B-4676-9D25-54CD8273C0B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643900" y="725976"/>
            <a:ext cx="2966864" cy="988723"/>
          </a:xfrm>
        </p:spPr>
        <p:txBody>
          <a:bodyPr/>
          <a:lstStyle>
            <a:lvl1pPr marL="0" indent="0">
              <a:buNone/>
              <a:defRPr b="1">
                <a:solidFill>
                  <a:srgbClr val="0176BB"/>
                </a:solidFill>
              </a:defRPr>
            </a:lvl1pPr>
            <a:lvl2pPr marL="457200" indent="0">
              <a:buNone/>
              <a:defRPr b="1">
                <a:solidFill>
                  <a:srgbClr val="0176BB"/>
                </a:solidFill>
              </a:defRPr>
            </a:lvl2pPr>
            <a:lvl3pPr marL="914400" indent="0">
              <a:buNone/>
              <a:defRPr b="1">
                <a:solidFill>
                  <a:srgbClr val="0176BB"/>
                </a:solidFill>
              </a:defRPr>
            </a:lvl3pPr>
            <a:lvl4pPr marL="1371600" indent="0">
              <a:buNone/>
              <a:defRPr b="1">
                <a:solidFill>
                  <a:srgbClr val="0176BB"/>
                </a:solidFill>
              </a:defRPr>
            </a:lvl4pPr>
            <a:lvl5pPr marL="1828800" indent="0">
              <a:buNone/>
              <a:defRPr b="1">
                <a:solidFill>
                  <a:srgbClr val="0176BB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4" name="Text Placeholder 33">
            <a:extLst>
              <a:ext uri="{FF2B5EF4-FFF2-40B4-BE49-F238E27FC236}">
                <a16:creationId xmlns:a16="http://schemas.microsoft.com/office/drawing/2014/main" id="{979B1673-C013-4447-9912-4C2EC779954D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8535615" y="756828"/>
            <a:ext cx="2966864" cy="988723"/>
          </a:xfrm>
        </p:spPr>
        <p:txBody>
          <a:bodyPr/>
          <a:lstStyle>
            <a:lvl1pPr marL="0" indent="0">
              <a:buNone/>
              <a:defRPr b="1">
                <a:solidFill>
                  <a:srgbClr val="0176BB"/>
                </a:solidFill>
              </a:defRPr>
            </a:lvl1pPr>
            <a:lvl2pPr marL="457200" indent="0">
              <a:buNone/>
              <a:defRPr b="1">
                <a:solidFill>
                  <a:srgbClr val="0176BB"/>
                </a:solidFill>
              </a:defRPr>
            </a:lvl2pPr>
            <a:lvl3pPr marL="914400" indent="0">
              <a:buNone/>
              <a:defRPr b="1">
                <a:solidFill>
                  <a:srgbClr val="0176BB"/>
                </a:solidFill>
              </a:defRPr>
            </a:lvl3pPr>
            <a:lvl4pPr marL="1371600" indent="0">
              <a:buNone/>
              <a:defRPr b="1">
                <a:solidFill>
                  <a:srgbClr val="0176BB"/>
                </a:solidFill>
              </a:defRPr>
            </a:lvl4pPr>
            <a:lvl5pPr marL="1828800" indent="0">
              <a:buNone/>
              <a:defRPr b="1">
                <a:solidFill>
                  <a:srgbClr val="0176BB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DE0075-CACA-4953-8806-FFD8824C4504}"/>
              </a:ext>
            </a:extLst>
          </p:cNvPr>
          <p:cNvSpPr>
            <a:spLocks noGrp="1"/>
          </p:cNvSpPr>
          <p:nvPr>
            <p:ph type="dt" sz="half" idx="29"/>
          </p:nvPr>
        </p:nvSpPr>
        <p:spPr/>
        <p:txBody>
          <a:bodyPr/>
          <a:lstStyle/>
          <a:p>
            <a:fld id="{FE4A2539-91EC-4BEC-B661-34B2032C655E}" type="datetime1">
              <a:rPr lang="en-US" smtClean="0"/>
              <a:pPr/>
              <a:t>8/12/2025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868313-7C6B-4226-84E4-69BD49C6FCEE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D74EEBE0-90DA-9449-945D-BE812F6254A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95723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87E75CF3-5350-4A15-9E04-58AF4FAD63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Click to edit Master title style</a:t>
            </a:r>
            <a:endParaRPr lang="en-US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7563009E-EA3D-4470-9D0E-CAD537C74B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rgbClr val="588AB6"/>
                </a:solidFill>
                <a:latin typeface="+mn-lt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E4A2539-91EC-4BEC-B661-34B2032C655E}" type="datetime1">
              <a:rPr lang="en-US" smtClean="0"/>
              <a:pPr/>
              <a:t>8/12/2025</a:t>
            </a:fld>
            <a:endParaRPr lang="en-US" dirty="0"/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4F2F9AD8-DC5A-47D2-8188-C3E8DFF379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00" b="1" i="0">
                <a:solidFill>
                  <a:srgbClr val="588AB6"/>
                </a:solidFill>
                <a:latin typeface="+mn-lt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74EEBE0-90DA-9449-945D-BE812F6254A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F51EEB4A-5A5F-49BC-93DD-3191CFCD27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96254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3" r:id="rId2"/>
    <p:sldLayoutId id="2147483664" r:id="rId3"/>
    <p:sldLayoutId id="2147483669" r:id="rId4"/>
    <p:sldLayoutId id="2147483670" r:id="rId5"/>
    <p:sldLayoutId id="2147483650" r:id="rId6"/>
    <p:sldLayoutId id="2147483651" r:id="rId7"/>
    <p:sldLayoutId id="2147483665" r:id="rId8"/>
    <p:sldLayoutId id="2147483652" r:id="rId9"/>
    <p:sldLayoutId id="2147483654" r:id="rId10"/>
    <p:sldLayoutId id="2147483666" r:id="rId11"/>
    <p:sldLayoutId id="2147483667" r:id="rId12"/>
    <p:sldLayoutId id="2147483653" r:id="rId13"/>
    <p:sldLayoutId id="2147483658" r:id="rId14"/>
    <p:sldLayoutId id="2147483661" r:id="rId15"/>
    <p:sldLayoutId id="2147483662" r:id="rId16"/>
    <p:sldLayoutId id="2147483668" r:id="rId17"/>
    <p:sldLayoutId id="2147483659" r:id="rId18"/>
    <p:sldLayoutId id="2147483660" r:id="rId19"/>
    <p:sldLayoutId id="2147483671" r:id="rId20"/>
    <p:sldLayoutId id="2147483672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svg"/><Relationship Id="rId3" Type="http://schemas.openxmlformats.org/officeDocument/2006/relationships/image" Target="../media/image43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5.png"/><Relationship Id="rId7" Type="http://schemas.openxmlformats.org/officeDocument/2006/relationships/image" Target="../media/image53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9" Type="http://schemas.openxmlformats.org/officeDocument/2006/relationships/image" Target="../media/image55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svg"/><Relationship Id="rId3" Type="http://schemas.openxmlformats.org/officeDocument/2006/relationships/image" Target="../media/image45.png"/><Relationship Id="rId7" Type="http://schemas.openxmlformats.org/officeDocument/2006/relationships/image" Target="../media/image59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8.png"/><Relationship Id="rId5" Type="http://schemas.openxmlformats.org/officeDocument/2006/relationships/image" Target="../media/image57.svg"/><Relationship Id="rId4" Type="http://schemas.openxmlformats.org/officeDocument/2006/relationships/image" Target="../media/image5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62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3.svg"/><Relationship Id="rId5" Type="http://schemas.openxmlformats.org/officeDocument/2006/relationships/image" Target="../media/image52.png"/><Relationship Id="rId4" Type="http://schemas.openxmlformats.org/officeDocument/2006/relationships/image" Target="../media/image6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6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63.png"/><Relationship Id="rId5" Type="http://schemas.openxmlformats.org/officeDocument/2006/relationships/image" Target="../media/image53.svg"/><Relationship Id="rId4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6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7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74.svg"/><Relationship Id="rId5" Type="http://schemas.openxmlformats.org/officeDocument/2006/relationships/image" Target="../media/image73.png"/><Relationship Id="rId4" Type="http://schemas.openxmlformats.org/officeDocument/2006/relationships/image" Target="../media/image72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70.png"/><Relationship Id="rId4" Type="http://schemas.openxmlformats.org/officeDocument/2006/relationships/image" Target="../media/image7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70.png"/><Relationship Id="rId4" Type="http://schemas.openxmlformats.org/officeDocument/2006/relationships/image" Target="../media/image7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0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81.png"/><Relationship Id="rId7" Type="http://schemas.openxmlformats.org/officeDocument/2006/relationships/image" Target="../media/image85.sv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84.png"/><Relationship Id="rId5" Type="http://schemas.openxmlformats.org/officeDocument/2006/relationships/image" Target="../media/image83.svg"/><Relationship Id="rId4" Type="http://schemas.openxmlformats.org/officeDocument/2006/relationships/image" Target="../media/image82.png"/><Relationship Id="rId9" Type="http://schemas.openxmlformats.org/officeDocument/2006/relationships/image" Target="../media/image87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81.png"/><Relationship Id="rId7" Type="http://schemas.openxmlformats.org/officeDocument/2006/relationships/image" Target="../media/image85.sv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84.png"/><Relationship Id="rId5" Type="http://schemas.openxmlformats.org/officeDocument/2006/relationships/image" Target="../media/image83.svg"/><Relationship Id="rId4" Type="http://schemas.openxmlformats.org/officeDocument/2006/relationships/image" Target="../media/image8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93.png"/><Relationship Id="rId4" Type="http://schemas.openxmlformats.org/officeDocument/2006/relationships/image" Target="../media/image8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7" Type="http://schemas.openxmlformats.org/officeDocument/2006/relationships/image" Target="../media/image97.sv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96.png"/><Relationship Id="rId5" Type="http://schemas.openxmlformats.org/officeDocument/2006/relationships/image" Target="../media/image95.svg"/><Relationship Id="rId4" Type="http://schemas.openxmlformats.org/officeDocument/2006/relationships/image" Target="../media/image9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8.svg"/><Relationship Id="rId11" Type="http://schemas.openxmlformats.org/officeDocument/2006/relationships/image" Target="../media/image14.png"/><Relationship Id="rId5" Type="http://schemas.openxmlformats.org/officeDocument/2006/relationships/image" Target="../media/image17.png"/><Relationship Id="rId10" Type="http://schemas.openxmlformats.org/officeDocument/2006/relationships/image" Target="../media/image22.svg"/><Relationship Id="rId4" Type="http://schemas.openxmlformats.org/officeDocument/2006/relationships/image" Target="../media/image16.svg"/><Relationship Id="rId9" Type="http://schemas.openxmlformats.org/officeDocument/2006/relationships/image" Target="../media/image2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20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image" Target="../media/image103.png"/><Relationship Id="rId7" Type="http://schemas.openxmlformats.org/officeDocument/2006/relationships/image" Target="../media/image105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04.png"/><Relationship Id="rId5" Type="http://schemas.openxmlformats.org/officeDocument/2006/relationships/image" Target="../media/image72.svg"/><Relationship Id="rId4" Type="http://schemas.openxmlformats.org/officeDocument/2006/relationships/image" Target="../media/image71.png"/><Relationship Id="rId9" Type="http://schemas.openxmlformats.org/officeDocument/2006/relationships/image" Target="../media/image10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10.png"/><Relationship Id="rId5" Type="http://schemas.openxmlformats.org/officeDocument/2006/relationships/image" Target="../media/image109.svg"/><Relationship Id="rId4" Type="http://schemas.openxmlformats.org/officeDocument/2006/relationships/image" Target="../media/image10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10.png"/><Relationship Id="rId5" Type="http://schemas.openxmlformats.org/officeDocument/2006/relationships/image" Target="../media/image109.svg"/><Relationship Id="rId4" Type="http://schemas.openxmlformats.org/officeDocument/2006/relationships/image" Target="../media/image10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rct=j&amp;q=&amp;esrc=s&amp;source=images&amp;cd=&amp;cad=rja&amp;uact=8&amp;ved=2ahUKEwjoo436qKbZAhVFslMKHaAeA1MQjRx6BAgAEAY&amp;url=https://wolfsdorf.com/news/thought-leaders-corporate-immigration-2017-qa/&amp;psig=AOvVaw19uELZMTA_VPDLGz1Tz9_c&amp;ust=1518729103558926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1.png"/><Relationship Id="rId4" Type="http://schemas.openxmlformats.org/officeDocument/2006/relationships/image" Target="../media/image11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1.png"/><Relationship Id="rId4" Type="http://schemas.openxmlformats.org/officeDocument/2006/relationships/image" Target="../media/image11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23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24.sv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14.png"/><Relationship Id="rId3" Type="http://schemas.openxmlformats.org/officeDocument/2006/relationships/image" Target="../media/image27.png"/><Relationship Id="rId7" Type="http://schemas.openxmlformats.org/officeDocument/2006/relationships/image" Target="../media/image19.png"/><Relationship Id="rId12" Type="http://schemas.openxmlformats.org/officeDocument/2006/relationships/image" Target="../media/image32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0.svg"/><Relationship Id="rId11" Type="http://schemas.openxmlformats.org/officeDocument/2006/relationships/image" Target="../media/image31.png"/><Relationship Id="rId5" Type="http://schemas.openxmlformats.org/officeDocument/2006/relationships/image" Target="../media/image29.png"/><Relationship Id="rId10" Type="http://schemas.openxmlformats.org/officeDocument/2006/relationships/image" Target="../media/image22.svg"/><Relationship Id="rId4" Type="http://schemas.openxmlformats.org/officeDocument/2006/relationships/image" Target="../media/image28.svg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21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4" Type="http://schemas.openxmlformats.org/officeDocument/2006/relationships/image" Target="../media/image22.svg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3" Type="http://schemas.openxmlformats.org/officeDocument/2006/relationships/image" Target="../media/image15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6.svg"/><Relationship Id="rId11" Type="http://schemas.openxmlformats.org/officeDocument/2006/relationships/image" Target="../media/image14.png"/><Relationship Id="rId5" Type="http://schemas.openxmlformats.org/officeDocument/2006/relationships/image" Target="../media/image35.png"/><Relationship Id="rId10" Type="http://schemas.openxmlformats.org/officeDocument/2006/relationships/image" Target="../media/image22.svg"/><Relationship Id="rId4" Type="http://schemas.openxmlformats.org/officeDocument/2006/relationships/image" Target="../media/image16.svg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14.png"/><Relationship Id="rId7" Type="http://schemas.openxmlformats.org/officeDocument/2006/relationships/image" Target="../media/image40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9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Relationship Id="rId9" Type="http://schemas.openxmlformats.org/officeDocument/2006/relationships/image" Target="../media/image42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megaphone with a blue liquid&#10;&#10;AI-generated content may be incorrect.">
            <a:extLst>
              <a:ext uri="{FF2B5EF4-FFF2-40B4-BE49-F238E27FC236}">
                <a16:creationId xmlns:a16="http://schemas.microsoft.com/office/drawing/2014/main" id="{F7C74225-4811-B0DF-384B-8E60DF2F7F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1" y="0"/>
            <a:ext cx="12191237" cy="68580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EB7668F-D978-AA17-80F4-2913F1742C34}"/>
              </a:ext>
            </a:extLst>
          </p:cNvPr>
          <p:cNvSpPr txBox="1"/>
          <p:nvPr/>
        </p:nvSpPr>
        <p:spPr>
          <a:xfrm>
            <a:off x="3600137" y="2269004"/>
            <a:ext cx="896412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Aptos" panose="020B0004020202020204" pitchFamily="34" charset="0"/>
              </a:rPr>
              <a:t>HOT TOPICS</a:t>
            </a:r>
            <a:br>
              <a:rPr lang="en-US" sz="6000" b="1" dirty="0">
                <a:solidFill>
                  <a:schemeClr val="bg1"/>
                </a:solidFill>
                <a:latin typeface="Aptos" panose="020B0004020202020204" pitchFamily="34" charset="0"/>
              </a:rPr>
            </a:br>
            <a:r>
              <a:rPr lang="en-US" sz="6000" spc="200" dirty="0">
                <a:solidFill>
                  <a:schemeClr val="bg1"/>
                </a:solidFill>
                <a:latin typeface="Aptos" panose="020B0004020202020204" pitchFamily="34" charset="0"/>
              </a:rPr>
              <a:t>In Employee Benefits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054FC68-ACE8-3955-FEE3-1C9F4D97B685}"/>
              </a:ext>
            </a:extLst>
          </p:cNvPr>
          <p:cNvSpPr txBox="1"/>
          <p:nvPr/>
        </p:nvSpPr>
        <p:spPr>
          <a:xfrm>
            <a:off x="266700" y="5818882"/>
            <a:ext cx="44370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200" dirty="0"/>
              <a:t>PRESENTED BY:</a:t>
            </a:r>
          </a:p>
          <a:p>
            <a:r>
              <a:rPr lang="en-US" sz="2400" dirty="0"/>
              <a:t>Lyndsey Barnett</a:t>
            </a:r>
          </a:p>
        </p:txBody>
      </p:sp>
      <p:pic>
        <p:nvPicPr>
          <p:cNvPr id="16" name="Picture 15" descr="Blue text on a black background&#10;&#10;AI-generated content may be incorrect.">
            <a:extLst>
              <a:ext uri="{FF2B5EF4-FFF2-40B4-BE49-F238E27FC236}">
                <a16:creationId xmlns:a16="http://schemas.microsoft.com/office/drawing/2014/main" id="{6BE5053A-2BAC-2DA4-2B49-68F700E5E6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63" y="242043"/>
            <a:ext cx="1299331" cy="596794"/>
          </a:xfrm>
          <a:prstGeom prst="rect">
            <a:avLst/>
          </a:prstGeom>
        </p:spPr>
      </p:pic>
      <p:pic>
        <p:nvPicPr>
          <p:cNvPr id="1028" name="Picture 4" descr="Oak Ridge National Laboratory | U.S. Fish &amp; Wildlife Service">
            <a:extLst>
              <a:ext uri="{FF2B5EF4-FFF2-40B4-BE49-F238E27FC236}">
                <a16:creationId xmlns:a16="http://schemas.microsoft.com/office/drawing/2014/main" id="{9177C80A-90C2-512A-D8E7-857D61A98E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21812"/>
            <a:ext cx="1392936" cy="716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33638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66191EB-E6EA-A32B-956E-CAD779EFAD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46567D6-163E-6C9A-A21F-D7F2C5D3C84D}"/>
              </a:ext>
            </a:extLst>
          </p:cNvPr>
          <p:cNvSpPr/>
          <p:nvPr/>
        </p:nvSpPr>
        <p:spPr>
          <a:xfrm>
            <a:off x="0" y="4742822"/>
            <a:ext cx="12192000" cy="2115178"/>
          </a:xfrm>
          <a:prstGeom prst="rect">
            <a:avLst/>
          </a:prstGeom>
          <a:solidFill>
            <a:srgbClr val="002B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258B686-8334-1CFE-E947-B2847BF7B04C}"/>
              </a:ext>
            </a:extLst>
          </p:cNvPr>
          <p:cNvSpPr txBox="1"/>
          <p:nvPr/>
        </p:nvSpPr>
        <p:spPr>
          <a:xfrm>
            <a:off x="2166730" y="5292580"/>
            <a:ext cx="96409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Aptos" panose="020B0004020202020204" pitchFamily="34" charset="0"/>
              </a:rPr>
              <a:t>UNCASHED CHECKS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6635BD8A-F6E7-C596-447F-1B099123EA1D}"/>
              </a:ext>
            </a:extLst>
          </p:cNvPr>
          <p:cNvCxnSpPr/>
          <p:nvPr/>
        </p:nvCxnSpPr>
        <p:spPr>
          <a:xfrm>
            <a:off x="2888726" y="5042427"/>
            <a:ext cx="619240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" name="Picture 44" descr="A cartoon of a person with his hands on his face&#10;&#10;AI-generated content may be incorrect.">
            <a:extLst>
              <a:ext uri="{FF2B5EF4-FFF2-40B4-BE49-F238E27FC236}">
                <a16:creationId xmlns:a16="http://schemas.microsoft.com/office/drawing/2014/main" id="{101C3D91-EEDD-AA82-46E9-AFF3E5F2C8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914" y="4255655"/>
            <a:ext cx="2543862" cy="25474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3B45B3D2-7B11-9C21-BBCE-78E4FB404257}"/>
              </a:ext>
            </a:extLst>
          </p:cNvPr>
          <p:cNvGrpSpPr/>
          <p:nvPr/>
        </p:nvGrpSpPr>
        <p:grpSpPr>
          <a:xfrm>
            <a:off x="515007" y="418444"/>
            <a:ext cx="11167241" cy="3422550"/>
            <a:chOff x="515007" y="418444"/>
            <a:chExt cx="11167241" cy="3422550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5E907A5B-291F-1857-DBBC-E1FF69CD4B11}"/>
                </a:ext>
              </a:extLst>
            </p:cNvPr>
            <p:cNvCxnSpPr/>
            <p:nvPr/>
          </p:nvCxnSpPr>
          <p:spPr>
            <a:xfrm>
              <a:off x="3346515" y="2121032"/>
              <a:ext cx="6881567" cy="0"/>
            </a:xfrm>
            <a:prstGeom prst="line">
              <a:avLst/>
            </a:prstGeom>
            <a:ln>
              <a:solidFill>
                <a:srgbClr val="324D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A37FDB8E-D81C-68AD-BEC8-8DB9EBF15481}"/>
                </a:ext>
              </a:extLst>
            </p:cNvPr>
            <p:cNvSpPr/>
            <p:nvPr/>
          </p:nvSpPr>
          <p:spPr>
            <a:xfrm>
              <a:off x="515007" y="493986"/>
              <a:ext cx="3279228" cy="3279228"/>
            </a:xfrm>
            <a:prstGeom prst="ellipse">
              <a:avLst/>
            </a:prstGeom>
            <a:solidFill>
              <a:schemeClr val="bg1"/>
            </a:solidFill>
            <a:ln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3290972C-ACA5-613C-73C7-DA95494B1A7F}"/>
                </a:ext>
              </a:extLst>
            </p:cNvPr>
            <p:cNvSpPr/>
            <p:nvPr/>
          </p:nvSpPr>
          <p:spPr>
            <a:xfrm>
              <a:off x="1392621" y="418444"/>
              <a:ext cx="1524000" cy="264191"/>
            </a:xfrm>
            <a:custGeom>
              <a:avLst/>
              <a:gdLst>
                <a:gd name="connsiteX0" fmla="*/ 754117 w 1524000"/>
                <a:gd name="connsiteY0" fmla="*/ 0 h 264191"/>
                <a:gd name="connsiteX1" fmla="*/ 1392329 w 1524000"/>
                <a:gd name="connsiteY1" fmla="*/ 128849 h 264191"/>
                <a:gd name="connsiteX2" fmla="*/ 1524000 w 1524000"/>
                <a:gd name="connsiteY2" fmla="*/ 192279 h 264191"/>
                <a:gd name="connsiteX3" fmla="*/ 1512346 w 1524000"/>
                <a:gd name="connsiteY3" fmla="*/ 197893 h 264191"/>
                <a:gd name="connsiteX4" fmla="*/ 1401722 w 1524000"/>
                <a:gd name="connsiteY4" fmla="*/ 264191 h 264191"/>
                <a:gd name="connsiteX5" fmla="*/ 1397586 w 1524000"/>
                <a:gd name="connsiteY5" fmla="*/ 262198 h 264191"/>
                <a:gd name="connsiteX6" fmla="*/ 759374 w 1524000"/>
                <a:gd name="connsiteY6" fmla="*/ 133349 h 264191"/>
                <a:gd name="connsiteX7" fmla="*/ 271803 w 1524000"/>
                <a:gd name="connsiteY7" fmla="*/ 207063 h 264191"/>
                <a:gd name="connsiteX8" fmla="*/ 129579 w 1524000"/>
                <a:gd name="connsiteY8" fmla="*/ 259117 h 264191"/>
                <a:gd name="connsiteX9" fmla="*/ 27420 w 1524000"/>
                <a:gd name="connsiteY9" fmla="*/ 197893 h 264191"/>
                <a:gd name="connsiteX10" fmla="*/ 0 w 1524000"/>
                <a:gd name="connsiteY10" fmla="*/ 184684 h 264191"/>
                <a:gd name="connsiteX11" fmla="*/ 115905 w 1524000"/>
                <a:gd name="connsiteY11" fmla="*/ 128849 h 264191"/>
                <a:gd name="connsiteX12" fmla="*/ 754117 w 1524000"/>
                <a:gd name="connsiteY12" fmla="*/ 0 h 264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24000" h="264191">
                  <a:moveTo>
                    <a:pt x="754117" y="0"/>
                  </a:moveTo>
                  <a:cubicBezTo>
                    <a:pt x="980501" y="0"/>
                    <a:pt x="1196168" y="45880"/>
                    <a:pt x="1392329" y="128849"/>
                  </a:cubicBezTo>
                  <a:lnTo>
                    <a:pt x="1524000" y="192279"/>
                  </a:lnTo>
                  <a:lnTo>
                    <a:pt x="1512346" y="197893"/>
                  </a:lnTo>
                  <a:lnTo>
                    <a:pt x="1401722" y="264191"/>
                  </a:lnTo>
                  <a:lnTo>
                    <a:pt x="1397586" y="262198"/>
                  </a:lnTo>
                  <a:cubicBezTo>
                    <a:pt x="1201425" y="179229"/>
                    <a:pt x="985758" y="133349"/>
                    <a:pt x="759374" y="133349"/>
                  </a:cubicBezTo>
                  <a:cubicBezTo>
                    <a:pt x="589587" y="133349"/>
                    <a:pt x="425827" y="159157"/>
                    <a:pt x="271803" y="207063"/>
                  </a:cubicBezTo>
                  <a:lnTo>
                    <a:pt x="129579" y="259117"/>
                  </a:lnTo>
                  <a:lnTo>
                    <a:pt x="27420" y="197893"/>
                  </a:lnTo>
                  <a:lnTo>
                    <a:pt x="0" y="184684"/>
                  </a:lnTo>
                  <a:lnTo>
                    <a:pt x="115905" y="128849"/>
                  </a:lnTo>
                  <a:cubicBezTo>
                    <a:pt x="312066" y="45880"/>
                    <a:pt x="527733" y="0"/>
                    <a:pt x="754117" y="0"/>
                  </a:cubicBezTo>
                  <a:close/>
                </a:path>
              </a:pathLst>
            </a:custGeom>
            <a:solidFill>
              <a:srgbClr val="002B49"/>
            </a:solidFill>
            <a:ln w="76200">
              <a:noFill/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970A6A3D-A4FA-4C2A-FE36-77BD6B27239B}"/>
                </a:ext>
              </a:extLst>
            </p:cNvPr>
            <p:cNvSpPr/>
            <p:nvPr/>
          </p:nvSpPr>
          <p:spPr>
            <a:xfrm flipV="1">
              <a:off x="1392621" y="3576803"/>
              <a:ext cx="1524000" cy="264191"/>
            </a:xfrm>
            <a:custGeom>
              <a:avLst/>
              <a:gdLst>
                <a:gd name="connsiteX0" fmla="*/ 754117 w 1524000"/>
                <a:gd name="connsiteY0" fmla="*/ 0 h 264191"/>
                <a:gd name="connsiteX1" fmla="*/ 1392329 w 1524000"/>
                <a:gd name="connsiteY1" fmla="*/ 128849 h 264191"/>
                <a:gd name="connsiteX2" fmla="*/ 1524000 w 1524000"/>
                <a:gd name="connsiteY2" fmla="*/ 192279 h 264191"/>
                <a:gd name="connsiteX3" fmla="*/ 1512346 w 1524000"/>
                <a:gd name="connsiteY3" fmla="*/ 197893 h 264191"/>
                <a:gd name="connsiteX4" fmla="*/ 1401722 w 1524000"/>
                <a:gd name="connsiteY4" fmla="*/ 264191 h 264191"/>
                <a:gd name="connsiteX5" fmla="*/ 1397586 w 1524000"/>
                <a:gd name="connsiteY5" fmla="*/ 262198 h 264191"/>
                <a:gd name="connsiteX6" fmla="*/ 759374 w 1524000"/>
                <a:gd name="connsiteY6" fmla="*/ 133349 h 264191"/>
                <a:gd name="connsiteX7" fmla="*/ 271803 w 1524000"/>
                <a:gd name="connsiteY7" fmla="*/ 207063 h 264191"/>
                <a:gd name="connsiteX8" fmla="*/ 129579 w 1524000"/>
                <a:gd name="connsiteY8" fmla="*/ 259117 h 264191"/>
                <a:gd name="connsiteX9" fmla="*/ 27420 w 1524000"/>
                <a:gd name="connsiteY9" fmla="*/ 197893 h 264191"/>
                <a:gd name="connsiteX10" fmla="*/ 0 w 1524000"/>
                <a:gd name="connsiteY10" fmla="*/ 184684 h 264191"/>
                <a:gd name="connsiteX11" fmla="*/ 115905 w 1524000"/>
                <a:gd name="connsiteY11" fmla="*/ 128849 h 264191"/>
                <a:gd name="connsiteX12" fmla="*/ 754117 w 1524000"/>
                <a:gd name="connsiteY12" fmla="*/ 0 h 264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24000" h="264191">
                  <a:moveTo>
                    <a:pt x="754117" y="0"/>
                  </a:moveTo>
                  <a:cubicBezTo>
                    <a:pt x="980501" y="0"/>
                    <a:pt x="1196168" y="45880"/>
                    <a:pt x="1392329" y="128849"/>
                  </a:cubicBezTo>
                  <a:lnTo>
                    <a:pt x="1524000" y="192279"/>
                  </a:lnTo>
                  <a:lnTo>
                    <a:pt x="1512346" y="197893"/>
                  </a:lnTo>
                  <a:lnTo>
                    <a:pt x="1401722" y="264191"/>
                  </a:lnTo>
                  <a:lnTo>
                    <a:pt x="1397586" y="262198"/>
                  </a:lnTo>
                  <a:cubicBezTo>
                    <a:pt x="1201425" y="179229"/>
                    <a:pt x="985758" y="133349"/>
                    <a:pt x="759374" y="133349"/>
                  </a:cubicBezTo>
                  <a:cubicBezTo>
                    <a:pt x="589587" y="133349"/>
                    <a:pt x="425827" y="159157"/>
                    <a:pt x="271803" y="207063"/>
                  </a:cubicBezTo>
                  <a:lnTo>
                    <a:pt x="129579" y="259117"/>
                  </a:lnTo>
                  <a:lnTo>
                    <a:pt x="27420" y="197893"/>
                  </a:lnTo>
                  <a:lnTo>
                    <a:pt x="0" y="184684"/>
                  </a:lnTo>
                  <a:lnTo>
                    <a:pt x="115905" y="128849"/>
                  </a:lnTo>
                  <a:cubicBezTo>
                    <a:pt x="312066" y="45880"/>
                    <a:pt x="527733" y="0"/>
                    <a:pt x="754117" y="0"/>
                  </a:cubicBezTo>
                  <a:close/>
                </a:path>
              </a:pathLst>
            </a:custGeom>
            <a:solidFill>
              <a:srgbClr val="002B49"/>
            </a:solidFill>
            <a:ln w="76200">
              <a:noFill/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pic>
          <p:nvPicPr>
            <p:cNvPr id="85" name="Picture 84">
              <a:extLst>
                <a:ext uri="{FF2B5EF4-FFF2-40B4-BE49-F238E27FC236}">
                  <a16:creationId xmlns:a16="http://schemas.microsoft.com/office/drawing/2014/main" id="{32945D57-DFE1-2ED2-7D9F-B66952C5AB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7924" y="629019"/>
              <a:ext cx="2993395" cy="299339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3767F1EE-83CA-717C-6F2E-C69B4E53BB93}"/>
                </a:ext>
              </a:extLst>
            </p:cNvPr>
            <p:cNvSpPr txBox="1"/>
            <p:nvPr/>
          </p:nvSpPr>
          <p:spPr>
            <a:xfrm>
              <a:off x="924912" y="2149358"/>
              <a:ext cx="245941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rgbClr val="002B49"/>
                  </a:solidFill>
                </a:rPr>
                <a:t>Taxes owed even if the check is never cashed</a:t>
              </a:r>
            </a:p>
          </p:txBody>
        </p: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A770B4AF-2F34-59E7-76C8-6D22DE5746F0}"/>
                </a:ext>
              </a:extLst>
            </p:cNvPr>
            <p:cNvSpPr/>
            <p:nvPr/>
          </p:nvSpPr>
          <p:spPr>
            <a:xfrm>
              <a:off x="4472154" y="493986"/>
              <a:ext cx="3279228" cy="3279228"/>
            </a:xfrm>
            <a:prstGeom prst="ellipse">
              <a:avLst/>
            </a:prstGeom>
            <a:solidFill>
              <a:schemeClr val="bg1"/>
            </a:solidFill>
            <a:ln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2744BB46-DF91-33AB-D8F6-6E06A64DEF56}"/>
                </a:ext>
              </a:extLst>
            </p:cNvPr>
            <p:cNvSpPr/>
            <p:nvPr/>
          </p:nvSpPr>
          <p:spPr>
            <a:xfrm>
              <a:off x="5349768" y="418444"/>
              <a:ext cx="1524000" cy="264191"/>
            </a:xfrm>
            <a:custGeom>
              <a:avLst/>
              <a:gdLst>
                <a:gd name="connsiteX0" fmla="*/ 754117 w 1524000"/>
                <a:gd name="connsiteY0" fmla="*/ 0 h 264191"/>
                <a:gd name="connsiteX1" fmla="*/ 1392329 w 1524000"/>
                <a:gd name="connsiteY1" fmla="*/ 128849 h 264191"/>
                <a:gd name="connsiteX2" fmla="*/ 1524000 w 1524000"/>
                <a:gd name="connsiteY2" fmla="*/ 192279 h 264191"/>
                <a:gd name="connsiteX3" fmla="*/ 1512346 w 1524000"/>
                <a:gd name="connsiteY3" fmla="*/ 197893 h 264191"/>
                <a:gd name="connsiteX4" fmla="*/ 1401722 w 1524000"/>
                <a:gd name="connsiteY4" fmla="*/ 264191 h 264191"/>
                <a:gd name="connsiteX5" fmla="*/ 1397586 w 1524000"/>
                <a:gd name="connsiteY5" fmla="*/ 262198 h 264191"/>
                <a:gd name="connsiteX6" fmla="*/ 759374 w 1524000"/>
                <a:gd name="connsiteY6" fmla="*/ 133349 h 264191"/>
                <a:gd name="connsiteX7" fmla="*/ 271803 w 1524000"/>
                <a:gd name="connsiteY7" fmla="*/ 207063 h 264191"/>
                <a:gd name="connsiteX8" fmla="*/ 129579 w 1524000"/>
                <a:gd name="connsiteY8" fmla="*/ 259117 h 264191"/>
                <a:gd name="connsiteX9" fmla="*/ 27420 w 1524000"/>
                <a:gd name="connsiteY9" fmla="*/ 197893 h 264191"/>
                <a:gd name="connsiteX10" fmla="*/ 0 w 1524000"/>
                <a:gd name="connsiteY10" fmla="*/ 184684 h 264191"/>
                <a:gd name="connsiteX11" fmla="*/ 115905 w 1524000"/>
                <a:gd name="connsiteY11" fmla="*/ 128849 h 264191"/>
                <a:gd name="connsiteX12" fmla="*/ 754117 w 1524000"/>
                <a:gd name="connsiteY12" fmla="*/ 0 h 264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24000" h="264191">
                  <a:moveTo>
                    <a:pt x="754117" y="0"/>
                  </a:moveTo>
                  <a:cubicBezTo>
                    <a:pt x="980501" y="0"/>
                    <a:pt x="1196168" y="45880"/>
                    <a:pt x="1392329" y="128849"/>
                  </a:cubicBezTo>
                  <a:lnTo>
                    <a:pt x="1524000" y="192279"/>
                  </a:lnTo>
                  <a:lnTo>
                    <a:pt x="1512346" y="197893"/>
                  </a:lnTo>
                  <a:lnTo>
                    <a:pt x="1401722" y="264191"/>
                  </a:lnTo>
                  <a:lnTo>
                    <a:pt x="1397586" y="262198"/>
                  </a:lnTo>
                  <a:cubicBezTo>
                    <a:pt x="1201425" y="179229"/>
                    <a:pt x="985758" y="133349"/>
                    <a:pt x="759374" y="133349"/>
                  </a:cubicBezTo>
                  <a:cubicBezTo>
                    <a:pt x="589587" y="133349"/>
                    <a:pt x="425827" y="159157"/>
                    <a:pt x="271803" y="207063"/>
                  </a:cubicBezTo>
                  <a:lnTo>
                    <a:pt x="129579" y="259117"/>
                  </a:lnTo>
                  <a:lnTo>
                    <a:pt x="27420" y="197893"/>
                  </a:lnTo>
                  <a:lnTo>
                    <a:pt x="0" y="184684"/>
                  </a:lnTo>
                  <a:lnTo>
                    <a:pt x="115905" y="128849"/>
                  </a:lnTo>
                  <a:cubicBezTo>
                    <a:pt x="312066" y="45880"/>
                    <a:pt x="527733" y="0"/>
                    <a:pt x="754117" y="0"/>
                  </a:cubicBezTo>
                  <a:close/>
                </a:path>
              </a:pathLst>
            </a:custGeom>
            <a:solidFill>
              <a:srgbClr val="F3901D"/>
            </a:solidFill>
            <a:ln w="76200">
              <a:noFill/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3C5387B3-FF3E-77A5-DC33-6496AB61100D}"/>
                </a:ext>
              </a:extLst>
            </p:cNvPr>
            <p:cNvSpPr/>
            <p:nvPr/>
          </p:nvSpPr>
          <p:spPr>
            <a:xfrm flipV="1">
              <a:off x="5349768" y="3576803"/>
              <a:ext cx="1524000" cy="264191"/>
            </a:xfrm>
            <a:custGeom>
              <a:avLst/>
              <a:gdLst>
                <a:gd name="connsiteX0" fmla="*/ 754117 w 1524000"/>
                <a:gd name="connsiteY0" fmla="*/ 0 h 264191"/>
                <a:gd name="connsiteX1" fmla="*/ 1392329 w 1524000"/>
                <a:gd name="connsiteY1" fmla="*/ 128849 h 264191"/>
                <a:gd name="connsiteX2" fmla="*/ 1524000 w 1524000"/>
                <a:gd name="connsiteY2" fmla="*/ 192279 h 264191"/>
                <a:gd name="connsiteX3" fmla="*/ 1512346 w 1524000"/>
                <a:gd name="connsiteY3" fmla="*/ 197893 h 264191"/>
                <a:gd name="connsiteX4" fmla="*/ 1401722 w 1524000"/>
                <a:gd name="connsiteY4" fmla="*/ 264191 h 264191"/>
                <a:gd name="connsiteX5" fmla="*/ 1397586 w 1524000"/>
                <a:gd name="connsiteY5" fmla="*/ 262198 h 264191"/>
                <a:gd name="connsiteX6" fmla="*/ 759374 w 1524000"/>
                <a:gd name="connsiteY6" fmla="*/ 133349 h 264191"/>
                <a:gd name="connsiteX7" fmla="*/ 271803 w 1524000"/>
                <a:gd name="connsiteY7" fmla="*/ 207063 h 264191"/>
                <a:gd name="connsiteX8" fmla="*/ 129579 w 1524000"/>
                <a:gd name="connsiteY8" fmla="*/ 259117 h 264191"/>
                <a:gd name="connsiteX9" fmla="*/ 27420 w 1524000"/>
                <a:gd name="connsiteY9" fmla="*/ 197893 h 264191"/>
                <a:gd name="connsiteX10" fmla="*/ 0 w 1524000"/>
                <a:gd name="connsiteY10" fmla="*/ 184684 h 264191"/>
                <a:gd name="connsiteX11" fmla="*/ 115905 w 1524000"/>
                <a:gd name="connsiteY11" fmla="*/ 128849 h 264191"/>
                <a:gd name="connsiteX12" fmla="*/ 754117 w 1524000"/>
                <a:gd name="connsiteY12" fmla="*/ 0 h 264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24000" h="264191">
                  <a:moveTo>
                    <a:pt x="754117" y="0"/>
                  </a:moveTo>
                  <a:cubicBezTo>
                    <a:pt x="980501" y="0"/>
                    <a:pt x="1196168" y="45880"/>
                    <a:pt x="1392329" y="128849"/>
                  </a:cubicBezTo>
                  <a:lnTo>
                    <a:pt x="1524000" y="192279"/>
                  </a:lnTo>
                  <a:lnTo>
                    <a:pt x="1512346" y="197893"/>
                  </a:lnTo>
                  <a:lnTo>
                    <a:pt x="1401722" y="264191"/>
                  </a:lnTo>
                  <a:lnTo>
                    <a:pt x="1397586" y="262198"/>
                  </a:lnTo>
                  <a:cubicBezTo>
                    <a:pt x="1201425" y="179229"/>
                    <a:pt x="985758" y="133349"/>
                    <a:pt x="759374" y="133349"/>
                  </a:cubicBezTo>
                  <a:cubicBezTo>
                    <a:pt x="589587" y="133349"/>
                    <a:pt x="425827" y="159157"/>
                    <a:pt x="271803" y="207063"/>
                  </a:cubicBezTo>
                  <a:lnTo>
                    <a:pt x="129579" y="259117"/>
                  </a:lnTo>
                  <a:lnTo>
                    <a:pt x="27420" y="197893"/>
                  </a:lnTo>
                  <a:lnTo>
                    <a:pt x="0" y="184684"/>
                  </a:lnTo>
                  <a:lnTo>
                    <a:pt x="115905" y="128849"/>
                  </a:lnTo>
                  <a:cubicBezTo>
                    <a:pt x="312066" y="45880"/>
                    <a:pt x="527733" y="0"/>
                    <a:pt x="754117" y="0"/>
                  </a:cubicBezTo>
                  <a:close/>
                </a:path>
              </a:pathLst>
            </a:custGeom>
            <a:solidFill>
              <a:srgbClr val="F3901D"/>
            </a:solidFill>
            <a:ln w="76200">
              <a:noFill/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id="{18453475-8453-4846-3883-DB901DC7084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15071" y="629019"/>
              <a:ext cx="2993395" cy="299339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201C943A-88C6-AC70-B54B-56C7BFD03627}"/>
                </a:ext>
              </a:extLst>
            </p:cNvPr>
            <p:cNvSpPr txBox="1"/>
            <p:nvPr/>
          </p:nvSpPr>
          <p:spPr>
            <a:xfrm>
              <a:off x="4897822" y="2149358"/>
              <a:ext cx="241212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rgbClr val="F3901D"/>
                  </a:solidFill>
                </a:rPr>
                <a:t>Canceling check does </a:t>
              </a:r>
              <a:r>
                <a:rPr lang="en-US" sz="1600" b="1" dirty="0">
                  <a:solidFill>
                    <a:srgbClr val="F3901D"/>
                  </a:solidFill>
                </a:rPr>
                <a:t>NOT</a:t>
              </a:r>
              <a:r>
                <a:rPr lang="en-US" sz="1600" dirty="0">
                  <a:solidFill>
                    <a:srgbClr val="F3901D"/>
                  </a:solidFill>
                </a:rPr>
                <a:t> reverse the Form 1099-R or trigger a refund</a:t>
              </a:r>
            </a:p>
          </p:txBody>
        </p: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9A69C5AF-2C70-8E32-4E72-239D2D767DA1}"/>
                </a:ext>
              </a:extLst>
            </p:cNvPr>
            <p:cNvSpPr/>
            <p:nvPr/>
          </p:nvSpPr>
          <p:spPr>
            <a:xfrm>
              <a:off x="8403020" y="493986"/>
              <a:ext cx="3279228" cy="3279228"/>
            </a:xfrm>
            <a:prstGeom prst="ellipse">
              <a:avLst/>
            </a:prstGeom>
            <a:solidFill>
              <a:schemeClr val="bg1"/>
            </a:solidFill>
            <a:ln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EA3B220D-A48E-067C-3132-8C7F654AB85B}"/>
                </a:ext>
              </a:extLst>
            </p:cNvPr>
            <p:cNvSpPr/>
            <p:nvPr/>
          </p:nvSpPr>
          <p:spPr>
            <a:xfrm>
              <a:off x="9280634" y="418444"/>
              <a:ext cx="1524000" cy="264191"/>
            </a:xfrm>
            <a:custGeom>
              <a:avLst/>
              <a:gdLst>
                <a:gd name="connsiteX0" fmla="*/ 754117 w 1524000"/>
                <a:gd name="connsiteY0" fmla="*/ 0 h 264191"/>
                <a:gd name="connsiteX1" fmla="*/ 1392329 w 1524000"/>
                <a:gd name="connsiteY1" fmla="*/ 128849 h 264191"/>
                <a:gd name="connsiteX2" fmla="*/ 1524000 w 1524000"/>
                <a:gd name="connsiteY2" fmla="*/ 192279 h 264191"/>
                <a:gd name="connsiteX3" fmla="*/ 1512346 w 1524000"/>
                <a:gd name="connsiteY3" fmla="*/ 197893 h 264191"/>
                <a:gd name="connsiteX4" fmla="*/ 1401722 w 1524000"/>
                <a:gd name="connsiteY4" fmla="*/ 264191 h 264191"/>
                <a:gd name="connsiteX5" fmla="*/ 1397586 w 1524000"/>
                <a:gd name="connsiteY5" fmla="*/ 262198 h 264191"/>
                <a:gd name="connsiteX6" fmla="*/ 759374 w 1524000"/>
                <a:gd name="connsiteY6" fmla="*/ 133349 h 264191"/>
                <a:gd name="connsiteX7" fmla="*/ 271803 w 1524000"/>
                <a:gd name="connsiteY7" fmla="*/ 207063 h 264191"/>
                <a:gd name="connsiteX8" fmla="*/ 129579 w 1524000"/>
                <a:gd name="connsiteY8" fmla="*/ 259117 h 264191"/>
                <a:gd name="connsiteX9" fmla="*/ 27420 w 1524000"/>
                <a:gd name="connsiteY9" fmla="*/ 197893 h 264191"/>
                <a:gd name="connsiteX10" fmla="*/ 0 w 1524000"/>
                <a:gd name="connsiteY10" fmla="*/ 184684 h 264191"/>
                <a:gd name="connsiteX11" fmla="*/ 115905 w 1524000"/>
                <a:gd name="connsiteY11" fmla="*/ 128849 h 264191"/>
                <a:gd name="connsiteX12" fmla="*/ 754117 w 1524000"/>
                <a:gd name="connsiteY12" fmla="*/ 0 h 264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24000" h="264191">
                  <a:moveTo>
                    <a:pt x="754117" y="0"/>
                  </a:moveTo>
                  <a:cubicBezTo>
                    <a:pt x="980501" y="0"/>
                    <a:pt x="1196168" y="45880"/>
                    <a:pt x="1392329" y="128849"/>
                  </a:cubicBezTo>
                  <a:lnTo>
                    <a:pt x="1524000" y="192279"/>
                  </a:lnTo>
                  <a:lnTo>
                    <a:pt x="1512346" y="197893"/>
                  </a:lnTo>
                  <a:lnTo>
                    <a:pt x="1401722" y="264191"/>
                  </a:lnTo>
                  <a:lnTo>
                    <a:pt x="1397586" y="262198"/>
                  </a:lnTo>
                  <a:cubicBezTo>
                    <a:pt x="1201425" y="179229"/>
                    <a:pt x="985758" y="133349"/>
                    <a:pt x="759374" y="133349"/>
                  </a:cubicBezTo>
                  <a:cubicBezTo>
                    <a:pt x="589587" y="133349"/>
                    <a:pt x="425827" y="159157"/>
                    <a:pt x="271803" y="207063"/>
                  </a:cubicBezTo>
                  <a:lnTo>
                    <a:pt x="129579" y="259117"/>
                  </a:lnTo>
                  <a:lnTo>
                    <a:pt x="27420" y="197893"/>
                  </a:lnTo>
                  <a:lnTo>
                    <a:pt x="0" y="184684"/>
                  </a:lnTo>
                  <a:lnTo>
                    <a:pt x="115905" y="128849"/>
                  </a:lnTo>
                  <a:cubicBezTo>
                    <a:pt x="312066" y="45880"/>
                    <a:pt x="527733" y="0"/>
                    <a:pt x="754117" y="0"/>
                  </a:cubicBezTo>
                  <a:close/>
                </a:path>
              </a:pathLst>
            </a:custGeom>
            <a:solidFill>
              <a:srgbClr val="002B49"/>
            </a:solidFill>
            <a:ln w="76200">
              <a:noFill/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5C13FBCC-9743-BD6A-5B90-9A6DB2186776}"/>
                </a:ext>
              </a:extLst>
            </p:cNvPr>
            <p:cNvSpPr/>
            <p:nvPr/>
          </p:nvSpPr>
          <p:spPr>
            <a:xfrm flipV="1">
              <a:off x="9280634" y="3576803"/>
              <a:ext cx="1524000" cy="264191"/>
            </a:xfrm>
            <a:custGeom>
              <a:avLst/>
              <a:gdLst>
                <a:gd name="connsiteX0" fmla="*/ 754117 w 1524000"/>
                <a:gd name="connsiteY0" fmla="*/ 0 h 264191"/>
                <a:gd name="connsiteX1" fmla="*/ 1392329 w 1524000"/>
                <a:gd name="connsiteY1" fmla="*/ 128849 h 264191"/>
                <a:gd name="connsiteX2" fmla="*/ 1524000 w 1524000"/>
                <a:gd name="connsiteY2" fmla="*/ 192279 h 264191"/>
                <a:gd name="connsiteX3" fmla="*/ 1512346 w 1524000"/>
                <a:gd name="connsiteY3" fmla="*/ 197893 h 264191"/>
                <a:gd name="connsiteX4" fmla="*/ 1401722 w 1524000"/>
                <a:gd name="connsiteY4" fmla="*/ 264191 h 264191"/>
                <a:gd name="connsiteX5" fmla="*/ 1397586 w 1524000"/>
                <a:gd name="connsiteY5" fmla="*/ 262198 h 264191"/>
                <a:gd name="connsiteX6" fmla="*/ 759374 w 1524000"/>
                <a:gd name="connsiteY6" fmla="*/ 133349 h 264191"/>
                <a:gd name="connsiteX7" fmla="*/ 271803 w 1524000"/>
                <a:gd name="connsiteY7" fmla="*/ 207063 h 264191"/>
                <a:gd name="connsiteX8" fmla="*/ 129579 w 1524000"/>
                <a:gd name="connsiteY8" fmla="*/ 259117 h 264191"/>
                <a:gd name="connsiteX9" fmla="*/ 27420 w 1524000"/>
                <a:gd name="connsiteY9" fmla="*/ 197893 h 264191"/>
                <a:gd name="connsiteX10" fmla="*/ 0 w 1524000"/>
                <a:gd name="connsiteY10" fmla="*/ 184684 h 264191"/>
                <a:gd name="connsiteX11" fmla="*/ 115905 w 1524000"/>
                <a:gd name="connsiteY11" fmla="*/ 128849 h 264191"/>
                <a:gd name="connsiteX12" fmla="*/ 754117 w 1524000"/>
                <a:gd name="connsiteY12" fmla="*/ 0 h 264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24000" h="264191">
                  <a:moveTo>
                    <a:pt x="754117" y="0"/>
                  </a:moveTo>
                  <a:cubicBezTo>
                    <a:pt x="980501" y="0"/>
                    <a:pt x="1196168" y="45880"/>
                    <a:pt x="1392329" y="128849"/>
                  </a:cubicBezTo>
                  <a:lnTo>
                    <a:pt x="1524000" y="192279"/>
                  </a:lnTo>
                  <a:lnTo>
                    <a:pt x="1512346" y="197893"/>
                  </a:lnTo>
                  <a:lnTo>
                    <a:pt x="1401722" y="264191"/>
                  </a:lnTo>
                  <a:lnTo>
                    <a:pt x="1397586" y="262198"/>
                  </a:lnTo>
                  <a:cubicBezTo>
                    <a:pt x="1201425" y="179229"/>
                    <a:pt x="985758" y="133349"/>
                    <a:pt x="759374" y="133349"/>
                  </a:cubicBezTo>
                  <a:cubicBezTo>
                    <a:pt x="589587" y="133349"/>
                    <a:pt x="425827" y="159157"/>
                    <a:pt x="271803" y="207063"/>
                  </a:cubicBezTo>
                  <a:lnTo>
                    <a:pt x="129579" y="259117"/>
                  </a:lnTo>
                  <a:lnTo>
                    <a:pt x="27420" y="197893"/>
                  </a:lnTo>
                  <a:lnTo>
                    <a:pt x="0" y="184684"/>
                  </a:lnTo>
                  <a:lnTo>
                    <a:pt x="115905" y="128849"/>
                  </a:lnTo>
                  <a:cubicBezTo>
                    <a:pt x="312066" y="45880"/>
                    <a:pt x="527733" y="0"/>
                    <a:pt x="754117" y="0"/>
                  </a:cubicBezTo>
                  <a:close/>
                </a:path>
              </a:pathLst>
            </a:custGeom>
            <a:solidFill>
              <a:srgbClr val="002B49"/>
            </a:solidFill>
            <a:ln w="76200">
              <a:noFill/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pic>
          <p:nvPicPr>
            <p:cNvPr id="96" name="Picture 95">
              <a:extLst>
                <a:ext uri="{FF2B5EF4-FFF2-40B4-BE49-F238E27FC236}">
                  <a16:creationId xmlns:a16="http://schemas.microsoft.com/office/drawing/2014/main" id="{9D65DAD0-795D-5993-3E0B-E8EC614B9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545937" y="629019"/>
              <a:ext cx="2993395" cy="299339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E4D492B7-CDF3-5778-1A46-933755BA980B}"/>
                </a:ext>
              </a:extLst>
            </p:cNvPr>
            <p:cNvSpPr txBox="1"/>
            <p:nvPr/>
          </p:nvSpPr>
          <p:spPr>
            <a:xfrm>
              <a:off x="8744605" y="1697417"/>
              <a:ext cx="2648607" cy="14003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600" b="1" u="sng" dirty="0">
                  <a:solidFill>
                    <a:srgbClr val="002B49"/>
                  </a:solidFill>
                </a:rPr>
                <a:t>Replacement check</a:t>
              </a:r>
              <a:r>
                <a:rPr lang="en-US" sz="1600" b="1" dirty="0">
                  <a:solidFill>
                    <a:srgbClr val="002B49"/>
                  </a:solidFill>
                </a:rPr>
                <a:t>: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b="1" dirty="0">
                  <a:solidFill>
                    <a:srgbClr val="002B49"/>
                  </a:solidFill>
                  <a:latin typeface="+mj-lt"/>
                </a:rPr>
                <a:t>If same amount</a:t>
              </a:r>
              <a:br>
                <a:rPr lang="en-US" sz="1600" b="1" dirty="0">
                  <a:solidFill>
                    <a:srgbClr val="002B49"/>
                  </a:solidFill>
                  <a:latin typeface="+mj-lt"/>
                </a:rPr>
              </a:br>
              <a:r>
                <a:rPr lang="en-US" sz="1600" dirty="0">
                  <a:solidFill>
                    <a:srgbClr val="002B49"/>
                  </a:solidFill>
                  <a:latin typeface="+mj-lt"/>
                </a:rPr>
                <a:t>(no new 1099)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b="1" dirty="0">
                  <a:solidFill>
                    <a:srgbClr val="002B49"/>
                  </a:solidFill>
                  <a:latin typeface="+mj-lt"/>
                </a:rPr>
                <a:t>If increased amount</a:t>
              </a:r>
              <a:br>
                <a:rPr lang="en-US" sz="1600" b="1" dirty="0">
                  <a:solidFill>
                    <a:srgbClr val="002B49"/>
                  </a:solidFill>
                  <a:latin typeface="+mj-lt"/>
                </a:rPr>
              </a:br>
              <a:r>
                <a:rPr lang="en-US" sz="1600" dirty="0">
                  <a:solidFill>
                    <a:srgbClr val="002B49"/>
                  </a:solidFill>
                  <a:latin typeface="+mj-lt"/>
                </a:rPr>
                <a:t>(report excess on 1099)</a:t>
              </a:r>
            </a:p>
          </p:txBody>
        </p:sp>
        <p:pic>
          <p:nvPicPr>
            <p:cNvPr id="98" name="Picture 97" descr="A black background with a black square&#10;&#10;AI-generated content may be incorrect.">
              <a:extLst>
                <a:ext uri="{FF2B5EF4-FFF2-40B4-BE49-F238E27FC236}">
                  <a16:creationId xmlns:a16="http://schemas.microsoft.com/office/drawing/2014/main" id="{48228034-E9F7-D889-22E5-B2167FEE917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9100" y="845820"/>
              <a:ext cx="731520" cy="731520"/>
            </a:xfrm>
            <a:prstGeom prst="rect">
              <a:avLst/>
            </a:prstGeom>
          </p:spPr>
        </p:pic>
        <p:pic>
          <p:nvPicPr>
            <p:cNvPr id="100" name="Picture 99" descr="A black background with a black square&#10;&#10;AI-generated content may be incorrect.">
              <a:extLst>
                <a:ext uri="{FF2B5EF4-FFF2-40B4-BE49-F238E27FC236}">
                  <a16:creationId xmlns:a16="http://schemas.microsoft.com/office/drawing/2014/main" id="{F31AD717-B4C3-C89B-0CC4-0624807C63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1312" y="845820"/>
              <a:ext cx="731520" cy="731520"/>
            </a:xfrm>
            <a:prstGeom prst="rect">
              <a:avLst/>
            </a:prstGeom>
          </p:spPr>
        </p:pic>
        <p:sp>
          <p:nvSpPr>
            <p:cNvPr id="6" name="Arrow: Chevron 5">
              <a:extLst>
                <a:ext uri="{FF2B5EF4-FFF2-40B4-BE49-F238E27FC236}">
                  <a16:creationId xmlns:a16="http://schemas.microsoft.com/office/drawing/2014/main" id="{002188E8-68EA-7D69-45AA-6ED4ED741C2F}"/>
                </a:ext>
              </a:extLst>
            </p:cNvPr>
            <p:cNvSpPr/>
            <p:nvPr/>
          </p:nvSpPr>
          <p:spPr>
            <a:xfrm>
              <a:off x="4079380" y="1985380"/>
              <a:ext cx="127067" cy="280395"/>
            </a:xfrm>
            <a:prstGeom prst="chevron">
              <a:avLst>
                <a:gd name="adj" fmla="val 77393"/>
              </a:avLst>
            </a:prstGeom>
            <a:solidFill>
              <a:srgbClr val="002B4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7" name="Arrow: Chevron 6">
              <a:extLst>
                <a:ext uri="{FF2B5EF4-FFF2-40B4-BE49-F238E27FC236}">
                  <a16:creationId xmlns:a16="http://schemas.microsoft.com/office/drawing/2014/main" id="{CFE949A7-EBDC-0377-DA73-4CBCDCAE0188}"/>
                </a:ext>
              </a:extLst>
            </p:cNvPr>
            <p:cNvSpPr/>
            <p:nvPr/>
          </p:nvSpPr>
          <p:spPr>
            <a:xfrm>
              <a:off x="8025416" y="1983036"/>
              <a:ext cx="127067" cy="280395"/>
            </a:xfrm>
            <a:prstGeom prst="chevron">
              <a:avLst>
                <a:gd name="adj" fmla="val 77393"/>
              </a:avLst>
            </a:prstGeom>
            <a:solidFill>
              <a:srgbClr val="F3901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102" name="Graphic 101" descr="Bank check with solid fill">
              <a:extLst>
                <a:ext uri="{FF2B5EF4-FFF2-40B4-BE49-F238E27FC236}">
                  <a16:creationId xmlns:a16="http://schemas.microsoft.com/office/drawing/2014/main" id="{15C7E76F-68FD-6622-2241-6366DA1BD2A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547860" y="720090"/>
              <a:ext cx="982980" cy="9829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373150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6617A12-1F0E-B616-6578-87E77AEAB3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CEE56D8-EE24-8B10-23A6-2B836B520073}"/>
              </a:ext>
            </a:extLst>
          </p:cNvPr>
          <p:cNvSpPr/>
          <p:nvPr/>
        </p:nvSpPr>
        <p:spPr>
          <a:xfrm>
            <a:off x="0" y="4742822"/>
            <a:ext cx="12192000" cy="2115178"/>
          </a:xfrm>
          <a:prstGeom prst="rect">
            <a:avLst/>
          </a:prstGeom>
          <a:solidFill>
            <a:srgbClr val="002B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A789B7D-C89F-6AD7-2C5F-DB1633DAE587}"/>
              </a:ext>
            </a:extLst>
          </p:cNvPr>
          <p:cNvSpPr txBox="1"/>
          <p:nvPr/>
        </p:nvSpPr>
        <p:spPr>
          <a:xfrm>
            <a:off x="2166730" y="5292580"/>
            <a:ext cx="96409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Aptos" panose="020B0004020202020204" pitchFamily="34" charset="0"/>
              </a:rPr>
              <a:t>ROTH CATCH-UPs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BAF2A77A-AC56-64B3-4070-938487C77611}"/>
              </a:ext>
            </a:extLst>
          </p:cNvPr>
          <p:cNvCxnSpPr/>
          <p:nvPr/>
        </p:nvCxnSpPr>
        <p:spPr>
          <a:xfrm>
            <a:off x="2888726" y="5042427"/>
            <a:ext cx="619240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" name="Picture 44" descr="A cartoon of a person with his hands on his face&#10;&#10;AI-generated content may be incorrect.">
            <a:extLst>
              <a:ext uri="{FF2B5EF4-FFF2-40B4-BE49-F238E27FC236}">
                <a16:creationId xmlns:a16="http://schemas.microsoft.com/office/drawing/2014/main" id="{2A8DEFD2-8FA1-469D-B92A-7D9203736C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914" y="4255655"/>
            <a:ext cx="2543862" cy="25474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6E018DF5-926C-04C5-9154-51DA885D1A70}"/>
              </a:ext>
            </a:extLst>
          </p:cNvPr>
          <p:cNvGrpSpPr/>
          <p:nvPr/>
        </p:nvGrpSpPr>
        <p:grpSpPr>
          <a:xfrm>
            <a:off x="178679" y="919655"/>
            <a:ext cx="11808374" cy="2921338"/>
            <a:chOff x="178679" y="919655"/>
            <a:chExt cx="11808374" cy="2921338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284C769A-D7DE-DE44-F528-13606F319BD4}"/>
                </a:ext>
              </a:extLst>
            </p:cNvPr>
            <p:cNvCxnSpPr/>
            <p:nvPr/>
          </p:nvCxnSpPr>
          <p:spPr>
            <a:xfrm>
              <a:off x="2046524" y="2374422"/>
              <a:ext cx="7772400" cy="0"/>
            </a:xfrm>
            <a:prstGeom prst="line">
              <a:avLst/>
            </a:prstGeom>
            <a:ln>
              <a:solidFill>
                <a:srgbClr val="324D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E92488CA-7C64-4559-437E-497DB54A7233}"/>
                </a:ext>
              </a:extLst>
            </p:cNvPr>
            <p:cNvSpPr/>
            <p:nvPr/>
          </p:nvSpPr>
          <p:spPr>
            <a:xfrm>
              <a:off x="178679" y="999551"/>
              <a:ext cx="2711669" cy="2783900"/>
            </a:xfrm>
            <a:prstGeom prst="ellipse">
              <a:avLst/>
            </a:prstGeom>
            <a:solidFill>
              <a:schemeClr val="bg1"/>
            </a:solidFill>
            <a:ln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9AAEDFCE-F003-D75E-4ECF-995112165D34}"/>
                </a:ext>
              </a:extLst>
            </p:cNvPr>
            <p:cNvSpPr/>
            <p:nvPr/>
          </p:nvSpPr>
          <p:spPr>
            <a:xfrm>
              <a:off x="904398" y="935420"/>
              <a:ext cx="1260231" cy="224285"/>
            </a:xfrm>
            <a:custGeom>
              <a:avLst/>
              <a:gdLst>
                <a:gd name="connsiteX0" fmla="*/ 754117 w 1524000"/>
                <a:gd name="connsiteY0" fmla="*/ 0 h 264191"/>
                <a:gd name="connsiteX1" fmla="*/ 1392329 w 1524000"/>
                <a:gd name="connsiteY1" fmla="*/ 128849 h 264191"/>
                <a:gd name="connsiteX2" fmla="*/ 1524000 w 1524000"/>
                <a:gd name="connsiteY2" fmla="*/ 192279 h 264191"/>
                <a:gd name="connsiteX3" fmla="*/ 1512346 w 1524000"/>
                <a:gd name="connsiteY3" fmla="*/ 197893 h 264191"/>
                <a:gd name="connsiteX4" fmla="*/ 1401722 w 1524000"/>
                <a:gd name="connsiteY4" fmla="*/ 264191 h 264191"/>
                <a:gd name="connsiteX5" fmla="*/ 1397586 w 1524000"/>
                <a:gd name="connsiteY5" fmla="*/ 262198 h 264191"/>
                <a:gd name="connsiteX6" fmla="*/ 759374 w 1524000"/>
                <a:gd name="connsiteY6" fmla="*/ 133349 h 264191"/>
                <a:gd name="connsiteX7" fmla="*/ 271803 w 1524000"/>
                <a:gd name="connsiteY7" fmla="*/ 207063 h 264191"/>
                <a:gd name="connsiteX8" fmla="*/ 129579 w 1524000"/>
                <a:gd name="connsiteY8" fmla="*/ 259117 h 264191"/>
                <a:gd name="connsiteX9" fmla="*/ 27420 w 1524000"/>
                <a:gd name="connsiteY9" fmla="*/ 197893 h 264191"/>
                <a:gd name="connsiteX10" fmla="*/ 0 w 1524000"/>
                <a:gd name="connsiteY10" fmla="*/ 184684 h 264191"/>
                <a:gd name="connsiteX11" fmla="*/ 115905 w 1524000"/>
                <a:gd name="connsiteY11" fmla="*/ 128849 h 264191"/>
                <a:gd name="connsiteX12" fmla="*/ 754117 w 1524000"/>
                <a:gd name="connsiteY12" fmla="*/ 0 h 264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24000" h="264191">
                  <a:moveTo>
                    <a:pt x="754117" y="0"/>
                  </a:moveTo>
                  <a:cubicBezTo>
                    <a:pt x="980501" y="0"/>
                    <a:pt x="1196168" y="45880"/>
                    <a:pt x="1392329" y="128849"/>
                  </a:cubicBezTo>
                  <a:lnTo>
                    <a:pt x="1524000" y="192279"/>
                  </a:lnTo>
                  <a:lnTo>
                    <a:pt x="1512346" y="197893"/>
                  </a:lnTo>
                  <a:lnTo>
                    <a:pt x="1401722" y="264191"/>
                  </a:lnTo>
                  <a:lnTo>
                    <a:pt x="1397586" y="262198"/>
                  </a:lnTo>
                  <a:cubicBezTo>
                    <a:pt x="1201425" y="179229"/>
                    <a:pt x="985758" y="133349"/>
                    <a:pt x="759374" y="133349"/>
                  </a:cubicBezTo>
                  <a:cubicBezTo>
                    <a:pt x="589587" y="133349"/>
                    <a:pt x="425827" y="159157"/>
                    <a:pt x="271803" y="207063"/>
                  </a:cubicBezTo>
                  <a:lnTo>
                    <a:pt x="129579" y="259117"/>
                  </a:lnTo>
                  <a:lnTo>
                    <a:pt x="27420" y="197893"/>
                  </a:lnTo>
                  <a:lnTo>
                    <a:pt x="0" y="184684"/>
                  </a:lnTo>
                  <a:lnTo>
                    <a:pt x="115905" y="128849"/>
                  </a:lnTo>
                  <a:cubicBezTo>
                    <a:pt x="312066" y="45880"/>
                    <a:pt x="527733" y="0"/>
                    <a:pt x="754117" y="0"/>
                  </a:cubicBezTo>
                  <a:close/>
                </a:path>
              </a:pathLst>
            </a:custGeom>
            <a:solidFill>
              <a:srgbClr val="002B49"/>
            </a:solidFill>
            <a:ln w="76200">
              <a:noFill/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63FAF897-D4C7-B153-8DDA-DD0F8824C59C}"/>
                </a:ext>
              </a:extLst>
            </p:cNvPr>
            <p:cNvSpPr/>
            <p:nvPr/>
          </p:nvSpPr>
          <p:spPr>
            <a:xfrm flipV="1">
              <a:off x="904398" y="3616708"/>
              <a:ext cx="1260231" cy="224285"/>
            </a:xfrm>
            <a:custGeom>
              <a:avLst/>
              <a:gdLst>
                <a:gd name="connsiteX0" fmla="*/ 754117 w 1524000"/>
                <a:gd name="connsiteY0" fmla="*/ 0 h 264191"/>
                <a:gd name="connsiteX1" fmla="*/ 1392329 w 1524000"/>
                <a:gd name="connsiteY1" fmla="*/ 128849 h 264191"/>
                <a:gd name="connsiteX2" fmla="*/ 1524000 w 1524000"/>
                <a:gd name="connsiteY2" fmla="*/ 192279 h 264191"/>
                <a:gd name="connsiteX3" fmla="*/ 1512346 w 1524000"/>
                <a:gd name="connsiteY3" fmla="*/ 197893 h 264191"/>
                <a:gd name="connsiteX4" fmla="*/ 1401722 w 1524000"/>
                <a:gd name="connsiteY4" fmla="*/ 264191 h 264191"/>
                <a:gd name="connsiteX5" fmla="*/ 1397586 w 1524000"/>
                <a:gd name="connsiteY5" fmla="*/ 262198 h 264191"/>
                <a:gd name="connsiteX6" fmla="*/ 759374 w 1524000"/>
                <a:gd name="connsiteY6" fmla="*/ 133349 h 264191"/>
                <a:gd name="connsiteX7" fmla="*/ 271803 w 1524000"/>
                <a:gd name="connsiteY7" fmla="*/ 207063 h 264191"/>
                <a:gd name="connsiteX8" fmla="*/ 129579 w 1524000"/>
                <a:gd name="connsiteY8" fmla="*/ 259117 h 264191"/>
                <a:gd name="connsiteX9" fmla="*/ 27420 w 1524000"/>
                <a:gd name="connsiteY9" fmla="*/ 197893 h 264191"/>
                <a:gd name="connsiteX10" fmla="*/ 0 w 1524000"/>
                <a:gd name="connsiteY10" fmla="*/ 184684 h 264191"/>
                <a:gd name="connsiteX11" fmla="*/ 115905 w 1524000"/>
                <a:gd name="connsiteY11" fmla="*/ 128849 h 264191"/>
                <a:gd name="connsiteX12" fmla="*/ 754117 w 1524000"/>
                <a:gd name="connsiteY12" fmla="*/ 0 h 264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24000" h="264191">
                  <a:moveTo>
                    <a:pt x="754117" y="0"/>
                  </a:moveTo>
                  <a:cubicBezTo>
                    <a:pt x="980501" y="0"/>
                    <a:pt x="1196168" y="45880"/>
                    <a:pt x="1392329" y="128849"/>
                  </a:cubicBezTo>
                  <a:lnTo>
                    <a:pt x="1524000" y="192279"/>
                  </a:lnTo>
                  <a:lnTo>
                    <a:pt x="1512346" y="197893"/>
                  </a:lnTo>
                  <a:lnTo>
                    <a:pt x="1401722" y="264191"/>
                  </a:lnTo>
                  <a:lnTo>
                    <a:pt x="1397586" y="262198"/>
                  </a:lnTo>
                  <a:cubicBezTo>
                    <a:pt x="1201425" y="179229"/>
                    <a:pt x="985758" y="133349"/>
                    <a:pt x="759374" y="133349"/>
                  </a:cubicBezTo>
                  <a:cubicBezTo>
                    <a:pt x="589587" y="133349"/>
                    <a:pt x="425827" y="159157"/>
                    <a:pt x="271803" y="207063"/>
                  </a:cubicBezTo>
                  <a:lnTo>
                    <a:pt x="129579" y="259117"/>
                  </a:lnTo>
                  <a:lnTo>
                    <a:pt x="27420" y="197893"/>
                  </a:lnTo>
                  <a:lnTo>
                    <a:pt x="0" y="184684"/>
                  </a:lnTo>
                  <a:lnTo>
                    <a:pt x="115905" y="128849"/>
                  </a:lnTo>
                  <a:cubicBezTo>
                    <a:pt x="312066" y="45880"/>
                    <a:pt x="527733" y="0"/>
                    <a:pt x="754117" y="0"/>
                  </a:cubicBezTo>
                  <a:close/>
                </a:path>
              </a:pathLst>
            </a:custGeom>
            <a:solidFill>
              <a:srgbClr val="002B49"/>
            </a:solidFill>
            <a:ln w="76200">
              <a:noFill/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23F3820-AAAF-8609-4D53-9F4AFD558F9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6860" y="1114188"/>
              <a:ext cx="2475307" cy="254124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7F9941BE-4D39-1D08-F912-7A4775238179}"/>
                </a:ext>
              </a:extLst>
            </p:cNvPr>
            <p:cNvSpPr/>
            <p:nvPr/>
          </p:nvSpPr>
          <p:spPr>
            <a:xfrm>
              <a:off x="3210914" y="994296"/>
              <a:ext cx="2711669" cy="2783900"/>
            </a:xfrm>
            <a:prstGeom prst="ellipse">
              <a:avLst/>
            </a:prstGeom>
            <a:solidFill>
              <a:schemeClr val="bg1"/>
            </a:solidFill>
            <a:ln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6AF47AD5-084E-D101-C323-286127B12DC8}"/>
                </a:ext>
              </a:extLst>
            </p:cNvPr>
            <p:cNvSpPr/>
            <p:nvPr/>
          </p:nvSpPr>
          <p:spPr>
            <a:xfrm>
              <a:off x="3936633" y="930165"/>
              <a:ext cx="1260231" cy="224285"/>
            </a:xfrm>
            <a:custGeom>
              <a:avLst/>
              <a:gdLst>
                <a:gd name="connsiteX0" fmla="*/ 754117 w 1524000"/>
                <a:gd name="connsiteY0" fmla="*/ 0 h 264191"/>
                <a:gd name="connsiteX1" fmla="*/ 1392329 w 1524000"/>
                <a:gd name="connsiteY1" fmla="*/ 128849 h 264191"/>
                <a:gd name="connsiteX2" fmla="*/ 1524000 w 1524000"/>
                <a:gd name="connsiteY2" fmla="*/ 192279 h 264191"/>
                <a:gd name="connsiteX3" fmla="*/ 1512346 w 1524000"/>
                <a:gd name="connsiteY3" fmla="*/ 197893 h 264191"/>
                <a:gd name="connsiteX4" fmla="*/ 1401722 w 1524000"/>
                <a:gd name="connsiteY4" fmla="*/ 264191 h 264191"/>
                <a:gd name="connsiteX5" fmla="*/ 1397586 w 1524000"/>
                <a:gd name="connsiteY5" fmla="*/ 262198 h 264191"/>
                <a:gd name="connsiteX6" fmla="*/ 759374 w 1524000"/>
                <a:gd name="connsiteY6" fmla="*/ 133349 h 264191"/>
                <a:gd name="connsiteX7" fmla="*/ 271803 w 1524000"/>
                <a:gd name="connsiteY7" fmla="*/ 207063 h 264191"/>
                <a:gd name="connsiteX8" fmla="*/ 129579 w 1524000"/>
                <a:gd name="connsiteY8" fmla="*/ 259117 h 264191"/>
                <a:gd name="connsiteX9" fmla="*/ 27420 w 1524000"/>
                <a:gd name="connsiteY9" fmla="*/ 197893 h 264191"/>
                <a:gd name="connsiteX10" fmla="*/ 0 w 1524000"/>
                <a:gd name="connsiteY10" fmla="*/ 184684 h 264191"/>
                <a:gd name="connsiteX11" fmla="*/ 115905 w 1524000"/>
                <a:gd name="connsiteY11" fmla="*/ 128849 h 264191"/>
                <a:gd name="connsiteX12" fmla="*/ 754117 w 1524000"/>
                <a:gd name="connsiteY12" fmla="*/ 0 h 264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24000" h="264191">
                  <a:moveTo>
                    <a:pt x="754117" y="0"/>
                  </a:moveTo>
                  <a:cubicBezTo>
                    <a:pt x="980501" y="0"/>
                    <a:pt x="1196168" y="45880"/>
                    <a:pt x="1392329" y="128849"/>
                  </a:cubicBezTo>
                  <a:lnTo>
                    <a:pt x="1524000" y="192279"/>
                  </a:lnTo>
                  <a:lnTo>
                    <a:pt x="1512346" y="197893"/>
                  </a:lnTo>
                  <a:lnTo>
                    <a:pt x="1401722" y="264191"/>
                  </a:lnTo>
                  <a:lnTo>
                    <a:pt x="1397586" y="262198"/>
                  </a:lnTo>
                  <a:cubicBezTo>
                    <a:pt x="1201425" y="179229"/>
                    <a:pt x="985758" y="133349"/>
                    <a:pt x="759374" y="133349"/>
                  </a:cubicBezTo>
                  <a:cubicBezTo>
                    <a:pt x="589587" y="133349"/>
                    <a:pt x="425827" y="159157"/>
                    <a:pt x="271803" y="207063"/>
                  </a:cubicBezTo>
                  <a:lnTo>
                    <a:pt x="129579" y="259117"/>
                  </a:lnTo>
                  <a:lnTo>
                    <a:pt x="27420" y="197893"/>
                  </a:lnTo>
                  <a:lnTo>
                    <a:pt x="0" y="184684"/>
                  </a:lnTo>
                  <a:lnTo>
                    <a:pt x="115905" y="128849"/>
                  </a:lnTo>
                  <a:cubicBezTo>
                    <a:pt x="312066" y="45880"/>
                    <a:pt x="527733" y="0"/>
                    <a:pt x="754117" y="0"/>
                  </a:cubicBezTo>
                  <a:close/>
                </a:path>
              </a:pathLst>
            </a:custGeom>
            <a:solidFill>
              <a:srgbClr val="F3901D"/>
            </a:solidFill>
            <a:ln w="76200">
              <a:noFill/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B8629A06-8F61-F39C-A2EF-70E02C72011B}"/>
                </a:ext>
              </a:extLst>
            </p:cNvPr>
            <p:cNvSpPr/>
            <p:nvPr/>
          </p:nvSpPr>
          <p:spPr>
            <a:xfrm flipV="1">
              <a:off x="3936633" y="3611453"/>
              <a:ext cx="1260231" cy="224285"/>
            </a:xfrm>
            <a:custGeom>
              <a:avLst/>
              <a:gdLst>
                <a:gd name="connsiteX0" fmla="*/ 754117 w 1524000"/>
                <a:gd name="connsiteY0" fmla="*/ 0 h 264191"/>
                <a:gd name="connsiteX1" fmla="*/ 1392329 w 1524000"/>
                <a:gd name="connsiteY1" fmla="*/ 128849 h 264191"/>
                <a:gd name="connsiteX2" fmla="*/ 1524000 w 1524000"/>
                <a:gd name="connsiteY2" fmla="*/ 192279 h 264191"/>
                <a:gd name="connsiteX3" fmla="*/ 1512346 w 1524000"/>
                <a:gd name="connsiteY3" fmla="*/ 197893 h 264191"/>
                <a:gd name="connsiteX4" fmla="*/ 1401722 w 1524000"/>
                <a:gd name="connsiteY4" fmla="*/ 264191 h 264191"/>
                <a:gd name="connsiteX5" fmla="*/ 1397586 w 1524000"/>
                <a:gd name="connsiteY5" fmla="*/ 262198 h 264191"/>
                <a:gd name="connsiteX6" fmla="*/ 759374 w 1524000"/>
                <a:gd name="connsiteY6" fmla="*/ 133349 h 264191"/>
                <a:gd name="connsiteX7" fmla="*/ 271803 w 1524000"/>
                <a:gd name="connsiteY7" fmla="*/ 207063 h 264191"/>
                <a:gd name="connsiteX8" fmla="*/ 129579 w 1524000"/>
                <a:gd name="connsiteY8" fmla="*/ 259117 h 264191"/>
                <a:gd name="connsiteX9" fmla="*/ 27420 w 1524000"/>
                <a:gd name="connsiteY9" fmla="*/ 197893 h 264191"/>
                <a:gd name="connsiteX10" fmla="*/ 0 w 1524000"/>
                <a:gd name="connsiteY10" fmla="*/ 184684 h 264191"/>
                <a:gd name="connsiteX11" fmla="*/ 115905 w 1524000"/>
                <a:gd name="connsiteY11" fmla="*/ 128849 h 264191"/>
                <a:gd name="connsiteX12" fmla="*/ 754117 w 1524000"/>
                <a:gd name="connsiteY12" fmla="*/ 0 h 264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24000" h="264191">
                  <a:moveTo>
                    <a:pt x="754117" y="0"/>
                  </a:moveTo>
                  <a:cubicBezTo>
                    <a:pt x="980501" y="0"/>
                    <a:pt x="1196168" y="45880"/>
                    <a:pt x="1392329" y="128849"/>
                  </a:cubicBezTo>
                  <a:lnTo>
                    <a:pt x="1524000" y="192279"/>
                  </a:lnTo>
                  <a:lnTo>
                    <a:pt x="1512346" y="197893"/>
                  </a:lnTo>
                  <a:lnTo>
                    <a:pt x="1401722" y="264191"/>
                  </a:lnTo>
                  <a:lnTo>
                    <a:pt x="1397586" y="262198"/>
                  </a:lnTo>
                  <a:cubicBezTo>
                    <a:pt x="1201425" y="179229"/>
                    <a:pt x="985758" y="133349"/>
                    <a:pt x="759374" y="133349"/>
                  </a:cubicBezTo>
                  <a:cubicBezTo>
                    <a:pt x="589587" y="133349"/>
                    <a:pt x="425827" y="159157"/>
                    <a:pt x="271803" y="207063"/>
                  </a:cubicBezTo>
                  <a:lnTo>
                    <a:pt x="129579" y="259117"/>
                  </a:lnTo>
                  <a:lnTo>
                    <a:pt x="27420" y="197893"/>
                  </a:lnTo>
                  <a:lnTo>
                    <a:pt x="0" y="184684"/>
                  </a:lnTo>
                  <a:lnTo>
                    <a:pt x="115905" y="128849"/>
                  </a:lnTo>
                  <a:cubicBezTo>
                    <a:pt x="312066" y="45880"/>
                    <a:pt x="527733" y="0"/>
                    <a:pt x="754117" y="0"/>
                  </a:cubicBezTo>
                  <a:close/>
                </a:path>
              </a:pathLst>
            </a:custGeom>
            <a:solidFill>
              <a:srgbClr val="F3901D"/>
            </a:solidFill>
            <a:ln w="76200">
              <a:noFill/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1A7712F-54CD-47F3-BAEC-2AEAFC82AFE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29095" y="1108933"/>
              <a:ext cx="2475307" cy="254124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C0803F34-A9EA-10EC-EA74-51F9F90888BB}"/>
                </a:ext>
              </a:extLst>
            </p:cNvPr>
            <p:cNvSpPr/>
            <p:nvPr/>
          </p:nvSpPr>
          <p:spPr>
            <a:xfrm>
              <a:off x="6243149" y="989041"/>
              <a:ext cx="2711669" cy="2783900"/>
            </a:xfrm>
            <a:prstGeom prst="ellipse">
              <a:avLst/>
            </a:prstGeom>
            <a:solidFill>
              <a:schemeClr val="bg1"/>
            </a:solidFill>
            <a:ln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A26BA17F-E505-78DE-9841-4C5F1C11BE07}"/>
                </a:ext>
              </a:extLst>
            </p:cNvPr>
            <p:cNvSpPr/>
            <p:nvPr/>
          </p:nvSpPr>
          <p:spPr>
            <a:xfrm>
              <a:off x="6968868" y="924910"/>
              <a:ext cx="1260231" cy="224285"/>
            </a:xfrm>
            <a:custGeom>
              <a:avLst/>
              <a:gdLst>
                <a:gd name="connsiteX0" fmla="*/ 754117 w 1524000"/>
                <a:gd name="connsiteY0" fmla="*/ 0 h 264191"/>
                <a:gd name="connsiteX1" fmla="*/ 1392329 w 1524000"/>
                <a:gd name="connsiteY1" fmla="*/ 128849 h 264191"/>
                <a:gd name="connsiteX2" fmla="*/ 1524000 w 1524000"/>
                <a:gd name="connsiteY2" fmla="*/ 192279 h 264191"/>
                <a:gd name="connsiteX3" fmla="*/ 1512346 w 1524000"/>
                <a:gd name="connsiteY3" fmla="*/ 197893 h 264191"/>
                <a:gd name="connsiteX4" fmla="*/ 1401722 w 1524000"/>
                <a:gd name="connsiteY4" fmla="*/ 264191 h 264191"/>
                <a:gd name="connsiteX5" fmla="*/ 1397586 w 1524000"/>
                <a:gd name="connsiteY5" fmla="*/ 262198 h 264191"/>
                <a:gd name="connsiteX6" fmla="*/ 759374 w 1524000"/>
                <a:gd name="connsiteY6" fmla="*/ 133349 h 264191"/>
                <a:gd name="connsiteX7" fmla="*/ 271803 w 1524000"/>
                <a:gd name="connsiteY7" fmla="*/ 207063 h 264191"/>
                <a:gd name="connsiteX8" fmla="*/ 129579 w 1524000"/>
                <a:gd name="connsiteY8" fmla="*/ 259117 h 264191"/>
                <a:gd name="connsiteX9" fmla="*/ 27420 w 1524000"/>
                <a:gd name="connsiteY9" fmla="*/ 197893 h 264191"/>
                <a:gd name="connsiteX10" fmla="*/ 0 w 1524000"/>
                <a:gd name="connsiteY10" fmla="*/ 184684 h 264191"/>
                <a:gd name="connsiteX11" fmla="*/ 115905 w 1524000"/>
                <a:gd name="connsiteY11" fmla="*/ 128849 h 264191"/>
                <a:gd name="connsiteX12" fmla="*/ 754117 w 1524000"/>
                <a:gd name="connsiteY12" fmla="*/ 0 h 264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24000" h="264191">
                  <a:moveTo>
                    <a:pt x="754117" y="0"/>
                  </a:moveTo>
                  <a:cubicBezTo>
                    <a:pt x="980501" y="0"/>
                    <a:pt x="1196168" y="45880"/>
                    <a:pt x="1392329" y="128849"/>
                  </a:cubicBezTo>
                  <a:lnTo>
                    <a:pt x="1524000" y="192279"/>
                  </a:lnTo>
                  <a:lnTo>
                    <a:pt x="1512346" y="197893"/>
                  </a:lnTo>
                  <a:lnTo>
                    <a:pt x="1401722" y="264191"/>
                  </a:lnTo>
                  <a:lnTo>
                    <a:pt x="1397586" y="262198"/>
                  </a:lnTo>
                  <a:cubicBezTo>
                    <a:pt x="1201425" y="179229"/>
                    <a:pt x="985758" y="133349"/>
                    <a:pt x="759374" y="133349"/>
                  </a:cubicBezTo>
                  <a:cubicBezTo>
                    <a:pt x="589587" y="133349"/>
                    <a:pt x="425827" y="159157"/>
                    <a:pt x="271803" y="207063"/>
                  </a:cubicBezTo>
                  <a:lnTo>
                    <a:pt x="129579" y="259117"/>
                  </a:lnTo>
                  <a:lnTo>
                    <a:pt x="27420" y="197893"/>
                  </a:lnTo>
                  <a:lnTo>
                    <a:pt x="0" y="184684"/>
                  </a:lnTo>
                  <a:lnTo>
                    <a:pt x="115905" y="128849"/>
                  </a:lnTo>
                  <a:cubicBezTo>
                    <a:pt x="312066" y="45880"/>
                    <a:pt x="527733" y="0"/>
                    <a:pt x="754117" y="0"/>
                  </a:cubicBezTo>
                  <a:close/>
                </a:path>
              </a:pathLst>
            </a:custGeom>
            <a:solidFill>
              <a:srgbClr val="002B49"/>
            </a:solidFill>
            <a:ln w="76200">
              <a:noFill/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3B1345D1-0721-B3C2-BEC5-32E906C0C04C}"/>
                </a:ext>
              </a:extLst>
            </p:cNvPr>
            <p:cNvSpPr/>
            <p:nvPr/>
          </p:nvSpPr>
          <p:spPr>
            <a:xfrm flipV="1">
              <a:off x="6968868" y="3606198"/>
              <a:ext cx="1260231" cy="224285"/>
            </a:xfrm>
            <a:custGeom>
              <a:avLst/>
              <a:gdLst>
                <a:gd name="connsiteX0" fmla="*/ 754117 w 1524000"/>
                <a:gd name="connsiteY0" fmla="*/ 0 h 264191"/>
                <a:gd name="connsiteX1" fmla="*/ 1392329 w 1524000"/>
                <a:gd name="connsiteY1" fmla="*/ 128849 h 264191"/>
                <a:gd name="connsiteX2" fmla="*/ 1524000 w 1524000"/>
                <a:gd name="connsiteY2" fmla="*/ 192279 h 264191"/>
                <a:gd name="connsiteX3" fmla="*/ 1512346 w 1524000"/>
                <a:gd name="connsiteY3" fmla="*/ 197893 h 264191"/>
                <a:gd name="connsiteX4" fmla="*/ 1401722 w 1524000"/>
                <a:gd name="connsiteY4" fmla="*/ 264191 h 264191"/>
                <a:gd name="connsiteX5" fmla="*/ 1397586 w 1524000"/>
                <a:gd name="connsiteY5" fmla="*/ 262198 h 264191"/>
                <a:gd name="connsiteX6" fmla="*/ 759374 w 1524000"/>
                <a:gd name="connsiteY6" fmla="*/ 133349 h 264191"/>
                <a:gd name="connsiteX7" fmla="*/ 271803 w 1524000"/>
                <a:gd name="connsiteY7" fmla="*/ 207063 h 264191"/>
                <a:gd name="connsiteX8" fmla="*/ 129579 w 1524000"/>
                <a:gd name="connsiteY8" fmla="*/ 259117 h 264191"/>
                <a:gd name="connsiteX9" fmla="*/ 27420 w 1524000"/>
                <a:gd name="connsiteY9" fmla="*/ 197893 h 264191"/>
                <a:gd name="connsiteX10" fmla="*/ 0 w 1524000"/>
                <a:gd name="connsiteY10" fmla="*/ 184684 h 264191"/>
                <a:gd name="connsiteX11" fmla="*/ 115905 w 1524000"/>
                <a:gd name="connsiteY11" fmla="*/ 128849 h 264191"/>
                <a:gd name="connsiteX12" fmla="*/ 754117 w 1524000"/>
                <a:gd name="connsiteY12" fmla="*/ 0 h 264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24000" h="264191">
                  <a:moveTo>
                    <a:pt x="754117" y="0"/>
                  </a:moveTo>
                  <a:cubicBezTo>
                    <a:pt x="980501" y="0"/>
                    <a:pt x="1196168" y="45880"/>
                    <a:pt x="1392329" y="128849"/>
                  </a:cubicBezTo>
                  <a:lnTo>
                    <a:pt x="1524000" y="192279"/>
                  </a:lnTo>
                  <a:lnTo>
                    <a:pt x="1512346" y="197893"/>
                  </a:lnTo>
                  <a:lnTo>
                    <a:pt x="1401722" y="264191"/>
                  </a:lnTo>
                  <a:lnTo>
                    <a:pt x="1397586" y="262198"/>
                  </a:lnTo>
                  <a:cubicBezTo>
                    <a:pt x="1201425" y="179229"/>
                    <a:pt x="985758" y="133349"/>
                    <a:pt x="759374" y="133349"/>
                  </a:cubicBezTo>
                  <a:cubicBezTo>
                    <a:pt x="589587" y="133349"/>
                    <a:pt x="425827" y="159157"/>
                    <a:pt x="271803" y="207063"/>
                  </a:cubicBezTo>
                  <a:lnTo>
                    <a:pt x="129579" y="259117"/>
                  </a:lnTo>
                  <a:lnTo>
                    <a:pt x="27420" y="197893"/>
                  </a:lnTo>
                  <a:lnTo>
                    <a:pt x="0" y="184684"/>
                  </a:lnTo>
                  <a:lnTo>
                    <a:pt x="115905" y="128849"/>
                  </a:lnTo>
                  <a:cubicBezTo>
                    <a:pt x="312066" y="45880"/>
                    <a:pt x="527733" y="0"/>
                    <a:pt x="754117" y="0"/>
                  </a:cubicBezTo>
                  <a:close/>
                </a:path>
              </a:pathLst>
            </a:custGeom>
            <a:solidFill>
              <a:srgbClr val="002B49"/>
            </a:solidFill>
            <a:ln w="76200">
              <a:noFill/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F11D0299-E425-8DE1-CA35-DF93D40FEA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61330" y="1103678"/>
              <a:ext cx="2475307" cy="254124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99996344-B61D-62DB-A292-E322E5D572A1}"/>
                </a:ext>
              </a:extLst>
            </p:cNvPr>
            <p:cNvSpPr/>
            <p:nvPr/>
          </p:nvSpPr>
          <p:spPr>
            <a:xfrm>
              <a:off x="9275384" y="983786"/>
              <a:ext cx="2711669" cy="2783900"/>
            </a:xfrm>
            <a:prstGeom prst="ellipse">
              <a:avLst/>
            </a:prstGeom>
            <a:solidFill>
              <a:schemeClr val="bg1"/>
            </a:solidFill>
            <a:ln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6ABC0229-12CB-1AC3-4646-CDB306F8DCE1}"/>
                </a:ext>
              </a:extLst>
            </p:cNvPr>
            <p:cNvSpPr/>
            <p:nvPr/>
          </p:nvSpPr>
          <p:spPr>
            <a:xfrm>
              <a:off x="10001103" y="919655"/>
              <a:ext cx="1260231" cy="224285"/>
            </a:xfrm>
            <a:custGeom>
              <a:avLst/>
              <a:gdLst>
                <a:gd name="connsiteX0" fmla="*/ 754117 w 1524000"/>
                <a:gd name="connsiteY0" fmla="*/ 0 h 264191"/>
                <a:gd name="connsiteX1" fmla="*/ 1392329 w 1524000"/>
                <a:gd name="connsiteY1" fmla="*/ 128849 h 264191"/>
                <a:gd name="connsiteX2" fmla="*/ 1524000 w 1524000"/>
                <a:gd name="connsiteY2" fmla="*/ 192279 h 264191"/>
                <a:gd name="connsiteX3" fmla="*/ 1512346 w 1524000"/>
                <a:gd name="connsiteY3" fmla="*/ 197893 h 264191"/>
                <a:gd name="connsiteX4" fmla="*/ 1401722 w 1524000"/>
                <a:gd name="connsiteY4" fmla="*/ 264191 h 264191"/>
                <a:gd name="connsiteX5" fmla="*/ 1397586 w 1524000"/>
                <a:gd name="connsiteY5" fmla="*/ 262198 h 264191"/>
                <a:gd name="connsiteX6" fmla="*/ 759374 w 1524000"/>
                <a:gd name="connsiteY6" fmla="*/ 133349 h 264191"/>
                <a:gd name="connsiteX7" fmla="*/ 271803 w 1524000"/>
                <a:gd name="connsiteY7" fmla="*/ 207063 h 264191"/>
                <a:gd name="connsiteX8" fmla="*/ 129579 w 1524000"/>
                <a:gd name="connsiteY8" fmla="*/ 259117 h 264191"/>
                <a:gd name="connsiteX9" fmla="*/ 27420 w 1524000"/>
                <a:gd name="connsiteY9" fmla="*/ 197893 h 264191"/>
                <a:gd name="connsiteX10" fmla="*/ 0 w 1524000"/>
                <a:gd name="connsiteY10" fmla="*/ 184684 h 264191"/>
                <a:gd name="connsiteX11" fmla="*/ 115905 w 1524000"/>
                <a:gd name="connsiteY11" fmla="*/ 128849 h 264191"/>
                <a:gd name="connsiteX12" fmla="*/ 754117 w 1524000"/>
                <a:gd name="connsiteY12" fmla="*/ 0 h 264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24000" h="264191">
                  <a:moveTo>
                    <a:pt x="754117" y="0"/>
                  </a:moveTo>
                  <a:cubicBezTo>
                    <a:pt x="980501" y="0"/>
                    <a:pt x="1196168" y="45880"/>
                    <a:pt x="1392329" y="128849"/>
                  </a:cubicBezTo>
                  <a:lnTo>
                    <a:pt x="1524000" y="192279"/>
                  </a:lnTo>
                  <a:lnTo>
                    <a:pt x="1512346" y="197893"/>
                  </a:lnTo>
                  <a:lnTo>
                    <a:pt x="1401722" y="264191"/>
                  </a:lnTo>
                  <a:lnTo>
                    <a:pt x="1397586" y="262198"/>
                  </a:lnTo>
                  <a:cubicBezTo>
                    <a:pt x="1201425" y="179229"/>
                    <a:pt x="985758" y="133349"/>
                    <a:pt x="759374" y="133349"/>
                  </a:cubicBezTo>
                  <a:cubicBezTo>
                    <a:pt x="589587" y="133349"/>
                    <a:pt x="425827" y="159157"/>
                    <a:pt x="271803" y="207063"/>
                  </a:cubicBezTo>
                  <a:lnTo>
                    <a:pt x="129579" y="259117"/>
                  </a:lnTo>
                  <a:lnTo>
                    <a:pt x="27420" y="197893"/>
                  </a:lnTo>
                  <a:lnTo>
                    <a:pt x="0" y="184684"/>
                  </a:lnTo>
                  <a:lnTo>
                    <a:pt x="115905" y="128849"/>
                  </a:lnTo>
                  <a:cubicBezTo>
                    <a:pt x="312066" y="45880"/>
                    <a:pt x="527733" y="0"/>
                    <a:pt x="754117" y="0"/>
                  </a:cubicBezTo>
                  <a:close/>
                </a:path>
              </a:pathLst>
            </a:custGeom>
            <a:solidFill>
              <a:srgbClr val="F3901D"/>
            </a:solidFill>
            <a:ln w="76200">
              <a:noFill/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66E7FA14-6FD5-81AF-0A4E-A613BEB6418B}"/>
                </a:ext>
              </a:extLst>
            </p:cNvPr>
            <p:cNvSpPr/>
            <p:nvPr/>
          </p:nvSpPr>
          <p:spPr>
            <a:xfrm flipV="1">
              <a:off x="10001103" y="3600943"/>
              <a:ext cx="1260231" cy="224285"/>
            </a:xfrm>
            <a:custGeom>
              <a:avLst/>
              <a:gdLst>
                <a:gd name="connsiteX0" fmla="*/ 754117 w 1524000"/>
                <a:gd name="connsiteY0" fmla="*/ 0 h 264191"/>
                <a:gd name="connsiteX1" fmla="*/ 1392329 w 1524000"/>
                <a:gd name="connsiteY1" fmla="*/ 128849 h 264191"/>
                <a:gd name="connsiteX2" fmla="*/ 1524000 w 1524000"/>
                <a:gd name="connsiteY2" fmla="*/ 192279 h 264191"/>
                <a:gd name="connsiteX3" fmla="*/ 1512346 w 1524000"/>
                <a:gd name="connsiteY3" fmla="*/ 197893 h 264191"/>
                <a:gd name="connsiteX4" fmla="*/ 1401722 w 1524000"/>
                <a:gd name="connsiteY4" fmla="*/ 264191 h 264191"/>
                <a:gd name="connsiteX5" fmla="*/ 1397586 w 1524000"/>
                <a:gd name="connsiteY5" fmla="*/ 262198 h 264191"/>
                <a:gd name="connsiteX6" fmla="*/ 759374 w 1524000"/>
                <a:gd name="connsiteY6" fmla="*/ 133349 h 264191"/>
                <a:gd name="connsiteX7" fmla="*/ 271803 w 1524000"/>
                <a:gd name="connsiteY7" fmla="*/ 207063 h 264191"/>
                <a:gd name="connsiteX8" fmla="*/ 129579 w 1524000"/>
                <a:gd name="connsiteY8" fmla="*/ 259117 h 264191"/>
                <a:gd name="connsiteX9" fmla="*/ 27420 w 1524000"/>
                <a:gd name="connsiteY9" fmla="*/ 197893 h 264191"/>
                <a:gd name="connsiteX10" fmla="*/ 0 w 1524000"/>
                <a:gd name="connsiteY10" fmla="*/ 184684 h 264191"/>
                <a:gd name="connsiteX11" fmla="*/ 115905 w 1524000"/>
                <a:gd name="connsiteY11" fmla="*/ 128849 h 264191"/>
                <a:gd name="connsiteX12" fmla="*/ 754117 w 1524000"/>
                <a:gd name="connsiteY12" fmla="*/ 0 h 264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24000" h="264191">
                  <a:moveTo>
                    <a:pt x="754117" y="0"/>
                  </a:moveTo>
                  <a:cubicBezTo>
                    <a:pt x="980501" y="0"/>
                    <a:pt x="1196168" y="45880"/>
                    <a:pt x="1392329" y="128849"/>
                  </a:cubicBezTo>
                  <a:lnTo>
                    <a:pt x="1524000" y="192279"/>
                  </a:lnTo>
                  <a:lnTo>
                    <a:pt x="1512346" y="197893"/>
                  </a:lnTo>
                  <a:lnTo>
                    <a:pt x="1401722" y="264191"/>
                  </a:lnTo>
                  <a:lnTo>
                    <a:pt x="1397586" y="262198"/>
                  </a:lnTo>
                  <a:cubicBezTo>
                    <a:pt x="1201425" y="179229"/>
                    <a:pt x="985758" y="133349"/>
                    <a:pt x="759374" y="133349"/>
                  </a:cubicBezTo>
                  <a:cubicBezTo>
                    <a:pt x="589587" y="133349"/>
                    <a:pt x="425827" y="159157"/>
                    <a:pt x="271803" y="207063"/>
                  </a:cubicBezTo>
                  <a:lnTo>
                    <a:pt x="129579" y="259117"/>
                  </a:lnTo>
                  <a:lnTo>
                    <a:pt x="27420" y="197893"/>
                  </a:lnTo>
                  <a:lnTo>
                    <a:pt x="0" y="184684"/>
                  </a:lnTo>
                  <a:lnTo>
                    <a:pt x="115905" y="128849"/>
                  </a:lnTo>
                  <a:cubicBezTo>
                    <a:pt x="312066" y="45880"/>
                    <a:pt x="527733" y="0"/>
                    <a:pt x="754117" y="0"/>
                  </a:cubicBezTo>
                  <a:close/>
                </a:path>
              </a:pathLst>
            </a:custGeom>
            <a:solidFill>
              <a:srgbClr val="F3901D"/>
            </a:solidFill>
            <a:ln w="76200">
              <a:noFill/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39C7AC35-58FD-857D-7C5A-082B2A71A6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393565" y="1098423"/>
              <a:ext cx="2475307" cy="254124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FF7FD866-9364-25BC-5182-7B46B1A01DEF}"/>
                </a:ext>
              </a:extLst>
            </p:cNvPr>
            <p:cNvSpPr txBox="1"/>
            <p:nvPr/>
          </p:nvSpPr>
          <p:spPr>
            <a:xfrm>
              <a:off x="357348" y="2380594"/>
              <a:ext cx="237534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02B49"/>
                  </a:solidFill>
                </a:rPr>
                <a:t>High earners only allowed Roth catch-up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AF983ED7-F038-51B9-8494-99BDD809F67D}"/>
                </a:ext>
              </a:extLst>
            </p:cNvPr>
            <p:cNvSpPr txBox="1"/>
            <p:nvPr/>
          </p:nvSpPr>
          <p:spPr>
            <a:xfrm>
              <a:off x="3415858" y="2380594"/>
              <a:ext cx="23128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F3901D"/>
                  </a:solidFill>
                </a:rPr>
                <a:t>FICA wages &gt;$145K</a:t>
              </a: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BC6ED489-8DFE-29DC-7DB0-429AA0ABD36F}"/>
                </a:ext>
              </a:extLst>
            </p:cNvPr>
            <p:cNvSpPr txBox="1"/>
            <p:nvPr/>
          </p:nvSpPr>
          <p:spPr>
            <a:xfrm>
              <a:off x="6379778" y="2380594"/>
              <a:ext cx="246285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02B49"/>
                  </a:solidFill>
                </a:rPr>
                <a:t>Can force Roth and can recharacterize if made earlier in year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EEDAAB06-48F6-4859-A4C9-284EAD748FA9}"/>
                </a:ext>
              </a:extLst>
            </p:cNvPr>
            <p:cNvSpPr txBox="1"/>
            <p:nvPr/>
          </p:nvSpPr>
          <p:spPr>
            <a:xfrm>
              <a:off x="9532883" y="2380594"/>
              <a:ext cx="224406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F3901D"/>
                  </a:solidFill>
                </a:rPr>
                <a:t>Effective 1/1/26</a:t>
              </a:r>
            </a:p>
          </p:txBody>
        </p:sp>
        <p:pic>
          <p:nvPicPr>
            <p:cNvPr id="25" name="Picture 24" descr="A black background with a black square&#10;&#10;AI-generated content may be incorrect.">
              <a:extLst>
                <a:ext uri="{FF2B5EF4-FFF2-40B4-BE49-F238E27FC236}">
                  <a16:creationId xmlns:a16="http://schemas.microsoft.com/office/drawing/2014/main" id="{291E6417-23FA-46B3-5EE5-EAB5224735B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7972" y="1359446"/>
              <a:ext cx="685800" cy="685800"/>
            </a:xfrm>
            <a:prstGeom prst="rect">
              <a:avLst/>
            </a:prstGeom>
          </p:spPr>
        </p:pic>
        <p:pic>
          <p:nvPicPr>
            <p:cNvPr id="27" name="Picture 26" descr="A black background with a black square&#10;&#10;AI-generated content may be incorrect.">
              <a:extLst>
                <a:ext uri="{FF2B5EF4-FFF2-40B4-BE49-F238E27FC236}">
                  <a16:creationId xmlns:a16="http://schemas.microsoft.com/office/drawing/2014/main" id="{82A95C2C-7EE2-35B7-349C-745FBB88CB7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15168" y="1359446"/>
              <a:ext cx="685800" cy="685800"/>
            </a:xfrm>
            <a:prstGeom prst="rect">
              <a:avLst/>
            </a:prstGeom>
          </p:spPr>
        </p:pic>
        <p:sp>
          <p:nvSpPr>
            <p:cNvPr id="26" name="Arrow: Chevron 25">
              <a:extLst>
                <a:ext uri="{FF2B5EF4-FFF2-40B4-BE49-F238E27FC236}">
                  <a16:creationId xmlns:a16="http://schemas.microsoft.com/office/drawing/2014/main" id="{D8745475-0E90-87EF-7C9B-D7A1453250C3}"/>
                </a:ext>
              </a:extLst>
            </p:cNvPr>
            <p:cNvSpPr/>
            <p:nvPr/>
          </p:nvSpPr>
          <p:spPr>
            <a:xfrm>
              <a:off x="3017497" y="2299503"/>
              <a:ext cx="64917" cy="143250"/>
            </a:xfrm>
            <a:prstGeom prst="chevron">
              <a:avLst>
                <a:gd name="adj" fmla="val 77393"/>
              </a:avLst>
            </a:prstGeom>
            <a:solidFill>
              <a:srgbClr val="002B4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8" name="Arrow: Chevron 27">
              <a:extLst>
                <a:ext uri="{FF2B5EF4-FFF2-40B4-BE49-F238E27FC236}">
                  <a16:creationId xmlns:a16="http://schemas.microsoft.com/office/drawing/2014/main" id="{8214DBE0-3EFA-2980-B32C-57A235348012}"/>
                </a:ext>
              </a:extLst>
            </p:cNvPr>
            <p:cNvSpPr/>
            <p:nvPr/>
          </p:nvSpPr>
          <p:spPr>
            <a:xfrm>
              <a:off x="9084005" y="2304421"/>
              <a:ext cx="64917" cy="143250"/>
            </a:xfrm>
            <a:prstGeom prst="chevron">
              <a:avLst>
                <a:gd name="adj" fmla="val 77393"/>
              </a:avLst>
            </a:prstGeom>
            <a:solidFill>
              <a:srgbClr val="002B4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0" name="Arrow: Chevron 29">
              <a:extLst>
                <a:ext uri="{FF2B5EF4-FFF2-40B4-BE49-F238E27FC236}">
                  <a16:creationId xmlns:a16="http://schemas.microsoft.com/office/drawing/2014/main" id="{B2CF9D89-A4B2-3313-E9CD-88748CC03ACA}"/>
                </a:ext>
              </a:extLst>
            </p:cNvPr>
            <p:cNvSpPr/>
            <p:nvPr/>
          </p:nvSpPr>
          <p:spPr>
            <a:xfrm>
              <a:off x="6060583" y="2304420"/>
              <a:ext cx="64917" cy="143250"/>
            </a:xfrm>
            <a:prstGeom prst="chevron">
              <a:avLst>
                <a:gd name="adj" fmla="val 77393"/>
              </a:avLst>
            </a:prstGeom>
            <a:solidFill>
              <a:srgbClr val="F3901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31" name="Graphic 30" descr="Daily calendar with solid fill">
              <a:extLst>
                <a:ext uri="{FF2B5EF4-FFF2-40B4-BE49-F238E27FC236}">
                  <a16:creationId xmlns:a16="http://schemas.microsoft.com/office/drawing/2014/main" id="{78225480-A47B-3BC8-B43B-3EF1C932E21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235270" y="1330911"/>
              <a:ext cx="742870" cy="742870"/>
            </a:xfrm>
            <a:prstGeom prst="rect">
              <a:avLst/>
            </a:prstGeom>
          </p:spPr>
        </p:pic>
        <p:pic>
          <p:nvPicPr>
            <p:cNvPr id="29" name="Graphic 28" descr="Target with solid fill">
              <a:extLst>
                <a:ext uri="{FF2B5EF4-FFF2-40B4-BE49-F238E27FC236}">
                  <a16:creationId xmlns:a16="http://schemas.microsoft.com/office/drawing/2014/main" id="{9CD8C566-7876-7397-D68B-9A4265629D2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4190345" y="1310704"/>
              <a:ext cx="783285" cy="78328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79734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8038D63-0FF9-2C80-C569-F331F56E9A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E711DB7-79DA-5992-15E1-B327BDD34683}"/>
              </a:ext>
            </a:extLst>
          </p:cNvPr>
          <p:cNvSpPr/>
          <p:nvPr/>
        </p:nvSpPr>
        <p:spPr>
          <a:xfrm>
            <a:off x="0" y="4742822"/>
            <a:ext cx="12192000" cy="2115178"/>
          </a:xfrm>
          <a:prstGeom prst="rect">
            <a:avLst/>
          </a:prstGeom>
          <a:solidFill>
            <a:srgbClr val="002B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E3159F1-1DC9-C04B-3FCE-14F4FD091052}"/>
              </a:ext>
            </a:extLst>
          </p:cNvPr>
          <p:cNvSpPr txBox="1"/>
          <p:nvPr/>
        </p:nvSpPr>
        <p:spPr>
          <a:xfrm>
            <a:off x="2166730" y="5292580"/>
            <a:ext cx="96409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Aptos" panose="020B0004020202020204" pitchFamily="34" charset="0"/>
              </a:rPr>
              <a:t>CRYTOCURRENCY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24A3BFDA-5954-6991-7946-605F3B7F17CA}"/>
              </a:ext>
            </a:extLst>
          </p:cNvPr>
          <p:cNvCxnSpPr/>
          <p:nvPr/>
        </p:nvCxnSpPr>
        <p:spPr>
          <a:xfrm>
            <a:off x="2888726" y="5042427"/>
            <a:ext cx="619240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" name="Picture 44" descr="A cartoon of a person with his hands on his face&#10;&#10;AI-generated content may be incorrect.">
            <a:extLst>
              <a:ext uri="{FF2B5EF4-FFF2-40B4-BE49-F238E27FC236}">
                <a16:creationId xmlns:a16="http://schemas.microsoft.com/office/drawing/2014/main" id="{B5451DDB-11CA-D32C-0D18-E93332C519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914" y="4255655"/>
            <a:ext cx="2543862" cy="25474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5E028C8E-6626-33E0-4D7C-171700B88709}"/>
              </a:ext>
            </a:extLst>
          </p:cNvPr>
          <p:cNvGrpSpPr/>
          <p:nvPr/>
        </p:nvGrpSpPr>
        <p:grpSpPr>
          <a:xfrm>
            <a:off x="515007" y="418444"/>
            <a:ext cx="11167241" cy="3422550"/>
            <a:chOff x="515007" y="418444"/>
            <a:chExt cx="11167241" cy="3422550"/>
          </a:xfrm>
        </p:grpSpPr>
        <p:cxnSp>
          <p:nvCxnSpPr>
            <p:cNvPr id="2" name="Straight Connector 1">
              <a:extLst>
                <a:ext uri="{FF2B5EF4-FFF2-40B4-BE49-F238E27FC236}">
                  <a16:creationId xmlns:a16="http://schemas.microsoft.com/office/drawing/2014/main" id="{500155BE-CE56-B60F-0998-AD0145DE221E}"/>
                </a:ext>
              </a:extLst>
            </p:cNvPr>
            <p:cNvCxnSpPr/>
            <p:nvPr/>
          </p:nvCxnSpPr>
          <p:spPr>
            <a:xfrm>
              <a:off x="3346515" y="2121032"/>
              <a:ext cx="6881567" cy="0"/>
            </a:xfrm>
            <a:prstGeom prst="line">
              <a:avLst/>
            </a:prstGeom>
            <a:ln>
              <a:solidFill>
                <a:srgbClr val="324D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80BB670B-52A4-7FDC-77FD-81FC3E1525C7}"/>
                </a:ext>
              </a:extLst>
            </p:cNvPr>
            <p:cNvSpPr/>
            <p:nvPr/>
          </p:nvSpPr>
          <p:spPr>
            <a:xfrm>
              <a:off x="515007" y="493986"/>
              <a:ext cx="3279228" cy="3279228"/>
            </a:xfrm>
            <a:prstGeom prst="ellipse">
              <a:avLst/>
            </a:prstGeom>
            <a:solidFill>
              <a:schemeClr val="bg1"/>
            </a:solidFill>
            <a:ln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9B623232-2439-5ADC-1FDE-528079E2BC32}"/>
                </a:ext>
              </a:extLst>
            </p:cNvPr>
            <p:cNvSpPr/>
            <p:nvPr/>
          </p:nvSpPr>
          <p:spPr>
            <a:xfrm>
              <a:off x="1392621" y="418444"/>
              <a:ext cx="1524000" cy="264191"/>
            </a:xfrm>
            <a:custGeom>
              <a:avLst/>
              <a:gdLst>
                <a:gd name="connsiteX0" fmla="*/ 754117 w 1524000"/>
                <a:gd name="connsiteY0" fmla="*/ 0 h 264191"/>
                <a:gd name="connsiteX1" fmla="*/ 1392329 w 1524000"/>
                <a:gd name="connsiteY1" fmla="*/ 128849 h 264191"/>
                <a:gd name="connsiteX2" fmla="*/ 1524000 w 1524000"/>
                <a:gd name="connsiteY2" fmla="*/ 192279 h 264191"/>
                <a:gd name="connsiteX3" fmla="*/ 1512346 w 1524000"/>
                <a:gd name="connsiteY3" fmla="*/ 197893 h 264191"/>
                <a:gd name="connsiteX4" fmla="*/ 1401722 w 1524000"/>
                <a:gd name="connsiteY4" fmla="*/ 264191 h 264191"/>
                <a:gd name="connsiteX5" fmla="*/ 1397586 w 1524000"/>
                <a:gd name="connsiteY5" fmla="*/ 262198 h 264191"/>
                <a:gd name="connsiteX6" fmla="*/ 759374 w 1524000"/>
                <a:gd name="connsiteY6" fmla="*/ 133349 h 264191"/>
                <a:gd name="connsiteX7" fmla="*/ 271803 w 1524000"/>
                <a:gd name="connsiteY7" fmla="*/ 207063 h 264191"/>
                <a:gd name="connsiteX8" fmla="*/ 129579 w 1524000"/>
                <a:gd name="connsiteY8" fmla="*/ 259117 h 264191"/>
                <a:gd name="connsiteX9" fmla="*/ 27420 w 1524000"/>
                <a:gd name="connsiteY9" fmla="*/ 197893 h 264191"/>
                <a:gd name="connsiteX10" fmla="*/ 0 w 1524000"/>
                <a:gd name="connsiteY10" fmla="*/ 184684 h 264191"/>
                <a:gd name="connsiteX11" fmla="*/ 115905 w 1524000"/>
                <a:gd name="connsiteY11" fmla="*/ 128849 h 264191"/>
                <a:gd name="connsiteX12" fmla="*/ 754117 w 1524000"/>
                <a:gd name="connsiteY12" fmla="*/ 0 h 264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24000" h="264191">
                  <a:moveTo>
                    <a:pt x="754117" y="0"/>
                  </a:moveTo>
                  <a:cubicBezTo>
                    <a:pt x="980501" y="0"/>
                    <a:pt x="1196168" y="45880"/>
                    <a:pt x="1392329" y="128849"/>
                  </a:cubicBezTo>
                  <a:lnTo>
                    <a:pt x="1524000" y="192279"/>
                  </a:lnTo>
                  <a:lnTo>
                    <a:pt x="1512346" y="197893"/>
                  </a:lnTo>
                  <a:lnTo>
                    <a:pt x="1401722" y="264191"/>
                  </a:lnTo>
                  <a:lnTo>
                    <a:pt x="1397586" y="262198"/>
                  </a:lnTo>
                  <a:cubicBezTo>
                    <a:pt x="1201425" y="179229"/>
                    <a:pt x="985758" y="133349"/>
                    <a:pt x="759374" y="133349"/>
                  </a:cubicBezTo>
                  <a:cubicBezTo>
                    <a:pt x="589587" y="133349"/>
                    <a:pt x="425827" y="159157"/>
                    <a:pt x="271803" y="207063"/>
                  </a:cubicBezTo>
                  <a:lnTo>
                    <a:pt x="129579" y="259117"/>
                  </a:lnTo>
                  <a:lnTo>
                    <a:pt x="27420" y="197893"/>
                  </a:lnTo>
                  <a:lnTo>
                    <a:pt x="0" y="184684"/>
                  </a:lnTo>
                  <a:lnTo>
                    <a:pt x="115905" y="128849"/>
                  </a:lnTo>
                  <a:cubicBezTo>
                    <a:pt x="312066" y="45880"/>
                    <a:pt x="527733" y="0"/>
                    <a:pt x="754117" y="0"/>
                  </a:cubicBezTo>
                  <a:close/>
                </a:path>
              </a:pathLst>
            </a:custGeom>
            <a:solidFill>
              <a:srgbClr val="002B49"/>
            </a:solidFill>
            <a:ln w="76200">
              <a:noFill/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248DE011-FB91-F459-4166-DDE31F358271}"/>
                </a:ext>
              </a:extLst>
            </p:cNvPr>
            <p:cNvSpPr/>
            <p:nvPr/>
          </p:nvSpPr>
          <p:spPr>
            <a:xfrm flipV="1">
              <a:off x="1392621" y="3576803"/>
              <a:ext cx="1524000" cy="264191"/>
            </a:xfrm>
            <a:custGeom>
              <a:avLst/>
              <a:gdLst>
                <a:gd name="connsiteX0" fmla="*/ 754117 w 1524000"/>
                <a:gd name="connsiteY0" fmla="*/ 0 h 264191"/>
                <a:gd name="connsiteX1" fmla="*/ 1392329 w 1524000"/>
                <a:gd name="connsiteY1" fmla="*/ 128849 h 264191"/>
                <a:gd name="connsiteX2" fmla="*/ 1524000 w 1524000"/>
                <a:gd name="connsiteY2" fmla="*/ 192279 h 264191"/>
                <a:gd name="connsiteX3" fmla="*/ 1512346 w 1524000"/>
                <a:gd name="connsiteY3" fmla="*/ 197893 h 264191"/>
                <a:gd name="connsiteX4" fmla="*/ 1401722 w 1524000"/>
                <a:gd name="connsiteY4" fmla="*/ 264191 h 264191"/>
                <a:gd name="connsiteX5" fmla="*/ 1397586 w 1524000"/>
                <a:gd name="connsiteY5" fmla="*/ 262198 h 264191"/>
                <a:gd name="connsiteX6" fmla="*/ 759374 w 1524000"/>
                <a:gd name="connsiteY6" fmla="*/ 133349 h 264191"/>
                <a:gd name="connsiteX7" fmla="*/ 271803 w 1524000"/>
                <a:gd name="connsiteY7" fmla="*/ 207063 h 264191"/>
                <a:gd name="connsiteX8" fmla="*/ 129579 w 1524000"/>
                <a:gd name="connsiteY8" fmla="*/ 259117 h 264191"/>
                <a:gd name="connsiteX9" fmla="*/ 27420 w 1524000"/>
                <a:gd name="connsiteY9" fmla="*/ 197893 h 264191"/>
                <a:gd name="connsiteX10" fmla="*/ 0 w 1524000"/>
                <a:gd name="connsiteY10" fmla="*/ 184684 h 264191"/>
                <a:gd name="connsiteX11" fmla="*/ 115905 w 1524000"/>
                <a:gd name="connsiteY11" fmla="*/ 128849 h 264191"/>
                <a:gd name="connsiteX12" fmla="*/ 754117 w 1524000"/>
                <a:gd name="connsiteY12" fmla="*/ 0 h 264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24000" h="264191">
                  <a:moveTo>
                    <a:pt x="754117" y="0"/>
                  </a:moveTo>
                  <a:cubicBezTo>
                    <a:pt x="980501" y="0"/>
                    <a:pt x="1196168" y="45880"/>
                    <a:pt x="1392329" y="128849"/>
                  </a:cubicBezTo>
                  <a:lnTo>
                    <a:pt x="1524000" y="192279"/>
                  </a:lnTo>
                  <a:lnTo>
                    <a:pt x="1512346" y="197893"/>
                  </a:lnTo>
                  <a:lnTo>
                    <a:pt x="1401722" y="264191"/>
                  </a:lnTo>
                  <a:lnTo>
                    <a:pt x="1397586" y="262198"/>
                  </a:lnTo>
                  <a:cubicBezTo>
                    <a:pt x="1201425" y="179229"/>
                    <a:pt x="985758" y="133349"/>
                    <a:pt x="759374" y="133349"/>
                  </a:cubicBezTo>
                  <a:cubicBezTo>
                    <a:pt x="589587" y="133349"/>
                    <a:pt x="425827" y="159157"/>
                    <a:pt x="271803" y="207063"/>
                  </a:cubicBezTo>
                  <a:lnTo>
                    <a:pt x="129579" y="259117"/>
                  </a:lnTo>
                  <a:lnTo>
                    <a:pt x="27420" y="197893"/>
                  </a:lnTo>
                  <a:lnTo>
                    <a:pt x="0" y="184684"/>
                  </a:lnTo>
                  <a:lnTo>
                    <a:pt x="115905" y="128849"/>
                  </a:lnTo>
                  <a:cubicBezTo>
                    <a:pt x="312066" y="45880"/>
                    <a:pt x="527733" y="0"/>
                    <a:pt x="754117" y="0"/>
                  </a:cubicBezTo>
                  <a:close/>
                </a:path>
              </a:pathLst>
            </a:custGeom>
            <a:solidFill>
              <a:srgbClr val="002B49"/>
            </a:solidFill>
            <a:ln w="76200">
              <a:noFill/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pic>
          <p:nvPicPr>
            <p:cNvPr id="85" name="Picture 84">
              <a:extLst>
                <a:ext uri="{FF2B5EF4-FFF2-40B4-BE49-F238E27FC236}">
                  <a16:creationId xmlns:a16="http://schemas.microsoft.com/office/drawing/2014/main" id="{9E045FF4-458E-4D2A-071C-1910898C0E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7924" y="629019"/>
              <a:ext cx="2993395" cy="299339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1BD9BDF9-2172-899F-50FE-C5FDAA4B35C0}"/>
                </a:ext>
              </a:extLst>
            </p:cNvPr>
            <p:cNvSpPr txBox="1"/>
            <p:nvPr/>
          </p:nvSpPr>
          <p:spPr>
            <a:xfrm>
              <a:off x="903890" y="2002216"/>
              <a:ext cx="245941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rgbClr val="002B49"/>
                  </a:solidFill>
                </a:rPr>
                <a:t>DOL rescinded prior opinion</a:t>
              </a:r>
            </a:p>
          </p:txBody>
        </p: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F8EAA3D6-0DBE-9D7A-3148-F0C33C3642E2}"/>
                </a:ext>
              </a:extLst>
            </p:cNvPr>
            <p:cNvSpPr/>
            <p:nvPr/>
          </p:nvSpPr>
          <p:spPr>
            <a:xfrm>
              <a:off x="4472154" y="493986"/>
              <a:ext cx="3279228" cy="3279228"/>
            </a:xfrm>
            <a:prstGeom prst="ellipse">
              <a:avLst/>
            </a:prstGeom>
            <a:solidFill>
              <a:schemeClr val="bg1"/>
            </a:solidFill>
            <a:ln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3CA87423-C7EF-BCEE-93E6-A574230E82D0}"/>
                </a:ext>
              </a:extLst>
            </p:cNvPr>
            <p:cNvSpPr/>
            <p:nvPr/>
          </p:nvSpPr>
          <p:spPr>
            <a:xfrm>
              <a:off x="5349768" y="418444"/>
              <a:ext cx="1524000" cy="264191"/>
            </a:xfrm>
            <a:custGeom>
              <a:avLst/>
              <a:gdLst>
                <a:gd name="connsiteX0" fmla="*/ 754117 w 1524000"/>
                <a:gd name="connsiteY0" fmla="*/ 0 h 264191"/>
                <a:gd name="connsiteX1" fmla="*/ 1392329 w 1524000"/>
                <a:gd name="connsiteY1" fmla="*/ 128849 h 264191"/>
                <a:gd name="connsiteX2" fmla="*/ 1524000 w 1524000"/>
                <a:gd name="connsiteY2" fmla="*/ 192279 h 264191"/>
                <a:gd name="connsiteX3" fmla="*/ 1512346 w 1524000"/>
                <a:gd name="connsiteY3" fmla="*/ 197893 h 264191"/>
                <a:gd name="connsiteX4" fmla="*/ 1401722 w 1524000"/>
                <a:gd name="connsiteY4" fmla="*/ 264191 h 264191"/>
                <a:gd name="connsiteX5" fmla="*/ 1397586 w 1524000"/>
                <a:gd name="connsiteY5" fmla="*/ 262198 h 264191"/>
                <a:gd name="connsiteX6" fmla="*/ 759374 w 1524000"/>
                <a:gd name="connsiteY6" fmla="*/ 133349 h 264191"/>
                <a:gd name="connsiteX7" fmla="*/ 271803 w 1524000"/>
                <a:gd name="connsiteY7" fmla="*/ 207063 h 264191"/>
                <a:gd name="connsiteX8" fmla="*/ 129579 w 1524000"/>
                <a:gd name="connsiteY8" fmla="*/ 259117 h 264191"/>
                <a:gd name="connsiteX9" fmla="*/ 27420 w 1524000"/>
                <a:gd name="connsiteY9" fmla="*/ 197893 h 264191"/>
                <a:gd name="connsiteX10" fmla="*/ 0 w 1524000"/>
                <a:gd name="connsiteY10" fmla="*/ 184684 h 264191"/>
                <a:gd name="connsiteX11" fmla="*/ 115905 w 1524000"/>
                <a:gd name="connsiteY11" fmla="*/ 128849 h 264191"/>
                <a:gd name="connsiteX12" fmla="*/ 754117 w 1524000"/>
                <a:gd name="connsiteY12" fmla="*/ 0 h 264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24000" h="264191">
                  <a:moveTo>
                    <a:pt x="754117" y="0"/>
                  </a:moveTo>
                  <a:cubicBezTo>
                    <a:pt x="980501" y="0"/>
                    <a:pt x="1196168" y="45880"/>
                    <a:pt x="1392329" y="128849"/>
                  </a:cubicBezTo>
                  <a:lnTo>
                    <a:pt x="1524000" y="192279"/>
                  </a:lnTo>
                  <a:lnTo>
                    <a:pt x="1512346" y="197893"/>
                  </a:lnTo>
                  <a:lnTo>
                    <a:pt x="1401722" y="264191"/>
                  </a:lnTo>
                  <a:lnTo>
                    <a:pt x="1397586" y="262198"/>
                  </a:lnTo>
                  <a:cubicBezTo>
                    <a:pt x="1201425" y="179229"/>
                    <a:pt x="985758" y="133349"/>
                    <a:pt x="759374" y="133349"/>
                  </a:cubicBezTo>
                  <a:cubicBezTo>
                    <a:pt x="589587" y="133349"/>
                    <a:pt x="425827" y="159157"/>
                    <a:pt x="271803" y="207063"/>
                  </a:cubicBezTo>
                  <a:lnTo>
                    <a:pt x="129579" y="259117"/>
                  </a:lnTo>
                  <a:lnTo>
                    <a:pt x="27420" y="197893"/>
                  </a:lnTo>
                  <a:lnTo>
                    <a:pt x="0" y="184684"/>
                  </a:lnTo>
                  <a:lnTo>
                    <a:pt x="115905" y="128849"/>
                  </a:lnTo>
                  <a:cubicBezTo>
                    <a:pt x="312066" y="45880"/>
                    <a:pt x="527733" y="0"/>
                    <a:pt x="754117" y="0"/>
                  </a:cubicBezTo>
                  <a:close/>
                </a:path>
              </a:pathLst>
            </a:custGeom>
            <a:solidFill>
              <a:srgbClr val="F3901D"/>
            </a:solidFill>
            <a:ln w="76200">
              <a:noFill/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F19D1C3E-8B8E-7640-B21E-0286895FD69A}"/>
                </a:ext>
              </a:extLst>
            </p:cNvPr>
            <p:cNvSpPr/>
            <p:nvPr/>
          </p:nvSpPr>
          <p:spPr>
            <a:xfrm flipV="1">
              <a:off x="5349768" y="3576803"/>
              <a:ext cx="1524000" cy="264191"/>
            </a:xfrm>
            <a:custGeom>
              <a:avLst/>
              <a:gdLst>
                <a:gd name="connsiteX0" fmla="*/ 754117 w 1524000"/>
                <a:gd name="connsiteY0" fmla="*/ 0 h 264191"/>
                <a:gd name="connsiteX1" fmla="*/ 1392329 w 1524000"/>
                <a:gd name="connsiteY1" fmla="*/ 128849 h 264191"/>
                <a:gd name="connsiteX2" fmla="*/ 1524000 w 1524000"/>
                <a:gd name="connsiteY2" fmla="*/ 192279 h 264191"/>
                <a:gd name="connsiteX3" fmla="*/ 1512346 w 1524000"/>
                <a:gd name="connsiteY3" fmla="*/ 197893 h 264191"/>
                <a:gd name="connsiteX4" fmla="*/ 1401722 w 1524000"/>
                <a:gd name="connsiteY4" fmla="*/ 264191 h 264191"/>
                <a:gd name="connsiteX5" fmla="*/ 1397586 w 1524000"/>
                <a:gd name="connsiteY5" fmla="*/ 262198 h 264191"/>
                <a:gd name="connsiteX6" fmla="*/ 759374 w 1524000"/>
                <a:gd name="connsiteY6" fmla="*/ 133349 h 264191"/>
                <a:gd name="connsiteX7" fmla="*/ 271803 w 1524000"/>
                <a:gd name="connsiteY7" fmla="*/ 207063 h 264191"/>
                <a:gd name="connsiteX8" fmla="*/ 129579 w 1524000"/>
                <a:gd name="connsiteY8" fmla="*/ 259117 h 264191"/>
                <a:gd name="connsiteX9" fmla="*/ 27420 w 1524000"/>
                <a:gd name="connsiteY9" fmla="*/ 197893 h 264191"/>
                <a:gd name="connsiteX10" fmla="*/ 0 w 1524000"/>
                <a:gd name="connsiteY10" fmla="*/ 184684 h 264191"/>
                <a:gd name="connsiteX11" fmla="*/ 115905 w 1524000"/>
                <a:gd name="connsiteY11" fmla="*/ 128849 h 264191"/>
                <a:gd name="connsiteX12" fmla="*/ 754117 w 1524000"/>
                <a:gd name="connsiteY12" fmla="*/ 0 h 264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24000" h="264191">
                  <a:moveTo>
                    <a:pt x="754117" y="0"/>
                  </a:moveTo>
                  <a:cubicBezTo>
                    <a:pt x="980501" y="0"/>
                    <a:pt x="1196168" y="45880"/>
                    <a:pt x="1392329" y="128849"/>
                  </a:cubicBezTo>
                  <a:lnTo>
                    <a:pt x="1524000" y="192279"/>
                  </a:lnTo>
                  <a:lnTo>
                    <a:pt x="1512346" y="197893"/>
                  </a:lnTo>
                  <a:lnTo>
                    <a:pt x="1401722" y="264191"/>
                  </a:lnTo>
                  <a:lnTo>
                    <a:pt x="1397586" y="262198"/>
                  </a:lnTo>
                  <a:cubicBezTo>
                    <a:pt x="1201425" y="179229"/>
                    <a:pt x="985758" y="133349"/>
                    <a:pt x="759374" y="133349"/>
                  </a:cubicBezTo>
                  <a:cubicBezTo>
                    <a:pt x="589587" y="133349"/>
                    <a:pt x="425827" y="159157"/>
                    <a:pt x="271803" y="207063"/>
                  </a:cubicBezTo>
                  <a:lnTo>
                    <a:pt x="129579" y="259117"/>
                  </a:lnTo>
                  <a:lnTo>
                    <a:pt x="27420" y="197893"/>
                  </a:lnTo>
                  <a:lnTo>
                    <a:pt x="0" y="184684"/>
                  </a:lnTo>
                  <a:lnTo>
                    <a:pt x="115905" y="128849"/>
                  </a:lnTo>
                  <a:cubicBezTo>
                    <a:pt x="312066" y="45880"/>
                    <a:pt x="527733" y="0"/>
                    <a:pt x="754117" y="0"/>
                  </a:cubicBezTo>
                  <a:close/>
                </a:path>
              </a:pathLst>
            </a:custGeom>
            <a:solidFill>
              <a:srgbClr val="F3901D"/>
            </a:solidFill>
            <a:ln w="76200">
              <a:noFill/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id="{F615771E-9C19-EDB3-6178-A9BC4C38BA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15071" y="629019"/>
              <a:ext cx="2993395" cy="299339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69344609-5BE3-BC77-BDE3-89E726CCB260}"/>
                </a:ext>
              </a:extLst>
            </p:cNvPr>
            <p:cNvSpPr txBox="1"/>
            <p:nvPr/>
          </p:nvSpPr>
          <p:spPr>
            <a:xfrm>
              <a:off x="4897822" y="2002216"/>
              <a:ext cx="241212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rgbClr val="F3901D"/>
                  </a:solidFill>
                </a:rPr>
                <a:t>Removed standard of “extreme care”</a:t>
              </a:r>
            </a:p>
          </p:txBody>
        </p: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E4B6F777-BAF3-5570-F554-39BDEB447C76}"/>
                </a:ext>
              </a:extLst>
            </p:cNvPr>
            <p:cNvSpPr/>
            <p:nvPr/>
          </p:nvSpPr>
          <p:spPr>
            <a:xfrm>
              <a:off x="8403020" y="493986"/>
              <a:ext cx="3279228" cy="3279228"/>
            </a:xfrm>
            <a:prstGeom prst="ellipse">
              <a:avLst/>
            </a:prstGeom>
            <a:solidFill>
              <a:schemeClr val="bg1"/>
            </a:solidFill>
            <a:ln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D583E164-668A-1367-B4FD-7E0F8E031B0A}"/>
                </a:ext>
              </a:extLst>
            </p:cNvPr>
            <p:cNvSpPr/>
            <p:nvPr/>
          </p:nvSpPr>
          <p:spPr>
            <a:xfrm>
              <a:off x="9280634" y="418444"/>
              <a:ext cx="1524000" cy="264191"/>
            </a:xfrm>
            <a:custGeom>
              <a:avLst/>
              <a:gdLst>
                <a:gd name="connsiteX0" fmla="*/ 754117 w 1524000"/>
                <a:gd name="connsiteY0" fmla="*/ 0 h 264191"/>
                <a:gd name="connsiteX1" fmla="*/ 1392329 w 1524000"/>
                <a:gd name="connsiteY1" fmla="*/ 128849 h 264191"/>
                <a:gd name="connsiteX2" fmla="*/ 1524000 w 1524000"/>
                <a:gd name="connsiteY2" fmla="*/ 192279 h 264191"/>
                <a:gd name="connsiteX3" fmla="*/ 1512346 w 1524000"/>
                <a:gd name="connsiteY3" fmla="*/ 197893 h 264191"/>
                <a:gd name="connsiteX4" fmla="*/ 1401722 w 1524000"/>
                <a:gd name="connsiteY4" fmla="*/ 264191 h 264191"/>
                <a:gd name="connsiteX5" fmla="*/ 1397586 w 1524000"/>
                <a:gd name="connsiteY5" fmla="*/ 262198 h 264191"/>
                <a:gd name="connsiteX6" fmla="*/ 759374 w 1524000"/>
                <a:gd name="connsiteY6" fmla="*/ 133349 h 264191"/>
                <a:gd name="connsiteX7" fmla="*/ 271803 w 1524000"/>
                <a:gd name="connsiteY7" fmla="*/ 207063 h 264191"/>
                <a:gd name="connsiteX8" fmla="*/ 129579 w 1524000"/>
                <a:gd name="connsiteY8" fmla="*/ 259117 h 264191"/>
                <a:gd name="connsiteX9" fmla="*/ 27420 w 1524000"/>
                <a:gd name="connsiteY9" fmla="*/ 197893 h 264191"/>
                <a:gd name="connsiteX10" fmla="*/ 0 w 1524000"/>
                <a:gd name="connsiteY10" fmla="*/ 184684 h 264191"/>
                <a:gd name="connsiteX11" fmla="*/ 115905 w 1524000"/>
                <a:gd name="connsiteY11" fmla="*/ 128849 h 264191"/>
                <a:gd name="connsiteX12" fmla="*/ 754117 w 1524000"/>
                <a:gd name="connsiteY12" fmla="*/ 0 h 264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24000" h="264191">
                  <a:moveTo>
                    <a:pt x="754117" y="0"/>
                  </a:moveTo>
                  <a:cubicBezTo>
                    <a:pt x="980501" y="0"/>
                    <a:pt x="1196168" y="45880"/>
                    <a:pt x="1392329" y="128849"/>
                  </a:cubicBezTo>
                  <a:lnTo>
                    <a:pt x="1524000" y="192279"/>
                  </a:lnTo>
                  <a:lnTo>
                    <a:pt x="1512346" y="197893"/>
                  </a:lnTo>
                  <a:lnTo>
                    <a:pt x="1401722" y="264191"/>
                  </a:lnTo>
                  <a:lnTo>
                    <a:pt x="1397586" y="262198"/>
                  </a:lnTo>
                  <a:cubicBezTo>
                    <a:pt x="1201425" y="179229"/>
                    <a:pt x="985758" y="133349"/>
                    <a:pt x="759374" y="133349"/>
                  </a:cubicBezTo>
                  <a:cubicBezTo>
                    <a:pt x="589587" y="133349"/>
                    <a:pt x="425827" y="159157"/>
                    <a:pt x="271803" y="207063"/>
                  </a:cubicBezTo>
                  <a:lnTo>
                    <a:pt x="129579" y="259117"/>
                  </a:lnTo>
                  <a:lnTo>
                    <a:pt x="27420" y="197893"/>
                  </a:lnTo>
                  <a:lnTo>
                    <a:pt x="0" y="184684"/>
                  </a:lnTo>
                  <a:lnTo>
                    <a:pt x="115905" y="128849"/>
                  </a:lnTo>
                  <a:cubicBezTo>
                    <a:pt x="312066" y="45880"/>
                    <a:pt x="527733" y="0"/>
                    <a:pt x="754117" y="0"/>
                  </a:cubicBezTo>
                  <a:close/>
                </a:path>
              </a:pathLst>
            </a:custGeom>
            <a:solidFill>
              <a:srgbClr val="002B49"/>
            </a:solidFill>
            <a:ln w="76200">
              <a:noFill/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869C67C9-1CF9-0E32-8281-0FB99CF66D34}"/>
                </a:ext>
              </a:extLst>
            </p:cNvPr>
            <p:cNvSpPr/>
            <p:nvPr/>
          </p:nvSpPr>
          <p:spPr>
            <a:xfrm flipV="1">
              <a:off x="9280634" y="3576803"/>
              <a:ext cx="1524000" cy="264191"/>
            </a:xfrm>
            <a:custGeom>
              <a:avLst/>
              <a:gdLst>
                <a:gd name="connsiteX0" fmla="*/ 754117 w 1524000"/>
                <a:gd name="connsiteY0" fmla="*/ 0 h 264191"/>
                <a:gd name="connsiteX1" fmla="*/ 1392329 w 1524000"/>
                <a:gd name="connsiteY1" fmla="*/ 128849 h 264191"/>
                <a:gd name="connsiteX2" fmla="*/ 1524000 w 1524000"/>
                <a:gd name="connsiteY2" fmla="*/ 192279 h 264191"/>
                <a:gd name="connsiteX3" fmla="*/ 1512346 w 1524000"/>
                <a:gd name="connsiteY3" fmla="*/ 197893 h 264191"/>
                <a:gd name="connsiteX4" fmla="*/ 1401722 w 1524000"/>
                <a:gd name="connsiteY4" fmla="*/ 264191 h 264191"/>
                <a:gd name="connsiteX5" fmla="*/ 1397586 w 1524000"/>
                <a:gd name="connsiteY5" fmla="*/ 262198 h 264191"/>
                <a:gd name="connsiteX6" fmla="*/ 759374 w 1524000"/>
                <a:gd name="connsiteY6" fmla="*/ 133349 h 264191"/>
                <a:gd name="connsiteX7" fmla="*/ 271803 w 1524000"/>
                <a:gd name="connsiteY7" fmla="*/ 207063 h 264191"/>
                <a:gd name="connsiteX8" fmla="*/ 129579 w 1524000"/>
                <a:gd name="connsiteY8" fmla="*/ 259117 h 264191"/>
                <a:gd name="connsiteX9" fmla="*/ 27420 w 1524000"/>
                <a:gd name="connsiteY9" fmla="*/ 197893 h 264191"/>
                <a:gd name="connsiteX10" fmla="*/ 0 w 1524000"/>
                <a:gd name="connsiteY10" fmla="*/ 184684 h 264191"/>
                <a:gd name="connsiteX11" fmla="*/ 115905 w 1524000"/>
                <a:gd name="connsiteY11" fmla="*/ 128849 h 264191"/>
                <a:gd name="connsiteX12" fmla="*/ 754117 w 1524000"/>
                <a:gd name="connsiteY12" fmla="*/ 0 h 264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24000" h="264191">
                  <a:moveTo>
                    <a:pt x="754117" y="0"/>
                  </a:moveTo>
                  <a:cubicBezTo>
                    <a:pt x="980501" y="0"/>
                    <a:pt x="1196168" y="45880"/>
                    <a:pt x="1392329" y="128849"/>
                  </a:cubicBezTo>
                  <a:lnTo>
                    <a:pt x="1524000" y="192279"/>
                  </a:lnTo>
                  <a:lnTo>
                    <a:pt x="1512346" y="197893"/>
                  </a:lnTo>
                  <a:lnTo>
                    <a:pt x="1401722" y="264191"/>
                  </a:lnTo>
                  <a:lnTo>
                    <a:pt x="1397586" y="262198"/>
                  </a:lnTo>
                  <a:cubicBezTo>
                    <a:pt x="1201425" y="179229"/>
                    <a:pt x="985758" y="133349"/>
                    <a:pt x="759374" y="133349"/>
                  </a:cubicBezTo>
                  <a:cubicBezTo>
                    <a:pt x="589587" y="133349"/>
                    <a:pt x="425827" y="159157"/>
                    <a:pt x="271803" y="207063"/>
                  </a:cubicBezTo>
                  <a:lnTo>
                    <a:pt x="129579" y="259117"/>
                  </a:lnTo>
                  <a:lnTo>
                    <a:pt x="27420" y="197893"/>
                  </a:lnTo>
                  <a:lnTo>
                    <a:pt x="0" y="184684"/>
                  </a:lnTo>
                  <a:lnTo>
                    <a:pt x="115905" y="128849"/>
                  </a:lnTo>
                  <a:cubicBezTo>
                    <a:pt x="312066" y="45880"/>
                    <a:pt x="527733" y="0"/>
                    <a:pt x="754117" y="0"/>
                  </a:cubicBezTo>
                  <a:close/>
                </a:path>
              </a:pathLst>
            </a:custGeom>
            <a:solidFill>
              <a:srgbClr val="002B49"/>
            </a:solidFill>
            <a:ln w="76200">
              <a:noFill/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pic>
          <p:nvPicPr>
            <p:cNvPr id="96" name="Picture 95">
              <a:extLst>
                <a:ext uri="{FF2B5EF4-FFF2-40B4-BE49-F238E27FC236}">
                  <a16:creationId xmlns:a16="http://schemas.microsoft.com/office/drawing/2014/main" id="{7C82FC67-4274-6AB6-5A92-BF5BA9EA24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545937" y="629019"/>
              <a:ext cx="2993395" cy="299339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AA48B24E-A9E1-16A7-B37F-BD67F7C00BB9}"/>
                </a:ext>
              </a:extLst>
            </p:cNvPr>
            <p:cNvSpPr txBox="1"/>
            <p:nvPr/>
          </p:nvSpPr>
          <p:spPr>
            <a:xfrm>
              <a:off x="8744605" y="2002216"/>
              <a:ext cx="264860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rgbClr val="002B49"/>
                  </a:solidFill>
                </a:rPr>
                <a:t>Must be in best interest of P&amp;B</a:t>
              </a:r>
            </a:p>
          </p:txBody>
        </p:sp>
        <p:pic>
          <p:nvPicPr>
            <p:cNvPr id="4" name="Graphic 3" descr="Checkmark with solid fill">
              <a:extLst>
                <a:ext uri="{FF2B5EF4-FFF2-40B4-BE49-F238E27FC236}">
                  <a16:creationId xmlns:a16="http://schemas.microsoft.com/office/drawing/2014/main" id="{EAA90888-9750-A193-9EE1-D453A8EC47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677530" y="880568"/>
              <a:ext cx="731520" cy="731520"/>
            </a:xfrm>
            <a:prstGeom prst="rect">
              <a:avLst/>
            </a:prstGeom>
          </p:spPr>
        </p:pic>
        <p:pic>
          <p:nvPicPr>
            <p:cNvPr id="9" name="Picture 8" descr="A black background with a black square&#10;&#10;AI-generated content may be incorrect.">
              <a:extLst>
                <a:ext uri="{FF2B5EF4-FFF2-40B4-BE49-F238E27FC236}">
                  <a16:creationId xmlns:a16="http://schemas.microsoft.com/office/drawing/2014/main" id="{07C104E7-9112-FCDE-333F-A49006D8A29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1648" y="880568"/>
              <a:ext cx="731520" cy="731520"/>
            </a:xfrm>
            <a:prstGeom prst="rect">
              <a:avLst/>
            </a:prstGeom>
          </p:spPr>
        </p:pic>
        <p:sp>
          <p:nvSpPr>
            <p:cNvPr id="6" name="Arrow: Chevron 5">
              <a:extLst>
                <a:ext uri="{FF2B5EF4-FFF2-40B4-BE49-F238E27FC236}">
                  <a16:creationId xmlns:a16="http://schemas.microsoft.com/office/drawing/2014/main" id="{CE1944EF-6CF4-6D75-241F-B1665F5E23ED}"/>
                </a:ext>
              </a:extLst>
            </p:cNvPr>
            <p:cNvSpPr/>
            <p:nvPr/>
          </p:nvSpPr>
          <p:spPr>
            <a:xfrm>
              <a:off x="4079380" y="1985380"/>
              <a:ext cx="127067" cy="280395"/>
            </a:xfrm>
            <a:prstGeom prst="chevron">
              <a:avLst>
                <a:gd name="adj" fmla="val 77393"/>
              </a:avLst>
            </a:prstGeom>
            <a:solidFill>
              <a:srgbClr val="002B4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8" name="Arrow: Chevron 7">
              <a:extLst>
                <a:ext uri="{FF2B5EF4-FFF2-40B4-BE49-F238E27FC236}">
                  <a16:creationId xmlns:a16="http://schemas.microsoft.com/office/drawing/2014/main" id="{01DFA12C-88DE-0E72-3A52-F4FB09E6BEAA}"/>
                </a:ext>
              </a:extLst>
            </p:cNvPr>
            <p:cNvSpPr/>
            <p:nvPr/>
          </p:nvSpPr>
          <p:spPr>
            <a:xfrm>
              <a:off x="8025416" y="1983036"/>
              <a:ext cx="127067" cy="280395"/>
            </a:xfrm>
            <a:prstGeom prst="chevron">
              <a:avLst>
                <a:gd name="adj" fmla="val 77393"/>
              </a:avLst>
            </a:prstGeom>
            <a:solidFill>
              <a:srgbClr val="F3901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7" name="Graphic 6" descr="Checkbox Crossed with solid fill">
              <a:extLst>
                <a:ext uri="{FF2B5EF4-FFF2-40B4-BE49-F238E27FC236}">
                  <a16:creationId xmlns:a16="http://schemas.microsoft.com/office/drawing/2014/main" id="{3B2EE8BB-5D94-93B0-0780-1ECD753B37B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604969" y="743868"/>
              <a:ext cx="1004921" cy="10049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26620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0A3AD85-D68C-192C-C595-EB0812163D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FAEA33C-7295-4C01-ACDF-DC2A5EBCCACC}"/>
              </a:ext>
            </a:extLst>
          </p:cNvPr>
          <p:cNvSpPr/>
          <p:nvPr/>
        </p:nvSpPr>
        <p:spPr>
          <a:xfrm>
            <a:off x="0" y="4742822"/>
            <a:ext cx="12192000" cy="2115178"/>
          </a:xfrm>
          <a:prstGeom prst="rect">
            <a:avLst/>
          </a:prstGeom>
          <a:solidFill>
            <a:srgbClr val="002B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7DE4A24-80FE-DE6D-2FE4-57B1A26BEC7F}"/>
              </a:ext>
            </a:extLst>
          </p:cNvPr>
          <p:cNvSpPr txBox="1"/>
          <p:nvPr/>
        </p:nvSpPr>
        <p:spPr>
          <a:xfrm>
            <a:off x="1005840" y="5384913"/>
            <a:ext cx="124358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Aptos" panose="020B0004020202020204" pitchFamily="34" charset="0"/>
              </a:rPr>
              <a:t>EO ON ALTERNATIVE INVESTMENTS</a:t>
            </a:r>
          </a:p>
        </p:txBody>
      </p:sp>
      <p:pic>
        <p:nvPicPr>
          <p:cNvPr id="45" name="Picture 44" descr="A cartoon of a person with his hands on his face&#10;&#10;AI-generated content may be incorrect.">
            <a:extLst>
              <a:ext uri="{FF2B5EF4-FFF2-40B4-BE49-F238E27FC236}">
                <a16:creationId xmlns:a16="http://schemas.microsoft.com/office/drawing/2014/main" id="{F887D237-3636-8C39-6B6D-B5A547ECE9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914" y="4255655"/>
            <a:ext cx="2543862" cy="25474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FB48C646-446A-2151-B364-BE117BC82725}"/>
              </a:ext>
            </a:extLst>
          </p:cNvPr>
          <p:cNvGrpSpPr/>
          <p:nvPr/>
        </p:nvGrpSpPr>
        <p:grpSpPr>
          <a:xfrm>
            <a:off x="515007" y="418444"/>
            <a:ext cx="11167241" cy="4623983"/>
            <a:chOff x="515007" y="418444"/>
            <a:chExt cx="11167241" cy="4623983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A17B8C12-1666-4954-7CFA-B385681AE1BE}"/>
                </a:ext>
              </a:extLst>
            </p:cNvPr>
            <p:cNvCxnSpPr/>
            <p:nvPr/>
          </p:nvCxnSpPr>
          <p:spPr>
            <a:xfrm>
              <a:off x="3346515" y="2121032"/>
              <a:ext cx="6881567" cy="0"/>
            </a:xfrm>
            <a:prstGeom prst="line">
              <a:avLst/>
            </a:prstGeom>
            <a:ln>
              <a:solidFill>
                <a:srgbClr val="324D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642D74AD-BDAD-01F3-D0D0-F9FAE95AE701}"/>
                </a:ext>
              </a:extLst>
            </p:cNvPr>
            <p:cNvCxnSpPr/>
            <p:nvPr/>
          </p:nvCxnSpPr>
          <p:spPr>
            <a:xfrm>
              <a:off x="2888726" y="5042427"/>
              <a:ext cx="619240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BC59A746-F8D3-E972-4132-27994B0E1296}"/>
                </a:ext>
              </a:extLst>
            </p:cNvPr>
            <p:cNvSpPr/>
            <p:nvPr/>
          </p:nvSpPr>
          <p:spPr>
            <a:xfrm>
              <a:off x="515007" y="493986"/>
              <a:ext cx="3279228" cy="3279228"/>
            </a:xfrm>
            <a:prstGeom prst="ellipse">
              <a:avLst/>
            </a:prstGeom>
            <a:solidFill>
              <a:schemeClr val="bg1"/>
            </a:solidFill>
            <a:ln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301D66A2-544A-F47D-27AC-C7B8BCA3C4EE}"/>
                </a:ext>
              </a:extLst>
            </p:cNvPr>
            <p:cNvSpPr/>
            <p:nvPr/>
          </p:nvSpPr>
          <p:spPr>
            <a:xfrm>
              <a:off x="1392621" y="418444"/>
              <a:ext cx="1524000" cy="264191"/>
            </a:xfrm>
            <a:custGeom>
              <a:avLst/>
              <a:gdLst>
                <a:gd name="connsiteX0" fmla="*/ 754117 w 1524000"/>
                <a:gd name="connsiteY0" fmla="*/ 0 h 264191"/>
                <a:gd name="connsiteX1" fmla="*/ 1392329 w 1524000"/>
                <a:gd name="connsiteY1" fmla="*/ 128849 h 264191"/>
                <a:gd name="connsiteX2" fmla="*/ 1524000 w 1524000"/>
                <a:gd name="connsiteY2" fmla="*/ 192279 h 264191"/>
                <a:gd name="connsiteX3" fmla="*/ 1512346 w 1524000"/>
                <a:gd name="connsiteY3" fmla="*/ 197893 h 264191"/>
                <a:gd name="connsiteX4" fmla="*/ 1401722 w 1524000"/>
                <a:gd name="connsiteY4" fmla="*/ 264191 h 264191"/>
                <a:gd name="connsiteX5" fmla="*/ 1397586 w 1524000"/>
                <a:gd name="connsiteY5" fmla="*/ 262198 h 264191"/>
                <a:gd name="connsiteX6" fmla="*/ 759374 w 1524000"/>
                <a:gd name="connsiteY6" fmla="*/ 133349 h 264191"/>
                <a:gd name="connsiteX7" fmla="*/ 271803 w 1524000"/>
                <a:gd name="connsiteY7" fmla="*/ 207063 h 264191"/>
                <a:gd name="connsiteX8" fmla="*/ 129579 w 1524000"/>
                <a:gd name="connsiteY8" fmla="*/ 259117 h 264191"/>
                <a:gd name="connsiteX9" fmla="*/ 27420 w 1524000"/>
                <a:gd name="connsiteY9" fmla="*/ 197893 h 264191"/>
                <a:gd name="connsiteX10" fmla="*/ 0 w 1524000"/>
                <a:gd name="connsiteY10" fmla="*/ 184684 h 264191"/>
                <a:gd name="connsiteX11" fmla="*/ 115905 w 1524000"/>
                <a:gd name="connsiteY11" fmla="*/ 128849 h 264191"/>
                <a:gd name="connsiteX12" fmla="*/ 754117 w 1524000"/>
                <a:gd name="connsiteY12" fmla="*/ 0 h 264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24000" h="264191">
                  <a:moveTo>
                    <a:pt x="754117" y="0"/>
                  </a:moveTo>
                  <a:cubicBezTo>
                    <a:pt x="980501" y="0"/>
                    <a:pt x="1196168" y="45880"/>
                    <a:pt x="1392329" y="128849"/>
                  </a:cubicBezTo>
                  <a:lnTo>
                    <a:pt x="1524000" y="192279"/>
                  </a:lnTo>
                  <a:lnTo>
                    <a:pt x="1512346" y="197893"/>
                  </a:lnTo>
                  <a:lnTo>
                    <a:pt x="1401722" y="264191"/>
                  </a:lnTo>
                  <a:lnTo>
                    <a:pt x="1397586" y="262198"/>
                  </a:lnTo>
                  <a:cubicBezTo>
                    <a:pt x="1201425" y="179229"/>
                    <a:pt x="985758" y="133349"/>
                    <a:pt x="759374" y="133349"/>
                  </a:cubicBezTo>
                  <a:cubicBezTo>
                    <a:pt x="589587" y="133349"/>
                    <a:pt x="425827" y="159157"/>
                    <a:pt x="271803" y="207063"/>
                  </a:cubicBezTo>
                  <a:lnTo>
                    <a:pt x="129579" y="259117"/>
                  </a:lnTo>
                  <a:lnTo>
                    <a:pt x="27420" y="197893"/>
                  </a:lnTo>
                  <a:lnTo>
                    <a:pt x="0" y="184684"/>
                  </a:lnTo>
                  <a:lnTo>
                    <a:pt x="115905" y="128849"/>
                  </a:lnTo>
                  <a:cubicBezTo>
                    <a:pt x="312066" y="45880"/>
                    <a:pt x="527733" y="0"/>
                    <a:pt x="754117" y="0"/>
                  </a:cubicBezTo>
                  <a:close/>
                </a:path>
              </a:pathLst>
            </a:custGeom>
            <a:solidFill>
              <a:srgbClr val="002B49"/>
            </a:solidFill>
            <a:ln w="76200">
              <a:noFill/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C2AC93EB-CED1-B671-ED6E-9A3C3C283755}"/>
                </a:ext>
              </a:extLst>
            </p:cNvPr>
            <p:cNvSpPr/>
            <p:nvPr/>
          </p:nvSpPr>
          <p:spPr>
            <a:xfrm flipV="1">
              <a:off x="1392621" y="3576803"/>
              <a:ext cx="1524000" cy="264191"/>
            </a:xfrm>
            <a:custGeom>
              <a:avLst/>
              <a:gdLst>
                <a:gd name="connsiteX0" fmla="*/ 754117 w 1524000"/>
                <a:gd name="connsiteY0" fmla="*/ 0 h 264191"/>
                <a:gd name="connsiteX1" fmla="*/ 1392329 w 1524000"/>
                <a:gd name="connsiteY1" fmla="*/ 128849 h 264191"/>
                <a:gd name="connsiteX2" fmla="*/ 1524000 w 1524000"/>
                <a:gd name="connsiteY2" fmla="*/ 192279 h 264191"/>
                <a:gd name="connsiteX3" fmla="*/ 1512346 w 1524000"/>
                <a:gd name="connsiteY3" fmla="*/ 197893 h 264191"/>
                <a:gd name="connsiteX4" fmla="*/ 1401722 w 1524000"/>
                <a:gd name="connsiteY4" fmla="*/ 264191 h 264191"/>
                <a:gd name="connsiteX5" fmla="*/ 1397586 w 1524000"/>
                <a:gd name="connsiteY5" fmla="*/ 262198 h 264191"/>
                <a:gd name="connsiteX6" fmla="*/ 759374 w 1524000"/>
                <a:gd name="connsiteY6" fmla="*/ 133349 h 264191"/>
                <a:gd name="connsiteX7" fmla="*/ 271803 w 1524000"/>
                <a:gd name="connsiteY7" fmla="*/ 207063 h 264191"/>
                <a:gd name="connsiteX8" fmla="*/ 129579 w 1524000"/>
                <a:gd name="connsiteY8" fmla="*/ 259117 h 264191"/>
                <a:gd name="connsiteX9" fmla="*/ 27420 w 1524000"/>
                <a:gd name="connsiteY9" fmla="*/ 197893 h 264191"/>
                <a:gd name="connsiteX10" fmla="*/ 0 w 1524000"/>
                <a:gd name="connsiteY10" fmla="*/ 184684 h 264191"/>
                <a:gd name="connsiteX11" fmla="*/ 115905 w 1524000"/>
                <a:gd name="connsiteY11" fmla="*/ 128849 h 264191"/>
                <a:gd name="connsiteX12" fmla="*/ 754117 w 1524000"/>
                <a:gd name="connsiteY12" fmla="*/ 0 h 264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24000" h="264191">
                  <a:moveTo>
                    <a:pt x="754117" y="0"/>
                  </a:moveTo>
                  <a:cubicBezTo>
                    <a:pt x="980501" y="0"/>
                    <a:pt x="1196168" y="45880"/>
                    <a:pt x="1392329" y="128849"/>
                  </a:cubicBezTo>
                  <a:lnTo>
                    <a:pt x="1524000" y="192279"/>
                  </a:lnTo>
                  <a:lnTo>
                    <a:pt x="1512346" y="197893"/>
                  </a:lnTo>
                  <a:lnTo>
                    <a:pt x="1401722" y="264191"/>
                  </a:lnTo>
                  <a:lnTo>
                    <a:pt x="1397586" y="262198"/>
                  </a:lnTo>
                  <a:cubicBezTo>
                    <a:pt x="1201425" y="179229"/>
                    <a:pt x="985758" y="133349"/>
                    <a:pt x="759374" y="133349"/>
                  </a:cubicBezTo>
                  <a:cubicBezTo>
                    <a:pt x="589587" y="133349"/>
                    <a:pt x="425827" y="159157"/>
                    <a:pt x="271803" y="207063"/>
                  </a:cubicBezTo>
                  <a:lnTo>
                    <a:pt x="129579" y="259117"/>
                  </a:lnTo>
                  <a:lnTo>
                    <a:pt x="27420" y="197893"/>
                  </a:lnTo>
                  <a:lnTo>
                    <a:pt x="0" y="184684"/>
                  </a:lnTo>
                  <a:lnTo>
                    <a:pt x="115905" y="128849"/>
                  </a:lnTo>
                  <a:cubicBezTo>
                    <a:pt x="312066" y="45880"/>
                    <a:pt x="527733" y="0"/>
                    <a:pt x="754117" y="0"/>
                  </a:cubicBezTo>
                  <a:close/>
                </a:path>
              </a:pathLst>
            </a:custGeom>
            <a:solidFill>
              <a:srgbClr val="002B49"/>
            </a:solidFill>
            <a:ln w="76200">
              <a:noFill/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pic>
          <p:nvPicPr>
            <p:cNvPr id="85" name="Picture 84">
              <a:extLst>
                <a:ext uri="{FF2B5EF4-FFF2-40B4-BE49-F238E27FC236}">
                  <a16:creationId xmlns:a16="http://schemas.microsoft.com/office/drawing/2014/main" id="{16C331C0-42B2-1BF8-F261-AA43472CECB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7924" y="629019"/>
              <a:ext cx="2993395" cy="299339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A371743F-BB04-7C57-BEDE-6CA0AC45CD9B}"/>
                </a:ext>
              </a:extLst>
            </p:cNvPr>
            <p:cNvSpPr txBox="1"/>
            <p:nvPr/>
          </p:nvSpPr>
          <p:spPr>
            <a:xfrm>
              <a:off x="903890" y="1796476"/>
              <a:ext cx="2459419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rgbClr val="002B49"/>
                  </a:solidFill>
                </a:rPr>
                <a:t>Last week the President signed an EO easing access to alternative investments</a:t>
              </a:r>
            </a:p>
          </p:txBody>
        </p: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819A8039-655B-D450-1E3B-F2B8DE651B20}"/>
                </a:ext>
              </a:extLst>
            </p:cNvPr>
            <p:cNvSpPr/>
            <p:nvPr/>
          </p:nvSpPr>
          <p:spPr>
            <a:xfrm>
              <a:off x="4472154" y="493986"/>
              <a:ext cx="3279228" cy="3279228"/>
            </a:xfrm>
            <a:prstGeom prst="ellipse">
              <a:avLst/>
            </a:prstGeom>
            <a:solidFill>
              <a:schemeClr val="bg1"/>
            </a:solidFill>
            <a:ln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A9168071-E296-4D50-DB27-3FA5074C0E6A}"/>
                </a:ext>
              </a:extLst>
            </p:cNvPr>
            <p:cNvSpPr/>
            <p:nvPr/>
          </p:nvSpPr>
          <p:spPr>
            <a:xfrm>
              <a:off x="5349768" y="418444"/>
              <a:ext cx="1524000" cy="264191"/>
            </a:xfrm>
            <a:custGeom>
              <a:avLst/>
              <a:gdLst>
                <a:gd name="connsiteX0" fmla="*/ 754117 w 1524000"/>
                <a:gd name="connsiteY0" fmla="*/ 0 h 264191"/>
                <a:gd name="connsiteX1" fmla="*/ 1392329 w 1524000"/>
                <a:gd name="connsiteY1" fmla="*/ 128849 h 264191"/>
                <a:gd name="connsiteX2" fmla="*/ 1524000 w 1524000"/>
                <a:gd name="connsiteY2" fmla="*/ 192279 h 264191"/>
                <a:gd name="connsiteX3" fmla="*/ 1512346 w 1524000"/>
                <a:gd name="connsiteY3" fmla="*/ 197893 h 264191"/>
                <a:gd name="connsiteX4" fmla="*/ 1401722 w 1524000"/>
                <a:gd name="connsiteY4" fmla="*/ 264191 h 264191"/>
                <a:gd name="connsiteX5" fmla="*/ 1397586 w 1524000"/>
                <a:gd name="connsiteY5" fmla="*/ 262198 h 264191"/>
                <a:gd name="connsiteX6" fmla="*/ 759374 w 1524000"/>
                <a:gd name="connsiteY6" fmla="*/ 133349 h 264191"/>
                <a:gd name="connsiteX7" fmla="*/ 271803 w 1524000"/>
                <a:gd name="connsiteY7" fmla="*/ 207063 h 264191"/>
                <a:gd name="connsiteX8" fmla="*/ 129579 w 1524000"/>
                <a:gd name="connsiteY8" fmla="*/ 259117 h 264191"/>
                <a:gd name="connsiteX9" fmla="*/ 27420 w 1524000"/>
                <a:gd name="connsiteY9" fmla="*/ 197893 h 264191"/>
                <a:gd name="connsiteX10" fmla="*/ 0 w 1524000"/>
                <a:gd name="connsiteY10" fmla="*/ 184684 h 264191"/>
                <a:gd name="connsiteX11" fmla="*/ 115905 w 1524000"/>
                <a:gd name="connsiteY11" fmla="*/ 128849 h 264191"/>
                <a:gd name="connsiteX12" fmla="*/ 754117 w 1524000"/>
                <a:gd name="connsiteY12" fmla="*/ 0 h 264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24000" h="264191">
                  <a:moveTo>
                    <a:pt x="754117" y="0"/>
                  </a:moveTo>
                  <a:cubicBezTo>
                    <a:pt x="980501" y="0"/>
                    <a:pt x="1196168" y="45880"/>
                    <a:pt x="1392329" y="128849"/>
                  </a:cubicBezTo>
                  <a:lnTo>
                    <a:pt x="1524000" y="192279"/>
                  </a:lnTo>
                  <a:lnTo>
                    <a:pt x="1512346" y="197893"/>
                  </a:lnTo>
                  <a:lnTo>
                    <a:pt x="1401722" y="264191"/>
                  </a:lnTo>
                  <a:lnTo>
                    <a:pt x="1397586" y="262198"/>
                  </a:lnTo>
                  <a:cubicBezTo>
                    <a:pt x="1201425" y="179229"/>
                    <a:pt x="985758" y="133349"/>
                    <a:pt x="759374" y="133349"/>
                  </a:cubicBezTo>
                  <a:cubicBezTo>
                    <a:pt x="589587" y="133349"/>
                    <a:pt x="425827" y="159157"/>
                    <a:pt x="271803" y="207063"/>
                  </a:cubicBezTo>
                  <a:lnTo>
                    <a:pt x="129579" y="259117"/>
                  </a:lnTo>
                  <a:lnTo>
                    <a:pt x="27420" y="197893"/>
                  </a:lnTo>
                  <a:lnTo>
                    <a:pt x="0" y="184684"/>
                  </a:lnTo>
                  <a:lnTo>
                    <a:pt x="115905" y="128849"/>
                  </a:lnTo>
                  <a:cubicBezTo>
                    <a:pt x="312066" y="45880"/>
                    <a:pt x="527733" y="0"/>
                    <a:pt x="754117" y="0"/>
                  </a:cubicBezTo>
                  <a:close/>
                </a:path>
              </a:pathLst>
            </a:custGeom>
            <a:solidFill>
              <a:srgbClr val="F3901D"/>
            </a:solidFill>
            <a:ln w="76200">
              <a:noFill/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BA1783B3-BFB7-548F-D3D2-C9137E392B48}"/>
                </a:ext>
              </a:extLst>
            </p:cNvPr>
            <p:cNvSpPr/>
            <p:nvPr/>
          </p:nvSpPr>
          <p:spPr>
            <a:xfrm flipV="1">
              <a:off x="5349768" y="3576803"/>
              <a:ext cx="1524000" cy="264191"/>
            </a:xfrm>
            <a:custGeom>
              <a:avLst/>
              <a:gdLst>
                <a:gd name="connsiteX0" fmla="*/ 754117 w 1524000"/>
                <a:gd name="connsiteY0" fmla="*/ 0 h 264191"/>
                <a:gd name="connsiteX1" fmla="*/ 1392329 w 1524000"/>
                <a:gd name="connsiteY1" fmla="*/ 128849 h 264191"/>
                <a:gd name="connsiteX2" fmla="*/ 1524000 w 1524000"/>
                <a:gd name="connsiteY2" fmla="*/ 192279 h 264191"/>
                <a:gd name="connsiteX3" fmla="*/ 1512346 w 1524000"/>
                <a:gd name="connsiteY3" fmla="*/ 197893 h 264191"/>
                <a:gd name="connsiteX4" fmla="*/ 1401722 w 1524000"/>
                <a:gd name="connsiteY4" fmla="*/ 264191 h 264191"/>
                <a:gd name="connsiteX5" fmla="*/ 1397586 w 1524000"/>
                <a:gd name="connsiteY5" fmla="*/ 262198 h 264191"/>
                <a:gd name="connsiteX6" fmla="*/ 759374 w 1524000"/>
                <a:gd name="connsiteY6" fmla="*/ 133349 h 264191"/>
                <a:gd name="connsiteX7" fmla="*/ 271803 w 1524000"/>
                <a:gd name="connsiteY7" fmla="*/ 207063 h 264191"/>
                <a:gd name="connsiteX8" fmla="*/ 129579 w 1524000"/>
                <a:gd name="connsiteY8" fmla="*/ 259117 h 264191"/>
                <a:gd name="connsiteX9" fmla="*/ 27420 w 1524000"/>
                <a:gd name="connsiteY9" fmla="*/ 197893 h 264191"/>
                <a:gd name="connsiteX10" fmla="*/ 0 w 1524000"/>
                <a:gd name="connsiteY10" fmla="*/ 184684 h 264191"/>
                <a:gd name="connsiteX11" fmla="*/ 115905 w 1524000"/>
                <a:gd name="connsiteY11" fmla="*/ 128849 h 264191"/>
                <a:gd name="connsiteX12" fmla="*/ 754117 w 1524000"/>
                <a:gd name="connsiteY12" fmla="*/ 0 h 264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24000" h="264191">
                  <a:moveTo>
                    <a:pt x="754117" y="0"/>
                  </a:moveTo>
                  <a:cubicBezTo>
                    <a:pt x="980501" y="0"/>
                    <a:pt x="1196168" y="45880"/>
                    <a:pt x="1392329" y="128849"/>
                  </a:cubicBezTo>
                  <a:lnTo>
                    <a:pt x="1524000" y="192279"/>
                  </a:lnTo>
                  <a:lnTo>
                    <a:pt x="1512346" y="197893"/>
                  </a:lnTo>
                  <a:lnTo>
                    <a:pt x="1401722" y="264191"/>
                  </a:lnTo>
                  <a:lnTo>
                    <a:pt x="1397586" y="262198"/>
                  </a:lnTo>
                  <a:cubicBezTo>
                    <a:pt x="1201425" y="179229"/>
                    <a:pt x="985758" y="133349"/>
                    <a:pt x="759374" y="133349"/>
                  </a:cubicBezTo>
                  <a:cubicBezTo>
                    <a:pt x="589587" y="133349"/>
                    <a:pt x="425827" y="159157"/>
                    <a:pt x="271803" y="207063"/>
                  </a:cubicBezTo>
                  <a:lnTo>
                    <a:pt x="129579" y="259117"/>
                  </a:lnTo>
                  <a:lnTo>
                    <a:pt x="27420" y="197893"/>
                  </a:lnTo>
                  <a:lnTo>
                    <a:pt x="0" y="184684"/>
                  </a:lnTo>
                  <a:lnTo>
                    <a:pt x="115905" y="128849"/>
                  </a:lnTo>
                  <a:cubicBezTo>
                    <a:pt x="312066" y="45880"/>
                    <a:pt x="527733" y="0"/>
                    <a:pt x="754117" y="0"/>
                  </a:cubicBezTo>
                  <a:close/>
                </a:path>
              </a:pathLst>
            </a:custGeom>
            <a:solidFill>
              <a:srgbClr val="F3901D"/>
            </a:solidFill>
            <a:ln w="76200">
              <a:noFill/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id="{BCB752A1-8650-7DBE-157F-FF7B271961F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15071" y="629019"/>
              <a:ext cx="2993395" cy="299339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5F4B2854-3EA2-4128-9FEF-5E7A86C2CD63}"/>
                </a:ext>
              </a:extLst>
            </p:cNvPr>
            <p:cNvSpPr txBox="1"/>
            <p:nvPr/>
          </p:nvSpPr>
          <p:spPr>
            <a:xfrm>
              <a:off x="4897822" y="2002216"/>
              <a:ext cx="241212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rgbClr val="F3901D"/>
                  </a:solidFill>
                </a:rPr>
                <a:t>Directs DOL to reevaluate guidance within 6 months</a:t>
              </a:r>
            </a:p>
          </p:txBody>
        </p: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CE8FE191-7EE8-9796-977B-C44557A414C9}"/>
                </a:ext>
              </a:extLst>
            </p:cNvPr>
            <p:cNvSpPr/>
            <p:nvPr/>
          </p:nvSpPr>
          <p:spPr>
            <a:xfrm>
              <a:off x="8403020" y="493986"/>
              <a:ext cx="3279228" cy="3279228"/>
            </a:xfrm>
            <a:prstGeom prst="ellipse">
              <a:avLst/>
            </a:prstGeom>
            <a:solidFill>
              <a:schemeClr val="bg1"/>
            </a:solidFill>
            <a:ln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7ABCC343-8B34-4247-034D-F07C552171E5}"/>
                </a:ext>
              </a:extLst>
            </p:cNvPr>
            <p:cNvSpPr/>
            <p:nvPr/>
          </p:nvSpPr>
          <p:spPr>
            <a:xfrm>
              <a:off x="9280634" y="418444"/>
              <a:ext cx="1524000" cy="264191"/>
            </a:xfrm>
            <a:custGeom>
              <a:avLst/>
              <a:gdLst>
                <a:gd name="connsiteX0" fmla="*/ 754117 w 1524000"/>
                <a:gd name="connsiteY0" fmla="*/ 0 h 264191"/>
                <a:gd name="connsiteX1" fmla="*/ 1392329 w 1524000"/>
                <a:gd name="connsiteY1" fmla="*/ 128849 h 264191"/>
                <a:gd name="connsiteX2" fmla="*/ 1524000 w 1524000"/>
                <a:gd name="connsiteY2" fmla="*/ 192279 h 264191"/>
                <a:gd name="connsiteX3" fmla="*/ 1512346 w 1524000"/>
                <a:gd name="connsiteY3" fmla="*/ 197893 h 264191"/>
                <a:gd name="connsiteX4" fmla="*/ 1401722 w 1524000"/>
                <a:gd name="connsiteY4" fmla="*/ 264191 h 264191"/>
                <a:gd name="connsiteX5" fmla="*/ 1397586 w 1524000"/>
                <a:gd name="connsiteY5" fmla="*/ 262198 h 264191"/>
                <a:gd name="connsiteX6" fmla="*/ 759374 w 1524000"/>
                <a:gd name="connsiteY6" fmla="*/ 133349 h 264191"/>
                <a:gd name="connsiteX7" fmla="*/ 271803 w 1524000"/>
                <a:gd name="connsiteY7" fmla="*/ 207063 h 264191"/>
                <a:gd name="connsiteX8" fmla="*/ 129579 w 1524000"/>
                <a:gd name="connsiteY8" fmla="*/ 259117 h 264191"/>
                <a:gd name="connsiteX9" fmla="*/ 27420 w 1524000"/>
                <a:gd name="connsiteY9" fmla="*/ 197893 h 264191"/>
                <a:gd name="connsiteX10" fmla="*/ 0 w 1524000"/>
                <a:gd name="connsiteY10" fmla="*/ 184684 h 264191"/>
                <a:gd name="connsiteX11" fmla="*/ 115905 w 1524000"/>
                <a:gd name="connsiteY11" fmla="*/ 128849 h 264191"/>
                <a:gd name="connsiteX12" fmla="*/ 754117 w 1524000"/>
                <a:gd name="connsiteY12" fmla="*/ 0 h 264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24000" h="264191">
                  <a:moveTo>
                    <a:pt x="754117" y="0"/>
                  </a:moveTo>
                  <a:cubicBezTo>
                    <a:pt x="980501" y="0"/>
                    <a:pt x="1196168" y="45880"/>
                    <a:pt x="1392329" y="128849"/>
                  </a:cubicBezTo>
                  <a:lnTo>
                    <a:pt x="1524000" y="192279"/>
                  </a:lnTo>
                  <a:lnTo>
                    <a:pt x="1512346" y="197893"/>
                  </a:lnTo>
                  <a:lnTo>
                    <a:pt x="1401722" y="264191"/>
                  </a:lnTo>
                  <a:lnTo>
                    <a:pt x="1397586" y="262198"/>
                  </a:lnTo>
                  <a:cubicBezTo>
                    <a:pt x="1201425" y="179229"/>
                    <a:pt x="985758" y="133349"/>
                    <a:pt x="759374" y="133349"/>
                  </a:cubicBezTo>
                  <a:cubicBezTo>
                    <a:pt x="589587" y="133349"/>
                    <a:pt x="425827" y="159157"/>
                    <a:pt x="271803" y="207063"/>
                  </a:cubicBezTo>
                  <a:lnTo>
                    <a:pt x="129579" y="259117"/>
                  </a:lnTo>
                  <a:lnTo>
                    <a:pt x="27420" y="197893"/>
                  </a:lnTo>
                  <a:lnTo>
                    <a:pt x="0" y="184684"/>
                  </a:lnTo>
                  <a:lnTo>
                    <a:pt x="115905" y="128849"/>
                  </a:lnTo>
                  <a:cubicBezTo>
                    <a:pt x="312066" y="45880"/>
                    <a:pt x="527733" y="0"/>
                    <a:pt x="754117" y="0"/>
                  </a:cubicBezTo>
                  <a:close/>
                </a:path>
              </a:pathLst>
            </a:custGeom>
            <a:solidFill>
              <a:srgbClr val="002B49"/>
            </a:solidFill>
            <a:ln w="76200">
              <a:noFill/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2B213F12-12BF-2007-036E-F602E201C4A5}"/>
                </a:ext>
              </a:extLst>
            </p:cNvPr>
            <p:cNvSpPr/>
            <p:nvPr/>
          </p:nvSpPr>
          <p:spPr>
            <a:xfrm flipV="1">
              <a:off x="9280634" y="3576803"/>
              <a:ext cx="1524000" cy="264191"/>
            </a:xfrm>
            <a:custGeom>
              <a:avLst/>
              <a:gdLst>
                <a:gd name="connsiteX0" fmla="*/ 754117 w 1524000"/>
                <a:gd name="connsiteY0" fmla="*/ 0 h 264191"/>
                <a:gd name="connsiteX1" fmla="*/ 1392329 w 1524000"/>
                <a:gd name="connsiteY1" fmla="*/ 128849 h 264191"/>
                <a:gd name="connsiteX2" fmla="*/ 1524000 w 1524000"/>
                <a:gd name="connsiteY2" fmla="*/ 192279 h 264191"/>
                <a:gd name="connsiteX3" fmla="*/ 1512346 w 1524000"/>
                <a:gd name="connsiteY3" fmla="*/ 197893 h 264191"/>
                <a:gd name="connsiteX4" fmla="*/ 1401722 w 1524000"/>
                <a:gd name="connsiteY4" fmla="*/ 264191 h 264191"/>
                <a:gd name="connsiteX5" fmla="*/ 1397586 w 1524000"/>
                <a:gd name="connsiteY5" fmla="*/ 262198 h 264191"/>
                <a:gd name="connsiteX6" fmla="*/ 759374 w 1524000"/>
                <a:gd name="connsiteY6" fmla="*/ 133349 h 264191"/>
                <a:gd name="connsiteX7" fmla="*/ 271803 w 1524000"/>
                <a:gd name="connsiteY7" fmla="*/ 207063 h 264191"/>
                <a:gd name="connsiteX8" fmla="*/ 129579 w 1524000"/>
                <a:gd name="connsiteY8" fmla="*/ 259117 h 264191"/>
                <a:gd name="connsiteX9" fmla="*/ 27420 w 1524000"/>
                <a:gd name="connsiteY9" fmla="*/ 197893 h 264191"/>
                <a:gd name="connsiteX10" fmla="*/ 0 w 1524000"/>
                <a:gd name="connsiteY10" fmla="*/ 184684 h 264191"/>
                <a:gd name="connsiteX11" fmla="*/ 115905 w 1524000"/>
                <a:gd name="connsiteY11" fmla="*/ 128849 h 264191"/>
                <a:gd name="connsiteX12" fmla="*/ 754117 w 1524000"/>
                <a:gd name="connsiteY12" fmla="*/ 0 h 264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24000" h="264191">
                  <a:moveTo>
                    <a:pt x="754117" y="0"/>
                  </a:moveTo>
                  <a:cubicBezTo>
                    <a:pt x="980501" y="0"/>
                    <a:pt x="1196168" y="45880"/>
                    <a:pt x="1392329" y="128849"/>
                  </a:cubicBezTo>
                  <a:lnTo>
                    <a:pt x="1524000" y="192279"/>
                  </a:lnTo>
                  <a:lnTo>
                    <a:pt x="1512346" y="197893"/>
                  </a:lnTo>
                  <a:lnTo>
                    <a:pt x="1401722" y="264191"/>
                  </a:lnTo>
                  <a:lnTo>
                    <a:pt x="1397586" y="262198"/>
                  </a:lnTo>
                  <a:cubicBezTo>
                    <a:pt x="1201425" y="179229"/>
                    <a:pt x="985758" y="133349"/>
                    <a:pt x="759374" y="133349"/>
                  </a:cubicBezTo>
                  <a:cubicBezTo>
                    <a:pt x="589587" y="133349"/>
                    <a:pt x="425827" y="159157"/>
                    <a:pt x="271803" y="207063"/>
                  </a:cubicBezTo>
                  <a:lnTo>
                    <a:pt x="129579" y="259117"/>
                  </a:lnTo>
                  <a:lnTo>
                    <a:pt x="27420" y="197893"/>
                  </a:lnTo>
                  <a:lnTo>
                    <a:pt x="0" y="184684"/>
                  </a:lnTo>
                  <a:lnTo>
                    <a:pt x="115905" y="128849"/>
                  </a:lnTo>
                  <a:cubicBezTo>
                    <a:pt x="312066" y="45880"/>
                    <a:pt x="527733" y="0"/>
                    <a:pt x="754117" y="0"/>
                  </a:cubicBezTo>
                  <a:close/>
                </a:path>
              </a:pathLst>
            </a:custGeom>
            <a:solidFill>
              <a:srgbClr val="002B49"/>
            </a:solidFill>
            <a:ln w="76200">
              <a:noFill/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pic>
          <p:nvPicPr>
            <p:cNvPr id="96" name="Picture 95">
              <a:extLst>
                <a:ext uri="{FF2B5EF4-FFF2-40B4-BE49-F238E27FC236}">
                  <a16:creationId xmlns:a16="http://schemas.microsoft.com/office/drawing/2014/main" id="{90D1AE92-AA46-E532-BE75-F6DED5C569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545937" y="629019"/>
              <a:ext cx="2993395" cy="299339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FC272523-E609-E264-C9B5-47725981D970}"/>
                </a:ext>
              </a:extLst>
            </p:cNvPr>
            <p:cNvSpPr txBox="1"/>
            <p:nvPr/>
          </p:nvSpPr>
          <p:spPr>
            <a:xfrm>
              <a:off x="8744605" y="2002216"/>
              <a:ext cx="2648607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rgbClr val="002B49"/>
                  </a:solidFill>
                </a:rPr>
                <a:t>Directs other agencies to reconsider if changes are necessary</a:t>
              </a:r>
            </a:p>
          </p:txBody>
        </p:sp>
        <p:sp>
          <p:nvSpPr>
            <p:cNvPr id="7" name="Arrow: Chevron 6">
              <a:extLst>
                <a:ext uri="{FF2B5EF4-FFF2-40B4-BE49-F238E27FC236}">
                  <a16:creationId xmlns:a16="http://schemas.microsoft.com/office/drawing/2014/main" id="{39194D98-8E92-E6AE-5905-DAA0E180E52C}"/>
                </a:ext>
              </a:extLst>
            </p:cNvPr>
            <p:cNvSpPr/>
            <p:nvPr/>
          </p:nvSpPr>
          <p:spPr>
            <a:xfrm>
              <a:off x="4079380" y="1985380"/>
              <a:ext cx="127067" cy="280395"/>
            </a:xfrm>
            <a:prstGeom prst="chevron">
              <a:avLst>
                <a:gd name="adj" fmla="val 77393"/>
              </a:avLst>
            </a:prstGeom>
            <a:solidFill>
              <a:srgbClr val="002B4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0" name="Arrow: Chevron 9">
              <a:extLst>
                <a:ext uri="{FF2B5EF4-FFF2-40B4-BE49-F238E27FC236}">
                  <a16:creationId xmlns:a16="http://schemas.microsoft.com/office/drawing/2014/main" id="{1E45DD83-ED1C-6565-F4F8-60314E450E13}"/>
                </a:ext>
              </a:extLst>
            </p:cNvPr>
            <p:cNvSpPr/>
            <p:nvPr/>
          </p:nvSpPr>
          <p:spPr>
            <a:xfrm>
              <a:off x="8025416" y="1983036"/>
              <a:ext cx="127067" cy="280395"/>
            </a:xfrm>
            <a:prstGeom prst="chevron">
              <a:avLst>
                <a:gd name="adj" fmla="val 77393"/>
              </a:avLst>
            </a:prstGeom>
            <a:solidFill>
              <a:srgbClr val="F3901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11" name="Picture 10" descr="A black background with a black square&#10;&#10;AI-generated content may be incorrect.">
              <a:extLst>
                <a:ext uri="{FF2B5EF4-FFF2-40B4-BE49-F238E27FC236}">
                  <a16:creationId xmlns:a16="http://schemas.microsoft.com/office/drawing/2014/main" id="{815AE071-F0F6-E9A8-6E7A-3BF59D07FA4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2739" y="918209"/>
              <a:ext cx="731861" cy="731861"/>
            </a:xfrm>
            <a:prstGeom prst="rect">
              <a:avLst/>
            </a:prstGeom>
          </p:spPr>
        </p:pic>
        <p:pic>
          <p:nvPicPr>
            <p:cNvPr id="12" name="Graphic 11" descr="Daily calendar with solid fill">
              <a:extLst>
                <a:ext uri="{FF2B5EF4-FFF2-40B4-BE49-F238E27FC236}">
                  <a16:creationId xmlns:a16="http://schemas.microsoft.com/office/drawing/2014/main" id="{EAF8233B-B877-A416-7696-1E3CAA0021A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719860" y="897911"/>
              <a:ext cx="731520" cy="731520"/>
            </a:xfrm>
            <a:prstGeom prst="rect">
              <a:avLst/>
            </a:prstGeom>
          </p:spPr>
        </p:pic>
        <p:pic>
          <p:nvPicPr>
            <p:cNvPr id="14" name="Picture 13" descr="A black background with a black square&#10;&#10;AI-generated content may be incorrect.">
              <a:extLst>
                <a:ext uri="{FF2B5EF4-FFF2-40B4-BE49-F238E27FC236}">
                  <a16:creationId xmlns:a16="http://schemas.microsoft.com/office/drawing/2014/main" id="{FB1F7B13-C576-DBE5-4DF2-9C2E01E9E59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65030" y="1005840"/>
              <a:ext cx="640080" cy="6400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73191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9824441-2406-3B26-00D5-BF5288BF20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9055A68-9F56-3DE1-3B40-2594BBB55D9C}"/>
              </a:ext>
            </a:extLst>
          </p:cNvPr>
          <p:cNvSpPr/>
          <p:nvPr/>
        </p:nvSpPr>
        <p:spPr>
          <a:xfrm>
            <a:off x="0" y="4742822"/>
            <a:ext cx="12192000" cy="2115178"/>
          </a:xfrm>
          <a:prstGeom prst="rect">
            <a:avLst/>
          </a:prstGeom>
          <a:solidFill>
            <a:srgbClr val="002B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AA60BDC-E382-2E32-9286-9A98164DA0EF}"/>
              </a:ext>
            </a:extLst>
          </p:cNvPr>
          <p:cNvSpPr txBox="1"/>
          <p:nvPr/>
        </p:nvSpPr>
        <p:spPr>
          <a:xfrm>
            <a:off x="2166730" y="5292580"/>
            <a:ext cx="96409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Aptos" panose="020B0004020202020204" pitchFamily="34" charset="0"/>
              </a:rPr>
              <a:t>DB FUNDING NOTICES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A06E40B0-3320-8466-FBC0-16001456F08E}"/>
              </a:ext>
            </a:extLst>
          </p:cNvPr>
          <p:cNvCxnSpPr/>
          <p:nvPr/>
        </p:nvCxnSpPr>
        <p:spPr>
          <a:xfrm>
            <a:off x="2888726" y="5042427"/>
            <a:ext cx="619240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" name="Picture 44" descr="A cartoon of a person with his hands on his face&#10;&#10;AI-generated content may be incorrect.">
            <a:extLst>
              <a:ext uri="{FF2B5EF4-FFF2-40B4-BE49-F238E27FC236}">
                <a16:creationId xmlns:a16="http://schemas.microsoft.com/office/drawing/2014/main" id="{07A05716-9C89-3E4D-A2DE-78B6857BA8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914" y="4255655"/>
            <a:ext cx="2543862" cy="25474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64747EE0-7B92-B92E-2CB5-436FA9BDA1A1}"/>
              </a:ext>
            </a:extLst>
          </p:cNvPr>
          <p:cNvGrpSpPr/>
          <p:nvPr/>
        </p:nvGrpSpPr>
        <p:grpSpPr>
          <a:xfrm>
            <a:off x="515007" y="418444"/>
            <a:ext cx="11167241" cy="3422550"/>
            <a:chOff x="515007" y="418444"/>
            <a:chExt cx="11167241" cy="3422550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8899BA98-D58D-7283-241D-166BD4CE6BBD}"/>
                </a:ext>
              </a:extLst>
            </p:cNvPr>
            <p:cNvCxnSpPr/>
            <p:nvPr/>
          </p:nvCxnSpPr>
          <p:spPr>
            <a:xfrm>
              <a:off x="3346515" y="2121032"/>
              <a:ext cx="6881567" cy="0"/>
            </a:xfrm>
            <a:prstGeom prst="line">
              <a:avLst/>
            </a:prstGeom>
            <a:ln>
              <a:solidFill>
                <a:srgbClr val="324D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28A9FF2A-C265-482F-5019-CA9787979227}"/>
                </a:ext>
              </a:extLst>
            </p:cNvPr>
            <p:cNvSpPr/>
            <p:nvPr/>
          </p:nvSpPr>
          <p:spPr>
            <a:xfrm>
              <a:off x="515007" y="493986"/>
              <a:ext cx="3279228" cy="3279228"/>
            </a:xfrm>
            <a:prstGeom prst="ellipse">
              <a:avLst/>
            </a:prstGeom>
            <a:solidFill>
              <a:schemeClr val="bg1"/>
            </a:solidFill>
            <a:ln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4186570D-DD61-0E64-2306-095DBEAFCD4E}"/>
                </a:ext>
              </a:extLst>
            </p:cNvPr>
            <p:cNvSpPr/>
            <p:nvPr/>
          </p:nvSpPr>
          <p:spPr>
            <a:xfrm>
              <a:off x="1392621" y="418444"/>
              <a:ext cx="1524000" cy="264191"/>
            </a:xfrm>
            <a:custGeom>
              <a:avLst/>
              <a:gdLst>
                <a:gd name="connsiteX0" fmla="*/ 754117 w 1524000"/>
                <a:gd name="connsiteY0" fmla="*/ 0 h 264191"/>
                <a:gd name="connsiteX1" fmla="*/ 1392329 w 1524000"/>
                <a:gd name="connsiteY1" fmla="*/ 128849 h 264191"/>
                <a:gd name="connsiteX2" fmla="*/ 1524000 w 1524000"/>
                <a:gd name="connsiteY2" fmla="*/ 192279 h 264191"/>
                <a:gd name="connsiteX3" fmla="*/ 1512346 w 1524000"/>
                <a:gd name="connsiteY3" fmla="*/ 197893 h 264191"/>
                <a:gd name="connsiteX4" fmla="*/ 1401722 w 1524000"/>
                <a:gd name="connsiteY4" fmla="*/ 264191 h 264191"/>
                <a:gd name="connsiteX5" fmla="*/ 1397586 w 1524000"/>
                <a:gd name="connsiteY5" fmla="*/ 262198 h 264191"/>
                <a:gd name="connsiteX6" fmla="*/ 759374 w 1524000"/>
                <a:gd name="connsiteY6" fmla="*/ 133349 h 264191"/>
                <a:gd name="connsiteX7" fmla="*/ 271803 w 1524000"/>
                <a:gd name="connsiteY7" fmla="*/ 207063 h 264191"/>
                <a:gd name="connsiteX8" fmla="*/ 129579 w 1524000"/>
                <a:gd name="connsiteY8" fmla="*/ 259117 h 264191"/>
                <a:gd name="connsiteX9" fmla="*/ 27420 w 1524000"/>
                <a:gd name="connsiteY9" fmla="*/ 197893 h 264191"/>
                <a:gd name="connsiteX10" fmla="*/ 0 w 1524000"/>
                <a:gd name="connsiteY10" fmla="*/ 184684 h 264191"/>
                <a:gd name="connsiteX11" fmla="*/ 115905 w 1524000"/>
                <a:gd name="connsiteY11" fmla="*/ 128849 h 264191"/>
                <a:gd name="connsiteX12" fmla="*/ 754117 w 1524000"/>
                <a:gd name="connsiteY12" fmla="*/ 0 h 264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24000" h="264191">
                  <a:moveTo>
                    <a:pt x="754117" y="0"/>
                  </a:moveTo>
                  <a:cubicBezTo>
                    <a:pt x="980501" y="0"/>
                    <a:pt x="1196168" y="45880"/>
                    <a:pt x="1392329" y="128849"/>
                  </a:cubicBezTo>
                  <a:lnTo>
                    <a:pt x="1524000" y="192279"/>
                  </a:lnTo>
                  <a:lnTo>
                    <a:pt x="1512346" y="197893"/>
                  </a:lnTo>
                  <a:lnTo>
                    <a:pt x="1401722" y="264191"/>
                  </a:lnTo>
                  <a:lnTo>
                    <a:pt x="1397586" y="262198"/>
                  </a:lnTo>
                  <a:cubicBezTo>
                    <a:pt x="1201425" y="179229"/>
                    <a:pt x="985758" y="133349"/>
                    <a:pt x="759374" y="133349"/>
                  </a:cubicBezTo>
                  <a:cubicBezTo>
                    <a:pt x="589587" y="133349"/>
                    <a:pt x="425827" y="159157"/>
                    <a:pt x="271803" y="207063"/>
                  </a:cubicBezTo>
                  <a:lnTo>
                    <a:pt x="129579" y="259117"/>
                  </a:lnTo>
                  <a:lnTo>
                    <a:pt x="27420" y="197893"/>
                  </a:lnTo>
                  <a:lnTo>
                    <a:pt x="0" y="184684"/>
                  </a:lnTo>
                  <a:lnTo>
                    <a:pt x="115905" y="128849"/>
                  </a:lnTo>
                  <a:cubicBezTo>
                    <a:pt x="312066" y="45880"/>
                    <a:pt x="527733" y="0"/>
                    <a:pt x="754117" y="0"/>
                  </a:cubicBezTo>
                  <a:close/>
                </a:path>
              </a:pathLst>
            </a:custGeom>
            <a:solidFill>
              <a:srgbClr val="002B49"/>
            </a:solidFill>
            <a:ln w="76200">
              <a:noFill/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A7B429A7-405D-CE1F-A6CA-5B8E0631119C}"/>
                </a:ext>
              </a:extLst>
            </p:cNvPr>
            <p:cNvSpPr/>
            <p:nvPr/>
          </p:nvSpPr>
          <p:spPr>
            <a:xfrm flipV="1">
              <a:off x="1392621" y="3576803"/>
              <a:ext cx="1524000" cy="264191"/>
            </a:xfrm>
            <a:custGeom>
              <a:avLst/>
              <a:gdLst>
                <a:gd name="connsiteX0" fmla="*/ 754117 w 1524000"/>
                <a:gd name="connsiteY0" fmla="*/ 0 h 264191"/>
                <a:gd name="connsiteX1" fmla="*/ 1392329 w 1524000"/>
                <a:gd name="connsiteY1" fmla="*/ 128849 h 264191"/>
                <a:gd name="connsiteX2" fmla="*/ 1524000 w 1524000"/>
                <a:gd name="connsiteY2" fmla="*/ 192279 h 264191"/>
                <a:gd name="connsiteX3" fmla="*/ 1512346 w 1524000"/>
                <a:gd name="connsiteY3" fmla="*/ 197893 h 264191"/>
                <a:gd name="connsiteX4" fmla="*/ 1401722 w 1524000"/>
                <a:gd name="connsiteY4" fmla="*/ 264191 h 264191"/>
                <a:gd name="connsiteX5" fmla="*/ 1397586 w 1524000"/>
                <a:gd name="connsiteY5" fmla="*/ 262198 h 264191"/>
                <a:gd name="connsiteX6" fmla="*/ 759374 w 1524000"/>
                <a:gd name="connsiteY6" fmla="*/ 133349 h 264191"/>
                <a:gd name="connsiteX7" fmla="*/ 271803 w 1524000"/>
                <a:gd name="connsiteY7" fmla="*/ 207063 h 264191"/>
                <a:gd name="connsiteX8" fmla="*/ 129579 w 1524000"/>
                <a:gd name="connsiteY8" fmla="*/ 259117 h 264191"/>
                <a:gd name="connsiteX9" fmla="*/ 27420 w 1524000"/>
                <a:gd name="connsiteY9" fmla="*/ 197893 h 264191"/>
                <a:gd name="connsiteX10" fmla="*/ 0 w 1524000"/>
                <a:gd name="connsiteY10" fmla="*/ 184684 h 264191"/>
                <a:gd name="connsiteX11" fmla="*/ 115905 w 1524000"/>
                <a:gd name="connsiteY11" fmla="*/ 128849 h 264191"/>
                <a:gd name="connsiteX12" fmla="*/ 754117 w 1524000"/>
                <a:gd name="connsiteY12" fmla="*/ 0 h 264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24000" h="264191">
                  <a:moveTo>
                    <a:pt x="754117" y="0"/>
                  </a:moveTo>
                  <a:cubicBezTo>
                    <a:pt x="980501" y="0"/>
                    <a:pt x="1196168" y="45880"/>
                    <a:pt x="1392329" y="128849"/>
                  </a:cubicBezTo>
                  <a:lnTo>
                    <a:pt x="1524000" y="192279"/>
                  </a:lnTo>
                  <a:lnTo>
                    <a:pt x="1512346" y="197893"/>
                  </a:lnTo>
                  <a:lnTo>
                    <a:pt x="1401722" y="264191"/>
                  </a:lnTo>
                  <a:lnTo>
                    <a:pt x="1397586" y="262198"/>
                  </a:lnTo>
                  <a:cubicBezTo>
                    <a:pt x="1201425" y="179229"/>
                    <a:pt x="985758" y="133349"/>
                    <a:pt x="759374" y="133349"/>
                  </a:cubicBezTo>
                  <a:cubicBezTo>
                    <a:pt x="589587" y="133349"/>
                    <a:pt x="425827" y="159157"/>
                    <a:pt x="271803" y="207063"/>
                  </a:cubicBezTo>
                  <a:lnTo>
                    <a:pt x="129579" y="259117"/>
                  </a:lnTo>
                  <a:lnTo>
                    <a:pt x="27420" y="197893"/>
                  </a:lnTo>
                  <a:lnTo>
                    <a:pt x="0" y="184684"/>
                  </a:lnTo>
                  <a:lnTo>
                    <a:pt x="115905" y="128849"/>
                  </a:lnTo>
                  <a:cubicBezTo>
                    <a:pt x="312066" y="45880"/>
                    <a:pt x="527733" y="0"/>
                    <a:pt x="754117" y="0"/>
                  </a:cubicBezTo>
                  <a:close/>
                </a:path>
              </a:pathLst>
            </a:custGeom>
            <a:solidFill>
              <a:srgbClr val="002B49"/>
            </a:solidFill>
            <a:ln w="76200">
              <a:noFill/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pic>
          <p:nvPicPr>
            <p:cNvPr id="85" name="Picture 84">
              <a:extLst>
                <a:ext uri="{FF2B5EF4-FFF2-40B4-BE49-F238E27FC236}">
                  <a16:creationId xmlns:a16="http://schemas.microsoft.com/office/drawing/2014/main" id="{428BE8A7-F06D-4B5A-F6B3-C4B1E04841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7924" y="629019"/>
              <a:ext cx="2993395" cy="299339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31154FF3-4F57-DFE7-E089-0150CCEA5253}"/>
                </a:ext>
              </a:extLst>
            </p:cNvPr>
            <p:cNvSpPr txBox="1"/>
            <p:nvPr/>
          </p:nvSpPr>
          <p:spPr>
            <a:xfrm>
              <a:off x="903890" y="2002216"/>
              <a:ext cx="245941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rgbClr val="002B49"/>
                  </a:solidFill>
                </a:rPr>
                <a:t>FAB 2025-02</a:t>
              </a:r>
            </a:p>
            <a:p>
              <a:pPr algn="ctr"/>
              <a:r>
                <a:rPr lang="en-US" sz="2400" dirty="0">
                  <a:solidFill>
                    <a:srgbClr val="002B49"/>
                  </a:solidFill>
                </a:rPr>
                <a:t>issued in April</a:t>
              </a:r>
            </a:p>
          </p:txBody>
        </p: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DFD68A6A-96D6-69E3-F65C-BA63361AA68D}"/>
                </a:ext>
              </a:extLst>
            </p:cNvPr>
            <p:cNvSpPr/>
            <p:nvPr/>
          </p:nvSpPr>
          <p:spPr>
            <a:xfrm>
              <a:off x="4472154" y="493986"/>
              <a:ext cx="3279228" cy="3279228"/>
            </a:xfrm>
            <a:prstGeom prst="ellipse">
              <a:avLst/>
            </a:prstGeom>
            <a:solidFill>
              <a:schemeClr val="bg1"/>
            </a:solidFill>
            <a:ln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2E71D1C1-DC64-8530-6161-C466BD4AE05F}"/>
                </a:ext>
              </a:extLst>
            </p:cNvPr>
            <p:cNvSpPr/>
            <p:nvPr/>
          </p:nvSpPr>
          <p:spPr>
            <a:xfrm>
              <a:off x="5349768" y="418444"/>
              <a:ext cx="1524000" cy="264191"/>
            </a:xfrm>
            <a:custGeom>
              <a:avLst/>
              <a:gdLst>
                <a:gd name="connsiteX0" fmla="*/ 754117 w 1524000"/>
                <a:gd name="connsiteY0" fmla="*/ 0 h 264191"/>
                <a:gd name="connsiteX1" fmla="*/ 1392329 w 1524000"/>
                <a:gd name="connsiteY1" fmla="*/ 128849 h 264191"/>
                <a:gd name="connsiteX2" fmla="*/ 1524000 w 1524000"/>
                <a:gd name="connsiteY2" fmla="*/ 192279 h 264191"/>
                <a:gd name="connsiteX3" fmla="*/ 1512346 w 1524000"/>
                <a:gd name="connsiteY3" fmla="*/ 197893 h 264191"/>
                <a:gd name="connsiteX4" fmla="*/ 1401722 w 1524000"/>
                <a:gd name="connsiteY4" fmla="*/ 264191 h 264191"/>
                <a:gd name="connsiteX5" fmla="*/ 1397586 w 1524000"/>
                <a:gd name="connsiteY5" fmla="*/ 262198 h 264191"/>
                <a:gd name="connsiteX6" fmla="*/ 759374 w 1524000"/>
                <a:gd name="connsiteY6" fmla="*/ 133349 h 264191"/>
                <a:gd name="connsiteX7" fmla="*/ 271803 w 1524000"/>
                <a:gd name="connsiteY7" fmla="*/ 207063 h 264191"/>
                <a:gd name="connsiteX8" fmla="*/ 129579 w 1524000"/>
                <a:gd name="connsiteY8" fmla="*/ 259117 h 264191"/>
                <a:gd name="connsiteX9" fmla="*/ 27420 w 1524000"/>
                <a:gd name="connsiteY9" fmla="*/ 197893 h 264191"/>
                <a:gd name="connsiteX10" fmla="*/ 0 w 1524000"/>
                <a:gd name="connsiteY10" fmla="*/ 184684 h 264191"/>
                <a:gd name="connsiteX11" fmla="*/ 115905 w 1524000"/>
                <a:gd name="connsiteY11" fmla="*/ 128849 h 264191"/>
                <a:gd name="connsiteX12" fmla="*/ 754117 w 1524000"/>
                <a:gd name="connsiteY12" fmla="*/ 0 h 264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24000" h="264191">
                  <a:moveTo>
                    <a:pt x="754117" y="0"/>
                  </a:moveTo>
                  <a:cubicBezTo>
                    <a:pt x="980501" y="0"/>
                    <a:pt x="1196168" y="45880"/>
                    <a:pt x="1392329" y="128849"/>
                  </a:cubicBezTo>
                  <a:lnTo>
                    <a:pt x="1524000" y="192279"/>
                  </a:lnTo>
                  <a:lnTo>
                    <a:pt x="1512346" y="197893"/>
                  </a:lnTo>
                  <a:lnTo>
                    <a:pt x="1401722" y="264191"/>
                  </a:lnTo>
                  <a:lnTo>
                    <a:pt x="1397586" y="262198"/>
                  </a:lnTo>
                  <a:cubicBezTo>
                    <a:pt x="1201425" y="179229"/>
                    <a:pt x="985758" y="133349"/>
                    <a:pt x="759374" y="133349"/>
                  </a:cubicBezTo>
                  <a:cubicBezTo>
                    <a:pt x="589587" y="133349"/>
                    <a:pt x="425827" y="159157"/>
                    <a:pt x="271803" y="207063"/>
                  </a:cubicBezTo>
                  <a:lnTo>
                    <a:pt x="129579" y="259117"/>
                  </a:lnTo>
                  <a:lnTo>
                    <a:pt x="27420" y="197893"/>
                  </a:lnTo>
                  <a:lnTo>
                    <a:pt x="0" y="184684"/>
                  </a:lnTo>
                  <a:lnTo>
                    <a:pt x="115905" y="128849"/>
                  </a:lnTo>
                  <a:cubicBezTo>
                    <a:pt x="312066" y="45880"/>
                    <a:pt x="527733" y="0"/>
                    <a:pt x="754117" y="0"/>
                  </a:cubicBezTo>
                  <a:close/>
                </a:path>
              </a:pathLst>
            </a:custGeom>
            <a:solidFill>
              <a:srgbClr val="F3901D"/>
            </a:solidFill>
            <a:ln w="76200">
              <a:noFill/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2814FE4E-D991-153F-DBDD-7C3D5FF86DFD}"/>
                </a:ext>
              </a:extLst>
            </p:cNvPr>
            <p:cNvSpPr/>
            <p:nvPr/>
          </p:nvSpPr>
          <p:spPr>
            <a:xfrm flipV="1">
              <a:off x="5349768" y="3576803"/>
              <a:ext cx="1524000" cy="264191"/>
            </a:xfrm>
            <a:custGeom>
              <a:avLst/>
              <a:gdLst>
                <a:gd name="connsiteX0" fmla="*/ 754117 w 1524000"/>
                <a:gd name="connsiteY0" fmla="*/ 0 h 264191"/>
                <a:gd name="connsiteX1" fmla="*/ 1392329 w 1524000"/>
                <a:gd name="connsiteY1" fmla="*/ 128849 h 264191"/>
                <a:gd name="connsiteX2" fmla="*/ 1524000 w 1524000"/>
                <a:gd name="connsiteY2" fmla="*/ 192279 h 264191"/>
                <a:gd name="connsiteX3" fmla="*/ 1512346 w 1524000"/>
                <a:gd name="connsiteY3" fmla="*/ 197893 h 264191"/>
                <a:gd name="connsiteX4" fmla="*/ 1401722 w 1524000"/>
                <a:gd name="connsiteY4" fmla="*/ 264191 h 264191"/>
                <a:gd name="connsiteX5" fmla="*/ 1397586 w 1524000"/>
                <a:gd name="connsiteY5" fmla="*/ 262198 h 264191"/>
                <a:gd name="connsiteX6" fmla="*/ 759374 w 1524000"/>
                <a:gd name="connsiteY6" fmla="*/ 133349 h 264191"/>
                <a:gd name="connsiteX7" fmla="*/ 271803 w 1524000"/>
                <a:gd name="connsiteY7" fmla="*/ 207063 h 264191"/>
                <a:gd name="connsiteX8" fmla="*/ 129579 w 1524000"/>
                <a:gd name="connsiteY8" fmla="*/ 259117 h 264191"/>
                <a:gd name="connsiteX9" fmla="*/ 27420 w 1524000"/>
                <a:gd name="connsiteY9" fmla="*/ 197893 h 264191"/>
                <a:gd name="connsiteX10" fmla="*/ 0 w 1524000"/>
                <a:gd name="connsiteY10" fmla="*/ 184684 h 264191"/>
                <a:gd name="connsiteX11" fmla="*/ 115905 w 1524000"/>
                <a:gd name="connsiteY11" fmla="*/ 128849 h 264191"/>
                <a:gd name="connsiteX12" fmla="*/ 754117 w 1524000"/>
                <a:gd name="connsiteY12" fmla="*/ 0 h 264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24000" h="264191">
                  <a:moveTo>
                    <a:pt x="754117" y="0"/>
                  </a:moveTo>
                  <a:cubicBezTo>
                    <a:pt x="980501" y="0"/>
                    <a:pt x="1196168" y="45880"/>
                    <a:pt x="1392329" y="128849"/>
                  </a:cubicBezTo>
                  <a:lnTo>
                    <a:pt x="1524000" y="192279"/>
                  </a:lnTo>
                  <a:lnTo>
                    <a:pt x="1512346" y="197893"/>
                  </a:lnTo>
                  <a:lnTo>
                    <a:pt x="1401722" y="264191"/>
                  </a:lnTo>
                  <a:lnTo>
                    <a:pt x="1397586" y="262198"/>
                  </a:lnTo>
                  <a:cubicBezTo>
                    <a:pt x="1201425" y="179229"/>
                    <a:pt x="985758" y="133349"/>
                    <a:pt x="759374" y="133349"/>
                  </a:cubicBezTo>
                  <a:cubicBezTo>
                    <a:pt x="589587" y="133349"/>
                    <a:pt x="425827" y="159157"/>
                    <a:pt x="271803" y="207063"/>
                  </a:cubicBezTo>
                  <a:lnTo>
                    <a:pt x="129579" y="259117"/>
                  </a:lnTo>
                  <a:lnTo>
                    <a:pt x="27420" y="197893"/>
                  </a:lnTo>
                  <a:lnTo>
                    <a:pt x="0" y="184684"/>
                  </a:lnTo>
                  <a:lnTo>
                    <a:pt x="115905" y="128849"/>
                  </a:lnTo>
                  <a:cubicBezTo>
                    <a:pt x="312066" y="45880"/>
                    <a:pt x="527733" y="0"/>
                    <a:pt x="754117" y="0"/>
                  </a:cubicBezTo>
                  <a:close/>
                </a:path>
              </a:pathLst>
            </a:custGeom>
            <a:solidFill>
              <a:srgbClr val="F3901D"/>
            </a:solidFill>
            <a:ln w="76200">
              <a:noFill/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id="{3831D34D-31A0-2F1D-CE66-2316401FA8D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15071" y="629019"/>
              <a:ext cx="2993395" cy="299339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C4997CB7-C693-4D26-CB10-15212D5407F3}"/>
                </a:ext>
              </a:extLst>
            </p:cNvPr>
            <p:cNvSpPr txBox="1"/>
            <p:nvPr/>
          </p:nvSpPr>
          <p:spPr>
            <a:xfrm>
              <a:off x="4897822" y="2002216"/>
              <a:ext cx="241212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rgbClr val="F3901D"/>
                  </a:solidFill>
                </a:rPr>
                <a:t>Includes new model notice</a:t>
              </a:r>
            </a:p>
          </p:txBody>
        </p: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26F2309D-CB07-9A2D-C154-556A987D83BD}"/>
                </a:ext>
              </a:extLst>
            </p:cNvPr>
            <p:cNvSpPr/>
            <p:nvPr/>
          </p:nvSpPr>
          <p:spPr>
            <a:xfrm>
              <a:off x="8403020" y="493986"/>
              <a:ext cx="3279228" cy="3279228"/>
            </a:xfrm>
            <a:prstGeom prst="ellipse">
              <a:avLst/>
            </a:prstGeom>
            <a:solidFill>
              <a:schemeClr val="bg1"/>
            </a:solidFill>
            <a:ln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93C3BF49-C39F-DA32-C8F9-7712D5306268}"/>
                </a:ext>
              </a:extLst>
            </p:cNvPr>
            <p:cNvSpPr/>
            <p:nvPr/>
          </p:nvSpPr>
          <p:spPr>
            <a:xfrm>
              <a:off x="9280634" y="418444"/>
              <a:ext cx="1524000" cy="264191"/>
            </a:xfrm>
            <a:custGeom>
              <a:avLst/>
              <a:gdLst>
                <a:gd name="connsiteX0" fmla="*/ 754117 w 1524000"/>
                <a:gd name="connsiteY0" fmla="*/ 0 h 264191"/>
                <a:gd name="connsiteX1" fmla="*/ 1392329 w 1524000"/>
                <a:gd name="connsiteY1" fmla="*/ 128849 h 264191"/>
                <a:gd name="connsiteX2" fmla="*/ 1524000 w 1524000"/>
                <a:gd name="connsiteY2" fmla="*/ 192279 h 264191"/>
                <a:gd name="connsiteX3" fmla="*/ 1512346 w 1524000"/>
                <a:gd name="connsiteY3" fmla="*/ 197893 h 264191"/>
                <a:gd name="connsiteX4" fmla="*/ 1401722 w 1524000"/>
                <a:gd name="connsiteY4" fmla="*/ 264191 h 264191"/>
                <a:gd name="connsiteX5" fmla="*/ 1397586 w 1524000"/>
                <a:gd name="connsiteY5" fmla="*/ 262198 h 264191"/>
                <a:gd name="connsiteX6" fmla="*/ 759374 w 1524000"/>
                <a:gd name="connsiteY6" fmla="*/ 133349 h 264191"/>
                <a:gd name="connsiteX7" fmla="*/ 271803 w 1524000"/>
                <a:gd name="connsiteY7" fmla="*/ 207063 h 264191"/>
                <a:gd name="connsiteX8" fmla="*/ 129579 w 1524000"/>
                <a:gd name="connsiteY8" fmla="*/ 259117 h 264191"/>
                <a:gd name="connsiteX9" fmla="*/ 27420 w 1524000"/>
                <a:gd name="connsiteY9" fmla="*/ 197893 h 264191"/>
                <a:gd name="connsiteX10" fmla="*/ 0 w 1524000"/>
                <a:gd name="connsiteY10" fmla="*/ 184684 h 264191"/>
                <a:gd name="connsiteX11" fmla="*/ 115905 w 1524000"/>
                <a:gd name="connsiteY11" fmla="*/ 128849 h 264191"/>
                <a:gd name="connsiteX12" fmla="*/ 754117 w 1524000"/>
                <a:gd name="connsiteY12" fmla="*/ 0 h 264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24000" h="264191">
                  <a:moveTo>
                    <a:pt x="754117" y="0"/>
                  </a:moveTo>
                  <a:cubicBezTo>
                    <a:pt x="980501" y="0"/>
                    <a:pt x="1196168" y="45880"/>
                    <a:pt x="1392329" y="128849"/>
                  </a:cubicBezTo>
                  <a:lnTo>
                    <a:pt x="1524000" y="192279"/>
                  </a:lnTo>
                  <a:lnTo>
                    <a:pt x="1512346" y="197893"/>
                  </a:lnTo>
                  <a:lnTo>
                    <a:pt x="1401722" y="264191"/>
                  </a:lnTo>
                  <a:lnTo>
                    <a:pt x="1397586" y="262198"/>
                  </a:lnTo>
                  <a:cubicBezTo>
                    <a:pt x="1201425" y="179229"/>
                    <a:pt x="985758" y="133349"/>
                    <a:pt x="759374" y="133349"/>
                  </a:cubicBezTo>
                  <a:cubicBezTo>
                    <a:pt x="589587" y="133349"/>
                    <a:pt x="425827" y="159157"/>
                    <a:pt x="271803" y="207063"/>
                  </a:cubicBezTo>
                  <a:lnTo>
                    <a:pt x="129579" y="259117"/>
                  </a:lnTo>
                  <a:lnTo>
                    <a:pt x="27420" y="197893"/>
                  </a:lnTo>
                  <a:lnTo>
                    <a:pt x="0" y="184684"/>
                  </a:lnTo>
                  <a:lnTo>
                    <a:pt x="115905" y="128849"/>
                  </a:lnTo>
                  <a:cubicBezTo>
                    <a:pt x="312066" y="45880"/>
                    <a:pt x="527733" y="0"/>
                    <a:pt x="754117" y="0"/>
                  </a:cubicBezTo>
                  <a:close/>
                </a:path>
              </a:pathLst>
            </a:custGeom>
            <a:solidFill>
              <a:srgbClr val="002B49"/>
            </a:solidFill>
            <a:ln w="76200">
              <a:noFill/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3ADCBEA2-4864-9A08-6584-33B449B1ED2E}"/>
                </a:ext>
              </a:extLst>
            </p:cNvPr>
            <p:cNvSpPr/>
            <p:nvPr/>
          </p:nvSpPr>
          <p:spPr>
            <a:xfrm flipV="1">
              <a:off x="9280634" y="3576803"/>
              <a:ext cx="1524000" cy="264191"/>
            </a:xfrm>
            <a:custGeom>
              <a:avLst/>
              <a:gdLst>
                <a:gd name="connsiteX0" fmla="*/ 754117 w 1524000"/>
                <a:gd name="connsiteY0" fmla="*/ 0 h 264191"/>
                <a:gd name="connsiteX1" fmla="*/ 1392329 w 1524000"/>
                <a:gd name="connsiteY1" fmla="*/ 128849 h 264191"/>
                <a:gd name="connsiteX2" fmla="*/ 1524000 w 1524000"/>
                <a:gd name="connsiteY2" fmla="*/ 192279 h 264191"/>
                <a:gd name="connsiteX3" fmla="*/ 1512346 w 1524000"/>
                <a:gd name="connsiteY3" fmla="*/ 197893 h 264191"/>
                <a:gd name="connsiteX4" fmla="*/ 1401722 w 1524000"/>
                <a:gd name="connsiteY4" fmla="*/ 264191 h 264191"/>
                <a:gd name="connsiteX5" fmla="*/ 1397586 w 1524000"/>
                <a:gd name="connsiteY5" fmla="*/ 262198 h 264191"/>
                <a:gd name="connsiteX6" fmla="*/ 759374 w 1524000"/>
                <a:gd name="connsiteY6" fmla="*/ 133349 h 264191"/>
                <a:gd name="connsiteX7" fmla="*/ 271803 w 1524000"/>
                <a:gd name="connsiteY7" fmla="*/ 207063 h 264191"/>
                <a:gd name="connsiteX8" fmla="*/ 129579 w 1524000"/>
                <a:gd name="connsiteY8" fmla="*/ 259117 h 264191"/>
                <a:gd name="connsiteX9" fmla="*/ 27420 w 1524000"/>
                <a:gd name="connsiteY9" fmla="*/ 197893 h 264191"/>
                <a:gd name="connsiteX10" fmla="*/ 0 w 1524000"/>
                <a:gd name="connsiteY10" fmla="*/ 184684 h 264191"/>
                <a:gd name="connsiteX11" fmla="*/ 115905 w 1524000"/>
                <a:gd name="connsiteY11" fmla="*/ 128849 h 264191"/>
                <a:gd name="connsiteX12" fmla="*/ 754117 w 1524000"/>
                <a:gd name="connsiteY12" fmla="*/ 0 h 264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24000" h="264191">
                  <a:moveTo>
                    <a:pt x="754117" y="0"/>
                  </a:moveTo>
                  <a:cubicBezTo>
                    <a:pt x="980501" y="0"/>
                    <a:pt x="1196168" y="45880"/>
                    <a:pt x="1392329" y="128849"/>
                  </a:cubicBezTo>
                  <a:lnTo>
                    <a:pt x="1524000" y="192279"/>
                  </a:lnTo>
                  <a:lnTo>
                    <a:pt x="1512346" y="197893"/>
                  </a:lnTo>
                  <a:lnTo>
                    <a:pt x="1401722" y="264191"/>
                  </a:lnTo>
                  <a:lnTo>
                    <a:pt x="1397586" y="262198"/>
                  </a:lnTo>
                  <a:cubicBezTo>
                    <a:pt x="1201425" y="179229"/>
                    <a:pt x="985758" y="133349"/>
                    <a:pt x="759374" y="133349"/>
                  </a:cubicBezTo>
                  <a:cubicBezTo>
                    <a:pt x="589587" y="133349"/>
                    <a:pt x="425827" y="159157"/>
                    <a:pt x="271803" y="207063"/>
                  </a:cubicBezTo>
                  <a:lnTo>
                    <a:pt x="129579" y="259117"/>
                  </a:lnTo>
                  <a:lnTo>
                    <a:pt x="27420" y="197893"/>
                  </a:lnTo>
                  <a:lnTo>
                    <a:pt x="0" y="184684"/>
                  </a:lnTo>
                  <a:lnTo>
                    <a:pt x="115905" y="128849"/>
                  </a:lnTo>
                  <a:cubicBezTo>
                    <a:pt x="312066" y="45880"/>
                    <a:pt x="527733" y="0"/>
                    <a:pt x="754117" y="0"/>
                  </a:cubicBezTo>
                  <a:close/>
                </a:path>
              </a:pathLst>
            </a:custGeom>
            <a:solidFill>
              <a:srgbClr val="002B49"/>
            </a:solidFill>
            <a:ln w="76200">
              <a:noFill/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pic>
          <p:nvPicPr>
            <p:cNvPr id="96" name="Picture 95">
              <a:extLst>
                <a:ext uri="{FF2B5EF4-FFF2-40B4-BE49-F238E27FC236}">
                  <a16:creationId xmlns:a16="http://schemas.microsoft.com/office/drawing/2014/main" id="{8BE91D81-5300-EDF7-3273-DDF4E22F26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545937" y="629019"/>
              <a:ext cx="2993395" cy="299339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248A6D21-BA79-4C6C-B8A1-3AAD2CD422F9}"/>
                </a:ext>
              </a:extLst>
            </p:cNvPr>
            <p:cNvSpPr txBox="1"/>
            <p:nvPr/>
          </p:nvSpPr>
          <p:spPr>
            <a:xfrm>
              <a:off x="8744605" y="2002216"/>
              <a:ext cx="264860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rgbClr val="002B49"/>
                  </a:solidFill>
                </a:rPr>
                <a:t>New rules on calculating funding status</a:t>
              </a:r>
            </a:p>
          </p:txBody>
        </p:sp>
        <p:pic>
          <p:nvPicPr>
            <p:cNvPr id="2" name="Graphic 1" descr="Daily calendar with solid fill">
              <a:extLst>
                <a:ext uri="{FF2B5EF4-FFF2-40B4-BE49-F238E27FC236}">
                  <a16:creationId xmlns:a16="http://schemas.microsoft.com/office/drawing/2014/main" id="{523945D3-EFA3-CE59-B285-7BE7FDF6E2F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55571" y="897910"/>
              <a:ext cx="809603" cy="809603"/>
            </a:xfrm>
            <a:prstGeom prst="rect">
              <a:avLst/>
            </a:prstGeom>
          </p:spPr>
        </p:pic>
        <p:pic>
          <p:nvPicPr>
            <p:cNvPr id="6" name="Picture 5" descr="A black background with a black square&#10;&#10;AI-generated content may be incorrect.">
              <a:extLst>
                <a:ext uri="{FF2B5EF4-FFF2-40B4-BE49-F238E27FC236}">
                  <a16:creationId xmlns:a16="http://schemas.microsoft.com/office/drawing/2014/main" id="{FD375A77-3F05-4664-2B3A-15FFFE33236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48667" y="897911"/>
              <a:ext cx="731520" cy="731520"/>
            </a:xfrm>
            <a:prstGeom prst="rect">
              <a:avLst/>
            </a:prstGeom>
          </p:spPr>
        </p:pic>
        <p:pic>
          <p:nvPicPr>
            <p:cNvPr id="8" name="Picture 7" descr="A black background with a black square&#10;&#10;AI-generated content may be incorrect.">
              <a:extLst>
                <a:ext uri="{FF2B5EF4-FFF2-40B4-BE49-F238E27FC236}">
                  <a16:creationId xmlns:a16="http://schemas.microsoft.com/office/drawing/2014/main" id="{3C2E7FC9-5A17-E078-E007-7ED6D806EDA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94081" y="898499"/>
              <a:ext cx="730344" cy="730344"/>
            </a:xfrm>
            <a:prstGeom prst="rect">
              <a:avLst/>
            </a:prstGeom>
          </p:spPr>
        </p:pic>
        <p:sp>
          <p:nvSpPr>
            <p:cNvPr id="7" name="Arrow: Chevron 6">
              <a:extLst>
                <a:ext uri="{FF2B5EF4-FFF2-40B4-BE49-F238E27FC236}">
                  <a16:creationId xmlns:a16="http://schemas.microsoft.com/office/drawing/2014/main" id="{48331057-F2DA-209F-FC27-E2BD66C8DF98}"/>
                </a:ext>
              </a:extLst>
            </p:cNvPr>
            <p:cNvSpPr/>
            <p:nvPr/>
          </p:nvSpPr>
          <p:spPr>
            <a:xfrm>
              <a:off x="4079380" y="1985380"/>
              <a:ext cx="127067" cy="280395"/>
            </a:xfrm>
            <a:prstGeom prst="chevron">
              <a:avLst>
                <a:gd name="adj" fmla="val 77393"/>
              </a:avLst>
            </a:prstGeom>
            <a:solidFill>
              <a:srgbClr val="002B4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0" name="Arrow: Chevron 9">
              <a:extLst>
                <a:ext uri="{FF2B5EF4-FFF2-40B4-BE49-F238E27FC236}">
                  <a16:creationId xmlns:a16="http://schemas.microsoft.com/office/drawing/2014/main" id="{A4E48102-BD47-98DD-B6F1-E7365800C359}"/>
                </a:ext>
              </a:extLst>
            </p:cNvPr>
            <p:cNvSpPr/>
            <p:nvPr/>
          </p:nvSpPr>
          <p:spPr>
            <a:xfrm>
              <a:off x="8025416" y="1983036"/>
              <a:ext cx="127067" cy="280395"/>
            </a:xfrm>
            <a:prstGeom prst="chevron">
              <a:avLst>
                <a:gd name="adj" fmla="val 77393"/>
              </a:avLst>
            </a:prstGeom>
            <a:solidFill>
              <a:srgbClr val="F3901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12342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5C9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4055162-160A-3062-82E5-D893F99A24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thought bubble on a black background&#10;&#10;AI-generated content may be incorrect.">
            <a:extLst>
              <a:ext uri="{FF2B5EF4-FFF2-40B4-BE49-F238E27FC236}">
                <a16:creationId xmlns:a16="http://schemas.microsoft.com/office/drawing/2014/main" id="{DBE6A664-A815-C9ED-E102-36AB77A425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32494">
            <a:off x="-1061381" y="-1177380"/>
            <a:ext cx="12083461" cy="120834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A cartoon of a person in a suit&#10;&#10;AI-generated content may be incorrect.">
            <a:extLst>
              <a:ext uri="{FF2B5EF4-FFF2-40B4-BE49-F238E27FC236}">
                <a16:creationId xmlns:a16="http://schemas.microsoft.com/office/drawing/2014/main" id="{903D2D90-8E05-195C-B0A3-89FBFC47E5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597222" y="-796573"/>
            <a:ext cx="9822745" cy="98227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1D68B9A-00E8-3D46-A0C1-39FD08154167}"/>
              </a:ext>
            </a:extLst>
          </p:cNvPr>
          <p:cNvSpPr txBox="1"/>
          <p:nvPr/>
        </p:nvSpPr>
        <p:spPr>
          <a:xfrm>
            <a:off x="5685384" y="1413357"/>
            <a:ext cx="454413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4800" dirty="0">
                <a:solidFill>
                  <a:srgbClr val="000000"/>
                </a:solidFill>
                <a:latin typeface="Comic Sans MS" panose="030F0702030302020204" pitchFamily="66" charset="0"/>
              </a:rPr>
              <a:t>HEALTH AND WELFARE UPDATES</a:t>
            </a:r>
            <a:endParaRPr lang="en-US" sz="40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91710FE-8A18-66E3-55D1-A3DDF9825CFF}"/>
              </a:ext>
            </a:extLst>
          </p:cNvPr>
          <p:cNvSpPr/>
          <p:nvPr/>
        </p:nvSpPr>
        <p:spPr>
          <a:xfrm>
            <a:off x="0" y="8013559"/>
            <a:ext cx="12192000" cy="2115178"/>
          </a:xfrm>
          <a:prstGeom prst="rect">
            <a:avLst/>
          </a:prstGeom>
          <a:solidFill>
            <a:srgbClr val="0075C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 descr="A cartoon of a person in a suit&#10;&#10;AI-generated content may be incorrect.">
            <a:extLst>
              <a:ext uri="{FF2B5EF4-FFF2-40B4-BE49-F238E27FC236}">
                <a16:creationId xmlns:a16="http://schemas.microsoft.com/office/drawing/2014/main" id="{8A2BBA7C-3012-5A6E-F8BF-DD2791893D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93" y="6963987"/>
            <a:ext cx="3059976" cy="305997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F1A9BD1-AD0E-3C46-ED1A-D67208B87FF3}"/>
              </a:ext>
            </a:extLst>
          </p:cNvPr>
          <p:cNvSpPr txBox="1"/>
          <p:nvPr/>
        </p:nvSpPr>
        <p:spPr>
          <a:xfrm>
            <a:off x="2166730" y="8576989"/>
            <a:ext cx="96409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Aptos" panose="020B0004020202020204" pitchFamily="34" charset="0"/>
              </a:rPr>
              <a:t>MHPAEA REGULATIONS</a:t>
            </a:r>
          </a:p>
        </p:txBody>
      </p:sp>
    </p:spTree>
    <p:extLst>
      <p:ext uri="{BB962C8B-B14F-4D97-AF65-F5344CB8AC3E}">
        <p14:creationId xmlns:p14="http://schemas.microsoft.com/office/powerpoint/2010/main" val="337790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: Top Corners Rounded 25">
            <a:extLst>
              <a:ext uri="{FF2B5EF4-FFF2-40B4-BE49-F238E27FC236}">
                <a16:creationId xmlns:a16="http://schemas.microsoft.com/office/drawing/2014/main" id="{D1BC9618-DF49-540C-F5B0-71660AA23CFB}"/>
              </a:ext>
            </a:extLst>
          </p:cNvPr>
          <p:cNvSpPr/>
          <p:nvPr/>
        </p:nvSpPr>
        <p:spPr>
          <a:xfrm>
            <a:off x="2366661" y="323438"/>
            <a:ext cx="508000" cy="445770"/>
          </a:xfrm>
          <a:prstGeom prst="round2SameRect">
            <a:avLst>
              <a:gd name="adj1" fmla="val 28488"/>
              <a:gd name="adj2" fmla="val 0"/>
            </a:avLst>
          </a:prstGeom>
          <a:gradFill flip="none" rotWithShape="1">
            <a:gsLst>
              <a:gs pos="0">
                <a:srgbClr val="80BB00"/>
              </a:gs>
              <a:gs pos="98000">
                <a:schemeClr val="bg1">
                  <a:alpha val="97000"/>
                </a:schemeClr>
              </a:gs>
              <a:gs pos="100000">
                <a:srgbClr val="80BB00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: Top Corners Rounded 16">
            <a:extLst>
              <a:ext uri="{FF2B5EF4-FFF2-40B4-BE49-F238E27FC236}">
                <a16:creationId xmlns:a16="http://schemas.microsoft.com/office/drawing/2014/main" id="{3E986424-756D-6440-0210-C4C9E9A60C30}"/>
              </a:ext>
            </a:extLst>
          </p:cNvPr>
          <p:cNvSpPr/>
          <p:nvPr/>
        </p:nvSpPr>
        <p:spPr>
          <a:xfrm>
            <a:off x="7336524" y="323438"/>
            <a:ext cx="508000" cy="445770"/>
          </a:xfrm>
          <a:prstGeom prst="round2SameRect">
            <a:avLst>
              <a:gd name="adj1" fmla="val 28488"/>
              <a:gd name="adj2" fmla="val 0"/>
            </a:avLst>
          </a:prstGeom>
          <a:gradFill flip="none" rotWithShape="1">
            <a:gsLst>
              <a:gs pos="0">
                <a:srgbClr val="80BB00"/>
              </a:gs>
              <a:gs pos="98000">
                <a:schemeClr val="bg1">
                  <a:alpha val="97000"/>
                </a:schemeClr>
              </a:gs>
              <a:gs pos="100000">
                <a:srgbClr val="80BB00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5C0B321-09BA-2B93-D08C-B9B374D5F589}"/>
              </a:ext>
            </a:extLst>
          </p:cNvPr>
          <p:cNvSpPr/>
          <p:nvPr/>
        </p:nvSpPr>
        <p:spPr>
          <a:xfrm>
            <a:off x="0" y="641862"/>
            <a:ext cx="12192000" cy="440266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bg1">
                  <a:lumMod val="7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7811DB80-25F8-3328-F655-804D23186517}"/>
              </a:ext>
            </a:extLst>
          </p:cNvPr>
          <p:cNvSpPr/>
          <p:nvPr/>
        </p:nvSpPr>
        <p:spPr>
          <a:xfrm>
            <a:off x="7429880" y="321821"/>
            <a:ext cx="2201322" cy="1813984"/>
          </a:xfrm>
          <a:custGeom>
            <a:avLst/>
            <a:gdLst>
              <a:gd name="connsiteX0" fmla="*/ 59266 w 2201322"/>
              <a:gd name="connsiteY0" fmla="*/ 0 h 2810934"/>
              <a:gd name="connsiteX1" fmla="*/ 1854178 w 2201322"/>
              <a:gd name="connsiteY1" fmla="*/ 0 h 2810934"/>
              <a:gd name="connsiteX2" fmla="*/ 2201322 w 2201322"/>
              <a:gd name="connsiteY2" fmla="*/ 347144 h 2810934"/>
              <a:gd name="connsiteX3" fmla="*/ 2201322 w 2201322"/>
              <a:gd name="connsiteY3" fmla="*/ 2497656 h 2810934"/>
              <a:gd name="connsiteX4" fmla="*/ 2048270 w 2201322"/>
              <a:gd name="connsiteY4" fmla="*/ 2785513 h 2810934"/>
              <a:gd name="connsiteX5" fmla="*/ 2001435 w 2201322"/>
              <a:gd name="connsiteY5" fmla="*/ 2810934 h 2810934"/>
              <a:gd name="connsiteX6" fmla="*/ 372523 w 2201322"/>
              <a:gd name="connsiteY6" fmla="*/ 2810934 h 2810934"/>
              <a:gd name="connsiteX7" fmla="*/ 372524 w 2201322"/>
              <a:gd name="connsiteY7" fmla="*/ 431800 h 2810934"/>
              <a:gd name="connsiteX8" fmla="*/ 27746 w 2201322"/>
              <a:gd name="connsiteY8" fmla="*/ 8772 h 2810934"/>
              <a:gd name="connsiteX9" fmla="*/ 0 w 2201322"/>
              <a:gd name="connsiteY9" fmla="*/ 5975 h 2810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01322" h="2810934">
                <a:moveTo>
                  <a:pt x="59266" y="0"/>
                </a:moveTo>
                <a:lnTo>
                  <a:pt x="1854178" y="0"/>
                </a:lnTo>
                <a:cubicBezTo>
                  <a:pt x="2045900" y="0"/>
                  <a:pt x="2201322" y="155422"/>
                  <a:pt x="2201322" y="347144"/>
                </a:cubicBezTo>
                <a:lnTo>
                  <a:pt x="2201322" y="2497656"/>
                </a:lnTo>
                <a:cubicBezTo>
                  <a:pt x="2201322" y="2617482"/>
                  <a:pt x="2140611" y="2723129"/>
                  <a:pt x="2048270" y="2785513"/>
                </a:cubicBezTo>
                <a:lnTo>
                  <a:pt x="2001435" y="2810934"/>
                </a:lnTo>
                <a:lnTo>
                  <a:pt x="372523" y="2810934"/>
                </a:lnTo>
                <a:lnTo>
                  <a:pt x="372524" y="431800"/>
                </a:lnTo>
                <a:cubicBezTo>
                  <a:pt x="372524" y="223133"/>
                  <a:pt x="224511" y="49036"/>
                  <a:pt x="27746" y="8772"/>
                </a:cubicBezTo>
                <a:lnTo>
                  <a:pt x="0" y="5975"/>
                </a:lnTo>
                <a:close/>
              </a:path>
            </a:pathLst>
          </a:custGeom>
          <a:gradFill>
            <a:gsLst>
              <a:gs pos="0">
                <a:srgbClr val="80BB00"/>
              </a:gs>
              <a:gs pos="60000">
                <a:srgbClr val="80BB00"/>
              </a:gs>
              <a:gs pos="86000">
                <a:schemeClr val="bg1"/>
              </a:gs>
              <a:gs pos="100000">
                <a:srgbClr val="80BB00"/>
              </a:gs>
            </a:gsLst>
            <a:lin ang="162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6D2BB59-CAE9-44B0-7904-2811DF948F52}"/>
              </a:ext>
            </a:extLst>
          </p:cNvPr>
          <p:cNvSpPr txBox="1"/>
          <p:nvPr/>
        </p:nvSpPr>
        <p:spPr>
          <a:xfrm>
            <a:off x="1825228" y="2185080"/>
            <a:ext cx="38248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0000"/>
                </a:solidFill>
              </a:rPr>
              <a:t>ERIC filed lawsuit challenging 2024 final regs including: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000" b="1" dirty="0">
                <a:solidFill>
                  <a:srgbClr val="000000"/>
                </a:solidFill>
                <a:latin typeface="+mj-lt"/>
              </a:rPr>
              <a:t>Comparative analysis requirements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000" b="1" dirty="0">
                <a:solidFill>
                  <a:srgbClr val="000000"/>
                </a:solidFill>
                <a:latin typeface="+mj-lt"/>
              </a:rPr>
              <a:t>Meaningful benefits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000" b="1" dirty="0">
                <a:solidFill>
                  <a:srgbClr val="000000"/>
                </a:solidFill>
                <a:latin typeface="+mj-lt"/>
              </a:rPr>
              <a:t>Material difference in access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000" b="1" dirty="0">
                <a:solidFill>
                  <a:srgbClr val="000000"/>
                </a:solidFill>
                <a:latin typeface="+mj-lt"/>
              </a:rPr>
              <a:t>Fiduciary certification requirement</a:t>
            </a: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37ED5E9A-A12F-9CDD-94D8-7103040E222A}"/>
              </a:ext>
            </a:extLst>
          </p:cNvPr>
          <p:cNvSpPr/>
          <p:nvPr/>
        </p:nvSpPr>
        <p:spPr>
          <a:xfrm>
            <a:off x="2460017" y="321821"/>
            <a:ext cx="2201322" cy="1813984"/>
          </a:xfrm>
          <a:custGeom>
            <a:avLst/>
            <a:gdLst>
              <a:gd name="connsiteX0" fmla="*/ 59266 w 2201322"/>
              <a:gd name="connsiteY0" fmla="*/ 0 h 2810934"/>
              <a:gd name="connsiteX1" fmla="*/ 1854178 w 2201322"/>
              <a:gd name="connsiteY1" fmla="*/ 0 h 2810934"/>
              <a:gd name="connsiteX2" fmla="*/ 2201322 w 2201322"/>
              <a:gd name="connsiteY2" fmla="*/ 347144 h 2810934"/>
              <a:gd name="connsiteX3" fmla="*/ 2201322 w 2201322"/>
              <a:gd name="connsiteY3" fmla="*/ 2497656 h 2810934"/>
              <a:gd name="connsiteX4" fmla="*/ 2048270 w 2201322"/>
              <a:gd name="connsiteY4" fmla="*/ 2785513 h 2810934"/>
              <a:gd name="connsiteX5" fmla="*/ 2001435 w 2201322"/>
              <a:gd name="connsiteY5" fmla="*/ 2810934 h 2810934"/>
              <a:gd name="connsiteX6" fmla="*/ 372523 w 2201322"/>
              <a:gd name="connsiteY6" fmla="*/ 2810934 h 2810934"/>
              <a:gd name="connsiteX7" fmla="*/ 372524 w 2201322"/>
              <a:gd name="connsiteY7" fmla="*/ 431800 h 2810934"/>
              <a:gd name="connsiteX8" fmla="*/ 27746 w 2201322"/>
              <a:gd name="connsiteY8" fmla="*/ 8772 h 2810934"/>
              <a:gd name="connsiteX9" fmla="*/ 0 w 2201322"/>
              <a:gd name="connsiteY9" fmla="*/ 5975 h 2810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01322" h="2810934">
                <a:moveTo>
                  <a:pt x="59266" y="0"/>
                </a:moveTo>
                <a:lnTo>
                  <a:pt x="1854178" y="0"/>
                </a:lnTo>
                <a:cubicBezTo>
                  <a:pt x="2045900" y="0"/>
                  <a:pt x="2201322" y="155422"/>
                  <a:pt x="2201322" y="347144"/>
                </a:cubicBezTo>
                <a:lnTo>
                  <a:pt x="2201322" y="2497656"/>
                </a:lnTo>
                <a:cubicBezTo>
                  <a:pt x="2201322" y="2617482"/>
                  <a:pt x="2140611" y="2723129"/>
                  <a:pt x="2048270" y="2785513"/>
                </a:cubicBezTo>
                <a:lnTo>
                  <a:pt x="2001435" y="2810934"/>
                </a:lnTo>
                <a:lnTo>
                  <a:pt x="372523" y="2810934"/>
                </a:lnTo>
                <a:lnTo>
                  <a:pt x="372524" y="431800"/>
                </a:lnTo>
                <a:cubicBezTo>
                  <a:pt x="372524" y="223133"/>
                  <a:pt x="224511" y="49036"/>
                  <a:pt x="27746" y="8772"/>
                </a:cubicBezTo>
                <a:lnTo>
                  <a:pt x="0" y="5975"/>
                </a:lnTo>
                <a:close/>
              </a:path>
            </a:pathLst>
          </a:custGeom>
          <a:gradFill>
            <a:gsLst>
              <a:gs pos="0">
                <a:srgbClr val="80BB00"/>
              </a:gs>
              <a:gs pos="60000">
                <a:srgbClr val="80BB00"/>
              </a:gs>
              <a:gs pos="86000">
                <a:schemeClr val="bg1"/>
              </a:gs>
              <a:gs pos="100000">
                <a:srgbClr val="80BB00"/>
              </a:gs>
            </a:gsLst>
            <a:lin ang="162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7" name="Picture 6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B04DD95F-3C53-568B-AB07-39A3BD7B60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5146" y="840910"/>
            <a:ext cx="1145101" cy="114510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77C06A8-3755-0C30-F3D9-E13816909226}"/>
              </a:ext>
            </a:extLst>
          </p:cNvPr>
          <p:cNvSpPr txBox="1"/>
          <p:nvPr/>
        </p:nvSpPr>
        <p:spPr>
          <a:xfrm>
            <a:off x="6819148" y="2183476"/>
            <a:ext cx="3824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0000"/>
                </a:solidFill>
              </a:rPr>
              <a:t>Departments issued non-enforcement statement in May</a:t>
            </a:r>
          </a:p>
        </p:txBody>
      </p:sp>
      <p:pic>
        <p:nvPicPr>
          <p:cNvPr id="10" name="Picture 9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D837373D-4593-0C5C-21C4-5388B99ADF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404" y="843011"/>
            <a:ext cx="1143000" cy="1143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429527A-23B1-9930-E607-1F13825587CF}"/>
              </a:ext>
            </a:extLst>
          </p:cNvPr>
          <p:cNvSpPr/>
          <p:nvPr/>
        </p:nvSpPr>
        <p:spPr>
          <a:xfrm>
            <a:off x="0" y="4742822"/>
            <a:ext cx="12192000" cy="2115178"/>
          </a:xfrm>
          <a:prstGeom prst="rect">
            <a:avLst/>
          </a:prstGeom>
          <a:solidFill>
            <a:srgbClr val="0075C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 descr="A cartoon of a person in a suit&#10;&#10;AI-generated content may be incorrect.">
            <a:extLst>
              <a:ext uri="{FF2B5EF4-FFF2-40B4-BE49-F238E27FC236}">
                <a16:creationId xmlns:a16="http://schemas.microsoft.com/office/drawing/2014/main" id="{27E35B0A-B1F8-5D25-31A9-3048EBACDF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93" y="3693250"/>
            <a:ext cx="3059976" cy="30599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7316379-88D8-F975-A129-A6E0C58AB083}"/>
              </a:ext>
            </a:extLst>
          </p:cNvPr>
          <p:cNvSpPr txBox="1"/>
          <p:nvPr/>
        </p:nvSpPr>
        <p:spPr>
          <a:xfrm>
            <a:off x="2166730" y="5292580"/>
            <a:ext cx="96409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Aptos" panose="020B0004020202020204" pitchFamily="34" charset="0"/>
              </a:rPr>
              <a:t>MHPAEA REGULATIONS</a:t>
            </a:r>
          </a:p>
        </p:txBody>
      </p:sp>
    </p:spTree>
    <p:extLst>
      <p:ext uri="{BB962C8B-B14F-4D97-AF65-F5344CB8AC3E}">
        <p14:creationId xmlns:p14="http://schemas.microsoft.com/office/powerpoint/2010/main" val="35640530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17" grpId="0" animBg="1"/>
      <p:bldP spid="18" grpId="0" animBg="1"/>
      <p:bldP spid="23" grpId="0"/>
      <p:bldP spid="27" grpId="0" animBg="1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DD4FFC-9033-D9EA-FC0D-CCB19E86F6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: Top Corners Rounded 25">
            <a:extLst>
              <a:ext uri="{FF2B5EF4-FFF2-40B4-BE49-F238E27FC236}">
                <a16:creationId xmlns:a16="http://schemas.microsoft.com/office/drawing/2014/main" id="{292176A8-0CF6-E320-7D81-3CFF2496967E}"/>
              </a:ext>
            </a:extLst>
          </p:cNvPr>
          <p:cNvSpPr/>
          <p:nvPr/>
        </p:nvSpPr>
        <p:spPr>
          <a:xfrm>
            <a:off x="2366661" y="323438"/>
            <a:ext cx="508000" cy="445770"/>
          </a:xfrm>
          <a:prstGeom prst="round2SameRect">
            <a:avLst>
              <a:gd name="adj1" fmla="val 28488"/>
              <a:gd name="adj2" fmla="val 0"/>
            </a:avLst>
          </a:prstGeom>
          <a:gradFill flip="none" rotWithShape="1">
            <a:gsLst>
              <a:gs pos="0">
                <a:srgbClr val="80BB00"/>
              </a:gs>
              <a:gs pos="98000">
                <a:schemeClr val="bg1">
                  <a:alpha val="97000"/>
                </a:schemeClr>
              </a:gs>
              <a:gs pos="100000">
                <a:srgbClr val="80BB00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BAB1FA0-5AA4-158F-8952-FB83A1126DCE}"/>
              </a:ext>
            </a:extLst>
          </p:cNvPr>
          <p:cNvSpPr/>
          <p:nvPr/>
        </p:nvSpPr>
        <p:spPr>
          <a:xfrm>
            <a:off x="0" y="4742822"/>
            <a:ext cx="12192000" cy="2115178"/>
          </a:xfrm>
          <a:prstGeom prst="rect">
            <a:avLst/>
          </a:prstGeom>
          <a:solidFill>
            <a:srgbClr val="0075C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 descr="A cartoon of a person in a suit&#10;&#10;AI-generated content may be incorrect.">
            <a:extLst>
              <a:ext uri="{FF2B5EF4-FFF2-40B4-BE49-F238E27FC236}">
                <a16:creationId xmlns:a16="http://schemas.microsoft.com/office/drawing/2014/main" id="{B0DA3522-820C-BD61-A774-E7C4DB8A3A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93" y="3693250"/>
            <a:ext cx="3059976" cy="30599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605C41C-F46F-80A8-A4FE-6B62EC37D5F6}"/>
              </a:ext>
            </a:extLst>
          </p:cNvPr>
          <p:cNvSpPr txBox="1"/>
          <p:nvPr/>
        </p:nvSpPr>
        <p:spPr>
          <a:xfrm>
            <a:off x="2166730" y="5292580"/>
            <a:ext cx="96409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Aptos" panose="020B0004020202020204" pitchFamily="34" charset="0"/>
              </a:rPr>
              <a:t>MHPAEA RELIEF</a:t>
            </a:r>
          </a:p>
        </p:txBody>
      </p:sp>
      <p:sp>
        <p:nvSpPr>
          <p:cNvPr id="17" name="Rectangle: Top Corners Rounded 16">
            <a:extLst>
              <a:ext uri="{FF2B5EF4-FFF2-40B4-BE49-F238E27FC236}">
                <a16:creationId xmlns:a16="http://schemas.microsoft.com/office/drawing/2014/main" id="{C8A3055E-2854-9BC2-D7EB-2712187DDB0D}"/>
              </a:ext>
            </a:extLst>
          </p:cNvPr>
          <p:cNvSpPr/>
          <p:nvPr/>
        </p:nvSpPr>
        <p:spPr>
          <a:xfrm>
            <a:off x="7336524" y="323438"/>
            <a:ext cx="508000" cy="445770"/>
          </a:xfrm>
          <a:prstGeom prst="round2SameRect">
            <a:avLst>
              <a:gd name="adj1" fmla="val 28488"/>
              <a:gd name="adj2" fmla="val 0"/>
            </a:avLst>
          </a:prstGeom>
          <a:gradFill flip="none" rotWithShape="1">
            <a:gsLst>
              <a:gs pos="0">
                <a:srgbClr val="80BB00"/>
              </a:gs>
              <a:gs pos="98000">
                <a:schemeClr val="bg1">
                  <a:alpha val="97000"/>
                </a:schemeClr>
              </a:gs>
              <a:gs pos="100000">
                <a:srgbClr val="80BB00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4F7730C-4BD8-58E2-8FFF-F034489DF5E2}"/>
              </a:ext>
            </a:extLst>
          </p:cNvPr>
          <p:cNvSpPr/>
          <p:nvPr/>
        </p:nvSpPr>
        <p:spPr>
          <a:xfrm>
            <a:off x="0" y="641862"/>
            <a:ext cx="12192000" cy="440266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bg1">
                  <a:lumMod val="7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1FF4E9F5-4B41-EEFF-D2BF-A86569C21098}"/>
              </a:ext>
            </a:extLst>
          </p:cNvPr>
          <p:cNvSpPr/>
          <p:nvPr/>
        </p:nvSpPr>
        <p:spPr>
          <a:xfrm>
            <a:off x="7429880" y="321821"/>
            <a:ext cx="2201322" cy="1813984"/>
          </a:xfrm>
          <a:custGeom>
            <a:avLst/>
            <a:gdLst>
              <a:gd name="connsiteX0" fmla="*/ 59266 w 2201322"/>
              <a:gd name="connsiteY0" fmla="*/ 0 h 2810934"/>
              <a:gd name="connsiteX1" fmla="*/ 1854178 w 2201322"/>
              <a:gd name="connsiteY1" fmla="*/ 0 h 2810934"/>
              <a:gd name="connsiteX2" fmla="*/ 2201322 w 2201322"/>
              <a:gd name="connsiteY2" fmla="*/ 347144 h 2810934"/>
              <a:gd name="connsiteX3" fmla="*/ 2201322 w 2201322"/>
              <a:gd name="connsiteY3" fmla="*/ 2497656 h 2810934"/>
              <a:gd name="connsiteX4" fmla="*/ 2048270 w 2201322"/>
              <a:gd name="connsiteY4" fmla="*/ 2785513 h 2810934"/>
              <a:gd name="connsiteX5" fmla="*/ 2001435 w 2201322"/>
              <a:gd name="connsiteY5" fmla="*/ 2810934 h 2810934"/>
              <a:gd name="connsiteX6" fmla="*/ 372523 w 2201322"/>
              <a:gd name="connsiteY6" fmla="*/ 2810934 h 2810934"/>
              <a:gd name="connsiteX7" fmla="*/ 372524 w 2201322"/>
              <a:gd name="connsiteY7" fmla="*/ 431800 h 2810934"/>
              <a:gd name="connsiteX8" fmla="*/ 27746 w 2201322"/>
              <a:gd name="connsiteY8" fmla="*/ 8772 h 2810934"/>
              <a:gd name="connsiteX9" fmla="*/ 0 w 2201322"/>
              <a:gd name="connsiteY9" fmla="*/ 5975 h 2810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01322" h="2810934">
                <a:moveTo>
                  <a:pt x="59266" y="0"/>
                </a:moveTo>
                <a:lnTo>
                  <a:pt x="1854178" y="0"/>
                </a:lnTo>
                <a:cubicBezTo>
                  <a:pt x="2045900" y="0"/>
                  <a:pt x="2201322" y="155422"/>
                  <a:pt x="2201322" y="347144"/>
                </a:cubicBezTo>
                <a:lnTo>
                  <a:pt x="2201322" y="2497656"/>
                </a:lnTo>
                <a:cubicBezTo>
                  <a:pt x="2201322" y="2617482"/>
                  <a:pt x="2140611" y="2723129"/>
                  <a:pt x="2048270" y="2785513"/>
                </a:cubicBezTo>
                <a:lnTo>
                  <a:pt x="2001435" y="2810934"/>
                </a:lnTo>
                <a:lnTo>
                  <a:pt x="372523" y="2810934"/>
                </a:lnTo>
                <a:lnTo>
                  <a:pt x="372524" y="431800"/>
                </a:lnTo>
                <a:cubicBezTo>
                  <a:pt x="372524" y="223133"/>
                  <a:pt x="224511" y="49036"/>
                  <a:pt x="27746" y="8772"/>
                </a:cubicBezTo>
                <a:lnTo>
                  <a:pt x="0" y="5975"/>
                </a:lnTo>
                <a:close/>
              </a:path>
            </a:pathLst>
          </a:custGeom>
          <a:gradFill>
            <a:gsLst>
              <a:gs pos="0">
                <a:srgbClr val="80BB00"/>
              </a:gs>
              <a:gs pos="60000">
                <a:srgbClr val="80BB00"/>
              </a:gs>
              <a:gs pos="86000">
                <a:schemeClr val="bg1"/>
              </a:gs>
              <a:gs pos="100000">
                <a:srgbClr val="80BB00"/>
              </a:gs>
            </a:gsLst>
            <a:lin ang="162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8262407-B64E-3862-D252-F1553F5D1FC5}"/>
              </a:ext>
            </a:extLst>
          </p:cNvPr>
          <p:cNvSpPr txBox="1"/>
          <p:nvPr/>
        </p:nvSpPr>
        <p:spPr>
          <a:xfrm>
            <a:off x="1825228" y="2185080"/>
            <a:ext cx="38248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0000"/>
                </a:solidFill>
              </a:rPr>
              <a:t>Relief provides: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0000"/>
                </a:solidFill>
                <a:latin typeface="+mj-lt"/>
              </a:rPr>
              <a:t>Departments will not enforce 2024 final rule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0000"/>
                </a:solidFill>
                <a:latin typeface="+mj-lt"/>
              </a:rPr>
              <a:t>Only applies to new portion of rule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0000"/>
                </a:solidFill>
                <a:latin typeface="+mj-lt"/>
              </a:rPr>
              <a:t>Statutory obligations still exist, including requirement to do NQTL analysis</a:t>
            </a: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ECFFF9D8-DF09-ECB8-4DF6-B5A521FE19D1}"/>
              </a:ext>
            </a:extLst>
          </p:cNvPr>
          <p:cNvSpPr/>
          <p:nvPr/>
        </p:nvSpPr>
        <p:spPr>
          <a:xfrm>
            <a:off x="2460017" y="321821"/>
            <a:ext cx="2201322" cy="1813984"/>
          </a:xfrm>
          <a:custGeom>
            <a:avLst/>
            <a:gdLst>
              <a:gd name="connsiteX0" fmla="*/ 59266 w 2201322"/>
              <a:gd name="connsiteY0" fmla="*/ 0 h 2810934"/>
              <a:gd name="connsiteX1" fmla="*/ 1854178 w 2201322"/>
              <a:gd name="connsiteY1" fmla="*/ 0 h 2810934"/>
              <a:gd name="connsiteX2" fmla="*/ 2201322 w 2201322"/>
              <a:gd name="connsiteY2" fmla="*/ 347144 h 2810934"/>
              <a:gd name="connsiteX3" fmla="*/ 2201322 w 2201322"/>
              <a:gd name="connsiteY3" fmla="*/ 2497656 h 2810934"/>
              <a:gd name="connsiteX4" fmla="*/ 2048270 w 2201322"/>
              <a:gd name="connsiteY4" fmla="*/ 2785513 h 2810934"/>
              <a:gd name="connsiteX5" fmla="*/ 2001435 w 2201322"/>
              <a:gd name="connsiteY5" fmla="*/ 2810934 h 2810934"/>
              <a:gd name="connsiteX6" fmla="*/ 372523 w 2201322"/>
              <a:gd name="connsiteY6" fmla="*/ 2810934 h 2810934"/>
              <a:gd name="connsiteX7" fmla="*/ 372524 w 2201322"/>
              <a:gd name="connsiteY7" fmla="*/ 431800 h 2810934"/>
              <a:gd name="connsiteX8" fmla="*/ 27746 w 2201322"/>
              <a:gd name="connsiteY8" fmla="*/ 8772 h 2810934"/>
              <a:gd name="connsiteX9" fmla="*/ 0 w 2201322"/>
              <a:gd name="connsiteY9" fmla="*/ 5975 h 2810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01322" h="2810934">
                <a:moveTo>
                  <a:pt x="59266" y="0"/>
                </a:moveTo>
                <a:lnTo>
                  <a:pt x="1854178" y="0"/>
                </a:lnTo>
                <a:cubicBezTo>
                  <a:pt x="2045900" y="0"/>
                  <a:pt x="2201322" y="155422"/>
                  <a:pt x="2201322" y="347144"/>
                </a:cubicBezTo>
                <a:lnTo>
                  <a:pt x="2201322" y="2497656"/>
                </a:lnTo>
                <a:cubicBezTo>
                  <a:pt x="2201322" y="2617482"/>
                  <a:pt x="2140611" y="2723129"/>
                  <a:pt x="2048270" y="2785513"/>
                </a:cubicBezTo>
                <a:lnTo>
                  <a:pt x="2001435" y="2810934"/>
                </a:lnTo>
                <a:lnTo>
                  <a:pt x="372523" y="2810934"/>
                </a:lnTo>
                <a:lnTo>
                  <a:pt x="372524" y="431800"/>
                </a:lnTo>
                <a:cubicBezTo>
                  <a:pt x="372524" y="223133"/>
                  <a:pt x="224511" y="49036"/>
                  <a:pt x="27746" y="8772"/>
                </a:cubicBezTo>
                <a:lnTo>
                  <a:pt x="0" y="5975"/>
                </a:lnTo>
                <a:close/>
              </a:path>
            </a:pathLst>
          </a:custGeom>
          <a:gradFill>
            <a:gsLst>
              <a:gs pos="0">
                <a:srgbClr val="80BB00"/>
              </a:gs>
              <a:gs pos="60000">
                <a:srgbClr val="80BB00"/>
              </a:gs>
              <a:gs pos="86000">
                <a:schemeClr val="bg1"/>
              </a:gs>
              <a:gs pos="100000">
                <a:srgbClr val="80BB00"/>
              </a:gs>
            </a:gsLst>
            <a:lin ang="162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0FB3E8F-0E82-A2E6-9847-F265FC760CCA}"/>
              </a:ext>
            </a:extLst>
          </p:cNvPr>
          <p:cNvSpPr txBox="1"/>
          <p:nvPr/>
        </p:nvSpPr>
        <p:spPr>
          <a:xfrm>
            <a:off x="6819148" y="2183476"/>
            <a:ext cx="3824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0000"/>
                </a:solidFill>
              </a:rPr>
              <a:t>Relief doesn’t protect plans from action from participants as 2024 rule is still law</a:t>
            </a:r>
          </a:p>
        </p:txBody>
      </p:sp>
      <p:pic>
        <p:nvPicPr>
          <p:cNvPr id="6" name="Picture 5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2FCED5AA-5336-A81E-9FA1-F0C1FF9197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7495" y="826628"/>
            <a:ext cx="1143000" cy="1143000"/>
          </a:xfrm>
          <a:prstGeom prst="rect">
            <a:avLst/>
          </a:prstGeom>
        </p:spPr>
      </p:pic>
      <p:pic>
        <p:nvPicPr>
          <p:cNvPr id="11" name="Picture 10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DF58DC9C-CCBB-B781-5C2E-3908BF5309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0758" y="847825"/>
            <a:ext cx="11430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434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17" grpId="0" animBg="1"/>
      <p:bldP spid="18" grpId="0" animBg="1"/>
      <p:bldP spid="23" grpId="0"/>
      <p:bldP spid="27" grpId="0" animBg="1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B09EF1-038E-41AA-81DD-30180858B7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Top Corners Rounded 1">
            <a:extLst>
              <a:ext uri="{FF2B5EF4-FFF2-40B4-BE49-F238E27FC236}">
                <a16:creationId xmlns:a16="http://schemas.microsoft.com/office/drawing/2014/main" id="{CC26A914-D864-BA78-B9D9-D1DB94E14671}"/>
              </a:ext>
            </a:extLst>
          </p:cNvPr>
          <p:cNvSpPr/>
          <p:nvPr/>
        </p:nvSpPr>
        <p:spPr>
          <a:xfrm>
            <a:off x="4488502" y="331459"/>
            <a:ext cx="508000" cy="445770"/>
          </a:xfrm>
          <a:prstGeom prst="round2SameRect">
            <a:avLst>
              <a:gd name="adj1" fmla="val 28488"/>
              <a:gd name="adj2" fmla="val 0"/>
            </a:avLst>
          </a:prstGeom>
          <a:gradFill flip="none" rotWithShape="1">
            <a:gsLst>
              <a:gs pos="0">
                <a:srgbClr val="80BB00"/>
              </a:gs>
              <a:gs pos="98000">
                <a:schemeClr val="bg1">
                  <a:alpha val="97000"/>
                </a:schemeClr>
              </a:gs>
              <a:gs pos="100000">
                <a:srgbClr val="80BB00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: Top Corners Rounded 25">
            <a:extLst>
              <a:ext uri="{FF2B5EF4-FFF2-40B4-BE49-F238E27FC236}">
                <a16:creationId xmlns:a16="http://schemas.microsoft.com/office/drawing/2014/main" id="{632FED15-1D9B-E0D5-ADE8-55B98BFA9877}"/>
              </a:ext>
            </a:extLst>
          </p:cNvPr>
          <p:cNvSpPr/>
          <p:nvPr/>
        </p:nvSpPr>
        <p:spPr>
          <a:xfrm>
            <a:off x="932496" y="323438"/>
            <a:ext cx="508000" cy="445770"/>
          </a:xfrm>
          <a:prstGeom prst="round2SameRect">
            <a:avLst>
              <a:gd name="adj1" fmla="val 28488"/>
              <a:gd name="adj2" fmla="val 0"/>
            </a:avLst>
          </a:prstGeom>
          <a:gradFill flip="none" rotWithShape="1">
            <a:gsLst>
              <a:gs pos="0">
                <a:srgbClr val="80BB00"/>
              </a:gs>
              <a:gs pos="98000">
                <a:schemeClr val="bg1">
                  <a:alpha val="97000"/>
                </a:schemeClr>
              </a:gs>
              <a:gs pos="100000">
                <a:srgbClr val="80BB00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65F7AE0-5B2A-878A-D443-FED65EAB6F68}"/>
              </a:ext>
            </a:extLst>
          </p:cNvPr>
          <p:cNvSpPr/>
          <p:nvPr/>
        </p:nvSpPr>
        <p:spPr>
          <a:xfrm>
            <a:off x="0" y="4742822"/>
            <a:ext cx="12192000" cy="2115178"/>
          </a:xfrm>
          <a:prstGeom prst="rect">
            <a:avLst/>
          </a:prstGeom>
          <a:solidFill>
            <a:srgbClr val="0075C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 descr="A cartoon of a person in a suit&#10;&#10;AI-generated content may be incorrect.">
            <a:extLst>
              <a:ext uri="{FF2B5EF4-FFF2-40B4-BE49-F238E27FC236}">
                <a16:creationId xmlns:a16="http://schemas.microsoft.com/office/drawing/2014/main" id="{B8F37835-3C73-A1FA-E077-491804423E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93" y="3693250"/>
            <a:ext cx="3059976" cy="30599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0A47D23-31D0-9316-670A-0922C2CBE5A0}"/>
              </a:ext>
            </a:extLst>
          </p:cNvPr>
          <p:cNvSpPr txBox="1"/>
          <p:nvPr/>
        </p:nvSpPr>
        <p:spPr>
          <a:xfrm>
            <a:off x="2166730" y="5292580"/>
            <a:ext cx="96409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Aptos" panose="020B0004020202020204" pitchFamily="34" charset="0"/>
              </a:rPr>
              <a:t>ACA PENALTIES INCREASED</a:t>
            </a:r>
          </a:p>
        </p:txBody>
      </p:sp>
      <p:sp>
        <p:nvSpPr>
          <p:cNvPr id="17" name="Rectangle: Top Corners Rounded 16">
            <a:extLst>
              <a:ext uri="{FF2B5EF4-FFF2-40B4-BE49-F238E27FC236}">
                <a16:creationId xmlns:a16="http://schemas.microsoft.com/office/drawing/2014/main" id="{5849833A-9418-5A3F-A365-5E70B46E3A13}"/>
              </a:ext>
            </a:extLst>
          </p:cNvPr>
          <p:cNvSpPr/>
          <p:nvPr/>
        </p:nvSpPr>
        <p:spPr>
          <a:xfrm>
            <a:off x="8096919" y="323438"/>
            <a:ext cx="508000" cy="445770"/>
          </a:xfrm>
          <a:prstGeom prst="round2SameRect">
            <a:avLst>
              <a:gd name="adj1" fmla="val 28488"/>
              <a:gd name="adj2" fmla="val 0"/>
            </a:avLst>
          </a:prstGeom>
          <a:gradFill flip="none" rotWithShape="1">
            <a:gsLst>
              <a:gs pos="0">
                <a:srgbClr val="80BB00"/>
              </a:gs>
              <a:gs pos="98000">
                <a:schemeClr val="bg1">
                  <a:alpha val="97000"/>
                </a:schemeClr>
              </a:gs>
              <a:gs pos="100000">
                <a:srgbClr val="80BB00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4952DAB-A135-35FB-1B7F-335EEEBE7BFD}"/>
              </a:ext>
            </a:extLst>
          </p:cNvPr>
          <p:cNvSpPr/>
          <p:nvPr/>
        </p:nvSpPr>
        <p:spPr>
          <a:xfrm>
            <a:off x="0" y="641862"/>
            <a:ext cx="12192000" cy="440266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bg1">
                  <a:lumMod val="7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59135084-3144-5C60-D894-67B21368BA65}"/>
              </a:ext>
            </a:extLst>
          </p:cNvPr>
          <p:cNvSpPr/>
          <p:nvPr/>
        </p:nvSpPr>
        <p:spPr>
          <a:xfrm>
            <a:off x="8190275" y="321821"/>
            <a:ext cx="2201322" cy="1813984"/>
          </a:xfrm>
          <a:custGeom>
            <a:avLst/>
            <a:gdLst>
              <a:gd name="connsiteX0" fmla="*/ 59266 w 2201322"/>
              <a:gd name="connsiteY0" fmla="*/ 0 h 2810934"/>
              <a:gd name="connsiteX1" fmla="*/ 1854178 w 2201322"/>
              <a:gd name="connsiteY1" fmla="*/ 0 h 2810934"/>
              <a:gd name="connsiteX2" fmla="*/ 2201322 w 2201322"/>
              <a:gd name="connsiteY2" fmla="*/ 347144 h 2810934"/>
              <a:gd name="connsiteX3" fmla="*/ 2201322 w 2201322"/>
              <a:gd name="connsiteY3" fmla="*/ 2497656 h 2810934"/>
              <a:gd name="connsiteX4" fmla="*/ 2048270 w 2201322"/>
              <a:gd name="connsiteY4" fmla="*/ 2785513 h 2810934"/>
              <a:gd name="connsiteX5" fmla="*/ 2001435 w 2201322"/>
              <a:gd name="connsiteY5" fmla="*/ 2810934 h 2810934"/>
              <a:gd name="connsiteX6" fmla="*/ 372523 w 2201322"/>
              <a:gd name="connsiteY6" fmla="*/ 2810934 h 2810934"/>
              <a:gd name="connsiteX7" fmla="*/ 372524 w 2201322"/>
              <a:gd name="connsiteY7" fmla="*/ 431800 h 2810934"/>
              <a:gd name="connsiteX8" fmla="*/ 27746 w 2201322"/>
              <a:gd name="connsiteY8" fmla="*/ 8772 h 2810934"/>
              <a:gd name="connsiteX9" fmla="*/ 0 w 2201322"/>
              <a:gd name="connsiteY9" fmla="*/ 5975 h 2810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01322" h="2810934">
                <a:moveTo>
                  <a:pt x="59266" y="0"/>
                </a:moveTo>
                <a:lnTo>
                  <a:pt x="1854178" y="0"/>
                </a:lnTo>
                <a:cubicBezTo>
                  <a:pt x="2045900" y="0"/>
                  <a:pt x="2201322" y="155422"/>
                  <a:pt x="2201322" y="347144"/>
                </a:cubicBezTo>
                <a:lnTo>
                  <a:pt x="2201322" y="2497656"/>
                </a:lnTo>
                <a:cubicBezTo>
                  <a:pt x="2201322" y="2617482"/>
                  <a:pt x="2140611" y="2723129"/>
                  <a:pt x="2048270" y="2785513"/>
                </a:cubicBezTo>
                <a:lnTo>
                  <a:pt x="2001435" y="2810934"/>
                </a:lnTo>
                <a:lnTo>
                  <a:pt x="372523" y="2810934"/>
                </a:lnTo>
                <a:lnTo>
                  <a:pt x="372524" y="431800"/>
                </a:lnTo>
                <a:cubicBezTo>
                  <a:pt x="372524" y="223133"/>
                  <a:pt x="224511" y="49036"/>
                  <a:pt x="27746" y="8772"/>
                </a:cubicBezTo>
                <a:lnTo>
                  <a:pt x="0" y="5975"/>
                </a:lnTo>
                <a:close/>
              </a:path>
            </a:pathLst>
          </a:custGeom>
          <a:gradFill>
            <a:gsLst>
              <a:gs pos="0">
                <a:srgbClr val="80BB00"/>
              </a:gs>
              <a:gs pos="60000">
                <a:srgbClr val="80BB00"/>
              </a:gs>
              <a:gs pos="86000">
                <a:schemeClr val="bg1"/>
              </a:gs>
              <a:gs pos="100000">
                <a:srgbClr val="80BB00"/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0DEA876-B754-1252-B28A-10DD4BAE80EA}"/>
              </a:ext>
            </a:extLst>
          </p:cNvPr>
          <p:cNvSpPr txBox="1"/>
          <p:nvPr/>
        </p:nvSpPr>
        <p:spPr>
          <a:xfrm>
            <a:off x="1286214" y="2185080"/>
            <a:ext cx="298740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0000"/>
                </a:solidFill>
              </a:rPr>
              <a:t>NO OFFER</a:t>
            </a:r>
          </a:p>
          <a:p>
            <a:r>
              <a:rPr lang="en-US" b="1" dirty="0">
                <a:solidFill>
                  <a:srgbClr val="000000"/>
                </a:solidFill>
                <a:latin typeface="+mj-lt"/>
              </a:rPr>
              <a:t>$2,900 INCREASED TO $3,340</a:t>
            </a: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27C8468A-CE7F-76E0-DF59-453F2589CB7A}"/>
              </a:ext>
            </a:extLst>
          </p:cNvPr>
          <p:cNvSpPr/>
          <p:nvPr/>
        </p:nvSpPr>
        <p:spPr>
          <a:xfrm>
            <a:off x="1025852" y="321821"/>
            <a:ext cx="2201322" cy="1813984"/>
          </a:xfrm>
          <a:custGeom>
            <a:avLst/>
            <a:gdLst>
              <a:gd name="connsiteX0" fmla="*/ 59266 w 2201322"/>
              <a:gd name="connsiteY0" fmla="*/ 0 h 2810934"/>
              <a:gd name="connsiteX1" fmla="*/ 1854178 w 2201322"/>
              <a:gd name="connsiteY1" fmla="*/ 0 h 2810934"/>
              <a:gd name="connsiteX2" fmla="*/ 2201322 w 2201322"/>
              <a:gd name="connsiteY2" fmla="*/ 347144 h 2810934"/>
              <a:gd name="connsiteX3" fmla="*/ 2201322 w 2201322"/>
              <a:gd name="connsiteY3" fmla="*/ 2497656 h 2810934"/>
              <a:gd name="connsiteX4" fmla="*/ 2048270 w 2201322"/>
              <a:gd name="connsiteY4" fmla="*/ 2785513 h 2810934"/>
              <a:gd name="connsiteX5" fmla="*/ 2001435 w 2201322"/>
              <a:gd name="connsiteY5" fmla="*/ 2810934 h 2810934"/>
              <a:gd name="connsiteX6" fmla="*/ 372523 w 2201322"/>
              <a:gd name="connsiteY6" fmla="*/ 2810934 h 2810934"/>
              <a:gd name="connsiteX7" fmla="*/ 372524 w 2201322"/>
              <a:gd name="connsiteY7" fmla="*/ 431800 h 2810934"/>
              <a:gd name="connsiteX8" fmla="*/ 27746 w 2201322"/>
              <a:gd name="connsiteY8" fmla="*/ 8772 h 2810934"/>
              <a:gd name="connsiteX9" fmla="*/ 0 w 2201322"/>
              <a:gd name="connsiteY9" fmla="*/ 5975 h 2810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01322" h="2810934">
                <a:moveTo>
                  <a:pt x="59266" y="0"/>
                </a:moveTo>
                <a:lnTo>
                  <a:pt x="1854178" y="0"/>
                </a:lnTo>
                <a:cubicBezTo>
                  <a:pt x="2045900" y="0"/>
                  <a:pt x="2201322" y="155422"/>
                  <a:pt x="2201322" y="347144"/>
                </a:cubicBezTo>
                <a:lnTo>
                  <a:pt x="2201322" y="2497656"/>
                </a:lnTo>
                <a:cubicBezTo>
                  <a:pt x="2201322" y="2617482"/>
                  <a:pt x="2140611" y="2723129"/>
                  <a:pt x="2048270" y="2785513"/>
                </a:cubicBezTo>
                <a:lnTo>
                  <a:pt x="2001435" y="2810934"/>
                </a:lnTo>
                <a:lnTo>
                  <a:pt x="372523" y="2810934"/>
                </a:lnTo>
                <a:lnTo>
                  <a:pt x="372524" y="431800"/>
                </a:lnTo>
                <a:cubicBezTo>
                  <a:pt x="372524" y="223133"/>
                  <a:pt x="224511" y="49036"/>
                  <a:pt x="27746" y="8772"/>
                </a:cubicBezTo>
                <a:lnTo>
                  <a:pt x="0" y="5975"/>
                </a:lnTo>
                <a:close/>
              </a:path>
            </a:pathLst>
          </a:custGeom>
          <a:gradFill>
            <a:gsLst>
              <a:gs pos="0">
                <a:srgbClr val="80BB00"/>
              </a:gs>
              <a:gs pos="60000">
                <a:srgbClr val="80BB00"/>
              </a:gs>
              <a:gs pos="86000">
                <a:schemeClr val="bg1"/>
              </a:gs>
              <a:gs pos="100000">
                <a:srgbClr val="80BB00"/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FD2E3AC-9512-33E1-87BF-862E06B57462}"/>
              </a:ext>
            </a:extLst>
          </p:cNvPr>
          <p:cNvSpPr txBox="1"/>
          <p:nvPr/>
        </p:nvSpPr>
        <p:spPr>
          <a:xfrm>
            <a:off x="8484320" y="2183476"/>
            <a:ext cx="297936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0000"/>
                </a:solidFill>
              </a:rPr>
              <a:t>AFFORDABILITY %</a:t>
            </a:r>
          </a:p>
          <a:p>
            <a:r>
              <a:rPr lang="en-US" dirty="0">
                <a:solidFill>
                  <a:srgbClr val="000000"/>
                </a:solidFill>
                <a:latin typeface="+mj-lt"/>
              </a:rPr>
              <a:t>9.02% INCREASED TO 9.96%</a:t>
            </a: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A32E1967-6668-237C-BDB0-1D596236553A}"/>
              </a:ext>
            </a:extLst>
          </p:cNvPr>
          <p:cNvSpPr/>
          <p:nvPr/>
        </p:nvSpPr>
        <p:spPr>
          <a:xfrm>
            <a:off x="4581858" y="329842"/>
            <a:ext cx="2201322" cy="1813984"/>
          </a:xfrm>
          <a:custGeom>
            <a:avLst/>
            <a:gdLst>
              <a:gd name="connsiteX0" fmla="*/ 59266 w 2201322"/>
              <a:gd name="connsiteY0" fmla="*/ 0 h 2810934"/>
              <a:gd name="connsiteX1" fmla="*/ 1854178 w 2201322"/>
              <a:gd name="connsiteY1" fmla="*/ 0 h 2810934"/>
              <a:gd name="connsiteX2" fmla="*/ 2201322 w 2201322"/>
              <a:gd name="connsiteY2" fmla="*/ 347144 h 2810934"/>
              <a:gd name="connsiteX3" fmla="*/ 2201322 w 2201322"/>
              <a:gd name="connsiteY3" fmla="*/ 2497656 h 2810934"/>
              <a:gd name="connsiteX4" fmla="*/ 2048270 w 2201322"/>
              <a:gd name="connsiteY4" fmla="*/ 2785513 h 2810934"/>
              <a:gd name="connsiteX5" fmla="*/ 2001435 w 2201322"/>
              <a:gd name="connsiteY5" fmla="*/ 2810934 h 2810934"/>
              <a:gd name="connsiteX6" fmla="*/ 372523 w 2201322"/>
              <a:gd name="connsiteY6" fmla="*/ 2810934 h 2810934"/>
              <a:gd name="connsiteX7" fmla="*/ 372524 w 2201322"/>
              <a:gd name="connsiteY7" fmla="*/ 431800 h 2810934"/>
              <a:gd name="connsiteX8" fmla="*/ 27746 w 2201322"/>
              <a:gd name="connsiteY8" fmla="*/ 8772 h 2810934"/>
              <a:gd name="connsiteX9" fmla="*/ 0 w 2201322"/>
              <a:gd name="connsiteY9" fmla="*/ 5975 h 2810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01322" h="2810934">
                <a:moveTo>
                  <a:pt x="59266" y="0"/>
                </a:moveTo>
                <a:lnTo>
                  <a:pt x="1854178" y="0"/>
                </a:lnTo>
                <a:cubicBezTo>
                  <a:pt x="2045900" y="0"/>
                  <a:pt x="2201322" y="155422"/>
                  <a:pt x="2201322" y="347144"/>
                </a:cubicBezTo>
                <a:lnTo>
                  <a:pt x="2201322" y="2497656"/>
                </a:lnTo>
                <a:cubicBezTo>
                  <a:pt x="2201322" y="2617482"/>
                  <a:pt x="2140611" y="2723129"/>
                  <a:pt x="2048270" y="2785513"/>
                </a:cubicBezTo>
                <a:lnTo>
                  <a:pt x="2001435" y="2810934"/>
                </a:lnTo>
                <a:lnTo>
                  <a:pt x="372523" y="2810934"/>
                </a:lnTo>
                <a:lnTo>
                  <a:pt x="372524" y="431800"/>
                </a:lnTo>
                <a:cubicBezTo>
                  <a:pt x="372524" y="223133"/>
                  <a:pt x="224511" y="49036"/>
                  <a:pt x="27746" y="8772"/>
                </a:cubicBezTo>
                <a:lnTo>
                  <a:pt x="0" y="5975"/>
                </a:lnTo>
                <a:close/>
              </a:path>
            </a:pathLst>
          </a:custGeom>
          <a:gradFill>
            <a:gsLst>
              <a:gs pos="0">
                <a:srgbClr val="80BB00"/>
              </a:gs>
              <a:gs pos="60000">
                <a:srgbClr val="80BB00"/>
              </a:gs>
              <a:gs pos="86000">
                <a:schemeClr val="bg1"/>
              </a:gs>
              <a:gs pos="100000">
                <a:srgbClr val="80BB00"/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EC70D3B-4034-EA2F-48A1-D79FBB5CAF3B}"/>
              </a:ext>
            </a:extLst>
          </p:cNvPr>
          <p:cNvSpPr txBox="1"/>
          <p:nvPr/>
        </p:nvSpPr>
        <p:spPr>
          <a:xfrm>
            <a:off x="4875903" y="2191497"/>
            <a:ext cx="297936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0000"/>
                </a:solidFill>
              </a:rPr>
              <a:t>AFFORDABILITY</a:t>
            </a:r>
          </a:p>
          <a:p>
            <a:r>
              <a:rPr lang="en-US" dirty="0">
                <a:solidFill>
                  <a:srgbClr val="000000"/>
                </a:solidFill>
                <a:latin typeface="+mj-lt"/>
              </a:rPr>
              <a:t>$4,350 INCREASED TO $5,010</a:t>
            </a:r>
          </a:p>
        </p:txBody>
      </p:sp>
      <p:pic>
        <p:nvPicPr>
          <p:cNvPr id="13" name="Graphic 12" descr="No sign with solid fill">
            <a:extLst>
              <a:ext uri="{FF2B5EF4-FFF2-40B4-BE49-F238E27FC236}">
                <a16:creationId xmlns:a16="http://schemas.microsoft.com/office/drawing/2014/main" id="{F162E86C-C0A4-D079-ECCA-1CDF840D88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11691" y="950493"/>
            <a:ext cx="1143000" cy="1143000"/>
          </a:xfrm>
          <a:prstGeom prst="rect">
            <a:avLst/>
          </a:prstGeom>
        </p:spPr>
      </p:pic>
      <p:pic>
        <p:nvPicPr>
          <p:cNvPr id="16" name="Graphic 15" descr="Dollar with solid fill">
            <a:extLst>
              <a:ext uri="{FF2B5EF4-FFF2-40B4-BE49-F238E27FC236}">
                <a16:creationId xmlns:a16="http://schemas.microsoft.com/office/drawing/2014/main" id="{50A28735-A01D-B4D5-86D9-581CAD1070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14215" y="895950"/>
            <a:ext cx="1143000" cy="1143000"/>
          </a:xfrm>
          <a:prstGeom prst="rect">
            <a:avLst/>
          </a:prstGeom>
        </p:spPr>
      </p:pic>
      <p:pic>
        <p:nvPicPr>
          <p:cNvPr id="28" name="Picture 27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D783764D-6086-17ED-6FB1-B5B08277BC1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5427" y="1193531"/>
            <a:ext cx="767118" cy="767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898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6" grpId="0" animBg="1"/>
      <p:bldP spid="17" grpId="0" animBg="1"/>
      <p:bldP spid="18" grpId="0" animBg="1"/>
      <p:bldP spid="23" grpId="0"/>
      <p:bldP spid="27" grpId="0" animBg="1"/>
      <p:bldP spid="8" grpId="0"/>
      <p:bldP spid="7" grpId="0" animBg="1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C9EF46-FD37-20E6-84DD-3B0C680D20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Top Corners Rounded 1">
            <a:extLst>
              <a:ext uri="{FF2B5EF4-FFF2-40B4-BE49-F238E27FC236}">
                <a16:creationId xmlns:a16="http://schemas.microsoft.com/office/drawing/2014/main" id="{012A8858-4B1D-3C7E-E247-F3D4A92E7C35}"/>
              </a:ext>
            </a:extLst>
          </p:cNvPr>
          <p:cNvSpPr/>
          <p:nvPr/>
        </p:nvSpPr>
        <p:spPr>
          <a:xfrm>
            <a:off x="4488502" y="331459"/>
            <a:ext cx="508000" cy="445770"/>
          </a:xfrm>
          <a:prstGeom prst="round2SameRect">
            <a:avLst>
              <a:gd name="adj1" fmla="val 28488"/>
              <a:gd name="adj2" fmla="val 0"/>
            </a:avLst>
          </a:prstGeom>
          <a:gradFill flip="none" rotWithShape="1">
            <a:gsLst>
              <a:gs pos="0">
                <a:srgbClr val="80BB00"/>
              </a:gs>
              <a:gs pos="98000">
                <a:schemeClr val="bg1">
                  <a:alpha val="97000"/>
                </a:schemeClr>
              </a:gs>
              <a:gs pos="100000">
                <a:srgbClr val="80BB00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: Top Corners Rounded 25">
            <a:extLst>
              <a:ext uri="{FF2B5EF4-FFF2-40B4-BE49-F238E27FC236}">
                <a16:creationId xmlns:a16="http://schemas.microsoft.com/office/drawing/2014/main" id="{45276C5C-0598-9737-7CB9-EF1928D32BE3}"/>
              </a:ext>
            </a:extLst>
          </p:cNvPr>
          <p:cNvSpPr/>
          <p:nvPr/>
        </p:nvSpPr>
        <p:spPr>
          <a:xfrm>
            <a:off x="932496" y="323438"/>
            <a:ext cx="508000" cy="445770"/>
          </a:xfrm>
          <a:prstGeom prst="round2SameRect">
            <a:avLst>
              <a:gd name="adj1" fmla="val 28488"/>
              <a:gd name="adj2" fmla="val 0"/>
            </a:avLst>
          </a:prstGeom>
          <a:gradFill flip="none" rotWithShape="1">
            <a:gsLst>
              <a:gs pos="0">
                <a:srgbClr val="80BB00"/>
              </a:gs>
              <a:gs pos="98000">
                <a:schemeClr val="bg1">
                  <a:alpha val="97000"/>
                </a:schemeClr>
              </a:gs>
              <a:gs pos="100000">
                <a:srgbClr val="80BB00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150EBC1-A54A-03E1-EF70-9FDE9DA78375}"/>
              </a:ext>
            </a:extLst>
          </p:cNvPr>
          <p:cNvSpPr/>
          <p:nvPr/>
        </p:nvSpPr>
        <p:spPr>
          <a:xfrm>
            <a:off x="0" y="4742822"/>
            <a:ext cx="12192000" cy="2115178"/>
          </a:xfrm>
          <a:prstGeom prst="rect">
            <a:avLst/>
          </a:prstGeom>
          <a:solidFill>
            <a:srgbClr val="0075C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 descr="A cartoon of a person in a suit&#10;&#10;AI-generated content may be incorrect.">
            <a:extLst>
              <a:ext uri="{FF2B5EF4-FFF2-40B4-BE49-F238E27FC236}">
                <a16:creationId xmlns:a16="http://schemas.microsoft.com/office/drawing/2014/main" id="{698957B4-96FD-A4CB-2C78-19E6DD4636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93" y="3693250"/>
            <a:ext cx="3059976" cy="30599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17C04C3-5DD9-916E-F68F-D5C3897E30F3}"/>
              </a:ext>
            </a:extLst>
          </p:cNvPr>
          <p:cNvSpPr txBox="1"/>
          <p:nvPr/>
        </p:nvSpPr>
        <p:spPr>
          <a:xfrm>
            <a:off x="2166730" y="5292580"/>
            <a:ext cx="96409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Aptos" panose="020B0004020202020204" pitchFamily="34" charset="0"/>
              </a:rPr>
              <a:t>STATE PBM LAWS</a:t>
            </a:r>
          </a:p>
        </p:txBody>
      </p:sp>
      <p:sp>
        <p:nvSpPr>
          <p:cNvPr id="17" name="Rectangle: Top Corners Rounded 16">
            <a:extLst>
              <a:ext uri="{FF2B5EF4-FFF2-40B4-BE49-F238E27FC236}">
                <a16:creationId xmlns:a16="http://schemas.microsoft.com/office/drawing/2014/main" id="{7D73CCC9-CE0A-3536-D563-1075A49BA636}"/>
              </a:ext>
            </a:extLst>
          </p:cNvPr>
          <p:cNvSpPr/>
          <p:nvPr/>
        </p:nvSpPr>
        <p:spPr>
          <a:xfrm>
            <a:off x="8096919" y="323438"/>
            <a:ext cx="508000" cy="445770"/>
          </a:xfrm>
          <a:prstGeom prst="round2SameRect">
            <a:avLst>
              <a:gd name="adj1" fmla="val 28488"/>
              <a:gd name="adj2" fmla="val 0"/>
            </a:avLst>
          </a:prstGeom>
          <a:gradFill flip="none" rotWithShape="1">
            <a:gsLst>
              <a:gs pos="0">
                <a:srgbClr val="80BB00"/>
              </a:gs>
              <a:gs pos="98000">
                <a:schemeClr val="bg1">
                  <a:alpha val="97000"/>
                </a:schemeClr>
              </a:gs>
              <a:gs pos="100000">
                <a:srgbClr val="80BB00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CEB0DAA-138F-739A-6802-0BEEE1177C9D}"/>
              </a:ext>
            </a:extLst>
          </p:cNvPr>
          <p:cNvSpPr/>
          <p:nvPr/>
        </p:nvSpPr>
        <p:spPr>
          <a:xfrm>
            <a:off x="0" y="641862"/>
            <a:ext cx="12192000" cy="440266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bg1">
                  <a:lumMod val="7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E0EDBAB-9B1C-0468-E5B7-DF65160C222D}"/>
              </a:ext>
            </a:extLst>
          </p:cNvPr>
          <p:cNvSpPr/>
          <p:nvPr/>
        </p:nvSpPr>
        <p:spPr>
          <a:xfrm>
            <a:off x="8190275" y="321821"/>
            <a:ext cx="2201322" cy="1813984"/>
          </a:xfrm>
          <a:custGeom>
            <a:avLst/>
            <a:gdLst>
              <a:gd name="connsiteX0" fmla="*/ 59266 w 2201322"/>
              <a:gd name="connsiteY0" fmla="*/ 0 h 2810934"/>
              <a:gd name="connsiteX1" fmla="*/ 1854178 w 2201322"/>
              <a:gd name="connsiteY1" fmla="*/ 0 h 2810934"/>
              <a:gd name="connsiteX2" fmla="*/ 2201322 w 2201322"/>
              <a:gd name="connsiteY2" fmla="*/ 347144 h 2810934"/>
              <a:gd name="connsiteX3" fmla="*/ 2201322 w 2201322"/>
              <a:gd name="connsiteY3" fmla="*/ 2497656 h 2810934"/>
              <a:gd name="connsiteX4" fmla="*/ 2048270 w 2201322"/>
              <a:gd name="connsiteY4" fmla="*/ 2785513 h 2810934"/>
              <a:gd name="connsiteX5" fmla="*/ 2001435 w 2201322"/>
              <a:gd name="connsiteY5" fmla="*/ 2810934 h 2810934"/>
              <a:gd name="connsiteX6" fmla="*/ 372523 w 2201322"/>
              <a:gd name="connsiteY6" fmla="*/ 2810934 h 2810934"/>
              <a:gd name="connsiteX7" fmla="*/ 372524 w 2201322"/>
              <a:gd name="connsiteY7" fmla="*/ 431800 h 2810934"/>
              <a:gd name="connsiteX8" fmla="*/ 27746 w 2201322"/>
              <a:gd name="connsiteY8" fmla="*/ 8772 h 2810934"/>
              <a:gd name="connsiteX9" fmla="*/ 0 w 2201322"/>
              <a:gd name="connsiteY9" fmla="*/ 5975 h 2810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01322" h="2810934">
                <a:moveTo>
                  <a:pt x="59266" y="0"/>
                </a:moveTo>
                <a:lnTo>
                  <a:pt x="1854178" y="0"/>
                </a:lnTo>
                <a:cubicBezTo>
                  <a:pt x="2045900" y="0"/>
                  <a:pt x="2201322" y="155422"/>
                  <a:pt x="2201322" y="347144"/>
                </a:cubicBezTo>
                <a:lnTo>
                  <a:pt x="2201322" y="2497656"/>
                </a:lnTo>
                <a:cubicBezTo>
                  <a:pt x="2201322" y="2617482"/>
                  <a:pt x="2140611" y="2723129"/>
                  <a:pt x="2048270" y="2785513"/>
                </a:cubicBezTo>
                <a:lnTo>
                  <a:pt x="2001435" y="2810934"/>
                </a:lnTo>
                <a:lnTo>
                  <a:pt x="372523" y="2810934"/>
                </a:lnTo>
                <a:lnTo>
                  <a:pt x="372524" y="431800"/>
                </a:lnTo>
                <a:cubicBezTo>
                  <a:pt x="372524" y="223133"/>
                  <a:pt x="224511" y="49036"/>
                  <a:pt x="27746" y="8772"/>
                </a:cubicBezTo>
                <a:lnTo>
                  <a:pt x="0" y="5975"/>
                </a:lnTo>
                <a:close/>
              </a:path>
            </a:pathLst>
          </a:custGeom>
          <a:gradFill>
            <a:gsLst>
              <a:gs pos="0">
                <a:srgbClr val="80BB00"/>
              </a:gs>
              <a:gs pos="60000">
                <a:srgbClr val="80BB00"/>
              </a:gs>
              <a:gs pos="86000">
                <a:schemeClr val="bg1"/>
              </a:gs>
              <a:gs pos="100000">
                <a:srgbClr val="80BB00"/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E79E942-9C1F-6DC3-E288-210C782699B4}"/>
              </a:ext>
            </a:extLst>
          </p:cNvPr>
          <p:cNvSpPr txBox="1"/>
          <p:nvPr/>
        </p:nvSpPr>
        <p:spPr>
          <a:xfrm>
            <a:off x="1286214" y="2185080"/>
            <a:ext cx="19754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</a:rPr>
              <a:t>All states have some laws regulating PBMs</a:t>
            </a:r>
            <a:endParaRPr lang="en-US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A35605D8-7D4D-F4FE-1BD9-E6FDFCBF523B}"/>
              </a:ext>
            </a:extLst>
          </p:cNvPr>
          <p:cNvSpPr/>
          <p:nvPr/>
        </p:nvSpPr>
        <p:spPr>
          <a:xfrm>
            <a:off x="1025852" y="321821"/>
            <a:ext cx="2201322" cy="1813984"/>
          </a:xfrm>
          <a:custGeom>
            <a:avLst/>
            <a:gdLst>
              <a:gd name="connsiteX0" fmla="*/ 59266 w 2201322"/>
              <a:gd name="connsiteY0" fmla="*/ 0 h 2810934"/>
              <a:gd name="connsiteX1" fmla="*/ 1854178 w 2201322"/>
              <a:gd name="connsiteY1" fmla="*/ 0 h 2810934"/>
              <a:gd name="connsiteX2" fmla="*/ 2201322 w 2201322"/>
              <a:gd name="connsiteY2" fmla="*/ 347144 h 2810934"/>
              <a:gd name="connsiteX3" fmla="*/ 2201322 w 2201322"/>
              <a:gd name="connsiteY3" fmla="*/ 2497656 h 2810934"/>
              <a:gd name="connsiteX4" fmla="*/ 2048270 w 2201322"/>
              <a:gd name="connsiteY4" fmla="*/ 2785513 h 2810934"/>
              <a:gd name="connsiteX5" fmla="*/ 2001435 w 2201322"/>
              <a:gd name="connsiteY5" fmla="*/ 2810934 h 2810934"/>
              <a:gd name="connsiteX6" fmla="*/ 372523 w 2201322"/>
              <a:gd name="connsiteY6" fmla="*/ 2810934 h 2810934"/>
              <a:gd name="connsiteX7" fmla="*/ 372524 w 2201322"/>
              <a:gd name="connsiteY7" fmla="*/ 431800 h 2810934"/>
              <a:gd name="connsiteX8" fmla="*/ 27746 w 2201322"/>
              <a:gd name="connsiteY8" fmla="*/ 8772 h 2810934"/>
              <a:gd name="connsiteX9" fmla="*/ 0 w 2201322"/>
              <a:gd name="connsiteY9" fmla="*/ 5975 h 2810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01322" h="2810934">
                <a:moveTo>
                  <a:pt x="59266" y="0"/>
                </a:moveTo>
                <a:lnTo>
                  <a:pt x="1854178" y="0"/>
                </a:lnTo>
                <a:cubicBezTo>
                  <a:pt x="2045900" y="0"/>
                  <a:pt x="2201322" y="155422"/>
                  <a:pt x="2201322" y="347144"/>
                </a:cubicBezTo>
                <a:lnTo>
                  <a:pt x="2201322" y="2497656"/>
                </a:lnTo>
                <a:cubicBezTo>
                  <a:pt x="2201322" y="2617482"/>
                  <a:pt x="2140611" y="2723129"/>
                  <a:pt x="2048270" y="2785513"/>
                </a:cubicBezTo>
                <a:lnTo>
                  <a:pt x="2001435" y="2810934"/>
                </a:lnTo>
                <a:lnTo>
                  <a:pt x="372523" y="2810934"/>
                </a:lnTo>
                <a:lnTo>
                  <a:pt x="372524" y="431800"/>
                </a:lnTo>
                <a:cubicBezTo>
                  <a:pt x="372524" y="223133"/>
                  <a:pt x="224511" y="49036"/>
                  <a:pt x="27746" y="8772"/>
                </a:cubicBezTo>
                <a:lnTo>
                  <a:pt x="0" y="5975"/>
                </a:lnTo>
                <a:close/>
              </a:path>
            </a:pathLst>
          </a:custGeom>
          <a:gradFill>
            <a:gsLst>
              <a:gs pos="0">
                <a:srgbClr val="80BB00"/>
              </a:gs>
              <a:gs pos="60000">
                <a:srgbClr val="80BB00"/>
              </a:gs>
              <a:gs pos="86000">
                <a:schemeClr val="bg1"/>
              </a:gs>
              <a:gs pos="100000">
                <a:srgbClr val="80BB00"/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57E75EB-CF06-B7F9-3396-6B28AB4C321F}"/>
              </a:ext>
            </a:extLst>
          </p:cNvPr>
          <p:cNvSpPr txBox="1"/>
          <p:nvPr/>
        </p:nvSpPr>
        <p:spPr>
          <a:xfrm>
            <a:off x="8484320" y="2183476"/>
            <a:ext cx="212083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</a:rPr>
              <a:t>Supreme Ct denied cert in Oklahoma case finding partial preemption</a:t>
            </a:r>
          </a:p>
          <a:p>
            <a:endParaRPr lang="en-US" sz="2000" b="1" dirty="0">
              <a:solidFill>
                <a:srgbClr val="000000"/>
              </a:solidFill>
              <a:latin typeface="+mj-lt"/>
            </a:endParaRPr>
          </a:p>
          <a:p>
            <a:r>
              <a:rPr lang="en-US" sz="2000" dirty="0">
                <a:solidFill>
                  <a:srgbClr val="000000"/>
                </a:solidFill>
                <a:latin typeface="+mj-lt"/>
              </a:rPr>
              <a:t>District Ct preempts TN law</a:t>
            </a:r>
            <a:endParaRPr lang="en-US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0982E345-0EA0-7AB7-C960-0D052DD5637B}"/>
              </a:ext>
            </a:extLst>
          </p:cNvPr>
          <p:cNvSpPr/>
          <p:nvPr/>
        </p:nvSpPr>
        <p:spPr>
          <a:xfrm>
            <a:off x="4581858" y="329842"/>
            <a:ext cx="2201322" cy="1813984"/>
          </a:xfrm>
          <a:custGeom>
            <a:avLst/>
            <a:gdLst>
              <a:gd name="connsiteX0" fmla="*/ 59266 w 2201322"/>
              <a:gd name="connsiteY0" fmla="*/ 0 h 2810934"/>
              <a:gd name="connsiteX1" fmla="*/ 1854178 w 2201322"/>
              <a:gd name="connsiteY1" fmla="*/ 0 h 2810934"/>
              <a:gd name="connsiteX2" fmla="*/ 2201322 w 2201322"/>
              <a:gd name="connsiteY2" fmla="*/ 347144 h 2810934"/>
              <a:gd name="connsiteX3" fmla="*/ 2201322 w 2201322"/>
              <a:gd name="connsiteY3" fmla="*/ 2497656 h 2810934"/>
              <a:gd name="connsiteX4" fmla="*/ 2048270 w 2201322"/>
              <a:gd name="connsiteY4" fmla="*/ 2785513 h 2810934"/>
              <a:gd name="connsiteX5" fmla="*/ 2001435 w 2201322"/>
              <a:gd name="connsiteY5" fmla="*/ 2810934 h 2810934"/>
              <a:gd name="connsiteX6" fmla="*/ 372523 w 2201322"/>
              <a:gd name="connsiteY6" fmla="*/ 2810934 h 2810934"/>
              <a:gd name="connsiteX7" fmla="*/ 372524 w 2201322"/>
              <a:gd name="connsiteY7" fmla="*/ 431800 h 2810934"/>
              <a:gd name="connsiteX8" fmla="*/ 27746 w 2201322"/>
              <a:gd name="connsiteY8" fmla="*/ 8772 h 2810934"/>
              <a:gd name="connsiteX9" fmla="*/ 0 w 2201322"/>
              <a:gd name="connsiteY9" fmla="*/ 5975 h 2810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01322" h="2810934">
                <a:moveTo>
                  <a:pt x="59266" y="0"/>
                </a:moveTo>
                <a:lnTo>
                  <a:pt x="1854178" y="0"/>
                </a:lnTo>
                <a:cubicBezTo>
                  <a:pt x="2045900" y="0"/>
                  <a:pt x="2201322" y="155422"/>
                  <a:pt x="2201322" y="347144"/>
                </a:cubicBezTo>
                <a:lnTo>
                  <a:pt x="2201322" y="2497656"/>
                </a:lnTo>
                <a:cubicBezTo>
                  <a:pt x="2201322" y="2617482"/>
                  <a:pt x="2140611" y="2723129"/>
                  <a:pt x="2048270" y="2785513"/>
                </a:cubicBezTo>
                <a:lnTo>
                  <a:pt x="2001435" y="2810934"/>
                </a:lnTo>
                <a:lnTo>
                  <a:pt x="372523" y="2810934"/>
                </a:lnTo>
                <a:lnTo>
                  <a:pt x="372524" y="431800"/>
                </a:lnTo>
                <a:cubicBezTo>
                  <a:pt x="372524" y="223133"/>
                  <a:pt x="224511" y="49036"/>
                  <a:pt x="27746" y="8772"/>
                </a:cubicBezTo>
                <a:lnTo>
                  <a:pt x="0" y="5975"/>
                </a:lnTo>
                <a:close/>
              </a:path>
            </a:pathLst>
          </a:custGeom>
          <a:gradFill>
            <a:gsLst>
              <a:gs pos="0">
                <a:srgbClr val="80BB00"/>
              </a:gs>
              <a:gs pos="60000">
                <a:srgbClr val="80BB00"/>
              </a:gs>
              <a:gs pos="86000">
                <a:schemeClr val="bg1"/>
              </a:gs>
              <a:gs pos="100000">
                <a:srgbClr val="80BB00"/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C97F32F-4987-5E40-E77C-D1DE34176792}"/>
              </a:ext>
            </a:extLst>
          </p:cNvPr>
          <p:cNvSpPr txBox="1"/>
          <p:nvPr/>
        </p:nvSpPr>
        <p:spPr>
          <a:xfrm>
            <a:off x="4875904" y="2191497"/>
            <a:ext cx="200566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</a:rPr>
              <a:t>States are continuing to pass laws impacting both fully-insured and self-insured plans</a:t>
            </a:r>
            <a:endParaRPr lang="en-US" dirty="0">
              <a:solidFill>
                <a:srgbClr val="000000"/>
              </a:solidFill>
              <a:latin typeface="+mj-lt"/>
            </a:endParaRPr>
          </a:p>
        </p:txBody>
      </p:sp>
      <p:pic>
        <p:nvPicPr>
          <p:cNvPr id="10" name="Picture 9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79136BE5-CD42-50A7-0C5A-9B61E5CB85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646" y="1009506"/>
            <a:ext cx="971302" cy="971302"/>
          </a:xfrm>
          <a:prstGeom prst="rect">
            <a:avLst/>
          </a:prstGeom>
        </p:spPr>
      </p:pic>
      <p:pic>
        <p:nvPicPr>
          <p:cNvPr id="12" name="Picture 11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BA2D7C55-D126-4569-FAAD-8571D9AA7B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108" y="986726"/>
            <a:ext cx="1003509" cy="1003509"/>
          </a:xfrm>
          <a:prstGeom prst="rect">
            <a:avLst/>
          </a:prstGeom>
        </p:spPr>
      </p:pic>
      <p:pic>
        <p:nvPicPr>
          <p:cNvPr id="14" name="Picture 13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F1DEA61E-7007-1967-BC9E-757E0CB912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9744" y="952152"/>
            <a:ext cx="1038083" cy="1038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604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6" grpId="0" animBg="1"/>
      <p:bldP spid="17" grpId="0" animBg="1"/>
      <p:bldP spid="18" grpId="0" animBg="1"/>
      <p:bldP spid="23" grpId="0"/>
      <p:bldP spid="27" grpId="0" animBg="1"/>
      <p:bldP spid="8" grpId="0"/>
      <p:bldP spid="7" grpId="0" animBg="1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90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of a person holding a megaphone&#10;&#10;AI-generated content may be incorrect.">
            <a:extLst>
              <a:ext uri="{FF2B5EF4-FFF2-40B4-BE49-F238E27FC236}">
                <a16:creationId xmlns:a16="http://schemas.microsoft.com/office/drawing/2014/main" id="{30CB74AB-3995-DB2E-8848-BA3AACC5D2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6A24068-1FE3-F2BC-5CA1-E5DE8B04570D}"/>
              </a:ext>
            </a:extLst>
          </p:cNvPr>
          <p:cNvSpPr txBox="1"/>
          <p:nvPr/>
        </p:nvSpPr>
        <p:spPr>
          <a:xfrm>
            <a:off x="3846875" y="1041272"/>
            <a:ext cx="453200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F3901D"/>
                </a:solidFill>
                <a:latin typeface="Comic Sans MS" panose="030F0702030302020204" pitchFamily="66" charset="0"/>
              </a:rPr>
              <a:t>ONE BIG</a:t>
            </a:r>
          </a:p>
          <a:p>
            <a:pPr algn="ctr"/>
            <a:r>
              <a:rPr lang="en-US" sz="4400" dirty="0">
                <a:solidFill>
                  <a:srgbClr val="F3901D"/>
                </a:solidFill>
                <a:latin typeface="Comic Sans MS" panose="030F0702030302020204" pitchFamily="66" charset="0"/>
              </a:rPr>
              <a:t>BEAUTIFUL</a:t>
            </a:r>
          </a:p>
          <a:p>
            <a:pPr algn="ctr"/>
            <a:r>
              <a:rPr lang="en-US" sz="4400" dirty="0">
                <a:solidFill>
                  <a:srgbClr val="F3901D"/>
                </a:solidFill>
                <a:latin typeface="Comic Sans MS" panose="030F0702030302020204" pitchFamily="66" charset="0"/>
              </a:rPr>
              <a:t>BILL</a:t>
            </a:r>
            <a:endParaRPr lang="en-US" sz="3600" dirty="0">
              <a:solidFill>
                <a:srgbClr val="F3901D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C16AA8A-79A1-7117-4679-BB6E66F6417A}"/>
              </a:ext>
            </a:extLst>
          </p:cNvPr>
          <p:cNvSpPr/>
          <p:nvPr/>
        </p:nvSpPr>
        <p:spPr>
          <a:xfrm>
            <a:off x="0" y="8013559"/>
            <a:ext cx="12192000" cy="211517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E27A08-1F2A-7ECF-411A-6FCC4183571B}"/>
              </a:ext>
            </a:extLst>
          </p:cNvPr>
          <p:cNvSpPr txBox="1"/>
          <p:nvPr/>
        </p:nvSpPr>
        <p:spPr>
          <a:xfrm>
            <a:off x="2306748" y="8563317"/>
            <a:ext cx="96409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Aptos" panose="020B0004020202020204" pitchFamily="34" charset="0"/>
              </a:rPr>
              <a:t>DEPENDENT CARE FSA</a:t>
            </a:r>
          </a:p>
        </p:txBody>
      </p:sp>
      <p:pic>
        <p:nvPicPr>
          <p:cNvPr id="5" name="Picture 4" descr="A cartoon of a person holding a megaphone&#10;&#10;AI-generated content may be incorrect.">
            <a:extLst>
              <a:ext uri="{FF2B5EF4-FFF2-40B4-BE49-F238E27FC236}">
                <a16:creationId xmlns:a16="http://schemas.microsoft.com/office/drawing/2014/main" id="{564F482C-4DAB-0AA4-FDDC-9D12A040F0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435" y="7267181"/>
            <a:ext cx="2640496" cy="2640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947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12DE0D-BEEF-A846-78C5-FC2A74DAF5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Top Corners Rounded 1">
            <a:extLst>
              <a:ext uri="{FF2B5EF4-FFF2-40B4-BE49-F238E27FC236}">
                <a16:creationId xmlns:a16="http://schemas.microsoft.com/office/drawing/2014/main" id="{F3AC2D3E-097E-3F91-5D58-74A143D331B7}"/>
              </a:ext>
            </a:extLst>
          </p:cNvPr>
          <p:cNvSpPr/>
          <p:nvPr/>
        </p:nvSpPr>
        <p:spPr>
          <a:xfrm>
            <a:off x="4488502" y="331459"/>
            <a:ext cx="508000" cy="445770"/>
          </a:xfrm>
          <a:prstGeom prst="round2SameRect">
            <a:avLst>
              <a:gd name="adj1" fmla="val 28488"/>
              <a:gd name="adj2" fmla="val 0"/>
            </a:avLst>
          </a:prstGeom>
          <a:gradFill flip="none" rotWithShape="1">
            <a:gsLst>
              <a:gs pos="0">
                <a:srgbClr val="80BB00"/>
              </a:gs>
              <a:gs pos="98000">
                <a:schemeClr val="bg1">
                  <a:alpha val="97000"/>
                </a:schemeClr>
              </a:gs>
              <a:gs pos="100000">
                <a:srgbClr val="80BB00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: Top Corners Rounded 25">
            <a:extLst>
              <a:ext uri="{FF2B5EF4-FFF2-40B4-BE49-F238E27FC236}">
                <a16:creationId xmlns:a16="http://schemas.microsoft.com/office/drawing/2014/main" id="{6B07C8D6-206B-CAA5-BC62-03457EAB9AC8}"/>
              </a:ext>
            </a:extLst>
          </p:cNvPr>
          <p:cNvSpPr/>
          <p:nvPr/>
        </p:nvSpPr>
        <p:spPr>
          <a:xfrm>
            <a:off x="932496" y="323438"/>
            <a:ext cx="508000" cy="445770"/>
          </a:xfrm>
          <a:prstGeom prst="round2SameRect">
            <a:avLst>
              <a:gd name="adj1" fmla="val 28488"/>
              <a:gd name="adj2" fmla="val 0"/>
            </a:avLst>
          </a:prstGeom>
          <a:gradFill flip="none" rotWithShape="1">
            <a:gsLst>
              <a:gs pos="0">
                <a:srgbClr val="80BB00"/>
              </a:gs>
              <a:gs pos="98000">
                <a:schemeClr val="bg1">
                  <a:alpha val="97000"/>
                </a:schemeClr>
              </a:gs>
              <a:gs pos="100000">
                <a:srgbClr val="80BB00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87E76C8-F21E-524F-59BE-EDB9C01B0A94}"/>
              </a:ext>
            </a:extLst>
          </p:cNvPr>
          <p:cNvSpPr/>
          <p:nvPr/>
        </p:nvSpPr>
        <p:spPr>
          <a:xfrm>
            <a:off x="0" y="4742822"/>
            <a:ext cx="12192000" cy="2115178"/>
          </a:xfrm>
          <a:prstGeom prst="rect">
            <a:avLst/>
          </a:prstGeom>
          <a:solidFill>
            <a:srgbClr val="0075C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 descr="A cartoon of a person in a suit&#10;&#10;AI-generated content may be incorrect.">
            <a:extLst>
              <a:ext uri="{FF2B5EF4-FFF2-40B4-BE49-F238E27FC236}">
                <a16:creationId xmlns:a16="http://schemas.microsoft.com/office/drawing/2014/main" id="{6D90A1D2-0996-949D-39FF-CDE5D2864B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93" y="3693250"/>
            <a:ext cx="3059976" cy="30599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74EF152-AE20-0405-266D-1899D3D4A2AF}"/>
              </a:ext>
            </a:extLst>
          </p:cNvPr>
          <p:cNvSpPr txBox="1"/>
          <p:nvPr/>
        </p:nvSpPr>
        <p:spPr>
          <a:xfrm>
            <a:off x="2166730" y="5292580"/>
            <a:ext cx="96409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Aptos" panose="020B0004020202020204" pitchFamily="34" charset="0"/>
              </a:rPr>
              <a:t>STATE PAID LEAVE LAWS</a:t>
            </a:r>
          </a:p>
        </p:txBody>
      </p:sp>
      <p:sp>
        <p:nvSpPr>
          <p:cNvPr id="17" name="Rectangle: Top Corners Rounded 16">
            <a:extLst>
              <a:ext uri="{FF2B5EF4-FFF2-40B4-BE49-F238E27FC236}">
                <a16:creationId xmlns:a16="http://schemas.microsoft.com/office/drawing/2014/main" id="{8AA517AB-B1A3-91E7-CDBA-241EAC395654}"/>
              </a:ext>
            </a:extLst>
          </p:cNvPr>
          <p:cNvSpPr/>
          <p:nvPr/>
        </p:nvSpPr>
        <p:spPr>
          <a:xfrm>
            <a:off x="8096919" y="323438"/>
            <a:ext cx="508000" cy="445770"/>
          </a:xfrm>
          <a:prstGeom prst="round2SameRect">
            <a:avLst>
              <a:gd name="adj1" fmla="val 28488"/>
              <a:gd name="adj2" fmla="val 0"/>
            </a:avLst>
          </a:prstGeom>
          <a:gradFill flip="none" rotWithShape="1">
            <a:gsLst>
              <a:gs pos="0">
                <a:srgbClr val="80BB00"/>
              </a:gs>
              <a:gs pos="98000">
                <a:schemeClr val="bg1">
                  <a:alpha val="97000"/>
                </a:schemeClr>
              </a:gs>
              <a:gs pos="100000">
                <a:srgbClr val="80BB00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6809EC5-747F-45C6-F87F-1D96433954A7}"/>
              </a:ext>
            </a:extLst>
          </p:cNvPr>
          <p:cNvSpPr/>
          <p:nvPr/>
        </p:nvSpPr>
        <p:spPr>
          <a:xfrm>
            <a:off x="0" y="641862"/>
            <a:ext cx="12192000" cy="440266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bg1">
                  <a:lumMod val="7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10F29B3F-B222-C9B2-1E2E-4825DE24DC6E}"/>
              </a:ext>
            </a:extLst>
          </p:cNvPr>
          <p:cNvSpPr/>
          <p:nvPr/>
        </p:nvSpPr>
        <p:spPr>
          <a:xfrm>
            <a:off x="8190275" y="321821"/>
            <a:ext cx="2201322" cy="1813984"/>
          </a:xfrm>
          <a:custGeom>
            <a:avLst/>
            <a:gdLst>
              <a:gd name="connsiteX0" fmla="*/ 59266 w 2201322"/>
              <a:gd name="connsiteY0" fmla="*/ 0 h 2810934"/>
              <a:gd name="connsiteX1" fmla="*/ 1854178 w 2201322"/>
              <a:gd name="connsiteY1" fmla="*/ 0 h 2810934"/>
              <a:gd name="connsiteX2" fmla="*/ 2201322 w 2201322"/>
              <a:gd name="connsiteY2" fmla="*/ 347144 h 2810934"/>
              <a:gd name="connsiteX3" fmla="*/ 2201322 w 2201322"/>
              <a:gd name="connsiteY3" fmla="*/ 2497656 h 2810934"/>
              <a:gd name="connsiteX4" fmla="*/ 2048270 w 2201322"/>
              <a:gd name="connsiteY4" fmla="*/ 2785513 h 2810934"/>
              <a:gd name="connsiteX5" fmla="*/ 2001435 w 2201322"/>
              <a:gd name="connsiteY5" fmla="*/ 2810934 h 2810934"/>
              <a:gd name="connsiteX6" fmla="*/ 372523 w 2201322"/>
              <a:gd name="connsiteY6" fmla="*/ 2810934 h 2810934"/>
              <a:gd name="connsiteX7" fmla="*/ 372524 w 2201322"/>
              <a:gd name="connsiteY7" fmla="*/ 431800 h 2810934"/>
              <a:gd name="connsiteX8" fmla="*/ 27746 w 2201322"/>
              <a:gd name="connsiteY8" fmla="*/ 8772 h 2810934"/>
              <a:gd name="connsiteX9" fmla="*/ 0 w 2201322"/>
              <a:gd name="connsiteY9" fmla="*/ 5975 h 2810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01322" h="2810934">
                <a:moveTo>
                  <a:pt x="59266" y="0"/>
                </a:moveTo>
                <a:lnTo>
                  <a:pt x="1854178" y="0"/>
                </a:lnTo>
                <a:cubicBezTo>
                  <a:pt x="2045900" y="0"/>
                  <a:pt x="2201322" y="155422"/>
                  <a:pt x="2201322" y="347144"/>
                </a:cubicBezTo>
                <a:lnTo>
                  <a:pt x="2201322" y="2497656"/>
                </a:lnTo>
                <a:cubicBezTo>
                  <a:pt x="2201322" y="2617482"/>
                  <a:pt x="2140611" y="2723129"/>
                  <a:pt x="2048270" y="2785513"/>
                </a:cubicBezTo>
                <a:lnTo>
                  <a:pt x="2001435" y="2810934"/>
                </a:lnTo>
                <a:lnTo>
                  <a:pt x="372523" y="2810934"/>
                </a:lnTo>
                <a:lnTo>
                  <a:pt x="372524" y="431800"/>
                </a:lnTo>
                <a:cubicBezTo>
                  <a:pt x="372524" y="223133"/>
                  <a:pt x="224511" y="49036"/>
                  <a:pt x="27746" y="8772"/>
                </a:cubicBezTo>
                <a:lnTo>
                  <a:pt x="0" y="5975"/>
                </a:lnTo>
                <a:close/>
              </a:path>
            </a:pathLst>
          </a:custGeom>
          <a:gradFill>
            <a:gsLst>
              <a:gs pos="0">
                <a:srgbClr val="80BB00"/>
              </a:gs>
              <a:gs pos="60000">
                <a:srgbClr val="80BB00"/>
              </a:gs>
              <a:gs pos="86000">
                <a:schemeClr val="bg1"/>
              </a:gs>
              <a:gs pos="100000">
                <a:srgbClr val="80BB00"/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E8BB0A3-1D61-1199-CD52-9ABD7320964F}"/>
              </a:ext>
            </a:extLst>
          </p:cNvPr>
          <p:cNvSpPr txBox="1"/>
          <p:nvPr/>
        </p:nvSpPr>
        <p:spPr>
          <a:xfrm>
            <a:off x="1286214" y="2185080"/>
            <a:ext cx="19754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0000"/>
                </a:solidFill>
              </a:rPr>
              <a:t>18 states have paid leave laws</a:t>
            </a:r>
            <a:endParaRPr lang="en-US" b="1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E514B517-40EB-FFC6-D144-EE62A3A660DE}"/>
              </a:ext>
            </a:extLst>
          </p:cNvPr>
          <p:cNvSpPr/>
          <p:nvPr/>
        </p:nvSpPr>
        <p:spPr>
          <a:xfrm>
            <a:off x="1025852" y="321821"/>
            <a:ext cx="2201322" cy="1813984"/>
          </a:xfrm>
          <a:custGeom>
            <a:avLst/>
            <a:gdLst>
              <a:gd name="connsiteX0" fmla="*/ 59266 w 2201322"/>
              <a:gd name="connsiteY0" fmla="*/ 0 h 2810934"/>
              <a:gd name="connsiteX1" fmla="*/ 1854178 w 2201322"/>
              <a:gd name="connsiteY1" fmla="*/ 0 h 2810934"/>
              <a:gd name="connsiteX2" fmla="*/ 2201322 w 2201322"/>
              <a:gd name="connsiteY2" fmla="*/ 347144 h 2810934"/>
              <a:gd name="connsiteX3" fmla="*/ 2201322 w 2201322"/>
              <a:gd name="connsiteY3" fmla="*/ 2497656 h 2810934"/>
              <a:gd name="connsiteX4" fmla="*/ 2048270 w 2201322"/>
              <a:gd name="connsiteY4" fmla="*/ 2785513 h 2810934"/>
              <a:gd name="connsiteX5" fmla="*/ 2001435 w 2201322"/>
              <a:gd name="connsiteY5" fmla="*/ 2810934 h 2810934"/>
              <a:gd name="connsiteX6" fmla="*/ 372523 w 2201322"/>
              <a:gd name="connsiteY6" fmla="*/ 2810934 h 2810934"/>
              <a:gd name="connsiteX7" fmla="*/ 372524 w 2201322"/>
              <a:gd name="connsiteY7" fmla="*/ 431800 h 2810934"/>
              <a:gd name="connsiteX8" fmla="*/ 27746 w 2201322"/>
              <a:gd name="connsiteY8" fmla="*/ 8772 h 2810934"/>
              <a:gd name="connsiteX9" fmla="*/ 0 w 2201322"/>
              <a:gd name="connsiteY9" fmla="*/ 5975 h 2810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01322" h="2810934">
                <a:moveTo>
                  <a:pt x="59266" y="0"/>
                </a:moveTo>
                <a:lnTo>
                  <a:pt x="1854178" y="0"/>
                </a:lnTo>
                <a:cubicBezTo>
                  <a:pt x="2045900" y="0"/>
                  <a:pt x="2201322" y="155422"/>
                  <a:pt x="2201322" y="347144"/>
                </a:cubicBezTo>
                <a:lnTo>
                  <a:pt x="2201322" y="2497656"/>
                </a:lnTo>
                <a:cubicBezTo>
                  <a:pt x="2201322" y="2617482"/>
                  <a:pt x="2140611" y="2723129"/>
                  <a:pt x="2048270" y="2785513"/>
                </a:cubicBezTo>
                <a:lnTo>
                  <a:pt x="2001435" y="2810934"/>
                </a:lnTo>
                <a:lnTo>
                  <a:pt x="372523" y="2810934"/>
                </a:lnTo>
                <a:lnTo>
                  <a:pt x="372524" y="431800"/>
                </a:lnTo>
                <a:cubicBezTo>
                  <a:pt x="372524" y="223133"/>
                  <a:pt x="224511" y="49036"/>
                  <a:pt x="27746" y="8772"/>
                </a:cubicBezTo>
                <a:lnTo>
                  <a:pt x="0" y="5975"/>
                </a:lnTo>
                <a:close/>
              </a:path>
            </a:pathLst>
          </a:custGeom>
          <a:gradFill>
            <a:gsLst>
              <a:gs pos="0">
                <a:srgbClr val="80BB00"/>
              </a:gs>
              <a:gs pos="60000">
                <a:srgbClr val="80BB00"/>
              </a:gs>
              <a:gs pos="86000">
                <a:schemeClr val="bg1"/>
              </a:gs>
              <a:gs pos="100000">
                <a:srgbClr val="80BB00"/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C23DA8F-28C3-2657-8C88-6054DEB7D749}"/>
              </a:ext>
            </a:extLst>
          </p:cNvPr>
          <p:cNvSpPr txBox="1"/>
          <p:nvPr/>
        </p:nvSpPr>
        <p:spPr>
          <a:xfrm>
            <a:off x="8484320" y="2183476"/>
            <a:ext cx="21208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0000"/>
                </a:solidFill>
              </a:rPr>
              <a:t>Many other county and municipality leave laws</a:t>
            </a:r>
            <a:endParaRPr lang="en-US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56C1DA69-7BD8-C8B5-4B0B-8A08BF0B42EB}"/>
              </a:ext>
            </a:extLst>
          </p:cNvPr>
          <p:cNvSpPr/>
          <p:nvPr/>
        </p:nvSpPr>
        <p:spPr>
          <a:xfrm>
            <a:off x="4581858" y="329842"/>
            <a:ext cx="2201322" cy="1813984"/>
          </a:xfrm>
          <a:custGeom>
            <a:avLst/>
            <a:gdLst>
              <a:gd name="connsiteX0" fmla="*/ 59266 w 2201322"/>
              <a:gd name="connsiteY0" fmla="*/ 0 h 2810934"/>
              <a:gd name="connsiteX1" fmla="*/ 1854178 w 2201322"/>
              <a:gd name="connsiteY1" fmla="*/ 0 h 2810934"/>
              <a:gd name="connsiteX2" fmla="*/ 2201322 w 2201322"/>
              <a:gd name="connsiteY2" fmla="*/ 347144 h 2810934"/>
              <a:gd name="connsiteX3" fmla="*/ 2201322 w 2201322"/>
              <a:gd name="connsiteY3" fmla="*/ 2497656 h 2810934"/>
              <a:gd name="connsiteX4" fmla="*/ 2048270 w 2201322"/>
              <a:gd name="connsiteY4" fmla="*/ 2785513 h 2810934"/>
              <a:gd name="connsiteX5" fmla="*/ 2001435 w 2201322"/>
              <a:gd name="connsiteY5" fmla="*/ 2810934 h 2810934"/>
              <a:gd name="connsiteX6" fmla="*/ 372523 w 2201322"/>
              <a:gd name="connsiteY6" fmla="*/ 2810934 h 2810934"/>
              <a:gd name="connsiteX7" fmla="*/ 372524 w 2201322"/>
              <a:gd name="connsiteY7" fmla="*/ 431800 h 2810934"/>
              <a:gd name="connsiteX8" fmla="*/ 27746 w 2201322"/>
              <a:gd name="connsiteY8" fmla="*/ 8772 h 2810934"/>
              <a:gd name="connsiteX9" fmla="*/ 0 w 2201322"/>
              <a:gd name="connsiteY9" fmla="*/ 5975 h 2810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01322" h="2810934">
                <a:moveTo>
                  <a:pt x="59266" y="0"/>
                </a:moveTo>
                <a:lnTo>
                  <a:pt x="1854178" y="0"/>
                </a:lnTo>
                <a:cubicBezTo>
                  <a:pt x="2045900" y="0"/>
                  <a:pt x="2201322" y="155422"/>
                  <a:pt x="2201322" y="347144"/>
                </a:cubicBezTo>
                <a:lnTo>
                  <a:pt x="2201322" y="2497656"/>
                </a:lnTo>
                <a:cubicBezTo>
                  <a:pt x="2201322" y="2617482"/>
                  <a:pt x="2140611" y="2723129"/>
                  <a:pt x="2048270" y="2785513"/>
                </a:cubicBezTo>
                <a:lnTo>
                  <a:pt x="2001435" y="2810934"/>
                </a:lnTo>
                <a:lnTo>
                  <a:pt x="372523" y="2810934"/>
                </a:lnTo>
                <a:lnTo>
                  <a:pt x="372524" y="431800"/>
                </a:lnTo>
                <a:cubicBezTo>
                  <a:pt x="372524" y="223133"/>
                  <a:pt x="224511" y="49036"/>
                  <a:pt x="27746" y="8772"/>
                </a:cubicBezTo>
                <a:lnTo>
                  <a:pt x="0" y="5975"/>
                </a:lnTo>
                <a:close/>
              </a:path>
            </a:pathLst>
          </a:custGeom>
          <a:gradFill>
            <a:gsLst>
              <a:gs pos="0">
                <a:srgbClr val="80BB00"/>
              </a:gs>
              <a:gs pos="60000">
                <a:srgbClr val="80BB00"/>
              </a:gs>
              <a:gs pos="86000">
                <a:schemeClr val="bg1"/>
              </a:gs>
              <a:gs pos="100000">
                <a:srgbClr val="80BB00"/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ED5CA8B-1FB6-F7A1-F129-C59DC8504638}"/>
              </a:ext>
            </a:extLst>
          </p:cNvPr>
          <p:cNvSpPr txBox="1"/>
          <p:nvPr/>
        </p:nvSpPr>
        <p:spPr>
          <a:xfrm>
            <a:off x="4875904" y="2191497"/>
            <a:ext cx="20056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0000"/>
                </a:solidFill>
              </a:rPr>
              <a:t>3 states have accrued paid time off for any reason</a:t>
            </a:r>
            <a:endParaRPr lang="en-US" dirty="0">
              <a:solidFill>
                <a:srgbClr val="000000"/>
              </a:solidFill>
              <a:latin typeface="+mj-lt"/>
            </a:endParaRPr>
          </a:p>
        </p:txBody>
      </p:sp>
      <p:pic>
        <p:nvPicPr>
          <p:cNvPr id="10" name="Picture 9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44FD01A6-9C91-C6A0-366E-16B1C75593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646" y="1009506"/>
            <a:ext cx="971302" cy="971302"/>
          </a:xfrm>
          <a:prstGeom prst="rect">
            <a:avLst/>
          </a:prstGeom>
        </p:spPr>
      </p:pic>
      <p:pic>
        <p:nvPicPr>
          <p:cNvPr id="12" name="Picture 11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44EF2A1B-4883-0783-26C7-36E4840061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108" y="986726"/>
            <a:ext cx="1003509" cy="1003509"/>
          </a:xfrm>
          <a:prstGeom prst="rect">
            <a:avLst/>
          </a:prstGeom>
        </p:spPr>
      </p:pic>
      <p:pic>
        <p:nvPicPr>
          <p:cNvPr id="14" name="Picture 13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EBB6EBF6-08F1-852E-6C40-A0C499A0E4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9744" y="952152"/>
            <a:ext cx="1038083" cy="1038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806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6" grpId="0" animBg="1"/>
      <p:bldP spid="17" grpId="0" animBg="1"/>
      <p:bldP spid="18" grpId="0" animBg="1"/>
      <p:bldP spid="23" grpId="0"/>
      <p:bldP spid="27" grpId="0" animBg="1"/>
      <p:bldP spid="8" grpId="0"/>
      <p:bldP spid="7" grpId="0" animBg="1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1B6430-2670-42A0-9281-DA78288AC6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1CEEB440-807B-D426-FB91-DE51D3DEDEA1}"/>
              </a:ext>
            </a:extLst>
          </p:cNvPr>
          <p:cNvGrpSpPr/>
          <p:nvPr/>
        </p:nvGrpSpPr>
        <p:grpSpPr>
          <a:xfrm>
            <a:off x="943044" y="69775"/>
            <a:ext cx="6632143" cy="4737895"/>
            <a:chOff x="943044" y="69775"/>
            <a:chExt cx="6632143" cy="4737895"/>
          </a:xfrm>
        </p:grpSpPr>
        <p:pic>
          <p:nvPicPr>
            <p:cNvPr id="6" name="Picture 5" descr="A map of the united states&#10;&#10;AI-generated content may be incorrect.">
              <a:extLst>
                <a:ext uri="{FF2B5EF4-FFF2-40B4-BE49-F238E27FC236}">
                  <a16:creationId xmlns:a16="http://schemas.microsoft.com/office/drawing/2014/main" id="{CBD5841C-6959-5241-3D41-5DC01C33009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3044" y="69775"/>
              <a:ext cx="6632143" cy="4737895"/>
            </a:xfrm>
            <a:prstGeom prst="rect">
              <a:avLst/>
            </a:prstGeom>
          </p:spPr>
        </p:pic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9D3AC40A-EAA1-65E9-A87F-A6F6B960F33D}"/>
                </a:ext>
              </a:extLst>
            </p:cNvPr>
            <p:cNvSpPr/>
            <p:nvPr/>
          </p:nvSpPr>
          <p:spPr>
            <a:xfrm>
              <a:off x="6548825" y="1940249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94475472-F43B-CD83-5923-76B7D8B77F0E}"/>
              </a:ext>
            </a:extLst>
          </p:cNvPr>
          <p:cNvSpPr/>
          <p:nvPr/>
        </p:nvSpPr>
        <p:spPr>
          <a:xfrm>
            <a:off x="0" y="4742822"/>
            <a:ext cx="12192000" cy="2115178"/>
          </a:xfrm>
          <a:prstGeom prst="rect">
            <a:avLst/>
          </a:prstGeom>
          <a:solidFill>
            <a:srgbClr val="0075C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 descr="A cartoon of a person in a suit&#10;&#10;AI-generated content may be incorrect.">
            <a:extLst>
              <a:ext uri="{FF2B5EF4-FFF2-40B4-BE49-F238E27FC236}">
                <a16:creationId xmlns:a16="http://schemas.microsoft.com/office/drawing/2014/main" id="{07CB2BAE-97DD-7BF8-B3C3-555A077B39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93" y="3693250"/>
            <a:ext cx="3059976" cy="30599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4042063-20BE-91BE-ABC9-CABDAD79CA75}"/>
              </a:ext>
            </a:extLst>
          </p:cNvPr>
          <p:cNvSpPr txBox="1"/>
          <p:nvPr/>
        </p:nvSpPr>
        <p:spPr>
          <a:xfrm>
            <a:off x="2166730" y="5292580"/>
            <a:ext cx="96409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Aptos" panose="020B0004020202020204" pitchFamily="34" charset="0"/>
              </a:rPr>
              <a:t>STATE PAID LEAVE LAWS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7C54258-AA82-3685-FD31-F7755CB4B5AF}"/>
              </a:ext>
            </a:extLst>
          </p:cNvPr>
          <p:cNvSpPr/>
          <p:nvPr/>
        </p:nvSpPr>
        <p:spPr>
          <a:xfrm>
            <a:off x="8040724" y="3626719"/>
            <a:ext cx="274320" cy="274320"/>
          </a:xfrm>
          <a:prstGeom prst="ellipse">
            <a:avLst/>
          </a:prstGeom>
          <a:solidFill>
            <a:srgbClr val="0075C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1EA0CAA-0BC7-B416-C171-AEFEFD901647}"/>
              </a:ext>
            </a:extLst>
          </p:cNvPr>
          <p:cNvSpPr txBox="1"/>
          <p:nvPr/>
        </p:nvSpPr>
        <p:spPr>
          <a:xfrm>
            <a:off x="8380589" y="3610644"/>
            <a:ext cx="2740542" cy="26161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en-US" sz="1100" dirty="0">
                <a:latin typeface="Tw Cen MT" panose="020B0602020104020603" pitchFamily="34" charset="0"/>
              </a:rPr>
              <a:t>states with paid leave for any reason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3DD1F31F-CAE2-B4B3-834D-83E897C9C53A}"/>
              </a:ext>
            </a:extLst>
          </p:cNvPr>
          <p:cNvSpPr/>
          <p:nvPr/>
        </p:nvSpPr>
        <p:spPr>
          <a:xfrm>
            <a:off x="8047468" y="4139699"/>
            <a:ext cx="274320" cy="274320"/>
          </a:xfrm>
          <a:prstGeom prst="ellipse">
            <a:avLst/>
          </a:prstGeom>
          <a:solidFill>
            <a:srgbClr val="80BB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F29326F-692E-D9F4-E508-5B01A9A1594A}"/>
              </a:ext>
            </a:extLst>
          </p:cNvPr>
          <p:cNvSpPr txBox="1"/>
          <p:nvPr/>
        </p:nvSpPr>
        <p:spPr>
          <a:xfrm>
            <a:off x="8387333" y="4047390"/>
            <a:ext cx="3360722" cy="430887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en-US" sz="1100" dirty="0">
                <a:latin typeface="Tw Cen MT" panose="020B0602020104020603" pitchFamily="34" charset="0"/>
              </a:rPr>
              <a:t>states with paid/sick leave</a:t>
            </a:r>
            <a:br>
              <a:rPr lang="en-US" sz="1100" dirty="0">
                <a:latin typeface="Tw Cen MT" panose="020B0602020104020603" pitchFamily="34" charset="0"/>
              </a:rPr>
            </a:br>
            <a:r>
              <a:rPr lang="en-US" sz="1100" dirty="0">
                <a:latin typeface="Tw Cen MT" panose="020B0602020104020603" pitchFamily="34" charset="0"/>
              </a:rPr>
              <a:t>including Washington, DC marked with red dot</a:t>
            </a:r>
          </a:p>
        </p:txBody>
      </p:sp>
    </p:spTree>
    <p:extLst>
      <p:ext uri="{BB962C8B-B14F-4D97-AF65-F5344CB8AC3E}">
        <p14:creationId xmlns:p14="http://schemas.microsoft.com/office/powerpoint/2010/main" val="4889889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BB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82A8FCD-4D07-CB7A-55D0-C16C28AA341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1225" r="1" b="14108"/>
          <a:stretch>
            <a:fillRect/>
          </a:stretch>
        </p:blipFill>
        <p:spPr>
          <a:xfrm>
            <a:off x="-18689" y="115738"/>
            <a:ext cx="11938653" cy="66188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A075CC8-B088-EE1B-FC80-D1986DAB92B0}"/>
              </a:ext>
            </a:extLst>
          </p:cNvPr>
          <p:cNvSpPr txBox="1"/>
          <p:nvPr/>
        </p:nvSpPr>
        <p:spPr>
          <a:xfrm>
            <a:off x="2017336" y="2077893"/>
            <a:ext cx="4842864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4800" dirty="0">
                <a:solidFill>
                  <a:srgbClr val="0075C9"/>
                </a:solidFill>
                <a:latin typeface="Comic Sans MS" panose="030F0702030302020204" pitchFamily="66" charset="0"/>
              </a:rPr>
              <a:t>HEALTH</a:t>
            </a:r>
          </a:p>
          <a:p>
            <a:pPr algn="ctr">
              <a:spcAft>
                <a:spcPts val="600"/>
              </a:spcAft>
            </a:pPr>
            <a:r>
              <a:rPr lang="en-US" sz="4800" dirty="0">
                <a:solidFill>
                  <a:srgbClr val="0075C9"/>
                </a:solidFill>
                <a:latin typeface="Comic Sans MS" panose="030F0702030302020204" pitchFamily="66" charset="0"/>
              </a:rPr>
              <a:t>PLAN</a:t>
            </a:r>
          </a:p>
          <a:p>
            <a:pPr algn="ctr">
              <a:spcAft>
                <a:spcPts val="600"/>
              </a:spcAft>
            </a:pPr>
            <a:r>
              <a:rPr lang="en-US" sz="4800" dirty="0">
                <a:solidFill>
                  <a:srgbClr val="0075C9"/>
                </a:solidFill>
                <a:latin typeface="Comic Sans MS" panose="030F0702030302020204" pitchFamily="66" charset="0"/>
              </a:rPr>
              <a:t>LITIGATION</a:t>
            </a:r>
            <a:endParaRPr lang="en-US" sz="4000" dirty="0">
              <a:solidFill>
                <a:srgbClr val="0075C9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53A3662-1E22-3681-3FAB-8C83AD360560}"/>
              </a:ext>
            </a:extLst>
          </p:cNvPr>
          <p:cNvSpPr/>
          <p:nvPr/>
        </p:nvSpPr>
        <p:spPr>
          <a:xfrm>
            <a:off x="0" y="8294913"/>
            <a:ext cx="12192000" cy="2115178"/>
          </a:xfrm>
          <a:prstGeom prst="rect">
            <a:avLst/>
          </a:prstGeom>
          <a:solidFill>
            <a:srgbClr val="80BB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75B20D-754F-24A8-C029-76D49FBEA41D}"/>
              </a:ext>
            </a:extLst>
          </p:cNvPr>
          <p:cNvSpPr txBox="1"/>
          <p:nvPr/>
        </p:nvSpPr>
        <p:spPr>
          <a:xfrm>
            <a:off x="2346942" y="8967222"/>
            <a:ext cx="96409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Aptos" panose="020B0004020202020204" pitchFamily="34" charset="0"/>
              </a:rPr>
              <a:t>TOBACCO SURCHARGE LITIGATION</a:t>
            </a:r>
          </a:p>
        </p:txBody>
      </p:sp>
      <p:pic>
        <p:nvPicPr>
          <p:cNvPr id="6" name="Picture 5" descr="A cartoon of a person pointing&#10;&#10;AI-generated content may be incorrect.">
            <a:extLst>
              <a:ext uri="{FF2B5EF4-FFF2-40B4-BE49-F238E27FC236}">
                <a16:creationId xmlns:a16="http://schemas.microsoft.com/office/drawing/2014/main" id="{413AFE61-2EAC-E5B7-8F9B-BECBE4C2C9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567" y="7665519"/>
            <a:ext cx="1793184" cy="2689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375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E333B0-BADF-5357-F77F-ADD3236F53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28ADCE5-C429-5B98-3A94-36A190632A46}"/>
              </a:ext>
            </a:extLst>
          </p:cNvPr>
          <p:cNvSpPr/>
          <p:nvPr/>
        </p:nvSpPr>
        <p:spPr>
          <a:xfrm>
            <a:off x="0" y="4742822"/>
            <a:ext cx="12192000" cy="2115178"/>
          </a:xfrm>
          <a:prstGeom prst="rect">
            <a:avLst/>
          </a:prstGeom>
          <a:solidFill>
            <a:srgbClr val="80BB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3841254-50EF-9ACB-4A71-2DFBA9AC5D39}"/>
              </a:ext>
            </a:extLst>
          </p:cNvPr>
          <p:cNvSpPr txBox="1"/>
          <p:nvPr/>
        </p:nvSpPr>
        <p:spPr>
          <a:xfrm>
            <a:off x="2346942" y="5384913"/>
            <a:ext cx="96409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Aptos" panose="020B0004020202020204" pitchFamily="34" charset="0"/>
              </a:rPr>
              <a:t>TOBACCO SURCHARGE LITIGATION</a:t>
            </a:r>
          </a:p>
        </p:txBody>
      </p:sp>
      <p:pic>
        <p:nvPicPr>
          <p:cNvPr id="6" name="Picture 5" descr="A cartoon of a person pointing&#10;&#10;AI-generated content may be incorrect.">
            <a:extLst>
              <a:ext uri="{FF2B5EF4-FFF2-40B4-BE49-F238E27FC236}">
                <a16:creationId xmlns:a16="http://schemas.microsoft.com/office/drawing/2014/main" id="{3ADD8DF5-21F7-BDEA-6A23-E6BC6AB9CE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567" y="4113428"/>
            <a:ext cx="1793184" cy="26897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7B9AA366-1E91-892F-1D0B-B1C5F3C3ACBF}"/>
              </a:ext>
            </a:extLst>
          </p:cNvPr>
          <p:cNvGrpSpPr/>
          <p:nvPr/>
        </p:nvGrpSpPr>
        <p:grpSpPr>
          <a:xfrm>
            <a:off x="187035" y="997527"/>
            <a:ext cx="11852566" cy="2267221"/>
            <a:chOff x="187035" y="997527"/>
            <a:chExt cx="11852566" cy="2267221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4D71480-5EAD-F61F-D924-C6F8AD669A2D}"/>
                </a:ext>
              </a:extLst>
            </p:cNvPr>
            <p:cNvSpPr txBox="1"/>
            <p:nvPr/>
          </p:nvSpPr>
          <p:spPr>
            <a:xfrm>
              <a:off x="187035" y="2341418"/>
              <a:ext cx="2542309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075C9"/>
                  </a:solidFill>
                  <a:latin typeface="+mj-lt"/>
                </a:rPr>
                <a:t>Rise in class actions over tobacco surcharges</a:t>
              </a:r>
            </a:p>
            <a:p>
              <a:pPr algn="ctr"/>
              <a:r>
                <a:rPr lang="en-US" sz="1400" b="1" dirty="0">
                  <a:solidFill>
                    <a:srgbClr val="0075C9"/>
                  </a:solidFill>
                </a:rPr>
                <a:t>(ERISA/HIPAA)</a:t>
              </a:r>
            </a:p>
          </p:txBody>
        </p:sp>
        <p:sp>
          <p:nvSpPr>
            <p:cNvPr id="41" name="Arrow: Right 40">
              <a:extLst>
                <a:ext uri="{FF2B5EF4-FFF2-40B4-BE49-F238E27FC236}">
                  <a16:creationId xmlns:a16="http://schemas.microsoft.com/office/drawing/2014/main" id="{97FF7277-4F24-E2EC-66E3-B529820185F1}"/>
                </a:ext>
              </a:extLst>
            </p:cNvPr>
            <p:cNvSpPr/>
            <p:nvPr/>
          </p:nvSpPr>
          <p:spPr>
            <a:xfrm>
              <a:off x="3200403" y="997527"/>
              <a:ext cx="2909454" cy="1163782"/>
            </a:xfrm>
            <a:prstGeom prst="rightArrow">
              <a:avLst/>
            </a:prstGeom>
            <a:solidFill>
              <a:srgbClr val="0083E6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35C04025-FEA0-C7C3-EB6C-D25A8E63882D}"/>
                </a:ext>
              </a:extLst>
            </p:cNvPr>
            <p:cNvSpPr/>
            <p:nvPr/>
          </p:nvSpPr>
          <p:spPr>
            <a:xfrm>
              <a:off x="3851566" y="997527"/>
              <a:ext cx="1163782" cy="1163782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83E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1C880BDF-B91A-E602-5598-5C2FE918B2F1}"/>
                </a:ext>
              </a:extLst>
            </p:cNvPr>
            <p:cNvSpPr txBox="1"/>
            <p:nvPr/>
          </p:nvSpPr>
          <p:spPr>
            <a:xfrm>
              <a:off x="3151907" y="2341418"/>
              <a:ext cx="2542309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083E6"/>
                  </a:solidFill>
                  <a:latin typeface="+mj-lt"/>
                </a:rPr>
                <a:t>Courts allowing claims to proceed</a:t>
              </a:r>
            </a:p>
            <a:p>
              <a:pPr algn="ctr"/>
              <a:r>
                <a:rPr lang="en-US" sz="1400" b="1" dirty="0">
                  <a:solidFill>
                    <a:srgbClr val="0083E6"/>
                  </a:solidFill>
                </a:rPr>
                <a:t>(fiduciary duty, notice issues)</a:t>
              </a:r>
            </a:p>
          </p:txBody>
        </p:sp>
        <p:sp>
          <p:nvSpPr>
            <p:cNvPr id="49" name="Arrow: Right 48">
              <a:extLst>
                <a:ext uri="{FF2B5EF4-FFF2-40B4-BE49-F238E27FC236}">
                  <a16:creationId xmlns:a16="http://schemas.microsoft.com/office/drawing/2014/main" id="{F43C9386-2DCD-8259-43E2-CA0429F1366B}"/>
                </a:ext>
              </a:extLst>
            </p:cNvPr>
            <p:cNvSpPr/>
            <p:nvPr/>
          </p:nvSpPr>
          <p:spPr>
            <a:xfrm>
              <a:off x="6165275" y="997527"/>
              <a:ext cx="2909454" cy="1163782"/>
            </a:xfrm>
            <a:prstGeom prst="rightArrow">
              <a:avLst/>
            </a:prstGeom>
            <a:solidFill>
              <a:srgbClr val="008FFA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D9BE2417-7135-A909-A1BB-E8DE80E30E42}"/>
                </a:ext>
              </a:extLst>
            </p:cNvPr>
            <p:cNvSpPr/>
            <p:nvPr/>
          </p:nvSpPr>
          <p:spPr>
            <a:xfrm>
              <a:off x="6816438" y="997527"/>
              <a:ext cx="1163782" cy="1163782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8FF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EA6F3FEE-04A6-2D15-99C7-21F6355C98BA}"/>
                </a:ext>
              </a:extLst>
            </p:cNvPr>
            <p:cNvSpPr txBox="1"/>
            <p:nvPr/>
          </p:nvSpPr>
          <p:spPr>
            <a:xfrm>
              <a:off x="6116779" y="2341418"/>
              <a:ext cx="2542309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08FFA"/>
                  </a:solidFill>
                  <a:latin typeface="+mj-lt"/>
                </a:rPr>
                <a:t>Multiple class settlements</a:t>
              </a:r>
            </a:p>
            <a:p>
              <a:pPr algn="ctr"/>
              <a:r>
                <a:rPr lang="en-US" sz="1400" b="1" dirty="0">
                  <a:solidFill>
                    <a:srgbClr val="008FFA"/>
                  </a:solidFill>
                </a:rPr>
                <a:t>(35-62% surcharge refunds)</a:t>
              </a:r>
            </a:p>
          </p:txBody>
        </p:sp>
        <p:sp>
          <p:nvSpPr>
            <p:cNvPr id="54" name="Arrow: Right 53">
              <a:extLst>
                <a:ext uri="{FF2B5EF4-FFF2-40B4-BE49-F238E27FC236}">
                  <a16:creationId xmlns:a16="http://schemas.microsoft.com/office/drawing/2014/main" id="{8C7D3535-0BB9-8C76-DCB6-CCCFB1E3D672}"/>
                </a:ext>
              </a:extLst>
            </p:cNvPr>
            <p:cNvSpPr/>
            <p:nvPr/>
          </p:nvSpPr>
          <p:spPr>
            <a:xfrm>
              <a:off x="9130147" y="997527"/>
              <a:ext cx="2909454" cy="1163782"/>
            </a:xfrm>
            <a:prstGeom prst="rightArrow">
              <a:avLst/>
            </a:prstGeom>
            <a:solidFill>
              <a:srgbClr val="159B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31893433-E82B-D013-E835-49E9AA74044D}"/>
                </a:ext>
              </a:extLst>
            </p:cNvPr>
            <p:cNvSpPr/>
            <p:nvPr/>
          </p:nvSpPr>
          <p:spPr>
            <a:xfrm>
              <a:off x="9781310" y="997527"/>
              <a:ext cx="1163782" cy="1163782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159B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CD1D8ADF-10E3-0DB8-D608-B10E6C2C922C}"/>
                </a:ext>
              </a:extLst>
            </p:cNvPr>
            <p:cNvSpPr txBox="1"/>
            <p:nvPr/>
          </p:nvSpPr>
          <p:spPr>
            <a:xfrm>
              <a:off x="9081651" y="2341418"/>
              <a:ext cx="254230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159BFF"/>
                  </a:solidFill>
                  <a:latin typeface="+mj-lt"/>
                </a:rPr>
                <a:t>Heightened DOL scrutiny;</a:t>
              </a:r>
            </a:p>
            <a:p>
              <a:pPr algn="ctr"/>
              <a:r>
                <a:rPr lang="en-US" dirty="0">
                  <a:solidFill>
                    <a:srgbClr val="159BFF"/>
                  </a:solidFill>
                  <a:latin typeface="+mj-lt"/>
                </a:rPr>
                <a:t>Compliance risks for employers</a:t>
              </a:r>
            </a:p>
          </p:txBody>
        </p:sp>
        <p:sp>
          <p:nvSpPr>
            <p:cNvPr id="17" name="Arrow: Right 16">
              <a:extLst>
                <a:ext uri="{FF2B5EF4-FFF2-40B4-BE49-F238E27FC236}">
                  <a16:creationId xmlns:a16="http://schemas.microsoft.com/office/drawing/2014/main" id="{2E7E82A5-DBEF-D826-5376-F0393BF645E3}"/>
                </a:ext>
              </a:extLst>
            </p:cNvPr>
            <p:cNvSpPr/>
            <p:nvPr/>
          </p:nvSpPr>
          <p:spPr>
            <a:xfrm>
              <a:off x="235531" y="997527"/>
              <a:ext cx="2909454" cy="1163782"/>
            </a:xfrm>
            <a:prstGeom prst="rightArrow">
              <a:avLst/>
            </a:prstGeom>
            <a:solidFill>
              <a:srgbClr val="0075C9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50FA69C6-01A7-261D-27FB-DD2796A23693}"/>
                </a:ext>
              </a:extLst>
            </p:cNvPr>
            <p:cNvSpPr/>
            <p:nvPr/>
          </p:nvSpPr>
          <p:spPr>
            <a:xfrm>
              <a:off x="886694" y="997527"/>
              <a:ext cx="1163782" cy="1163782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75C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7" name="Picture 6" descr="A blue arrow pointing up&#10;&#10;AI-generated content may be incorrect.">
              <a:extLst>
                <a:ext uri="{FF2B5EF4-FFF2-40B4-BE49-F238E27FC236}">
                  <a16:creationId xmlns:a16="http://schemas.microsoft.com/office/drawing/2014/main" id="{0BD146F4-F62C-B4CE-6BF2-53D4F005AF5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3426" y="1242392"/>
              <a:ext cx="660952" cy="660952"/>
            </a:xfrm>
            <a:prstGeom prst="rect">
              <a:avLst/>
            </a:prstGeom>
          </p:spPr>
        </p:pic>
        <p:pic>
          <p:nvPicPr>
            <p:cNvPr id="9" name="Graphic 8" descr="Court with solid fill">
              <a:extLst>
                <a:ext uri="{FF2B5EF4-FFF2-40B4-BE49-F238E27FC236}">
                  <a16:creationId xmlns:a16="http://schemas.microsoft.com/office/drawing/2014/main" id="{BD01DB7D-5891-84EE-EEC4-C9CD7E24045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988905" y="1088334"/>
              <a:ext cx="914400" cy="914400"/>
            </a:xfrm>
            <a:prstGeom prst="rect">
              <a:avLst/>
            </a:prstGeom>
          </p:spPr>
        </p:pic>
        <p:pic>
          <p:nvPicPr>
            <p:cNvPr id="11" name="Graphic 10" descr="Scales of justice with solid fill">
              <a:extLst>
                <a:ext uri="{FF2B5EF4-FFF2-40B4-BE49-F238E27FC236}">
                  <a16:creationId xmlns:a16="http://schemas.microsoft.com/office/drawing/2014/main" id="{C21BF744-5B2F-35C3-9472-59AF456465F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990521" y="1121465"/>
              <a:ext cx="821635" cy="821635"/>
            </a:xfrm>
            <a:prstGeom prst="rect">
              <a:avLst/>
            </a:prstGeom>
          </p:spPr>
        </p:pic>
        <p:pic>
          <p:nvPicPr>
            <p:cNvPr id="13" name="Graphic 12" descr="Magnifying glass with solid fill">
              <a:extLst>
                <a:ext uri="{FF2B5EF4-FFF2-40B4-BE49-F238E27FC236}">
                  <a16:creationId xmlns:a16="http://schemas.microsoft.com/office/drawing/2014/main" id="{66526E6D-EADD-9CF1-085F-4117930117F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 flipH="1">
              <a:off x="9992139" y="1187726"/>
              <a:ext cx="735496" cy="7354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202625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331939-2B4B-EA44-3719-EA5F293A78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76E6CB8-B35C-E93D-033C-F42A054A76DA}"/>
              </a:ext>
            </a:extLst>
          </p:cNvPr>
          <p:cNvSpPr/>
          <p:nvPr/>
        </p:nvSpPr>
        <p:spPr>
          <a:xfrm>
            <a:off x="0" y="4742822"/>
            <a:ext cx="12192000" cy="2115178"/>
          </a:xfrm>
          <a:prstGeom prst="rect">
            <a:avLst/>
          </a:prstGeom>
          <a:solidFill>
            <a:srgbClr val="80BB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4DC015A-0FA8-616C-624F-5907622DB8BE}"/>
              </a:ext>
            </a:extLst>
          </p:cNvPr>
          <p:cNvSpPr txBox="1"/>
          <p:nvPr/>
        </p:nvSpPr>
        <p:spPr>
          <a:xfrm>
            <a:off x="2346942" y="5384913"/>
            <a:ext cx="96409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Aptos" panose="020B0004020202020204" pitchFamily="34" charset="0"/>
              </a:rPr>
              <a:t>Faulk Co. vs. Becerra (ND TX)</a:t>
            </a:r>
          </a:p>
        </p:txBody>
      </p:sp>
      <p:pic>
        <p:nvPicPr>
          <p:cNvPr id="6" name="Picture 5" descr="A cartoon of a person pointing&#10;&#10;AI-generated content may be incorrect.">
            <a:extLst>
              <a:ext uri="{FF2B5EF4-FFF2-40B4-BE49-F238E27FC236}">
                <a16:creationId xmlns:a16="http://schemas.microsoft.com/office/drawing/2014/main" id="{A94E208A-566A-12A5-0EEC-B0154AD2B9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567" y="4113428"/>
            <a:ext cx="1793184" cy="26897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4FCFE336-F060-AD87-A62B-CF716EE987B0}"/>
              </a:ext>
            </a:extLst>
          </p:cNvPr>
          <p:cNvGrpSpPr/>
          <p:nvPr/>
        </p:nvGrpSpPr>
        <p:grpSpPr>
          <a:xfrm>
            <a:off x="187035" y="997527"/>
            <a:ext cx="11852566" cy="2544220"/>
            <a:chOff x="187035" y="997527"/>
            <a:chExt cx="11852566" cy="2544220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5160BBC-A634-52BF-EAA4-3BE8237978EA}"/>
                </a:ext>
              </a:extLst>
            </p:cNvPr>
            <p:cNvSpPr txBox="1"/>
            <p:nvPr/>
          </p:nvSpPr>
          <p:spPr>
            <a:xfrm>
              <a:off x="187035" y="2341418"/>
              <a:ext cx="254230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075C9"/>
                  </a:solidFill>
                  <a:latin typeface="+mj-lt"/>
                </a:rPr>
                <a:t>Plaintiff assessed ACA penalty for failure to offer coverage</a:t>
              </a:r>
              <a:endParaRPr lang="en-US" sz="1400" b="1" dirty="0">
                <a:solidFill>
                  <a:srgbClr val="0075C9"/>
                </a:solidFill>
              </a:endParaRPr>
            </a:p>
          </p:txBody>
        </p:sp>
        <p:sp>
          <p:nvSpPr>
            <p:cNvPr id="41" name="Arrow: Right 40">
              <a:extLst>
                <a:ext uri="{FF2B5EF4-FFF2-40B4-BE49-F238E27FC236}">
                  <a16:creationId xmlns:a16="http://schemas.microsoft.com/office/drawing/2014/main" id="{6DE7FD79-F320-CF5E-069D-20BA4B9B9AC3}"/>
                </a:ext>
              </a:extLst>
            </p:cNvPr>
            <p:cNvSpPr/>
            <p:nvPr/>
          </p:nvSpPr>
          <p:spPr>
            <a:xfrm>
              <a:off x="3200403" y="997527"/>
              <a:ext cx="2909454" cy="1163782"/>
            </a:xfrm>
            <a:prstGeom prst="rightArrow">
              <a:avLst/>
            </a:prstGeom>
            <a:solidFill>
              <a:srgbClr val="0083E6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1041C6DA-48D0-11DD-D752-07AE8F092295}"/>
                </a:ext>
              </a:extLst>
            </p:cNvPr>
            <p:cNvSpPr/>
            <p:nvPr/>
          </p:nvSpPr>
          <p:spPr>
            <a:xfrm>
              <a:off x="3851566" y="997527"/>
              <a:ext cx="1163782" cy="1163782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83E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121A5FAB-8204-0585-ACEC-1FC8540A47E5}"/>
                </a:ext>
              </a:extLst>
            </p:cNvPr>
            <p:cNvSpPr txBox="1"/>
            <p:nvPr/>
          </p:nvSpPr>
          <p:spPr>
            <a:xfrm>
              <a:off x="3151907" y="2341418"/>
              <a:ext cx="254230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083E6"/>
                  </a:solidFill>
                  <a:latin typeface="+mj-lt"/>
                </a:rPr>
                <a:t>Alleged lack of authority to issue certification necessary to assess penalty</a:t>
              </a:r>
              <a:endParaRPr lang="en-US" sz="1400" b="1" dirty="0">
                <a:solidFill>
                  <a:srgbClr val="0083E6"/>
                </a:solidFill>
              </a:endParaRPr>
            </a:p>
          </p:txBody>
        </p:sp>
        <p:sp>
          <p:nvSpPr>
            <p:cNvPr id="49" name="Arrow: Right 48">
              <a:extLst>
                <a:ext uri="{FF2B5EF4-FFF2-40B4-BE49-F238E27FC236}">
                  <a16:creationId xmlns:a16="http://schemas.microsoft.com/office/drawing/2014/main" id="{19C69FE5-320A-E633-63DF-2085AF74CA3C}"/>
                </a:ext>
              </a:extLst>
            </p:cNvPr>
            <p:cNvSpPr/>
            <p:nvPr/>
          </p:nvSpPr>
          <p:spPr>
            <a:xfrm>
              <a:off x="6165275" y="997527"/>
              <a:ext cx="2909454" cy="1163782"/>
            </a:xfrm>
            <a:prstGeom prst="rightArrow">
              <a:avLst/>
            </a:prstGeom>
            <a:solidFill>
              <a:srgbClr val="008FFA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DF9D36C1-8F20-01F7-FFEA-05D8BABA16DF}"/>
                </a:ext>
              </a:extLst>
            </p:cNvPr>
            <p:cNvSpPr/>
            <p:nvPr/>
          </p:nvSpPr>
          <p:spPr>
            <a:xfrm>
              <a:off x="6816438" y="997527"/>
              <a:ext cx="1163782" cy="1163782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8FF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B61958B4-3308-D257-77B9-5FC76175449C}"/>
                </a:ext>
              </a:extLst>
            </p:cNvPr>
            <p:cNvSpPr txBox="1"/>
            <p:nvPr/>
          </p:nvSpPr>
          <p:spPr>
            <a:xfrm>
              <a:off x="6116779" y="2341418"/>
              <a:ext cx="254230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08FFA"/>
                  </a:solidFill>
                  <a:latin typeface="+mj-lt"/>
                </a:rPr>
                <a:t>Court agreed and granted summary judgment</a:t>
              </a:r>
              <a:endParaRPr lang="en-US" sz="1400" b="1" dirty="0">
                <a:solidFill>
                  <a:srgbClr val="008FFA"/>
                </a:solidFill>
              </a:endParaRPr>
            </a:p>
          </p:txBody>
        </p:sp>
        <p:sp>
          <p:nvSpPr>
            <p:cNvPr id="54" name="Arrow: Right 53">
              <a:extLst>
                <a:ext uri="{FF2B5EF4-FFF2-40B4-BE49-F238E27FC236}">
                  <a16:creationId xmlns:a16="http://schemas.microsoft.com/office/drawing/2014/main" id="{B4C2E754-B050-54F4-393C-79A6DD8A86EB}"/>
                </a:ext>
              </a:extLst>
            </p:cNvPr>
            <p:cNvSpPr/>
            <p:nvPr/>
          </p:nvSpPr>
          <p:spPr>
            <a:xfrm>
              <a:off x="9130147" y="997527"/>
              <a:ext cx="2909454" cy="1163782"/>
            </a:xfrm>
            <a:prstGeom prst="rightArrow">
              <a:avLst/>
            </a:prstGeom>
            <a:solidFill>
              <a:srgbClr val="159B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367BDD17-9DE5-EFA0-66BB-256D5D2453E1}"/>
                </a:ext>
              </a:extLst>
            </p:cNvPr>
            <p:cNvSpPr/>
            <p:nvPr/>
          </p:nvSpPr>
          <p:spPr>
            <a:xfrm>
              <a:off x="9781310" y="997527"/>
              <a:ext cx="1163782" cy="1163782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159B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F1FC9E1F-EC39-F593-4B76-334D6EC088F9}"/>
                </a:ext>
              </a:extLst>
            </p:cNvPr>
            <p:cNvSpPr txBox="1"/>
            <p:nvPr/>
          </p:nvSpPr>
          <p:spPr>
            <a:xfrm>
              <a:off x="9081651" y="2341418"/>
              <a:ext cx="254230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159BFF"/>
                  </a:solidFill>
                  <a:latin typeface="+mj-lt"/>
                </a:rPr>
                <a:t>ACA penalty does not have to be paid only in ND of TX</a:t>
              </a:r>
            </a:p>
          </p:txBody>
        </p:sp>
        <p:sp>
          <p:nvSpPr>
            <p:cNvPr id="17" name="Arrow: Right 16">
              <a:extLst>
                <a:ext uri="{FF2B5EF4-FFF2-40B4-BE49-F238E27FC236}">
                  <a16:creationId xmlns:a16="http://schemas.microsoft.com/office/drawing/2014/main" id="{BB02DF0A-212A-A1A9-CF9D-E9FF8BFF1A47}"/>
                </a:ext>
              </a:extLst>
            </p:cNvPr>
            <p:cNvSpPr/>
            <p:nvPr/>
          </p:nvSpPr>
          <p:spPr>
            <a:xfrm>
              <a:off x="235531" y="997527"/>
              <a:ext cx="2909454" cy="1163782"/>
            </a:xfrm>
            <a:prstGeom prst="rightArrow">
              <a:avLst/>
            </a:prstGeom>
            <a:solidFill>
              <a:srgbClr val="0075C9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8D5617F1-A857-8698-4407-B894E35AF50D}"/>
                </a:ext>
              </a:extLst>
            </p:cNvPr>
            <p:cNvSpPr/>
            <p:nvPr/>
          </p:nvSpPr>
          <p:spPr>
            <a:xfrm>
              <a:off x="886694" y="997527"/>
              <a:ext cx="1163782" cy="1163782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75C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7" name="Picture 6" descr="A blue arrow pointing up&#10;&#10;AI-generated content may be incorrect.">
              <a:extLst>
                <a:ext uri="{FF2B5EF4-FFF2-40B4-BE49-F238E27FC236}">
                  <a16:creationId xmlns:a16="http://schemas.microsoft.com/office/drawing/2014/main" id="{7D0D1B0E-9FB9-E70A-2E3B-5B812820D87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3426" y="1242392"/>
              <a:ext cx="660952" cy="660952"/>
            </a:xfrm>
            <a:prstGeom prst="rect">
              <a:avLst/>
            </a:prstGeom>
          </p:spPr>
        </p:pic>
        <p:pic>
          <p:nvPicPr>
            <p:cNvPr id="9" name="Graphic 8" descr="Court with solid fill">
              <a:extLst>
                <a:ext uri="{FF2B5EF4-FFF2-40B4-BE49-F238E27FC236}">
                  <a16:creationId xmlns:a16="http://schemas.microsoft.com/office/drawing/2014/main" id="{47637ADD-D800-98BF-F779-E711C9CB7BD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988905" y="1088334"/>
              <a:ext cx="914400" cy="914400"/>
            </a:xfrm>
            <a:prstGeom prst="rect">
              <a:avLst/>
            </a:prstGeom>
          </p:spPr>
        </p:pic>
        <p:pic>
          <p:nvPicPr>
            <p:cNvPr id="11" name="Graphic 10" descr="Scales of justice with solid fill">
              <a:extLst>
                <a:ext uri="{FF2B5EF4-FFF2-40B4-BE49-F238E27FC236}">
                  <a16:creationId xmlns:a16="http://schemas.microsoft.com/office/drawing/2014/main" id="{3EF2C31B-C981-5FF1-4840-D569873873A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990521" y="1121465"/>
              <a:ext cx="821635" cy="821635"/>
            </a:xfrm>
            <a:prstGeom prst="rect">
              <a:avLst/>
            </a:prstGeom>
          </p:spPr>
        </p:pic>
      </p:grpSp>
      <p:pic>
        <p:nvPicPr>
          <p:cNvPr id="14" name="Picture 13" descr="A blue gavel and a black background&#10;&#10;AI-generated content may be incorrect.">
            <a:extLst>
              <a:ext uri="{FF2B5EF4-FFF2-40B4-BE49-F238E27FC236}">
                <a16:creationId xmlns:a16="http://schemas.microsoft.com/office/drawing/2014/main" id="{31EA7BC9-E011-8079-B875-17CC748696C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2024" y="1061172"/>
            <a:ext cx="941562" cy="941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68940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0DBB41-8BC3-3915-9291-88B2D360F6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A244624-35C5-3B78-3231-EE52215EBDCA}"/>
              </a:ext>
            </a:extLst>
          </p:cNvPr>
          <p:cNvSpPr/>
          <p:nvPr/>
        </p:nvSpPr>
        <p:spPr>
          <a:xfrm>
            <a:off x="0" y="4742822"/>
            <a:ext cx="12192000" cy="2115178"/>
          </a:xfrm>
          <a:prstGeom prst="rect">
            <a:avLst/>
          </a:prstGeom>
          <a:solidFill>
            <a:srgbClr val="80BB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50783F9-BC42-132B-782C-9DF5598F4934}"/>
              </a:ext>
            </a:extLst>
          </p:cNvPr>
          <p:cNvSpPr txBox="1"/>
          <p:nvPr/>
        </p:nvSpPr>
        <p:spPr>
          <a:xfrm>
            <a:off x="2346942" y="5292580"/>
            <a:ext cx="96409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Aptos" panose="020B0004020202020204" pitchFamily="34" charset="0"/>
              </a:rPr>
              <a:t>WELLS FARGO CASE</a:t>
            </a:r>
          </a:p>
        </p:txBody>
      </p:sp>
      <p:pic>
        <p:nvPicPr>
          <p:cNvPr id="6" name="Picture 5" descr="A cartoon of a person pointing&#10;&#10;AI-generated content may be incorrect.">
            <a:extLst>
              <a:ext uri="{FF2B5EF4-FFF2-40B4-BE49-F238E27FC236}">
                <a16:creationId xmlns:a16="http://schemas.microsoft.com/office/drawing/2014/main" id="{A7D8560D-EA4E-6E81-7A33-B3604D88D5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567" y="4113428"/>
            <a:ext cx="1793184" cy="26897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825B2A23-29CA-6C3C-3850-EAA7C554B04A}"/>
              </a:ext>
            </a:extLst>
          </p:cNvPr>
          <p:cNvGrpSpPr/>
          <p:nvPr/>
        </p:nvGrpSpPr>
        <p:grpSpPr>
          <a:xfrm>
            <a:off x="1663932" y="997527"/>
            <a:ext cx="8839198" cy="2267221"/>
            <a:chOff x="1927171" y="997527"/>
            <a:chExt cx="8839198" cy="2267221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1D32D8A6-6E70-8E7C-F9F2-855E65E16980}"/>
                </a:ext>
              </a:extLst>
            </p:cNvPr>
            <p:cNvSpPr txBox="1"/>
            <p:nvPr/>
          </p:nvSpPr>
          <p:spPr>
            <a:xfrm>
              <a:off x="2231755" y="2341418"/>
              <a:ext cx="186946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075C9"/>
                  </a:solidFill>
                  <a:latin typeface="+mj-lt"/>
                </a:rPr>
                <a:t>Claim that WF breached fiduciary duty</a:t>
              </a:r>
              <a:endParaRPr lang="en-US" sz="1400" b="1" dirty="0">
                <a:solidFill>
                  <a:srgbClr val="0075C9"/>
                </a:solidFill>
              </a:endParaRPr>
            </a:p>
          </p:txBody>
        </p:sp>
        <p:sp>
          <p:nvSpPr>
            <p:cNvPr id="41" name="Arrow: Right 40">
              <a:extLst>
                <a:ext uri="{FF2B5EF4-FFF2-40B4-BE49-F238E27FC236}">
                  <a16:creationId xmlns:a16="http://schemas.microsoft.com/office/drawing/2014/main" id="{BF2E5782-361F-455F-8ED8-E272C0298E8E}"/>
                </a:ext>
              </a:extLst>
            </p:cNvPr>
            <p:cNvSpPr/>
            <p:nvPr/>
          </p:nvSpPr>
          <p:spPr>
            <a:xfrm>
              <a:off x="4892043" y="997527"/>
              <a:ext cx="2909454" cy="1163782"/>
            </a:xfrm>
            <a:prstGeom prst="rightArrow">
              <a:avLst/>
            </a:prstGeom>
            <a:solidFill>
              <a:srgbClr val="0083E6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4190475D-5B30-456F-6E03-3B9C3FC26C44}"/>
                </a:ext>
              </a:extLst>
            </p:cNvPr>
            <p:cNvSpPr/>
            <p:nvPr/>
          </p:nvSpPr>
          <p:spPr>
            <a:xfrm>
              <a:off x="5543206" y="997527"/>
              <a:ext cx="1163782" cy="1163782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83E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E8662BE6-D8D7-9426-A0E2-84343E38EE15}"/>
                </a:ext>
              </a:extLst>
            </p:cNvPr>
            <p:cNvSpPr txBox="1"/>
            <p:nvPr/>
          </p:nvSpPr>
          <p:spPr>
            <a:xfrm>
              <a:off x="5278105" y="2341418"/>
              <a:ext cx="170210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083E6"/>
                  </a:solidFill>
                  <a:latin typeface="+mj-lt"/>
                </a:rPr>
                <a:t>Alleged high PBM fees</a:t>
              </a:r>
              <a:endParaRPr lang="en-US" sz="1400" b="1" dirty="0">
                <a:solidFill>
                  <a:srgbClr val="0083E6"/>
                </a:solidFill>
              </a:endParaRPr>
            </a:p>
          </p:txBody>
        </p:sp>
        <p:sp>
          <p:nvSpPr>
            <p:cNvPr id="49" name="Arrow: Right 48">
              <a:extLst>
                <a:ext uri="{FF2B5EF4-FFF2-40B4-BE49-F238E27FC236}">
                  <a16:creationId xmlns:a16="http://schemas.microsoft.com/office/drawing/2014/main" id="{53512BCC-2956-2F38-56B2-12A0E2B69B5E}"/>
                </a:ext>
              </a:extLst>
            </p:cNvPr>
            <p:cNvSpPr/>
            <p:nvPr/>
          </p:nvSpPr>
          <p:spPr>
            <a:xfrm>
              <a:off x="7856915" y="997527"/>
              <a:ext cx="2909454" cy="1163782"/>
            </a:xfrm>
            <a:prstGeom prst="rightArrow">
              <a:avLst/>
            </a:prstGeom>
            <a:solidFill>
              <a:srgbClr val="008FFA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2EAD460A-0FEF-3B30-6D34-AEC28E43E938}"/>
                </a:ext>
              </a:extLst>
            </p:cNvPr>
            <p:cNvSpPr/>
            <p:nvPr/>
          </p:nvSpPr>
          <p:spPr>
            <a:xfrm>
              <a:off x="8508078" y="997527"/>
              <a:ext cx="1163782" cy="1163782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8FF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F57685C6-D41F-DCEC-DBAE-6AD5CF6EE20D}"/>
                </a:ext>
              </a:extLst>
            </p:cNvPr>
            <p:cNvSpPr txBox="1"/>
            <p:nvPr/>
          </p:nvSpPr>
          <p:spPr>
            <a:xfrm>
              <a:off x="8139072" y="2341418"/>
              <a:ext cx="192195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08FFA"/>
                  </a:solidFill>
                  <a:latin typeface="+mj-lt"/>
                </a:rPr>
                <a:t>Court dismissed due to no standing</a:t>
              </a:r>
              <a:endParaRPr lang="en-US" sz="1400" b="1" dirty="0">
                <a:solidFill>
                  <a:srgbClr val="008FFA"/>
                </a:solidFill>
              </a:endParaRPr>
            </a:p>
          </p:txBody>
        </p:sp>
        <p:sp>
          <p:nvSpPr>
            <p:cNvPr id="17" name="Arrow: Right 16">
              <a:extLst>
                <a:ext uri="{FF2B5EF4-FFF2-40B4-BE49-F238E27FC236}">
                  <a16:creationId xmlns:a16="http://schemas.microsoft.com/office/drawing/2014/main" id="{4682C6C1-EAF3-4C20-D141-324E46123764}"/>
                </a:ext>
              </a:extLst>
            </p:cNvPr>
            <p:cNvSpPr/>
            <p:nvPr/>
          </p:nvSpPr>
          <p:spPr>
            <a:xfrm>
              <a:off x="1927171" y="997527"/>
              <a:ext cx="2909454" cy="1163782"/>
            </a:xfrm>
            <a:prstGeom prst="rightArrow">
              <a:avLst/>
            </a:prstGeom>
            <a:solidFill>
              <a:srgbClr val="0075C9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28A9B564-D66A-814B-FBFC-EF53F4C02DC6}"/>
                </a:ext>
              </a:extLst>
            </p:cNvPr>
            <p:cNvSpPr/>
            <p:nvPr/>
          </p:nvSpPr>
          <p:spPr>
            <a:xfrm>
              <a:off x="2578334" y="997527"/>
              <a:ext cx="1163782" cy="1163782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75C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5" name="Graphic 4" descr="Gavel with solid fill">
              <a:extLst>
                <a:ext uri="{FF2B5EF4-FFF2-40B4-BE49-F238E27FC236}">
                  <a16:creationId xmlns:a16="http://schemas.microsoft.com/office/drawing/2014/main" id="{06390F56-463C-1D80-6905-FDD78C9760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663940" y="1085850"/>
              <a:ext cx="914400" cy="914400"/>
            </a:xfrm>
            <a:prstGeom prst="rect">
              <a:avLst/>
            </a:prstGeom>
          </p:spPr>
        </p:pic>
        <p:pic>
          <p:nvPicPr>
            <p:cNvPr id="12" name="Picture 11" descr="A blue arrow with a dollar sign&#10;&#10;AI-generated content may be incorrect.">
              <a:extLst>
                <a:ext uri="{FF2B5EF4-FFF2-40B4-BE49-F238E27FC236}">
                  <a16:creationId xmlns:a16="http://schemas.microsoft.com/office/drawing/2014/main" id="{C561E1CD-4F9B-AB0D-5E6D-A5406A66842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7864" y="1181099"/>
              <a:ext cx="727711" cy="727711"/>
            </a:xfrm>
            <a:prstGeom prst="rect">
              <a:avLst/>
            </a:prstGeom>
          </p:spPr>
        </p:pic>
        <p:pic>
          <p:nvPicPr>
            <p:cNvPr id="19" name="Picture 18" descr="A blue triangle with a exclamation mark&#10;&#10;AI-generated content may be incorrect.">
              <a:extLst>
                <a:ext uri="{FF2B5EF4-FFF2-40B4-BE49-F238E27FC236}">
                  <a16:creationId xmlns:a16="http://schemas.microsoft.com/office/drawing/2014/main" id="{F12379E4-90D4-05AF-FA5A-BAE833D4878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80805" y="1149800"/>
              <a:ext cx="786261" cy="78626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04586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935706-4F47-19D4-7A07-F3F32CBC38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39150F2-154A-3C84-1AC9-04B81EE5694F}"/>
              </a:ext>
            </a:extLst>
          </p:cNvPr>
          <p:cNvSpPr/>
          <p:nvPr/>
        </p:nvSpPr>
        <p:spPr>
          <a:xfrm>
            <a:off x="0" y="4742822"/>
            <a:ext cx="12192000" cy="2115178"/>
          </a:xfrm>
          <a:prstGeom prst="rect">
            <a:avLst/>
          </a:prstGeom>
          <a:solidFill>
            <a:srgbClr val="80BB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9F1E883-CCEA-D2BA-79AD-C2FFAD3EBBD4}"/>
              </a:ext>
            </a:extLst>
          </p:cNvPr>
          <p:cNvSpPr txBox="1"/>
          <p:nvPr/>
        </p:nvSpPr>
        <p:spPr>
          <a:xfrm>
            <a:off x="1928385" y="5292580"/>
            <a:ext cx="102224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Aptos" panose="020B0004020202020204" pitchFamily="34" charset="0"/>
              </a:rPr>
              <a:t>JOHNSON &amp; JOHNSON CASE</a:t>
            </a:r>
          </a:p>
        </p:txBody>
      </p:sp>
      <p:pic>
        <p:nvPicPr>
          <p:cNvPr id="6" name="Picture 5" descr="A cartoon of a person pointing&#10;&#10;AI-generated content may be incorrect.">
            <a:extLst>
              <a:ext uri="{FF2B5EF4-FFF2-40B4-BE49-F238E27FC236}">
                <a16:creationId xmlns:a16="http://schemas.microsoft.com/office/drawing/2014/main" id="{53D1F18C-7D19-BB32-6F37-A761701DFD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567" y="4113428"/>
            <a:ext cx="1793184" cy="26897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6F7831B8-3B5F-5013-1D66-DEFACFA9FB82}"/>
              </a:ext>
            </a:extLst>
          </p:cNvPr>
          <p:cNvGrpSpPr/>
          <p:nvPr/>
        </p:nvGrpSpPr>
        <p:grpSpPr>
          <a:xfrm>
            <a:off x="1677786" y="997527"/>
            <a:ext cx="8839198" cy="2544220"/>
            <a:chOff x="1927171" y="997527"/>
            <a:chExt cx="8839198" cy="2544220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7BB515D-F375-89A8-EB0D-4E0C2FAD1F46}"/>
                </a:ext>
              </a:extLst>
            </p:cNvPr>
            <p:cNvSpPr txBox="1"/>
            <p:nvPr/>
          </p:nvSpPr>
          <p:spPr>
            <a:xfrm>
              <a:off x="2141223" y="2341418"/>
              <a:ext cx="206863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075C9"/>
                  </a:solidFill>
                  <a:latin typeface="+mj-lt"/>
                </a:rPr>
                <a:t>Claim breach for mismanagement of Rx prices</a:t>
              </a:r>
              <a:endParaRPr lang="en-US" sz="1400" b="1" dirty="0">
                <a:solidFill>
                  <a:srgbClr val="0075C9"/>
                </a:solidFill>
              </a:endParaRPr>
            </a:p>
          </p:txBody>
        </p:sp>
        <p:sp>
          <p:nvSpPr>
            <p:cNvPr id="41" name="Arrow: Right 40">
              <a:extLst>
                <a:ext uri="{FF2B5EF4-FFF2-40B4-BE49-F238E27FC236}">
                  <a16:creationId xmlns:a16="http://schemas.microsoft.com/office/drawing/2014/main" id="{D3C5B2EA-99F3-C1B4-C7F9-911EB3F5B98B}"/>
                </a:ext>
              </a:extLst>
            </p:cNvPr>
            <p:cNvSpPr/>
            <p:nvPr/>
          </p:nvSpPr>
          <p:spPr>
            <a:xfrm>
              <a:off x="4892043" y="997527"/>
              <a:ext cx="2909454" cy="1163782"/>
            </a:xfrm>
            <a:prstGeom prst="rightArrow">
              <a:avLst/>
            </a:prstGeom>
            <a:solidFill>
              <a:srgbClr val="0083E6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4B42B3DA-9B8A-F6B9-0FA8-BAE7D6A1F33D}"/>
                </a:ext>
              </a:extLst>
            </p:cNvPr>
            <p:cNvSpPr/>
            <p:nvPr/>
          </p:nvSpPr>
          <p:spPr>
            <a:xfrm>
              <a:off x="5543206" y="997527"/>
              <a:ext cx="1163782" cy="1163782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83E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3E519759-6BA4-48AD-0437-6F708405F9AC}"/>
                </a:ext>
              </a:extLst>
            </p:cNvPr>
            <p:cNvSpPr txBox="1"/>
            <p:nvPr/>
          </p:nvSpPr>
          <p:spPr>
            <a:xfrm>
              <a:off x="5078929" y="2341418"/>
              <a:ext cx="210046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083E6"/>
                  </a:solidFill>
                  <a:latin typeface="+mj-lt"/>
                </a:rPr>
                <a:t>Originally dismissed but no complaint filed in March</a:t>
              </a:r>
              <a:endParaRPr lang="en-US" sz="1400" b="1" dirty="0">
                <a:solidFill>
                  <a:srgbClr val="0083E6"/>
                </a:solidFill>
              </a:endParaRPr>
            </a:p>
          </p:txBody>
        </p:sp>
        <p:sp>
          <p:nvSpPr>
            <p:cNvPr id="49" name="Arrow: Right 48">
              <a:extLst>
                <a:ext uri="{FF2B5EF4-FFF2-40B4-BE49-F238E27FC236}">
                  <a16:creationId xmlns:a16="http://schemas.microsoft.com/office/drawing/2014/main" id="{FFC3C601-5852-2A60-7D48-C6255E4F12BF}"/>
                </a:ext>
              </a:extLst>
            </p:cNvPr>
            <p:cNvSpPr/>
            <p:nvPr/>
          </p:nvSpPr>
          <p:spPr>
            <a:xfrm>
              <a:off x="7856915" y="997527"/>
              <a:ext cx="2909454" cy="1163782"/>
            </a:xfrm>
            <a:prstGeom prst="rightArrow">
              <a:avLst/>
            </a:prstGeom>
            <a:solidFill>
              <a:srgbClr val="008FFA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ECA6BC89-CEE3-68F3-74DD-BEE9783795D3}"/>
                </a:ext>
              </a:extLst>
            </p:cNvPr>
            <p:cNvSpPr/>
            <p:nvPr/>
          </p:nvSpPr>
          <p:spPr>
            <a:xfrm>
              <a:off x="8508078" y="997527"/>
              <a:ext cx="1163782" cy="1163782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8FF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CFD24735-0901-9A4D-ECA4-D0F1CB8F8450}"/>
                </a:ext>
              </a:extLst>
            </p:cNvPr>
            <p:cNvSpPr txBox="1"/>
            <p:nvPr/>
          </p:nvSpPr>
          <p:spPr>
            <a:xfrm>
              <a:off x="8116236" y="2341418"/>
              <a:ext cx="196932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08FFA"/>
                  </a:solidFill>
                  <a:latin typeface="+mj-lt"/>
                </a:rPr>
                <a:t>Now alleging harm due to higher premiums and costs</a:t>
              </a:r>
              <a:endParaRPr lang="en-US" sz="1400" b="1" dirty="0">
                <a:solidFill>
                  <a:srgbClr val="008FFA"/>
                </a:solidFill>
              </a:endParaRPr>
            </a:p>
          </p:txBody>
        </p:sp>
        <p:sp>
          <p:nvSpPr>
            <p:cNvPr id="17" name="Arrow: Right 16">
              <a:extLst>
                <a:ext uri="{FF2B5EF4-FFF2-40B4-BE49-F238E27FC236}">
                  <a16:creationId xmlns:a16="http://schemas.microsoft.com/office/drawing/2014/main" id="{B3696CBF-AC48-7A91-3C3E-913A14735602}"/>
                </a:ext>
              </a:extLst>
            </p:cNvPr>
            <p:cNvSpPr/>
            <p:nvPr/>
          </p:nvSpPr>
          <p:spPr>
            <a:xfrm>
              <a:off x="1927171" y="997527"/>
              <a:ext cx="2909454" cy="1163782"/>
            </a:xfrm>
            <a:prstGeom prst="rightArrow">
              <a:avLst/>
            </a:prstGeom>
            <a:solidFill>
              <a:srgbClr val="0075C9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10530438-67AF-1DE5-D5BD-BC33997AF213}"/>
                </a:ext>
              </a:extLst>
            </p:cNvPr>
            <p:cNvSpPr/>
            <p:nvPr/>
          </p:nvSpPr>
          <p:spPr>
            <a:xfrm>
              <a:off x="2578334" y="997527"/>
              <a:ext cx="1163782" cy="1163782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75C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9" name="Picture 18" descr="A blue triangle with a exclamation mark&#10;&#10;AI-generated content may be incorrect.">
              <a:extLst>
                <a:ext uri="{FF2B5EF4-FFF2-40B4-BE49-F238E27FC236}">
                  <a16:creationId xmlns:a16="http://schemas.microsoft.com/office/drawing/2014/main" id="{1B5B8183-BCB4-2359-408E-FC3C2626FBF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80805" y="1149800"/>
              <a:ext cx="786261" cy="786261"/>
            </a:xfrm>
            <a:prstGeom prst="rect">
              <a:avLst/>
            </a:prstGeom>
          </p:spPr>
        </p:pic>
        <p:pic>
          <p:nvPicPr>
            <p:cNvPr id="7" name="Picture 6" descr="A blue gavel and a black background&#10;&#10;AI-generated content may be incorrect.">
              <a:extLst>
                <a:ext uri="{FF2B5EF4-FFF2-40B4-BE49-F238E27FC236}">
                  <a16:creationId xmlns:a16="http://schemas.microsoft.com/office/drawing/2014/main" id="{E61C1C68-D3D6-8E28-6D6E-3B08BBA4AC2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5576" y="1065291"/>
              <a:ext cx="941562" cy="941562"/>
            </a:xfrm>
            <a:prstGeom prst="rect">
              <a:avLst/>
            </a:prstGeom>
          </p:spPr>
        </p:pic>
        <p:pic>
          <p:nvPicPr>
            <p:cNvPr id="9" name="Picture 8" descr="A blue arrow with a dollar sign&#10;&#10;AI-generated content may be incorrect.">
              <a:extLst>
                <a:ext uri="{FF2B5EF4-FFF2-40B4-BE49-F238E27FC236}">
                  <a16:creationId xmlns:a16="http://schemas.microsoft.com/office/drawing/2014/main" id="{7E143BB7-EA05-17EF-7DBE-C5BDD8FF31C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49951" y="1176948"/>
              <a:ext cx="733780" cy="7337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4960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1CD520-F1AB-78A7-E52E-79C079256C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2D06BA5-1809-C9B7-183C-1C1CFCD0B1C0}"/>
              </a:ext>
            </a:extLst>
          </p:cNvPr>
          <p:cNvSpPr/>
          <p:nvPr/>
        </p:nvSpPr>
        <p:spPr>
          <a:xfrm>
            <a:off x="0" y="4742822"/>
            <a:ext cx="12192000" cy="2115178"/>
          </a:xfrm>
          <a:prstGeom prst="rect">
            <a:avLst/>
          </a:prstGeom>
          <a:solidFill>
            <a:srgbClr val="80BB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3205F7A-68A5-F29F-DE19-73C261ECA8C1}"/>
              </a:ext>
            </a:extLst>
          </p:cNvPr>
          <p:cNvSpPr txBox="1"/>
          <p:nvPr/>
        </p:nvSpPr>
        <p:spPr>
          <a:xfrm>
            <a:off x="1928385" y="5292580"/>
            <a:ext cx="102224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Aptos" panose="020B0004020202020204" pitchFamily="34" charset="0"/>
              </a:rPr>
              <a:t>JP MORGAN CASE</a:t>
            </a:r>
          </a:p>
        </p:txBody>
      </p:sp>
      <p:pic>
        <p:nvPicPr>
          <p:cNvPr id="6" name="Picture 5" descr="A cartoon of a person pointing&#10;&#10;AI-generated content may be incorrect.">
            <a:extLst>
              <a:ext uri="{FF2B5EF4-FFF2-40B4-BE49-F238E27FC236}">
                <a16:creationId xmlns:a16="http://schemas.microsoft.com/office/drawing/2014/main" id="{2081E2FB-1D16-297B-E64E-80AB867340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567" y="4113428"/>
            <a:ext cx="1793184" cy="26897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E1488BE7-1F7D-30DA-EEC7-6609660DFBD0}"/>
              </a:ext>
            </a:extLst>
          </p:cNvPr>
          <p:cNvGrpSpPr/>
          <p:nvPr/>
        </p:nvGrpSpPr>
        <p:grpSpPr>
          <a:xfrm>
            <a:off x="1663930" y="997527"/>
            <a:ext cx="8839198" cy="2544220"/>
            <a:chOff x="1927171" y="997527"/>
            <a:chExt cx="8839198" cy="2544220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67ECEE1-57F6-B308-1B66-B04FCA8EDA37}"/>
                </a:ext>
              </a:extLst>
            </p:cNvPr>
            <p:cNvSpPr txBox="1"/>
            <p:nvPr/>
          </p:nvSpPr>
          <p:spPr>
            <a:xfrm>
              <a:off x="2141223" y="2341418"/>
              <a:ext cx="206863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075C9"/>
                  </a:solidFill>
                  <a:latin typeface="+mj-lt"/>
                </a:rPr>
                <a:t>Claim alleges breach for high PBM pricing</a:t>
              </a:r>
              <a:endParaRPr lang="en-US" sz="1400" b="1" dirty="0">
                <a:solidFill>
                  <a:srgbClr val="0075C9"/>
                </a:solidFill>
              </a:endParaRPr>
            </a:p>
          </p:txBody>
        </p:sp>
        <p:sp>
          <p:nvSpPr>
            <p:cNvPr id="41" name="Arrow: Right 40">
              <a:extLst>
                <a:ext uri="{FF2B5EF4-FFF2-40B4-BE49-F238E27FC236}">
                  <a16:creationId xmlns:a16="http://schemas.microsoft.com/office/drawing/2014/main" id="{4F7F941C-AA10-7808-BA1D-DC0C161487AB}"/>
                </a:ext>
              </a:extLst>
            </p:cNvPr>
            <p:cNvSpPr/>
            <p:nvPr/>
          </p:nvSpPr>
          <p:spPr>
            <a:xfrm>
              <a:off x="4892043" y="997527"/>
              <a:ext cx="2909454" cy="1163782"/>
            </a:xfrm>
            <a:prstGeom prst="rightArrow">
              <a:avLst/>
            </a:prstGeom>
            <a:solidFill>
              <a:srgbClr val="0083E6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7C64D3A0-6D20-E8BB-ABC4-DCF3CF172EDC}"/>
                </a:ext>
              </a:extLst>
            </p:cNvPr>
            <p:cNvSpPr/>
            <p:nvPr/>
          </p:nvSpPr>
          <p:spPr>
            <a:xfrm>
              <a:off x="5543206" y="997527"/>
              <a:ext cx="1163782" cy="1163782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83E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7A3EAD5A-D64B-74E0-5230-B48D7AB5B6F4}"/>
                </a:ext>
              </a:extLst>
            </p:cNvPr>
            <p:cNvSpPr txBox="1"/>
            <p:nvPr/>
          </p:nvSpPr>
          <p:spPr>
            <a:xfrm>
              <a:off x="5078929" y="2341418"/>
              <a:ext cx="210046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083E6"/>
                  </a:solidFill>
                  <a:latin typeface="+mj-lt"/>
                </a:rPr>
                <a:t>Allege no changes made after benchmark study</a:t>
              </a:r>
              <a:endParaRPr lang="en-US" sz="1400" b="1" dirty="0">
                <a:solidFill>
                  <a:srgbClr val="0083E6"/>
                </a:solidFill>
              </a:endParaRPr>
            </a:p>
          </p:txBody>
        </p:sp>
        <p:sp>
          <p:nvSpPr>
            <p:cNvPr id="49" name="Arrow: Right 48">
              <a:extLst>
                <a:ext uri="{FF2B5EF4-FFF2-40B4-BE49-F238E27FC236}">
                  <a16:creationId xmlns:a16="http://schemas.microsoft.com/office/drawing/2014/main" id="{51C892C7-40AE-0320-EF11-E3D985421471}"/>
                </a:ext>
              </a:extLst>
            </p:cNvPr>
            <p:cNvSpPr/>
            <p:nvPr/>
          </p:nvSpPr>
          <p:spPr>
            <a:xfrm>
              <a:off x="7856915" y="997527"/>
              <a:ext cx="2909454" cy="1163782"/>
            </a:xfrm>
            <a:prstGeom prst="rightArrow">
              <a:avLst/>
            </a:prstGeom>
            <a:solidFill>
              <a:srgbClr val="008FFA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7DE6F233-53DD-9808-30FC-A59CCBCB922E}"/>
                </a:ext>
              </a:extLst>
            </p:cNvPr>
            <p:cNvSpPr/>
            <p:nvPr/>
          </p:nvSpPr>
          <p:spPr>
            <a:xfrm>
              <a:off x="8508078" y="997527"/>
              <a:ext cx="1163782" cy="1163782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8FF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CED91176-AA10-5B88-76CB-D43D32BF0003}"/>
                </a:ext>
              </a:extLst>
            </p:cNvPr>
            <p:cNvSpPr txBox="1"/>
            <p:nvPr/>
          </p:nvSpPr>
          <p:spPr>
            <a:xfrm>
              <a:off x="8116236" y="2341418"/>
              <a:ext cx="196932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08FFA"/>
                  </a:solidFill>
                  <a:latin typeface="+mj-lt"/>
                </a:rPr>
                <a:t>Chase’s motion to dismiss denied and case now in discovery</a:t>
              </a:r>
              <a:endParaRPr lang="en-US" sz="1400" b="1" dirty="0">
                <a:solidFill>
                  <a:srgbClr val="008FFA"/>
                </a:solidFill>
              </a:endParaRPr>
            </a:p>
          </p:txBody>
        </p:sp>
        <p:sp>
          <p:nvSpPr>
            <p:cNvPr id="17" name="Arrow: Right 16">
              <a:extLst>
                <a:ext uri="{FF2B5EF4-FFF2-40B4-BE49-F238E27FC236}">
                  <a16:creationId xmlns:a16="http://schemas.microsoft.com/office/drawing/2014/main" id="{7D63FC7E-9F46-C815-28BA-E6000578D261}"/>
                </a:ext>
              </a:extLst>
            </p:cNvPr>
            <p:cNvSpPr/>
            <p:nvPr/>
          </p:nvSpPr>
          <p:spPr>
            <a:xfrm>
              <a:off x="1927171" y="997527"/>
              <a:ext cx="2909454" cy="1163782"/>
            </a:xfrm>
            <a:prstGeom prst="rightArrow">
              <a:avLst/>
            </a:prstGeom>
            <a:solidFill>
              <a:srgbClr val="0075C9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4D7E2697-8383-2C02-E584-F3C296518385}"/>
                </a:ext>
              </a:extLst>
            </p:cNvPr>
            <p:cNvSpPr/>
            <p:nvPr/>
          </p:nvSpPr>
          <p:spPr>
            <a:xfrm>
              <a:off x="2578334" y="997527"/>
              <a:ext cx="1163782" cy="1163782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75C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9" name="Picture 18" descr="A blue triangle with a exclamation mark&#10;&#10;AI-generated content may be incorrect.">
              <a:extLst>
                <a:ext uri="{FF2B5EF4-FFF2-40B4-BE49-F238E27FC236}">
                  <a16:creationId xmlns:a16="http://schemas.microsoft.com/office/drawing/2014/main" id="{52BEEF2B-DF40-3A75-EA7C-FD5AB09DA4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80805" y="1149800"/>
              <a:ext cx="786261" cy="786261"/>
            </a:xfrm>
            <a:prstGeom prst="rect">
              <a:avLst/>
            </a:prstGeom>
          </p:spPr>
        </p:pic>
        <p:pic>
          <p:nvPicPr>
            <p:cNvPr id="5" name="Graphic 4" descr="No sign with solid fill">
              <a:extLst>
                <a:ext uri="{FF2B5EF4-FFF2-40B4-BE49-F238E27FC236}">
                  <a16:creationId xmlns:a16="http://schemas.microsoft.com/office/drawing/2014/main" id="{38816B4F-9354-2C61-3D0F-F07129555AF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665959" y="1106786"/>
              <a:ext cx="914400" cy="914400"/>
            </a:xfrm>
            <a:prstGeom prst="rect">
              <a:avLst/>
            </a:prstGeom>
          </p:spPr>
        </p:pic>
        <p:pic>
          <p:nvPicPr>
            <p:cNvPr id="10" name="Graphic 9" descr="Magnifying glass with solid fill">
              <a:extLst>
                <a:ext uri="{FF2B5EF4-FFF2-40B4-BE49-F238E27FC236}">
                  <a16:creationId xmlns:a16="http://schemas.microsoft.com/office/drawing/2014/main" id="{EAC62486-9FEF-C2BB-2D83-6E15F38CC4F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668694" y="1106786"/>
              <a:ext cx="914400" cy="914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66668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rectangular sign from a string&#10;&#10;AI-generated content may be incorrect.">
            <a:extLst>
              <a:ext uri="{FF2B5EF4-FFF2-40B4-BE49-F238E27FC236}">
                <a16:creationId xmlns:a16="http://schemas.microsoft.com/office/drawing/2014/main" id="{32503CD5-E346-D1F3-6F56-ACA640DB8C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200" y="0"/>
            <a:ext cx="8915236" cy="6858000"/>
          </a:xfrm>
          <a:prstGeom prst="rect">
            <a:avLst/>
          </a:prstGeom>
          <a:ln>
            <a:noFill/>
          </a:ln>
          <a:effectLst>
            <a:outerShdw blurRad="292100" dist="203200" dir="2700000" algn="tl" rotWithShape="0">
              <a:srgbClr val="002B49">
                <a:alpha val="65000"/>
              </a:srgbClr>
            </a:outerShdw>
          </a:effectLst>
        </p:spPr>
      </p:pic>
      <p:pic>
        <p:nvPicPr>
          <p:cNvPr id="7" name="Picture 6" descr="A cartoon of a person with his arms crossed&#10;&#10;AI-generated content may be incorrect.">
            <a:extLst>
              <a:ext uri="{FF2B5EF4-FFF2-40B4-BE49-F238E27FC236}">
                <a16:creationId xmlns:a16="http://schemas.microsoft.com/office/drawing/2014/main" id="{C2CA2D8C-68CB-064C-9AA2-4DC7B3BB66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4567" y="-2064026"/>
            <a:ext cx="8922026" cy="892202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75412E5-1746-80BA-0C22-8E43612FE3F7}"/>
              </a:ext>
            </a:extLst>
          </p:cNvPr>
          <p:cNvSpPr txBox="1"/>
          <p:nvPr/>
        </p:nvSpPr>
        <p:spPr>
          <a:xfrm>
            <a:off x="2702161" y="2445158"/>
            <a:ext cx="4544131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4800" dirty="0">
                <a:solidFill>
                  <a:srgbClr val="F3901D"/>
                </a:solidFill>
                <a:latin typeface="Comic Sans MS" panose="030F0702030302020204" pitchFamily="66" charset="0"/>
              </a:rPr>
              <a:t>RETIREMENT</a:t>
            </a:r>
          </a:p>
          <a:p>
            <a:pPr algn="ctr">
              <a:spcAft>
                <a:spcPts val="600"/>
              </a:spcAft>
            </a:pPr>
            <a:r>
              <a:rPr lang="en-US" sz="4800" dirty="0">
                <a:solidFill>
                  <a:srgbClr val="F3901D"/>
                </a:solidFill>
                <a:latin typeface="Comic Sans MS" panose="030F0702030302020204" pitchFamily="66" charset="0"/>
              </a:rPr>
              <a:t>PLAN</a:t>
            </a:r>
          </a:p>
          <a:p>
            <a:pPr algn="ctr">
              <a:spcAft>
                <a:spcPts val="600"/>
              </a:spcAft>
            </a:pPr>
            <a:r>
              <a:rPr lang="en-US" sz="4800" dirty="0">
                <a:solidFill>
                  <a:srgbClr val="F3901D"/>
                </a:solidFill>
                <a:latin typeface="Comic Sans MS" panose="030F0702030302020204" pitchFamily="66" charset="0"/>
              </a:rPr>
              <a:t>LITIGATION</a:t>
            </a:r>
            <a:endParaRPr lang="en-US" sz="4000" dirty="0">
              <a:solidFill>
                <a:srgbClr val="F3901D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2D3301D-7EAA-C609-FE09-489380EC687B}"/>
              </a:ext>
            </a:extLst>
          </p:cNvPr>
          <p:cNvSpPr/>
          <p:nvPr/>
        </p:nvSpPr>
        <p:spPr>
          <a:xfrm>
            <a:off x="0" y="7802543"/>
            <a:ext cx="12192000" cy="211517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BC78196-F7BA-A249-2E0B-9ED81CE3D275}"/>
              </a:ext>
            </a:extLst>
          </p:cNvPr>
          <p:cNvSpPr txBox="1"/>
          <p:nvPr/>
        </p:nvSpPr>
        <p:spPr>
          <a:xfrm>
            <a:off x="2166730" y="8365145"/>
            <a:ext cx="96409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F3901D"/>
                </a:solidFill>
                <a:latin typeface="Aptos" panose="020B0004020202020204" pitchFamily="34" charset="0"/>
              </a:rPr>
              <a:t>PLAN LITIGATION</a:t>
            </a:r>
          </a:p>
        </p:txBody>
      </p:sp>
      <p:pic>
        <p:nvPicPr>
          <p:cNvPr id="6" name="Picture 5" descr="A cartoon of a person with his arms crossed&#10;&#10;AI-generated content may be incorrect.">
            <a:extLst>
              <a:ext uri="{FF2B5EF4-FFF2-40B4-BE49-F238E27FC236}">
                <a16:creationId xmlns:a16="http://schemas.microsoft.com/office/drawing/2014/main" id="{F01995F9-F0A1-5F0A-C131-033B3D6A67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208" y="7209307"/>
            <a:ext cx="2619791" cy="2619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887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FB10044-A395-D4D6-888F-356075DB14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5AB4497-E87A-FFBB-85CB-2FF5CD3F1D3A}"/>
              </a:ext>
            </a:extLst>
          </p:cNvPr>
          <p:cNvSpPr/>
          <p:nvPr/>
        </p:nvSpPr>
        <p:spPr>
          <a:xfrm>
            <a:off x="0" y="4742822"/>
            <a:ext cx="12192000" cy="211517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A67E0F6-4625-6AB0-B61B-4663F8CDE725}"/>
              </a:ext>
            </a:extLst>
          </p:cNvPr>
          <p:cNvSpPr txBox="1"/>
          <p:nvPr/>
        </p:nvSpPr>
        <p:spPr>
          <a:xfrm>
            <a:off x="2166730" y="5292580"/>
            <a:ext cx="96409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F3901D"/>
                </a:solidFill>
                <a:latin typeface="Aptos" panose="020B0004020202020204" pitchFamily="34" charset="0"/>
              </a:rPr>
              <a:t>PLAN LITIGATION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6CB1664D-216C-700F-7211-889632F59A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0144" y="184783"/>
            <a:ext cx="5854123" cy="4320343"/>
          </a:xfrm>
          <a:prstGeom prst="rect">
            <a:avLst/>
          </a:prstGeom>
        </p:spPr>
      </p:pic>
      <p:pic>
        <p:nvPicPr>
          <p:cNvPr id="2" name="Picture 1" descr="A cartoon of a person with his arms crossed&#10;&#10;AI-generated content may be incorrect.">
            <a:extLst>
              <a:ext uri="{FF2B5EF4-FFF2-40B4-BE49-F238E27FC236}">
                <a16:creationId xmlns:a16="http://schemas.microsoft.com/office/drawing/2014/main" id="{BA440859-9CC3-8BC7-4948-D24F09CA63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208" y="4149586"/>
            <a:ext cx="2619791" cy="26197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661456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A6C985-1AA3-1B44-A0C5-E245116D4D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>
            <a:extLst>
              <a:ext uri="{FF2B5EF4-FFF2-40B4-BE49-F238E27FC236}">
                <a16:creationId xmlns:a16="http://schemas.microsoft.com/office/drawing/2014/main" id="{6C4EC7D3-9EDF-F644-5DE6-545212DE1F50}"/>
              </a:ext>
            </a:extLst>
          </p:cNvPr>
          <p:cNvGrpSpPr/>
          <p:nvPr/>
        </p:nvGrpSpPr>
        <p:grpSpPr>
          <a:xfrm>
            <a:off x="-516808" y="-137307"/>
            <a:ext cx="4251960" cy="4572000"/>
            <a:chOff x="-516808" y="2217015"/>
            <a:chExt cx="4251960" cy="4572000"/>
          </a:xfrm>
        </p:grpSpPr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49002ECD-1DA3-632A-244E-154363050463}"/>
                </a:ext>
              </a:extLst>
            </p:cNvPr>
            <p:cNvSpPr/>
            <p:nvPr/>
          </p:nvSpPr>
          <p:spPr>
            <a:xfrm flipV="1">
              <a:off x="397742" y="3720704"/>
              <a:ext cx="395416" cy="340876"/>
            </a:xfrm>
            <a:prstGeom prst="triangle">
              <a:avLst/>
            </a:prstGeom>
            <a:solidFill>
              <a:srgbClr val="002B4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Parallelogram 13">
              <a:extLst>
                <a:ext uri="{FF2B5EF4-FFF2-40B4-BE49-F238E27FC236}">
                  <a16:creationId xmlns:a16="http://schemas.microsoft.com/office/drawing/2014/main" id="{BD2186DC-5244-FB48-08A6-5FE469488A98}"/>
                </a:ext>
              </a:extLst>
            </p:cNvPr>
            <p:cNvSpPr/>
            <p:nvPr/>
          </p:nvSpPr>
          <p:spPr>
            <a:xfrm>
              <a:off x="-516808" y="2217015"/>
              <a:ext cx="4251960" cy="4572000"/>
            </a:xfrm>
            <a:prstGeom prst="parallelogram">
              <a:avLst>
                <a:gd name="adj" fmla="val 38078"/>
              </a:avLst>
            </a:prstGeom>
            <a:solidFill>
              <a:srgbClr val="FFFFFF"/>
            </a:solidFill>
            <a:ln>
              <a:noFill/>
            </a:ln>
            <a:effectLst>
              <a:outerShdw blurRad="317500" dist="1206500" dir="10800000" sx="67000" sy="67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3D17A5D5-7CDE-4AD6-ED01-5BE5E1326D41}"/>
                </a:ext>
              </a:extLst>
            </p:cNvPr>
            <p:cNvSpPr/>
            <p:nvPr/>
          </p:nvSpPr>
          <p:spPr>
            <a:xfrm>
              <a:off x="395722" y="3084254"/>
              <a:ext cx="1546465" cy="640080"/>
            </a:xfrm>
            <a:custGeom>
              <a:avLst/>
              <a:gdLst>
                <a:gd name="connsiteX0" fmla="*/ 225322 w 1546465"/>
                <a:gd name="connsiteY0" fmla="*/ 0 h 640080"/>
                <a:gd name="connsiteX1" fmla="*/ 1226425 w 1546465"/>
                <a:gd name="connsiteY1" fmla="*/ 0 h 640080"/>
                <a:gd name="connsiteX2" fmla="*/ 1546465 w 1546465"/>
                <a:gd name="connsiteY2" fmla="*/ 320040 h 640080"/>
                <a:gd name="connsiteX3" fmla="*/ 1226425 w 1546465"/>
                <a:gd name="connsiteY3" fmla="*/ 640080 h 640080"/>
                <a:gd name="connsiteX4" fmla="*/ 37705 w 1546465"/>
                <a:gd name="connsiteY4" fmla="*/ 640080 h 640080"/>
                <a:gd name="connsiteX5" fmla="*/ 0 w 1546465"/>
                <a:gd name="connsiteY5" fmla="*/ 636279 h 640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46465" h="640080">
                  <a:moveTo>
                    <a:pt x="225322" y="0"/>
                  </a:moveTo>
                  <a:lnTo>
                    <a:pt x="1226425" y="0"/>
                  </a:lnTo>
                  <a:cubicBezTo>
                    <a:pt x="1403178" y="0"/>
                    <a:pt x="1546465" y="143287"/>
                    <a:pt x="1546465" y="320040"/>
                  </a:cubicBezTo>
                  <a:cubicBezTo>
                    <a:pt x="1546465" y="496793"/>
                    <a:pt x="1403178" y="640080"/>
                    <a:pt x="1226425" y="640080"/>
                  </a:cubicBezTo>
                  <a:lnTo>
                    <a:pt x="37705" y="640080"/>
                  </a:lnTo>
                  <a:lnTo>
                    <a:pt x="0" y="636279"/>
                  </a:lnTo>
                  <a:close/>
                </a:path>
              </a:pathLst>
            </a:custGeom>
            <a:solidFill>
              <a:srgbClr val="002B49"/>
            </a:solidFill>
            <a:ln>
              <a:noFill/>
            </a:ln>
            <a:effectLst>
              <a:outerShdw blurRad="317500" dist="1524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6" name="Rectangle 15" descr="Dollar">
              <a:extLst>
                <a:ext uri="{FF2B5EF4-FFF2-40B4-BE49-F238E27FC236}">
                  <a16:creationId xmlns:a16="http://schemas.microsoft.com/office/drawing/2014/main" id="{99511A6F-80B2-5A5A-FF3C-EE090303216D}"/>
                </a:ext>
              </a:extLst>
            </p:cNvPr>
            <p:cNvSpPr/>
            <p:nvPr/>
          </p:nvSpPr>
          <p:spPr>
            <a:xfrm>
              <a:off x="965872" y="3137594"/>
              <a:ext cx="498108" cy="507236"/>
            </a:xfrm>
            <a:prstGeom prst="rect">
              <a:avLst/>
            </a:prstGeom>
            <a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01D5AAE-29D8-D3E1-BB5F-1344B8B810B9}"/>
                </a:ext>
              </a:extLst>
            </p:cNvPr>
            <p:cNvSpPr/>
            <p:nvPr/>
          </p:nvSpPr>
          <p:spPr>
            <a:xfrm>
              <a:off x="723771" y="3937558"/>
              <a:ext cx="2815734" cy="720000"/>
            </a:xfrm>
            <a:custGeom>
              <a:avLst/>
              <a:gdLst>
                <a:gd name="connsiteX0" fmla="*/ 0 w 2815734"/>
                <a:gd name="connsiteY0" fmla="*/ 0 h 720000"/>
                <a:gd name="connsiteX1" fmla="*/ 2815734 w 2815734"/>
                <a:gd name="connsiteY1" fmla="*/ 0 h 720000"/>
                <a:gd name="connsiteX2" fmla="*/ 2815734 w 2815734"/>
                <a:gd name="connsiteY2" fmla="*/ 720000 h 720000"/>
                <a:gd name="connsiteX3" fmla="*/ 0 w 2815734"/>
                <a:gd name="connsiteY3" fmla="*/ 720000 h 720000"/>
                <a:gd name="connsiteX4" fmla="*/ 0 w 2815734"/>
                <a:gd name="connsiteY4" fmla="*/ 0 h 72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15734" h="720000">
                  <a:moveTo>
                    <a:pt x="0" y="0"/>
                  </a:moveTo>
                  <a:lnTo>
                    <a:pt x="2815734" y="0"/>
                  </a:lnTo>
                  <a:lnTo>
                    <a:pt x="2815734" y="720000"/>
                  </a:lnTo>
                  <a:lnTo>
                    <a:pt x="0" y="72000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lvl="0" indent="0" defTabSz="533400">
                <a:lnSpc>
                  <a:spcPct val="90000"/>
                </a:lnSpc>
                <a:spcBef>
                  <a:spcPts val="600"/>
                </a:spcBef>
                <a:spcAft>
                  <a:spcPct val="35000"/>
                </a:spcAft>
                <a:buNone/>
                <a:defRPr cap="all"/>
              </a:pPr>
              <a:r>
                <a:rPr lang="en-US" sz="2000" b="1" kern="1200" cap="none" baseline="0" dirty="0">
                  <a:solidFill>
                    <a:srgbClr val="000000"/>
                  </a:solidFill>
                </a:rPr>
                <a:t>MAXIMUM INCREASED:</a:t>
              </a:r>
              <a:endParaRPr lang="en-US" sz="2000" kern="1200" cap="none" baseline="0" dirty="0">
                <a:solidFill>
                  <a:srgbClr val="000000"/>
                </a:solidFill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E4C0AFA2-9DEA-EAA2-EEEF-282D32AA227C}"/>
                </a:ext>
              </a:extLst>
            </p:cNvPr>
            <p:cNvSpPr/>
            <p:nvPr/>
          </p:nvSpPr>
          <p:spPr>
            <a:xfrm>
              <a:off x="723771" y="4337608"/>
              <a:ext cx="2815734" cy="720000"/>
            </a:xfrm>
            <a:custGeom>
              <a:avLst/>
              <a:gdLst>
                <a:gd name="connsiteX0" fmla="*/ 0 w 2815734"/>
                <a:gd name="connsiteY0" fmla="*/ 0 h 720000"/>
                <a:gd name="connsiteX1" fmla="*/ 2815734 w 2815734"/>
                <a:gd name="connsiteY1" fmla="*/ 0 h 720000"/>
                <a:gd name="connsiteX2" fmla="*/ 2815734 w 2815734"/>
                <a:gd name="connsiteY2" fmla="*/ 720000 h 720000"/>
                <a:gd name="connsiteX3" fmla="*/ 0 w 2815734"/>
                <a:gd name="connsiteY3" fmla="*/ 720000 h 720000"/>
                <a:gd name="connsiteX4" fmla="*/ 0 w 2815734"/>
                <a:gd name="connsiteY4" fmla="*/ 0 h 72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15734" h="720000">
                  <a:moveTo>
                    <a:pt x="0" y="0"/>
                  </a:moveTo>
                  <a:lnTo>
                    <a:pt x="2815734" y="0"/>
                  </a:lnTo>
                  <a:lnTo>
                    <a:pt x="2815734" y="720000"/>
                  </a:lnTo>
                  <a:lnTo>
                    <a:pt x="0" y="72000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lvl="0" indent="0" defTabSz="533400">
                <a:lnSpc>
                  <a:spcPct val="90000"/>
                </a:lnSpc>
                <a:spcBef>
                  <a:spcPts val="2400"/>
                </a:spcBef>
                <a:spcAft>
                  <a:spcPct val="35000"/>
                </a:spcAft>
                <a:buNone/>
                <a:defRPr cap="all"/>
              </a:pPr>
              <a:r>
                <a:rPr lang="en-US" sz="1600" b="0" u="sng" kern="1200" cap="none" baseline="0" dirty="0">
                  <a:solidFill>
                    <a:srgbClr val="000000"/>
                  </a:solidFill>
                </a:rPr>
                <a:t>General</a:t>
              </a:r>
              <a:r>
                <a:rPr lang="en-US" sz="1600" kern="1200" cap="none" baseline="0" dirty="0">
                  <a:solidFill>
                    <a:srgbClr val="000000"/>
                  </a:solidFill>
                </a:rPr>
                <a:t> </a:t>
              </a:r>
              <a:br>
                <a:rPr lang="en-US" sz="1600" kern="1200" cap="none" baseline="0" dirty="0">
                  <a:solidFill>
                    <a:srgbClr val="000000"/>
                  </a:solidFill>
                </a:rPr>
              </a:br>
              <a:r>
                <a:rPr lang="en-US" sz="1600" kern="1200" cap="none" baseline="0" dirty="0">
                  <a:solidFill>
                    <a:srgbClr val="000000"/>
                  </a:solidFill>
                </a:rPr>
                <a:t>$5000 | now $7500</a:t>
              </a:r>
            </a:p>
            <a:p>
              <a:pPr marL="0" lvl="0" indent="0" defTabSz="533400">
                <a:lnSpc>
                  <a:spcPct val="90000"/>
                </a:lnSpc>
                <a:spcBef>
                  <a:spcPts val="600"/>
                </a:spcBef>
                <a:spcAft>
                  <a:spcPct val="35000"/>
                </a:spcAft>
                <a:buNone/>
                <a:defRPr cap="all"/>
              </a:pPr>
              <a:r>
                <a:rPr lang="en-US" sz="1600" u="sng" kern="1200" cap="none" baseline="0" dirty="0">
                  <a:solidFill>
                    <a:srgbClr val="000000"/>
                  </a:solidFill>
                </a:rPr>
                <a:t>Married Filing Separate</a:t>
              </a:r>
              <a:r>
                <a:rPr lang="en-US" sz="1600" kern="1200" cap="none" baseline="0" dirty="0">
                  <a:solidFill>
                    <a:srgbClr val="000000"/>
                  </a:solidFill>
                </a:rPr>
                <a:t> </a:t>
              </a:r>
              <a:br>
                <a:rPr lang="en-US" sz="1600" kern="1200" cap="none" baseline="0" dirty="0">
                  <a:solidFill>
                    <a:srgbClr val="000000"/>
                  </a:solidFill>
                </a:rPr>
              </a:br>
              <a:r>
                <a:rPr lang="en-US" sz="1600" kern="1200" cap="none" baseline="0" dirty="0">
                  <a:solidFill>
                    <a:srgbClr val="000000"/>
                  </a:solidFill>
                </a:rPr>
                <a:t>$2,500 | now $3750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95E3660C-BA75-71FC-E1C7-65950591AACB}"/>
              </a:ext>
            </a:extLst>
          </p:cNvPr>
          <p:cNvGrpSpPr/>
          <p:nvPr/>
        </p:nvGrpSpPr>
        <p:grpSpPr>
          <a:xfrm>
            <a:off x="2482972" y="-137307"/>
            <a:ext cx="4251960" cy="4572000"/>
            <a:chOff x="2482972" y="2217015"/>
            <a:chExt cx="4251960" cy="4572000"/>
          </a:xfrm>
        </p:grpSpPr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3A7AC2A7-9C42-4E89-78F2-D0AD389FD513}"/>
                </a:ext>
              </a:extLst>
            </p:cNvPr>
            <p:cNvSpPr/>
            <p:nvPr/>
          </p:nvSpPr>
          <p:spPr>
            <a:xfrm flipV="1">
              <a:off x="3397522" y="3720704"/>
              <a:ext cx="395416" cy="340876"/>
            </a:xfrm>
            <a:prstGeom prst="triangle">
              <a:avLst/>
            </a:prstGeom>
            <a:solidFill>
              <a:srgbClr val="002B4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Parallelogram 18">
              <a:extLst>
                <a:ext uri="{FF2B5EF4-FFF2-40B4-BE49-F238E27FC236}">
                  <a16:creationId xmlns:a16="http://schemas.microsoft.com/office/drawing/2014/main" id="{FE074541-759D-6AAB-93F1-EA1BFC5AD930}"/>
                </a:ext>
              </a:extLst>
            </p:cNvPr>
            <p:cNvSpPr/>
            <p:nvPr/>
          </p:nvSpPr>
          <p:spPr>
            <a:xfrm>
              <a:off x="2482972" y="2217015"/>
              <a:ext cx="4251960" cy="4572000"/>
            </a:xfrm>
            <a:prstGeom prst="parallelogram">
              <a:avLst>
                <a:gd name="adj" fmla="val 38078"/>
              </a:avLst>
            </a:prstGeom>
            <a:solidFill>
              <a:srgbClr val="FFFFFF"/>
            </a:solidFill>
            <a:ln>
              <a:noFill/>
            </a:ln>
            <a:effectLst>
              <a:outerShdw blurRad="317500" dist="1206500" dir="10800000" sx="67000" sy="67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9ED9E322-25B8-07A8-ABC1-9E9BE01C6062}"/>
                </a:ext>
              </a:extLst>
            </p:cNvPr>
            <p:cNvSpPr/>
            <p:nvPr/>
          </p:nvSpPr>
          <p:spPr>
            <a:xfrm>
              <a:off x="3395502" y="3084254"/>
              <a:ext cx="1546465" cy="640080"/>
            </a:xfrm>
            <a:custGeom>
              <a:avLst/>
              <a:gdLst>
                <a:gd name="connsiteX0" fmla="*/ 225322 w 1546465"/>
                <a:gd name="connsiteY0" fmla="*/ 0 h 640080"/>
                <a:gd name="connsiteX1" fmla="*/ 1226425 w 1546465"/>
                <a:gd name="connsiteY1" fmla="*/ 0 h 640080"/>
                <a:gd name="connsiteX2" fmla="*/ 1546465 w 1546465"/>
                <a:gd name="connsiteY2" fmla="*/ 320040 h 640080"/>
                <a:gd name="connsiteX3" fmla="*/ 1226425 w 1546465"/>
                <a:gd name="connsiteY3" fmla="*/ 640080 h 640080"/>
                <a:gd name="connsiteX4" fmla="*/ 37705 w 1546465"/>
                <a:gd name="connsiteY4" fmla="*/ 640080 h 640080"/>
                <a:gd name="connsiteX5" fmla="*/ 0 w 1546465"/>
                <a:gd name="connsiteY5" fmla="*/ 636279 h 640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46465" h="640080">
                  <a:moveTo>
                    <a:pt x="225322" y="0"/>
                  </a:moveTo>
                  <a:lnTo>
                    <a:pt x="1226425" y="0"/>
                  </a:lnTo>
                  <a:cubicBezTo>
                    <a:pt x="1403178" y="0"/>
                    <a:pt x="1546465" y="143287"/>
                    <a:pt x="1546465" y="320040"/>
                  </a:cubicBezTo>
                  <a:cubicBezTo>
                    <a:pt x="1546465" y="496793"/>
                    <a:pt x="1403178" y="640080"/>
                    <a:pt x="1226425" y="640080"/>
                  </a:cubicBezTo>
                  <a:lnTo>
                    <a:pt x="37705" y="640080"/>
                  </a:lnTo>
                  <a:lnTo>
                    <a:pt x="0" y="636279"/>
                  </a:lnTo>
                  <a:close/>
                </a:path>
              </a:pathLst>
            </a:custGeom>
            <a:solidFill>
              <a:srgbClr val="002B49"/>
            </a:solidFill>
            <a:ln>
              <a:noFill/>
            </a:ln>
            <a:effectLst>
              <a:outerShdw blurRad="317500" dist="1524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C7008301-79A7-58F1-3AF7-EFDC83E32385}"/>
                </a:ext>
              </a:extLst>
            </p:cNvPr>
            <p:cNvSpPr/>
            <p:nvPr/>
          </p:nvSpPr>
          <p:spPr>
            <a:xfrm>
              <a:off x="3723551" y="3937558"/>
              <a:ext cx="2815734" cy="720000"/>
            </a:xfrm>
            <a:custGeom>
              <a:avLst/>
              <a:gdLst>
                <a:gd name="connsiteX0" fmla="*/ 0 w 2815734"/>
                <a:gd name="connsiteY0" fmla="*/ 0 h 720000"/>
                <a:gd name="connsiteX1" fmla="*/ 2815734 w 2815734"/>
                <a:gd name="connsiteY1" fmla="*/ 0 h 720000"/>
                <a:gd name="connsiteX2" fmla="*/ 2815734 w 2815734"/>
                <a:gd name="connsiteY2" fmla="*/ 720000 h 720000"/>
                <a:gd name="connsiteX3" fmla="*/ 0 w 2815734"/>
                <a:gd name="connsiteY3" fmla="*/ 720000 h 720000"/>
                <a:gd name="connsiteX4" fmla="*/ 0 w 2815734"/>
                <a:gd name="connsiteY4" fmla="*/ 0 h 72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15734" h="720000">
                  <a:moveTo>
                    <a:pt x="0" y="0"/>
                  </a:moveTo>
                  <a:lnTo>
                    <a:pt x="2815734" y="0"/>
                  </a:lnTo>
                  <a:lnTo>
                    <a:pt x="2815734" y="720000"/>
                  </a:lnTo>
                  <a:lnTo>
                    <a:pt x="0" y="72000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lvl="0" indent="0" defTabSz="533400">
                <a:lnSpc>
                  <a:spcPct val="90000"/>
                </a:lnSpc>
                <a:spcBef>
                  <a:spcPts val="600"/>
                </a:spcBef>
                <a:spcAft>
                  <a:spcPct val="35000"/>
                </a:spcAft>
                <a:buNone/>
                <a:defRPr cap="all"/>
              </a:pPr>
              <a:r>
                <a:rPr lang="en-US" sz="2000" b="1" kern="1200" cap="none" baseline="0" dirty="0">
                  <a:solidFill>
                    <a:srgbClr val="000000"/>
                  </a:solidFill>
                </a:rPr>
                <a:t>NOT INCREASED</a:t>
              </a:r>
              <a:br>
                <a:rPr lang="en-US" sz="2000" b="1" kern="1200" cap="none" baseline="0" dirty="0">
                  <a:solidFill>
                    <a:srgbClr val="000000"/>
                  </a:solidFill>
                </a:rPr>
              </a:br>
              <a:r>
                <a:rPr lang="en-US" sz="2000" b="1" kern="1200" cap="none" baseline="0" dirty="0">
                  <a:solidFill>
                    <a:srgbClr val="000000"/>
                  </a:solidFill>
                </a:rPr>
                <a:t>FOR INFLATION</a:t>
              </a:r>
            </a:p>
          </p:txBody>
        </p:sp>
        <p:sp>
          <p:nvSpPr>
            <p:cNvPr id="22" name="Rectangle 21" descr="Downward trend">
              <a:extLst>
                <a:ext uri="{FF2B5EF4-FFF2-40B4-BE49-F238E27FC236}">
                  <a16:creationId xmlns:a16="http://schemas.microsoft.com/office/drawing/2014/main" id="{26426D9B-DFB5-AE09-69A6-6B9089245BE3}"/>
                </a:ext>
              </a:extLst>
            </p:cNvPr>
            <p:cNvSpPr/>
            <p:nvPr/>
          </p:nvSpPr>
          <p:spPr>
            <a:xfrm>
              <a:off x="3934066" y="3096086"/>
              <a:ext cx="594464" cy="594464"/>
            </a:xfrm>
            <a:prstGeom prst="rect">
              <a:avLst/>
            </a:prstGeom>
            <a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  <a:p>
              <a:endParaRPr lang="en-US" dirty="0"/>
            </a:p>
            <a:p>
              <a:endParaRPr lang="en-US" dirty="0"/>
            </a:p>
            <a:p>
              <a:endParaRPr lang="en-US" dirty="0"/>
            </a:p>
            <a:p>
              <a:endParaRPr lang="en-US" dirty="0"/>
            </a:p>
            <a:p>
              <a:endParaRPr lang="en-US" dirty="0"/>
            </a:p>
            <a:p>
              <a:endParaRPr lang="en-US" dirty="0"/>
            </a:p>
            <a:p>
              <a:endParaRPr lang="en-US" dirty="0"/>
            </a:p>
            <a:p>
              <a:endParaRPr lang="en-US" dirty="0"/>
            </a:p>
            <a:p>
              <a:endParaRPr lang="en-US" dirty="0"/>
            </a:p>
            <a:p>
              <a:endParaRPr lang="en-US" dirty="0"/>
            </a:p>
            <a:p>
              <a:endParaRPr lang="en-US" dirty="0"/>
            </a:p>
            <a:p>
              <a:endParaRPr lang="en-US" dirty="0"/>
            </a:p>
            <a:p>
              <a:endParaRPr lang="en-US" dirty="0"/>
            </a:p>
            <a:p>
              <a:endParaRPr lang="en-US" dirty="0"/>
            </a:p>
            <a:p>
              <a:endParaRPr lang="en-US" dirty="0"/>
            </a:p>
            <a:p>
              <a:endParaRPr lang="en-US" dirty="0"/>
            </a:p>
            <a:p>
              <a:endParaRPr lang="en-US" dirty="0"/>
            </a:p>
            <a:p>
              <a:endParaRPr lang="en-US" dirty="0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6E9F208D-59D6-A6A6-0FA4-C9AB9BEE79B0}"/>
              </a:ext>
            </a:extLst>
          </p:cNvPr>
          <p:cNvGrpSpPr/>
          <p:nvPr/>
        </p:nvGrpSpPr>
        <p:grpSpPr>
          <a:xfrm>
            <a:off x="5482752" y="-144927"/>
            <a:ext cx="4309746" cy="4572000"/>
            <a:chOff x="5482752" y="2209395"/>
            <a:chExt cx="4309746" cy="4572000"/>
          </a:xfrm>
        </p:grpSpPr>
        <p:sp>
          <p:nvSpPr>
            <p:cNvPr id="24" name="Isosceles Triangle 23">
              <a:extLst>
                <a:ext uri="{FF2B5EF4-FFF2-40B4-BE49-F238E27FC236}">
                  <a16:creationId xmlns:a16="http://schemas.microsoft.com/office/drawing/2014/main" id="{F1342626-3595-5DAA-F311-CE039A8B570E}"/>
                </a:ext>
              </a:extLst>
            </p:cNvPr>
            <p:cNvSpPr/>
            <p:nvPr/>
          </p:nvSpPr>
          <p:spPr>
            <a:xfrm flipV="1">
              <a:off x="6397302" y="3713084"/>
              <a:ext cx="395416" cy="340876"/>
            </a:xfrm>
            <a:prstGeom prst="triangle">
              <a:avLst/>
            </a:prstGeom>
            <a:solidFill>
              <a:srgbClr val="002B4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Parallelogram 24">
              <a:extLst>
                <a:ext uri="{FF2B5EF4-FFF2-40B4-BE49-F238E27FC236}">
                  <a16:creationId xmlns:a16="http://schemas.microsoft.com/office/drawing/2014/main" id="{8C823A5B-6BDD-8F0E-A4B0-306BC7900681}"/>
                </a:ext>
              </a:extLst>
            </p:cNvPr>
            <p:cNvSpPr/>
            <p:nvPr/>
          </p:nvSpPr>
          <p:spPr>
            <a:xfrm>
              <a:off x="5482752" y="2209395"/>
              <a:ext cx="4251960" cy="4572000"/>
            </a:xfrm>
            <a:prstGeom prst="parallelogram">
              <a:avLst>
                <a:gd name="adj" fmla="val 38078"/>
              </a:avLst>
            </a:prstGeom>
            <a:solidFill>
              <a:srgbClr val="FFFFFF"/>
            </a:solidFill>
            <a:ln>
              <a:noFill/>
            </a:ln>
            <a:effectLst>
              <a:outerShdw blurRad="317500" dist="1206500" dir="10800000" sx="67000" sy="67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58AF4D4B-EF76-E045-AC79-5E9A28FBF88F}"/>
                </a:ext>
              </a:extLst>
            </p:cNvPr>
            <p:cNvSpPr/>
            <p:nvPr/>
          </p:nvSpPr>
          <p:spPr>
            <a:xfrm>
              <a:off x="6395282" y="3076634"/>
              <a:ext cx="1546465" cy="640080"/>
            </a:xfrm>
            <a:custGeom>
              <a:avLst/>
              <a:gdLst>
                <a:gd name="connsiteX0" fmla="*/ 225322 w 1546465"/>
                <a:gd name="connsiteY0" fmla="*/ 0 h 640080"/>
                <a:gd name="connsiteX1" fmla="*/ 1226425 w 1546465"/>
                <a:gd name="connsiteY1" fmla="*/ 0 h 640080"/>
                <a:gd name="connsiteX2" fmla="*/ 1546465 w 1546465"/>
                <a:gd name="connsiteY2" fmla="*/ 320040 h 640080"/>
                <a:gd name="connsiteX3" fmla="*/ 1226425 w 1546465"/>
                <a:gd name="connsiteY3" fmla="*/ 640080 h 640080"/>
                <a:gd name="connsiteX4" fmla="*/ 37705 w 1546465"/>
                <a:gd name="connsiteY4" fmla="*/ 640080 h 640080"/>
                <a:gd name="connsiteX5" fmla="*/ 0 w 1546465"/>
                <a:gd name="connsiteY5" fmla="*/ 636279 h 640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46465" h="640080">
                  <a:moveTo>
                    <a:pt x="225322" y="0"/>
                  </a:moveTo>
                  <a:lnTo>
                    <a:pt x="1226425" y="0"/>
                  </a:lnTo>
                  <a:cubicBezTo>
                    <a:pt x="1403178" y="0"/>
                    <a:pt x="1546465" y="143287"/>
                    <a:pt x="1546465" y="320040"/>
                  </a:cubicBezTo>
                  <a:cubicBezTo>
                    <a:pt x="1546465" y="496793"/>
                    <a:pt x="1403178" y="640080"/>
                    <a:pt x="1226425" y="640080"/>
                  </a:cubicBezTo>
                  <a:lnTo>
                    <a:pt x="37705" y="640080"/>
                  </a:lnTo>
                  <a:lnTo>
                    <a:pt x="0" y="636279"/>
                  </a:lnTo>
                  <a:close/>
                </a:path>
              </a:pathLst>
            </a:custGeom>
            <a:solidFill>
              <a:srgbClr val="002B49"/>
            </a:solidFill>
            <a:ln>
              <a:noFill/>
            </a:ln>
            <a:effectLst>
              <a:outerShdw blurRad="317500" dist="1524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13684E31-AC33-DD60-E8BE-DAE96A812198}"/>
                </a:ext>
              </a:extLst>
            </p:cNvPr>
            <p:cNvSpPr/>
            <p:nvPr/>
          </p:nvSpPr>
          <p:spPr>
            <a:xfrm>
              <a:off x="6723331" y="3929938"/>
              <a:ext cx="2815734" cy="720000"/>
            </a:xfrm>
            <a:custGeom>
              <a:avLst/>
              <a:gdLst>
                <a:gd name="connsiteX0" fmla="*/ 0 w 2815734"/>
                <a:gd name="connsiteY0" fmla="*/ 0 h 720000"/>
                <a:gd name="connsiteX1" fmla="*/ 2815734 w 2815734"/>
                <a:gd name="connsiteY1" fmla="*/ 0 h 720000"/>
                <a:gd name="connsiteX2" fmla="*/ 2815734 w 2815734"/>
                <a:gd name="connsiteY2" fmla="*/ 720000 h 720000"/>
                <a:gd name="connsiteX3" fmla="*/ 0 w 2815734"/>
                <a:gd name="connsiteY3" fmla="*/ 720000 h 720000"/>
                <a:gd name="connsiteX4" fmla="*/ 0 w 2815734"/>
                <a:gd name="connsiteY4" fmla="*/ 0 h 72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15734" h="720000">
                  <a:moveTo>
                    <a:pt x="0" y="0"/>
                  </a:moveTo>
                  <a:lnTo>
                    <a:pt x="2815734" y="0"/>
                  </a:lnTo>
                  <a:lnTo>
                    <a:pt x="2815734" y="720000"/>
                  </a:lnTo>
                  <a:lnTo>
                    <a:pt x="0" y="72000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lvl="0" indent="0" defTabSz="533400">
                <a:lnSpc>
                  <a:spcPct val="90000"/>
                </a:lnSpc>
                <a:spcBef>
                  <a:spcPts val="600"/>
                </a:spcBef>
                <a:spcAft>
                  <a:spcPct val="35000"/>
                </a:spcAft>
                <a:buNone/>
                <a:defRPr cap="all"/>
              </a:pPr>
              <a:r>
                <a:rPr lang="en-US" sz="2000" b="1" dirty="0">
                  <a:solidFill>
                    <a:srgbClr val="000000"/>
                  </a:solidFill>
                </a:rPr>
                <a:t>PLAN AMENDMENT</a:t>
              </a:r>
              <a:br>
                <a:rPr lang="en-US" sz="2000" b="1" dirty="0">
                  <a:solidFill>
                    <a:srgbClr val="000000"/>
                  </a:solidFill>
                </a:rPr>
              </a:br>
              <a:r>
                <a:rPr lang="en-US" sz="2000" b="1" kern="1200" cap="none" baseline="0" dirty="0">
                  <a:solidFill>
                    <a:srgbClr val="000000"/>
                  </a:solidFill>
                </a:rPr>
                <a:t>MAY BE NEEDED</a:t>
              </a:r>
            </a:p>
          </p:txBody>
        </p:sp>
        <p:sp>
          <p:nvSpPr>
            <p:cNvPr id="28" name="Rectangle 27" descr="Checkmark">
              <a:extLst>
                <a:ext uri="{FF2B5EF4-FFF2-40B4-BE49-F238E27FC236}">
                  <a16:creationId xmlns:a16="http://schemas.microsoft.com/office/drawing/2014/main" id="{638B1DA8-09CF-CF79-0A6E-0B27A99AA6E0}"/>
                </a:ext>
              </a:extLst>
            </p:cNvPr>
            <p:cNvSpPr/>
            <p:nvPr/>
          </p:nvSpPr>
          <p:spPr>
            <a:xfrm>
              <a:off x="6939204" y="3139544"/>
              <a:ext cx="493856" cy="493856"/>
            </a:xfrm>
            <a:prstGeom prst="rect">
              <a:avLst/>
            </a:prstGeom>
            <a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30" name="Isosceles Triangle 29">
              <a:extLst>
                <a:ext uri="{FF2B5EF4-FFF2-40B4-BE49-F238E27FC236}">
                  <a16:creationId xmlns:a16="http://schemas.microsoft.com/office/drawing/2014/main" id="{DD967443-5E84-F312-8FD5-B23B1107F106}"/>
                </a:ext>
              </a:extLst>
            </p:cNvPr>
            <p:cNvSpPr/>
            <p:nvPr/>
          </p:nvSpPr>
          <p:spPr>
            <a:xfrm flipV="1">
              <a:off x="9397082" y="3716894"/>
              <a:ext cx="395416" cy="340876"/>
            </a:xfrm>
            <a:prstGeom prst="triangle">
              <a:avLst/>
            </a:prstGeom>
            <a:solidFill>
              <a:srgbClr val="002B4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6266F157-0B4C-8886-5E81-EBD2819CF2F1}"/>
              </a:ext>
            </a:extLst>
          </p:cNvPr>
          <p:cNvGrpSpPr/>
          <p:nvPr/>
        </p:nvGrpSpPr>
        <p:grpSpPr>
          <a:xfrm>
            <a:off x="8482532" y="-141117"/>
            <a:ext cx="4251960" cy="4572000"/>
            <a:chOff x="8482532" y="2213205"/>
            <a:chExt cx="4251960" cy="4572000"/>
          </a:xfrm>
        </p:grpSpPr>
        <p:sp>
          <p:nvSpPr>
            <p:cNvPr id="31" name="Parallelogram 30">
              <a:extLst>
                <a:ext uri="{FF2B5EF4-FFF2-40B4-BE49-F238E27FC236}">
                  <a16:creationId xmlns:a16="http://schemas.microsoft.com/office/drawing/2014/main" id="{68BA3981-0054-EDCE-DB08-17907A3AAD63}"/>
                </a:ext>
              </a:extLst>
            </p:cNvPr>
            <p:cNvSpPr/>
            <p:nvPr/>
          </p:nvSpPr>
          <p:spPr>
            <a:xfrm>
              <a:off x="8482532" y="2213205"/>
              <a:ext cx="4251960" cy="4572000"/>
            </a:xfrm>
            <a:prstGeom prst="parallelogram">
              <a:avLst>
                <a:gd name="adj" fmla="val 38078"/>
              </a:avLst>
            </a:prstGeom>
            <a:solidFill>
              <a:srgbClr val="FFFFFF"/>
            </a:solidFill>
            <a:ln>
              <a:noFill/>
            </a:ln>
            <a:effectLst>
              <a:outerShdw blurRad="317500" dist="1206500" dir="10800000" sx="67000" sy="67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A17F48E7-0A1C-BDC8-62FC-3CE7F22FA41F}"/>
                </a:ext>
              </a:extLst>
            </p:cNvPr>
            <p:cNvSpPr/>
            <p:nvPr/>
          </p:nvSpPr>
          <p:spPr>
            <a:xfrm>
              <a:off x="9395062" y="3080444"/>
              <a:ext cx="1546465" cy="640080"/>
            </a:xfrm>
            <a:custGeom>
              <a:avLst/>
              <a:gdLst>
                <a:gd name="connsiteX0" fmla="*/ 225322 w 1546465"/>
                <a:gd name="connsiteY0" fmla="*/ 0 h 640080"/>
                <a:gd name="connsiteX1" fmla="*/ 1226425 w 1546465"/>
                <a:gd name="connsiteY1" fmla="*/ 0 h 640080"/>
                <a:gd name="connsiteX2" fmla="*/ 1546465 w 1546465"/>
                <a:gd name="connsiteY2" fmla="*/ 320040 h 640080"/>
                <a:gd name="connsiteX3" fmla="*/ 1226425 w 1546465"/>
                <a:gd name="connsiteY3" fmla="*/ 640080 h 640080"/>
                <a:gd name="connsiteX4" fmla="*/ 37705 w 1546465"/>
                <a:gd name="connsiteY4" fmla="*/ 640080 h 640080"/>
                <a:gd name="connsiteX5" fmla="*/ 0 w 1546465"/>
                <a:gd name="connsiteY5" fmla="*/ 636279 h 640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46465" h="640080">
                  <a:moveTo>
                    <a:pt x="225322" y="0"/>
                  </a:moveTo>
                  <a:lnTo>
                    <a:pt x="1226425" y="0"/>
                  </a:lnTo>
                  <a:cubicBezTo>
                    <a:pt x="1403178" y="0"/>
                    <a:pt x="1546465" y="143287"/>
                    <a:pt x="1546465" y="320040"/>
                  </a:cubicBezTo>
                  <a:cubicBezTo>
                    <a:pt x="1546465" y="496793"/>
                    <a:pt x="1403178" y="640080"/>
                    <a:pt x="1226425" y="640080"/>
                  </a:cubicBezTo>
                  <a:lnTo>
                    <a:pt x="37705" y="640080"/>
                  </a:lnTo>
                  <a:lnTo>
                    <a:pt x="0" y="636279"/>
                  </a:lnTo>
                  <a:close/>
                </a:path>
              </a:pathLst>
            </a:custGeom>
            <a:solidFill>
              <a:srgbClr val="002B49"/>
            </a:solidFill>
            <a:ln>
              <a:noFill/>
            </a:ln>
            <a:effectLst>
              <a:outerShdw blurRad="317500" dist="1524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200A9DBB-8D49-7DE3-2FEF-0B8EE6ED1DA7}"/>
                </a:ext>
              </a:extLst>
            </p:cNvPr>
            <p:cNvSpPr/>
            <p:nvPr/>
          </p:nvSpPr>
          <p:spPr>
            <a:xfrm>
              <a:off x="9723111" y="3933748"/>
              <a:ext cx="2815734" cy="720000"/>
            </a:xfrm>
            <a:custGeom>
              <a:avLst/>
              <a:gdLst>
                <a:gd name="connsiteX0" fmla="*/ 0 w 2815734"/>
                <a:gd name="connsiteY0" fmla="*/ 0 h 720000"/>
                <a:gd name="connsiteX1" fmla="*/ 2815734 w 2815734"/>
                <a:gd name="connsiteY1" fmla="*/ 0 h 720000"/>
                <a:gd name="connsiteX2" fmla="*/ 2815734 w 2815734"/>
                <a:gd name="connsiteY2" fmla="*/ 720000 h 720000"/>
                <a:gd name="connsiteX3" fmla="*/ 0 w 2815734"/>
                <a:gd name="connsiteY3" fmla="*/ 720000 h 720000"/>
                <a:gd name="connsiteX4" fmla="*/ 0 w 2815734"/>
                <a:gd name="connsiteY4" fmla="*/ 0 h 72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15734" h="720000">
                  <a:moveTo>
                    <a:pt x="0" y="0"/>
                  </a:moveTo>
                  <a:lnTo>
                    <a:pt x="2815734" y="0"/>
                  </a:lnTo>
                  <a:lnTo>
                    <a:pt x="2815734" y="720000"/>
                  </a:lnTo>
                  <a:lnTo>
                    <a:pt x="0" y="72000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lvl="0" indent="0" defTabSz="533400">
                <a:lnSpc>
                  <a:spcPct val="90000"/>
                </a:lnSpc>
                <a:spcBef>
                  <a:spcPts val="600"/>
                </a:spcBef>
                <a:spcAft>
                  <a:spcPct val="35000"/>
                </a:spcAft>
                <a:buNone/>
                <a:defRPr cap="all"/>
              </a:pPr>
              <a:r>
                <a:rPr lang="en-US" sz="2000" b="1" dirty="0">
                  <a:solidFill>
                    <a:srgbClr val="000000"/>
                  </a:solidFill>
                </a:rPr>
                <a:t>EFFECTIVE FOR</a:t>
              </a:r>
              <a:br>
                <a:rPr lang="en-US" sz="2000" b="1" dirty="0">
                  <a:solidFill>
                    <a:srgbClr val="000000"/>
                  </a:solidFill>
                </a:rPr>
              </a:br>
              <a:r>
                <a:rPr lang="en-US" sz="2000" b="1" dirty="0">
                  <a:solidFill>
                    <a:srgbClr val="000000"/>
                  </a:solidFill>
                </a:rPr>
                <a:t>2026 TAX YEAR</a:t>
              </a:r>
              <a:endParaRPr lang="en-US" sz="2000" b="1" kern="1200" cap="none" baseline="0" dirty="0">
                <a:solidFill>
                  <a:srgbClr val="000000"/>
                </a:solidFill>
              </a:endParaRPr>
            </a:p>
          </p:txBody>
        </p:sp>
        <p:sp>
          <p:nvSpPr>
            <p:cNvPr id="34" name="Rectangle 33" descr="Money">
              <a:extLst>
                <a:ext uri="{FF2B5EF4-FFF2-40B4-BE49-F238E27FC236}">
                  <a16:creationId xmlns:a16="http://schemas.microsoft.com/office/drawing/2014/main" id="{963C4CB0-0138-1544-F395-082C885F3390}"/>
                </a:ext>
              </a:extLst>
            </p:cNvPr>
            <p:cNvSpPr/>
            <p:nvPr/>
          </p:nvSpPr>
          <p:spPr>
            <a:xfrm>
              <a:off x="9875762" y="3057272"/>
              <a:ext cx="678998" cy="678998"/>
            </a:xfrm>
            <a:prstGeom prst="rect">
              <a:avLst/>
            </a:prstGeom>
            <a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4DFE645F-6B20-0C18-C378-177D5599145E}"/>
              </a:ext>
            </a:extLst>
          </p:cNvPr>
          <p:cNvSpPr/>
          <p:nvPr/>
        </p:nvSpPr>
        <p:spPr>
          <a:xfrm>
            <a:off x="0" y="4742822"/>
            <a:ext cx="12192000" cy="211517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7926AC-C738-F4EB-8BF8-5FA4056964AB}"/>
              </a:ext>
            </a:extLst>
          </p:cNvPr>
          <p:cNvSpPr txBox="1"/>
          <p:nvPr/>
        </p:nvSpPr>
        <p:spPr>
          <a:xfrm>
            <a:off x="2306748" y="5292580"/>
            <a:ext cx="96409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Aptos" panose="020B0004020202020204" pitchFamily="34" charset="0"/>
              </a:rPr>
              <a:t>DEPENDENT CARE FSA</a:t>
            </a:r>
          </a:p>
        </p:txBody>
      </p:sp>
      <p:pic>
        <p:nvPicPr>
          <p:cNvPr id="3" name="Picture 2" descr="A cartoon of a person holding a megaphone&#10;&#10;AI-generated content may be incorrect.">
            <a:extLst>
              <a:ext uri="{FF2B5EF4-FFF2-40B4-BE49-F238E27FC236}">
                <a16:creationId xmlns:a16="http://schemas.microsoft.com/office/drawing/2014/main" id="{F934F6AA-8837-42D9-A88B-2E722228878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435" y="3996444"/>
            <a:ext cx="2640496" cy="26404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8421906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03912D5-14C1-8C3B-4EE1-53D61073B5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94FEA9E-F4D9-859B-4C4C-6608A1D25C07}"/>
              </a:ext>
            </a:extLst>
          </p:cNvPr>
          <p:cNvSpPr/>
          <p:nvPr/>
        </p:nvSpPr>
        <p:spPr>
          <a:xfrm>
            <a:off x="0" y="4742822"/>
            <a:ext cx="12192000" cy="211517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3524C05-E09F-D7C0-43F6-7FED19B504E8}"/>
              </a:ext>
            </a:extLst>
          </p:cNvPr>
          <p:cNvSpPr txBox="1"/>
          <p:nvPr/>
        </p:nvSpPr>
        <p:spPr>
          <a:xfrm>
            <a:off x="2166730" y="5292580"/>
            <a:ext cx="96409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F3901D"/>
                </a:solidFill>
                <a:latin typeface="Aptos" panose="020B0004020202020204" pitchFamily="34" charset="0"/>
              </a:rPr>
              <a:t>PLAN LITIGATION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226D524-FF84-8D41-16FA-1DEDCDC8B8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5644" y="201877"/>
            <a:ext cx="7200712" cy="4320427"/>
          </a:xfrm>
          <a:prstGeom prst="rect">
            <a:avLst/>
          </a:prstGeom>
        </p:spPr>
      </p:pic>
      <p:pic>
        <p:nvPicPr>
          <p:cNvPr id="6" name="Picture 5" descr="A cartoon of a person with his arms crossed&#10;&#10;AI-generated content may be incorrect.">
            <a:extLst>
              <a:ext uri="{FF2B5EF4-FFF2-40B4-BE49-F238E27FC236}">
                <a16:creationId xmlns:a16="http://schemas.microsoft.com/office/drawing/2014/main" id="{A50F87CB-57CA-C6EF-0315-758F57FF21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208" y="4149586"/>
            <a:ext cx="2619791" cy="26197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845451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66E9540-A683-A0B8-E79A-02803A599A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7581168-5471-3213-E38D-43C903060B33}"/>
              </a:ext>
            </a:extLst>
          </p:cNvPr>
          <p:cNvSpPr/>
          <p:nvPr/>
        </p:nvSpPr>
        <p:spPr>
          <a:xfrm>
            <a:off x="0" y="4742822"/>
            <a:ext cx="12192000" cy="211517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F98A28C-77AA-F6FD-1F3A-411261AFBC96}"/>
              </a:ext>
            </a:extLst>
          </p:cNvPr>
          <p:cNvSpPr txBox="1"/>
          <p:nvPr/>
        </p:nvSpPr>
        <p:spPr>
          <a:xfrm>
            <a:off x="2166730" y="5292580"/>
            <a:ext cx="96409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F3901D"/>
                </a:solidFill>
                <a:latin typeface="Aptos" panose="020B0004020202020204" pitchFamily="34" charset="0"/>
              </a:rPr>
              <a:t>PLAN LITIGATION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3AAE0C9-7E04-2DBF-4D77-BAC2EE05C4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4130" y="147735"/>
            <a:ext cx="6149687" cy="4440074"/>
          </a:xfrm>
          <a:prstGeom prst="rect">
            <a:avLst/>
          </a:prstGeom>
        </p:spPr>
      </p:pic>
      <p:pic>
        <p:nvPicPr>
          <p:cNvPr id="7" name="Picture 6" descr="A cartoon of a person with his arms crossed&#10;&#10;AI-generated content may be incorrect.">
            <a:extLst>
              <a:ext uri="{FF2B5EF4-FFF2-40B4-BE49-F238E27FC236}">
                <a16:creationId xmlns:a16="http://schemas.microsoft.com/office/drawing/2014/main" id="{8B360AFA-903D-C96D-C4B7-9855068E4C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208" y="4149586"/>
            <a:ext cx="2619791" cy="26197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9428570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3CA926A-2F34-0233-22A1-F491B04B39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Arrow: Down 74">
            <a:extLst>
              <a:ext uri="{FF2B5EF4-FFF2-40B4-BE49-F238E27FC236}">
                <a16:creationId xmlns:a16="http://schemas.microsoft.com/office/drawing/2014/main" id="{91BA9B66-CF00-BF69-83A9-ECA15B9352BC}"/>
              </a:ext>
            </a:extLst>
          </p:cNvPr>
          <p:cNvSpPr/>
          <p:nvPr/>
        </p:nvSpPr>
        <p:spPr>
          <a:xfrm rot="16200000">
            <a:off x="4874586" y="-3582504"/>
            <a:ext cx="2187721" cy="11936897"/>
          </a:xfrm>
          <a:prstGeom prst="downArrow">
            <a:avLst/>
          </a:prstGeom>
          <a:solidFill>
            <a:srgbClr val="0075C9">
              <a:alpha val="1411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6" name="Arrow: Down 75">
            <a:extLst>
              <a:ext uri="{FF2B5EF4-FFF2-40B4-BE49-F238E27FC236}">
                <a16:creationId xmlns:a16="http://schemas.microsoft.com/office/drawing/2014/main" id="{38B1253C-18A8-0929-0FDB-AB1C48E4C10A}"/>
              </a:ext>
            </a:extLst>
          </p:cNvPr>
          <p:cNvSpPr/>
          <p:nvPr/>
        </p:nvSpPr>
        <p:spPr>
          <a:xfrm rot="16200000">
            <a:off x="4544187" y="-505803"/>
            <a:ext cx="2194560" cy="5776660"/>
          </a:xfrm>
          <a:prstGeom prst="downArrow">
            <a:avLst/>
          </a:prstGeom>
          <a:solidFill>
            <a:srgbClr val="0075C9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0E22EEF3-5669-2F06-CCB8-233EEBD0521F}"/>
              </a:ext>
            </a:extLst>
          </p:cNvPr>
          <p:cNvSpPr/>
          <p:nvPr/>
        </p:nvSpPr>
        <p:spPr>
          <a:xfrm>
            <a:off x="2763079" y="1828800"/>
            <a:ext cx="427383" cy="1093304"/>
          </a:xfrm>
          <a:prstGeom prst="rect">
            <a:avLst/>
          </a:prstGeom>
          <a:solidFill>
            <a:srgbClr val="0075C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189C76F-E485-5116-60F3-9EEE404075FE}"/>
              </a:ext>
            </a:extLst>
          </p:cNvPr>
          <p:cNvSpPr/>
          <p:nvPr/>
        </p:nvSpPr>
        <p:spPr>
          <a:xfrm>
            <a:off x="0" y="4742822"/>
            <a:ext cx="12192000" cy="211517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771028E-CCEB-D6BA-115A-060DB9B1A681}"/>
              </a:ext>
            </a:extLst>
          </p:cNvPr>
          <p:cNvSpPr txBox="1"/>
          <p:nvPr/>
        </p:nvSpPr>
        <p:spPr>
          <a:xfrm>
            <a:off x="1739346" y="5305424"/>
            <a:ext cx="102174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F3901D"/>
                </a:solidFill>
                <a:latin typeface="Aptos" panose="020B0004020202020204" pitchFamily="34" charset="0"/>
              </a:rPr>
              <a:t>COMMON CLAIMS IN LITIGATION</a:t>
            </a:r>
          </a:p>
        </p:txBody>
      </p:sp>
      <p:pic>
        <p:nvPicPr>
          <p:cNvPr id="5" name="Picture 4" descr="A cartoon of a person with his arms crossed&#10;&#10;AI-generated content may be incorrect.">
            <a:extLst>
              <a:ext uri="{FF2B5EF4-FFF2-40B4-BE49-F238E27FC236}">
                <a16:creationId xmlns:a16="http://schemas.microsoft.com/office/drawing/2014/main" id="{C7E93674-7F57-6D03-F998-03D63BE955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208" y="4149586"/>
            <a:ext cx="2619791" cy="26197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CD49010-AEED-D9BB-5ED0-BC3C2D89A216}"/>
              </a:ext>
            </a:extLst>
          </p:cNvPr>
          <p:cNvSpPr/>
          <p:nvPr/>
        </p:nvSpPr>
        <p:spPr>
          <a:xfrm>
            <a:off x="1878495" y="278298"/>
            <a:ext cx="2246243" cy="2017643"/>
          </a:xfrm>
          <a:prstGeom prst="roundRect">
            <a:avLst>
              <a:gd name="adj" fmla="val 12233"/>
            </a:avLst>
          </a:prstGeom>
          <a:solidFill>
            <a:srgbClr val="F3901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313E887-2498-0A54-32DF-43308EE9F213}"/>
              </a:ext>
            </a:extLst>
          </p:cNvPr>
          <p:cNvSpPr/>
          <p:nvPr/>
        </p:nvSpPr>
        <p:spPr>
          <a:xfrm>
            <a:off x="1719469" y="149090"/>
            <a:ext cx="556591" cy="556591"/>
          </a:xfrm>
          <a:prstGeom prst="ellipse">
            <a:avLst/>
          </a:prstGeom>
          <a:solidFill>
            <a:srgbClr val="F3901D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41C30B4-03C7-A7DD-E6F7-E5065370E1F2}"/>
              </a:ext>
            </a:extLst>
          </p:cNvPr>
          <p:cNvSpPr/>
          <p:nvPr/>
        </p:nvSpPr>
        <p:spPr>
          <a:xfrm>
            <a:off x="1769164" y="198785"/>
            <a:ext cx="457200" cy="457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68C82785-3B93-A44C-E43D-DC5E82F15B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483" y="271672"/>
            <a:ext cx="316248" cy="31624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5123FEE-C848-B718-534A-382A9EF36EC9}"/>
              </a:ext>
            </a:extLst>
          </p:cNvPr>
          <p:cNvSpPr txBox="1"/>
          <p:nvPr/>
        </p:nvSpPr>
        <p:spPr>
          <a:xfrm>
            <a:off x="1868555" y="890292"/>
            <a:ext cx="22462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0000"/>
                </a:solidFill>
              </a:rPr>
              <a:t>Excessive</a:t>
            </a:r>
          </a:p>
          <a:p>
            <a:pPr algn="ctr"/>
            <a:r>
              <a:rPr lang="en-US" sz="2000" dirty="0">
                <a:solidFill>
                  <a:srgbClr val="000000"/>
                </a:solidFill>
              </a:rPr>
              <a:t>recordkeeping costs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32DF8CBE-C843-DB90-006B-FD87AF7F1E28}"/>
              </a:ext>
            </a:extLst>
          </p:cNvPr>
          <p:cNvSpPr/>
          <p:nvPr/>
        </p:nvSpPr>
        <p:spPr>
          <a:xfrm>
            <a:off x="5052390" y="251791"/>
            <a:ext cx="2246243" cy="2017643"/>
          </a:xfrm>
          <a:prstGeom prst="roundRect">
            <a:avLst>
              <a:gd name="adj" fmla="val 12233"/>
            </a:avLst>
          </a:prstGeom>
          <a:solidFill>
            <a:srgbClr val="F3901D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65AC0664-8F63-4882-7D56-7C0FC4D6EF3B}"/>
              </a:ext>
            </a:extLst>
          </p:cNvPr>
          <p:cNvSpPr/>
          <p:nvPr/>
        </p:nvSpPr>
        <p:spPr>
          <a:xfrm>
            <a:off x="4893364" y="122583"/>
            <a:ext cx="556591" cy="556591"/>
          </a:xfrm>
          <a:prstGeom prst="ellipse">
            <a:avLst/>
          </a:prstGeom>
          <a:solidFill>
            <a:srgbClr val="F3901D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C92A73BD-90B3-7D53-B226-AB344CDC1F73}"/>
              </a:ext>
            </a:extLst>
          </p:cNvPr>
          <p:cNvSpPr/>
          <p:nvPr/>
        </p:nvSpPr>
        <p:spPr>
          <a:xfrm>
            <a:off x="4943059" y="172278"/>
            <a:ext cx="457200" cy="457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4A542FF-78B6-EE29-3ABB-B1B0D7C52D9F}"/>
              </a:ext>
            </a:extLst>
          </p:cNvPr>
          <p:cNvSpPr txBox="1"/>
          <p:nvPr/>
        </p:nvSpPr>
        <p:spPr>
          <a:xfrm>
            <a:off x="5042450" y="1000826"/>
            <a:ext cx="22462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0000"/>
                </a:solidFill>
              </a:rPr>
              <a:t>Not using low-cost funds</a:t>
            </a:r>
          </a:p>
        </p:txBody>
      </p:sp>
      <p:pic>
        <p:nvPicPr>
          <p:cNvPr id="29" name="Graphic 28" descr="No sign with solid fill">
            <a:extLst>
              <a:ext uri="{FF2B5EF4-FFF2-40B4-BE49-F238E27FC236}">
                <a16:creationId xmlns:a16="http://schemas.microsoft.com/office/drawing/2014/main" id="{9AC4022B-22C2-9D9B-06AD-8F2D2DE463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977841" y="203411"/>
            <a:ext cx="379344" cy="379344"/>
          </a:xfrm>
          <a:prstGeom prst="rect">
            <a:avLst/>
          </a:prstGeom>
        </p:spPr>
      </p:pic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AADE92BB-B43E-4799-7CA4-3C4A8CF46086}"/>
              </a:ext>
            </a:extLst>
          </p:cNvPr>
          <p:cNvSpPr/>
          <p:nvPr/>
        </p:nvSpPr>
        <p:spPr>
          <a:xfrm>
            <a:off x="8226286" y="255105"/>
            <a:ext cx="2246243" cy="2017643"/>
          </a:xfrm>
          <a:prstGeom prst="roundRect">
            <a:avLst>
              <a:gd name="adj" fmla="val 12233"/>
            </a:avLst>
          </a:prstGeom>
          <a:solidFill>
            <a:srgbClr val="F3901D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49066075-97E2-9F5B-74AF-54E72B1F10B5}"/>
              </a:ext>
            </a:extLst>
          </p:cNvPr>
          <p:cNvSpPr/>
          <p:nvPr/>
        </p:nvSpPr>
        <p:spPr>
          <a:xfrm>
            <a:off x="8067260" y="125897"/>
            <a:ext cx="556591" cy="556591"/>
          </a:xfrm>
          <a:prstGeom prst="ellipse">
            <a:avLst/>
          </a:prstGeom>
          <a:solidFill>
            <a:srgbClr val="F3901D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ED6EA741-1F94-C1A3-6446-DE30CF65FE84}"/>
              </a:ext>
            </a:extLst>
          </p:cNvPr>
          <p:cNvSpPr/>
          <p:nvPr/>
        </p:nvSpPr>
        <p:spPr>
          <a:xfrm>
            <a:off x="8116955" y="175592"/>
            <a:ext cx="457200" cy="457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DEEBB80-B6A4-88D7-67EF-B98FA06EBC2D}"/>
              </a:ext>
            </a:extLst>
          </p:cNvPr>
          <p:cNvSpPr txBox="1"/>
          <p:nvPr/>
        </p:nvSpPr>
        <p:spPr>
          <a:xfrm>
            <a:off x="8216346" y="962349"/>
            <a:ext cx="22462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0000"/>
                </a:solidFill>
              </a:rPr>
              <a:t>Keeping funds with poor performance</a:t>
            </a:r>
          </a:p>
        </p:txBody>
      </p:sp>
      <p:pic>
        <p:nvPicPr>
          <p:cNvPr id="46" name="Picture 45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F1AD9E4D-4FBB-4C90-6E5F-D6AE5FB4FDA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2386" y="244798"/>
            <a:ext cx="315448" cy="315448"/>
          </a:xfrm>
          <a:prstGeom prst="rect">
            <a:avLst/>
          </a:prstGeom>
        </p:spPr>
      </p:pic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AD1B5E88-D355-42ED-9572-CD73CF785F02}"/>
              </a:ext>
            </a:extLst>
          </p:cNvPr>
          <p:cNvSpPr/>
          <p:nvPr/>
        </p:nvSpPr>
        <p:spPr>
          <a:xfrm>
            <a:off x="1878496" y="2607365"/>
            <a:ext cx="2246243" cy="2017643"/>
          </a:xfrm>
          <a:prstGeom prst="roundRect">
            <a:avLst>
              <a:gd name="adj" fmla="val 12233"/>
            </a:avLst>
          </a:prstGeom>
          <a:solidFill>
            <a:srgbClr val="F3901D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2CB3C6F2-ACD4-C3C6-8BAD-6C1946A38E09}"/>
              </a:ext>
            </a:extLst>
          </p:cNvPr>
          <p:cNvSpPr/>
          <p:nvPr/>
        </p:nvSpPr>
        <p:spPr>
          <a:xfrm>
            <a:off x="1719470" y="2478157"/>
            <a:ext cx="556591" cy="556591"/>
          </a:xfrm>
          <a:prstGeom prst="ellipse">
            <a:avLst/>
          </a:prstGeom>
          <a:solidFill>
            <a:srgbClr val="F3901D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365438CF-EB76-04FD-9E64-79B7A63716FD}"/>
              </a:ext>
            </a:extLst>
          </p:cNvPr>
          <p:cNvSpPr/>
          <p:nvPr/>
        </p:nvSpPr>
        <p:spPr>
          <a:xfrm>
            <a:off x="1769165" y="2527852"/>
            <a:ext cx="457200" cy="457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A8BEF50C-35F7-D5C7-2F19-E1121840D47A}"/>
              </a:ext>
            </a:extLst>
          </p:cNvPr>
          <p:cNvSpPr txBox="1"/>
          <p:nvPr/>
        </p:nvSpPr>
        <p:spPr>
          <a:xfrm>
            <a:off x="1868556" y="3257459"/>
            <a:ext cx="22462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0000"/>
                </a:solidFill>
              </a:rPr>
              <a:t>Having too many actively managed funds</a:t>
            </a: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F129A98E-5C6A-3B5C-E737-25C19EC4C901}"/>
              </a:ext>
            </a:extLst>
          </p:cNvPr>
          <p:cNvSpPr/>
          <p:nvPr/>
        </p:nvSpPr>
        <p:spPr>
          <a:xfrm>
            <a:off x="5052391" y="2580858"/>
            <a:ext cx="2246243" cy="2017643"/>
          </a:xfrm>
          <a:prstGeom prst="roundRect">
            <a:avLst>
              <a:gd name="adj" fmla="val 12233"/>
            </a:avLst>
          </a:prstGeom>
          <a:solidFill>
            <a:srgbClr val="F3901D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8268D655-B39B-CF31-C250-E1144BE4D569}"/>
              </a:ext>
            </a:extLst>
          </p:cNvPr>
          <p:cNvSpPr/>
          <p:nvPr/>
        </p:nvSpPr>
        <p:spPr>
          <a:xfrm>
            <a:off x="4893365" y="2451650"/>
            <a:ext cx="556591" cy="556591"/>
          </a:xfrm>
          <a:prstGeom prst="ellipse">
            <a:avLst/>
          </a:prstGeom>
          <a:solidFill>
            <a:srgbClr val="F3901D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5A646A6F-8BB5-020C-6908-97BB346D29B1}"/>
              </a:ext>
            </a:extLst>
          </p:cNvPr>
          <p:cNvSpPr/>
          <p:nvPr/>
        </p:nvSpPr>
        <p:spPr>
          <a:xfrm>
            <a:off x="4943060" y="2501345"/>
            <a:ext cx="457200" cy="457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5DEC0D8-51BD-F05D-C234-CE6DC53305A1}"/>
              </a:ext>
            </a:extLst>
          </p:cNvPr>
          <p:cNvSpPr txBox="1"/>
          <p:nvPr/>
        </p:nvSpPr>
        <p:spPr>
          <a:xfrm>
            <a:off x="5042451" y="3189161"/>
            <a:ext cx="22462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0000"/>
                </a:solidFill>
              </a:rPr>
              <a:t>Having too many funds v. having too few funds</a:t>
            </a:r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F0EFC661-D7D0-6788-F6A9-62F019F0DB1D}"/>
              </a:ext>
            </a:extLst>
          </p:cNvPr>
          <p:cNvSpPr/>
          <p:nvPr/>
        </p:nvSpPr>
        <p:spPr>
          <a:xfrm>
            <a:off x="8226287" y="2584172"/>
            <a:ext cx="2246243" cy="2017643"/>
          </a:xfrm>
          <a:prstGeom prst="roundRect">
            <a:avLst>
              <a:gd name="adj" fmla="val 12233"/>
            </a:avLst>
          </a:prstGeom>
          <a:solidFill>
            <a:srgbClr val="F3901D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DACFA408-254A-E3C2-E50B-A50D0B22A3ED}"/>
              </a:ext>
            </a:extLst>
          </p:cNvPr>
          <p:cNvSpPr/>
          <p:nvPr/>
        </p:nvSpPr>
        <p:spPr>
          <a:xfrm>
            <a:off x="8067261" y="2454964"/>
            <a:ext cx="556591" cy="556591"/>
          </a:xfrm>
          <a:prstGeom prst="ellipse">
            <a:avLst/>
          </a:prstGeom>
          <a:solidFill>
            <a:srgbClr val="F3901D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FE94EC3A-A73C-8EEE-86A7-6EA3780C9C32}"/>
              </a:ext>
            </a:extLst>
          </p:cNvPr>
          <p:cNvSpPr/>
          <p:nvPr/>
        </p:nvSpPr>
        <p:spPr>
          <a:xfrm>
            <a:off x="8116956" y="2504659"/>
            <a:ext cx="457200" cy="457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D68B792C-08FB-8EEE-4BCA-9279FF84F0A6}"/>
              </a:ext>
            </a:extLst>
          </p:cNvPr>
          <p:cNvSpPr txBox="1"/>
          <p:nvPr/>
        </p:nvSpPr>
        <p:spPr>
          <a:xfrm>
            <a:off x="8216347" y="2870247"/>
            <a:ext cx="224624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00"/>
                </a:solidFill>
              </a:rPr>
              <a:t>Pension Plans</a:t>
            </a:r>
          </a:p>
          <a:p>
            <a:pPr algn="ctr"/>
            <a:r>
              <a:rPr lang="en-US" sz="2000" dirty="0">
                <a:solidFill>
                  <a:srgbClr val="000000"/>
                </a:solidFill>
              </a:rPr>
              <a:t>Picking a risky annuity when de-risking or terminating</a:t>
            </a:r>
          </a:p>
        </p:txBody>
      </p:sp>
      <p:pic>
        <p:nvPicPr>
          <p:cNvPr id="68" name="Picture 67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A64E400B-CD13-7BD2-C0C3-08515837613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9251" y="2590567"/>
            <a:ext cx="317601" cy="317601"/>
          </a:xfrm>
          <a:prstGeom prst="rect">
            <a:avLst/>
          </a:prstGeom>
        </p:spPr>
      </p:pic>
      <p:pic>
        <p:nvPicPr>
          <p:cNvPr id="69" name="Picture 68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75005512-93C5-5AA2-BD4E-6BB0FAA53A6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1407" y="2574235"/>
            <a:ext cx="321058" cy="321058"/>
          </a:xfrm>
          <a:prstGeom prst="rect">
            <a:avLst/>
          </a:prstGeom>
        </p:spPr>
      </p:pic>
      <p:pic>
        <p:nvPicPr>
          <p:cNvPr id="78" name="Picture 77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3A1B4112-6B68-FF11-242E-D42E85F94FC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6949" y="2584174"/>
            <a:ext cx="330885" cy="330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018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 animBg="1"/>
      <p:bldP spid="76" grpId="0" animBg="1"/>
      <p:bldP spid="77" grpId="0" animBg="1"/>
      <p:bldP spid="8" grpId="0" animBg="1"/>
      <p:bldP spid="9" grpId="0" animBg="1"/>
      <p:bldP spid="10" grpId="0" animBg="1"/>
      <p:bldP spid="14" grpId="0"/>
      <p:bldP spid="19" grpId="0" animBg="1"/>
      <p:bldP spid="20" grpId="0" animBg="1"/>
      <p:bldP spid="21" grpId="0" animBg="1"/>
      <p:bldP spid="27" grpId="0"/>
      <p:bldP spid="33" grpId="0" animBg="1"/>
      <p:bldP spid="35" grpId="0" animBg="1"/>
      <p:bldP spid="37" grpId="0" animBg="1"/>
      <p:bldP spid="42" grpId="0"/>
      <p:bldP spid="51" grpId="0" animBg="1"/>
      <p:bldP spid="52" grpId="0" animBg="1"/>
      <p:bldP spid="53" grpId="0" animBg="1"/>
      <p:bldP spid="55" grpId="0"/>
      <p:bldP spid="57" grpId="0" animBg="1"/>
      <p:bldP spid="58" grpId="0" animBg="1"/>
      <p:bldP spid="59" grpId="0" animBg="1"/>
      <p:bldP spid="60" grpId="0"/>
      <p:bldP spid="63" grpId="0" animBg="1"/>
      <p:bldP spid="64" grpId="0" animBg="1"/>
      <p:bldP spid="65" grpId="0" animBg="1"/>
      <p:bldP spid="6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40CA799-3955-9EBF-A296-3DFAD79B64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Arrow: Down 43">
            <a:extLst>
              <a:ext uri="{FF2B5EF4-FFF2-40B4-BE49-F238E27FC236}">
                <a16:creationId xmlns:a16="http://schemas.microsoft.com/office/drawing/2014/main" id="{9580CE1F-DE40-895E-EA4C-D83E4E3D31A9}"/>
              </a:ext>
            </a:extLst>
          </p:cNvPr>
          <p:cNvSpPr/>
          <p:nvPr/>
        </p:nvSpPr>
        <p:spPr>
          <a:xfrm rot="16200000">
            <a:off x="4874586" y="-3337576"/>
            <a:ext cx="2187721" cy="11936897"/>
          </a:xfrm>
          <a:prstGeom prst="downArrow">
            <a:avLst/>
          </a:prstGeom>
          <a:solidFill>
            <a:srgbClr val="0075C9">
              <a:alpha val="1411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Arrow: Down 44">
            <a:extLst>
              <a:ext uri="{FF2B5EF4-FFF2-40B4-BE49-F238E27FC236}">
                <a16:creationId xmlns:a16="http://schemas.microsoft.com/office/drawing/2014/main" id="{04F8D49D-CD35-08E4-235A-8A96D5AD20A0}"/>
              </a:ext>
            </a:extLst>
          </p:cNvPr>
          <p:cNvSpPr/>
          <p:nvPr/>
        </p:nvSpPr>
        <p:spPr>
          <a:xfrm rot="16200000">
            <a:off x="4544187" y="-260875"/>
            <a:ext cx="2194560" cy="5776660"/>
          </a:xfrm>
          <a:prstGeom prst="downArrow">
            <a:avLst/>
          </a:prstGeom>
          <a:solidFill>
            <a:srgbClr val="0075C9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3A184B0E-0AD2-A887-8215-72E06C97F732}"/>
              </a:ext>
            </a:extLst>
          </p:cNvPr>
          <p:cNvSpPr/>
          <p:nvPr/>
        </p:nvSpPr>
        <p:spPr>
          <a:xfrm>
            <a:off x="2763079" y="2073728"/>
            <a:ext cx="427383" cy="1093304"/>
          </a:xfrm>
          <a:prstGeom prst="rect">
            <a:avLst/>
          </a:prstGeom>
          <a:solidFill>
            <a:srgbClr val="0075C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1FD4CC3-1831-651D-84AD-63BF2CF1DB32}"/>
              </a:ext>
            </a:extLst>
          </p:cNvPr>
          <p:cNvSpPr/>
          <p:nvPr/>
        </p:nvSpPr>
        <p:spPr>
          <a:xfrm>
            <a:off x="0" y="4742822"/>
            <a:ext cx="12192000" cy="211517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27B9B56-EEF9-3604-71CB-5A01A3998993}"/>
              </a:ext>
            </a:extLst>
          </p:cNvPr>
          <p:cNvSpPr txBox="1"/>
          <p:nvPr/>
        </p:nvSpPr>
        <p:spPr>
          <a:xfrm>
            <a:off x="1739346" y="5305424"/>
            <a:ext cx="102174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i="1" dirty="0">
                <a:solidFill>
                  <a:srgbClr val="F3901D"/>
                </a:solidFill>
                <a:latin typeface="Aptos" panose="020B0004020202020204" pitchFamily="34" charset="0"/>
              </a:rPr>
              <a:t>Cunningham v. Cornell University</a:t>
            </a:r>
          </a:p>
        </p:txBody>
      </p:sp>
      <p:pic>
        <p:nvPicPr>
          <p:cNvPr id="5" name="Picture 4" descr="A cartoon of a person with his arms crossed&#10;&#10;AI-generated content may be incorrect.">
            <a:extLst>
              <a:ext uri="{FF2B5EF4-FFF2-40B4-BE49-F238E27FC236}">
                <a16:creationId xmlns:a16="http://schemas.microsoft.com/office/drawing/2014/main" id="{06FD57B2-550F-2434-D602-AA9C87C962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208" y="4149586"/>
            <a:ext cx="2619791" cy="26197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FBB000A-35E9-AE7E-FC09-3033C3730B22}"/>
              </a:ext>
            </a:extLst>
          </p:cNvPr>
          <p:cNvSpPr/>
          <p:nvPr/>
        </p:nvSpPr>
        <p:spPr>
          <a:xfrm>
            <a:off x="2120680" y="154568"/>
            <a:ext cx="3458416" cy="2304646"/>
          </a:xfrm>
          <a:prstGeom prst="roundRect">
            <a:avLst>
              <a:gd name="adj" fmla="val 12233"/>
            </a:avLst>
          </a:prstGeom>
          <a:solidFill>
            <a:srgbClr val="F3901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4BBC870-4A38-5779-A846-4849360134BB}"/>
              </a:ext>
            </a:extLst>
          </p:cNvPr>
          <p:cNvSpPr/>
          <p:nvPr/>
        </p:nvSpPr>
        <p:spPr>
          <a:xfrm>
            <a:off x="1961654" y="25360"/>
            <a:ext cx="556591" cy="556591"/>
          </a:xfrm>
          <a:prstGeom prst="ellipse">
            <a:avLst/>
          </a:prstGeom>
          <a:solidFill>
            <a:srgbClr val="F3901D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EDCE56C-3988-D485-8337-867C75FB398B}"/>
              </a:ext>
            </a:extLst>
          </p:cNvPr>
          <p:cNvSpPr/>
          <p:nvPr/>
        </p:nvSpPr>
        <p:spPr>
          <a:xfrm>
            <a:off x="2011349" y="75055"/>
            <a:ext cx="457200" cy="457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C8989F4-1732-CA77-A0E3-DCF1FDE6829C}"/>
              </a:ext>
            </a:extLst>
          </p:cNvPr>
          <p:cNvSpPr txBox="1"/>
          <p:nvPr/>
        </p:nvSpPr>
        <p:spPr>
          <a:xfrm>
            <a:off x="2110740" y="1080593"/>
            <a:ext cx="34605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0000"/>
                </a:solidFill>
              </a:rPr>
              <a:t>US Supreme Court Case</a:t>
            </a:r>
          </a:p>
          <a:p>
            <a:pPr algn="ctr"/>
            <a:r>
              <a:rPr lang="en-US" sz="2000" b="1" dirty="0">
                <a:solidFill>
                  <a:srgbClr val="000000"/>
                </a:solidFill>
              </a:rPr>
              <a:t>April 2025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0B35248-96C5-BCD1-BC5D-35F1EF77E32D}"/>
              </a:ext>
            </a:extLst>
          </p:cNvPr>
          <p:cNvSpPr/>
          <p:nvPr/>
        </p:nvSpPr>
        <p:spPr>
          <a:xfrm>
            <a:off x="6505715" y="127859"/>
            <a:ext cx="3458416" cy="2304646"/>
          </a:xfrm>
          <a:prstGeom prst="roundRect">
            <a:avLst>
              <a:gd name="adj" fmla="val 12233"/>
            </a:avLst>
          </a:prstGeom>
          <a:solidFill>
            <a:srgbClr val="F3901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35C697B-A507-2277-0CF0-35550160E193}"/>
              </a:ext>
            </a:extLst>
          </p:cNvPr>
          <p:cNvSpPr/>
          <p:nvPr/>
        </p:nvSpPr>
        <p:spPr>
          <a:xfrm>
            <a:off x="6346689" y="-1349"/>
            <a:ext cx="556591" cy="556591"/>
          </a:xfrm>
          <a:prstGeom prst="ellipse">
            <a:avLst/>
          </a:prstGeom>
          <a:solidFill>
            <a:srgbClr val="F3901D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39AC884A-5707-9835-CF28-D10C50A9DFAB}"/>
              </a:ext>
            </a:extLst>
          </p:cNvPr>
          <p:cNvSpPr/>
          <p:nvPr/>
        </p:nvSpPr>
        <p:spPr>
          <a:xfrm>
            <a:off x="6396384" y="48346"/>
            <a:ext cx="457200" cy="457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6C74BAA-9E94-91EB-A21B-9B0C9F70D7A0}"/>
              </a:ext>
            </a:extLst>
          </p:cNvPr>
          <p:cNvSpPr txBox="1"/>
          <p:nvPr/>
        </p:nvSpPr>
        <p:spPr>
          <a:xfrm>
            <a:off x="6495775" y="918668"/>
            <a:ext cx="346835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0000"/>
                </a:solidFill>
              </a:rPr>
              <a:t>Held plaintiffs don’t need to plead facts to survive motion to dismiss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C52A77B3-1E90-68E0-C797-9AFA79FAB63E}"/>
              </a:ext>
            </a:extLst>
          </p:cNvPr>
          <p:cNvSpPr/>
          <p:nvPr/>
        </p:nvSpPr>
        <p:spPr>
          <a:xfrm>
            <a:off x="2120680" y="2814498"/>
            <a:ext cx="3458416" cy="2304646"/>
          </a:xfrm>
          <a:prstGeom prst="roundRect">
            <a:avLst>
              <a:gd name="adj" fmla="val 12233"/>
            </a:avLst>
          </a:prstGeom>
          <a:solidFill>
            <a:srgbClr val="F3901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96F0FDAD-1CB4-8826-2ED7-FCF92C82EBC4}"/>
              </a:ext>
            </a:extLst>
          </p:cNvPr>
          <p:cNvSpPr/>
          <p:nvPr/>
        </p:nvSpPr>
        <p:spPr>
          <a:xfrm>
            <a:off x="1961654" y="2685290"/>
            <a:ext cx="556591" cy="556591"/>
          </a:xfrm>
          <a:prstGeom prst="ellipse">
            <a:avLst/>
          </a:prstGeom>
          <a:solidFill>
            <a:srgbClr val="F3901D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B6FF30AF-D965-BB93-491B-2FCFB8F97330}"/>
              </a:ext>
            </a:extLst>
          </p:cNvPr>
          <p:cNvSpPr/>
          <p:nvPr/>
        </p:nvSpPr>
        <p:spPr>
          <a:xfrm>
            <a:off x="2011349" y="2734985"/>
            <a:ext cx="457200" cy="457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9" name="Picture 38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D5E1B5B1-EBDE-451C-16AC-C7CCB7F6E4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668" y="2807872"/>
            <a:ext cx="316248" cy="316248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67AD76DB-8B93-755A-0134-E2D04270CD11}"/>
              </a:ext>
            </a:extLst>
          </p:cNvPr>
          <p:cNvSpPr txBox="1"/>
          <p:nvPr/>
        </p:nvSpPr>
        <p:spPr>
          <a:xfrm>
            <a:off x="2497243" y="2766318"/>
            <a:ext cx="3177695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</a:rPr>
              <a:t>Only need to prove that a fiduciary: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Caused the plan to engage in a transaction;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Knew or should have known it involved furnishing goods, services, or facilities;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Knew the transaction was with a party in interest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2A0AAC7B-0576-B73E-5820-9996299BA9CC}"/>
              </a:ext>
            </a:extLst>
          </p:cNvPr>
          <p:cNvSpPr/>
          <p:nvPr/>
        </p:nvSpPr>
        <p:spPr>
          <a:xfrm>
            <a:off x="6515142" y="2787789"/>
            <a:ext cx="3458416" cy="2304646"/>
          </a:xfrm>
          <a:prstGeom prst="roundRect">
            <a:avLst>
              <a:gd name="adj" fmla="val 12233"/>
            </a:avLst>
          </a:prstGeom>
          <a:solidFill>
            <a:srgbClr val="F3901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CBAE9194-6A64-EEAC-AFA2-EE230856AB6E}"/>
              </a:ext>
            </a:extLst>
          </p:cNvPr>
          <p:cNvSpPr/>
          <p:nvPr/>
        </p:nvSpPr>
        <p:spPr>
          <a:xfrm>
            <a:off x="6356116" y="2658581"/>
            <a:ext cx="556591" cy="556591"/>
          </a:xfrm>
          <a:prstGeom prst="ellipse">
            <a:avLst/>
          </a:prstGeom>
          <a:solidFill>
            <a:srgbClr val="F3901D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E1493845-773F-9881-7FCD-9806764839BB}"/>
              </a:ext>
            </a:extLst>
          </p:cNvPr>
          <p:cNvSpPr/>
          <p:nvPr/>
        </p:nvSpPr>
        <p:spPr>
          <a:xfrm>
            <a:off x="6405811" y="2708276"/>
            <a:ext cx="457200" cy="457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1" name="Picture 30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EBD3FDBA-7AB6-13C8-C506-8D232419E6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7130" y="2781163"/>
            <a:ext cx="316248" cy="316248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F8D6E0E0-197B-D602-F3B6-801526540BA8}"/>
              </a:ext>
            </a:extLst>
          </p:cNvPr>
          <p:cNvSpPr txBox="1"/>
          <p:nvPr/>
        </p:nvSpPr>
        <p:spPr>
          <a:xfrm>
            <a:off x="6505202" y="3616306"/>
            <a:ext cx="34683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0000"/>
                </a:solidFill>
              </a:rPr>
              <a:t>Excessive</a:t>
            </a:r>
          </a:p>
          <a:p>
            <a:pPr algn="ctr"/>
            <a:r>
              <a:rPr lang="en-US" sz="2000" dirty="0">
                <a:solidFill>
                  <a:srgbClr val="000000"/>
                </a:solidFill>
              </a:rPr>
              <a:t>Recordkeeping costs</a:t>
            </a:r>
          </a:p>
        </p:txBody>
      </p:sp>
      <p:pic>
        <p:nvPicPr>
          <p:cNvPr id="41" name="Graphic 40" descr="Gavel with solid fill">
            <a:extLst>
              <a:ext uri="{FF2B5EF4-FFF2-40B4-BE49-F238E27FC236}">
                <a16:creationId xmlns:a16="http://schemas.microsoft.com/office/drawing/2014/main" id="{B53BBC0B-5475-86BA-3B6C-274AD43006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043289" y="74233"/>
            <a:ext cx="420791" cy="420791"/>
          </a:xfrm>
          <a:prstGeom prst="rect">
            <a:avLst/>
          </a:prstGeom>
        </p:spPr>
      </p:pic>
      <p:pic>
        <p:nvPicPr>
          <p:cNvPr id="43" name="Picture 42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88CC7ADD-9739-7969-BE18-34BF13E9D7D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2010" y="118120"/>
            <a:ext cx="324716" cy="324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160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  <p:bldP spid="47" grpId="0" animBg="1"/>
      <p:bldP spid="8" grpId="0" animBg="1"/>
      <p:bldP spid="9" grpId="0" animBg="1"/>
      <p:bldP spid="10" grpId="0" animBg="1"/>
      <p:bldP spid="14" grpId="0"/>
      <p:bldP spid="13" grpId="0" animBg="1"/>
      <p:bldP spid="15" grpId="0" animBg="1"/>
      <p:bldP spid="16" grpId="0" animBg="1"/>
      <p:bldP spid="18" grpId="0"/>
      <p:bldP spid="34" grpId="0" animBg="1"/>
      <p:bldP spid="36" grpId="0" animBg="1"/>
      <p:bldP spid="38" grpId="0" animBg="1"/>
      <p:bldP spid="40" grpId="0"/>
      <p:bldP spid="26" grpId="0" animBg="1"/>
      <p:bldP spid="28" grpId="0" animBg="1"/>
      <p:bldP spid="30" grpId="0" animBg="1"/>
      <p:bldP spid="3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B250951-E3A7-1297-969D-A60AB01908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Arrow: Down 43">
            <a:extLst>
              <a:ext uri="{FF2B5EF4-FFF2-40B4-BE49-F238E27FC236}">
                <a16:creationId xmlns:a16="http://schemas.microsoft.com/office/drawing/2014/main" id="{C9EF90D4-2EFA-62B1-6079-157A966106FB}"/>
              </a:ext>
            </a:extLst>
          </p:cNvPr>
          <p:cNvSpPr/>
          <p:nvPr/>
        </p:nvSpPr>
        <p:spPr>
          <a:xfrm rot="16200000">
            <a:off x="4874586" y="-3337576"/>
            <a:ext cx="2187721" cy="11936897"/>
          </a:xfrm>
          <a:prstGeom prst="downArrow">
            <a:avLst/>
          </a:prstGeom>
          <a:solidFill>
            <a:srgbClr val="0075C9">
              <a:alpha val="1411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Arrow: Down 44">
            <a:extLst>
              <a:ext uri="{FF2B5EF4-FFF2-40B4-BE49-F238E27FC236}">
                <a16:creationId xmlns:a16="http://schemas.microsoft.com/office/drawing/2014/main" id="{C58978F3-8271-3AF6-7917-57CCD3448FD2}"/>
              </a:ext>
            </a:extLst>
          </p:cNvPr>
          <p:cNvSpPr/>
          <p:nvPr/>
        </p:nvSpPr>
        <p:spPr>
          <a:xfrm rot="16200000">
            <a:off x="4544187" y="-260875"/>
            <a:ext cx="2194560" cy="5776660"/>
          </a:xfrm>
          <a:prstGeom prst="downArrow">
            <a:avLst/>
          </a:prstGeom>
          <a:solidFill>
            <a:srgbClr val="0075C9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8B54E227-B284-4DC2-4C40-CB7E17DBA3BC}"/>
              </a:ext>
            </a:extLst>
          </p:cNvPr>
          <p:cNvSpPr/>
          <p:nvPr/>
        </p:nvSpPr>
        <p:spPr>
          <a:xfrm>
            <a:off x="2763079" y="2073728"/>
            <a:ext cx="427383" cy="1093304"/>
          </a:xfrm>
          <a:prstGeom prst="rect">
            <a:avLst/>
          </a:prstGeom>
          <a:solidFill>
            <a:srgbClr val="0075C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A691BB3-AA9A-0191-8FB3-9DFC1DBAC7D7}"/>
              </a:ext>
            </a:extLst>
          </p:cNvPr>
          <p:cNvSpPr/>
          <p:nvPr/>
        </p:nvSpPr>
        <p:spPr>
          <a:xfrm>
            <a:off x="0" y="4742822"/>
            <a:ext cx="12192000" cy="211517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066DFBA-8A74-A1E4-0A23-49792EF08BA1}"/>
              </a:ext>
            </a:extLst>
          </p:cNvPr>
          <p:cNvSpPr txBox="1"/>
          <p:nvPr/>
        </p:nvSpPr>
        <p:spPr>
          <a:xfrm>
            <a:off x="1739346" y="5305424"/>
            <a:ext cx="102174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i="1" dirty="0">
                <a:solidFill>
                  <a:srgbClr val="F3901D"/>
                </a:solidFill>
                <a:latin typeface="Aptos" panose="020B0004020202020204" pitchFamily="34" charset="0"/>
              </a:rPr>
              <a:t>Forfeiture Litigation</a:t>
            </a:r>
          </a:p>
        </p:txBody>
      </p:sp>
      <p:pic>
        <p:nvPicPr>
          <p:cNvPr id="5" name="Picture 4" descr="A cartoon of a person with his arms crossed&#10;&#10;AI-generated content may be incorrect.">
            <a:extLst>
              <a:ext uri="{FF2B5EF4-FFF2-40B4-BE49-F238E27FC236}">
                <a16:creationId xmlns:a16="http://schemas.microsoft.com/office/drawing/2014/main" id="{B6C2DA7F-EDB6-8B15-3F0C-91BA633C8E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208" y="4149586"/>
            <a:ext cx="2619791" cy="26197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EDDC331-1695-833A-2A24-4BC64B8294F5}"/>
              </a:ext>
            </a:extLst>
          </p:cNvPr>
          <p:cNvSpPr/>
          <p:nvPr/>
        </p:nvSpPr>
        <p:spPr>
          <a:xfrm>
            <a:off x="2120680" y="154568"/>
            <a:ext cx="3458416" cy="2304646"/>
          </a:xfrm>
          <a:prstGeom prst="roundRect">
            <a:avLst>
              <a:gd name="adj" fmla="val 12233"/>
            </a:avLst>
          </a:prstGeom>
          <a:solidFill>
            <a:srgbClr val="F3901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F7CD415-8D14-ADF9-B7E2-E9D59EA0902A}"/>
              </a:ext>
            </a:extLst>
          </p:cNvPr>
          <p:cNvSpPr/>
          <p:nvPr/>
        </p:nvSpPr>
        <p:spPr>
          <a:xfrm>
            <a:off x="1961654" y="25360"/>
            <a:ext cx="556591" cy="556591"/>
          </a:xfrm>
          <a:prstGeom prst="ellipse">
            <a:avLst/>
          </a:prstGeom>
          <a:solidFill>
            <a:srgbClr val="F3901D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DF11747-7F5E-F654-8925-092C5133E49E}"/>
              </a:ext>
            </a:extLst>
          </p:cNvPr>
          <p:cNvSpPr/>
          <p:nvPr/>
        </p:nvSpPr>
        <p:spPr>
          <a:xfrm>
            <a:off x="2011349" y="75055"/>
            <a:ext cx="457200" cy="457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1DE8C9C-5C88-275E-06F4-03F7A93656BD}"/>
              </a:ext>
            </a:extLst>
          </p:cNvPr>
          <p:cNvSpPr txBox="1"/>
          <p:nvPr/>
        </p:nvSpPr>
        <p:spPr>
          <a:xfrm>
            <a:off x="2110740" y="1080593"/>
            <a:ext cx="34605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0000"/>
                </a:solidFill>
              </a:rPr>
              <a:t>More than 30 lawsuits filed since fall of 2023</a:t>
            </a:r>
            <a:endParaRPr lang="en-US" sz="2000" b="1" dirty="0">
              <a:solidFill>
                <a:srgbClr val="000000"/>
              </a:solidFill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F0AB48F-E8F2-2842-83B7-A8737DA3CCDE}"/>
              </a:ext>
            </a:extLst>
          </p:cNvPr>
          <p:cNvSpPr/>
          <p:nvPr/>
        </p:nvSpPr>
        <p:spPr>
          <a:xfrm>
            <a:off x="6505715" y="127859"/>
            <a:ext cx="3458416" cy="2304646"/>
          </a:xfrm>
          <a:prstGeom prst="roundRect">
            <a:avLst>
              <a:gd name="adj" fmla="val 12233"/>
            </a:avLst>
          </a:prstGeom>
          <a:solidFill>
            <a:srgbClr val="F3901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84B7D65-D288-8A03-AF06-3D10676BDE51}"/>
              </a:ext>
            </a:extLst>
          </p:cNvPr>
          <p:cNvSpPr/>
          <p:nvPr/>
        </p:nvSpPr>
        <p:spPr>
          <a:xfrm>
            <a:off x="6346689" y="-1349"/>
            <a:ext cx="556591" cy="556591"/>
          </a:xfrm>
          <a:prstGeom prst="ellipse">
            <a:avLst/>
          </a:prstGeom>
          <a:solidFill>
            <a:srgbClr val="F3901D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BF081D38-87FB-EEC7-C13F-6E53D8FDDE3F}"/>
              </a:ext>
            </a:extLst>
          </p:cNvPr>
          <p:cNvSpPr/>
          <p:nvPr/>
        </p:nvSpPr>
        <p:spPr>
          <a:xfrm>
            <a:off x="6396384" y="48346"/>
            <a:ext cx="457200" cy="457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0F34728-CE5E-B213-7E1B-6D416DA86CCA}"/>
              </a:ext>
            </a:extLst>
          </p:cNvPr>
          <p:cNvSpPr txBox="1"/>
          <p:nvPr/>
        </p:nvSpPr>
        <p:spPr>
          <a:xfrm>
            <a:off x="6487130" y="532255"/>
            <a:ext cx="381662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0000"/>
                </a:solidFill>
              </a:rPr>
              <a:t>Several have been dismissed</a:t>
            </a:r>
          </a:p>
          <a:p>
            <a:pPr algn="ctr"/>
            <a:r>
              <a:rPr lang="en-US" sz="2000" dirty="0">
                <a:solidFill>
                  <a:srgbClr val="000000"/>
                </a:solidFill>
              </a:rPr>
              <a:t> </a:t>
            </a:r>
          </a:p>
          <a:p>
            <a:pPr algn="ctr"/>
            <a:r>
              <a:rPr lang="en-US" sz="2000" dirty="0">
                <a:solidFill>
                  <a:srgbClr val="000000"/>
                </a:solidFill>
              </a:rPr>
              <a:t>Several moving forward</a:t>
            </a:r>
          </a:p>
          <a:p>
            <a:pPr algn="ctr"/>
            <a:endParaRPr lang="en-US" sz="2000" dirty="0">
              <a:solidFill>
                <a:srgbClr val="000000"/>
              </a:solidFill>
            </a:endParaRPr>
          </a:p>
          <a:p>
            <a:pPr algn="ctr"/>
            <a:r>
              <a:rPr lang="en-US" sz="2000" dirty="0">
                <a:solidFill>
                  <a:srgbClr val="000000"/>
                </a:solidFill>
              </a:rPr>
              <a:t>Intuit settled for $2m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47DEAFCD-6134-C4E6-80F9-02F51D589DD4}"/>
              </a:ext>
            </a:extLst>
          </p:cNvPr>
          <p:cNvSpPr/>
          <p:nvPr/>
        </p:nvSpPr>
        <p:spPr>
          <a:xfrm>
            <a:off x="2120680" y="2814498"/>
            <a:ext cx="3458416" cy="2304646"/>
          </a:xfrm>
          <a:prstGeom prst="roundRect">
            <a:avLst>
              <a:gd name="adj" fmla="val 12233"/>
            </a:avLst>
          </a:prstGeom>
          <a:solidFill>
            <a:srgbClr val="F3901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D8EB8875-D8D0-0A1C-97AC-7946EC5473B6}"/>
              </a:ext>
            </a:extLst>
          </p:cNvPr>
          <p:cNvSpPr/>
          <p:nvPr/>
        </p:nvSpPr>
        <p:spPr>
          <a:xfrm>
            <a:off x="1961654" y="2685290"/>
            <a:ext cx="556591" cy="556591"/>
          </a:xfrm>
          <a:prstGeom prst="ellipse">
            <a:avLst/>
          </a:prstGeom>
          <a:solidFill>
            <a:srgbClr val="F3901D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D459A1A2-969F-8A19-1EB2-FB41DF94BF87}"/>
              </a:ext>
            </a:extLst>
          </p:cNvPr>
          <p:cNvSpPr/>
          <p:nvPr/>
        </p:nvSpPr>
        <p:spPr>
          <a:xfrm>
            <a:off x="2011349" y="2734985"/>
            <a:ext cx="457200" cy="457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9" name="Picture 38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E4FA8B47-479E-6A3F-8D85-E49212C000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668" y="2807872"/>
            <a:ext cx="316248" cy="316248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D57553FE-BB31-E4F9-A8B6-608C1E00072D}"/>
              </a:ext>
            </a:extLst>
          </p:cNvPr>
          <p:cNvSpPr txBox="1"/>
          <p:nvPr/>
        </p:nvSpPr>
        <p:spPr>
          <a:xfrm>
            <a:off x="2518244" y="3004738"/>
            <a:ext cx="317769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</a:rPr>
              <a:t>All plans had discretion in the plan document and claim is a breach to use plan assets to offset employer contributions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F535FB73-19A2-64DA-C5B4-9F854D9DDA93}"/>
              </a:ext>
            </a:extLst>
          </p:cNvPr>
          <p:cNvSpPr/>
          <p:nvPr/>
        </p:nvSpPr>
        <p:spPr>
          <a:xfrm>
            <a:off x="6515142" y="2787789"/>
            <a:ext cx="3458416" cy="2304646"/>
          </a:xfrm>
          <a:prstGeom prst="roundRect">
            <a:avLst>
              <a:gd name="adj" fmla="val 12233"/>
            </a:avLst>
          </a:prstGeom>
          <a:solidFill>
            <a:srgbClr val="F3901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D08840BD-C732-5229-5198-43A80FCCF6BF}"/>
              </a:ext>
            </a:extLst>
          </p:cNvPr>
          <p:cNvSpPr/>
          <p:nvPr/>
        </p:nvSpPr>
        <p:spPr>
          <a:xfrm>
            <a:off x="6356116" y="2658581"/>
            <a:ext cx="556591" cy="556591"/>
          </a:xfrm>
          <a:prstGeom prst="ellipse">
            <a:avLst/>
          </a:prstGeom>
          <a:solidFill>
            <a:srgbClr val="F3901D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0873E4C7-FF04-788E-6A25-18195CA6B107}"/>
              </a:ext>
            </a:extLst>
          </p:cNvPr>
          <p:cNvSpPr/>
          <p:nvPr/>
        </p:nvSpPr>
        <p:spPr>
          <a:xfrm>
            <a:off x="6405811" y="2708276"/>
            <a:ext cx="457200" cy="457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1" name="Picture 30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FE510A1B-9D43-FEBB-0214-D997D7AAA0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7130" y="2781163"/>
            <a:ext cx="316248" cy="316248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0430C2F0-EFB9-3CC6-6EFE-414FB4D9CD9D}"/>
              </a:ext>
            </a:extLst>
          </p:cNvPr>
          <p:cNvSpPr txBox="1"/>
          <p:nvPr/>
        </p:nvSpPr>
        <p:spPr>
          <a:xfrm>
            <a:off x="6533213" y="3433321"/>
            <a:ext cx="346835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0000"/>
                </a:solidFill>
              </a:rPr>
              <a:t>DOL recently filed an amicus brief in the 9</a:t>
            </a:r>
            <a:r>
              <a:rPr lang="en-US" sz="2000" baseline="30000" dirty="0">
                <a:solidFill>
                  <a:srgbClr val="000000"/>
                </a:solidFill>
              </a:rPr>
              <a:t>th</a:t>
            </a:r>
            <a:r>
              <a:rPr lang="en-US" sz="2000" dirty="0">
                <a:solidFill>
                  <a:srgbClr val="000000"/>
                </a:solidFill>
              </a:rPr>
              <a:t> Circuit HP case in favor of plan sponsor</a:t>
            </a:r>
          </a:p>
        </p:txBody>
      </p:sp>
      <p:pic>
        <p:nvPicPr>
          <p:cNvPr id="41" name="Graphic 40" descr="Gavel with solid fill">
            <a:extLst>
              <a:ext uri="{FF2B5EF4-FFF2-40B4-BE49-F238E27FC236}">
                <a16:creationId xmlns:a16="http://schemas.microsoft.com/office/drawing/2014/main" id="{9CE00840-8EEC-FE71-02D4-7B14746DEC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043289" y="74233"/>
            <a:ext cx="420791" cy="420791"/>
          </a:xfrm>
          <a:prstGeom prst="rect">
            <a:avLst/>
          </a:prstGeom>
        </p:spPr>
      </p:pic>
      <p:pic>
        <p:nvPicPr>
          <p:cNvPr id="43" name="Picture 42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78B1A255-C8B0-A164-367E-80DE1B8445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2010" y="118120"/>
            <a:ext cx="324716" cy="324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842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  <p:bldP spid="47" grpId="0" animBg="1"/>
      <p:bldP spid="8" grpId="0" animBg="1"/>
      <p:bldP spid="9" grpId="0" animBg="1"/>
      <p:bldP spid="10" grpId="0" animBg="1"/>
      <p:bldP spid="14" grpId="0"/>
      <p:bldP spid="13" grpId="0" animBg="1"/>
      <p:bldP spid="15" grpId="0" animBg="1"/>
      <p:bldP spid="16" grpId="0" animBg="1"/>
      <p:bldP spid="18" grpId="0"/>
      <p:bldP spid="34" grpId="0" animBg="1"/>
      <p:bldP spid="36" grpId="0" animBg="1"/>
      <p:bldP spid="38" grpId="0" animBg="1"/>
      <p:bldP spid="40" grpId="0"/>
      <p:bldP spid="26" grpId="0" animBg="1"/>
      <p:bldP spid="28" grpId="0" animBg="1"/>
      <p:bldP spid="30" grpId="0" animBg="1"/>
      <p:bldP spid="3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Image result for q&amp;a">
            <a:hlinkClick r:id="rId3"/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6" r="1242"/>
          <a:stretch/>
        </p:blipFill>
        <p:spPr bwMode="auto">
          <a:xfrm>
            <a:off x="622998" y="1222049"/>
            <a:ext cx="10982849" cy="4413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Blue text on a black background&#10;&#10;AI-generated content may be incorrect.">
            <a:extLst>
              <a:ext uri="{FF2B5EF4-FFF2-40B4-BE49-F238E27FC236}">
                <a16:creationId xmlns:a16="http://schemas.microsoft.com/office/drawing/2014/main" id="{322A0514-B509-D7A9-0A33-9717ADED81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8463" y="5850363"/>
            <a:ext cx="1299331" cy="596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40731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64AADB50-5F35-43FC-B26A-FEC3A1A678F6}"/>
              </a:ext>
            </a:extLst>
          </p:cNvPr>
          <p:cNvSpPr txBox="1">
            <a:spLocks/>
          </p:cNvSpPr>
          <p:nvPr/>
        </p:nvSpPr>
        <p:spPr>
          <a:xfrm>
            <a:off x="2502762" y="6019138"/>
            <a:ext cx="7772400" cy="53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chemeClr val="bg1"/>
                </a:solidFill>
                <a:latin typeface="Tw Cen MT" panose="020B0602020104020603" pitchFamily="34" charset="0"/>
              </a:rPr>
              <a:t>https://graydon.law/category/benefits-insight/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A2FE932-9B0F-501A-A181-22F292ACD81F}"/>
              </a:ext>
            </a:extLst>
          </p:cNvPr>
          <p:cNvSpPr/>
          <p:nvPr/>
        </p:nvSpPr>
        <p:spPr>
          <a:xfrm>
            <a:off x="0" y="-7399"/>
            <a:ext cx="12192000" cy="1765177"/>
          </a:xfrm>
          <a:prstGeom prst="rect">
            <a:avLst/>
          </a:prstGeom>
          <a:solidFill>
            <a:srgbClr val="002B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166DB7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BFCAFA4-C99A-9064-D97F-29FCC6E91D74}"/>
              </a:ext>
            </a:extLst>
          </p:cNvPr>
          <p:cNvSpPr txBox="1"/>
          <p:nvPr/>
        </p:nvSpPr>
        <p:spPr>
          <a:xfrm>
            <a:off x="354661" y="275025"/>
            <a:ext cx="101064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spc="300" dirty="0">
                <a:solidFill>
                  <a:schemeClr val="bg1"/>
                </a:solidFill>
                <a:latin typeface="Tw Cen MT" panose="020B0602020104020603" pitchFamily="34" charset="0"/>
              </a:rPr>
              <a:t>Benefits InSight</a:t>
            </a:r>
          </a:p>
        </p:txBody>
      </p:sp>
      <p:pic>
        <p:nvPicPr>
          <p:cNvPr id="8" name="Picture 7" descr="A group of colorful speech bubbles&#10;&#10;AI-generated content may be incorrect.">
            <a:extLst>
              <a:ext uri="{FF2B5EF4-FFF2-40B4-BE49-F238E27FC236}">
                <a16:creationId xmlns:a16="http://schemas.microsoft.com/office/drawing/2014/main" id="{2424AAA7-F2AD-0C6F-0DD9-6C7175F839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8225" y="89452"/>
            <a:ext cx="4648200" cy="23241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B3A51FE-E187-307D-03BC-B1B9250CC8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943" y="2623824"/>
            <a:ext cx="11052313" cy="3258304"/>
          </a:xfrm>
          <a:prstGeom prst="rect">
            <a:avLst/>
          </a:prstGeom>
        </p:spPr>
      </p:pic>
      <p:pic>
        <p:nvPicPr>
          <p:cNvPr id="2" name="Picture 1" descr="Blue text on a black background&#10;&#10;AI-generated content may be incorrect.">
            <a:extLst>
              <a:ext uri="{FF2B5EF4-FFF2-40B4-BE49-F238E27FC236}">
                <a16:creationId xmlns:a16="http://schemas.microsoft.com/office/drawing/2014/main" id="{FC79BA26-F90A-B438-DF44-91E6874918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1148" y="5986181"/>
            <a:ext cx="1299331" cy="596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59313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3901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3E09C3D-1D87-3C3E-E9FA-367B7BF8EB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artoon of a person holding a megaphone&#10;&#10;AI-generated content may be incorrect.">
            <a:extLst>
              <a:ext uri="{FF2B5EF4-FFF2-40B4-BE49-F238E27FC236}">
                <a16:creationId xmlns:a16="http://schemas.microsoft.com/office/drawing/2014/main" id="{B328EF6A-940F-7677-0276-68D4BF50BB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336" y="-11017"/>
            <a:ext cx="6858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F5AD1763-B128-CFC9-6D86-6F186EF90176}"/>
              </a:ext>
            </a:extLst>
          </p:cNvPr>
          <p:cNvSpPr txBox="1">
            <a:spLocks/>
          </p:cNvSpPr>
          <p:nvPr/>
        </p:nvSpPr>
        <p:spPr>
          <a:xfrm>
            <a:off x="6034305" y="5813335"/>
            <a:ext cx="4538532" cy="110816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800" dirty="0">
                <a:solidFill>
                  <a:schemeClr val="bg1"/>
                </a:solidFill>
                <a:latin typeface="Aptos" panose="020B0004020202020204" pitchFamily="34" charset="0"/>
              </a:rPr>
              <a:t>Lyndsey R. Barnett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800" dirty="0">
                <a:solidFill>
                  <a:schemeClr val="bg1"/>
                </a:solidFill>
                <a:latin typeface="Aptos" panose="020B0004020202020204" pitchFamily="34" charset="0"/>
              </a:rPr>
              <a:t>lbarnett@brickergraydon.com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800" dirty="0">
                <a:solidFill>
                  <a:schemeClr val="bg1"/>
                </a:solidFill>
                <a:latin typeface="Aptos" panose="020B0004020202020204" pitchFamily="34" charset="0"/>
              </a:rPr>
              <a:t>513.629.2817</a:t>
            </a:r>
          </a:p>
        </p:txBody>
      </p:sp>
      <p:pic>
        <p:nvPicPr>
          <p:cNvPr id="3" name="Picture 2" descr="A person with blonde hair wearing a black jacket and red shirt&#10;&#10;AI-generated content may be incorrect.">
            <a:extLst>
              <a:ext uri="{FF2B5EF4-FFF2-40B4-BE49-F238E27FC236}">
                <a16:creationId xmlns:a16="http://schemas.microsoft.com/office/drawing/2014/main" id="{188056DE-5E3A-C2DB-3BF1-9292178F58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6376" y="2133793"/>
            <a:ext cx="3317495" cy="4724207"/>
          </a:xfrm>
          <a:prstGeom prst="rect">
            <a:avLst/>
          </a:prstGeom>
        </p:spPr>
      </p:pic>
      <p:pic>
        <p:nvPicPr>
          <p:cNvPr id="5" name="Picture 4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67F46B32-3A65-FE6A-54BF-ACD01D7991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186" y="-90889"/>
            <a:ext cx="2662668" cy="20574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4E8383D-91F1-CED7-BBC4-8C8AC479941B}"/>
              </a:ext>
            </a:extLst>
          </p:cNvPr>
          <p:cNvSpPr txBox="1"/>
          <p:nvPr/>
        </p:nvSpPr>
        <p:spPr>
          <a:xfrm>
            <a:off x="1368076" y="942120"/>
            <a:ext cx="453200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3901D"/>
                </a:solidFill>
                <a:latin typeface="Comic Sans MS" panose="030F0702030302020204" pitchFamily="66" charset="0"/>
              </a:rPr>
              <a:t>Thank</a:t>
            </a:r>
            <a:br>
              <a:rPr lang="en-US" sz="6600" dirty="0">
                <a:solidFill>
                  <a:srgbClr val="F3901D"/>
                </a:solidFill>
                <a:latin typeface="Comic Sans MS" panose="030F0702030302020204" pitchFamily="66" charset="0"/>
              </a:rPr>
            </a:br>
            <a:r>
              <a:rPr lang="en-US" sz="6600" dirty="0">
                <a:solidFill>
                  <a:srgbClr val="F3901D"/>
                </a:solidFill>
                <a:latin typeface="Comic Sans MS" panose="030F0702030302020204" pitchFamily="66" charset="0"/>
              </a:rPr>
              <a:t>You</a:t>
            </a:r>
            <a:endParaRPr lang="en-US" sz="5400" dirty="0">
              <a:solidFill>
                <a:srgbClr val="F3901D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64106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A8CA6F-1F19-B706-6F62-0493498334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72FF0C2-95F9-B3F3-B31F-215A4A089784}"/>
              </a:ext>
            </a:extLst>
          </p:cNvPr>
          <p:cNvSpPr/>
          <p:nvPr/>
        </p:nvSpPr>
        <p:spPr>
          <a:xfrm>
            <a:off x="0" y="4742822"/>
            <a:ext cx="12192000" cy="211517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5F3F457B-7E9B-00EE-5EC6-6A3AA922FFBA}"/>
              </a:ext>
            </a:extLst>
          </p:cNvPr>
          <p:cNvGrpSpPr/>
          <p:nvPr/>
        </p:nvGrpSpPr>
        <p:grpSpPr>
          <a:xfrm>
            <a:off x="592458" y="-126523"/>
            <a:ext cx="4251960" cy="4572000"/>
            <a:chOff x="592458" y="2127671"/>
            <a:chExt cx="4251960" cy="4572000"/>
          </a:xfrm>
        </p:grpSpPr>
        <p:sp>
          <p:nvSpPr>
            <p:cNvPr id="4" name="Isosceles Triangle 3">
              <a:extLst>
                <a:ext uri="{FF2B5EF4-FFF2-40B4-BE49-F238E27FC236}">
                  <a16:creationId xmlns:a16="http://schemas.microsoft.com/office/drawing/2014/main" id="{3D86AD36-406B-0D08-E17F-F70236112F1D}"/>
                </a:ext>
              </a:extLst>
            </p:cNvPr>
            <p:cNvSpPr/>
            <p:nvPr/>
          </p:nvSpPr>
          <p:spPr>
            <a:xfrm flipV="1">
              <a:off x="1507008" y="3631360"/>
              <a:ext cx="395416" cy="340876"/>
            </a:xfrm>
            <a:prstGeom prst="triangle">
              <a:avLst/>
            </a:prstGeom>
            <a:solidFill>
              <a:srgbClr val="002B4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Parallelogram 4">
              <a:extLst>
                <a:ext uri="{FF2B5EF4-FFF2-40B4-BE49-F238E27FC236}">
                  <a16:creationId xmlns:a16="http://schemas.microsoft.com/office/drawing/2014/main" id="{3723E763-7555-1044-78A4-9571B3E13651}"/>
                </a:ext>
              </a:extLst>
            </p:cNvPr>
            <p:cNvSpPr/>
            <p:nvPr/>
          </p:nvSpPr>
          <p:spPr>
            <a:xfrm>
              <a:off x="592458" y="2127671"/>
              <a:ext cx="4251960" cy="4572000"/>
            </a:xfrm>
            <a:prstGeom prst="parallelogram">
              <a:avLst>
                <a:gd name="adj" fmla="val 38078"/>
              </a:avLst>
            </a:prstGeom>
            <a:solidFill>
              <a:srgbClr val="FFFFFF"/>
            </a:solidFill>
            <a:ln>
              <a:noFill/>
            </a:ln>
            <a:effectLst>
              <a:outerShdw blurRad="317500" dist="1206500" dir="10800000" sx="67000" sy="67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E79AA2D4-5BC5-53C4-2845-10CB0933D35B}"/>
                </a:ext>
              </a:extLst>
            </p:cNvPr>
            <p:cNvSpPr/>
            <p:nvPr/>
          </p:nvSpPr>
          <p:spPr>
            <a:xfrm>
              <a:off x="1504988" y="2994910"/>
              <a:ext cx="1546465" cy="640080"/>
            </a:xfrm>
            <a:custGeom>
              <a:avLst/>
              <a:gdLst>
                <a:gd name="connsiteX0" fmla="*/ 225322 w 1546465"/>
                <a:gd name="connsiteY0" fmla="*/ 0 h 640080"/>
                <a:gd name="connsiteX1" fmla="*/ 1226425 w 1546465"/>
                <a:gd name="connsiteY1" fmla="*/ 0 h 640080"/>
                <a:gd name="connsiteX2" fmla="*/ 1546465 w 1546465"/>
                <a:gd name="connsiteY2" fmla="*/ 320040 h 640080"/>
                <a:gd name="connsiteX3" fmla="*/ 1226425 w 1546465"/>
                <a:gd name="connsiteY3" fmla="*/ 640080 h 640080"/>
                <a:gd name="connsiteX4" fmla="*/ 37705 w 1546465"/>
                <a:gd name="connsiteY4" fmla="*/ 640080 h 640080"/>
                <a:gd name="connsiteX5" fmla="*/ 0 w 1546465"/>
                <a:gd name="connsiteY5" fmla="*/ 636279 h 640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46465" h="640080">
                  <a:moveTo>
                    <a:pt x="225322" y="0"/>
                  </a:moveTo>
                  <a:lnTo>
                    <a:pt x="1226425" y="0"/>
                  </a:lnTo>
                  <a:cubicBezTo>
                    <a:pt x="1403178" y="0"/>
                    <a:pt x="1546465" y="143287"/>
                    <a:pt x="1546465" y="320040"/>
                  </a:cubicBezTo>
                  <a:cubicBezTo>
                    <a:pt x="1546465" y="496793"/>
                    <a:pt x="1403178" y="640080"/>
                    <a:pt x="1226425" y="640080"/>
                  </a:cubicBezTo>
                  <a:lnTo>
                    <a:pt x="37705" y="640080"/>
                  </a:lnTo>
                  <a:lnTo>
                    <a:pt x="0" y="636279"/>
                  </a:lnTo>
                  <a:close/>
                </a:path>
              </a:pathLst>
            </a:custGeom>
            <a:solidFill>
              <a:srgbClr val="002B49"/>
            </a:solidFill>
            <a:ln>
              <a:noFill/>
            </a:ln>
            <a:effectLst>
              <a:outerShdw blurRad="317500" dist="1524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9EF7C738-6AF9-B126-A5D8-76181CF1D0A7}"/>
                </a:ext>
              </a:extLst>
            </p:cNvPr>
            <p:cNvSpPr/>
            <p:nvPr/>
          </p:nvSpPr>
          <p:spPr>
            <a:xfrm>
              <a:off x="1833037" y="3848214"/>
              <a:ext cx="2815734" cy="720000"/>
            </a:xfrm>
            <a:custGeom>
              <a:avLst/>
              <a:gdLst>
                <a:gd name="connsiteX0" fmla="*/ 0 w 2815734"/>
                <a:gd name="connsiteY0" fmla="*/ 0 h 720000"/>
                <a:gd name="connsiteX1" fmla="*/ 2815734 w 2815734"/>
                <a:gd name="connsiteY1" fmla="*/ 0 h 720000"/>
                <a:gd name="connsiteX2" fmla="*/ 2815734 w 2815734"/>
                <a:gd name="connsiteY2" fmla="*/ 720000 h 720000"/>
                <a:gd name="connsiteX3" fmla="*/ 0 w 2815734"/>
                <a:gd name="connsiteY3" fmla="*/ 720000 h 720000"/>
                <a:gd name="connsiteX4" fmla="*/ 0 w 2815734"/>
                <a:gd name="connsiteY4" fmla="*/ 0 h 72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15734" h="720000">
                  <a:moveTo>
                    <a:pt x="0" y="0"/>
                  </a:moveTo>
                  <a:lnTo>
                    <a:pt x="2815734" y="0"/>
                  </a:lnTo>
                  <a:lnTo>
                    <a:pt x="2815734" y="720000"/>
                  </a:lnTo>
                  <a:lnTo>
                    <a:pt x="0" y="72000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lvl="0" indent="0" defTabSz="533400">
                <a:lnSpc>
                  <a:spcPct val="90000"/>
                </a:lnSpc>
                <a:spcBef>
                  <a:spcPts val="600"/>
                </a:spcBef>
                <a:spcAft>
                  <a:spcPct val="35000"/>
                </a:spcAft>
                <a:buNone/>
                <a:defRPr cap="all"/>
              </a:pPr>
              <a:r>
                <a:rPr lang="en-US" sz="2000" b="1" kern="1200" cap="none" baseline="0" dirty="0">
                  <a:solidFill>
                    <a:srgbClr val="000000"/>
                  </a:solidFill>
                </a:rPr>
                <a:t>PERMANENT </a:t>
              </a:r>
              <a:br>
                <a:rPr lang="en-US" sz="2000" b="1" dirty="0">
                  <a:solidFill>
                    <a:srgbClr val="000000"/>
                  </a:solidFill>
                </a:rPr>
              </a:br>
              <a:r>
                <a:rPr lang="en-US" sz="2000" b="1" dirty="0">
                  <a:solidFill>
                    <a:srgbClr val="000000"/>
                  </a:solidFill>
                </a:rPr>
                <a:t>EXTENSION</a:t>
              </a:r>
              <a:br>
                <a:rPr lang="en-US" sz="2000" b="1" dirty="0">
                  <a:solidFill>
                    <a:srgbClr val="000000"/>
                  </a:solidFill>
                </a:rPr>
              </a:br>
              <a:r>
                <a:rPr lang="en-US" sz="2000" b="1" dirty="0">
                  <a:solidFill>
                    <a:srgbClr val="000000"/>
                  </a:solidFill>
                </a:rPr>
                <a:t>ALLOWING</a:t>
              </a:r>
              <a:br>
                <a:rPr lang="en-US" sz="2000" b="1" dirty="0">
                  <a:solidFill>
                    <a:srgbClr val="000000"/>
                  </a:solidFill>
                </a:rPr>
              </a:br>
              <a:r>
                <a:rPr lang="en-US" sz="2000" b="1" dirty="0">
                  <a:solidFill>
                    <a:srgbClr val="000000"/>
                  </a:solidFill>
                </a:rPr>
                <a:t>TELEHEALTH</a:t>
              </a:r>
              <a:endParaRPr lang="en-US" sz="2000" b="1" kern="1200" cap="none" baseline="0" dirty="0">
                <a:solidFill>
                  <a:srgbClr val="000000"/>
                </a:solidFill>
              </a:endParaRPr>
            </a:p>
          </p:txBody>
        </p:sp>
        <p:sp>
          <p:nvSpPr>
            <p:cNvPr id="49" name="Rectangle 48" descr="Computer">
              <a:extLst>
                <a:ext uri="{FF2B5EF4-FFF2-40B4-BE49-F238E27FC236}">
                  <a16:creationId xmlns:a16="http://schemas.microsoft.com/office/drawing/2014/main" id="{F2A46A91-A544-B85B-0C8A-3298B446363F}"/>
                </a:ext>
              </a:extLst>
            </p:cNvPr>
            <p:cNvSpPr/>
            <p:nvPr/>
          </p:nvSpPr>
          <p:spPr>
            <a:xfrm>
              <a:off x="1945884" y="2968049"/>
              <a:ext cx="686037" cy="686037"/>
            </a:xfrm>
            <a:prstGeom prst="rect">
              <a:avLst/>
            </a:prstGeom>
            <a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C40B3B71-690B-F9F2-0076-3FA30ECEB7DA}"/>
              </a:ext>
            </a:extLst>
          </p:cNvPr>
          <p:cNvGrpSpPr/>
          <p:nvPr/>
        </p:nvGrpSpPr>
        <p:grpSpPr>
          <a:xfrm>
            <a:off x="3981982" y="-126523"/>
            <a:ext cx="4251960" cy="4572000"/>
            <a:chOff x="3981982" y="2127671"/>
            <a:chExt cx="4251960" cy="4572000"/>
          </a:xfrm>
        </p:grpSpPr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B15C1CBD-7A76-BDE0-2360-660B4C44C73B}"/>
                </a:ext>
              </a:extLst>
            </p:cNvPr>
            <p:cNvSpPr/>
            <p:nvPr/>
          </p:nvSpPr>
          <p:spPr>
            <a:xfrm flipV="1">
              <a:off x="4896532" y="3631360"/>
              <a:ext cx="395416" cy="340876"/>
            </a:xfrm>
            <a:prstGeom prst="triangle">
              <a:avLst/>
            </a:prstGeom>
            <a:solidFill>
              <a:srgbClr val="002B4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Parallelogram 8">
              <a:extLst>
                <a:ext uri="{FF2B5EF4-FFF2-40B4-BE49-F238E27FC236}">
                  <a16:creationId xmlns:a16="http://schemas.microsoft.com/office/drawing/2014/main" id="{EA5F2562-E5A4-082C-6B14-C2C06EF3ABF7}"/>
                </a:ext>
              </a:extLst>
            </p:cNvPr>
            <p:cNvSpPr/>
            <p:nvPr/>
          </p:nvSpPr>
          <p:spPr>
            <a:xfrm>
              <a:off x="3981982" y="2127671"/>
              <a:ext cx="4251960" cy="4572000"/>
            </a:xfrm>
            <a:prstGeom prst="parallelogram">
              <a:avLst>
                <a:gd name="adj" fmla="val 38078"/>
              </a:avLst>
            </a:prstGeom>
            <a:solidFill>
              <a:srgbClr val="FFFFFF"/>
            </a:solidFill>
            <a:ln>
              <a:noFill/>
            </a:ln>
            <a:effectLst>
              <a:outerShdw blurRad="317500" dist="1206500" dir="10800000" sx="67000" sy="67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C075AB71-78ED-4861-28C4-F3DEC5F58789}"/>
                </a:ext>
              </a:extLst>
            </p:cNvPr>
            <p:cNvSpPr/>
            <p:nvPr/>
          </p:nvSpPr>
          <p:spPr>
            <a:xfrm>
              <a:off x="4894512" y="2994910"/>
              <a:ext cx="1546465" cy="640080"/>
            </a:xfrm>
            <a:custGeom>
              <a:avLst/>
              <a:gdLst>
                <a:gd name="connsiteX0" fmla="*/ 225322 w 1546465"/>
                <a:gd name="connsiteY0" fmla="*/ 0 h 640080"/>
                <a:gd name="connsiteX1" fmla="*/ 1226425 w 1546465"/>
                <a:gd name="connsiteY1" fmla="*/ 0 h 640080"/>
                <a:gd name="connsiteX2" fmla="*/ 1546465 w 1546465"/>
                <a:gd name="connsiteY2" fmla="*/ 320040 h 640080"/>
                <a:gd name="connsiteX3" fmla="*/ 1226425 w 1546465"/>
                <a:gd name="connsiteY3" fmla="*/ 640080 h 640080"/>
                <a:gd name="connsiteX4" fmla="*/ 37705 w 1546465"/>
                <a:gd name="connsiteY4" fmla="*/ 640080 h 640080"/>
                <a:gd name="connsiteX5" fmla="*/ 0 w 1546465"/>
                <a:gd name="connsiteY5" fmla="*/ 636279 h 640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46465" h="640080">
                  <a:moveTo>
                    <a:pt x="225322" y="0"/>
                  </a:moveTo>
                  <a:lnTo>
                    <a:pt x="1226425" y="0"/>
                  </a:lnTo>
                  <a:cubicBezTo>
                    <a:pt x="1403178" y="0"/>
                    <a:pt x="1546465" y="143287"/>
                    <a:pt x="1546465" y="320040"/>
                  </a:cubicBezTo>
                  <a:cubicBezTo>
                    <a:pt x="1546465" y="496793"/>
                    <a:pt x="1403178" y="640080"/>
                    <a:pt x="1226425" y="640080"/>
                  </a:cubicBezTo>
                  <a:lnTo>
                    <a:pt x="37705" y="640080"/>
                  </a:lnTo>
                  <a:lnTo>
                    <a:pt x="0" y="636279"/>
                  </a:lnTo>
                  <a:close/>
                </a:path>
              </a:pathLst>
            </a:custGeom>
            <a:solidFill>
              <a:srgbClr val="002B49"/>
            </a:solidFill>
            <a:ln>
              <a:noFill/>
            </a:ln>
            <a:effectLst>
              <a:outerShdw blurRad="317500" dist="1524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D36E42D5-B7F8-1DDA-076E-D82AF62FD23F}"/>
                </a:ext>
              </a:extLst>
            </p:cNvPr>
            <p:cNvSpPr/>
            <p:nvPr/>
          </p:nvSpPr>
          <p:spPr>
            <a:xfrm>
              <a:off x="5222561" y="3848214"/>
              <a:ext cx="2815734" cy="720000"/>
            </a:xfrm>
            <a:custGeom>
              <a:avLst/>
              <a:gdLst>
                <a:gd name="connsiteX0" fmla="*/ 0 w 2815734"/>
                <a:gd name="connsiteY0" fmla="*/ 0 h 720000"/>
                <a:gd name="connsiteX1" fmla="*/ 2815734 w 2815734"/>
                <a:gd name="connsiteY1" fmla="*/ 0 h 720000"/>
                <a:gd name="connsiteX2" fmla="*/ 2815734 w 2815734"/>
                <a:gd name="connsiteY2" fmla="*/ 720000 h 720000"/>
                <a:gd name="connsiteX3" fmla="*/ 0 w 2815734"/>
                <a:gd name="connsiteY3" fmla="*/ 720000 h 720000"/>
                <a:gd name="connsiteX4" fmla="*/ 0 w 2815734"/>
                <a:gd name="connsiteY4" fmla="*/ 0 h 72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15734" h="720000">
                  <a:moveTo>
                    <a:pt x="0" y="0"/>
                  </a:moveTo>
                  <a:lnTo>
                    <a:pt x="2815734" y="0"/>
                  </a:lnTo>
                  <a:lnTo>
                    <a:pt x="2815734" y="720000"/>
                  </a:lnTo>
                  <a:lnTo>
                    <a:pt x="0" y="72000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lvl="0" indent="0" defTabSz="533400">
                <a:lnSpc>
                  <a:spcPct val="90000"/>
                </a:lnSpc>
                <a:spcBef>
                  <a:spcPts val="600"/>
                </a:spcBef>
                <a:spcAft>
                  <a:spcPct val="35000"/>
                </a:spcAft>
                <a:buNone/>
                <a:defRPr cap="all"/>
              </a:pPr>
              <a:r>
                <a:rPr lang="en-US" sz="2000" b="1" dirty="0">
                  <a:solidFill>
                    <a:srgbClr val="000000"/>
                  </a:solidFill>
                </a:rPr>
                <a:t>OPTIONAL FIRST</a:t>
              </a:r>
              <a:br>
                <a:rPr lang="en-US" sz="2000" b="1" dirty="0">
                  <a:solidFill>
                    <a:srgbClr val="000000"/>
                  </a:solidFill>
                </a:rPr>
              </a:br>
              <a:r>
                <a:rPr lang="en-US" sz="2000" b="1" dirty="0">
                  <a:solidFill>
                    <a:srgbClr val="000000"/>
                  </a:solidFill>
                </a:rPr>
                <a:t>DOLLAR BEFORE</a:t>
              </a:r>
              <a:br>
                <a:rPr lang="en-US" sz="2000" b="1" dirty="0">
                  <a:solidFill>
                    <a:srgbClr val="000000"/>
                  </a:solidFill>
                </a:rPr>
              </a:br>
              <a:r>
                <a:rPr lang="en-US" sz="2000" b="1" dirty="0">
                  <a:solidFill>
                    <a:srgbClr val="000000"/>
                  </a:solidFill>
                </a:rPr>
                <a:t>DEDUCTIBLE</a:t>
              </a:r>
              <a:br>
                <a:rPr lang="en-US" sz="2000" b="1" dirty="0">
                  <a:solidFill>
                    <a:srgbClr val="000000"/>
                  </a:solidFill>
                </a:rPr>
              </a:br>
              <a:r>
                <a:rPr lang="en-US" sz="2000" b="1" dirty="0">
                  <a:solidFill>
                    <a:srgbClr val="000000"/>
                  </a:solidFill>
                </a:rPr>
                <a:t>ALLOWED</a:t>
              </a:r>
              <a:endParaRPr lang="en-US" sz="2000" b="1" kern="1200" cap="none" baseline="0" dirty="0">
                <a:solidFill>
                  <a:srgbClr val="000000"/>
                </a:solidFill>
              </a:endParaRPr>
            </a:p>
          </p:txBody>
        </p:sp>
        <p:sp>
          <p:nvSpPr>
            <p:cNvPr id="51" name="Rectangle 50" descr="Money">
              <a:extLst>
                <a:ext uri="{FF2B5EF4-FFF2-40B4-BE49-F238E27FC236}">
                  <a16:creationId xmlns:a16="http://schemas.microsoft.com/office/drawing/2014/main" id="{DD28AE21-9F80-580D-556D-F6C20AB06AAF}"/>
                </a:ext>
              </a:extLst>
            </p:cNvPr>
            <p:cNvSpPr/>
            <p:nvPr/>
          </p:nvSpPr>
          <p:spPr>
            <a:xfrm>
              <a:off x="5417048" y="2975137"/>
              <a:ext cx="663961" cy="663961"/>
            </a:xfrm>
            <a:prstGeom prst="rect">
              <a:avLst/>
            </a:prstGeom>
            <a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BFE0C51B-EB9A-5465-68B3-E0B62C08747C}"/>
              </a:ext>
            </a:extLst>
          </p:cNvPr>
          <p:cNvGrpSpPr/>
          <p:nvPr/>
        </p:nvGrpSpPr>
        <p:grpSpPr>
          <a:xfrm>
            <a:off x="7371506" y="-134143"/>
            <a:ext cx="4251960" cy="4572000"/>
            <a:chOff x="7371506" y="2120051"/>
            <a:chExt cx="4251960" cy="4572000"/>
          </a:xfrm>
        </p:grpSpPr>
        <p:sp>
          <p:nvSpPr>
            <p:cNvPr id="23" name="Isosceles Triangle 22">
              <a:extLst>
                <a:ext uri="{FF2B5EF4-FFF2-40B4-BE49-F238E27FC236}">
                  <a16:creationId xmlns:a16="http://schemas.microsoft.com/office/drawing/2014/main" id="{208D3850-9782-533C-5575-92361058CF8A}"/>
                </a:ext>
              </a:extLst>
            </p:cNvPr>
            <p:cNvSpPr/>
            <p:nvPr/>
          </p:nvSpPr>
          <p:spPr>
            <a:xfrm flipV="1">
              <a:off x="8286056" y="3623740"/>
              <a:ext cx="395416" cy="340876"/>
            </a:xfrm>
            <a:prstGeom prst="triangle">
              <a:avLst/>
            </a:prstGeom>
            <a:solidFill>
              <a:srgbClr val="002B4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Parallelogram 28">
              <a:extLst>
                <a:ext uri="{FF2B5EF4-FFF2-40B4-BE49-F238E27FC236}">
                  <a16:creationId xmlns:a16="http://schemas.microsoft.com/office/drawing/2014/main" id="{293E4C50-21E4-1545-C22A-4FDE31332AD9}"/>
                </a:ext>
              </a:extLst>
            </p:cNvPr>
            <p:cNvSpPr/>
            <p:nvPr/>
          </p:nvSpPr>
          <p:spPr>
            <a:xfrm>
              <a:off x="7371506" y="2120051"/>
              <a:ext cx="4251960" cy="4572000"/>
            </a:xfrm>
            <a:prstGeom prst="parallelogram">
              <a:avLst>
                <a:gd name="adj" fmla="val 38078"/>
              </a:avLst>
            </a:prstGeom>
            <a:solidFill>
              <a:srgbClr val="FFFFFF"/>
            </a:solidFill>
            <a:ln>
              <a:noFill/>
            </a:ln>
            <a:effectLst>
              <a:outerShdw blurRad="317500" dist="1206500" dir="10800000" sx="67000" sy="67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07A3E099-4E6B-16D5-DCC2-E2A811F67B86}"/>
                </a:ext>
              </a:extLst>
            </p:cNvPr>
            <p:cNvSpPr/>
            <p:nvPr/>
          </p:nvSpPr>
          <p:spPr>
            <a:xfrm>
              <a:off x="8284036" y="2987290"/>
              <a:ext cx="1546465" cy="640080"/>
            </a:xfrm>
            <a:custGeom>
              <a:avLst/>
              <a:gdLst>
                <a:gd name="connsiteX0" fmla="*/ 225322 w 1546465"/>
                <a:gd name="connsiteY0" fmla="*/ 0 h 640080"/>
                <a:gd name="connsiteX1" fmla="*/ 1226425 w 1546465"/>
                <a:gd name="connsiteY1" fmla="*/ 0 h 640080"/>
                <a:gd name="connsiteX2" fmla="*/ 1546465 w 1546465"/>
                <a:gd name="connsiteY2" fmla="*/ 320040 h 640080"/>
                <a:gd name="connsiteX3" fmla="*/ 1226425 w 1546465"/>
                <a:gd name="connsiteY3" fmla="*/ 640080 h 640080"/>
                <a:gd name="connsiteX4" fmla="*/ 37705 w 1546465"/>
                <a:gd name="connsiteY4" fmla="*/ 640080 h 640080"/>
                <a:gd name="connsiteX5" fmla="*/ 0 w 1546465"/>
                <a:gd name="connsiteY5" fmla="*/ 636279 h 640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46465" h="640080">
                  <a:moveTo>
                    <a:pt x="225322" y="0"/>
                  </a:moveTo>
                  <a:lnTo>
                    <a:pt x="1226425" y="0"/>
                  </a:lnTo>
                  <a:cubicBezTo>
                    <a:pt x="1403178" y="0"/>
                    <a:pt x="1546465" y="143287"/>
                    <a:pt x="1546465" y="320040"/>
                  </a:cubicBezTo>
                  <a:cubicBezTo>
                    <a:pt x="1546465" y="496793"/>
                    <a:pt x="1403178" y="640080"/>
                    <a:pt x="1226425" y="640080"/>
                  </a:cubicBezTo>
                  <a:lnTo>
                    <a:pt x="37705" y="640080"/>
                  </a:lnTo>
                  <a:lnTo>
                    <a:pt x="0" y="636279"/>
                  </a:lnTo>
                  <a:close/>
                </a:path>
              </a:pathLst>
            </a:custGeom>
            <a:solidFill>
              <a:srgbClr val="002B49"/>
            </a:solidFill>
            <a:ln>
              <a:noFill/>
            </a:ln>
            <a:effectLst>
              <a:outerShdw blurRad="317500" dist="1524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A071D8F7-812A-14A4-DC7D-97BE11952466}"/>
                </a:ext>
              </a:extLst>
            </p:cNvPr>
            <p:cNvSpPr/>
            <p:nvPr/>
          </p:nvSpPr>
          <p:spPr>
            <a:xfrm>
              <a:off x="8612085" y="3840594"/>
              <a:ext cx="2815734" cy="720000"/>
            </a:xfrm>
            <a:custGeom>
              <a:avLst/>
              <a:gdLst>
                <a:gd name="connsiteX0" fmla="*/ 0 w 2815734"/>
                <a:gd name="connsiteY0" fmla="*/ 0 h 720000"/>
                <a:gd name="connsiteX1" fmla="*/ 2815734 w 2815734"/>
                <a:gd name="connsiteY1" fmla="*/ 0 h 720000"/>
                <a:gd name="connsiteX2" fmla="*/ 2815734 w 2815734"/>
                <a:gd name="connsiteY2" fmla="*/ 720000 h 720000"/>
                <a:gd name="connsiteX3" fmla="*/ 0 w 2815734"/>
                <a:gd name="connsiteY3" fmla="*/ 720000 h 720000"/>
                <a:gd name="connsiteX4" fmla="*/ 0 w 2815734"/>
                <a:gd name="connsiteY4" fmla="*/ 0 h 72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15734" h="720000">
                  <a:moveTo>
                    <a:pt x="0" y="0"/>
                  </a:moveTo>
                  <a:lnTo>
                    <a:pt x="2815734" y="0"/>
                  </a:lnTo>
                  <a:lnTo>
                    <a:pt x="2815734" y="720000"/>
                  </a:lnTo>
                  <a:lnTo>
                    <a:pt x="0" y="72000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lvl="0" indent="0" defTabSz="533400">
                <a:lnSpc>
                  <a:spcPct val="90000"/>
                </a:lnSpc>
                <a:spcBef>
                  <a:spcPts val="600"/>
                </a:spcBef>
                <a:spcAft>
                  <a:spcPct val="35000"/>
                </a:spcAft>
                <a:buNone/>
                <a:defRPr cap="all"/>
              </a:pPr>
              <a:r>
                <a:rPr lang="en-US" sz="2000" b="1" dirty="0">
                  <a:solidFill>
                    <a:srgbClr val="000000"/>
                  </a:solidFill>
                </a:rPr>
                <a:t>Retro effective</a:t>
              </a:r>
              <a:br>
                <a:rPr lang="en-US" sz="2000" b="1" dirty="0">
                  <a:solidFill>
                    <a:srgbClr val="000000"/>
                  </a:solidFill>
                </a:rPr>
              </a:br>
              <a:r>
                <a:rPr lang="en-US" sz="2000" b="1" dirty="0">
                  <a:solidFill>
                    <a:srgbClr val="000000"/>
                  </a:solidFill>
                </a:rPr>
                <a:t>to 1/1/25</a:t>
              </a:r>
              <a:endParaRPr lang="en-US" sz="2000" b="1" kern="1200" cap="none" baseline="0" dirty="0">
                <a:solidFill>
                  <a:srgbClr val="000000"/>
                </a:solidFill>
              </a:endParaRPr>
            </a:p>
          </p:txBody>
        </p:sp>
        <p:sp>
          <p:nvSpPr>
            <p:cNvPr id="52" name="Rectangle 51" descr="Refresh">
              <a:extLst>
                <a:ext uri="{FF2B5EF4-FFF2-40B4-BE49-F238E27FC236}">
                  <a16:creationId xmlns:a16="http://schemas.microsoft.com/office/drawing/2014/main" id="{B995F271-F462-8961-6CED-FB4AD1710282}"/>
                </a:ext>
              </a:extLst>
            </p:cNvPr>
            <p:cNvSpPr/>
            <p:nvPr/>
          </p:nvSpPr>
          <p:spPr>
            <a:xfrm>
              <a:off x="8828254" y="3008559"/>
              <a:ext cx="585567" cy="585567"/>
            </a:xfrm>
            <a:prstGeom prst="rect">
              <a:avLst/>
            </a:prstGeom>
            <a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EFC3DE79-1B76-30A6-B590-2BD70FEE7948}"/>
              </a:ext>
            </a:extLst>
          </p:cNvPr>
          <p:cNvSpPr txBox="1"/>
          <p:nvPr/>
        </p:nvSpPr>
        <p:spPr>
          <a:xfrm>
            <a:off x="2336894" y="5292580"/>
            <a:ext cx="96409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Aptos" panose="020B0004020202020204" pitchFamily="34" charset="0"/>
              </a:rPr>
              <a:t>TELEHEALTH IN HDHP</a:t>
            </a:r>
          </a:p>
        </p:txBody>
      </p:sp>
      <p:pic>
        <p:nvPicPr>
          <p:cNvPr id="2" name="Picture 1" descr="A cartoon of a person holding a megaphone&#10;&#10;AI-generated content may be incorrect.">
            <a:extLst>
              <a:ext uri="{FF2B5EF4-FFF2-40B4-BE49-F238E27FC236}">
                <a16:creationId xmlns:a16="http://schemas.microsoft.com/office/drawing/2014/main" id="{C1C38F27-DC3E-95CF-D5B2-BC43EB15825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435" y="3996444"/>
            <a:ext cx="2640496" cy="26404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1462429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2DCAAC-5DB8-D990-3352-3DD99DAA79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2DE457A-65C3-124C-F5F8-C58BAC2811E3}"/>
              </a:ext>
            </a:extLst>
          </p:cNvPr>
          <p:cNvSpPr/>
          <p:nvPr/>
        </p:nvSpPr>
        <p:spPr>
          <a:xfrm>
            <a:off x="0" y="4742822"/>
            <a:ext cx="12192000" cy="211517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84" name="Group 83">
            <a:extLst>
              <a:ext uri="{FF2B5EF4-FFF2-40B4-BE49-F238E27FC236}">
                <a16:creationId xmlns:a16="http://schemas.microsoft.com/office/drawing/2014/main" id="{1DE86A2C-FD26-6D25-DF3A-A6D74DCD2BB2}"/>
              </a:ext>
            </a:extLst>
          </p:cNvPr>
          <p:cNvGrpSpPr/>
          <p:nvPr/>
        </p:nvGrpSpPr>
        <p:grpSpPr>
          <a:xfrm>
            <a:off x="-636726" y="-136086"/>
            <a:ext cx="4251960" cy="4572000"/>
            <a:chOff x="-636726" y="2140478"/>
            <a:chExt cx="4251960" cy="4572000"/>
          </a:xfrm>
        </p:grpSpPr>
        <p:sp>
          <p:nvSpPr>
            <p:cNvPr id="79" name="Isosceles Triangle 78">
              <a:extLst>
                <a:ext uri="{FF2B5EF4-FFF2-40B4-BE49-F238E27FC236}">
                  <a16:creationId xmlns:a16="http://schemas.microsoft.com/office/drawing/2014/main" id="{B8715466-2AB6-123D-B370-1FE0DC1981AB}"/>
                </a:ext>
              </a:extLst>
            </p:cNvPr>
            <p:cNvSpPr/>
            <p:nvPr/>
          </p:nvSpPr>
          <p:spPr>
            <a:xfrm flipV="1">
              <a:off x="277824" y="3644167"/>
              <a:ext cx="395416" cy="340876"/>
            </a:xfrm>
            <a:prstGeom prst="triangle">
              <a:avLst/>
            </a:prstGeom>
            <a:solidFill>
              <a:srgbClr val="002B4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0" name="Parallelogram 79">
              <a:extLst>
                <a:ext uri="{FF2B5EF4-FFF2-40B4-BE49-F238E27FC236}">
                  <a16:creationId xmlns:a16="http://schemas.microsoft.com/office/drawing/2014/main" id="{F81A5BF5-AC11-7387-1832-70B752C8FF8D}"/>
                </a:ext>
              </a:extLst>
            </p:cNvPr>
            <p:cNvSpPr/>
            <p:nvPr/>
          </p:nvSpPr>
          <p:spPr>
            <a:xfrm>
              <a:off x="-636726" y="2140478"/>
              <a:ext cx="4251960" cy="4572000"/>
            </a:xfrm>
            <a:prstGeom prst="parallelogram">
              <a:avLst>
                <a:gd name="adj" fmla="val 38078"/>
              </a:avLst>
            </a:prstGeom>
            <a:solidFill>
              <a:srgbClr val="FFFFFF"/>
            </a:solidFill>
            <a:ln>
              <a:noFill/>
            </a:ln>
            <a:effectLst>
              <a:outerShdw blurRad="317500" dist="1206500" dir="10800000" sx="67000" sy="67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A91B1CCB-5B9E-5B6B-0784-B7E05DFCA082}"/>
                </a:ext>
              </a:extLst>
            </p:cNvPr>
            <p:cNvSpPr/>
            <p:nvPr/>
          </p:nvSpPr>
          <p:spPr>
            <a:xfrm>
              <a:off x="275804" y="3007717"/>
              <a:ext cx="1546465" cy="640080"/>
            </a:xfrm>
            <a:custGeom>
              <a:avLst/>
              <a:gdLst>
                <a:gd name="connsiteX0" fmla="*/ 225322 w 1546465"/>
                <a:gd name="connsiteY0" fmla="*/ 0 h 640080"/>
                <a:gd name="connsiteX1" fmla="*/ 1226425 w 1546465"/>
                <a:gd name="connsiteY1" fmla="*/ 0 h 640080"/>
                <a:gd name="connsiteX2" fmla="*/ 1546465 w 1546465"/>
                <a:gd name="connsiteY2" fmla="*/ 320040 h 640080"/>
                <a:gd name="connsiteX3" fmla="*/ 1226425 w 1546465"/>
                <a:gd name="connsiteY3" fmla="*/ 640080 h 640080"/>
                <a:gd name="connsiteX4" fmla="*/ 37705 w 1546465"/>
                <a:gd name="connsiteY4" fmla="*/ 640080 h 640080"/>
                <a:gd name="connsiteX5" fmla="*/ 0 w 1546465"/>
                <a:gd name="connsiteY5" fmla="*/ 636279 h 640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46465" h="640080">
                  <a:moveTo>
                    <a:pt x="225322" y="0"/>
                  </a:moveTo>
                  <a:lnTo>
                    <a:pt x="1226425" y="0"/>
                  </a:lnTo>
                  <a:cubicBezTo>
                    <a:pt x="1403178" y="0"/>
                    <a:pt x="1546465" y="143287"/>
                    <a:pt x="1546465" y="320040"/>
                  </a:cubicBezTo>
                  <a:cubicBezTo>
                    <a:pt x="1546465" y="496793"/>
                    <a:pt x="1403178" y="640080"/>
                    <a:pt x="1226425" y="640080"/>
                  </a:cubicBezTo>
                  <a:lnTo>
                    <a:pt x="37705" y="640080"/>
                  </a:lnTo>
                  <a:lnTo>
                    <a:pt x="0" y="636279"/>
                  </a:lnTo>
                  <a:close/>
                </a:path>
              </a:pathLst>
            </a:custGeom>
            <a:solidFill>
              <a:srgbClr val="002B49"/>
            </a:solidFill>
            <a:ln>
              <a:noFill/>
            </a:ln>
            <a:effectLst>
              <a:outerShdw blurRad="317500" dist="1524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4475EDD6-ED4E-49FD-76E5-674629B14EC9}"/>
                </a:ext>
              </a:extLst>
            </p:cNvPr>
            <p:cNvSpPr/>
            <p:nvPr/>
          </p:nvSpPr>
          <p:spPr>
            <a:xfrm>
              <a:off x="603853" y="3861021"/>
              <a:ext cx="2815734" cy="720000"/>
            </a:xfrm>
            <a:custGeom>
              <a:avLst/>
              <a:gdLst>
                <a:gd name="connsiteX0" fmla="*/ 0 w 2815734"/>
                <a:gd name="connsiteY0" fmla="*/ 0 h 720000"/>
                <a:gd name="connsiteX1" fmla="*/ 2815734 w 2815734"/>
                <a:gd name="connsiteY1" fmla="*/ 0 h 720000"/>
                <a:gd name="connsiteX2" fmla="*/ 2815734 w 2815734"/>
                <a:gd name="connsiteY2" fmla="*/ 720000 h 720000"/>
                <a:gd name="connsiteX3" fmla="*/ 0 w 2815734"/>
                <a:gd name="connsiteY3" fmla="*/ 720000 h 720000"/>
                <a:gd name="connsiteX4" fmla="*/ 0 w 2815734"/>
                <a:gd name="connsiteY4" fmla="*/ 0 h 72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15734" h="720000">
                  <a:moveTo>
                    <a:pt x="0" y="0"/>
                  </a:moveTo>
                  <a:lnTo>
                    <a:pt x="2815734" y="0"/>
                  </a:lnTo>
                  <a:lnTo>
                    <a:pt x="2815734" y="720000"/>
                  </a:lnTo>
                  <a:lnTo>
                    <a:pt x="0" y="72000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lvl="0" indent="0" defTabSz="533400">
                <a:lnSpc>
                  <a:spcPct val="90000"/>
                </a:lnSpc>
                <a:spcBef>
                  <a:spcPts val="600"/>
                </a:spcBef>
                <a:spcAft>
                  <a:spcPct val="35000"/>
                </a:spcAft>
                <a:buNone/>
                <a:defRPr cap="all"/>
              </a:pPr>
              <a:r>
                <a:rPr lang="en-US" sz="2000" b="1" kern="1200" cap="none" baseline="0" dirty="0">
                  <a:solidFill>
                    <a:srgbClr val="000000"/>
                  </a:solidFill>
                </a:rPr>
                <a:t>NO LONGER</a:t>
              </a:r>
              <a:br>
                <a:rPr lang="en-US" sz="2000" b="1" dirty="0">
                  <a:solidFill>
                    <a:srgbClr val="000000"/>
                  </a:solidFill>
                </a:rPr>
              </a:br>
              <a:r>
                <a:rPr lang="en-US" sz="2000" b="1" dirty="0">
                  <a:solidFill>
                    <a:srgbClr val="000000"/>
                  </a:solidFill>
                </a:rPr>
                <a:t>DISQUALIFYING</a:t>
              </a:r>
              <a:br>
                <a:rPr lang="en-US" sz="2000" b="1" dirty="0">
                  <a:solidFill>
                    <a:srgbClr val="000000"/>
                  </a:solidFill>
                </a:rPr>
              </a:br>
              <a:r>
                <a:rPr lang="en-US" sz="2000" b="1" dirty="0">
                  <a:solidFill>
                    <a:srgbClr val="000000"/>
                  </a:solidFill>
                </a:rPr>
                <a:t>COVERAGE</a:t>
              </a:r>
              <a:endParaRPr lang="en-US" sz="2000" b="1" kern="1200" cap="none" baseline="0" dirty="0">
                <a:solidFill>
                  <a:srgbClr val="000000"/>
                </a:solidFill>
              </a:endParaRPr>
            </a:p>
          </p:txBody>
        </p:sp>
        <p:sp>
          <p:nvSpPr>
            <p:cNvPr id="83" name="Rectangle 82" descr="Marker">
              <a:extLst>
                <a:ext uri="{FF2B5EF4-FFF2-40B4-BE49-F238E27FC236}">
                  <a16:creationId xmlns:a16="http://schemas.microsoft.com/office/drawing/2014/main" id="{B3A1AC5E-BDF9-9F8C-D905-2AB57E24CCB6}"/>
                </a:ext>
              </a:extLst>
            </p:cNvPr>
            <p:cNvSpPr/>
            <p:nvPr/>
          </p:nvSpPr>
          <p:spPr>
            <a:xfrm>
              <a:off x="763319" y="3002447"/>
              <a:ext cx="630000" cy="630000"/>
            </a:xfrm>
            <a:prstGeom prst="rect">
              <a:avLst/>
            </a:prstGeom>
            <a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842EA06C-E612-68F4-9208-CF6E476F6247}"/>
              </a:ext>
            </a:extLst>
          </p:cNvPr>
          <p:cNvGrpSpPr/>
          <p:nvPr/>
        </p:nvGrpSpPr>
        <p:grpSpPr>
          <a:xfrm>
            <a:off x="1651210" y="-132009"/>
            <a:ext cx="4251960" cy="4572000"/>
            <a:chOff x="1651210" y="2144555"/>
            <a:chExt cx="4251960" cy="4572000"/>
          </a:xfrm>
        </p:grpSpPr>
        <p:sp>
          <p:nvSpPr>
            <p:cNvPr id="74" name="Isosceles Triangle 73">
              <a:extLst>
                <a:ext uri="{FF2B5EF4-FFF2-40B4-BE49-F238E27FC236}">
                  <a16:creationId xmlns:a16="http://schemas.microsoft.com/office/drawing/2014/main" id="{AD02770F-4972-7BE5-F9C5-219AE259B138}"/>
                </a:ext>
              </a:extLst>
            </p:cNvPr>
            <p:cNvSpPr/>
            <p:nvPr/>
          </p:nvSpPr>
          <p:spPr>
            <a:xfrm flipV="1">
              <a:off x="2565760" y="3648244"/>
              <a:ext cx="395416" cy="340876"/>
            </a:xfrm>
            <a:prstGeom prst="triangle">
              <a:avLst/>
            </a:prstGeom>
            <a:solidFill>
              <a:srgbClr val="002B4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5" name="Parallelogram 74">
              <a:extLst>
                <a:ext uri="{FF2B5EF4-FFF2-40B4-BE49-F238E27FC236}">
                  <a16:creationId xmlns:a16="http://schemas.microsoft.com/office/drawing/2014/main" id="{AE87B040-5400-20A3-E0F5-381BBE5F0DFC}"/>
                </a:ext>
              </a:extLst>
            </p:cNvPr>
            <p:cNvSpPr/>
            <p:nvPr/>
          </p:nvSpPr>
          <p:spPr>
            <a:xfrm>
              <a:off x="1651210" y="2144555"/>
              <a:ext cx="4251960" cy="4572000"/>
            </a:xfrm>
            <a:prstGeom prst="parallelogram">
              <a:avLst>
                <a:gd name="adj" fmla="val 38078"/>
              </a:avLst>
            </a:prstGeom>
            <a:solidFill>
              <a:srgbClr val="FFFFFF"/>
            </a:solidFill>
            <a:ln>
              <a:noFill/>
            </a:ln>
            <a:effectLst>
              <a:outerShdw blurRad="317500" dist="1206500" dir="10800000" sx="67000" sy="67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B4979BF7-F440-2CB3-3B94-E3E59CBF106D}"/>
                </a:ext>
              </a:extLst>
            </p:cNvPr>
            <p:cNvSpPr/>
            <p:nvPr/>
          </p:nvSpPr>
          <p:spPr>
            <a:xfrm>
              <a:off x="2563740" y="3011794"/>
              <a:ext cx="1546465" cy="640080"/>
            </a:xfrm>
            <a:custGeom>
              <a:avLst/>
              <a:gdLst>
                <a:gd name="connsiteX0" fmla="*/ 225322 w 1546465"/>
                <a:gd name="connsiteY0" fmla="*/ 0 h 640080"/>
                <a:gd name="connsiteX1" fmla="*/ 1226425 w 1546465"/>
                <a:gd name="connsiteY1" fmla="*/ 0 h 640080"/>
                <a:gd name="connsiteX2" fmla="*/ 1546465 w 1546465"/>
                <a:gd name="connsiteY2" fmla="*/ 320040 h 640080"/>
                <a:gd name="connsiteX3" fmla="*/ 1226425 w 1546465"/>
                <a:gd name="connsiteY3" fmla="*/ 640080 h 640080"/>
                <a:gd name="connsiteX4" fmla="*/ 37705 w 1546465"/>
                <a:gd name="connsiteY4" fmla="*/ 640080 h 640080"/>
                <a:gd name="connsiteX5" fmla="*/ 0 w 1546465"/>
                <a:gd name="connsiteY5" fmla="*/ 636279 h 640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46465" h="640080">
                  <a:moveTo>
                    <a:pt x="225322" y="0"/>
                  </a:moveTo>
                  <a:lnTo>
                    <a:pt x="1226425" y="0"/>
                  </a:lnTo>
                  <a:cubicBezTo>
                    <a:pt x="1403178" y="0"/>
                    <a:pt x="1546465" y="143287"/>
                    <a:pt x="1546465" y="320040"/>
                  </a:cubicBezTo>
                  <a:cubicBezTo>
                    <a:pt x="1546465" y="496793"/>
                    <a:pt x="1403178" y="640080"/>
                    <a:pt x="1226425" y="640080"/>
                  </a:cubicBezTo>
                  <a:lnTo>
                    <a:pt x="37705" y="640080"/>
                  </a:lnTo>
                  <a:lnTo>
                    <a:pt x="0" y="636279"/>
                  </a:lnTo>
                  <a:close/>
                </a:path>
              </a:pathLst>
            </a:custGeom>
            <a:solidFill>
              <a:srgbClr val="002B49"/>
            </a:solidFill>
            <a:ln>
              <a:noFill/>
            </a:ln>
            <a:effectLst>
              <a:outerShdw blurRad="317500" dist="1524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702945B5-5F94-0E4D-B14B-333C7CB52BA6}"/>
                </a:ext>
              </a:extLst>
            </p:cNvPr>
            <p:cNvSpPr/>
            <p:nvPr/>
          </p:nvSpPr>
          <p:spPr>
            <a:xfrm>
              <a:off x="2891789" y="3865098"/>
              <a:ext cx="2815734" cy="720000"/>
            </a:xfrm>
            <a:custGeom>
              <a:avLst/>
              <a:gdLst>
                <a:gd name="connsiteX0" fmla="*/ 0 w 2815734"/>
                <a:gd name="connsiteY0" fmla="*/ 0 h 720000"/>
                <a:gd name="connsiteX1" fmla="*/ 2815734 w 2815734"/>
                <a:gd name="connsiteY1" fmla="*/ 0 h 720000"/>
                <a:gd name="connsiteX2" fmla="*/ 2815734 w 2815734"/>
                <a:gd name="connsiteY2" fmla="*/ 720000 h 720000"/>
                <a:gd name="connsiteX3" fmla="*/ 0 w 2815734"/>
                <a:gd name="connsiteY3" fmla="*/ 720000 h 720000"/>
                <a:gd name="connsiteX4" fmla="*/ 0 w 2815734"/>
                <a:gd name="connsiteY4" fmla="*/ 0 h 72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15734" h="720000">
                  <a:moveTo>
                    <a:pt x="0" y="0"/>
                  </a:moveTo>
                  <a:lnTo>
                    <a:pt x="2815734" y="0"/>
                  </a:lnTo>
                  <a:lnTo>
                    <a:pt x="2815734" y="720000"/>
                  </a:lnTo>
                  <a:lnTo>
                    <a:pt x="0" y="72000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lvl="0" indent="0" defTabSz="533400">
                <a:lnSpc>
                  <a:spcPct val="90000"/>
                </a:lnSpc>
                <a:spcBef>
                  <a:spcPts val="600"/>
                </a:spcBef>
                <a:spcAft>
                  <a:spcPct val="35000"/>
                </a:spcAft>
                <a:buNone/>
                <a:defRPr cap="all"/>
              </a:pPr>
              <a:r>
                <a:rPr lang="en-US" sz="2000" b="1" kern="1200" cap="none" baseline="0" dirty="0">
                  <a:solidFill>
                    <a:srgbClr val="000000"/>
                  </a:solidFill>
                </a:rPr>
                <a:t>MAY ONLY </a:t>
              </a:r>
              <a:r>
                <a:rPr lang="en-US" sz="2000" b="1" dirty="0">
                  <a:solidFill>
                    <a:srgbClr val="000000"/>
                  </a:solidFill>
                </a:rPr>
                <a:t>PROVIDE </a:t>
              </a:r>
              <a:br>
                <a:rPr lang="en-US" sz="2000" b="1" dirty="0">
                  <a:solidFill>
                    <a:srgbClr val="000000"/>
                  </a:solidFill>
                </a:rPr>
              </a:br>
              <a:r>
                <a:rPr lang="en-US" sz="2000" b="1" dirty="0">
                  <a:solidFill>
                    <a:srgbClr val="000000"/>
                  </a:solidFill>
                </a:rPr>
                <a:t>PRIMARY CARE</a:t>
              </a:r>
              <a:br>
                <a:rPr lang="en-US" sz="2000" b="1" dirty="0">
                  <a:solidFill>
                    <a:srgbClr val="000000"/>
                  </a:solidFill>
                </a:rPr>
              </a:br>
              <a:r>
                <a:rPr lang="en-US" sz="2000" b="1" dirty="0">
                  <a:solidFill>
                    <a:srgbClr val="000000"/>
                  </a:solidFill>
                </a:rPr>
                <a:t>SERVICES</a:t>
              </a:r>
              <a:endParaRPr lang="en-US" sz="2000" b="1" kern="1200" cap="none" baseline="0" dirty="0">
                <a:solidFill>
                  <a:srgbClr val="000000"/>
                </a:solidFill>
              </a:endParaRPr>
            </a:p>
          </p:txBody>
        </p:sp>
        <p:sp>
          <p:nvSpPr>
            <p:cNvPr id="78" name="Rectangle 77" descr="Lightbulb">
              <a:extLst>
                <a:ext uri="{FF2B5EF4-FFF2-40B4-BE49-F238E27FC236}">
                  <a16:creationId xmlns:a16="http://schemas.microsoft.com/office/drawing/2014/main" id="{22E04712-474B-2A90-5405-BC3991B44E1E}"/>
                </a:ext>
              </a:extLst>
            </p:cNvPr>
            <p:cNvSpPr/>
            <p:nvPr/>
          </p:nvSpPr>
          <p:spPr>
            <a:xfrm>
              <a:off x="3082259" y="3036503"/>
              <a:ext cx="630000" cy="630000"/>
            </a:xfrm>
            <a:prstGeom prst="rect">
              <a:avLst/>
            </a:prstGeom>
            <a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0504334B-F164-B462-6BB6-233142433CEC}"/>
              </a:ext>
            </a:extLst>
          </p:cNvPr>
          <p:cNvGrpSpPr/>
          <p:nvPr/>
        </p:nvGrpSpPr>
        <p:grpSpPr>
          <a:xfrm>
            <a:off x="4178988" y="-144236"/>
            <a:ext cx="4251960" cy="4572000"/>
            <a:chOff x="4178988" y="2132328"/>
            <a:chExt cx="4251960" cy="4572000"/>
          </a:xfrm>
        </p:grpSpPr>
        <p:sp>
          <p:nvSpPr>
            <p:cNvPr id="69" name="Isosceles Triangle 68">
              <a:extLst>
                <a:ext uri="{FF2B5EF4-FFF2-40B4-BE49-F238E27FC236}">
                  <a16:creationId xmlns:a16="http://schemas.microsoft.com/office/drawing/2014/main" id="{D7FA6158-F946-2C51-5F63-B9EAAA40B00A}"/>
                </a:ext>
              </a:extLst>
            </p:cNvPr>
            <p:cNvSpPr/>
            <p:nvPr/>
          </p:nvSpPr>
          <p:spPr>
            <a:xfrm flipV="1">
              <a:off x="5093538" y="3636017"/>
              <a:ext cx="395416" cy="340876"/>
            </a:xfrm>
            <a:prstGeom prst="triangle">
              <a:avLst/>
            </a:prstGeom>
            <a:solidFill>
              <a:srgbClr val="002B4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0" name="Parallelogram 69">
              <a:extLst>
                <a:ext uri="{FF2B5EF4-FFF2-40B4-BE49-F238E27FC236}">
                  <a16:creationId xmlns:a16="http://schemas.microsoft.com/office/drawing/2014/main" id="{2CA924A7-F557-3A25-C92F-8611809861D5}"/>
                </a:ext>
              </a:extLst>
            </p:cNvPr>
            <p:cNvSpPr/>
            <p:nvPr/>
          </p:nvSpPr>
          <p:spPr>
            <a:xfrm>
              <a:off x="4178988" y="2132328"/>
              <a:ext cx="4251960" cy="4572000"/>
            </a:xfrm>
            <a:prstGeom prst="parallelogram">
              <a:avLst>
                <a:gd name="adj" fmla="val 38078"/>
              </a:avLst>
            </a:prstGeom>
            <a:solidFill>
              <a:srgbClr val="FFFFFF"/>
            </a:solidFill>
            <a:ln>
              <a:noFill/>
            </a:ln>
            <a:effectLst>
              <a:outerShdw blurRad="317500" dist="1206500" dir="10800000" sx="67000" sy="67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28281DF8-9E70-9BC5-8819-355359797F1D}"/>
                </a:ext>
              </a:extLst>
            </p:cNvPr>
            <p:cNvSpPr/>
            <p:nvPr/>
          </p:nvSpPr>
          <p:spPr>
            <a:xfrm>
              <a:off x="5091518" y="2999567"/>
              <a:ext cx="1546465" cy="640080"/>
            </a:xfrm>
            <a:custGeom>
              <a:avLst/>
              <a:gdLst>
                <a:gd name="connsiteX0" fmla="*/ 225322 w 1546465"/>
                <a:gd name="connsiteY0" fmla="*/ 0 h 640080"/>
                <a:gd name="connsiteX1" fmla="*/ 1226425 w 1546465"/>
                <a:gd name="connsiteY1" fmla="*/ 0 h 640080"/>
                <a:gd name="connsiteX2" fmla="*/ 1546465 w 1546465"/>
                <a:gd name="connsiteY2" fmla="*/ 320040 h 640080"/>
                <a:gd name="connsiteX3" fmla="*/ 1226425 w 1546465"/>
                <a:gd name="connsiteY3" fmla="*/ 640080 h 640080"/>
                <a:gd name="connsiteX4" fmla="*/ 37705 w 1546465"/>
                <a:gd name="connsiteY4" fmla="*/ 640080 h 640080"/>
                <a:gd name="connsiteX5" fmla="*/ 0 w 1546465"/>
                <a:gd name="connsiteY5" fmla="*/ 636279 h 640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46465" h="640080">
                  <a:moveTo>
                    <a:pt x="225322" y="0"/>
                  </a:moveTo>
                  <a:lnTo>
                    <a:pt x="1226425" y="0"/>
                  </a:lnTo>
                  <a:cubicBezTo>
                    <a:pt x="1403178" y="0"/>
                    <a:pt x="1546465" y="143287"/>
                    <a:pt x="1546465" y="320040"/>
                  </a:cubicBezTo>
                  <a:cubicBezTo>
                    <a:pt x="1546465" y="496793"/>
                    <a:pt x="1403178" y="640080"/>
                    <a:pt x="1226425" y="640080"/>
                  </a:cubicBezTo>
                  <a:lnTo>
                    <a:pt x="37705" y="640080"/>
                  </a:lnTo>
                  <a:lnTo>
                    <a:pt x="0" y="636279"/>
                  </a:lnTo>
                  <a:close/>
                </a:path>
              </a:pathLst>
            </a:custGeom>
            <a:solidFill>
              <a:srgbClr val="002B49"/>
            </a:solidFill>
            <a:ln>
              <a:noFill/>
            </a:ln>
            <a:effectLst>
              <a:outerShdw blurRad="317500" dist="1524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1AE9FE69-3BF3-D940-A4ED-37F8382A1CD2}"/>
                </a:ext>
              </a:extLst>
            </p:cNvPr>
            <p:cNvSpPr/>
            <p:nvPr/>
          </p:nvSpPr>
          <p:spPr>
            <a:xfrm>
              <a:off x="5419567" y="3852871"/>
              <a:ext cx="2815734" cy="720000"/>
            </a:xfrm>
            <a:custGeom>
              <a:avLst/>
              <a:gdLst>
                <a:gd name="connsiteX0" fmla="*/ 0 w 2815734"/>
                <a:gd name="connsiteY0" fmla="*/ 0 h 720000"/>
                <a:gd name="connsiteX1" fmla="*/ 2815734 w 2815734"/>
                <a:gd name="connsiteY1" fmla="*/ 0 h 720000"/>
                <a:gd name="connsiteX2" fmla="*/ 2815734 w 2815734"/>
                <a:gd name="connsiteY2" fmla="*/ 720000 h 720000"/>
                <a:gd name="connsiteX3" fmla="*/ 0 w 2815734"/>
                <a:gd name="connsiteY3" fmla="*/ 720000 h 720000"/>
                <a:gd name="connsiteX4" fmla="*/ 0 w 2815734"/>
                <a:gd name="connsiteY4" fmla="*/ 0 h 72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15734" h="720000">
                  <a:moveTo>
                    <a:pt x="0" y="0"/>
                  </a:moveTo>
                  <a:lnTo>
                    <a:pt x="2815734" y="0"/>
                  </a:lnTo>
                  <a:lnTo>
                    <a:pt x="2815734" y="720000"/>
                  </a:lnTo>
                  <a:lnTo>
                    <a:pt x="0" y="72000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lvl="0" indent="0" defTabSz="533400">
                <a:lnSpc>
                  <a:spcPct val="90000"/>
                </a:lnSpc>
                <a:spcBef>
                  <a:spcPts val="600"/>
                </a:spcBef>
                <a:spcAft>
                  <a:spcPct val="35000"/>
                </a:spcAft>
                <a:buNone/>
                <a:defRPr cap="all"/>
              </a:pPr>
              <a:r>
                <a:rPr lang="en-US" sz="2000" b="1" dirty="0">
                  <a:solidFill>
                    <a:srgbClr val="000000"/>
                  </a:solidFill>
                </a:rPr>
                <a:t>Fees can’t</a:t>
              </a:r>
              <a:br>
                <a:rPr lang="en-US" sz="2000" b="1" dirty="0">
                  <a:solidFill>
                    <a:srgbClr val="000000"/>
                  </a:solidFill>
                </a:rPr>
              </a:br>
              <a:r>
                <a:rPr lang="en-US" sz="2000" b="1" dirty="0">
                  <a:solidFill>
                    <a:srgbClr val="000000"/>
                  </a:solidFill>
                </a:rPr>
                <a:t>exceed</a:t>
              </a:r>
              <a:br>
                <a:rPr lang="en-US" sz="2000" b="1" dirty="0">
                  <a:solidFill>
                    <a:srgbClr val="000000"/>
                  </a:solidFill>
                </a:rPr>
              </a:br>
              <a:r>
                <a:rPr lang="en-US" sz="2000" b="1" dirty="0">
                  <a:solidFill>
                    <a:srgbClr val="000000"/>
                  </a:solidFill>
                </a:rPr>
                <a:t>$150/$300 </a:t>
              </a:r>
              <a:br>
                <a:rPr lang="en-US" sz="2000" b="1" dirty="0">
                  <a:solidFill>
                    <a:srgbClr val="000000"/>
                  </a:solidFill>
                </a:rPr>
              </a:br>
              <a:r>
                <a:rPr lang="en-US" sz="2000" b="1" dirty="0">
                  <a:solidFill>
                    <a:srgbClr val="000000"/>
                  </a:solidFill>
                </a:rPr>
                <a:t>month</a:t>
              </a:r>
              <a:endParaRPr lang="en-US" sz="2000" b="1" kern="1200" cap="none" baseline="0" dirty="0">
                <a:solidFill>
                  <a:srgbClr val="000000"/>
                </a:solidFill>
              </a:endParaRPr>
            </a:p>
          </p:txBody>
        </p:sp>
        <p:sp>
          <p:nvSpPr>
            <p:cNvPr id="73" name="Rectangle 72" descr="Checkmark">
              <a:extLst>
                <a:ext uri="{FF2B5EF4-FFF2-40B4-BE49-F238E27FC236}">
                  <a16:creationId xmlns:a16="http://schemas.microsoft.com/office/drawing/2014/main" id="{6B1B1F11-3A7F-7503-87EF-43E34C3DA3DC}"/>
                </a:ext>
              </a:extLst>
            </p:cNvPr>
            <p:cNvSpPr/>
            <p:nvPr/>
          </p:nvSpPr>
          <p:spPr>
            <a:xfrm>
              <a:off x="5635440" y="3062477"/>
              <a:ext cx="493856" cy="493856"/>
            </a:xfrm>
            <a:prstGeom prst="rect">
              <a:avLst/>
            </a:prstGeom>
            <a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052A6FB9-099F-DB4D-FFA4-5FC6AC810E8F}"/>
              </a:ext>
            </a:extLst>
          </p:cNvPr>
          <p:cNvGrpSpPr/>
          <p:nvPr/>
        </p:nvGrpSpPr>
        <p:grpSpPr>
          <a:xfrm>
            <a:off x="6706766" y="-140161"/>
            <a:ext cx="4251960" cy="4572000"/>
            <a:chOff x="6706766" y="2136403"/>
            <a:chExt cx="4251960" cy="4572000"/>
          </a:xfrm>
        </p:grpSpPr>
        <p:sp>
          <p:nvSpPr>
            <p:cNvPr id="64" name="Isosceles Triangle 63">
              <a:extLst>
                <a:ext uri="{FF2B5EF4-FFF2-40B4-BE49-F238E27FC236}">
                  <a16:creationId xmlns:a16="http://schemas.microsoft.com/office/drawing/2014/main" id="{C1BAB623-0694-D2D4-1C96-925F9326B008}"/>
                </a:ext>
              </a:extLst>
            </p:cNvPr>
            <p:cNvSpPr/>
            <p:nvPr/>
          </p:nvSpPr>
          <p:spPr>
            <a:xfrm flipV="1">
              <a:off x="7621316" y="3640092"/>
              <a:ext cx="395416" cy="340876"/>
            </a:xfrm>
            <a:prstGeom prst="triangle">
              <a:avLst/>
            </a:prstGeom>
            <a:solidFill>
              <a:srgbClr val="002B4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5" name="Parallelogram 64">
              <a:extLst>
                <a:ext uri="{FF2B5EF4-FFF2-40B4-BE49-F238E27FC236}">
                  <a16:creationId xmlns:a16="http://schemas.microsoft.com/office/drawing/2014/main" id="{FB1357B1-A01B-6A04-18CB-A4E081DDD2F5}"/>
                </a:ext>
              </a:extLst>
            </p:cNvPr>
            <p:cNvSpPr/>
            <p:nvPr/>
          </p:nvSpPr>
          <p:spPr>
            <a:xfrm>
              <a:off x="6706766" y="2136403"/>
              <a:ext cx="4251960" cy="4572000"/>
            </a:xfrm>
            <a:prstGeom prst="parallelogram">
              <a:avLst>
                <a:gd name="adj" fmla="val 38078"/>
              </a:avLst>
            </a:prstGeom>
            <a:solidFill>
              <a:srgbClr val="FFFFFF"/>
            </a:solidFill>
            <a:ln>
              <a:noFill/>
            </a:ln>
            <a:effectLst>
              <a:outerShdw blurRad="317500" dist="1206500" dir="10800000" sx="67000" sy="67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928B48ED-38BE-927F-181B-75F5EC330B12}"/>
                </a:ext>
              </a:extLst>
            </p:cNvPr>
            <p:cNvSpPr/>
            <p:nvPr/>
          </p:nvSpPr>
          <p:spPr>
            <a:xfrm>
              <a:off x="7619296" y="3003642"/>
              <a:ext cx="1546465" cy="640080"/>
            </a:xfrm>
            <a:custGeom>
              <a:avLst/>
              <a:gdLst>
                <a:gd name="connsiteX0" fmla="*/ 225322 w 1546465"/>
                <a:gd name="connsiteY0" fmla="*/ 0 h 640080"/>
                <a:gd name="connsiteX1" fmla="*/ 1226425 w 1546465"/>
                <a:gd name="connsiteY1" fmla="*/ 0 h 640080"/>
                <a:gd name="connsiteX2" fmla="*/ 1546465 w 1546465"/>
                <a:gd name="connsiteY2" fmla="*/ 320040 h 640080"/>
                <a:gd name="connsiteX3" fmla="*/ 1226425 w 1546465"/>
                <a:gd name="connsiteY3" fmla="*/ 640080 h 640080"/>
                <a:gd name="connsiteX4" fmla="*/ 37705 w 1546465"/>
                <a:gd name="connsiteY4" fmla="*/ 640080 h 640080"/>
                <a:gd name="connsiteX5" fmla="*/ 0 w 1546465"/>
                <a:gd name="connsiteY5" fmla="*/ 636279 h 640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46465" h="640080">
                  <a:moveTo>
                    <a:pt x="225322" y="0"/>
                  </a:moveTo>
                  <a:lnTo>
                    <a:pt x="1226425" y="0"/>
                  </a:lnTo>
                  <a:cubicBezTo>
                    <a:pt x="1403178" y="0"/>
                    <a:pt x="1546465" y="143287"/>
                    <a:pt x="1546465" y="320040"/>
                  </a:cubicBezTo>
                  <a:cubicBezTo>
                    <a:pt x="1546465" y="496793"/>
                    <a:pt x="1403178" y="640080"/>
                    <a:pt x="1226425" y="640080"/>
                  </a:cubicBezTo>
                  <a:lnTo>
                    <a:pt x="37705" y="640080"/>
                  </a:lnTo>
                  <a:lnTo>
                    <a:pt x="0" y="636279"/>
                  </a:lnTo>
                  <a:close/>
                </a:path>
              </a:pathLst>
            </a:custGeom>
            <a:solidFill>
              <a:srgbClr val="002B49"/>
            </a:solidFill>
            <a:ln>
              <a:noFill/>
            </a:ln>
            <a:effectLst>
              <a:outerShdw blurRad="317500" dist="1524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AC49D9A9-47B9-7CFD-2F00-9C820DD5B5A2}"/>
                </a:ext>
              </a:extLst>
            </p:cNvPr>
            <p:cNvSpPr/>
            <p:nvPr/>
          </p:nvSpPr>
          <p:spPr>
            <a:xfrm>
              <a:off x="7947345" y="3856946"/>
              <a:ext cx="2815734" cy="720000"/>
            </a:xfrm>
            <a:custGeom>
              <a:avLst/>
              <a:gdLst>
                <a:gd name="connsiteX0" fmla="*/ 0 w 2815734"/>
                <a:gd name="connsiteY0" fmla="*/ 0 h 720000"/>
                <a:gd name="connsiteX1" fmla="*/ 2815734 w 2815734"/>
                <a:gd name="connsiteY1" fmla="*/ 0 h 720000"/>
                <a:gd name="connsiteX2" fmla="*/ 2815734 w 2815734"/>
                <a:gd name="connsiteY2" fmla="*/ 720000 h 720000"/>
                <a:gd name="connsiteX3" fmla="*/ 0 w 2815734"/>
                <a:gd name="connsiteY3" fmla="*/ 720000 h 720000"/>
                <a:gd name="connsiteX4" fmla="*/ 0 w 2815734"/>
                <a:gd name="connsiteY4" fmla="*/ 0 h 72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15734" h="720000">
                  <a:moveTo>
                    <a:pt x="0" y="0"/>
                  </a:moveTo>
                  <a:lnTo>
                    <a:pt x="2815734" y="0"/>
                  </a:lnTo>
                  <a:lnTo>
                    <a:pt x="2815734" y="720000"/>
                  </a:lnTo>
                  <a:lnTo>
                    <a:pt x="0" y="72000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lvl="0" indent="0" defTabSz="533400">
                <a:lnSpc>
                  <a:spcPct val="90000"/>
                </a:lnSpc>
                <a:spcBef>
                  <a:spcPts val="600"/>
                </a:spcBef>
                <a:spcAft>
                  <a:spcPct val="35000"/>
                </a:spcAft>
                <a:buNone/>
                <a:defRPr cap="all"/>
              </a:pPr>
              <a:r>
                <a:rPr lang="en-US" sz="2000" b="1" dirty="0">
                  <a:solidFill>
                    <a:srgbClr val="000000"/>
                  </a:solidFill>
                </a:rPr>
                <a:t>Can pay fees</a:t>
              </a:r>
              <a:br>
                <a:rPr lang="en-US" sz="2000" b="1" dirty="0">
                  <a:solidFill>
                    <a:srgbClr val="000000"/>
                  </a:solidFill>
                </a:rPr>
              </a:br>
              <a:r>
                <a:rPr lang="en-US" sz="2000" b="1" dirty="0">
                  <a:solidFill>
                    <a:srgbClr val="000000"/>
                  </a:solidFill>
                </a:rPr>
                <a:t>from hsa</a:t>
              </a:r>
              <a:endParaRPr lang="en-US" sz="2000" b="1" kern="1200" cap="none" baseline="0" dirty="0">
                <a:solidFill>
                  <a:srgbClr val="000000"/>
                </a:solidFill>
              </a:endParaRPr>
            </a:p>
          </p:txBody>
        </p:sp>
        <p:sp>
          <p:nvSpPr>
            <p:cNvPr id="68" name="Rectangle 67" descr="Money">
              <a:extLst>
                <a:ext uri="{FF2B5EF4-FFF2-40B4-BE49-F238E27FC236}">
                  <a16:creationId xmlns:a16="http://schemas.microsoft.com/office/drawing/2014/main" id="{3BD52BA2-D87C-54AA-04F2-4F0363553F01}"/>
                </a:ext>
              </a:extLst>
            </p:cNvPr>
            <p:cNvSpPr/>
            <p:nvPr/>
          </p:nvSpPr>
          <p:spPr>
            <a:xfrm>
              <a:off x="8099996" y="2980470"/>
              <a:ext cx="678998" cy="678998"/>
            </a:xfrm>
            <a:prstGeom prst="rect">
              <a:avLst/>
            </a:prstGeom>
            <a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DD887024-5229-F3A7-750A-FB42A4ACE5B2}"/>
              </a:ext>
            </a:extLst>
          </p:cNvPr>
          <p:cNvGrpSpPr/>
          <p:nvPr/>
        </p:nvGrpSpPr>
        <p:grpSpPr>
          <a:xfrm>
            <a:off x="9234543" y="-148311"/>
            <a:ext cx="4251960" cy="4572000"/>
            <a:chOff x="9234543" y="2128253"/>
            <a:chExt cx="4251960" cy="4572000"/>
          </a:xfrm>
        </p:grpSpPr>
        <p:sp>
          <p:nvSpPr>
            <p:cNvPr id="59" name="Isosceles Triangle 58">
              <a:extLst>
                <a:ext uri="{FF2B5EF4-FFF2-40B4-BE49-F238E27FC236}">
                  <a16:creationId xmlns:a16="http://schemas.microsoft.com/office/drawing/2014/main" id="{DD150842-33F6-CE36-C806-74F88EEB3C2E}"/>
                </a:ext>
              </a:extLst>
            </p:cNvPr>
            <p:cNvSpPr/>
            <p:nvPr/>
          </p:nvSpPr>
          <p:spPr>
            <a:xfrm flipV="1">
              <a:off x="10149093" y="3631942"/>
              <a:ext cx="395416" cy="340876"/>
            </a:xfrm>
            <a:prstGeom prst="triangle">
              <a:avLst/>
            </a:prstGeom>
            <a:solidFill>
              <a:srgbClr val="002B4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Parallelogram 59">
              <a:extLst>
                <a:ext uri="{FF2B5EF4-FFF2-40B4-BE49-F238E27FC236}">
                  <a16:creationId xmlns:a16="http://schemas.microsoft.com/office/drawing/2014/main" id="{745B678E-0163-E8D1-1F7B-FCDFC52DD3F6}"/>
                </a:ext>
              </a:extLst>
            </p:cNvPr>
            <p:cNvSpPr/>
            <p:nvPr/>
          </p:nvSpPr>
          <p:spPr>
            <a:xfrm>
              <a:off x="9234543" y="2128253"/>
              <a:ext cx="4251960" cy="4572000"/>
            </a:xfrm>
            <a:prstGeom prst="parallelogram">
              <a:avLst>
                <a:gd name="adj" fmla="val 38078"/>
              </a:avLst>
            </a:prstGeom>
            <a:solidFill>
              <a:srgbClr val="FFFFFF"/>
            </a:solidFill>
            <a:ln>
              <a:noFill/>
            </a:ln>
            <a:effectLst>
              <a:outerShdw blurRad="317500" dist="1206500" dir="10800000" sx="67000" sy="67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36D28185-85A2-B9B1-EBAF-C3DF449DBB3B}"/>
                </a:ext>
              </a:extLst>
            </p:cNvPr>
            <p:cNvSpPr/>
            <p:nvPr/>
          </p:nvSpPr>
          <p:spPr>
            <a:xfrm>
              <a:off x="10147073" y="2995492"/>
              <a:ext cx="1546465" cy="640080"/>
            </a:xfrm>
            <a:custGeom>
              <a:avLst/>
              <a:gdLst>
                <a:gd name="connsiteX0" fmla="*/ 225322 w 1546465"/>
                <a:gd name="connsiteY0" fmla="*/ 0 h 640080"/>
                <a:gd name="connsiteX1" fmla="*/ 1226425 w 1546465"/>
                <a:gd name="connsiteY1" fmla="*/ 0 h 640080"/>
                <a:gd name="connsiteX2" fmla="*/ 1546465 w 1546465"/>
                <a:gd name="connsiteY2" fmla="*/ 320040 h 640080"/>
                <a:gd name="connsiteX3" fmla="*/ 1226425 w 1546465"/>
                <a:gd name="connsiteY3" fmla="*/ 640080 h 640080"/>
                <a:gd name="connsiteX4" fmla="*/ 37705 w 1546465"/>
                <a:gd name="connsiteY4" fmla="*/ 640080 h 640080"/>
                <a:gd name="connsiteX5" fmla="*/ 0 w 1546465"/>
                <a:gd name="connsiteY5" fmla="*/ 636279 h 640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46465" h="640080">
                  <a:moveTo>
                    <a:pt x="225322" y="0"/>
                  </a:moveTo>
                  <a:lnTo>
                    <a:pt x="1226425" y="0"/>
                  </a:lnTo>
                  <a:cubicBezTo>
                    <a:pt x="1403178" y="0"/>
                    <a:pt x="1546465" y="143287"/>
                    <a:pt x="1546465" y="320040"/>
                  </a:cubicBezTo>
                  <a:cubicBezTo>
                    <a:pt x="1546465" y="496793"/>
                    <a:pt x="1403178" y="640080"/>
                    <a:pt x="1226425" y="640080"/>
                  </a:cubicBezTo>
                  <a:lnTo>
                    <a:pt x="37705" y="640080"/>
                  </a:lnTo>
                  <a:lnTo>
                    <a:pt x="0" y="636279"/>
                  </a:lnTo>
                  <a:close/>
                </a:path>
              </a:pathLst>
            </a:custGeom>
            <a:solidFill>
              <a:srgbClr val="002B49"/>
            </a:solidFill>
            <a:ln>
              <a:noFill/>
            </a:ln>
            <a:effectLst>
              <a:outerShdw blurRad="317500" dist="1524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E246C889-7B38-5ECB-08F7-69282F7188A1}"/>
                </a:ext>
              </a:extLst>
            </p:cNvPr>
            <p:cNvSpPr/>
            <p:nvPr/>
          </p:nvSpPr>
          <p:spPr>
            <a:xfrm>
              <a:off x="10475122" y="3848796"/>
              <a:ext cx="2815734" cy="720000"/>
            </a:xfrm>
            <a:custGeom>
              <a:avLst/>
              <a:gdLst>
                <a:gd name="connsiteX0" fmla="*/ 0 w 2815734"/>
                <a:gd name="connsiteY0" fmla="*/ 0 h 720000"/>
                <a:gd name="connsiteX1" fmla="*/ 2815734 w 2815734"/>
                <a:gd name="connsiteY1" fmla="*/ 0 h 720000"/>
                <a:gd name="connsiteX2" fmla="*/ 2815734 w 2815734"/>
                <a:gd name="connsiteY2" fmla="*/ 720000 h 720000"/>
                <a:gd name="connsiteX3" fmla="*/ 0 w 2815734"/>
                <a:gd name="connsiteY3" fmla="*/ 720000 h 720000"/>
                <a:gd name="connsiteX4" fmla="*/ 0 w 2815734"/>
                <a:gd name="connsiteY4" fmla="*/ 0 h 72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15734" h="720000">
                  <a:moveTo>
                    <a:pt x="0" y="0"/>
                  </a:moveTo>
                  <a:lnTo>
                    <a:pt x="2815734" y="0"/>
                  </a:lnTo>
                  <a:lnTo>
                    <a:pt x="2815734" y="720000"/>
                  </a:lnTo>
                  <a:lnTo>
                    <a:pt x="0" y="72000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lvl="0" indent="0" defTabSz="533400">
                <a:lnSpc>
                  <a:spcPct val="90000"/>
                </a:lnSpc>
                <a:spcBef>
                  <a:spcPts val="600"/>
                </a:spcBef>
                <a:spcAft>
                  <a:spcPct val="35000"/>
                </a:spcAft>
                <a:buNone/>
                <a:defRPr cap="all"/>
              </a:pPr>
              <a:r>
                <a:rPr lang="en-US" sz="2000" b="1" dirty="0">
                  <a:solidFill>
                    <a:srgbClr val="000000"/>
                  </a:solidFill>
                </a:rPr>
                <a:t>EFFECTIVE</a:t>
              </a:r>
              <a:br>
                <a:rPr lang="en-US" sz="2000" b="1" dirty="0">
                  <a:solidFill>
                    <a:srgbClr val="000000"/>
                  </a:solidFill>
                </a:rPr>
              </a:br>
              <a:r>
                <a:rPr lang="en-US" sz="2000" b="1" dirty="0">
                  <a:solidFill>
                    <a:srgbClr val="000000"/>
                  </a:solidFill>
                </a:rPr>
                <a:t>1/1/26</a:t>
              </a:r>
              <a:endParaRPr lang="en-US" sz="2000" b="1" kern="1200" cap="none" baseline="0" dirty="0">
                <a:solidFill>
                  <a:srgbClr val="000000"/>
                </a:solidFill>
              </a:endParaRPr>
            </a:p>
          </p:txBody>
        </p:sp>
        <p:sp>
          <p:nvSpPr>
            <p:cNvPr id="63" name="Rectangle 62" descr="Bullseye">
              <a:extLst>
                <a:ext uri="{FF2B5EF4-FFF2-40B4-BE49-F238E27FC236}">
                  <a16:creationId xmlns:a16="http://schemas.microsoft.com/office/drawing/2014/main" id="{A4F81F2C-5E6C-4F96-81BF-E68F5588BC66}"/>
                </a:ext>
              </a:extLst>
            </p:cNvPr>
            <p:cNvSpPr/>
            <p:nvPr/>
          </p:nvSpPr>
          <p:spPr>
            <a:xfrm>
              <a:off x="10632393" y="2991534"/>
              <a:ext cx="630000" cy="630000"/>
            </a:xfrm>
            <a:prstGeom prst="rect">
              <a:avLst/>
            </a:prstGeom>
            <a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1F40810F-375A-AEF6-BF60-9F0E61B0E0F7}"/>
              </a:ext>
            </a:extLst>
          </p:cNvPr>
          <p:cNvSpPr txBox="1"/>
          <p:nvPr/>
        </p:nvSpPr>
        <p:spPr>
          <a:xfrm>
            <a:off x="2367040" y="5127281"/>
            <a:ext cx="9640956" cy="1651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6000" dirty="0">
                <a:solidFill>
                  <a:schemeClr val="bg1"/>
                </a:solidFill>
                <a:latin typeface="Aptos" panose="020B0004020202020204" pitchFamily="34" charset="0"/>
              </a:rPr>
              <a:t>DIRECT PRIMARY CARE</a:t>
            </a:r>
            <a:br>
              <a:rPr lang="en-US" sz="6000" dirty="0">
                <a:solidFill>
                  <a:schemeClr val="bg1"/>
                </a:solidFill>
                <a:latin typeface="Aptos" panose="020B0004020202020204" pitchFamily="34" charset="0"/>
              </a:rPr>
            </a:br>
            <a:r>
              <a:rPr lang="en-US" sz="6000" dirty="0">
                <a:solidFill>
                  <a:schemeClr val="bg1"/>
                </a:solidFill>
                <a:latin typeface="Aptos" panose="020B0004020202020204" pitchFamily="34" charset="0"/>
              </a:rPr>
              <a:t>IN HDHP</a:t>
            </a:r>
          </a:p>
        </p:txBody>
      </p:sp>
      <p:pic>
        <p:nvPicPr>
          <p:cNvPr id="2" name="Picture 1" descr="A cartoon of a person holding a megaphone&#10;&#10;AI-generated content may be incorrect.">
            <a:extLst>
              <a:ext uri="{FF2B5EF4-FFF2-40B4-BE49-F238E27FC236}">
                <a16:creationId xmlns:a16="http://schemas.microsoft.com/office/drawing/2014/main" id="{857F125B-0C61-D114-A6D3-532C7824F69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435" y="3996444"/>
            <a:ext cx="2640496" cy="26404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0100315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1204B0-CE58-7510-147F-E289898B9A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08A143B-5823-D257-8A64-9E3204F9ED7C}"/>
              </a:ext>
            </a:extLst>
          </p:cNvPr>
          <p:cNvSpPr/>
          <p:nvPr/>
        </p:nvSpPr>
        <p:spPr>
          <a:xfrm>
            <a:off x="0" y="4742822"/>
            <a:ext cx="12192000" cy="211517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A68A56CC-38E4-F742-08BE-64580DB51850}"/>
              </a:ext>
            </a:extLst>
          </p:cNvPr>
          <p:cNvGrpSpPr/>
          <p:nvPr/>
        </p:nvGrpSpPr>
        <p:grpSpPr>
          <a:xfrm>
            <a:off x="592458" y="-149043"/>
            <a:ext cx="4251960" cy="4572000"/>
            <a:chOff x="592458" y="2110677"/>
            <a:chExt cx="4251960" cy="4572000"/>
          </a:xfrm>
        </p:grpSpPr>
        <p:sp>
          <p:nvSpPr>
            <p:cNvPr id="4" name="Isosceles Triangle 3">
              <a:extLst>
                <a:ext uri="{FF2B5EF4-FFF2-40B4-BE49-F238E27FC236}">
                  <a16:creationId xmlns:a16="http://schemas.microsoft.com/office/drawing/2014/main" id="{D8BB4452-05BE-20BB-C27B-01A129F1F487}"/>
                </a:ext>
              </a:extLst>
            </p:cNvPr>
            <p:cNvSpPr/>
            <p:nvPr/>
          </p:nvSpPr>
          <p:spPr>
            <a:xfrm flipV="1">
              <a:off x="1507008" y="3614366"/>
              <a:ext cx="395416" cy="340876"/>
            </a:xfrm>
            <a:prstGeom prst="triangle">
              <a:avLst/>
            </a:prstGeom>
            <a:solidFill>
              <a:srgbClr val="002B4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Parallelogram 4">
              <a:extLst>
                <a:ext uri="{FF2B5EF4-FFF2-40B4-BE49-F238E27FC236}">
                  <a16:creationId xmlns:a16="http://schemas.microsoft.com/office/drawing/2014/main" id="{7DA77546-23CC-E1BF-11F2-6B98346B6B87}"/>
                </a:ext>
              </a:extLst>
            </p:cNvPr>
            <p:cNvSpPr/>
            <p:nvPr/>
          </p:nvSpPr>
          <p:spPr>
            <a:xfrm>
              <a:off x="592458" y="2110677"/>
              <a:ext cx="4251960" cy="4572000"/>
            </a:xfrm>
            <a:prstGeom prst="parallelogram">
              <a:avLst>
                <a:gd name="adj" fmla="val 38078"/>
              </a:avLst>
            </a:prstGeom>
            <a:solidFill>
              <a:srgbClr val="FFFFFF"/>
            </a:solidFill>
            <a:ln>
              <a:noFill/>
            </a:ln>
            <a:effectLst>
              <a:outerShdw blurRad="317500" dist="1206500" dir="10800000" sx="67000" sy="67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776A2D84-B365-1A58-96B7-3406D7091450}"/>
                </a:ext>
              </a:extLst>
            </p:cNvPr>
            <p:cNvSpPr/>
            <p:nvPr/>
          </p:nvSpPr>
          <p:spPr>
            <a:xfrm>
              <a:off x="1504988" y="2977916"/>
              <a:ext cx="1546465" cy="640080"/>
            </a:xfrm>
            <a:custGeom>
              <a:avLst/>
              <a:gdLst>
                <a:gd name="connsiteX0" fmla="*/ 225322 w 1546465"/>
                <a:gd name="connsiteY0" fmla="*/ 0 h 640080"/>
                <a:gd name="connsiteX1" fmla="*/ 1226425 w 1546465"/>
                <a:gd name="connsiteY1" fmla="*/ 0 h 640080"/>
                <a:gd name="connsiteX2" fmla="*/ 1546465 w 1546465"/>
                <a:gd name="connsiteY2" fmla="*/ 320040 h 640080"/>
                <a:gd name="connsiteX3" fmla="*/ 1226425 w 1546465"/>
                <a:gd name="connsiteY3" fmla="*/ 640080 h 640080"/>
                <a:gd name="connsiteX4" fmla="*/ 37705 w 1546465"/>
                <a:gd name="connsiteY4" fmla="*/ 640080 h 640080"/>
                <a:gd name="connsiteX5" fmla="*/ 0 w 1546465"/>
                <a:gd name="connsiteY5" fmla="*/ 636279 h 640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46465" h="640080">
                  <a:moveTo>
                    <a:pt x="225322" y="0"/>
                  </a:moveTo>
                  <a:lnTo>
                    <a:pt x="1226425" y="0"/>
                  </a:lnTo>
                  <a:cubicBezTo>
                    <a:pt x="1403178" y="0"/>
                    <a:pt x="1546465" y="143287"/>
                    <a:pt x="1546465" y="320040"/>
                  </a:cubicBezTo>
                  <a:cubicBezTo>
                    <a:pt x="1546465" y="496793"/>
                    <a:pt x="1403178" y="640080"/>
                    <a:pt x="1226425" y="640080"/>
                  </a:cubicBezTo>
                  <a:lnTo>
                    <a:pt x="37705" y="640080"/>
                  </a:lnTo>
                  <a:lnTo>
                    <a:pt x="0" y="636279"/>
                  </a:lnTo>
                  <a:close/>
                </a:path>
              </a:pathLst>
            </a:custGeom>
            <a:solidFill>
              <a:srgbClr val="002B49"/>
            </a:solidFill>
            <a:ln>
              <a:noFill/>
            </a:ln>
            <a:effectLst>
              <a:outerShdw blurRad="317500" dist="1524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E290C1FC-CFE7-C090-1EFF-EFE90FA310B4}"/>
                </a:ext>
              </a:extLst>
            </p:cNvPr>
            <p:cNvSpPr/>
            <p:nvPr/>
          </p:nvSpPr>
          <p:spPr>
            <a:xfrm>
              <a:off x="1833037" y="3831220"/>
              <a:ext cx="2815734" cy="720000"/>
            </a:xfrm>
            <a:custGeom>
              <a:avLst/>
              <a:gdLst>
                <a:gd name="connsiteX0" fmla="*/ 0 w 2815734"/>
                <a:gd name="connsiteY0" fmla="*/ 0 h 720000"/>
                <a:gd name="connsiteX1" fmla="*/ 2815734 w 2815734"/>
                <a:gd name="connsiteY1" fmla="*/ 0 h 720000"/>
                <a:gd name="connsiteX2" fmla="*/ 2815734 w 2815734"/>
                <a:gd name="connsiteY2" fmla="*/ 720000 h 720000"/>
                <a:gd name="connsiteX3" fmla="*/ 0 w 2815734"/>
                <a:gd name="connsiteY3" fmla="*/ 720000 h 720000"/>
                <a:gd name="connsiteX4" fmla="*/ 0 w 2815734"/>
                <a:gd name="connsiteY4" fmla="*/ 0 h 72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15734" h="720000">
                  <a:moveTo>
                    <a:pt x="0" y="0"/>
                  </a:moveTo>
                  <a:lnTo>
                    <a:pt x="2815734" y="0"/>
                  </a:lnTo>
                  <a:lnTo>
                    <a:pt x="2815734" y="720000"/>
                  </a:lnTo>
                  <a:lnTo>
                    <a:pt x="0" y="72000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lvl="0" indent="0" defTabSz="533400">
                <a:lnSpc>
                  <a:spcPct val="90000"/>
                </a:lnSpc>
                <a:spcBef>
                  <a:spcPts val="600"/>
                </a:spcBef>
                <a:spcAft>
                  <a:spcPct val="35000"/>
                </a:spcAft>
                <a:buNone/>
                <a:defRPr cap="all"/>
              </a:pPr>
              <a:r>
                <a:rPr lang="en-US" sz="2000" b="1" dirty="0">
                  <a:solidFill>
                    <a:srgbClr val="000000"/>
                  </a:solidFill>
                </a:rPr>
                <a:t>STUDENT LOAN</a:t>
              </a:r>
              <a:br>
                <a:rPr lang="en-US" sz="2000" b="1" dirty="0">
                  <a:solidFill>
                    <a:srgbClr val="000000"/>
                  </a:solidFill>
                </a:rPr>
              </a:br>
              <a:r>
                <a:rPr lang="en-US" sz="2000" b="1" dirty="0">
                  <a:solidFill>
                    <a:srgbClr val="000000"/>
                  </a:solidFill>
                </a:rPr>
                <a:t>ASSISTANCE MADE</a:t>
              </a:r>
              <a:br>
                <a:rPr lang="en-US" sz="2000" b="1" dirty="0">
                  <a:solidFill>
                    <a:srgbClr val="000000"/>
                  </a:solidFill>
                </a:rPr>
              </a:br>
              <a:r>
                <a:rPr lang="en-US" sz="2000" b="1" dirty="0">
                  <a:solidFill>
                    <a:srgbClr val="000000"/>
                  </a:solidFill>
                </a:rPr>
                <a:t>PERMANENT</a:t>
              </a:r>
            </a:p>
          </p:txBody>
        </p:sp>
        <p:sp>
          <p:nvSpPr>
            <p:cNvPr id="41" name="Rectangle 40" descr="Money">
              <a:extLst>
                <a:ext uri="{FF2B5EF4-FFF2-40B4-BE49-F238E27FC236}">
                  <a16:creationId xmlns:a16="http://schemas.microsoft.com/office/drawing/2014/main" id="{AE321255-29B3-5FA2-03F5-7F56FF611278}"/>
                </a:ext>
              </a:extLst>
            </p:cNvPr>
            <p:cNvSpPr/>
            <p:nvPr/>
          </p:nvSpPr>
          <p:spPr>
            <a:xfrm>
              <a:off x="1968238" y="2966046"/>
              <a:ext cx="633679" cy="633679"/>
            </a:xfrm>
            <a:prstGeom prst="rect">
              <a:avLst/>
            </a:prstGeom>
            <a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109538DA-B100-3DED-9F10-385D369414BD}"/>
              </a:ext>
            </a:extLst>
          </p:cNvPr>
          <p:cNvGrpSpPr/>
          <p:nvPr/>
        </p:nvGrpSpPr>
        <p:grpSpPr>
          <a:xfrm>
            <a:off x="3981982" y="-149043"/>
            <a:ext cx="4251960" cy="4572000"/>
            <a:chOff x="3981982" y="2110677"/>
            <a:chExt cx="4251960" cy="4572000"/>
          </a:xfrm>
        </p:grpSpPr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B9850695-36FA-BD9B-D719-5F5345FC8F90}"/>
                </a:ext>
              </a:extLst>
            </p:cNvPr>
            <p:cNvSpPr/>
            <p:nvPr/>
          </p:nvSpPr>
          <p:spPr>
            <a:xfrm flipV="1">
              <a:off x="4896532" y="3614366"/>
              <a:ext cx="395416" cy="340876"/>
            </a:xfrm>
            <a:prstGeom prst="triangle">
              <a:avLst/>
            </a:prstGeom>
            <a:solidFill>
              <a:srgbClr val="002B4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Parallelogram 8">
              <a:extLst>
                <a:ext uri="{FF2B5EF4-FFF2-40B4-BE49-F238E27FC236}">
                  <a16:creationId xmlns:a16="http://schemas.microsoft.com/office/drawing/2014/main" id="{9545941D-E300-8A4E-961A-5DD57CB0B2B5}"/>
                </a:ext>
              </a:extLst>
            </p:cNvPr>
            <p:cNvSpPr/>
            <p:nvPr/>
          </p:nvSpPr>
          <p:spPr>
            <a:xfrm>
              <a:off x="3981982" y="2110677"/>
              <a:ext cx="4251960" cy="4572000"/>
            </a:xfrm>
            <a:prstGeom prst="parallelogram">
              <a:avLst>
                <a:gd name="adj" fmla="val 38078"/>
              </a:avLst>
            </a:prstGeom>
            <a:solidFill>
              <a:srgbClr val="FFFFFF"/>
            </a:solidFill>
            <a:ln>
              <a:noFill/>
            </a:ln>
            <a:effectLst>
              <a:outerShdw blurRad="317500" dist="1206500" dir="10800000" sx="67000" sy="67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E96D7C3D-57DE-B772-145A-357B1C78C786}"/>
                </a:ext>
              </a:extLst>
            </p:cNvPr>
            <p:cNvSpPr/>
            <p:nvPr/>
          </p:nvSpPr>
          <p:spPr>
            <a:xfrm>
              <a:off x="4894512" y="2977916"/>
              <a:ext cx="1546465" cy="640080"/>
            </a:xfrm>
            <a:custGeom>
              <a:avLst/>
              <a:gdLst>
                <a:gd name="connsiteX0" fmla="*/ 225322 w 1546465"/>
                <a:gd name="connsiteY0" fmla="*/ 0 h 640080"/>
                <a:gd name="connsiteX1" fmla="*/ 1226425 w 1546465"/>
                <a:gd name="connsiteY1" fmla="*/ 0 h 640080"/>
                <a:gd name="connsiteX2" fmla="*/ 1546465 w 1546465"/>
                <a:gd name="connsiteY2" fmla="*/ 320040 h 640080"/>
                <a:gd name="connsiteX3" fmla="*/ 1226425 w 1546465"/>
                <a:gd name="connsiteY3" fmla="*/ 640080 h 640080"/>
                <a:gd name="connsiteX4" fmla="*/ 37705 w 1546465"/>
                <a:gd name="connsiteY4" fmla="*/ 640080 h 640080"/>
                <a:gd name="connsiteX5" fmla="*/ 0 w 1546465"/>
                <a:gd name="connsiteY5" fmla="*/ 636279 h 640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46465" h="640080">
                  <a:moveTo>
                    <a:pt x="225322" y="0"/>
                  </a:moveTo>
                  <a:lnTo>
                    <a:pt x="1226425" y="0"/>
                  </a:lnTo>
                  <a:cubicBezTo>
                    <a:pt x="1403178" y="0"/>
                    <a:pt x="1546465" y="143287"/>
                    <a:pt x="1546465" y="320040"/>
                  </a:cubicBezTo>
                  <a:cubicBezTo>
                    <a:pt x="1546465" y="496793"/>
                    <a:pt x="1403178" y="640080"/>
                    <a:pt x="1226425" y="640080"/>
                  </a:cubicBezTo>
                  <a:lnTo>
                    <a:pt x="37705" y="640080"/>
                  </a:lnTo>
                  <a:lnTo>
                    <a:pt x="0" y="636279"/>
                  </a:lnTo>
                  <a:close/>
                </a:path>
              </a:pathLst>
            </a:custGeom>
            <a:solidFill>
              <a:srgbClr val="002B49"/>
            </a:solidFill>
            <a:ln>
              <a:noFill/>
            </a:ln>
            <a:effectLst>
              <a:outerShdw blurRad="317500" dist="1524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2A572CAD-5455-E716-1FE1-604E283E91CA}"/>
                </a:ext>
              </a:extLst>
            </p:cNvPr>
            <p:cNvSpPr/>
            <p:nvPr/>
          </p:nvSpPr>
          <p:spPr>
            <a:xfrm>
              <a:off x="5222561" y="3831220"/>
              <a:ext cx="2815734" cy="720000"/>
            </a:xfrm>
            <a:custGeom>
              <a:avLst/>
              <a:gdLst>
                <a:gd name="connsiteX0" fmla="*/ 0 w 2815734"/>
                <a:gd name="connsiteY0" fmla="*/ 0 h 720000"/>
                <a:gd name="connsiteX1" fmla="*/ 2815734 w 2815734"/>
                <a:gd name="connsiteY1" fmla="*/ 0 h 720000"/>
                <a:gd name="connsiteX2" fmla="*/ 2815734 w 2815734"/>
                <a:gd name="connsiteY2" fmla="*/ 720000 h 720000"/>
                <a:gd name="connsiteX3" fmla="*/ 0 w 2815734"/>
                <a:gd name="connsiteY3" fmla="*/ 720000 h 720000"/>
                <a:gd name="connsiteX4" fmla="*/ 0 w 2815734"/>
                <a:gd name="connsiteY4" fmla="*/ 0 h 72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15734" h="720000">
                  <a:moveTo>
                    <a:pt x="0" y="0"/>
                  </a:moveTo>
                  <a:lnTo>
                    <a:pt x="2815734" y="0"/>
                  </a:lnTo>
                  <a:lnTo>
                    <a:pt x="2815734" y="720000"/>
                  </a:lnTo>
                  <a:lnTo>
                    <a:pt x="0" y="72000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lvl="0" indent="0" defTabSz="533400">
                <a:lnSpc>
                  <a:spcPct val="90000"/>
                </a:lnSpc>
                <a:spcBef>
                  <a:spcPts val="600"/>
                </a:spcBef>
                <a:spcAft>
                  <a:spcPct val="35000"/>
                </a:spcAft>
                <a:buNone/>
                <a:defRPr cap="all"/>
              </a:pPr>
              <a:r>
                <a:rPr lang="en-US" sz="2000" b="1" dirty="0">
                  <a:solidFill>
                    <a:srgbClr val="000000"/>
                  </a:solidFill>
                </a:rPr>
                <a:t>MAXIMUM WILL NOW</a:t>
              </a:r>
              <a:br>
                <a:rPr lang="en-US" sz="2000" b="1" dirty="0">
                  <a:solidFill>
                    <a:srgbClr val="000000"/>
                  </a:solidFill>
                </a:rPr>
              </a:br>
              <a:r>
                <a:rPr lang="en-US" sz="2000" b="1" dirty="0">
                  <a:solidFill>
                    <a:srgbClr val="000000"/>
                  </a:solidFill>
                </a:rPr>
                <a:t>INCREASE FOR INFLATION</a:t>
              </a:r>
              <a:endParaRPr lang="en-US" sz="2000" b="1" kern="1200" cap="none" baseline="0" dirty="0">
                <a:solidFill>
                  <a:srgbClr val="000000"/>
                </a:solidFill>
              </a:endParaRPr>
            </a:p>
          </p:txBody>
        </p:sp>
        <p:sp>
          <p:nvSpPr>
            <p:cNvPr id="42" name="Rectangle 41" descr="Upward trend">
              <a:extLst>
                <a:ext uri="{FF2B5EF4-FFF2-40B4-BE49-F238E27FC236}">
                  <a16:creationId xmlns:a16="http://schemas.microsoft.com/office/drawing/2014/main" id="{D5362C5F-15E8-86A4-BD5A-59876F0B97BF}"/>
                </a:ext>
              </a:extLst>
            </p:cNvPr>
            <p:cNvSpPr/>
            <p:nvPr/>
          </p:nvSpPr>
          <p:spPr>
            <a:xfrm>
              <a:off x="5447331" y="2966046"/>
              <a:ext cx="633679" cy="633679"/>
            </a:xfrm>
            <a:prstGeom prst="rect">
              <a:avLst/>
            </a:prstGeom>
            <a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A26C0EE5-A531-9E4C-69DC-B7CACFF1C366}"/>
              </a:ext>
            </a:extLst>
          </p:cNvPr>
          <p:cNvGrpSpPr/>
          <p:nvPr/>
        </p:nvGrpSpPr>
        <p:grpSpPr>
          <a:xfrm>
            <a:off x="7371506" y="-156663"/>
            <a:ext cx="4251960" cy="4572000"/>
            <a:chOff x="7371506" y="2103057"/>
            <a:chExt cx="4251960" cy="4572000"/>
          </a:xfrm>
        </p:grpSpPr>
        <p:sp>
          <p:nvSpPr>
            <p:cNvPr id="23" name="Isosceles Triangle 22">
              <a:extLst>
                <a:ext uri="{FF2B5EF4-FFF2-40B4-BE49-F238E27FC236}">
                  <a16:creationId xmlns:a16="http://schemas.microsoft.com/office/drawing/2014/main" id="{F812F975-47A8-7BCB-1C0F-4798B71C4CE1}"/>
                </a:ext>
              </a:extLst>
            </p:cNvPr>
            <p:cNvSpPr/>
            <p:nvPr/>
          </p:nvSpPr>
          <p:spPr>
            <a:xfrm flipV="1">
              <a:off x="8286056" y="3606746"/>
              <a:ext cx="395416" cy="340876"/>
            </a:xfrm>
            <a:prstGeom prst="triangle">
              <a:avLst/>
            </a:prstGeom>
            <a:solidFill>
              <a:srgbClr val="002B4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Parallelogram 28">
              <a:extLst>
                <a:ext uri="{FF2B5EF4-FFF2-40B4-BE49-F238E27FC236}">
                  <a16:creationId xmlns:a16="http://schemas.microsoft.com/office/drawing/2014/main" id="{5BB9B823-F9D4-189C-8BE6-05FD66C9FB78}"/>
                </a:ext>
              </a:extLst>
            </p:cNvPr>
            <p:cNvSpPr/>
            <p:nvPr/>
          </p:nvSpPr>
          <p:spPr>
            <a:xfrm>
              <a:off x="7371506" y="2103057"/>
              <a:ext cx="4251960" cy="4572000"/>
            </a:xfrm>
            <a:prstGeom prst="parallelogram">
              <a:avLst>
                <a:gd name="adj" fmla="val 38078"/>
              </a:avLst>
            </a:prstGeom>
            <a:solidFill>
              <a:srgbClr val="FFFFFF"/>
            </a:solidFill>
            <a:ln>
              <a:noFill/>
            </a:ln>
            <a:effectLst>
              <a:outerShdw blurRad="317500" dist="1206500" dir="10800000" sx="67000" sy="67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6B5B5FF1-3CF0-9D18-68CD-57519AC434FB}"/>
                </a:ext>
              </a:extLst>
            </p:cNvPr>
            <p:cNvSpPr/>
            <p:nvPr/>
          </p:nvSpPr>
          <p:spPr>
            <a:xfrm>
              <a:off x="8284036" y="2970296"/>
              <a:ext cx="1546465" cy="640080"/>
            </a:xfrm>
            <a:custGeom>
              <a:avLst/>
              <a:gdLst>
                <a:gd name="connsiteX0" fmla="*/ 225322 w 1546465"/>
                <a:gd name="connsiteY0" fmla="*/ 0 h 640080"/>
                <a:gd name="connsiteX1" fmla="*/ 1226425 w 1546465"/>
                <a:gd name="connsiteY1" fmla="*/ 0 h 640080"/>
                <a:gd name="connsiteX2" fmla="*/ 1546465 w 1546465"/>
                <a:gd name="connsiteY2" fmla="*/ 320040 h 640080"/>
                <a:gd name="connsiteX3" fmla="*/ 1226425 w 1546465"/>
                <a:gd name="connsiteY3" fmla="*/ 640080 h 640080"/>
                <a:gd name="connsiteX4" fmla="*/ 37705 w 1546465"/>
                <a:gd name="connsiteY4" fmla="*/ 640080 h 640080"/>
                <a:gd name="connsiteX5" fmla="*/ 0 w 1546465"/>
                <a:gd name="connsiteY5" fmla="*/ 636279 h 640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46465" h="640080">
                  <a:moveTo>
                    <a:pt x="225322" y="0"/>
                  </a:moveTo>
                  <a:lnTo>
                    <a:pt x="1226425" y="0"/>
                  </a:lnTo>
                  <a:cubicBezTo>
                    <a:pt x="1403178" y="0"/>
                    <a:pt x="1546465" y="143287"/>
                    <a:pt x="1546465" y="320040"/>
                  </a:cubicBezTo>
                  <a:cubicBezTo>
                    <a:pt x="1546465" y="496793"/>
                    <a:pt x="1403178" y="640080"/>
                    <a:pt x="1226425" y="640080"/>
                  </a:cubicBezTo>
                  <a:lnTo>
                    <a:pt x="37705" y="640080"/>
                  </a:lnTo>
                  <a:lnTo>
                    <a:pt x="0" y="636279"/>
                  </a:lnTo>
                  <a:close/>
                </a:path>
              </a:pathLst>
            </a:custGeom>
            <a:solidFill>
              <a:srgbClr val="002B49"/>
            </a:solidFill>
            <a:ln>
              <a:noFill/>
            </a:ln>
            <a:effectLst>
              <a:outerShdw blurRad="317500" dist="1524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4AF6B1AD-FC92-0C7A-820F-5E574F42DC34}"/>
                </a:ext>
              </a:extLst>
            </p:cNvPr>
            <p:cNvSpPr/>
            <p:nvPr/>
          </p:nvSpPr>
          <p:spPr>
            <a:xfrm>
              <a:off x="8612085" y="3823600"/>
              <a:ext cx="2815734" cy="720000"/>
            </a:xfrm>
            <a:custGeom>
              <a:avLst/>
              <a:gdLst>
                <a:gd name="connsiteX0" fmla="*/ 0 w 2815734"/>
                <a:gd name="connsiteY0" fmla="*/ 0 h 720000"/>
                <a:gd name="connsiteX1" fmla="*/ 2815734 w 2815734"/>
                <a:gd name="connsiteY1" fmla="*/ 0 h 720000"/>
                <a:gd name="connsiteX2" fmla="*/ 2815734 w 2815734"/>
                <a:gd name="connsiteY2" fmla="*/ 720000 h 720000"/>
                <a:gd name="connsiteX3" fmla="*/ 0 w 2815734"/>
                <a:gd name="connsiteY3" fmla="*/ 720000 h 720000"/>
                <a:gd name="connsiteX4" fmla="*/ 0 w 2815734"/>
                <a:gd name="connsiteY4" fmla="*/ 0 h 72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15734" h="720000">
                  <a:moveTo>
                    <a:pt x="0" y="0"/>
                  </a:moveTo>
                  <a:lnTo>
                    <a:pt x="2815734" y="0"/>
                  </a:lnTo>
                  <a:lnTo>
                    <a:pt x="2815734" y="720000"/>
                  </a:lnTo>
                  <a:lnTo>
                    <a:pt x="0" y="72000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lvl="0" indent="0" defTabSz="533400">
                <a:lnSpc>
                  <a:spcPct val="90000"/>
                </a:lnSpc>
                <a:spcBef>
                  <a:spcPts val="600"/>
                </a:spcBef>
                <a:spcAft>
                  <a:spcPct val="35000"/>
                </a:spcAft>
                <a:buNone/>
                <a:defRPr cap="all"/>
              </a:pPr>
              <a:r>
                <a:rPr lang="en-US" sz="2000" b="1" dirty="0">
                  <a:solidFill>
                    <a:srgbClr val="000000"/>
                  </a:solidFill>
                </a:rPr>
                <a:t>PLAN AMENDMENT</a:t>
              </a:r>
              <a:br>
                <a:rPr lang="en-US" sz="2000" b="1" dirty="0">
                  <a:solidFill>
                    <a:srgbClr val="000000"/>
                  </a:solidFill>
                </a:rPr>
              </a:br>
              <a:r>
                <a:rPr lang="en-US" sz="2000" b="1" dirty="0">
                  <a:solidFill>
                    <a:srgbClr val="000000"/>
                  </a:solidFill>
                </a:rPr>
                <a:t>MAY BE NEEDED</a:t>
              </a:r>
              <a:endParaRPr lang="en-US" sz="2000" b="1" kern="1200" cap="none" baseline="0" dirty="0">
                <a:solidFill>
                  <a:srgbClr val="000000"/>
                </a:solidFill>
              </a:endParaRPr>
            </a:p>
          </p:txBody>
        </p:sp>
        <p:sp>
          <p:nvSpPr>
            <p:cNvPr id="43" name="Rectangle 42" descr="Checkmark">
              <a:extLst>
                <a:ext uri="{FF2B5EF4-FFF2-40B4-BE49-F238E27FC236}">
                  <a16:creationId xmlns:a16="http://schemas.microsoft.com/office/drawing/2014/main" id="{D916EBD6-B4D0-0D3C-0447-5DBB07909176}"/>
                </a:ext>
              </a:extLst>
            </p:cNvPr>
            <p:cNvSpPr/>
            <p:nvPr/>
          </p:nvSpPr>
          <p:spPr>
            <a:xfrm>
              <a:off x="8812170" y="2981036"/>
              <a:ext cx="633679" cy="633679"/>
            </a:xfrm>
            <a:prstGeom prst="rect">
              <a:avLst/>
            </a:prstGeom>
            <a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5015191F-3196-493E-382E-D908E5F2704A}"/>
              </a:ext>
            </a:extLst>
          </p:cNvPr>
          <p:cNvSpPr txBox="1"/>
          <p:nvPr/>
        </p:nvSpPr>
        <p:spPr>
          <a:xfrm>
            <a:off x="2407233" y="5292580"/>
            <a:ext cx="96409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Aptos" panose="020B0004020202020204" pitchFamily="34" charset="0"/>
              </a:rPr>
              <a:t>EDUCATIONAL ASSISTANCE</a:t>
            </a:r>
          </a:p>
        </p:txBody>
      </p:sp>
      <p:pic>
        <p:nvPicPr>
          <p:cNvPr id="2" name="Picture 1" descr="A cartoon of a person holding a megaphone&#10;&#10;AI-generated content may be incorrect.">
            <a:extLst>
              <a:ext uri="{FF2B5EF4-FFF2-40B4-BE49-F238E27FC236}">
                <a16:creationId xmlns:a16="http://schemas.microsoft.com/office/drawing/2014/main" id="{7C445EFA-D915-8204-8C17-6B23E86F8AC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435" y="3996444"/>
            <a:ext cx="2640496" cy="26404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09330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F6DE8E-D262-4997-EC31-EF3B52A018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F893C09-4861-5942-31D9-7FE84029DA90}"/>
              </a:ext>
            </a:extLst>
          </p:cNvPr>
          <p:cNvSpPr/>
          <p:nvPr/>
        </p:nvSpPr>
        <p:spPr>
          <a:xfrm>
            <a:off x="0" y="4742822"/>
            <a:ext cx="12192000" cy="211517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846DE32-BEEC-0EA6-9B5D-40858EBD435F}"/>
              </a:ext>
            </a:extLst>
          </p:cNvPr>
          <p:cNvGrpSpPr/>
          <p:nvPr/>
        </p:nvGrpSpPr>
        <p:grpSpPr>
          <a:xfrm>
            <a:off x="-291958" y="-125179"/>
            <a:ext cx="4251960" cy="4572000"/>
            <a:chOff x="-291958" y="2160545"/>
            <a:chExt cx="4251960" cy="4572000"/>
          </a:xfrm>
        </p:grpSpPr>
        <p:sp>
          <p:nvSpPr>
            <p:cNvPr id="12" name="Isosceles Triangle 11">
              <a:extLst>
                <a:ext uri="{FF2B5EF4-FFF2-40B4-BE49-F238E27FC236}">
                  <a16:creationId xmlns:a16="http://schemas.microsoft.com/office/drawing/2014/main" id="{15DFDA7D-84BB-455A-AE75-9109D304CBE6}"/>
                </a:ext>
              </a:extLst>
            </p:cNvPr>
            <p:cNvSpPr/>
            <p:nvPr/>
          </p:nvSpPr>
          <p:spPr>
            <a:xfrm flipV="1">
              <a:off x="622592" y="3664234"/>
              <a:ext cx="395416" cy="340876"/>
            </a:xfrm>
            <a:prstGeom prst="triangle">
              <a:avLst/>
            </a:prstGeom>
            <a:solidFill>
              <a:srgbClr val="002B4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Parallelogram 12">
              <a:extLst>
                <a:ext uri="{FF2B5EF4-FFF2-40B4-BE49-F238E27FC236}">
                  <a16:creationId xmlns:a16="http://schemas.microsoft.com/office/drawing/2014/main" id="{9290A909-C644-EE5F-1813-6C1C182DDD04}"/>
                </a:ext>
              </a:extLst>
            </p:cNvPr>
            <p:cNvSpPr/>
            <p:nvPr/>
          </p:nvSpPr>
          <p:spPr>
            <a:xfrm>
              <a:off x="-291958" y="2160545"/>
              <a:ext cx="4251960" cy="4572000"/>
            </a:xfrm>
            <a:prstGeom prst="parallelogram">
              <a:avLst>
                <a:gd name="adj" fmla="val 38078"/>
              </a:avLst>
            </a:prstGeom>
            <a:solidFill>
              <a:srgbClr val="FFFFFF"/>
            </a:solidFill>
            <a:ln>
              <a:noFill/>
            </a:ln>
            <a:effectLst>
              <a:outerShdw blurRad="317500" dist="1206500" dir="10800000" sx="67000" sy="67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FBF4A327-9006-3730-03C7-8504FA0EF36F}"/>
                </a:ext>
              </a:extLst>
            </p:cNvPr>
            <p:cNvSpPr/>
            <p:nvPr/>
          </p:nvSpPr>
          <p:spPr>
            <a:xfrm>
              <a:off x="620572" y="3027784"/>
              <a:ext cx="1546465" cy="640080"/>
            </a:xfrm>
            <a:custGeom>
              <a:avLst/>
              <a:gdLst>
                <a:gd name="connsiteX0" fmla="*/ 225322 w 1546465"/>
                <a:gd name="connsiteY0" fmla="*/ 0 h 640080"/>
                <a:gd name="connsiteX1" fmla="*/ 1226425 w 1546465"/>
                <a:gd name="connsiteY1" fmla="*/ 0 h 640080"/>
                <a:gd name="connsiteX2" fmla="*/ 1546465 w 1546465"/>
                <a:gd name="connsiteY2" fmla="*/ 320040 h 640080"/>
                <a:gd name="connsiteX3" fmla="*/ 1226425 w 1546465"/>
                <a:gd name="connsiteY3" fmla="*/ 640080 h 640080"/>
                <a:gd name="connsiteX4" fmla="*/ 37705 w 1546465"/>
                <a:gd name="connsiteY4" fmla="*/ 640080 h 640080"/>
                <a:gd name="connsiteX5" fmla="*/ 0 w 1546465"/>
                <a:gd name="connsiteY5" fmla="*/ 636279 h 640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46465" h="640080">
                  <a:moveTo>
                    <a:pt x="225322" y="0"/>
                  </a:moveTo>
                  <a:lnTo>
                    <a:pt x="1226425" y="0"/>
                  </a:lnTo>
                  <a:cubicBezTo>
                    <a:pt x="1403178" y="0"/>
                    <a:pt x="1546465" y="143287"/>
                    <a:pt x="1546465" y="320040"/>
                  </a:cubicBezTo>
                  <a:cubicBezTo>
                    <a:pt x="1546465" y="496793"/>
                    <a:pt x="1403178" y="640080"/>
                    <a:pt x="1226425" y="640080"/>
                  </a:cubicBezTo>
                  <a:lnTo>
                    <a:pt x="37705" y="640080"/>
                  </a:lnTo>
                  <a:lnTo>
                    <a:pt x="0" y="636279"/>
                  </a:lnTo>
                  <a:close/>
                </a:path>
              </a:pathLst>
            </a:custGeom>
            <a:solidFill>
              <a:srgbClr val="002B49"/>
            </a:solidFill>
            <a:ln>
              <a:noFill/>
            </a:ln>
            <a:effectLst>
              <a:outerShdw blurRad="317500" dist="1524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5" name="Rectangle 14" descr="Dollar">
              <a:extLst>
                <a:ext uri="{FF2B5EF4-FFF2-40B4-BE49-F238E27FC236}">
                  <a16:creationId xmlns:a16="http://schemas.microsoft.com/office/drawing/2014/main" id="{8D293312-508D-3C97-A03E-B6FE08D2E8B4}"/>
                </a:ext>
              </a:extLst>
            </p:cNvPr>
            <p:cNvSpPr/>
            <p:nvPr/>
          </p:nvSpPr>
          <p:spPr>
            <a:xfrm>
              <a:off x="1190722" y="3081124"/>
              <a:ext cx="498108" cy="507236"/>
            </a:xfrm>
            <a:prstGeom prst="rect">
              <a:avLst/>
            </a:prstGeom>
            <a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9F3A11B-AD90-A4C8-0F9D-E72F458ED579}"/>
                </a:ext>
              </a:extLst>
            </p:cNvPr>
            <p:cNvSpPr/>
            <p:nvPr/>
          </p:nvSpPr>
          <p:spPr>
            <a:xfrm>
              <a:off x="948621" y="3881088"/>
              <a:ext cx="2815734" cy="720000"/>
            </a:xfrm>
            <a:custGeom>
              <a:avLst/>
              <a:gdLst>
                <a:gd name="connsiteX0" fmla="*/ 0 w 2815734"/>
                <a:gd name="connsiteY0" fmla="*/ 0 h 720000"/>
                <a:gd name="connsiteX1" fmla="*/ 2815734 w 2815734"/>
                <a:gd name="connsiteY1" fmla="*/ 0 h 720000"/>
                <a:gd name="connsiteX2" fmla="*/ 2815734 w 2815734"/>
                <a:gd name="connsiteY2" fmla="*/ 720000 h 720000"/>
                <a:gd name="connsiteX3" fmla="*/ 0 w 2815734"/>
                <a:gd name="connsiteY3" fmla="*/ 720000 h 720000"/>
                <a:gd name="connsiteX4" fmla="*/ 0 w 2815734"/>
                <a:gd name="connsiteY4" fmla="*/ 0 h 72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15734" h="720000">
                  <a:moveTo>
                    <a:pt x="0" y="0"/>
                  </a:moveTo>
                  <a:lnTo>
                    <a:pt x="2815734" y="0"/>
                  </a:lnTo>
                  <a:lnTo>
                    <a:pt x="2815734" y="720000"/>
                  </a:lnTo>
                  <a:lnTo>
                    <a:pt x="0" y="72000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lvl="0" indent="0" defTabSz="533400">
                <a:lnSpc>
                  <a:spcPct val="90000"/>
                </a:lnSpc>
                <a:spcBef>
                  <a:spcPts val="600"/>
                </a:spcBef>
                <a:spcAft>
                  <a:spcPct val="35000"/>
                </a:spcAft>
                <a:buNone/>
                <a:defRPr cap="all"/>
              </a:pPr>
              <a:r>
                <a:rPr lang="en-US" sz="2000" b="1" dirty="0">
                  <a:solidFill>
                    <a:srgbClr val="000000"/>
                  </a:solidFill>
                </a:rPr>
                <a:t>CREATED NEW</a:t>
              </a:r>
              <a:br>
                <a:rPr lang="en-US" sz="2000" b="1" dirty="0">
                  <a:solidFill>
                    <a:srgbClr val="000000"/>
                  </a:solidFill>
                </a:rPr>
              </a:br>
              <a:r>
                <a:rPr lang="en-US" sz="2000" b="1" dirty="0">
                  <a:solidFill>
                    <a:srgbClr val="000000"/>
                  </a:solidFill>
                </a:rPr>
                <a:t>TAX FAVORED</a:t>
              </a:r>
              <a:br>
                <a:rPr lang="en-US" sz="2000" b="1" dirty="0">
                  <a:solidFill>
                    <a:srgbClr val="000000"/>
                  </a:solidFill>
                </a:rPr>
              </a:br>
              <a:r>
                <a:rPr lang="en-US" sz="2000" b="1" dirty="0">
                  <a:solidFill>
                    <a:srgbClr val="000000"/>
                  </a:solidFill>
                </a:rPr>
                <a:t>ACCOUNTS</a:t>
              </a:r>
              <a:endParaRPr lang="en-US" sz="2000" kern="1200" cap="none" baseline="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E2F3BBC-0683-FCAB-101B-B76189CDA48F}"/>
              </a:ext>
            </a:extLst>
          </p:cNvPr>
          <p:cNvGrpSpPr/>
          <p:nvPr/>
        </p:nvGrpSpPr>
        <p:grpSpPr>
          <a:xfrm>
            <a:off x="2557922" y="-125179"/>
            <a:ext cx="4251960" cy="4572000"/>
            <a:chOff x="2557922" y="2160545"/>
            <a:chExt cx="4251960" cy="4572000"/>
          </a:xfrm>
        </p:grpSpPr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CC190B37-5028-2C1B-6558-3CCF85CE7F5C}"/>
                </a:ext>
              </a:extLst>
            </p:cNvPr>
            <p:cNvSpPr/>
            <p:nvPr/>
          </p:nvSpPr>
          <p:spPr>
            <a:xfrm flipV="1">
              <a:off x="3472472" y="3664234"/>
              <a:ext cx="395416" cy="340876"/>
            </a:xfrm>
            <a:prstGeom prst="triangle">
              <a:avLst/>
            </a:prstGeom>
            <a:solidFill>
              <a:srgbClr val="002B4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Parallelogram 18">
              <a:extLst>
                <a:ext uri="{FF2B5EF4-FFF2-40B4-BE49-F238E27FC236}">
                  <a16:creationId xmlns:a16="http://schemas.microsoft.com/office/drawing/2014/main" id="{D9E07E28-199B-AE01-E9E2-CF981F64ADCA}"/>
                </a:ext>
              </a:extLst>
            </p:cNvPr>
            <p:cNvSpPr/>
            <p:nvPr/>
          </p:nvSpPr>
          <p:spPr>
            <a:xfrm>
              <a:off x="2557922" y="2160545"/>
              <a:ext cx="4251960" cy="4572000"/>
            </a:xfrm>
            <a:prstGeom prst="parallelogram">
              <a:avLst>
                <a:gd name="adj" fmla="val 38078"/>
              </a:avLst>
            </a:prstGeom>
            <a:solidFill>
              <a:srgbClr val="FFFFFF"/>
            </a:solidFill>
            <a:ln>
              <a:noFill/>
            </a:ln>
            <a:effectLst>
              <a:outerShdw blurRad="317500" dist="1206500" dir="10800000" sx="67000" sy="67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7CF4DAC7-7B47-B31B-92A8-910E1BB06F5E}"/>
                </a:ext>
              </a:extLst>
            </p:cNvPr>
            <p:cNvSpPr/>
            <p:nvPr/>
          </p:nvSpPr>
          <p:spPr>
            <a:xfrm>
              <a:off x="3470452" y="3027784"/>
              <a:ext cx="1546465" cy="640080"/>
            </a:xfrm>
            <a:custGeom>
              <a:avLst/>
              <a:gdLst>
                <a:gd name="connsiteX0" fmla="*/ 225322 w 1546465"/>
                <a:gd name="connsiteY0" fmla="*/ 0 h 640080"/>
                <a:gd name="connsiteX1" fmla="*/ 1226425 w 1546465"/>
                <a:gd name="connsiteY1" fmla="*/ 0 h 640080"/>
                <a:gd name="connsiteX2" fmla="*/ 1546465 w 1546465"/>
                <a:gd name="connsiteY2" fmla="*/ 320040 h 640080"/>
                <a:gd name="connsiteX3" fmla="*/ 1226425 w 1546465"/>
                <a:gd name="connsiteY3" fmla="*/ 640080 h 640080"/>
                <a:gd name="connsiteX4" fmla="*/ 37705 w 1546465"/>
                <a:gd name="connsiteY4" fmla="*/ 640080 h 640080"/>
                <a:gd name="connsiteX5" fmla="*/ 0 w 1546465"/>
                <a:gd name="connsiteY5" fmla="*/ 636279 h 640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46465" h="640080">
                  <a:moveTo>
                    <a:pt x="225322" y="0"/>
                  </a:moveTo>
                  <a:lnTo>
                    <a:pt x="1226425" y="0"/>
                  </a:lnTo>
                  <a:cubicBezTo>
                    <a:pt x="1403178" y="0"/>
                    <a:pt x="1546465" y="143287"/>
                    <a:pt x="1546465" y="320040"/>
                  </a:cubicBezTo>
                  <a:cubicBezTo>
                    <a:pt x="1546465" y="496793"/>
                    <a:pt x="1403178" y="640080"/>
                    <a:pt x="1226425" y="640080"/>
                  </a:cubicBezTo>
                  <a:lnTo>
                    <a:pt x="37705" y="640080"/>
                  </a:lnTo>
                  <a:lnTo>
                    <a:pt x="0" y="636279"/>
                  </a:lnTo>
                  <a:close/>
                </a:path>
              </a:pathLst>
            </a:custGeom>
            <a:solidFill>
              <a:srgbClr val="002B49"/>
            </a:solidFill>
            <a:ln>
              <a:noFill/>
            </a:ln>
            <a:effectLst>
              <a:outerShdw blurRad="317500" dist="1524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5B17B6E3-0825-10AD-DAE9-8367CF6BE877}"/>
                </a:ext>
              </a:extLst>
            </p:cNvPr>
            <p:cNvSpPr/>
            <p:nvPr/>
          </p:nvSpPr>
          <p:spPr>
            <a:xfrm>
              <a:off x="3798501" y="3881088"/>
              <a:ext cx="2815734" cy="720000"/>
            </a:xfrm>
            <a:custGeom>
              <a:avLst/>
              <a:gdLst>
                <a:gd name="connsiteX0" fmla="*/ 0 w 2815734"/>
                <a:gd name="connsiteY0" fmla="*/ 0 h 720000"/>
                <a:gd name="connsiteX1" fmla="*/ 2815734 w 2815734"/>
                <a:gd name="connsiteY1" fmla="*/ 0 h 720000"/>
                <a:gd name="connsiteX2" fmla="*/ 2815734 w 2815734"/>
                <a:gd name="connsiteY2" fmla="*/ 720000 h 720000"/>
                <a:gd name="connsiteX3" fmla="*/ 0 w 2815734"/>
                <a:gd name="connsiteY3" fmla="*/ 720000 h 720000"/>
                <a:gd name="connsiteX4" fmla="*/ 0 w 2815734"/>
                <a:gd name="connsiteY4" fmla="*/ 0 h 72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15734" h="720000">
                  <a:moveTo>
                    <a:pt x="0" y="0"/>
                  </a:moveTo>
                  <a:lnTo>
                    <a:pt x="2815734" y="0"/>
                  </a:lnTo>
                  <a:lnTo>
                    <a:pt x="2815734" y="720000"/>
                  </a:lnTo>
                  <a:lnTo>
                    <a:pt x="0" y="72000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lvl="0" indent="0" defTabSz="533400">
                <a:lnSpc>
                  <a:spcPct val="90000"/>
                </a:lnSpc>
                <a:spcBef>
                  <a:spcPts val="600"/>
                </a:spcBef>
                <a:spcAft>
                  <a:spcPct val="35000"/>
                </a:spcAft>
                <a:buNone/>
                <a:defRPr cap="all"/>
              </a:pPr>
              <a:r>
                <a:rPr lang="en-US" sz="2000" b="1" kern="1200" cap="none" baseline="0" dirty="0">
                  <a:solidFill>
                    <a:srgbClr val="000000"/>
                  </a:solidFill>
                </a:rPr>
                <a:t>CHILDREN</a:t>
              </a:r>
              <a:br>
                <a:rPr lang="en-US" sz="2000" b="1" kern="1200" cap="none" baseline="0" dirty="0">
                  <a:solidFill>
                    <a:srgbClr val="000000"/>
                  </a:solidFill>
                </a:rPr>
              </a:br>
              <a:r>
                <a:rPr lang="en-US" sz="2000" b="1" kern="1200" cap="none" baseline="0" dirty="0">
                  <a:solidFill>
                    <a:srgbClr val="000000"/>
                  </a:solidFill>
                </a:rPr>
                <a:t>UNDER 18</a:t>
              </a:r>
            </a:p>
          </p:txBody>
        </p:sp>
        <p:pic>
          <p:nvPicPr>
            <p:cNvPr id="34" name="Graphic 33" descr="Children with solid fill">
              <a:extLst>
                <a:ext uri="{FF2B5EF4-FFF2-40B4-BE49-F238E27FC236}">
                  <a16:creationId xmlns:a16="http://schemas.microsoft.com/office/drawing/2014/main" id="{B44BCB31-CD0A-ADAE-95F4-66F011921B3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959901" y="2992178"/>
              <a:ext cx="687049" cy="687049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C012DC2-A700-A040-7B6A-11ECBDF208E5}"/>
              </a:ext>
            </a:extLst>
          </p:cNvPr>
          <p:cNvGrpSpPr/>
          <p:nvPr/>
        </p:nvGrpSpPr>
        <p:grpSpPr>
          <a:xfrm>
            <a:off x="5407802" y="-132799"/>
            <a:ext cx="4251960" cy="4572000"/>
            <a:chOff x="5407802" y="2152925"/>
            <a:chExt cx="4251960" cy="4572000"/>
          </a:xfrm>
        </p:grpSpPr>
        <p:sp>
          <p:nvSpPr>
            <p:cNvPr id="22" name="Isosceles Triangle 21">
              <a:extLst>
                <a:ext uri="{FF2B5EF4-FFF2-40B4-BE49-F238E27FC236}">
                  <a16:creationId xmlns:a16="http://schemas.microsoft.com/office/drawing/2014/main" id="{44D3D118-0829-049C-279D-2EC2FFE9C076}"/>
                </a:ext>
              </a:extLst>
            </p:cNvPr>
            <p:cNvSpPr/>
            <p:nvPr/>
          </p:nvSpPr>
          <p:spPr>
            <a:xfrm flipV="1">
              <a:off x="6322352" y="3656614"/>
              <a:ext cx="395416" cy="340876"/>
            </a:xfrm>
            <a:prstGeom prst="triangle">
              <a:avLst/>
            </a:prstGeom>
            <a:solidFill>
              <a:srgbClr val="002B4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Parallelogram 23">
              <a:extLst>
                <a:ext uri="{FF2B5EF4-FFF2-40B4-BE49-F238E27FC236}">
                  <a16:creationId xmlns:a16="http://schemas.microsoft.com/office/drawing/2014/main" id="{46784FF1-62CB-941D-6CE4-331D0D48EC7F}"/>
                </a:ext>
              </a:extLst>
            </p:cNvPr>
            <p:cNvSpPr/>
            <p:nvPr/>
          </p:nvSpPr>
          <p:spPr>
            <a:xfrm>
              <a:off x="5407802" y="2152925"/>
              <a:ext cx="4251960" cy="4572000"/>
            </a:xfrm>
            <a:prstGeom prst="parallelogram">
              <a:avLst>
                <a:gd name="adj" fmla="val 38078"/>
              </a:avLst>
            </a:prstGeom>
            <a:solidFill>
              <a:srgbClr val="FFFFFF"/>
            </a:solidFill>
            <a:ln>
              <a:noFill/>
            </a:ln>
            <a:effectLst>
              <a:outerShdw blurRad="317500" dist="1206500" dir="10800000" sx="67000" sy="67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DCDC4183-DF64-67DF-8851-238217B6D3A1}"/>
                </a:ext>
              </a:extLst>
            </p:cNvPr>
            <p:cNvSpPr/>
            <p:nvPr/>
          </p:nvSpPr>
          <p:spPr>
            <a:xfrm>
              <a:off x="6320332" y="3020164"/>
              <a:ext cx="1546465" cy="640080"/>
            </a:xfrm>
            <a:custGeom>
              <a:avLst/>
              <a:gdLst>
                <a:gd name="connsiteX0" fmla="*/ 225322 w 1546465"/>
                <a:gd name="connsiteY0" fmla="*/ 0 h 640080"/>
                <a:gd name="connsiteX1" fmla="*/ 1226425 w 1546465"/>
                <a:gd name="connsiteY1" fmla="*/ 0 h 640080"/>
                <a:gd name="connsiteX2" fmla="*/ 1546465 w 1546465"/>
                <a:gd name="connsiteY2" fmla="*/ 320040 h 640080"/>
                <a:gd name="connsiteX3" fmla="*/ 1226425 w 1546465"/>
                <a:gd name="connsiteY3" fmla="*/ 640080 h 640080"/>
                <a:gd name="connsiteX4" fmla="*/ 37705 w 1546465"/>
                <a:gd name="connsiteY4" fmla="*/ 640080 h 640080"/>
                <a:gd name="connsiteX5" fmla="*/ 0 w 1546465"/>
                <a:gd name="connsiteY5" fmla="*/ 636279 h 640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46465" h="640080">
                  <a:moveTo>
                    <a:pt x="225322" y="0"/>
                  </a:moveTo>
                  <a:lnTo>
                    <a:pt x="1226425" y="0"/>
                  </a:lnTo>
                  <a:cubicBezTo>
                    <a:pt x="1403178" y="0"/>
                    <a:pt x="1546465" y="143287"/>
                    <a:pt x="1546465" y="320040"/>
                  </a:cubicBezTo>
                  <a:cubicBezTo>
                    <a:pt x="1546465" y="496793"/>
                    <a:pt x="1403178" y="640080"/>
                    <a:pt x="1226425" y="640080"/>
                  </a:cubicBezTo>
                  <a:lnTo>
                    <a:pt x="37705" y="640080"/>
                  </a:lnTo>
                  <a:lnTo>
                    <a:pt x="0" y="636279"/>
                  </a:lnTo>
                  <a:close/>
                </a:path>
              </a:pathLst>
            </a:custGeom>
            <a:solidFill>
              <a:srgbClr val="002B49"/>
            </a:solidFill>
            <a:ln>
              <a:noFill/>
            </a:ln>
            <a:effectLst>
              <a:outerShdw blurRad="317500" dist="1524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20FAB3D-CE9B-6650-6B84-B38A140C0489}"/>
                </a:ext>
              </a:extLst>
            </p:cNvPr>
            <p:cNvSpPr/>
            <p:nvPr/>
          </p:nvSpPr>
          <p:spPr>
            <a:xfrm>
              <a:off x="6648381" y="3873468"/>
              <a:ext cx="2815734" cy="720000"/>
            </a:xfrm>
            <a:custGeom>
              <a:avLst/>
              <a:gdLst>
                <a:gd name="connsiteX0" fmla="*/ 0 w 2815734"/>
                <a:gd name="connsiteY0" fmla="*/ 0 h 720000"/>
                <a:gd name="connsiteX1" fmla="*/ 2815734 w 2815734"/>
                <a:gd name="connsiteY1" fmla="*/ 0 h 720000"/>
                <a:gd name="connsiteX2" fmla="*/ 2815734 w 2815734"/>
                <a:gd name="connsiteY2" fmla="*/ 720000 h 720000"/>
                <a:gd name="connsiteX3" fmla="*/ 0 w 2815734"/>
                <a:gd name="connsiteY3" fmla="*/ 720000 h 720000"/>
                <a:gd name="connsiteX4" fmla="*/ 0 w 2815734"/>
                <a:gd name="connsiteY4" fmla="*/ 0 h 72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15734" h="720000">
                  <a:moveTo>
                    <a:pt x="0" y="0"/>
                  </a:moveTo>
                  <a:lnTo>
                    <a:pt x="2815734" y="0"/>
                  </a:lnTo>
                  <a:lnTo>
                    <a:pt x="2815734" y="720000"/>
                  </a:lnTo>
                  <a:lnTo>
                    <a:pt x="0" y="72000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lvl="0" indent="0" defTabSz="533400">
                <a:lnSpc>
                  <a:spcPct val="90000"/>
                </a:lnSpc>
                <a:spcBef>
                  <a:spcPts val="600"/>
                </a:spcBef>
                <a:spcAft>
                  <a:spcPct val="35000"/>
                </a:spcAft>
                <a:buNone/>
                <a:defRPr cap="all"/>
              </a:pPr>
              <a:r>
                <a:rPr lang="en-US" sz="2000" b="1" dirty="0">
                  <a:solidFill>
                    <a:srgbClr val="000000"/>
                  </a:solidFill>
                </a:rPr>
                <a:t>ANNUAL MAX</a:t>
              </a:r>
              <a:br>
                <a:rPr lang="en-US" sz="2000" b="1" dirty="0">
                  <a:solidFill>
                    <a:srgbClr val="000000"/>
                  </a:solidFill>
                </a:rPr>
              </a:br>
              <a:r>
                <a:rPr lang="en-US" sz="2000" b="1" dirty="0">
                  <a:solidFill>
                    <a:srgbClr val="000000"/>
                  </a:solidFill>
                </a:rPr>
                <a:t>$5,000 </a:t>
              </a:r>
              <a:r>
                <a:rPr lang="en-US" dirty="0">
                  <a:solidFill>
                    <a:srgbClr val="000000"/>
                  </a:solidFill>
                </a:rPr>
                <a:t>(INDEXED)</a:t>
              </a:r>
              <a:endParaRPr lang="en-US" sz="2000" kern="1200" dirty="0">
                <a:solidFill>
                  <a:srgbClr val="000000"/>
                </a:solidFill>
              </a:endParaRPr>
            </a:p>
          </p:txBody>
        </p:sp>
        <p:pic>
          <p:nvPicPr>
            <p:cNvPr id="33" name="Graphic 32" descr="Repeat with solid fill">
              <a:extLst>
                <a:ext uri="{FF2B5EF4-FFF2-40B4-BE49-F238E27FC236}">
                  <a16:creationId xmlns:a16="http://schemas.microsoft.com/office/drawing/2014/main" id="{5ABC0EEA-84DA-8E70-69E1-110257A98AE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815528" y="3044644"/>
              <a:ext cx="589613" cy="589613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0B10327E-27CB-D917-3245-1185D0334CF1}"/>
              </a:ext>
            </a:extLst>
          </p:cNvPr>
          <p:cNvGrpSpPr/>
          <p:nvPr/>
        </p:nvGrpSpPr>
        <p:grpSpPr>
          <a:xfrm>
            <a:off x="8257682" y="-128989"/>
            <a:ext cx="4251960" cy="4572000"/>
            <a:chOff x="8257682" y="2156735"/>
            <a:chExt cx="4251960" cy="4572000"/>
          </a:xfrm>
        </p:grpSpPr>
        <p:sp>
          <p:nvSpPr>
            <p:cNvPr id="27" name="Isosceles Triangle 26">
              <a:extLst>
                <a:ext uri="{FF2B5EF4-FFF2-40B4-BE49-F238E27FC236}">
                  <a16:creationId xmlns:a16="http://schemas.microsoft.com/office/drawing/2014/main" id="{E618BEEC-6985-E8DD-F35F-B099D1608CF1}"/>
                </a:ext>
              </a:extLst>
            </p:cNvPr>
            <p:cNvSpPr/>
            <p:nvPr/>
          </p:nvSpPr>
          <p:spPr>
            <a:xfrm flipV="1">
              <a:off x="9172232" y="3660424"/>
              <a:ext cx="395416" cy="340876"/>
            </a:xfrm>
            <a:prstGeom prst="triangle">
              <a:avLst/>
            </a:prstGeom>
            <a:solidFill>
              <a:srgbClr val="002B4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Parallelogram 27">
              <a:extLst>
                <a:ext uri="{FF2B5EF4-FFF2-40B4-BE49-F238E27FC236}">
                  <a16:creationId xmlns:a16="http://schemas.microsoft.com/office/drawing/2014/main" id="{5B4B4E54-38D1-654E-1EED-7E134E203CD8}"/>
                </a:ext>
              </a:extLst>
            </p:cNvPr>
            <p:cNvSpPr/>
            <p:nvPr/>
          </p:nvSpPr>
          <p:spPr>
            <a:xfrm>
              <a:off x="8257682" y="2156735"/>
              <a:ext cx="4251960" cy="4572000"/>
            </a:xfrm>
            <a:prstGeom prst="parallelogram">
              <a:avLst>
                <a:gd name="adj" fmla="val 38078"/>
              </a:avLst>
            </a:prstGeom>
            <a:solidFill>
              <a:srgbClr val="FFFFFF"/>
            </a:solidFill>
            <a:ln>
              <a:noFill/>
            </a:ln>
            <a:effectLst>
              <a:outerShdw blurRad="317500" dist="1206500" dir="10800000" sx="67000" sy="67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A89AB957-E3D4-2013-7822-3BFD61256733}"/>
                </a:ext>
              </a:extLst>
            </p:cNvPr>
            <p:cNvSpPr/>
            <p:nvPr/>
          </p:nvSpPr>
          <p:spPr>
            <a:xfrm>
              <a:off x="9170212" y="3023974"/>
              <a:ext cx="1546465" cy="640080"/>
            </a:xfrm>
            <a:custGeom>
              <a:avLst/>
              <a:gdLst>
                <a:gd name="connsiteX0" fmla="*/ 225322 w 1546465"/>
                <a:gd name="connsiteY0" fmla="*/ 0 h 640080"/>
                <a:gd name="connsiteX1" fmla="*/ 1226425 w 1546465"/>
                <a:gd name="connsiteY1" fmla="*/ 0 h 640080"/>
                <a:gd name="connsiteX2" fmla="*/ 1546465 w 1546465"/>
                <a:gd name="connsiteY2" fmla="*/ 320040 h 640080"/>
                <a:gd name="connsiteX3" fmla="*/ 1226425 w 1546465"/>
                <a:gd name="connsiteY3" fmla="*/ 640080 h 640080"/>
                <a:gd name="connsiteX4" fmla="*/ 37705 w 1546465"/>
                <a:gd name="connsiteY4" fmla="*/ 640080 h 640080"/>
                <a:gd name="connsiteX5" fmla="*/ 0 w 1546465"/>
                <a:gd name="connsiteY5" fmla="*/ 636279 h 640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46465" h="640080">
                  <a:moveTo>
                    <a:pt x="225322" y="0"/>
                  </a:moveTo>
                  <a:lnTo>
                    <a:pt x="1226425" y="0"/>
                  </a:lnTo>
                  <a:cubicBezTo>
                    <a:pt x="1403178" y="0"/>
                    <a:pt x="1546465" y="143287"/>
                    <a:pt x="1546465" y="320040"/>
                  </a:cubicBezTo>
                  <a:cubicBezTo>
                    <a:pt x="1546465" y="496793"/>
                    <a:pt x="1403178" y="640080"/>
                    <a:pt x="1226425" y="640080"/>
                  </a:cubicBezTo>
                  <a:lnTo>
                    <a:pt x="37705" y="640080"/>
                  </a:lnTo>
                  <a:lnTo>
                    <a:pt x="0" y="636279"/>
                  </a:lnTo>
                  <a:close/>
                </a:path>
              </a:pathLst>
            </a:custGeom>
            <a:solidFill>
              <a:srgbClr val="002B49"/>
            </a:solidFill>
            <a:ln>
              <a:noFill/>
            </a:ln>
            <a:effectLst>
              <a:outerShdw blurRad="317500" dist="1524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6A78A695-059C-D35F-2CF8-A68091EFCE11}"/>
                </a:ext>
              </a:extLst>
            </p:cNvPr>
            <p:cNvSpPr/>
            <p:nvPr/>
          </p:nvSpPr>
          <p:spPr>
            <a:xfrm>
              <a:off x="9498261" y="3877278"/>
              <a:ext cx="2815734" cy="720000"/>
            </a:xfrm>
            <a:custGeom>
              <a:avLst/>
              <a:gdLst>
                <a:gd name="connsiteX0" fmla="*/ 0 w 2815734"/>
                <a:gd name="connsiteY0" fmla="*/ 0 h 720000"/>
                <a:gd name="connsiteX1" fmla="*/ 2815734 w 2815734"/>
                <a:gd name="connsiteY1" fmla="*/ 0 h 720000"/>
                <a:gd name="connsiteX2" fmla="*/ 2815734 w 2815734"/>
                <a:gd name="connsiteY2" fmla="*/ 720000 h 720000"/>
                <a:gd name="connsiteX3" fmla="*/ 0 w 2815734"/>
                <a:gd name="connsiteY3" fmla="*/ 720000 h 720000"/>
                <a:gd name="connsiteX4" fmla="*/ 0 w 2815734"/>
                <a:gd name="connsiteY4" fmla="*/ 0 h 72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15734" h="720000">
                  <a:moveTo>
                    <a:pt x="0" y="0"/>
                  </a:moveTo>
                  <a:lnTo>
                    <a:pt x="2815734" y="0"/>
                  </a:lnTo>
                  <a:lnTo>
                    <a:pt x="2815734" y="720000"/>
                  </a:lnTo>
                  <a:lnTo>
                    <a:pt x="0" y="72000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lvl="0" indent="0" defTabSz="533400">
                <a:lnSpc>
                  <a:spcPct val="90000"/>
                </a:lnSpc>
                <a:spcBef>
                  <a:spcPts val="600"/>
                </a:spcBef>
                <a:spcAft>
                  <a:spcPct val="35000"/>
                </a:spcAft>
                <a:buNone/>
                <a:defRPr cap="all"/>
              </a:pPr>
              <a:r>
                <a:rPr lang="en-US" sz="2000" b="1" dirty="0">
                  <a:solidFill>
                    <a:srgbClr val="000000"/>
                  </a:solidFill>
                </a:rPr>
                <a:t>INVESTMENTS</a:t>
              </a:r>
              <a:br>
                <a:rPr lang="en-US" sz="2000" b="1" dirty="0">
                  <a:solidFill>
                    <a:srgbClr val="000000"/>
                  </a:solidFill>
                </a:rPr>
              </a:br>
              <a:r>
                <a:rPr lang="en-US" sz="2000" b="1" dirty="0">
                  <a:solidFill>
                    <a:srgbClr val="000000"/>
                  </a:solidFill>
                </a:rPr>
                <a:t>GROW TAX-FREE</a:t>
              </a:r>
              <a:endParaRPr lang="en-US" sz="2000" b="1" kern="1200" cap="none" baseline="0" dirty="0">
                <a:solidFill>
                  <a:srgbClr val="000000"/>
                </a:solidFill>
              </a:endParaRPr>
            </a:p>
          </p:txBody>
        </p:sp>
        <p:sp>
          <p:nvSpPr>
            <p:cNvPr id="32" name="Rectangle 31" descr="Money">
              <a:extLst>
                <a:ext uri="{FF2B5EF4-FFF2-40B4-BE49-F238E27FC236}">
                  <a16:creationId xmlns:a16="http://schemas.microsoft.com/office/drawing/2014/main" id="{80F72740-9FDE-6ED6-6197-FDD22E6A54CA}"/>
                </a:ext>
              </a:extLst>
            </p:cNvPr>
            <p:cNvSpPr/>
            <p:nvPr/>
          </p:nvSpPr>
          <p:spPr>
            <a:xfrm>
              <a:off x="9650912" y="3000802"/>
              <a:ext cx="678998" cy="678998"/>
            </a:xfrm>
            <a:prstGeom prst="rect">
              <a:avLst/>
            </a:prstGeom>
            <a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4FB170F6-7CD0-34C9-7A03-FC1756435AE4}"/>
              </a:ext>
            </a:extLst>
          </p:cNvPr>
          <p:cNvSpPr txBox="1"/>
          <p:nvPr/>
        </p:nvSpPr>
        <p:spPr>
          <a:xfrm>
            <a:off x="2306749" y="5292580"/>
            <a:ext cx="96409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Aptos" panose="020B0004020202020204" pitchFamily="34" charset="0"/>
              </a:rPr>
              <a:t>TRUMP ACCOUNTS</a:t>
            </a:r>
          </a:p>
        </p:txBody>
      </p:sp>
      <p:pic>
        <p:nvPicPr>
          <p:cNvPr id="2" name="Picture 1" descr="A cartoon of a person holding a megaphone&#10;&#10;AI-generated content may be incorrect.">
            <a:extLst>
              <a:ext uri="{FF2B5EF4-FFF2-40B4-BE49-F238E27FC236}">
                <a16:creationId xmlns:a16="http://schemas.microsoft.com/office/drawing/2014/main" id="{CE106660-F173-7317-6A44-ED0A51357BD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435" y="3996444"/>
            <a:ext cx="2640496" cy="26404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75231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741E73-866A-D2B2-5D70-090A89448A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6D89842D-4DEF-27E8-13E2-C29AF68D0936}"/>
              </a:ext>
            </a:extLst>
          </p:cNvPr>
          <p:cNvSpPr/>
          <p:nvPr/>
        </p:nvSpPr>
        <p:spPr>
          <a:xfrm>
            <a:off x="0" y="4742822"/>
            <a:ext cx="12192000" cy="211517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13" descr="A cartoon of a person holding a megaphone&#10;&#10;AI-generated content may be incorrect.">
            <a:extLst>
              <a:ext uri="{FF2B5EF4-FFF2-40B4-BE49-F238E27FC236}">
                <a16:creationId xmlns:a16="http://schemas.microsoft.com/office/drawing/2014/main" id="{9A8E5158-C22B-640F-5715-8644D5419F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435" y="3996444"/>
            <a:ext cx="2640496" cy="26404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C823E32E-3B9C-A72F-B1F3-641F9B2403AE}"/>
              </a:ext>
            </a:extLst>
          </p:cNvPr>
          <p:cNvGrpSpPr/>
          <p:nvPr/>
        </p:nvGrpSpPr>
        <p:grpSpPr>
          <a:xfrm>
            <a:off x="7371506" y="-128375"/>
            <a:ext cx="4251960" cy="4572000"/>
            <a:chOff x="7371506" y="2136883"/>
            <a:chExt cx="4251960" cy="4572000"/>
          </a:xfrm>
        </p:grpSpPr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269DD909-0F2C-C53C-4C85-366454EB0B7C}"/>
                </a:ext>
              </a:extLst>
            </p:cNvPr>
            <p:cNvSpPr/>
            <p:nvPr/>
          </p:nvSpPr>
          <p:spPr>
            <a:xfrm flipV="1">
              <a:off x="8286056" y="3640572"/>
              <a:ext cx="395416" cy="340876"/>
            </a:xfrm>
            <a:prstGeom prst="triangle">
              <a:avLst/>
            </a:prstGeom>
            <a:solidFill>
              <a:srgbClr val="002B4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Parallelogram 22">
              <a:extLst>
                <a:ext uri="{FF2B5EF4-FFF2-40B4-BE49-F238E27FC236}">
                  <a16:creationId xmlns:a16="http://schemas.microsoft.com/office/drawing/2014/main" id="{D12A817C-9C84-D394-824E-13018DB1C8F1}"/>
                </a:ext>
              </a:extLst>
            </p:cNvPr>
            <p:cNvSpPr/>
            <p:nvPr/>
          </p:nvSpPr>
          <p:spPr>
            <a:xfrm>
              <a:off x="7371506" y="2136883"/>
              <a:ext cx="4251960" cy="4572000"/>
            </a:xfrm>
            <a:prstGeom prst="parallelogram">
              <a:avLst>
                <a:gd name="adj" fmla="val 38078"/>
              </a:avLst>
            </a:prstGeom>
            <a:solidFill>
              <a:srgbClr val="FFFFFF"/>
            </a:solidFill>
            <a:ln>
              <a:noFill/>
            </a:ln>
            <a:effectLst>
              <a:outerShdw blurRad="317500" dist="1206500" dir="10800000" sx="67000" sy="67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08DBF005-DED4-ADC1-6AB7-401CE2225275}"/>
                </a:ext>
              </a:extLst>
            </p:cNvPr>
            <p:cNvSpPr/>
            <p:nvPr/>
          </p:nvSpPr>
          <p:spPr>
            <a:xfrm>
              <a:off x="8284036" y="3004122"/>
              <a:ext cx="1546465" cy="640080"/>
            </a:xfrm>
            <a:custGeom>
              <a:avLst/>
              <a:gdLst>
                <a:gd name="connsiteX0" fmla="*/ 225322 w 1546465"/>
                <a:gd name="connsiteY0" fmla="*/ 0 h 640080"/>
                <a:gd name="connsiteX1" fmla="*/ 1226425 w 1546465"/>
                <a:gd name="connsiteY1" fmla="*/ 0 h 640080"/>
                <a:gd name="connsiteX2" fmla="*/ 1546465 w 1546465"/>
                <a:gd name="connsiteY2" fmla="*/ 320040 h 640080"/>
                <a:gd name="connsiteX3" fmla="*/ 1226425 w 1546465"/>
                <a:gd name="connsiteY3" fmla="*/ 640080 h 640080"/>
                <a:gd name="connsiteX4" fmla="*/ 37705 w 1546465"/>
                <a:gd name="connsiteY4" fmla="*/ 640080 h 640080"/>
                <a:gd name="connsiteX5" fmla="*/ 0 w 1546465"/>
                <a:gd name="connsiteY5" fmla="*/ 636279 h 640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46465" h="640080">
                  <a:moveTo>
                    <a:pt x="225322" y="0"/>
                  </a:moveTo>
                  <a:lnTo>
                    <a:pt x="1226425" y="0"/>
                  </a:lnTo>
                  <a:cubicBezTo>
                    <a:pt x="1403178" y="0"/>
                    <a:pt x="1546465" y="143287"/>
                    <a:pt x="1546465" y="320040"/>
                  </a:cubicBezTo>
                  <a:cubicBezTo>
                    <a:pt x="1546465" y="496793"/>
                    <a:pt x="1403178" y="640080"/>
                    <a:pt x="1226425" y="640080"/>
                  </a:cubicBezTo>
                  <a:lnTo>
                    <a:pt x="37705" y="640080"/>
                  </a:lnTo>
                  <a:lnTo>
                    <a:pt x="0" y="636279"/>
                  </a:lnTo>
                  <a:close/>
                </a:path>
              </a:pathLst>
            </a:custGeom>
            <a:solidFill>
              <a:srgbClr val="002B49"/>
            </a:solidFill>
            <a:ln>
              <a:noFill/>
            </a:ln>
            <a:effectLst>
              <a:outerShdw blurRad="317500" dist="1524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8666A4F4-D7B6-EE42-9C7E-FBF8C6F6F0E9}"/>
                </a:ext>
              </a:extLst>
            </p:cNvPr>
            <p:cNvSpPr/>
            <p:nvPr/>
          </p:nvSpPr>
          <p:spPr>
            <a:xfrm>
              <a:off x="8612085" y="3857426"/>
              <a:ext cx="2815734" cy="720000"/>
            </a:xfrm>
            <a:custGeom>
              <a:avLst/>
              <a:gdLst>
                <a:gd name="connsiteX0" fmla="*/ 0 w 2815734"/>
                <a:gd name="connsiteY0" fmla="*/ 0 h 720000"/>
                <a:gd name="connsiteX1" fmla="*/ 2815734 w 2815734"/>
                <a:gd name="connsiteY1" fmla="*/ 0 h 720000"/>
                <a:gd name="connsiteX2" fmla="*/ 2815734 w 2815734"/>
                <a:gd name="connsiteY2" fmla="*/ 720000 h 720000"/>
                <a:gd name="connsiteX3" fmla="*/ 0 w 2815734"/>
                <a:gd name="connsiteY3" fmla="*/ 720000 h 720000"/>
                <a:gd name="connsiteX4" fmla="*/ 0 w 2815734"/>
                <a:gd name="connsiteY4" fmla="*/ 0 h 72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15734" h="720000">
                  <a:moveTo>
                    <a:pt x="0" y="0"/>
                  </a:moveTo>
                  <a:lnTo>
                    <a:pt x="2815734" y="0"/>
                  </a:lnTo>
                  <a:lnTo>
                    <a:pt x="2815734" y="720000"/>
                  </a:lnTo>
                  <a:lnTo>
                    <a:pt x="0" y="72000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lvl="0" indent="0" defTabSz="533400">
                <a:lnSpc>
                  <a:spcPct val="90000"/>
                </a:lnSpc>
                <a:spcBef>
                  <a:spcPts val="600"/>
                </a:spcBef>
                <a:spcAft>
                  <a:spcPct val="35000"/>
                </a:spcAft>
                <a:buNone/>
                <a:defRPr cap="all"/>
              </a:pPr>
              <a:r>
                <a:rPr lang="en-US" sz="2000" b="1" dirty="0">
                  <a:solidFill>
                    <a:srgbClr val="000000"/>
                  </a:solidFill>
                </a:rPr>
                <a:t>NON-DISCRIMINATION</a:t>
              </a:r>
              <a:br>
                <a:rPr lang="en-US" sz="2000" b="1" dirty="0">
                  <a:solidFill>
                    <a:srgbClr val="000000"/>
                  </a:solidFill>
                </a:rPr>
              </a:br>
              <a:r>
                <a:rPr lang="en-US" sz="2000" b="1" dirty="0">
                  <a:solidFill>
                    <a:srgbClr val="000000"/>
                  </a:solidFill>
                </a:rPr>
                <a:t>RULES</a:t>
              </a:r>
              <a:endParaRPr lang="en-US" sz="2000" b="1" kern="1200" cap="none" baseline="0" dirty="0">
                <a:solidFill>
                  <a:srgbClr val="000000"/>
                </a:solidFill>
              </a:endParaRPr>
            </a:p>
          </p:txBody>
        </p:sp>
        <p:sp>
          <p:nvSpPr>
            <p:cNvPr id="40" name="Rectangle 39" descr="Checkmark">
              <a:extLst>
                <a:ext uri="{FF2B5EF4-FFF2-40B4-BE49-F238E27FC236}">
                  <a16:creationId xmlns:a16="http://schemas.microsoft.com/office/drawing/2014/main" id="{4CF32298-DEFE-DF87-7D46-8A44C7C863E5}"/>
                </a:ext>
              </a:extLst>
            </p:cNvPr>
            <p:cNvSpPr/>
            <p:nvPr/>
          </p:nvSpPr>
          <p:spPr>
            <a:xfrm>
              <a:off x="8812170" y="3014862"/>
              <a:ext cx="633679" cy="633679"/>
            </a:xfrm>
            <a:prstGeom prst="rect">
              <a:avLst/>
            </a:prstGeom>
            <a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8EC44010-0052-77E9-6028-0C4C6779B943}"/>
              </a:ext>
            </a:extLst>
          </p:cNvPr>
          <p:cNvGrpSpPr/>
          <p:nvPr/>
        </p:nvGrpSpPr>
        <p:grpSpPr>
          <a:xfrm>
            <a:off x="592458" y="-120755"/>
            <a:ext cx="4251960" cy="4572000"/>
            <a:chOff x="592458" y="2144503"/>
            <a:chExt cx="4251960" cy="4572000"/>
          </a:xfrm>
        </p:grpSpPr>
        <p:sp>
          <p:nvSpPr>
            <p:cNvPr id="2" name="Isosceles Triangle 1">
              <a:extLst>
                <a:ext uri="{FF2B5EF4-FFF2-40B4-BE49-F238E27FC236}">
                  <a16:creationId xmlns:a16="http://schemas.microsoft.com/office/drawing/2014/main" id="{8AB9AF1E-9A44-45A9-BE43-788FE6DC1FF5}"/>
                </a:ext>
              </a:extLst>
            </p:cNvPr>
            <p:cNvSpPr/>
            <p:nvPr/>
          </p:nvSpPr>
          <p:spPr>
            <a:xfrm flipV="1">
              <a:off x="1507008" y="3648192"/>
              <a:ext cx="395416" cy="340876"/>
            </a:xfrm>
            <a:prstGeom prst="triangle">
              <a:avLst/>
            </a:prstGeom>
            <a:solidFill>
              <a:srgbClr val="002B4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" name="Parallelogram 3">
              <a:extLst>
                <a:ext uri="{FF2B5EF4-FFF2-40B4-BE49-F238E27FC236}">
                  <a16:creationId xmlns:a16="http://schemas.microsoft.com/office/drawing/2014/main" id="{4D0545AE-D723-09F9-5AEC-9CEF6320BECF}"/>
                </a:ext>
              </a:extLst>
            </p:cNvPr>
            <p:cNvSpPr/>
            <p:nvPr/>
          </p:nvSpPr>
          <p:spPr>
            <a:xfrm>
              <a:off x="592458" y="2144503"/>
              <a:ext cx="4251960" cy="4572000"/>
            </a:xfrm>
            <a:prstGeom prst="parallelogram">
              <a:avLst>
                <a:gd name="adj" fmla="val 38078"/>
              </a:avLst>
            </a:prstGeom>
            <a:solidFill>
              <a:srgbClr val="FFFFFF"/>
            </a:solidFill>
            <a:ln>
              <a:noFill/>
            </a:ln>
            <a:effectLst>
              <a:outerShdw blurRad="317500" dist="1206500" dir="10800000" sx="67000" sy="67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B5E8FEF5-3D07-A719-D47D-285CC66CB1F1}"/>
                </a:ext>
              </a:extLst>
            </p:cNvPr>
            <p:cNvSpPr/>
            <p:nvPr/>
          </p:nvSpPr>
          <p:spPr>
            <a:xfrm>
              <a:off x="1504988" y="3011742"/>
              <a:ext cx="1546465" cy="640080"/>
            </a:xfrm>
            <a:custGeom>
              <a:avLst/>
              <a:gdLst>
                <a:gd name="connsiteX0" fmla="*/ 225322 w 1546465"/>
                <a:gd name="connsiteY0" fmla="*/ 0 h 640080"/>
                <a:gd name="connsiteX1" fmla="*/ 1226425 w 1546465"/>
                <a:gd name="connsiteY1" fmla="*/ 0 h 640080"/>
                <a:gd name="connsiteX2" fmla="*/ 1546465 w 1546465"/>
                <a:gd name="connsiteY2" fmla="*/ 320040 h 640080"/>
                <a:gd name="connsiteX3" fmla="*/ 1226425 w 1546465"/>
                <a:gd name="connsiteY3" fmla="*/ 640080 h 640080"/>
                <a:gd name="connsiteX4" fmla="*/ 37705 w 1546465"/>
                <a:gd name="connsiteY4" fmla="*/ 640080 h 640080"/>
                <a:gd name="connsiteX5" fmla="*/ 0 w 1546465"/>
                <a:gd name="connsiteY5" fmla="*/ 636279 h 640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46465" h="640080">
                  <a:moveTo>
                    <a:pt x="225322" y="0"/>
                  </a:moveTo>
                  <a:lnTo>
                    <a:pt x="1226425" y="0"/>
                  </a:lnTo>
                  <a:cubicBezTo>
                    <a:pt x="1403178" y="0"/>
                    <a:pt x="1546465" y="143287"/>
                    <a:pt x="1546465" y="320040"/>
                  </a:cubicBezTo>
                  <a:cubicBezTo>
                    <a:pt x="1546465" y="496793"/>
                    <a:pt x="1403178" y="640080"/>
                    <a:pt x="1226425" y="640080"/>
                  </a:cubicBezTo>
                  <a:lnTo>
                    <a:pt x="37705" y="640080"/>
                  </a:lnTo>
                  <a:lnTo>
                    <a:pt x="0" y="636279"/>
                  </a:lnTo>
                  <a:close/>
                </a:path>
              </a:pathLst>
            </a:custGeom>
            <a:solidFill>
              <a:srgbClr val="002B49"/>
            </a:solidFill>
            <a:ln>
              <a:noFill/>
            </a:ln>
            <a:effectLst>
              <a:outerShdw blurRad="317500" dist="1524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95D95CA1-5171-DA15-5DA2-4EBDE6395E82}"/>
                </a:ext>
              </a:extLst>
            </p:cNvPr>
            <p:cNvSpPr/>
            <p:nvPr/>
          </p:nvSpPr>
          <p:spPr>
            <a:xfrm>
              <a:off x="1833037" y="3865046"/>
              <a:ext cx="2815734" cy="720000"/>
            </a:xfrm>
            <a:custGeom>
              <a:avLst/>
              <a:gdLst>
                <a:gd name="connsiteX0" fmla="*/ 0 w 2815734"/>
                <a:gd name="connsiteY0" fmla="*/ 0 h 720000"/>
                <a:gd name="connsiteX1" fmla="*/ 2815734 w 2815734"/>
                <a:gd name="connsiteY1" fmla="*/ 0 h 720000"/>
                <a:gd name="connsiteX2" fmla="*/ 2815734 w 2815734"/>
                <a:gd name="connsiteY2" fmla="*/ 720000 h 720000"/>
                <a:gd name="connsiteX3" fmla="*/ 0 w 2815734"/>
                <a:gd name="connsiteY3" fmla="*/ 720000 h 720000"/>
                <a:gd name="connsiteX4" fmla="*/ 0 w 2815734"/>
                <a:gd name="connsiteY4" fmla="*/ 0 h 72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15734" h="720000">
                  <a:moveTo>
                    <a:pt x="0" y="0"/>
                  </a:moveTo>
                  <a:lnTo>
                    <a:pt x="2815734" y="0"/>
                  </a:lnTo>
                  <a:lnTo>
                    <a:pt x="2815734" y="720000"/>
                  </a:lnTo>
                  <a:lnTo>
                    <a:pt x="0" y="72000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lvl="0" indent="0" defTabSz="533400">
                <a:lnSpc>
                  <a:spcPct val="90000"/>
                </a:lnSpc>
                <a:spcBef>
                  <a:spcPts val="600"/>
                </a:spcBef>
                <a:spcAft>
                  <a:spcPct val="35000"/>
                </a:spcAft>
                <a:buNone/>
                <a:defRPr cap="all"/>
              </a:pPr>
              <a:r>
                <a:rPr lang="en-US" sz="2000" b="1" dirty="0">
                  <a:solidFill>
                    <a:srgbClr val="000000"/>
                  </a:solidFill>
                </a:rPr>
                <a:t>Employers may</a:t>
              </a:r>
              <a:br>
                <a:rPr lang="en-US" sz="2000" b="1" dirty="0">
                  <a:solidFill>
                    <a:srgbClr val="000000"/>
                  </a:solidFill>
                </a:rPr>
              </a:br>
              <a:r>
                <a:rPr lang="en-US" sz="2000" b="1" dirty="0">
                  <a:solidFill>
                    <a:srgbClr val="000000"/>
                  </a:solidFill>
                </a:rPr>
                <a:t>contribute $2,500/YR</a:t>
              </a:r>
            </a:p>
          </p:txBody>
        </p:sp>
        <p:sp>
          <p:nvSpPr>
            <p:cNvPr id="41" name="Rectangle 40" descr="Users">
              <a:extLst>
                <a:ext uri="{FF2B5EF4-FFF2-40B4-BE49-F238E27FC236}">
                  <a16:creationId xmlns:a16="http://schemas.microsoft.com/office/drawing/2014/main" id="{18C8D691-BAB8-0CF3-9B12-B09DC0FB320D}"/>
                </a:ext>
              </a:extLst>
            </p:cNvPr>
            <p:cNvSpPr/>
            <p:nvPr/>
          </p:nvSpPr>
          <p:spPr>
            <a:xfrm>
              <a:off x="1953248" y="2984883"/>
              <a:ext cx="633678" cy="633678"/>
            </a:xfrm>
            <a:prstGeom prst="rect">
              <a:avLst/>
            </a:prstGeom>
            <a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1DB9BFE8-8633-8AD4-D4DC-BF1AE8C38C89}"/>
              </a:ext>
            </a:extLst>
          </p:cNvPr>
          <p:cNvGrpSpPr/>
          <p:nvPr/>
        </p:nvGrpSpPr>
        <p:grpSpPr>
          <a:xfrm>
            <a:off x="3981982" y="-120755"/>
            <a:ext cx="4251960" cy="4572000"/>
            <a:chOff x="3981982" y="2144503"/>
            <a:chExt cx="4251960" cy="4572000"/>
          </a:xfrm>
        </p:grpSpPr>
        <p:sp>
          <p:nvSpPr>
            <p:cNvPr id="7" name="Isosceles Triangle 6">
              <a:extLst>
                <a:ext uri="{FF2B5EF4-FFF2-40B4-BE49-F238E27FC236}">
                  <a16:creationId xmlns:a16="http://schemas.microsoft.com/office/drawing/2014/main" id="{3BF6BE3D-333A-1C1C-F46A-F357E1DEB40B}"/>
                </a:ext>
              </a:extLst>
            </p:cNvPr>
            <p:cNvSpPr/>
            <p:nvPr/>
          </p:nvSpPr>
          <p:spPr>
            <a:xfrm flipV="1">
              <a:off x="4896532" y="3648192"/>
              <a:ext cx="395416" cy="340876"/>
            </a:xfrm>
            <a:prstGeom prst="triangle">
              <a:avLst/>
            </a:prstGeom>
            <a:solidFill>
              <a:srgbClr val="002B4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Parallelogram 7">
              <a:extLst>
                <a:ext uri="{FF2B5EF4-FFF2-40B4-BE49-F238E27FC236}">
                  <a16:creationId xmlns:a16="http://schemas.microsoft.com/office/drawing/2014/main" id="{CC450AA2-8670-55B3-34DE-AD4C3ECD341E}"/>
                </a:ext>
              </a:extLst>
            </p:cNvPr>
            <p:cNvSpPr/>
            <p:nvPr/>
          </p:nvSpPr>
          <p:spPr>
            <a:xfrm>
              <a:off x="3981982" y="2144503"/>
              <a:ext cx="4251960" cy="4572000"/>
            </a:xfrm>
            <a:prstGeom prst="parallelogram">
              <a:avLst>
                <a:gd name="adj" fmla="val 38078"/>
              </a:avLst>
            </a:prstGeom>
            <a:solidFill>
              <a:srgbClr val="FFFFFF"/>
            </a:solidFill>
            <a:ln>
              <a:noFill/>
            </a:ln>
            <a:effectLst>
              <a:outerShdw blurRad="317500" dist="1206500" dir="10800000" sx="67000" sy="67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DED09AC0-E3AE-2DE3-978A-81E8ABE1403D}"/>
                </a:ext>
              </a:extLst>
            </p:cNvPr>
            <p:cNvSpPr/>
            <p:nvPr/>
          </p:nvSpPr>
          <p:spPr>
            <a:xfrm>
              <a:off x="4894512" y="3011742"/>
              <a:ext cx="1546465" cy="640080"/>
            </a:xfrm>
            <a:custGeom>
              <a:avLst/>
              <a:gdLst>
                <a:gd name="connsiteX0" fmla="*/ 225322 w 1546465"/>
                <a:gd name="connsiteY0" fmla="*/ 0 h 640080"/>
                <a:gd name="connsiteX1" fmla="*/ 1226425 w 1546465"/>
                <a:gd name="connsiteY1" fmla="*/ 0 h 640080"/>
                <a:gd name="connsiteX2" fmla="*/ 1546465 w 1546465"/>
                <a:gd name="connsiteY2" fmla="*/ 320040 h 640080"/>
                <a:gd name="connsiteX3" fmla="*/ 1226425 w 1546465"/>
                <a:gd name="connsiteY3" fmla="*/ 640080 h 640080"/>
                <a:gd name="connsiteX4" fmla="*/ 37705 w 1546465"/>
                <a:gd name="connsiteY4" fmla="*/ 640080 h 640080"/>
                <a:gd name="connsiteX5" fmla="*/ 0 w 1546465"/>
                <a:gd name="connsiteY5" fmla="*/ 636279 h 640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46465" h="640080">
                  <a:moveTo>
                    <a:pt x="225322" y="0"/>
                  </a:moveTo>
                  <a:lnTo>
                    <a:pt x="1226425" y="0"/>
                  </a:lnTo>
                  <a:cubicBezTo>
                    <a:pt x="1403178" y="0"/>
                    <a:pt x="1546465" y="143287"/>
                    <a:pt x="1546465" y="320040"/>
                  </a:cubicBezTo>
                  <a:cubicBezTo>
                    <a:pt x="1546465" y="496793"/>
                    <a:pt x="1403178" y="640080"/>
                    <a:pt x="1226425" y="640080"/>
                  </a:cubicBezTo>
                  <a:lnTo>
                    <a:pt x="37705" y="640080"/>
                  </a:lnTo>
                  <a:lnTo>
                    <a:pt x="0" y="636279"/>
                  </a:lnTo>
                  <a:close/>
                </a:path>
              </a:pathLst>
            </a:custGeom>
            <a:solidFill>
              <a:srgbClr val="002B49"/>
            </a:solidFill>
            <a:ln>
              <a:noFill/>
            </a:ln>
            <a:effectLst>
              <a:outerShdw blurRad="317500" dist="1524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E4930432-CB4A-C277-9BA1-7236614DCD99}"/>
                </a:ext>
              </a:extLst>
            </p:cNvPr>
            <p:cNvSpPr/>
            <p:nvPr/>
          </p:nvSpPr>
          <p:spPr>
            <a:xfrm>
              <a:off x="5222561" y="3865046"/>
              <a:ext cx="2815734" cy="720000"/>
            </a:xfrm>
            <a:custGeom>
              <a:avLst/>
              <a:gdLst>
                <a:gd name="connsiteX0" fmla="*/ 0 w 2815734"/>
                <a:gd name="connsiteY0" fmla="*/ 0 h 720000"/>
                <a:gd name="connsiteX1" fmla="*/ 2815734 w 2815734"/>
                <a:gd name="connsiteY1" fmla="*/ 0 h 720000"/>
                <a:gd name="connsiteX2" fmla="*/ 2815734 w 2815734"/>
                <a:gd name="connsiteY2" fmla="*/ 720000 h 720000"/>
                <a:gd name="connsiteX3" fmla="*/ 0 w 2815734"/>
                <a:gd name="connsiteY3" fmla="*/ 720000 h 720000"/>
                <a:gd name="connsiteX4" fmla="*/ 0 w 2815734"/>
                <a:gd name="connsiteY4" fmla="*/ 0 h 72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15734" h="720000">
                  <a:moveTo>
                    <a:pt x="0" y="0"/>
                  </a:moveTo>
                  <a:lnTo>
                    <a:pt x="2815734" y="0"/>
                  </a:lnTo>
                  <a:lnTo>
                    <a:pt x="2815734" y="720000"/>
                  </a:lnTo>
                  <a:lnTo>
                    <a:pt x="0" y="72000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lvl="0" indent="0" defTabSz="533400">
                <a:lnSpc>
                  <a:spcPct val="90000"/>
                </a:lnSpc>
                <a:spcBef>
                  <a:spcPts val="600"/>
                </a:spcBef>
                <a:spcAft>
                  <a:spcPct val="35000"/>
                </a:spcAft>
                <a:buNone/>
                <a:defRPr cap="all"/>
              </a:pPr>
              <a:r>
                <a:rPr lang="en-US" sz="2000" b="1" dirty="0">
                  <a:solidFill>
                    <a:srgbClr val="000000"/>
                  </a:solidFill>
                </a:rPr>
                <a:t>MUST ADOPT</a:t>
              </a:r>
              <a:br>
                <a:rPr lang="en-US" sz="2000" b="1" dirty="0">
                  <a:solidFill>
                    <a:srgbClr val="000000"/>
                  </a:solidFill>
                </a:rPr>
              </a:br>
              <a:r>
                <a:rPr lang="en-US" sz="2000" b="1" dirty="0">
                  <a:solidFill>
                    <a:srgbClr val="000000"/>
                  </a:solidFill>
                </a:rPr>
                <a:t>A PLAN</a:t>
              </a:r>
              <a:br>
                <a:rPr lang="en-US" sz="2000" b="1" dirty="0">
                  <a:solidFill>
                    <a:srgbClr val="000000"/>
                  </a:solidFill>
                </a:rPr>
              </a:br>
              <a:r>
                <a:rPr lang="en-US" sz="2000" b="1" dirty="0">
                  <a:solidFill>
                    <a:srgbClr val="000000"/>
                  </a:solidFill>
                </a:rPr>
                <a:t>DOCUMENT</a:t>
              </a:r>
              <a:endParaRPr lang="en-US" sz="2000" b="1" kern="1200" cap="none" baseline="0" dirty="0">
                <a:solidFill>
                  <a:srgbClr val="000000"/>
                </a:solidFill>
              </a:endParaRPr>
            </a:p>
          </p:txBody>
        </p:sp>
        <p:sp>
          <p:nvSpPr>
            <p:cNvPr id="42" name="Rectangle 41" descr="Document">
              <a:extLst>
                <a:ext uri="{FF2B5EF4-FFF2-40B4-BE49-F238E27FC236}">
                  <a16:creationId xmlns:a16="http://schemas.microsoft.com/office/drawing/2014/main" id="{7C0842E3-8248-54DA-B6CA-F7F18E0F23E3}"/>
                </a:ext>
              </a:extLst>
            </p:cNvPr>
            <p:cNvSpPr/>
            <p:nvPr/>
          </p:nvSpPr>
          <p:spPr>
            <a:xfrm>
              <a:off x="5462322" y="2999872"/>
              <a:ext cx="633678" cy="633678"/>
            </a:xfrm>
            <a:prstGeom prst="rect">
              <a:avLst/>
            </a:prstGeom>
            <a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C17F48C3-9003-AD92-C1F1-CE2641A712A6}"/>
              </a:ext>
            </a:extLst>
          </p:cNvPr>
          <p:cNvSpPr txBox="1"/>
          <p:nvPr/>
        </p:nvSpPr>
        <p:spPr>
          <a:xfrm>
            <a:off x="2306749" y="5292580"/>
            <a:ext cx="96409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Aptos" panose="020B0004020202020204" pitchFamily="34" charset="0"/>
              </a:rPr>
              <a:t>TRUMP ACCOUNTS</a:t>
            </a:r>
          </a:p>
        </p:txBody>
      </p:sp>
    </p:spTree>
    <p:extLst>
      <p:ext uri="{BB962C8B-B14F-4D97-AF65-F5344CB8AC3E}">
        <p14:creationId xmlns:p14="http://schemas.microsoft.com/office/powerpoint/2010/main" val="2192699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B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cartoon of a person with his hands on his face&#10;&#10;AI-generated content may be incorrect.">
            <a:extLst>
              <a:ext uri="{FF2B5EF4-FFF2-40B4-BE49-F238E27FC236}">
                <a16:creationId xmlns:a16="http://schemas.microsoft.com/office/drawing/2014/main" id="{A2CBD8EE-C329-1AFB-A10A-DF152AD4EB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8762" y="1943100"/>
            <a:ext cx="6695238" cy="6704762"/>
          </a:xfrm>
          <a:prstGeom prst="rect">
            <a:avLst/>
          </a:prstGeom>
        </p:spPr>
      </p:pic>
      <p:pic>
        <p:nvPicPr>
          <p:cNvPr id="15" name="Picture 14" descr="A white and orange speech bubble&#10;&#10;AI-generated content may be incorrect.">
            <a:extLst>
              <a:ext uri="{FF2B5EF4-FFF2-40B4-BE49-F238E27FC236}">
                <a16:creationId xmlns:a16="http://schemas.microsoft.com/office/drawing/2014/main" id="{DD6C8C0B-8A48-67AF-9CB4-C8D6701B66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012" y="-1630519"/>
            <a:ext cx="10087475" cy="76289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CEA1BE0-5C58-27FA-CD8B-DFD7ABE09969}"/>
              </a:ext>
            </a:extLst>
          </p:cNvPr>
          <p:cNvSpPr txBox="1"/>
          <p:nvPr/>
        </p:nvSpPr>
        <p:spPr>
          <a:xfrm>
            <a:off x="4481329" y="944205"/>
            <a:ext cx="453200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002B49"/>
                </a:solidFill>
                <a:latin typeface="Comic Sans MS" panose="030F0702030302020204" pitchFamily="66" charset="0"/>
              </a:rPr>
              <a:t>Retirement </a:t>
            </a:r>
          </a:p>
          <a:p>
            <a:pPr algn="ctr"/>
            <a:r>
              <a:rPr lang="en-US" sz="4400" dirty="0">
                <a:solidFill>
                  <a:srgbClr val="002B49"/>
                </a:solidFill>
                <a:latin typeface="Comic Sans MS" panose="030F0702030302020204" pitchFamily="66" charset="0"/>
              </a:rPr>
              <a:t>Plan</a:t>
            </a:r>
          </a:p>
          <a:p>
            <a:pPr algn="ctr"/>
            <a:r>
              <a:rPr lang="en-US" sz="4400" dirty="0">
                <a:solidFill>
                  <a:srgbClr val="002B49"/>
                </a:solidFill>
                <a:latin typeface="Comic Sans MS" panose="030F0702030302020204" pitchFamily="66" charset="0"/>
              </a:rPr>
              <a:t>Updates</a:t>
            </a:r>
            <a:endParaRPr lang="en-US" sz="3600" dirty="0">
              <a:solidFill>
                <a:srgbClr val="002B49"/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577A2CB-601F-9C38-CBE7-076C63C6E511}"/>
              </a:ext>
            </a:extLst>
          </p:cNvPr>
          <p:cNvSpPr/>
          <p:nvPr/>
        </p:nvSpPr>
        <p:spPr>
          <a:xfrm>
            <a:off x="0" y="7412870"/>
            <a:ext cx="12192000" cy="2115178"/>
          </a:xfrm>
          <a:prstGeom prst="rect">
            <a:avLst/>
          </a:prstGeom>
          <a:solidFill>
            <a:srgbClr val="002B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8D52660-BC5D-1927-71B9-C590784BA345}"/>
              </a:ext>
            </a:extLst>
          </p:cNvPr>
          <p:cNvSpPr txBox="1"/>
          <p:nvPr/>
        </p:nvSpPr>
        <p:spPr>
          <a:xfrm>
            <a:off x="2166730" y="7956422"/>
            <a:ext cx="96409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Aptos" panose="020B0004020202020204" pitchFamily="34" charset="0"/>
              </a:rPr>
              <a:t>UNCASHED CHECKS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9580152-8C05-995C-8281-30B4CAA1C480}"/>
              </a:ext>
            </a:extLst>
          </p:cNvPr>
          <p:cNvCxnSpPr/>
          <p:nvPr/>
        </p:nvCxnSpPr>
        <p:spPr>
          <a:xfrm>
            <a:off x="2888726" y="7712475"/>
            <a:ext cx="619240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 descr="A cartoon of a person with his hands on his face&#10;&#10;AI-generated content may be incorrect.">
            <a:extLst>
              <a:ext uri="{FF2B5EF4-FFF2-40B4-BE49-F238E27FC236}">
                <a16:creationId xmlns:a16="http://schemas.microsoft.com/office/drawing/2014/main" id="{3672F8A1-0D43-8879-0359-C7CC7BB0DC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914" y="6925703"/>
            <a:ext cx="2543862" cy="2547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737354"/>
      </p:ext>
    </p:extLst>
  </p:cSld>
  <p:clrMapOvr>
    <a:masterClrMapping/>
  </p:clrMapOvr>
  <p:transition spd="slow">
    <p:wipe dir="u"/>
  </p:transition>
</p:sld>
</file>

<file path=ppt/theme/theme1.xml><?xml version="1.0" encoding="utf-8"?>
<a:theme xmlns:a="http://schemas.openxmlformats.org/drawingml/2006/main" name="Office Theme">
  <a:themeElements>
    <a:clrScheme name="Bricker Graydon">
      <a:dk1>
        <a:srgbClr val="002B49"/>
      </a:dk1>
      <a:lt1>
        <a:sysClr val="window" lastClr="FFFFFF"/>
      </a:lt1>
      <a:dk2>
        <a:srgbClr val="0075C9"/>
      </a:dk2>
      <a:lt2>
        <a:srgbClr val="ACADAF"/>
      </a:lt2>
      <a:accent1>
        <a:srgbClr val="80BB00"/>
      </a:accent1>
      <a:accent2>
        <a:srgbClr val="F3901D"/>
      </a:accent2>
      <a:accent3>
        <a:srgbClr val="002B49"/>
      </a:accent3>
      <a:accent4>
        <a:srgbClr val="FFFFFF"/>
      </a:accent4>
      <a:accent5>
        <a:srgbClr val="80BB00"/>
      </a:accent5>
      <a:accent6>
        <a:srgbClr val="ACADAF"/>
      </a:accent6>
      <a:hlink>
        <a:srgbClr val="0075C9"/>
      </a:hlink>
      <a:folHlink>
        <a:srgbClr val="F3901D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3103</TotalTime>
  <Words>932</Words>
  <Application>Microsoft Office PowerPoint</Application>
  <PresentationFormat>Widescreen</PresentationFormat>
  <Paragraphs>199</Paragraphs>
  <Slides>37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8" baseType="lpstr">
      <vt:lpstr>Aptos</vt:lpstr>
      <vt:lpstr>Arial</vt:lpstr>
      <vt:lpstr>Calibri</vt:lpstr>
      <vt:lpstr>Calibri Light</vt:lpstr>
      <vt:lpstr>Comic Sans MS</vt:lpstr>
      <vt:lpstr>Garamond</vt:lpstr>
      <vt:lpstr>Montserrat Light</vt:lpstr>
      <vt:lpstr>Open Sans</vt:lpstr>
      <vt:lpstr>Tw Cen MT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Kaising, Erin</dc:creator>
  <cp:lastModifiedBy>Barnett, Lyndsey R.</cp:lastModifiedBy>
  <cp:revision>66</cp:revision>
  <dcterms:created xsi:type="dcterms:W3CDTF">2023-03-24T15:12:25Z</dcterms:created>
  <dcterms:modified xsi:type="dcterms:W3CDTF">2025-08-13T02:36:28Z</dcterms:modified>
</cp:coreProperties>
</file>