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290" r:id="rId5"/>
    <p:sldId id="291" r:id="rId6"/>
    <p:sldId id="299" r:id="rId7"/>
    <p:sldId id="300"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20" r:id="rId25"/>
    <p:sldId id="321" r:id="rId26"/>
    <p:sldId id="322" r:id="rId27"/>
    <p:sldId id="318" r:id="rId28"/>
    <p:sldId id="567" r:id="rId29"/>
    <p:sldId id="261" r:id="rId30"/>
    <p:sldId id="262" r:id="rId31"/>
    <p:sldId id="706" r:id="rId32"/>
    <p:sldId id="709" r:id="rId33"/>
    <p:sldId id="723" r:id="rId34"/>
    <p:sldId id="724" r:id="rId35"/>
    <p:sldId id="725" r:id="rId36"/>
    <p:sldId id="726" r:id="rId37"/>
    <p:sldId id="727" r:id="rId38"/>
    <p:sldId id="728" r:id="rId39"/>
    <p:sldId id="729" r:id="rId40"/>
    <p:sldId id="730" r:id="rId41"/>
    <p:sldId id="328" r:id="rId42"/>
    <p:sldId id="329" r:id="rId43"/>
    <p:sldId id="731" r:id="rId44"/>
    <p:sldId id="732" r:id="rId45"/>
    <p:sldId id="733" r:id="rId46"/>
    <p:sldId id="734" r:id="rId47"/>
    <p:sldId id="735" r:id="rId48"/>
    <p:sldId id="331" r:id="rId49"/>
    <p:sldId id="568" r:id="rId50"/>
    <p:sldId id="32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D6A"/>
    <a:srgbClr val="701471"/>
    <a:srgbClr val="9F6829"/>
    <a:srgbClr val="3C3C69"/>
    <a:srgbClr val="2857A5"/>
    <a:srgbClr val="333366"/>
    <a:srgbClr val="046977"/>
    <a:srgbClr val="504438"/>
    <a:srgbClr val="517A43"/>
    <a:srgbClr val="236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p:scale>
          <a:sx n="101" d="100"/>
          <a:sy n="101" d="100"/>
        </p:scale>
        <p:origin x="256" y="112"/>
      </p:cViewPr>
      <p:guideLst>
        <p:guide orient="horz" pos="2160"/>
        <p:guide pos="3840"/>
      </p:guideLst>
    </p:cSldViewPr>
  </p:slideViewPr>
  <p:notesTextViewPr>
    <p:cViewPr>
      <p:scale>
        <a:sx n="1" d="1"/>
        <a:sy n="1" d="1"/>
      </p:scale>
      <p:origin x="0" y="0"/>
    </p:cViewPr>
  </p:notesTextViewPr>
  <p:sorterViewPr>
    <p:cViewPr>
      <p:scale>
        <a:sx n="100" d="100"/>
        <a:sy n="100" d="100"/>
      </p:scale>
      <p:origin x="0" y="-7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9190C4-7FF2-45F1-8E73-B4ACA471C283}" type="datetimeFigureOut">
              <a:rPr lang="en-US" smtClean="0"/>
              <a:t>8/11/2025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58F1A-EE4B-4BB2-91D5-1614BF6F685A}" type="slidenum">
              <a:rPr lang="en-US" smtClean="0"/>
              <a:t>‹#›</a:t>
            </a:fld>
            <a:endParaRPr lang="en-US" dirty="0"/>
          </a:p>
        </p:txBody>
      </p:sp>
    </p:spTree>
    <p:extLst>
      <p:ext uri="{BB962C8B-B14F-4D97-AF65-F5344CB8AC3E}">
        <p14:creationId xmlns:p14="http://schemas.microsoft.com/office/powerpoint/2010/main" val="99244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Barnum v. Ohio State Univ.</a:t>
            </a:r>
            <a:r>
              <a:rPr lang="en-US" i="1" baseline="0" dirty="0"/>
              <a:t> Med. Cntr</a:t>
            </a:r>
            <a:r>
              <a:rPr lang="en-US" baseline="0" dirty="0"/>
              <a:t>, 642 Fed Appx 525 (6</a:t>
            </a:r>
            <a:r>
              <a:rPr lang="en-US" baseline="30000" dirty="0"/>
              <a:t>th</a:t>
            </a:r>
            <a:r>
              <a:rPr lang="en-US" baseline="0" dirty="0"/>
              <a:t> Cir. 2016).</a:t>
            </a:r>
            <a:endParaRPr lang="en-US" dirty="0"/>
          </a:p>
          <a:p>
            <a:endParaRPr lang="en-US" dirty="0"/>
          </a:p>
        </p:txBody>
      </p:sp>
      <p:sp>
        <p:nvSpPr>
          <p:cNvPr id="4" name="Slide Number Placeholder 3"/>
          <p:cNvSpPr>
            <a:spLocks noGrp="1"/>
          </p:cNvSpPr>
          <p:nvPr>
            <p:ph type="sldNum" sz="quarter" idx="5"/>
          </p:nvPr>
        </p:nvSpPr>
        <p:spPr/>
        <p:txBody>
          <a:bodyPr/>
          <a:lstStyle/>
          <a:p>
            <a:fld id="{86858F1A-EE4B-4BB2-91D5-1614BF6F685A}" type="slidenum">
              <a:rPr lang="en-US" smtClean="0"/>
              <a:t>12</a:t>
            </a:fld>
            <a:endParaRPr lang="en-US" dirty="0"/>
          </a:p>
        </p:txBody>
      </p:sp>
    </p:spTree>
    <p:extLst>
      <p:ext uri="{BB962C8B-B14F-4D97-AF65-F5344CB8AC3E}">
        <p14:creationId xmlns:p14="http://schemas.microsoft.com/office/powerpoint/2010/main" val="2648933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C98830B-CDEC-3866-A1E8-EADF4BF8DA3B}"/>
              </a:ext>
            </a:extLst>
          </p:cNvPr>
          <p:cNvSpPr>
            <a:spLocks noGrp="1" noRot="1" noChangeAspect="1" noChangeArrowheads="1" noTextEdit="1"/>
          </p:cNvSpPr>
          <p:nvPr>
            <p:ph type="sldImg"/>
          </p:nvPr>
        </p:nvSpPr>
        <p:spPr>
          <a:xfrm>
            <a:off x="1155700" y="709613"/>
            <a:ext cx="4546600" cy="3409950"/>
          </a:xfrm>
          <a:ln/>
        </p:spPr>
      </p:sp>
      <p:sp>
        <p:nvSpPr>
          <p:cNvPr id="39939" name="Notes Placeholder 2">
            <a:extLst>
              <a:ext uri="{FF2B5EF4-FFF2-40B4-BE49-F238E27FC236}">
                <a16:creationId xmlns:a16="http://schemas.microsoft.com/office/drawing/2014/main" id="{248DFDAF-D554-D811-3482-03D603575F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9940" name="Slide Number Placeholder 3">
            <a:extLst>
              <a:ext uri="{FF2B5EF4-FFF2-40B4-BE49-F238E27FC236}">
                <a16:creationId xmlns:a16="http://schemas.microsoft.com/office/drawing/2014/main" id="{8214A9CA-68F8-F549-0513-2F3566B56D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D74F935-2DC8-4BBE-AA8F-8097BF41247F}" type="slidenum">
              <a:rPr lang="en-US" altLang="en-US" sz="1000"/>
              <a:pPr/>
              <a:t>41</a:t>
            </a:fld>
            <a:endParaRPr lang="en-US" altLang="en-US"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7D95128-4BA2-B79F-7727-A0690433749A}"/>
              </a:ext>
            </a:extLst>
          </p:cNvPr>
          <p:cNvSpPr>
            <a:spLocks noGrp="1" noRot="1" noChangeAspect="1" noChangeArrowheads="1" noTextEdit="1"/>
          </p:cNvSpPr>
          <p:nvPr>
            <p:ph type="sldImg"/>
          </p:nvPr>
        </p:nvSpPr>
        <p:spPr>
          <a:xfrm>
            <a:off x="1155700" y="709613"/>
            <a:ext cx="4546600" cy="3409950"/>
          </a:xfrm>
          <a:ln/>
        </p:spPr>
      </p:sp>
      <p:sp>
        <p:nvSpPr>
          <p:cNvPr id="41987" name="Notes Placeholder 2">
            <a:extLst>
              <a:ext uri="{FF2B5EF4-FFF2-40B4-BE49-F238E27FC236}">
                <a16:creationId xmlns:a16="http://schemas.microsoft.com/office/drawing/2014/main" id="{F8E5D6AC-A02A-95F0-6456-B6BBFE901B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1988" name="Slide Number Placeholder 3">
            <a:extLst>
              <a:ext uri="{FF2B5EF4-FFF2-40B4-BE49-F238E27FC236}">
                <a16:creationId xmlns:a16="http://schemas.microsoft.com/office/drawing/2014/main" id="{3F24E321-6784-D396-E9CF-61A89972BA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2DF57D62-E874-4FAB-8F22-85B71FE6289B}" type="slidenum">
              <a:rPr lang="en-US" altLang="en-US" sz="1000"/>
              <a:pPr/>
              <a:t>42</a:t>
            </a:fld>
            <a:endParaRPr lang="en-US" altLang="en-US"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7076F13-599B-5E45-E08A-7477D0180673}"/>
              </a:ext>
            </a:extLst>
          </p:cNvPr>
          <p:cNvSpPr>
            <a:spLocks noGrp="1" noRot="1" noChangeAspect="1" noChangeArrowheads="1" noTextEdit="1"/>
          </p:cNvSpPr>
          <p:nvPr>
            <p:ph type="sldImg"/>
          </p:nvPr>
        </p:nvSpPr>
        <p:spPr>
          <a:xfrm>
            <a:off x="1155700" y="709613"/>
            <a:ext cx="4546600" cy="3409950"/>
          </a:xfrm>
          <a:ln/>
        </p:spPr>
      </p:sp>
      <p:sp>
        <p:nvSpPr>
          <p:cNvPr id="44035" name="Notes Placeholder 2">
            <a:extLst>
              <a:ext uri="{FF2B5EF4-FFF2-40B4-BE49-F238E27FC236}">
                <a16:creationId xmlns:a16="http://schemas.microsoft.com/office/drawing/2014/main" id="{063D0E53-B577-BD90-EE84-66CC75A64C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4036" name="Slide Number Placeholder 3">
            <a:extLst>
              <a:ext uri="{FF2B5EF4-FFF2-40B4-BE49-F238E27FC236}">
                <a16:creationId xmlns:a16="http://schemas.microsoft.com/office/drawing/2014/main" id="{C9CBCC77-AF6B-972F-DB93-08F06C46A7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CE35B34-5CDB-4CBB-A2CC-30CAC479BEA2}" type="slidenum">
              <a:rPr lang="en-US" altLang="en-US" sz="1000"/>
              <a:pPr/>
              <a:t>43</a:t>
            </a:fld>
            <a:endParaRPr lang="en-US" alt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00E5272-7CB3-F51B-D6F6-48EE85E6BA36}"/>
              </a:ext>
            </a:extLst>
          </p:cNvPr>
          <p:cNvSpPr>
            <a:spLocks noGrp="1" noRot="1" noChangeAspect="1" noChangeArrowheads="1" noTextEdit="1"/>
          </p:cNvSpPr>
          <p:nvPr>
            <p:ph type="sldImg"/>
          </p:nvPr>
        </p:nvSpPr>
        <p:spPr>
          <a:xfrm>
            <a:off x="1155700" y="709613"/>
            <a:ext cx="4546600" cy="3409950"/>
          </a:xfrm>
          <a:ln/>
        </p:spPr>
      </p:sp>
      <p:sp>
        <p:nvSpPr>
          <p:cNvPr id="46083" name="Notes Placeholder 2">
            <a:extLst>
              <a:ext uri="{FF2B5EF4-FFF2-40B4-BE49-F238E27FC236}">
                <a16:creationId xmlns:a16="http://schemas.microsoft.com/office/drawing/2014/main" id="{2AF09303-B25C-4A71-E970-A14C960C3C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6084" name="Slide Number Placeholder 3">
            <a:extLst>
              <a:ext uri="{FF2B5EF4-FFF2-40B4-BE49-F238E27FC236}">
                <a16:creationId xmlns:a16="http://schemas.microsoft.com/office/drawing/2014/main" id="{5BF0FD1F-1D05-D2EE-6A1A-CDD8285132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961DAF21-BE81-4770-B561-E6D85961A6E6}" type="slidenum">
              <a:rPr lang="en-US" altLang="en-US" sz="1000"/>
              <a:pPr/>
              <a:t>44</a:t>
            </a:fld>
            <a:endParaRPr lang="en-US" alt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EECF420A-B4FA-2987-44A6-9207B2B85737}"/>
              </a:ext>
            </a:extLst>
          </p:cNvPr>
          <p:cNvSpPr>
            <a:spLocks noGrp="1" noRot="1" noChangeAspect="1" noChangeArrowheads="1" noTextEdit="1"/>
          </p:cNvSpPr>
          <p:nvPr>
            <p:ph type="sldImg"/>
          </p:nvPr>
        </p:nvSpPr>
        <p:spPr>
          <a:xfrm>
            <a:off x="1155700" y="709613"/>
            <a:ext cx="4546600" cy="3409950"/>
          </a:xfrm>
          <a:ln/>
        </p:spPr>
      </p:sp>
      <p:sp>
        <p:nvSpPr>
          <p:cNvPr id="76803" name="Notes Placeholder 2">
            <a:extLst>
              <a:ext uri="{FF2B5EF4-FFF2-40B4-BE49-F238E27FC236}">
                <a16:creationId xmlns:a16="http://schemas.microsoft.com/office/drawing/2014/main" id="{2BE1E10A-926B-030E-B764-E1F21191CC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6804" name="Slide Number Placeholder 3">
            <a:extLst>
              <a:ext uri="{FF2B5EF4-FFF2-40B4-BE49-F238E27FC236}">
                <a16:creationId xmlns:a16="http://schemas.microsoft.com/office/drawing/2014/main" id="{9353F2C4-9457-F55B-CD74-B7D10FD5C6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C63418D9-6BF4-41DA-9C77-D8C21D99E171}" type="slidenum">
              <a:rPr lang="en-US" altLang="en-US" sz="1000"/>
              <a:pPr/>
              <a:t>45</a:t>
            </a:fld>
            <a:endParaRPr lang="en-US" alt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Duncan v. GE Int’l, </a:t>
            </a:r>
            <a:r>
              <a:rPr lang="en-US" dirty="0"/>
              <a:t>2018 US Dist LEXIS 160622 (6</a:t>
            </a:r>
            <a:r>
              <a:rPr lang="en-US" baseline="30000" dirty="0"/>
              <a:t>th</a:t>
            </a:r>
            <a:r>
              <a:rPr lang="en-US" baseline="0" dirty="0"/>
              <a:t> Cir. 2018)</a:t>
            </a:r>
            <a:endParaRPr lang="en-US" dirty="0"/>
          </a:p>
          <a:p>
            <a:endParaRPr lang="en-US" dirty="0"/>
          </a:p>
        </p:txBody>
      </p:sp>
      <p:sp>
        <p:nvSpPr>
          <p:cNvPr id="4" name="Slide Number Placeholder 3"/>
          <p:cNvSpPr>
            <a:spLocks noGrp="1"/>
          </p:cNvSpPr>
          <p:nvPr>
            <p:ph type="sldNum" sz="quarter" idx="5"/>
          </p:nvPr>
        </p:nvSpPr>
        <p:spPr/>
        <p:txBody>
          <a:bodyPr/>
          <a:lstStyle/>
          <a:p>
            <a:fld id="{86858F1A-EE4B-4BB2-91D5-1614BF6F685A}" type="slidenum">
              <a:rPr lang="en-US" smtClean="0"/>
              <a:t>15</a:t>
            </a:fld>
            <a:endParaRPr lang="en-US" dirty="0"/>
          </a:p>
        </p:txBody>
      </p:sp>
    </p:spTree>
    <p:extLst>
      <p:ext uri="{BB962C8B-B14F-4D97-AF65-F5344CB8AC3E}">
        <p14:creationId xmlns:p14="http://schemas.microsoft.com/office/powerpoint/2010/main" val="1456257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Painter v. Ill. DOT</a:t>
            </a:r>
            <a:r>
              <a:rPr lang="en-US" dirty="0"/>
              <a:t>, 715 Fed. Appx. 538 (7</a:t>
            </a:r>
            <a:r>
              <a:rPr lang="en-US" baseline="30000" dirty="0"/>
              <a:t>th</a:t>
            </a:r>
            <a:r>
              <a:rPr lang="en-US" dirty="0"/>
              <a:t> Cir. 2017)</a:t>
            </a:r>
          </a:p>
          <a:p>
            <a:endParaRPr lang="en-US" dirty="0"/>
          </a:p>
          <a:p>
            <a:endParaRPr lang="en-US" dirty="0"/>
          </a:p>
        </p:txBody>
      </p:sp>
      <p:sp>
        <p:nvSpPr>
          <p:cNvPr id="4" name="Slide Number Placeholder 3"/>
          <p:cNvSpPr>
            <a:spLocks noGrp="1"/>
          </p:cNvSpPr>
          <p:nvPr>
            <p:ph type="sldNum" sz="quarter" idx="5"/>
          </p:nvPr>
        </p:nvSpPr>
        <p:spPr/>
        <p:txBody>
          <a:bodyPr/>
          <a:lstStyle/>
          <a:p>
            <a:fld id="{86858F1A-EE4B-4BB2-91D5-1614BF6F685A}" type="slidenum">
              <a:rPr lang="en-US" smtClean="0"/>
              <a:t>18</a:t>
            </a:fld>
            <a:endParaRPr lang="en-US" dirty="0"/>
          </a:p>
        </p:txBody>
      </p:sp>
    </p:spTree>
    <p:extLst>
      <p:ext uri="{BB962C8B-B14F-4D97-AF65-F5344CB8AC3E}">
        <p14:creationId xmlns:p14="http://schemas.microsoft.com/office/powerpoint/2010/main" val="137633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1" dirty="0"/>
              <a:t>Painter v. Ill. DOT</a:t>
            </a:r>
            <a:r>
              <a:rPr lang="en-US" dirty="0"/>
              <a:t>, 715 Fed. Appx. 538 (7</a:t>
            </a:r>
            <a:r>
              <a:rPr lang="en-US" baseline="30000" dirty="0"/>
              <a:t>th</a:t>
            </a:r>
            <a:r>
              <a:rPr lang="en-US" dirty="0"/>
              <a:t> Cir. 2017)</a:t>
            </a:r>
          </a:p>
          <a:p>
            <a:endParaRPr lang="en-US" dirty="0"/>
          </a:p>
          <a:p>
            <a:endParaRPr lang="en-US" dirty="0"/>
          </a:p>
        </p:txBody>
      </p:sp>
      <p:sp>
        <p:nvSpPr>
          <p:cNvPr id="4" name="Slide Number Placeholder 3"/>
          <p:cNvSpPr>
            <a:spLocks noGrp="1"/>
          </p:cNvSpPr>
          <p:nvPr>
            <p:ph type="sldNum" sz="quarter" idx="5"/>
          </p:nvPr>
        </p:nvSpPr>
        <p:spPr/>
        <p:txBody>
          <a:bodyPr/>
          <a:lstStyle/>
          <a:p>
            <a:fld id="{86858F1A-EE4B-4BB2-91D5-1614BF6F685A}" type="slidenum">
              <a:rPr lang="en-US" smtClean="0"/>
              <a:t>19</a:t>
            </a:fld>
            <a:endParaRPr lang="en-US" dirty="0"/>
          </a:p>
        </p:txBody>
      </p:sp>
    </p:spTree>
    <p:extLst>
      <p:ext uri="{BB962C8B-B14F-4D97-AF65-F5344CB8AC3E}">
        <p14:creationId xmlns:p14="http://schemas.microsoft.com/office/powerpoint/2010/main" val="116711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i="1" dirty="0"/>
              <a:t>Crumpley v. Associated Wholesale Grocers </a:t>
            </a:r>
            <a:r>
              <a:rPr lang="en-US" sz="1200" dirty="0"/>
              <a:t>(Kansas 2018) (ER could reduce risk of harm of epileptic seizures to security guard  by installing cameras and panic buttons which would reduce plaintiff’s chance of choking, aspirating or dying from a seizure. These are all risks EE faced at home).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2.</a:t>
            </a:r>
            <a:r>
              <a:rPr lang="en-US" sz="1200" baseline="0" dirty="0"/>
              <a:t> </a:t>
            </a:r>
            <a:r>
              <a:rPr lang="en-US" sz="1200" i="1" dirty="0"/>
              <a:t>Horton v. The Hilshire Brands Company </a:t>
            </a:r>
            <a:r>
              <a:rPr lang="en-US" sz="1200" dirty="0"/>
              <a:t>(N.D. Ala. 2018) </a:t>
            </a:r>
            <a:r>
              <a:rPr lang="en-US" sz="1200" baseline="0" dirty="0"/>
              <a:t>Forklift driver claimed disability discrimination when he was suspended after he was tested twice for dangerously high blood pressure uncovered in post-conditional offer physical and follow up testing. The employer was justified in relying</a:t>
            </a:r>
            <a:r>
              <a:rPr lang="en-US" sz="1200" dirty="0"/>
              <a:t> on pre-employment exams and several blood pressure readings, along with “well-known and significant risks” associated with high blood pressure and the particular requirements of operating a fork lift.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86858F1A-EE4B-4BB2-91D5-1614BF6F685A}" type="slidenum">
              <a:rPr lang="en-US" smtClean="0"/>
              <a:t>23</a:t>
            </a:fld>
            <a:endParaRPr lang="en-US" dirty="0"/>
          </a:p>
        </p:txBody>
      </p:sp>
    </p:spTree>
    <p:extLst>
      <p:ext uri="{BB962C8B-B14F-4D97-AF65-F5344CB8AC3E}">
        <p14:creationId xmlns:p14="http://schemas.microsoft.com/office/powerpoint/2010/main" val="362048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2527A-A7A9-4F58-AC23-3B8784566F19}" type="slidenum">
              <a:rPr lang="en-US" smtClean="0"/>
              <a:pPr/>
              <a:t>28</a:t>
            </a:fld>
            <a:endParaRPr lang="en-US" dirty="0"/>
          </a:p>
        </p:txBody>
      </p:sp>
    </p:spTree>
    <p:extLst>
      <p:ext uri="{BB962C8B-B14F-4D97-AF65-F5344CB8AC3E}">
        <p14:creationId xmlns:p14="http://schemas.microsoft.com/office/powerpoint/2010/main" val="2439983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BB99438-7CDC-F9D6-7854-1E7359CC6B6D}"/>
              </a:ext>
            </a:extLst>
          </p:cNvPr>
          <p:cNvSpPr>
            <a:spLocks noGrp="1" noRot="1" noChangeAspect="1" noChangeArrowheads="1" noTextEdit="1"/>
          </p:cNvSpPr>
          <p:nvPr>
            <p:ph type="sldImg"/>
          </p:nvPr>
        </p:nvSpPr>
        <p:spPr>
          <a:xfrm>
            <a:off x="398463" y="709613"/>
            <a:ext cx="6061075" cy="3409950"/>
          </a:xfrm>
          <a:ln/>
        </p:spPr>
      </p:sp>
      <p:sp>
        <p:nvSpPr>
          <p:cNvPr id="70659" name="Notes Placeholder 2">
            <a:extLst>
              <a:ext uri="{FF2B5EF4-FFF2-40B4-BE49-F238E27FC236}">
                <a16:creationId xmlns:a16="http://schemas.microsoft.com/office/drawing/2014/main" id="{3A2D0F49-176F-08D0-32F2-3B92961D9F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0660" name="Slide Number Placeholder 3">
            <a:extLst>
              <a:ext uri="{FF2B5EF4-FFF2-40B4-BE49-F238E27FC236}">
                <a16:creationId xmlns:a16="http://schemas.microsoft.com/office/drawing/2014/main" id="{1610B41F-3EC0-3980-E747-BCDE40D33D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53421EA3-AA92-4424-8F30-AB27163C779D}" type="slidenum">
              <a:rPr lang="en-US" altLang="en-US" sz="1000"/>
              <a:pPr/>
              <a:t>38</a:t>
            </a:fld>
            <a:endParaRPr lang="en-US" alt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144CF65C-92B8-4BA5-B491-3B1BC5B3B04B}"/>
              </a:ext>
            </a:extLst>
          </p:cNvPr>
          <p:cNvSpPr>
            <a:spLocks noGrp="1" noRot="1" noChangeAspect="1" noChangeArrowheads="1" noTextEdit="1"/>
          </p:cNvSpPr>
          <p:nvPr>
            <p:ph type="sldImg"/>
          </p:nvPr>
        </p:nvSpPr>
        <p:spPr>
          <a:xfrm>
            <a:off x="398463" y="709613"/>
            <a:ext cx="6061075" cy="3409950"/>
          </a:xfrm>
          <a:ln/>
        </p:spPr>
      </p:sp>
      <p:sp>
        <p:nvSpPr>
          <p:cNvPr id="72707" name="Notes Placeholder 2">
            <a:extLst>
              <a:ext uri="{FF2B5EF4-FFF2-40B4-BE49-F238E27FC236}">
                <a16:creationId xmlns:a16="http://schemas.microsoft.com/office/drawing/2014/main" id="{4BBEF9CC-09CE-2D09-618B-B278856FB8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2708" name="Slide Number Placeholder 3">
            <a:extLst>
              <a:ext uri="{FF2B5EF4-FFF2-40B4-BE49-F238E27FC236}">
                <a16:creationId xmlns:a16="http://schemas.microsoft.com/office/drawing/2014/main" id="{8326E2DA-647C-11C1-A423-420734740B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DBAE85CD-AE1E-4CAB-A545-88E71D7FF0DD}" type="slidenum">
              <a:rPr lang="en-US" altLang="en-US" sz="1000"/>
              <a:pPr/>
              <a:t>39</a:t>
            </a:fld>
            <a:endParaRPr lang="en-US" alt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549EF11-D64A-BDDB-C557-9FE1EBA95F8D}"/>
              </a:ext>
            </a:extLst>
          </p:cNvPr>
          <p:cNvSpPr>
            <a:spLocks noGrp="1" noRot="1" noChangeAspect="1" noChangeArrowheads="1" noTextEdit="1"/>
          </p:cNvSpPr>
          <p:nvPr>
            <p:ph type="sldImg"/>
          </p:nvPr>
        </p:nvSpPr>
        <p:spPr>
          <a:xfrm>
            <a:off x="1155700" y="709613"/>
            <a:ext cx="4546600" cy="3409950"/>
          </a:xfrm>
          <a:ln/>
        </p:spPr>
      </p:sp>
      <p:sp>
        <p:nvSpPr>
          <p:cNvPr id="37891" name="Notes Placeholder 2">
            <a:extLst>
              <a:ext uri="{FF2B5EF4-FFF2-40B4-BE49-F238E27FC236}">
                <a16:creationId xmlns:a16="http://schemas.microsoft.com/office/drawing/2014/main" id="{3C3B9843-818F-2FDD-618B-BF81181D6E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7892" name="Slide Number Placeholder 3">
            <a:extLst>
              <a:ext uri="{FF2B5EF4-FFF2-40B4-BE49-F238E27FC236}">
                <a16:creationId xmlns:a16="http://schemas.microsoft.com/office/drawing/2014/main" id="{7121FC98-37D1-918F-CDA5-7EB9E9D1C2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04C6FEB8-34E3-40D2-B19D-43DAAB474376}" type="slidenum">
              <a:rPr lang="en-US" altLang="en-US" sz="1000"/>
              <a:pPr/>
              <a:t>40</a:t>
            </a:fld>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52AC-9782-4411-9C2B-0AAE90CBEFB2}"/>
              </a:ext>
            </a:extLst>
          </p:cNvPr>
          <p:cNvSpPr>
            <a:spLocks noGrp="1"/>
          </p:cNvSpPr>
          <p:nvPr>
            <p:ph type="ctrTitle"/>
          </p:nvPr>
        </p:nvSpPr>
        <p:spPr>
          <a:xfrm>
            <a:off x="838200" y="1122363"/>
            <a:ext cx="10515600" cy="2387600"/>
          </a:xfrm>
        </p:spPr>
        <p:txBody>
          <a:bodyPr anchor="b"/>
          <a:lstStyle>
            <a:lvl1pPr algn="ctr">
              <a:defRPr sz="6000">
                <a:solidFill>
                  <a:srgbClr val="0E0D6A"/>
                </a:solidFill>
              </a:defRPr>
            </a:lvl1pPr>
          </a:lstStyle>
          <a:p>
            <a:r>
              <a:rPr lang="en-US" dirty="0"/>
              <a:t>Click to edit Master title style</a:t>
            </a:r>
          </a:p>
        </p:txBody>
      </p:sp>
      <p:sp>
        <p:nvSpPr>
          <p:cNvPr id="3" name="Subtitle 2">
            <a:extLst>
              <a:ext uri="{FF2B5EF4-FFF2-40B4-BE49-F238E27FC236}">
                <a16:creationId xmlns:a16="http://schemas.microsoft.com/office/drawing/2014/main" id="{04B13FAD-7D20-4A43-9370-AD89F9EE76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BDE0F90A-2E8F-4509-9351-49B1AD00D923}"/>
              </a:ext>
            </a:extLst>
          </p:cNvPr>
          <p:cNvSpPr>
            <a:spLocks noGrp="1"/>
          </p:cNvSpPr>
          <p:nvPr>
            <p:ph type="sldNum" sz="quarter" idx="12"/>
          </p:nvPr>
        </p:nvSpPr>
        <p:spPr>
          <a:xfrm>
            <a:off x="1" y="6492875"/>
            <a:ext cx="1121434" cy="365125"/>
          </a:xfrm>
          <a:prstGeom prst="rect">
            <a:avLst/>
          </a:prstGeom>
        </p:spPr>
        <p:txBody>
          <a:bodyPr/>
          <a:lstStyle>
            <a:lvl1pPr algn="r">
              <a:defRPr b="1">
                <a:solidFill>
                  <a:srgbClr val="0E0D6A"/>
                </a:solidFill>
              </a:defRPr>
            </a:lvl1pPr>
          </a:lstStyle>
          <a:p>
            <a:fld id="{6C438451-0F09-4072-8E5D-B0625E49B226}" type="slidenum">
              <a:rPr lang="en-US" smtClean="0"/>
              <a:pPr/>
              <a:t>‹#›</a:t>
            </a:fld>
            <a:endParaRPr lang="en-US" dirty="0"/>
          </a:p>
        </p:txBody>
      </p:sp>
    </p:spTree>
    <p:extLst>
      <p:ext uri="{BB962C8B-B14F-4D97-AF65-F5344CB8AC3E}">
        <p14:creationId xmlns:p14="http://schemas.microsoft.com/office/powerpoint/2010/main" val="23120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434E-8414-4EE7-876B-AA2650110580}"/>
              </a:ext>
            </a:extLst>
          </p:cNvPr>
          <p:cNvSpPr>
            <a:spLocks noGrp="1"/>
          </p:cNvSpPr>
          <p:nvPr>
            <p:ph type="title"/>
          </p:nvPr>
        </p:nvSpPr>
        <p:spPr/>
        <p:txBody>
          <a:bodyPr/>
          <a:lstStyle>
            <a:lvl1pPr>
              <a:defRPr>
                <a:solidFill>
                  <a:srgbClr val="0E0D6A"/>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C32D978B-295D-445C-AED4-67146512EE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17F1211-14CD-1B33-92B7-4C622E34D1E3}"/>
              </a:ext>
            </a:extLst>
          </p:cNvPr>
          <p:cNvSpPr>
            <a:spLocks noGrp="1"/>
          </p:cNvSpPr>
          <p:nvPr>
            <p:ph type="sldNum" sz="quarter" idx="12"/>
          </p:nvPr>
        </p:nvSpPr>
        <p:spPr>
          <a:xfrm>
            <a:off x="1" y="6492875"/>
            <a:ext cx="1121434" cy="365125"/>
          </a:xfrm>
          <a:prstGeom prst="rect">
            <a:avLst/>
          </a:prstGeom>
        </p:spPr>
        <p:txBody>
          <a:bodyPr/>
          <a:lstStyle>
            <a:lvl1pPr algn="r">
              <a:defRPr b="1">
                <a:solidFill>
                  <a:srgbClr val="0E0D6A"/>
                </a:solidFill>
              </a:defRPr>
            </a:lvl1pPr>
          </a:lstStyle>
          <a:p>
            <a:fld id="{6C438451-0F09-4072-8E5D-B0625E49B226}" type="slidenum">
              <a:rPr lang="en-US" smtClean="0"/>
              <a:pPr/>
              <a:t>‹#›</a:t>
            </a:fld>
            <a:endParaRPr lang="en-US" dirty="0"/>
          </a:p>
        </p:txBody>
      </p:sp>
    </p:spTree>
    <p:extLst>
      <p:ext uri="{BB962C8B-B14F-4D97-AF65-F5344CB8AC3E}">
        <p14:creationId xmlns:p14="http://schemas.microsoft.com/office/powerpoint/2010/main" val="286921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B7851B-73F4-46A7-8B68-B3EF82DF2BC0}"/>
              </a:ext>
            </a:extLst>
          </p:cNvPr>
          <p:cNvSpPr>
            <a:spLocks noGrp="1"/>
          </p:cNvSpPr>
          <p:nvPr>
            <p:ph type="title" orient="vert"/>
          </p:nvPr>
        </p:nvSpPr>
        <p:spPr>
          <a:xfrm>
            <a:off x="8724900" y="365125"/>
            <a:ext cx="2628900" cy="5811838"/>
          </a:xfrm>
        </p:spPr>
        <p:txBody>
          <a:bodyPr vert="eaVert"/>
          <a:lstStyle>
            <a:lvl1pPr>
              <a:defRPr>
                <a:solidFill>
                  <a:srgbClr val="0E0D6A"/>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9DB27800-356C-49FB-A65B-64AB08570A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9AB26A9-8C79-D060-95E0-5D5A8F2479F2}"/>
              </a:ext>
            </a:extLst>
          </p:cNvPr>
          <p:cNvSpPr>
            <a:spLocks noGrp="1"/>
          </p:cNvSpPr>
          <p:nvPr>
            <p:ph type="sldNum" sz="quarter" idx="12"/>
          </p:nvPr>
        </p:nvSpPr>
        <p:spPr>
          <a:xfrm>
            <a:off x="1" y="6492875"/>
            <a:ext cx="1121434" cy="365125"/>
          </a:xfrm>
          <a:prstGeom prst="rect">
            <a:avLst/>
          </a:prstGeom>
        </p:spPr>
        <p:txBody>
          <a:bodyPr/>
          <a:lstStyle>
            <a:lvl1pPr algn="r">
              <a:defRPr b="1">
                <a:solidFill>
                  <a:srgbClr val="0E0D6A"/>
                </a:solidFill>
              </a:defRPr>
            </a:lvl1pPr>
          </a:lstStyle>
          <a:p>
            <a:fld id="{6C438451-0F09-4072-8E5D-B0625E49B226}" type="slidenum">
              <a:rPr lang="en-US" smtClean="0"/>
              <a:pPr/>
              <a:t>‹#›</a:t>
            </a:fld>
            <a:endParaRPr lang="en-US" dirty="0"/>
          </a:p>
        </p:txBody>
      </p:sp>
    </p:spTree>
    <p:extLst>
      <p:ext uri="{BB962C8B-B14F-4D97-AF65-F5344CB8AC3E}">
        <p14:creationId xmlns:p14="http://schemas.microsoft.com/office/powerpoint/2010/main" val="638787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16228-D353-414D-8B73-CCD7D7FA4E39}"/>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61A1146-60F4-477E-B54F-9F7F4A45751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0007C43C-E4E6-4FE5-B1E4-4CC96D4EDE80}"/>
              </a:ext>
            </a:extLst>
          </p:cNvPr>
          <p:cNvSpPr>
            <a:spLocks noGrp="1"/>
          </p:cNvSpPr>
          <p:nvPr>
            <p:ph type="body" sz="quarter" idx="12"/>
          </p:nvPr>
        </p:nvSpPr>
        <p:spPr>
          <a:xfrm>
            <a:off x="685801" y="1554480"/>
            <a:ext cx="10515600" cy="4416185"/>
          </a:xfrm>
        </p:spPr>
        <p:txBody>
          <a:bodyPr/>
          <a:lstStyle>
            <a:lvl3pPr marL="1143000" indent="-228600">
              <a:buFont typeface="System Font Regular"/>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73A9BEAD-605B-A647-825F-753604EE2B9F}"/>
              </a:ext>
            </a:extLst>
          </p:cNvPr>
          <p:cNvSpPr>
            <a:spLocks noGrp="1"/>
          </p:cNvSpPr>
          <p:nvPr>
            <p:ph type="ftr" sz="quarter" idx="3"/>
          </p:nvPr>
        </p:nvSpPr>
        <p:spPr>
          <a:xfrm>
            <a:off x="685800" y="6356350"/>
            <a:ext cx="4872038"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r>
              <a:rPr lang="en-US" b="1" dirty="0">
                <a:solidFill>
                  <a:schemeClr val="accent5"/>
                </a:solidFill>
              </a:rPr>
              <a:t> • </a:t>
            </a:r>
            <a:r>
              <a:rPr lang="en-US" dirty="0"/>
              <a:t>Corporate Counsel Conference 2022</a:t>
            </a:r>
            <a:r>
              <a:rPr lang="en-US" dirty="0">
                <a:solidFill>
                  <a:schemeClr val="accent5"/>
                </a:solidFill>
              </a:rPr>
              <a:t> </a:t>
            </a:r>
            <a:r>
              <a:rPr lang="en-US" b="1" dirty="0">
                <a:solidFill>
                  <a:schemeClr val="accent5"/>
                </a:solidFill>
              </a:rPr>
              <a:t>• </a:t>
            </a:r>
            <a:r>
              <a:rPr lang="en-US" b="1" dirty="0"/>
              <a:t>#JLCCC2022</a:t>
            </a:r>
            <a:endParaRPr lang="en-US" dirty="0"/>
          </a:p>
          <a:p>
            <a:endParaRPr lang="en-US" dirty="0"/>
          </a:p>
        </p:txBody>
      </p:sp>
    </p:spTree>
    <p:extLst>
      <p:ext uri="{BB962C8B-B14F-4D97-AF65-F5344CB8AC3E}">
        <p14:creationId xmlns:p14="http://schemas.microsoft.com/office/powerpoint/2010/main" val="169446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1425-BDAA-49B8-8C0B-4D3D6ED63CC3}"/>
              </a:ext>
            </a:extLst>
          </p:cNvPr>
          <p:cNvSpPr>
            <a:spLocks noGrp="1"/>
          </p:cNvSpPr>
          <p:nvPr>
            <p:ph type="title" hasCustomPrompt="1"/>
          </p:nvPr>
        </p:nvSpPr>
        <p:spPr/>
        <p:txBody>
          <a:bodyPr anchor="b"/>
          <a:lstStyle>
            <a:lvl1pPr>
              <a:defRPr sz="4400">
                <a:latin typeface="Baskerville Old Face" panose="020206020805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29A8D1C-9E43-4E07-BFDA-A13C7FC10EFA}"/>
              </a:ext>
            </a:extLst>
          </p:cNvPr>
          <p:cNvSpPr>
            <a:spLocks noGrp="1"/>
          </p:cNvSpPr>
          <p:nvPr>
            <p:ph sz="half" idx="1"/>
          </p:nvPr>
        </p:nvSpPr>
        <p:spPr>
          <a:xfrm>
            <a:off x="457200" y="2171700"/>
            <a:ext cx="5410196" cy="4076699"/>
          </a:xfrm>
        </p:spPr>
        <p:txBody>
          <a:bodyPr/>
          <a:lstStyle>
            <a:lvl1pPr>
              <a:lnSpc>
                <a:spcPct val="150000"/>
              </a:lnSpc>
              <a:defRPr sz="2400"/>
            </a:lvl1pPr>
            <a:lvl2pPr>
              <a:lnSpc>
                <a:spcPct val="150000"/>
              </a:lnSpc>
              <a:defRPr sz="2400"/>
            </a:lvl2pPr>
            <a:lvl3pPr>
              <a:lnSpc>
                <a:spcPct val="150000"/>
              </a:lnSpc>
              <a:defRPr sz="2400"/>
            </a:lvl3pPr>
            <a:lvl4pPr>
              <a:lnSpc>
                <a:spcPct val="150000"/>
              </a:lnSpc>
              <a:defRPr sz="2400"/>
            </a:lvl4pPr>
            <a:lvl5pPr>
              <a:lnSpc>
                <a:spcPct val="150000"/>
              </a:lnSpc>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C4DB1211-2196-486B-8A09-1BE6679B1EF1}"/>
              </a:ext>
            </a:extLst>
          </p:cNvPr>
          <p:cNvSpPr>
            <a:spLocks noGrp="1"/>
          </p:cNvSpPr>
          <p:nvPr>
            <p:ph sz="half" idx="2"/>
          </p:nvPr>
        </p:nvSpPr>
        <p:spPr>
          <a:xfrm>
            <a:off x="6172200" y="2171700"/>
            <a:ext cx="5562600" cy="4076699"/>
          </a:xfrm>
        </p:spPr>
        <p:txBody>
          <a:bodyPr/>
          <a:lstStyle>
            <a:lvl1pPr>
              <a:lnSpc>
                <a:spcPct val="150000"/>
              </a:lnSpc>
              <a:defRPr sz="2400"/>
            </a:lvl1pPr>
            <a:lvl2pPr>
              <a:lnSpc>
                <a:spcPct val="150000"/>
              </a:lnSpc>
              <a:defRPr sz="2400"/>
            </a:lvl2pPr>
            <a:lvl3pPr>
              <a:lnSpc>
                <a:spcPct val="150000"/>
              </a:lnSpc>
              <a:defRPr sz="2400"/>
            </a:lvl3pPr>
            <a:lvl4pPr>
              <a:lnSpc>
                <a:spcPct val="150000"/>
              </a:lnSpc>
              <a:defRPr sz="2400"/>
            </a:lvl4pPr>
            <a:lvl5pPr>
              <a:lnSpc>
                <a:spcPct val="150000"/>
              </a:lnSpc>
              <a:defRPr sz="18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Right Corner Curve">
            <a:extLst>
              <a:ext uri="{FF2B5EF4-FFF2-40B4-BE49-F238E27FC236}">
                <a16:creationId xmlns:a16="http://schemas.microsoft.com/office/drawing/2014/main" id="{47950B1F-275D-4A58-A3B6-4DF7358927D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01592" y="0"/>
            <a:ext cx="2488884" cy="2255029"/>
          </a:xfrm>
          <a:prstGeom prst="rect">
            <a:avLst/>
          </a:prstGeom>
          <a:noFill/>
        </p:spPr>
      </p:pic>
      <p:sp>
        <p:nvSpPr>
          <p:cNvPr id="5" name="Footer Placeholder 3">
            <a:extLst>
              <a:ext uri="{FF2B5EF4-FFF2-40B4-BE49-F238E27FC236}">
                <a16:creationId xmlns:a16="http://schemas.microsoft.com/office/drawing/2014/main" id="{49E7D595-0C5B-222C-6118-1FD536047E97}"/>
              </a:ext>
            </a:extLst>
          </p:cNvPr>
          <p:cNvSpPr>
            <a:spLocks noGrp="1"/>
          </p:cNvSpPr>
          <p:nvPr>
            <p:ph type="ftr" sz="quarter" idx="11"/>
          </p:nvPr>
        </p:nvSpPr>
        <p:spPr>
          <a:xfrm>
            <a:off x="457200" y="6400800"/>
            <a:ext cx="4114800" cy="182880"/>
          </a:xfrm>
        </p:spPr>
        <p:txBody>
          <a:bodyPr/>
          <a:lstStyle/>
          <a:p>
            <a:r>
              <a:rPr lang="en-US"/>
              <a:t>Jackson Lewis P.C.</a:t>
            </a:r>
          </a:p>
        </p:txBody>
      </p:sp>
      <p:sp>
        <p:nvSpPr>
          <p:cNvPr id="9" name="Slide Number Placeholder 4">
            <a:extLst>
              <a:ext uri="{FF2B5EF4-FFF2-40B4-BE49-F238E27FC236}">
                <a16:creationId xmlns:a16="http://schemas.microsoft.com/office/drawing/2014/main" id="{D1BF6D5F-4D36-27B3-738F-BDA26DEB9165}"/>
              </a:ext>
            </a:extLst>
          </p:cNvPr>
          <p:cNvSpPr>
            <a:spLocks noGrp="1"/>
          </p:cNvSpPr>
          <p:nvPr>
            <p:ph type="sldNum" sz="quarter" idx="12"/>
          </p:nvPr>
        </p:nvSpPr>
        <p:spPr>
          <a:xfrm>
            <a:off x="8991600" y="6400800"/>
            <a:ext cx="2743200" cy="182880"/>
          </a:xfrm>
        </p:spPr>
        <p:txBody>
          <a:bodyPr/>
          <a:lstStyle/>
          <a:p>
            <a:fld id="{383F3514-756C-46CF-9BAC-E3A35702E0A5}" type="slidenum">
              <a:rPr lang="en-US" smtClean="0"/>
              <a:t>‹#›</a:t>
            </a:fld>
            <a:endParaRPr lang="en-US"/>
          </a:p>
        </p:txBody>
      </p:sp>
    </p:spTree>
    <p:extLst>
      <p:ext uri="{BB962C8B-B14F-4D97-AF65-F5344CB8AC3E}">
        <p14:creationId xmlns:p14="http://schemas.microsoft.com/office/powerpoint/2010/main" val="3300084692"/>
      </p:ext>
    </p:extLst>
  </p:cSld>
  <p:clrMapOvr>
    <a:masterClrMapping/>
  </p:clrMapOvr>
  <p:extLst>
    <p:ext uri="{DCECCB84-F9BA-43D5-87BE-67443E8EF086}">
      <p15:sldGuideLst xmlns:p15="http://schemas.microsoft.com/office/powerpoint/2012/main">
        <p15:guide id="1" pos="3792">
          <p15:clr>
            <a:srgbClr val="FBAE40"/>
          </p15:clr>
        </p15:guide>
        <p15:guide id="2" pos="3888">
          <p15:clr>
            <a:srgbClr val="FBAE40"/>
          </p15:clr>
        </p15:guide>
        <p15:guide id="3" orient="horz" pos="1368">
          <p15:clr>
            <a:srgbClr val="FBAE40"/>
          </p15:clr>
        </p15:guide>
        <p15:guide id="4" orient="horz" pos="14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1425-BDAA-49B8-8C0B-4D3D6ED63CC3}"/>
              </a:ext>
            </a:extLst>
          </p:cNvPr>
          <p:cNvSpPr>
            <a:spLocks noGrp="1"/>
          </p:cNvSpPr>
          <p:nvPr>
            <p:ph type="title" hasCustomPrompt="1"/>
          </p:nvPr>
        </p:nvSpPr>
        <p:spPr/>
        <p:txBody>
          <a:bodyPr anchor="b"/>
          <a:lstStyle>
            <a:lvl1pPr>
              <a:defRPr sz="4400">
                <a:latin typeface="Baskerville Old Face" panose="020206020805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29A8D1C-9E43-4E07-BFDA-A13C7FC10EFA}"/>
              </a:ext>
            </a:extLst>
          </p:cNvPr>
          <p:cNvSpPr>
            <a:spLocks noGrp="1"/>
          </p:cNvSpPr>
          <p:nvPr>
            <p:ph sz="half" idx="1"/>
          </p:nvPr>
        </p:nvSpPr>
        <p:spPr>
          <a:xfrm>
            <a:off x="457200" y="2171700"/>
            <a:ext cx="3649980" cy="4076699"/>
          </a:xfrm>
        </p:spPr>
        <p:txBody>
          <a:bodyPr/>
          <a:lstStyle>
            <a:lvl1pPr>
              <a:lnSpc>
                <a:spcPct val="150000"/>
              </a:lnSpc>
              <a:defRPr sz="2000"/>
            </a:lvl1pPr>
            <a:lvl2pPr>
              <a:lnSpc>
                <a:spcPct val="150000"/>
              </a:lnSpc>
              <a:defRPr sz="2000"/>
            </a:lvl2pPr>
            <a:lvl3pPr>
              <a:lnSpc>
                <a:spcPct val="150000"/>
              </a:lnSpc>
              <a:defRPr sz="2000"/>
            </a:lvl3pPr>
            <a:lvl4pPr>
              <a:lnSpc>
                <a:spcPct val="150000"/>
              </a:lnSpc>
              <a:defRPr sz="2000"/>
            </a:lvl4pPr>
            <a:lvl5pPr marL="347662" indent="0">
              <a:lnSpc>
                <a:spcPct val="150000"/>
              </a:lnSpc>
              <a:buNone/>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C4DB1211-2196-486B-8A09-1BE6679B1EF1}"/>
              </a:ext>
            </a:extLst>
          </p:cNvPr>
          <p:cNvSpPr>
            <a:spLocks noGrp="1"/>
          </p:cNvSpPr>
          <p:nvPr>
            <p:ph sz="half" idx="2"/>
          </p:nvPr>
        </p:nvSpPr>
        <p:spPr>
          <a:xfrm>
            <a:off x="4272534" y="2171700"/>
            <a:ext cx="3648456" cy="4076700"/>
          </a:xfrm>
        </p:spPr>
        <p:txBody>
          <a:bodyPr/>
          <a:lstStyle>
            <a:lvl1pPr>
              <a:lnSpc>
                <a:spcPct val="150000"/>
              </a:lnSpc>
              <a:defRPr sz="2000"/>
            </a:lvl1pPr>
            <a:lvl2pPr>
              <a:lnSpc>
                <a:spcPct val="150000"/>
              </a:lnSpc>
              <a:defRPr sz="2000"/>
            </a:lvl2pPr>
            <a:lvl3pPr>
              <a:lnSpc>
                <a:spcPct val="150000"/>
              </a:lnSpc>
              <a:defRPr sz="2000"/>
            </a:lvl3pPr>
            <a:lvl4pPr>
              <a:lnSpc>
                <a:spcPct val="150000"/>
              </a:lnSpc>
              <a:defRPr sz="2000"/>
            </a:lvl4pPr>
            <a:lvl5pPr marL="347662" indent="0">
              <a:lnSpc>
                <a:spcPct val="150000"/>
              </a:lnSpc>
              <a:buNone/>
              <a:defRPr sz="18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Right Corner Curve">
            <a:extLst>
              <a:ext uri="{FF2B5EF4-FFF2-40B4-BE49-F238E27FC236}">
                <a16:creationId xmlns:a16="http://schemas.microsoft.com/office/drawing/2014/main" id="{47950B1F-275D-4A58-A3B6-4DF7358927D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01592" y="0"/>
            <a:ext cx="2488884" cy="2255029"/>
          </a:xfrm>
          <a:prstGeom prst="rect">
            <a:avLst/>
          </a:prstGeom>
          <a:noFill/>
        </p:spPr>
      </p:pic>
      <p:sp>
        <p:nvSpPr>
          <p:cNvPr id="9" name="Content Placeholder 3">
            <a:extLst>
              <a:ext uri="{FF2B5EF4-FFF2-40B4-BE49-F238E27FC236}">
                <a16:creationId xmlns:a16="http://schemas.microsoft.com/office/drawing/2014/main" id="{D249D5CF-59B9-4B28-BB5F-0CDA024DE727}"/>
              </a:ext>
            </a:extLst>
          </p:cNvPr>
          <p:cNvSpPr>
            <a:spLocks noGrp="1"/>
          </p:cNvSpPr>
          <p:nvPr>
            <p:ph sz="half" idx="13"/>
          </p:nvPr>
        </p:nvSpPr>
        <p:spPr>
          <a:xfrm>
            <a:off x="8086344" y="2171700"/>
            <a:ext cx="3648456" cy="4076700"/>
          </a:xfrm>
        </p:spPr>
        <p:txBody>
          <a:bodyPr/>
          <a:lstStyle>
            <a:lvl1pPr>
              <a:lnSpc>
                <a:spcPct val="150000"/>
              </a:lnSpc>
              <a:defRPr sz="2000"/>
            </a:lvl1pPr>
            <a:lvl2pPr>
              <a:lnSpc>
                <a:spcPct val="150000"/>
              </a:lnSpc>
              <a:defRPr sz="2000"/>
            </a:lvl2pPr>
            <a:lvl3pPr>
              <a:lnSpc>
                <a:spcPct val="150000"/>
              </a:lnSpc>
              <a:defRPr sz="2000"/>
            </a:lvl3pPr>
            <a:lvl4pPr>
              <a:lnSpc>
                <a:spcPct val="150000"/>
              </a:lnSpc>
              <a:defRPr sz="2000"/>
            </a:lvl4pPr>
            <a:lvl5pPr>
              <a:lnSpc>
                <a:spcPct val="150000"/>
              </a:lnSpc>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3">
            <a:extLst>
              <a:ext uri="{FF2B5EF4-FFF2-40B4-BE49-F238E27FC236}">
                <a16:creationId xmlns:a16="http://schemas.microsoft.com/office/drawing/2014/main" id="{8D1AE0BA-6DB2-0FC5-D1FF-310CE1D106E1}"/>
              </a:ext>
            </a:extLst>
          </p:cNvPr>
          <p:cNvSpPr>
            <a:spLocks noGrp="1"/>
          </p:cNvSpPr>
          <p:nvPr>
            <p:ph type="ftr" sz="quarter" idx="11"/>
          </p:nvPr>
        </p:nvSpPr>
        <p:spPr>
          <a:xfrm>
            <a:off x="457200" y="6400800"/>
            <a:ext cx="4114800" cy="182880"/>
          </a:xfrm>
        </p:spPr>
        <p:txBody>
          <a:bodyPr/>
          <a:lstStyle/>
          <a:p>
            <a:r>
              <a:rPr lang="en-US"/>
              <a:t>Jackson Lewis P.C.</a:t>
            </a:r>
          </a:p>
        </p:txBody>
      </p:sp>
      <p:sp>
        <p:nvSpPr>
          <p:cNvPr id="10" name="Slide Number Placeholder 4">
            <a:extLst>
              <a:ext uri="{FF2B5EF4-FFF2-40B4-BE49-F238E27FC236}">
                <a16:creationId xmlns:a16="http://schemas.microsoft.com/office/drawing/2014/main" id="{5D21D797-5E12-6259-9734-E76EC04ED1D2}"/>
              </a:ext>
            </a:extLst>
          </p:cNvPr>
          <p:cNvSpPr>
            <a:spLocks noGrp="1"/>
          </p:cNvSpPr>
          <p:nvPr>
            <p:ph type="sldNum" sz="quarter" idx="12"/>
          </p:nvPr>
        </p:nvSpPr>
        <p:spPr>
          <a:xfrm>
            <a:off x="8991600" y="6400800"/>
            <a:ext cx="2743200" cy="182880"/>
          </a:xfrm>
        </p:spPr>
        <p:txBody>
          <a:bodyPr/>
          <a:lstStyle/>
          <a:p>
            <a:fld id="{383F3514-756C-46CF-9BAC-E3A35702E0A5}" type="slidenum">
              <a:rPr lang="en-US" smtClean="0"/>
              <a:t>‹#›</a:t>
            </a:fld>
            <a:endParaRPr lang="en-US"/>
          </a:p>
        </p:txBody>
      </p:sp>
    </p:spTree>
    <p:extLst>
      <p:ext uri="{BB962C8B-B14F-4D97-AF65-F5344CB8AC3E}">
        <p14:creationId xmlns:p14="http://schemas.microsoft.com/office/powerpoint/2010/main" val="3896586107"/>
      </p:ext>
    </p:extLst>
  </p:cSld>
  <p:clrMapOvr>
    <a:masterClrMapping/>
  </p:clrMapOvr>
  <p:extLst>
    <p:ext uri="{DCECCB84-F9BA-43D5-87BE-67443E8EF086}">
      <p15:sldGuideLst xmlns:p15="http://schemas.microsoft.com/office/powerpoint/2012/main">
        <p15:guide id="1" pos="2592">
          <p15:clr>
            <a:srgbClr val="FBAE40"/>
          </p15:clr>
        </p15:guide>
        <p15:guide id="2" pos="2688">
          <p15:clr>
            <a:srgbClr val="FBAE40"/>
          </p15:clr>
        </p15:guide>
        <p15:guide id="3" orient="horz" pos="1368">
          <p15:clr>
            <a:srgbClr val="FBAE40"/>
          </p15:clr>
        </p15:guide>
        <p15:guide id="4" orient="horz" pos="1464">
          <p15:clr>
            <a:srgbClr val="FBAE40"/>
          </p15:clr>
        </p15:guide>
        <p15:guide id="5" pos="5088">
          <p15:clr>
            <a:srgbClr val="FBAE40"/>
          </p15:clr>
        </p15:guide>
        <p15:guide id="6" pos="49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3571-766F-4CCB-BDD6-20FE89E621CC}"/>
              </a:ext>
            </a:extLst>
          </p:cNvPr>
          <p:cNvSpPr>
            <a:spLocks noGrp="1"/>
          </p:cNvSpPr>
          <p:nvPr>
            <p:ph type="title" hasCustomPrompt="1"/>
          </p:nvPr>
        </p:nvSpPr>
        <p:spPr>
          <a:xfrm>
            <a:off x="457200" y="835126"/>
            <a:ext cx="6944617" cy="742071"/>
          </a:xfrm>
        </p:spPr>
        <p:txBody>
          <a:bodyPr anchor="b"/>
          <a:lstStyle>
            <a:lvl1pPr>
              <a:defRPr sz="4400">
                <a:latin typeface="Baskerville Old Face" panose="020206020805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157B713-8A2E-48C3-92DE-83F8F0F2E8E9}"/>
              </a:ext>
            </a:extLst>
          </p:cNvPr>
          <p:cNvSpPr>
            <a:spLocks noGrp="1"/>
          </p:cNvSpPr>
          <p:nvPr>
            <p:ph idx="1"/>
          </p:nvPr>
        </p:nvSpPr>
        <p:spPr>
          <a:xfrm>
            <a:off x="457200" y="2171700"/>
            <a:ext cx="6947452" cy="4088006"/>
          </a:xfrm>
        </p:spPr>
        <p:txBody>
          <a:bodyPr/>
          <a:lstStyle>
            <a:lvl1pPr>
              <a:lnSpc>
                <a:spcPct val="150000"/>
              </a:lnSpc>
              <a:defRPr sz="2400"/>
            </a:lvl1pPr>
            <a:lvl2pPr>
              <a:lnSpc>
                <a:spcPct val="150000"/>
              </a:lnSpc>
              <a:defRPr sz="2400"/>
            </a:lvl2pPr>
            <a:lvl3pPr>
              <a:lnSpc>
                <a:spcPct val="150000"/>
              </a:lnSpc>
              <a:defRPr sz="2400"/>
            </a:lvl3pPr>
            <a:lvl4pPr>
              <a:lnSpc>
                <a:spcPct val="150000"/>
              </a:lnSpc>
              <a:defRPr sz="2400"/>
            </a:lvl4pPr>
            <a:lvl5pPr marL="347662" indent="0">
              <a:lnSpc>
                <a:spcPct val="150000"/>
              </a:lnSpc>
              <a:buNone/>
              <a:defRPr sz="18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lacement" hidden="1">
            <a:extLst>
              <a:ext uri="{FF2B5EF4-FFF2-40B4-BE49-F238E27FC236}">
                <a16:creationId xmlns:a16="http://schemas.microsoft.com/office/drawing/2014/main" id="{F3A53350-60AD-4707-9B57-CE7EB98D7F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4" name="Picture Placeholder 6">
            <a:extLst>
              <a:ext uri="{FF2B5EF4-FFF2-40B4-BE49-F238E27FC236}">
                <a16:creationId xmlns:a16="http://schemas.microsoft.com/office/drawing/2014/main" id="{EF8592CA-F9D4-6B17-8712-5F35BA20BF60}"/>
              </a:ext>
            </a:extLst>
          </p:cNvPr>
          <p:cNvSpPr>
            <a:spLocks noGrp="1"/>
          </p:cNvSpPr>
          <p:nvPr>
            <p:ph type="pic" idx="14"/>
          </p:nvPr>
        </p:nvSpPr>
        <p:spPr>
          <a:xfrm>
            <a:off x="7810500" y="0"/>
            <a:ext cx="4381500" cy="6858000"/>
          </a:xfrm>
        </p:spPr>
        <p:txBody>
          <a:bodyPr anchor="ctr"/>
          <a:lstStyle>
            <a:lvl1pPr algn="ctr">
              <a:defRPr/>
            </a:lvl1pPr>
          </a:lstStyle>
          <a:p>
            <a:r>
              <a:rPr lang="en-US"/>
              <a:t>Click icon to add picture</a:t>
            </a:r>
          </a:p>
        </p:txBody>
      </p:sp>
      <p:sp>
        <p:nvSpPr>
          <p:cNvPr id="7" name="Footer Placeholder 4">
            <a:extLst>
              <a:ext uri="{FF2B5EF4-FFF2-40B4-BE49-F238E27FC236}">
                <a16:creationId xmlns:a16="http://schemas.microsoft.com/office/drawing/2014/main" id="{524F2BF8-17A0-51FE-DD5B-C7EDB13A08D0}"/>
              </a:ext>
            </a:extLst>
          </p:cNvPr>
          <p:cNvSpPr>
            <a:spLocks noGrp="1"/>
          </p:cNvSpPr>
          <p:nvPr>
            <p:ph type="ftr" sz="quarter" idx="11"/>
          </p:nvPr>
        </p:nvSpPr>
        <p:spPr>
          <a:xfrm>
            <a:off x="457200" y="6400800"/>
            <a:ext cx="4114800" cy="182880"/>
          </a:xfrm>
        </p:spPr>
        <p:txBody>
          <a:bodyPr/>
          <a:lstStyle/>
          <a:p>
            <a:r>
              <a:rPr lang="en-US" dirty="0"/>
              <a:t>Jackson Lewis P.C.</a:t>
            </a:r>
          </a:p>
        </p:txBody>
      </p:sp>
    </p:spTree>
    <p:extLst>
      <p:ext uri="{BB962C8B-B14F-4D97-AF65-F5344CB8AC3E}">
        <p14:creationId xmlns:p14="http://schemas.microsoft.com/office/powerpoint/2010/main" val="2878863212"/>
      </p:ext>
    </p:extLst>
  </p:cSld>
  <p:clrMapOvr>
    <a:masterClrMapping/>
  </p:clrMapOvr>
  <p:extLst>
    <p:ext uri="{DCECCB84-F9BA-43D5-87BE-67443E8EF086}">
      <p15:sldGuideLst xmlns:p15="http://schemas.microsoft.com/office/powerpoint/2012/main">
        <p15:guide id="1" pos="4992">
          <p15:clr>
            <a:srgbClr val="FBAE40"/>
          </p15:clr>
        </p15:guide>
        <p15:guide id="2" pos="5088">
          <p15:clr>
            <a:srgbClr val="FBAE40"/>
          </p15:clr>
        </p15:guide>
        <p15:guide id="3" orient="horz" pos="1368">
          <p15:clr>
            <a:srgbClr val="FBAE40"/>
          </p15:clr>
        </p15:guide>
        <p15:guide id="4" orient="horz" pos="14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2602-B91D-4DE6-A931-11637125CAB8}"/>
              </a:ext>
            </a:extLst>
          </p:cNvPr>
          <p:cNvSpPr>
            <a:spLocks noGrp="1"/>
          </p:cNvSpPr>
          <p:nvPr>
            <p:ph type="title"/>
          </p:nvPr>
        </p:nvSpPr>
        <p:spPr/>
        <p:txBody>
          <a:bodyPr/>
          <a:lstStyle>
            <a:lvl1pPr>
              <a:defRPr>
                <a:solidFill>
                  <a:srgbClr val="0E0D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E41A177-2575-4D39-AEEB-C5F3C4B3DB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5F196C7-AAB6-4D37-AAA7-8CB52B6526D8}"/>
              </a:ext>
            </a:extLst>
          </p:cNvPr>
          <p:cNvSpPr txBox="1">
            <a:spLocks/>
          </p:cNvSpPr>
          <p:nvPr userDrawn="1"/>
        </p:nvSpPr>
        <p:spPr>
          <a:xfrm>
            <a:off x="1" y="6492875"/>
            <a:ext cx="1121434" cy="365125"/>
          </a:xfrm>
          <a:prstGeom prst="rect">
            <a:avLst/>
          </a:prstGeom>
        </p:spPr>
        <p:txBody>
          <a:bodyPr/>
          <a:lstStyle>
            <a:defPPr>
              <a:defRPr lang="en-US"/>
            </a:defPPr>
            <a:lvl1pPr marL="0" algn="r" defTabSz="914400" rtl="0" eaLnBrk="1" latinLnBrk="0" hangingPunct="1">
              <a:defRPr sz="1800" b="1" kern="1200">
                <a:solidFill>
                  <a:srgbClr val="0E0D6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38451-0F09-4072-8E5D-B0625E49B226}" type="slidenum">
              <a:rPr lang="en-US" smtClean="0"/>
              <a:pPr/>
              <a:t>‹#›</a:t>
            </a:fld>
            <a:endParaRPr lang="en-US" dirty="0"/>
          </a:p>
        </p:txBody>
      </p:sp>
    </p:spTree>
    <p:extLst>
      <p:ext uri="{BB962C8B-B14F-4D97-AF65-F5344CB8AC3E}">
        <p14:creationId xmlns:p14="http://schemas.microsoft.com/office/powerpoint/2010/main" val="40605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8E9B-2F75-4A62-A370-9EE807616ECA}"/>
              </a:ext>
            </a:extLst>
          </p:cNvPr>
          <p:cNvSpPr>
            <a:spLocks noGrp="1"/>
          </p:cNvSpPr>
          <p:nvPr>
            <p:ph type="title"/>
          </p:nvPr>
        </p:nvSpPr>
        <p:spPr>
          <a:xfrm>
            <a:off x="831850" y="1709738"/>
            <a:ext cx="10515600" cy="2852737"/>
          </a:xfrm>
        </p:spPr>
        <p:txBody>
          <a:bodyPr anchor="b"/>
          <a:lstStyle>
            <a:lvl1pPr>
              <a:defRPr sz="6000">
                <a:solidFill>
                  <a:srgbClr val="0E0D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FE6BEB2-0F79-4D4F-B27B-657A7ACC163D}"/>
              </a:ext>
            </a:extLst>
          </p:cNvPr>
          <p:cNvSpPr>
            <a:spLocks noGrp="1"/>
          </p:cNvSpPr>
          <p:nvPr>
            <p:ph type="body" idx="1"/>
          </p:nvPr>
        </p:nvSpPr>
        <p:spPr>
          <a:xfrm>
            <a:off x="831850" y="4589463"/>
            <a:ext cx="10515600" cy="1500187"/>
          </a:xfrm>
        </p:spPr>
        <p:txBody>
          <a:bodyPr/>
          <a:lstStyle>
            <a:lvl1pPr marL="0" indent="0">
              <a:buNone/>
              <a:defRPr sz="2400">
                <a:solidFill>
                  <a:srgbClr val="0E0D6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31EE0009-1DB1-D6BC-96A5-AE6A5A728600}"/>
              </a:ext>
            </a:extLst>
          </p:cNvPr>
          <p:cNvSpPr>
            <a:spLocks noGrp="1"/>
          </p:cNvSpPr>
          <p:nvPr>
            <p:ph type="sldNum" sz="quarter" idx="12"/>
          </p:nvPr>
        </p:nvSpPr>
        <p:spPr>
          <a:xfrm>
            <a:off x="1" y="6492875"/>
            <a:ext cx="1121434" cy="365125"/>
          </a:xfrm>
          <a:prstGeom prst="rect">
            <a:avLst/>
          </a:prstGeom>
        </p:spPr>
        <p:txBody>
          <a:bodyPr/>
          <a:lstStyle>
            <a:lvl1pPr algn="r">
              <a:defRPr b="1">
                <a:solidFill>
                  <a:srgbClr val="0E0D6A"/>
                </a:solidFill>
              </a:defRPr>
            </a:lvl1pPr>
          </a:lstStyle>
          <a:p>
            <a:fld id="{6C438451-0F09-4072-8E5D-B0625E49B226}" type="slidenum">
              <a:rPr lang="en-US" smtClean="0"/>
              <a:pPr/>
              <a:t>‹#›</a:t>
            </a:fld>
            <a:endParaRPr lang="en-US" dirty="0"/>
          </a:p>
        </p:txBody>
      </p:sp>
    </p:spTree>
    <p:extLst>
      <p:ext uri="{BB962C8B-B14F-4D97-AF65-F5344CB8AC3E}">
        <p14:creationId xmlns:p14="http://schemas.microsoft.com/office/powerpoint/2010/main" val="4204570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1F320-D886-47B8-9E9D-B00E7B424265}"/>
              </a:ext>
            </a:extLst>
          </p:cNvPr>
          <p:cNvSpPr>
            <a:spLocks noGrp="1"/>
          </p:cNvSpPr>
          <p:nvPr>
            <p:ph type="title"/>
          </p:nvPr>
        </p:nvSpPr>
        <p:spPr/>
        <p:txBody>
          <a:bodyPr/>
          <a:lstStyle>
            <a:lvl1pPr>
              <a:defRPr>
                <a:solidFill>
                  <a:srgbClr val="0E0D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4148869-6279-40DD-8CF4-61382CD2E9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F5B923-5870-4732-939D-99A35844C9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00D2587-CBCC-BABA-8B50-54F3E4A83448}"/>
              </a:ext>
            </a:extLst>
          </p:cNvPr>
          <p:cNvSpPr>
            <a:spLocks noGrp="1"/>
          </p:cNvSpPr>
          <p:nvPr>
            <p:ph type="sldNum" sz="quarter" idx="12"/>
          </p:nvPr>
        </p:nvSpPr>
        <p:spPr>
          <a:xfrm>
            <a:off x="1" y="6492875"/>
            <a:ext cx="1121434" cy="365125"/>
          </a:xfrm>
          <a:prstGeom prst="rect">
            <a:avLst/>
          </a:prstGeom>
        </p:spPr>
        <p:txBody>
          <a:bodyPr/>
          <a:lstStyle>
            <a:lvl1pPr algn="r">
              <a:defRPr b="1">
                <a:solidFill>
                  <a:srgbClr val="0E0D6A"/>
                </a:solidFill>
              </a:defRPr>
            </a:lvl1pPr>
          </a:lstStyle>
          <a:p>
            <a:fld id="{6C438451-0F09-4072-8E5D-B0625E49B226}" type="slidenum">
              <a:rPr lang="en-US" smtClean="0"/>
              <a:pPr/>
              <a:t>‹#›</a:t>
            </a:fld>
            <a:endParaRPr lang="en-US" dirty="0"/>
          </a:p>
        </p:txBody>
      </p:sp>
    </p:spTree>
    <p:extLst>
      <p:ext uri="{BB962C8B-B14F-4D97-AF65-F5344CB8AC3E}">
        <p14:creationId xmlns:p14="http://schemas.microsoft.com/office/powerpoint/2010/main" val="212258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19FD-530A-46B4-AE7E-8AC64675E056}"/>
              </a:ext>
            </a:extLst>
          </p:cNvPr>
          <p:cNvSpPr>
            <a:spLocks noGrp="1"/>
          </p:cNvSpPr>
          <p:nvPr>
            <p:ph type="title"/>
          </p:nvPr>
        </p:nvSpPr>
        <p:spPr>
          <a:xfrm>
            <a:off x="839788" y="365125"/>
            <a:ext cx="10515600" cy="1325563"/>
          </a:xfrm>
        </p:spPr>
        <p:txBody>
          <a:bodyPr/>
          <a:lstStyle>
            <a:lvl1pPr>
              <a:defRPr>
                <a:solidFill>
                  <a:srgbClr val="0E0D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D37D684-1CD9-4F2C-8809-D2E01D6085B5}"/>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FA9441A-2B22-4732-A043-8E8D7C05DEC2}"/>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189F8AE-11D5-4FB1-8E3E-71B4BA71F4D8}"/>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FB118D-CA99-44E5-985B-586ED19D73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9EB311A7-7F6A-BF75-AE8C-658955DA9D04}"/>
              </a:ext>
            </a:extLst>
          </p:cNvPr>
          <p:cNvSpPr>
            <a:spLocks noGrp="1"/>
          </p:cNvSpPr>
          <p:nvPr>
            <p:ph type="sldNum" sz="quarter" idx="12"/>
          </p:nvPr>
        </p:nvSpPr>
        <p:spPr>
          <a:xfrm>
            <a:off x="1" y="6492875"/>
            <a:ext cx="1121434" cy="365125"/>
          </a:xfrm>
          <a:prstGeom prst="rect">
            <a:avLst/>
          </a:prstGeom>
        </p:spPr>
        <p:txBody>
          <a:bodyPr/>
          <a:lstStyle>
            <a:lvl1pPr algn="r">
              <a:defRPr b="1">
                <a:solidFill>
                  <a:srgbClr val="0E0D6A"/>
                </a:solidFill>
              </a:defRPr>
            </a:lvl1pPr>
          </a:lstStyle>
          <a:p>
            <a:fld id="{6C438451-0F09-4072-8E5D-B0625E49B226}" type="slidenum">
              <a:rPr lang="en-US" smtClean="0"/>
              <a:pPr/>
              <a:t>‹#›</a:t>
            </a:fld>
            <a:endParaRPr lang="en-US" dirty="0"/>
          </a:p>
        </p:txBody>
      </p:sp>
    </p:spTree>
    <p:extLst>
      <p:ext uri="{BB962C8B-B14F-4D97-AF65-F5344CB8AC3E}">
        <p14:creationId xmlns:p14="http://schemas.microsoft.com/office/powerpoint/2010/main" val="119675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CAB5-0918-45DC-B279-B2A93464BD97}"/>
              </a:ext>
            </a:extLst>
          </p:cNvPr>
          <p:cNvSpPr>
            <a:spLocks noGrp="1"/>
          </p:cNvSpPr>
          <p:nvPr>
            <p:ph type="title"/>
          </p:nvPr>
        </p:nvSpPr>
        <p:spPr/>
        <p:txBody>
          <a:bodyPr/>
          <a:lstStyle>
            <a:lvl1pPr>
              <a:defRPr>
                <a:solidFill>
                  <a:srgbClr val="0E0D6A"/>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2D583C56-8E1D-A73B-135F-CF105E9DCD41}"/>
              </a:ext>
            </a:extLst>
          </p:cNvPr>
          <p:cNvSpPr>
            <a:spLocks noGrp="1"/>
          </p:cNvSpPr>
          <p:nvPr>
            <p:ph type="sldNum" sz="quarter" idx="12"/>
          </p:nvPr>
        </p:nvSpPr>
        <p:spPr>
          <a:xfrm>
            <a:off x="1" y="6492875"/>
            <a:ext cx="1121434" cy="365125"/>
          </a:xfrm>
          <a:prstGeom prst="rect">
            <a:avLst/>
          </a:prstGeom>
        </p:spPr>
        <p:txBody>
          <a:bodyPr/>
          <a:lstStyle>
            <a:lvl1pPr algn="r">
              <a:defRPr b="1">
                <a:solidFill>
                  <a:srgbClr val="0E0D6A"/>
                </a:solidFill>
              </a:defRPr>
            </a:lvl1pPr>
          </a:lstStyle>
          <a:p>
            <a:fld id="{6C438451-0F09-4072-8E5D-B0625E49B226}" type="slidenum">
              <a:rPr lang="en-US" smtClean="0"/>
              <a:pPr/>
              <a:t>‹#›</a:t>
            </a:fld>
            <a:endParaRPr lang="en-US" dirty="0"/>
          </a:p>
        </p:txBody>
      </p:sp>
    </p:spTree>
    <p:extLst>
      <p:ext uri="{BB962C8B-B14F-4D97-AF65-F5344CB8AC3E}">
        <p14:creationId xmlns:p14="http://schemas.microsoft.com/office/powerpoint/2010/main" val="109815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90C0605-7896-042B-09A2-7B2637F7FB7A}"/>
              </a:ext>
            </a:extLst>
          </p:cNvPr>
          <p:cNvSpPr>
            <a:spLocks noGrp="1"/>
          </p:cNvSpPr>
          <p:nvPr>
            <p:ph type="sldNum" sz="quarter" idx="12"/>
          </p:nvPr>
        </p:nvSpPr>
        <p:spPr>
          <a:xfrm>
            <a:off x="1" y="6492875"/>
            <a:ext cx="1121434" cy="365125"/>
          </a:xfrm>
          <a:prstGeom prst="rect">
            <a:avLst/>
          </a:prstGeom>
        </p:spPr>
        <p:txBody>
          <a:bodyPr/>
          <a:lstStyle>
            <a:lvl1pPr algn="r">
              <a:defRPr b="1">
                <a:solidFill>
                  <a:srgbClr val="0E0D6A"/>
                </a:solidFill>
              </a:defRPr>
            </a:lvl1pPr>
          </a:lstStyle>
          <a:p>
            <a:fld id="{6C438451-0F09-4072-8E5D-B0625E49B226}" type="slidenum">
              <a:rPr lang="en-US" smtClean="0"/>
              <a:pPr/>
              <a:t>‹#›</a:t>
            </a:fld>
            <a:endParaRPr lang="en-US" dirty="0"/>
          </a:p>
        </p:txBody>
      </p:sp>
    </p:spTree>
    <p:extLst>
      <p:ext uri="{BB962C8B-B14F-4D97-AF65-F5344CB8AC3E}">
        <p14:creationId xmlns:p14="http://schemas.microsoft.com/office/powerpoint/2010/main" val="301056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EDD22-5189-4FB3-8445-63A06C2B05F0}"/>
              </a:ext>
            </a:extLst>
          </p:cNvPr>
          <p:cNvSpPr>
            <a:spLocks noGrp="1"/>
          </p:cNvSpPr>
          <p:nvPr>
            <p:ph type="title"/>
          </p:nvPr>
        </p:nvSpPr>
        <p:spPr>
          <a:xfrm>
            <a:off x="839788" y="457200"/>
            <a:ext cx="3932237" cy="1600200"/>
          </a:xfrm>
        </p:spPr>
        <p:txBody>
          <a:bodyPr anchor="b"/>
          <a:lstStyle>
            <a:lvl1pPr>
              <a:defRPr sz="3200">
                <a:solidFill>
                  <a:srgbClr val="0E0D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D3465A3-8AB2-487E-99E7-C796B201F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739BBA-F634-4AE4-937A-FE91C5AB7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C2B9B869-FFA6-EAFB-73EC-D90E382D5FEF}"/>
              </a:ext>
            </a:extLst>
          </p:cNvPr>
          <p:cNvSpPr>
            <a:spLocks noGrp="1"/>
          </p:cNvSpPr>
          <p:nvPr>
            <p:ph type="sldNum" sz="quarter" idx="12"/>
          </p:nvPr>
        </p:nvSpPr>
        <p:spPr>
          <a:xfrm>
            <a:off x="1" y="6492875"/>
            <a:ext cx="1121434" cy="365125"/>
          </a:xfrm>
          <a:prstGeom prst="rect">
            <a:avLst/>
          </a:prstGeom>
        </p:spPr>
        <p:txBody>
          <a:bodyPr/>
          <a:lstStyle>
            <a:lvl1pPr algn="r">
              <a:defRPr b="1">
                <a:solidFill>
                  <a:srgbClr val="0E0D6A"/>
                </a:solidFill>
              </a:defRPr>
            </a:lvl1pPr>
          </a:lstStyle>
          <a:p>
            <a:fld id="{6C438451-0F09-4072-8E5D-B0625E49B226}" type="slidenum">
              <a:rPr lang="en-US" smtClean="0"/>
              <a:pPr/>
              <a:t>‹#›</a:t>
            </a:fld>
            <a:endParaRPr lang="en-US" dirty="0"/>
          </a:p>
        </p:txBody>
      </p:sp>
    </p:spTree>
    <p:extLst>
      <p:ext uri="{BB962C8B-B14F-4D97-AF65-F5344CB8AC3E}">
        <p14:creationId xmlns:p14="http://schemas.microsoft.com/office/powerpoint/2010/main" val="398097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ACDD-A1F3-4EC3-8DA7-EE2DE5088BEC}"/>
              </a:ext>
            </a:extLst>
          </p:cNvPr>
          <p:cNvSpPr>
            <a:spLocks noGrp="1"/>
          </p:cNvSpPr>
          <p:nvPr>
            <p:ph type="title"/>
          </p:nvPr>
        </p:nvSpPr>
        <p:spPr>
          <a:xfrm>
            <a:off x="839788" y="457200"/>
            <a:ext cx="3932237" cy="1600200"/>
          </a:xfrm>
        </p:spPr>
        <p:txBody>
          <a:bodyPr anchor="b"/>
          <a:lstStyle>
            <a:lvl1pPr>
              <a:defRPr sz="3200">
                <a:solidFill>
                  <a:srgbClr val="0E0D6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6E1C4554-3ED1-412E-98D7-D15B509FA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DF9DA7-3A8A-40C4-87FE-A72D69BFF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CFC4F7D6-570D-5CFF-98F2-A7CAE29263F3}"/>
              </a:ext>
            </a:extLst>
          </p:cNvPr>
          <p:cNvSpPr>
            <a:spLocks noGrp="1"/>
          </p:cNvSpPr>
          <p:nvPr>
            <p:ph type="sldNum" sz="quarter" idx="12"/>
          </p:nvPr>
        </p:nvSpPr>
        <p:spPr>
          <a:xfrm>
            <a:off x="1" y="6492875"/>
            <a:ext cx="1121434" cy="365125"/>
          </a:xfrm>
          <a:prstGeom prst="rect">
            <a:avLst/>
          </a:prstGeom>
        </p:spPr>
        <p:txBody>
          <a:bodyPr/>
          <a:lstStyle>
            <a:lvl1pPr algn="r">
              <a:defRPr b="1">
                <a:solidFill>
                  <a:srgbClr val="0E0D6A"/>
                </a:solidFill>
              </a:defRPr>
            </a:lvl1pPr>
          </a:lstStyle>
          <a:p>
            <a:fld id="{6C438451-0F09-4072-8E5D-B0625E49B226}" type="slidenum">
              <a:rPr lang="en-US" smtClean="0"/>
              <a:pPr/>
              <a:t>‹#›</a:t>
            </a:fld>
            <a:endParaRPr lang="en-US" dirty="0"/>
          </a:p>
        </p:txBody>
      </p:sp>
    </p:spTree>
    <p:extLst>
      <p:ext uri="{BB962C8B-B14F-4D97-AF65-F5344CB8AC3E}">
        <p14:creationId xmlns:p14="http://schemas.microsoft.com/office/powerpoint/2010/main" val="231952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93112-F616-4586-A45D-FFB404C76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3E598E-4806-4394-90E9-D099846DC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DEB5ABD5-5E74-AEBB-64FA-06A103AD07FD}"/>
              </a:ext>
            </a:extLst>
          </p:cNvPr>
          <p:cNvSpPr txBox="1"/>
          <p:nvPr userDrawn="1"/>
        </p:nvSpPr>
        <p:spPr>
          <a:xfrm>
            <a:off x="11007303" y="6561174"/>
            <a:ext cx="1895654" cy="307777"/>
          </a:xfrm>
          <a:prstGeom prst="rect">
            <a:avLst/>
          </a:prstGeom>
          <a:noFill/>
        </p:spPr>
        <p:txBody>
          <a:bodyPr wrap="square">
            <a:spAutoFit/>
          </a:bodyPr>
          <a:lstStyle/>
          <a:p>
            <a:fld id="{6C438451-0F09-4072-8E5D-B0625E49B226}" type="slidenum">
              <a:rPr lang="en-US" sz="14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t>‹#›</a:t>
            </a:fld>
            <a:endParaRPr lang="en-US" sz="1400" dirty="0"/>
          </a:p>
        </p:txBody>
      </p:sp>
      <p:pic>
        <p:nvPicPr>
          <p:cNvPr id="5" name="Picture 4" descr="A white background with black and white clouds&#10;&#10;AI-generated content may be incorrect.">
            <a:extLst>
              <a:ext uri="{FF2B5EF4-FFF2-40B4-BE49-F238E27FC236}">
                <a16:creationId xmlns:a16="http://schemas.microsoft.com/office/drawing/2014/main" id="{7CE1BB9A-FFF8-F67E-9454-3491D2680015}"/>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5925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8FDC8-3468-69DD-5713-84C3016CA3EE}"/>
              </a:ext>
            </a:extLst>
          </p:cNvPr>
          <p:cNvSpPr>
            <a:spLocks noGrp="1"/>
          </p:cNvSpPr>
          <p:nvPr>
            <p:ph type="ctrTitle"/>
          </p:nvPr>
        </p:nvSpPr>
        <p:spPr>
          <a:xfrm>
            <a:off x="838200" y="196087"/>
            <a:ext cx="10515600" cy="2387600"/>
          </a:xfrm>
        </p:spPr>
        <p:txBody>
          <a:bodyPr>
            <a:normAutofit/>
          </a:bodyPr>
          <a:lstStyle/>
          <a:p>
            <a:r>
              <a:rPr lang="en-US" dirty="0"/>
              <a:t>Mental Health Awareness in the Workplace </a:t>
            </a:r>
          </a:p>
        </p:txBody>
      </p:sp>
      <p:sp>
        <p:nvSpPr>
          <p:cNvPr id="3" name="Subtitle 2">
            <a:extLst>
              <a:ext uri="{FF2B5EF4-FFF2-40B4-BE49-F238E27FC236}">
                <a16:creationId xmlns:a16="http://schemas.microsoft.com/office/drawing/2014/main" id="{BFB2B42D-7499-4EE9-2EC9-EF6AC197B9FA}"/>
              </a:ext>
            </a:extLst>
          </p:cNvPr>
          <p:cNvSpPr>
            <a:spLocks noGrp="1"/>
          </p:cNvSpPr>
          <p:nvPr>
            <p:ph type="subTitle" idx="1"/>
          </p:nvPr>
        </p:nvSpPr>
        <p:spPr>
          <a:xfrm>
            <a:off x="1524000" y="2640485"/>
            <a:ext cx="9144000" cy="1655762"/>
          </a:xfrm>
        </p:spPr>
        <p:txBody>
          <a:bodyPr/>
          <a:lstStyle/>
          <a:p>
            <a:endParaRPr lang="en-US" dirty="0"/>
          </a:p>
          <a:p>
            <a:r>
              <a:rPr lang="en-US" dirty="0"/>
              <a:t>August 14, 2025</a:t>
            </a:r>
          </a:p>
        </p:txBody>
      </p:sp>
      <p:sp>
        <p:nvSpPr>
          <p:cNvPr id="7" name="TextBox 6">
            <a:extLst>
              <a:ext uri="{FF2B5EF4-FFF2-40B4-BE49-F238E27FC236}">
                <a16:creationId xmlns:a16="http://schemas.microsoft.com/office/drawing/2014/main" id="{EDD640B8-5101-6D3A-CFBB-C6518723048C}"/>
              </a:ext>
            </a:extLst>
          </p:cNvPr>
          <p:cNvSpPr txBox="1"/>
          <p:nvPr/>
        </p:nvSpPr>
        <p:spPr>
          <a:xfrm>
            <a:off x="3639280" y="3327520"/>
            <a:ext cx="4913440" cy="1846659"/>
          </a:xfrm>
          <a:prstGeom prst="rect">
            <a:avLst/>
          </a:prstGeom>
          <a:noFill/>
        </p:spPr>
        <p:txBody>
          <a:bodyPr wrap="square">
            <a:spAutoFit/>
          </a:bodyPr>
          <a:lstStyle/>
          <a:p>
            <a:pPr marL="342900" lvl="0" indent="-342900" algn="ctr">
              <a:spcBef>
                <a:spcPct val="20000"/>
              </a:spcBef>
              <a:buClr>
                <a:srgbClr val="789A50"/>
              </a:buClr>
              <a:buSzPct val="60000"/>
              <a:defRPr/>
            </a:pPr>
            <a:endParaRPr lang="en-US" sz="2400" b="1" dirty="0">
              <a:ea typeface="Arial" charset="0"/>
              <a:cs typeface="Arial" charset="0"/>
            </a:endParaRPr>
          </a:p>
          <a:p>
            <a:pPr marL="342900" lvl="0" indent="-342900" algn="ctr">
              <a:spcBef>
                <a:spcPct val="20000"/>
              </a:spcBef>
              <a:buClr>
                <a:srgbClr val="789A50"/>
              </a:buClr>
              <a:buSzPct val="60000"/>
              <a:defRPr/>
            </a:pPr>
            <a:r>
              <a:rPr lang="en-US" sz="2400" b="1" dirty="0">
                <a:ea typeface="Arial" charset="0"/>
                <a:cs typeface="Arial" charset="0"/>
              </a:rPr>
              <a:t>Justin R. Barnes</a:t>
            </a:r>
          </a:p>
          <a:p>
            <a:pPr marL="342900" lvl="0" indent="-342900" algn="ctr">
              <a:spcBef>
                <a:spcPct val="20000"/>
              </a:spcBef>
              <a:buClr>
                <a:srgbClr val="789A50"/>
              </a:buClr>
              <a:buSzPct val="60000"/>
              <a:defRPr/>
            </a:pPr>
            <a:r>
              <a:rPr lang="en-US" dirty="0">
                <a:ea typeface="Arial" charset="0"/>
                <a:cs typeface="Arial" charset="0"/>
              </a:rPr>
              <a:t>Jackson Lewis P.C.  </a:t>
            </a:r>
            <a:br>
              <a:rPr lang="en-US" dirty="0">
                <a:ea typeface="Arial" charset="0"/>
                <a:cs typeface="Arial" charset="0"/>
              </a:rPr>
            </a:br>
            <a:r>
              <a:rPr lang="en-US" dirty="0">
                <a:ea typeface="Arial" charset="0"/>
                <a:cs typeface="Arial" charset="0"/>
              </a:rPr>
              <a:t>Justin.Barnes@jacksonlewis.com</a:t>
            </a:r>
          </a:p>
          <a:p>
            <a:pPr marL="342900" lvl="0" indent="-342900" algn="ctr">
              <a:spcBef>
                <a:spcPct val="20000"/>
              </a:spcBef>
              <a:buClr>
                <a:srgbClr val="789A50"/>
              </a:buClr>
              <a:buSzPct val="60000"/>
              <a:defRPr/>
            </a:pPr>
            <a:r>
              <a:rPr lang="en-US" dirty="0">
                <a:ea typeface="Arial" charset="0"/>
                <a:cs typeface="Arial" charset="0"/>
              </a:rPr>
              <a:t>(404) 586-1809</a:t>
            </a:r>
          </a:p>
        </p:txBody>
      </p:sp>
      <p:pic>
        <p:nvPicPr>
          <p:cNvPr id="9" name="Picture 8" descr="Jackson Lewis company logo">
            <a:extLst>
              <a:ext uri="{FF2B5EF4-FFF2-40B4-BE49-F238E27FC236}">
                <a16:creationId xmlns:a16="http://schemas.microsoft.com/office/drawing/2014/main" id="{6689BECD-A772-2BEB-E021-89063AE74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147" y="6506745"/>
            <a:ext cx="2096860" cy="310335"/>
          </a:xfrm>
          <a:prstGeom prst="rect">
            <a:avLst/>
          </a:prstGeom>
        </p:spPr>
      </p:pic>
    </p:spTree>
    <p:extLst>
      <p:ext uri="{BB962C8B-B14F-4D97-AF65-F5344CB8AC3E}">
        <p14:creationId xmlns:p14="http://schemas.microsoft.com/office/powerpoint/2010/main" val="4035613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9DD0-D3D0-8112-D1F8-5D9DB3278C92}"/>
              </a:ext>
            </a:extLst>
          </p:cNvPr>
          <p:cNvSpPr>
            <a:spLocks noGrp="1"/>
          </p:cNvSpPr>
          <p:nvPr>
            <p:ph type="title"/>
          </p:nvPr>
        </p:nvSpPr>
        <p:spPr/>
        <p:txBody>
          <a:bodyPr>
            <a:normAutofit/>
          </a:bodyPr>
          <a:lstStyle/>
          <a:p>
            <a:r>
              <a:rPr lang="en-US" sz="3600" dirty="0"/>
              <a:t>Can Employer Terminate Employee For Off The Job Suicide Attempt?</a:t>
            </a:r>
          </a:p>
        </p:txBody>
      </p:sp>
      <p:sp>
        <p:nvSpPr>
          <p:cNvPr id="3" name="Content Placeholder 2">
            <a:extLst>
              <a:ext uri="{FF2B5EF4-FFF2-40B4-BE49-F238E27FC236}">
                <a16:creationId xmlns:a16="http://schemas.microsoft.com/office/drawing/2014/main" id="{4319AD6B-1629-484E-A029-2240E0A63323}"/>
              </a:ext>
            </a:extLst>
          </p:cNvPr>
          <p:cNvSpPr>
            <a:spLocks noGrp="1"/>
          </p:cNvSpPr>
          <p:nvPr>
            <p:ph idx="1"/>
          </p:nvPr>
        </p:nvSpPr>
        <p:spPr/>
        <p:txBody>
          <a:bodyPr>
            <a:noAutofit/>
          </a:bodyPr>
          <a:lstStyle/>
          <a:p>
            <a:r>
              <a:rPr lang="en-US" sz="2200" i="1" dirty="0"/>
              <a:t>Todd</a:t>
            </a:r>
            <a:r>
              <a:rPr lang="en-US" sz="2200" dirty="0"/>
              <a:t> (11th Cir. 2021):  The ADA does not require an employer to retain an employee who it believes behaved in a threatening and dangerous way, even if the employee’s major depressive disorder is the reason for that behavior.  </a:t>
            </a:r>
          </a:p>
          <a:p>
            <a:r>
              <a:rPr lang="en-US" sz="2200" i="1" dirty="0"/>
              <a:t>Chandler</a:t>
            </a:r>
            <a:r>
              <a:rPr lang="en-US" sz="2200" dirty="0"/>
              <a:t> (6th Cir. 2005):  Employer may not fire an employee for disability-related conduct that is not related to work performance and does not violate some workplace or societal rule. Rather, an employer should tolerate eccentric or unusual conduct caused by an employee’s mental disability, so long as that employee can satisfactorily perform the essential functions of the job.</a:t>
            </a:r>
          </a:p>
          <a:p>
            <a:r>
              <a:rPr lang="en-US" sz="2200" dirty="0"/>
              <a:t>Making stereotypical assumptions that a person who would attempt to commit suicide can’t take care of themselves and therefore can’t be trusted to make reasonable decisions at work gives rise to a potential “regarded as” disabled claim.</a:t>
            </a:r>
          </a:p>
        </p:txBody>
      </p:sp>
    </p:spTree>
    <p:extLst>
      <p:ext uri="{BB962C8B-B14F-4D97-AF65-F5344CB8AC3E}">
        <p14:creationId xmlns:p14="http://schemas.microsoft.com/office/powerpoint/2010/main" val="289131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FEFF-528A-E4D3-4DBF-BE5BFA653046}"/>
              </a:ext>
            </a:extLst>
          </p:cNvPr>
          <p:cNvSpPr>
            <a:spLocks noGrp="1"/>
          </p:cNvSpPr>
          <p:nvPr>
            <p:ph type="title"/>
          </p:nvPr>
        </p:nvSpPr>
        <p:spPr/>
        <p:txBody>
          <a:bodyPr>
            <a:noAutofit/>
          </a:bodyPr>
          <a:lstStyle/>
          <a:p>
            <a:r>
              <a:rPr lang="en-US" sz="3600" dirty="0"/>
              <a:t>Threat To Self: </a:t>
            </a:r>
            <a:br>
              <a:rPr lang="en-US" sz="3600" dirty="0"/>
            </a:br>
            <a:r>
              <a:rPr lang="en-US" sz="3600" dirty="0"/>
              <a:t>Suicidal Comments At Work And Concerns About Ability to Perform Job Duties</a:t>
            </a:r>
          </a:p>
        </p:txBody>
      </p:sp>
      <p:sp>
        <p:nvSpPr>
          <p:cNvPr id="3" name="Content Placeholder 2">
            <a:extLst>
              <a:ext uri="{FF2B5EF4-FFF2-40B4-BE49-F238E27FC236}">
                <a16:creationId xmlns:a16="http://schemas.microsoft.com/office/drawing/2014/main" id="{0BFCF619-F641-3A01-3ADD-9E2E020B3B63}"/>
              </a:ext>
            </a:extLst>
          </p:cNvPr>
          <p:cNvSpPr>
            <a:spLocks noGrp="1"/>
          </p:cNvSpPr>
          <p:nvPr>
            <p:ph idx="1"/>
          </p:nvPr>
        </p:nvSpPr>
        <p:spPr>
          <a:xfrm>
            <a:off x="838200" y="1825625"/>
            <a:ext cx="10515600" cy="4065588"/>
          </a:xfrm>
        </p:spPr>
        <p:txBody>
          <a:bodyPr vert="horz" lIns="91440" tIns="45720" rIns="91440" bIns="45720" rtlCol="0" anchor="t">
            <a:normAutofit/>
          </a:bodyPr>
          <a:lstStyle/>
          <a:p>
            <a:pPr marL="0" indent="0">
              <a:buNone/>
            </a:pPr>
            <a:endParaRPr lang="en-US" sz="2400" dirty="0"/>
          </a:p>
          <a:p>
            <a:pPr marL="0" indent="0">
              <a:buNone/>
            </a:pPr>
            <a:r>
              <a:rPr lang="en-US" sz="2400" dirty="0"/>
              <a:t>Mary, a nurse at your hospital, made comments to her co-worker that she was depressed, hopeless, and wondered aloud, “maybe I’d be better off if I wasn’t here, maybe I should just put a gun to my head.”  Several co-workers have also raised concerns about Mary’s apparent inability to focus on simple tasks like raising a hospital bed for a patient.</a:t>
            </a:r>
            <a:endParaRPr lang="en-US"/>
          </a:p>
          <a:p>
            <a:pPr marL="0" indent="0">
              <a:buNone/>
            </a:pPr>
            <a:r>
              <a:rPr lang="en-US" dirty="0"/>
              <a:t>  </a:t>
            </a:r>
          </a:p>
          <a:p>
            <a:pPr marL="0" indent="0">
              <a:buNone/>
            </a:pPr>
            <a:r>
              <a:rPr lang="en-US" sz="2000" b="1" dirty="0"/>
              <a:t>Should you send Mary for a fitness for duty exam to determine if Mary can safely continue to perform her job?</a:t>
            </a:r>
          </a:p>
          <a:p>
            <a:pPr marL="0" indent="0">
              <a:buNone/>
            </a:pPr>
            <a:endParaRPr lang="en-US" dirty="0"/>
          </a:p>
        </p:txBody>
      </p:sp>
    </p:spTree>
    <p:extLst>
      <p:ext uri="{BB962C8B-B14F-4D97-AF65-F5344CB8AC3E}">
        <p14:creationId xmlns:p14="http://schemas.microsoft.com/office/powerpoint/2010/main" val="363034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7BF1-BDCB-D31D-E05E-D4B586801BB5}"/>
              </a:ext>
            </a:extLst>
          </p:cNvPr>
          <p:cNvSpPr>
            <a:spLocks noGrp="1"/>
          </p:cNvSpPr>
          <p:nvPr>
            <p:ph type="title"/>
          </p:nvPr>
        </p:nvSpPr>
        <p:spPr>
          <a:xfrm>
            <a:off x="838199" y="365125"/>
            <a:ext cx="10684727" cy="1701343"/>
          </a:xfrm>
        </p:spPr>
        <p:txBody>
          <a:bodyPr>
            <a:noAutofit/>
          </a:bodyPr>
          <a:lstStyle/>
          <a:p>
            <a:r>
              <a:rPr lang="en-US" sz="3600" dirty="0"/>
              <a:t>Can Employer Require Fitness for Duty Exam If Employee Comments About Committing Suicide and Demonstrates Difficulty Performing Job Duties?</a:t>
            </a:r>
          </a:p>
        </p:txBody>
      </p:sp>
      <p:sp>
        <p:nvSpPr>
          <p:cNvPr id="3" name="Content Placeholder 2">
            <a:extLst>
              <a:ext uri="{FF2B5EF4-FFF2-40B4-BE49-F238E27FC236}">
                <a16:creationId xmlns:a16="http://schemas.microsoft.com/office/drawing/2014/main" id="{058D30E1-D23D-586B-5C3F-BA24D289F9F3}"/>
              </a:ext>
            </a:extLst>
          </p:cNvPr>
          <p:cNvSpPr>
            <a:spLocks noGrp="1"/>
          </p:cNvSpPr>
          <p:nvPr>
            <p:ph idx="1"/>
          </p:nvPr>
        </p:nvSpPr>
        <p:spPr>
          <a:xfrm>
            <a:off x="838200" y="2259979"/>
            <a:ext cx="10515600" cy="3916983"/>
          </a:xfrm>
        </p:spPr>
        <p:txBody>
          <a:bodyPr>
            <a:normAutofit/>
          </a:bodyPr>
          <a:lstStyle/>
          <a:p>
            <a:r>
              <a:rPr lang="en-US" sz="2400" i="1" dirty="0"/>
              <a:t>Barnum</a:t>
            </a:r>
            <a:r>
              <a:rPr lang="en-US" sz="2400" dirty="0"/>
              <a:t> (6</a:t>
            </a:r>
            <a:r>
              <a:rPr lang="en-US" sz="2400" baseline="30000" dirty="0"/>
              <a:t>th</a:t>
            </a:r>
            <a:r>
              <a:rPr lang="en-US" sz="2400" dirty="0"/>
              <a:t> Cir. 2016): Employer placed employee on leave of absence, required a fitness for duty exam, and required employee to allow employer to speak with doctor regarding his decision that employee was fit to return to work. Employee was permitted to return to work but sued her employer anyway.</a:t>
            </a:r>
          </a:p>
          <a:p>
            <a:r>
              <a:rPr lang="en-US" sz="2400" dirty="0"/>
              <a:t>Court held that employer did not regard employee as disabled and was permitted to require examination when there were numerous concerns expressed about employee’s ability to concentrate and at least one report of suicidal comments. Based on this, a reasonable person would have cause to inquire whether the employee was capable of performing her job.</a:t>
            </a:r>
          </a:p>
        </p:txBody>
      </p:sp>
    </p:spTree>
    <p:extLst>
      <p:ext uri="{BB962C8B-B14F-4D97-AF65-F5344CB8AC3E}">
        <p14:creationId xmlns:p14="http://schemas.microsoft.com/office/powerpoint/2010/main" val="1505204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BDF9-95FE-FEEC-62A2-56554FA5DC3A}"/>
              </a:ext>
            </a:extLst>
          </p:cNvPr>
          <p:cNvSpPr>
            <a:spLocks noGrp="1"/>
          </p:cNvSpPr>
          <p:nvPr>
            <p:ph type="title"/>
          </p:nvPr>
        </p:nvSpPr>
        <p:spPr/>
        <p:txBody>
          <a:bodyPr>
            <a:normAutofit/>
          </a:bodyPr>
          <a:lstStyle/>
          <a:p>
            <a:r>
              <a:rPr lang="en-US" sz="3600" dirty="0"/>
              <a:t>Threats to Self: </a:t>
            </a:r>
            <a:br>
              <a:rPr lang="en-US" sz="3600" dirty="0"/>
            </a:br>
            <a:r>
              <a:rPr lang="en-US" sz="3600" dirty="0"/>
              <a:t>Requiring Psychiatric Treatment</a:t>
            </a:r>
          </a:p>
        </p:txBody>
      </p:sp>
      <p:sp>
        <p:nvSpPr>
          <p:cNvPr id="3" name="Content Placeholder 2">
            <a:extLst>
              <a:ext uri="{FF2B5EF4-FFF2-40B4-BE49-F238E27FC236}">
                <a16:creationId xmlns:a16="http://schemas.microsoft.com/office/drawing/2014/main" id="{B6BD570B-4BA2-0AC4-28F7-CBE777ADBF93}"/>
              </a:ext>
            </a:extLst>
          </p:cNvPr>
          <p:cNvSpPr>
            <a:spLocks noGrp="1"/>
          </p:cNvSpPr>
          <p:nvPr>
            <p:ph idx="1"/>
          </p:nvPr>
        </p:nvSpPr>
        <p:spPr/>
        <p:txBody>
          <a:bodyPr>
            <a:normAutofit/>
          </a:bodyPr>
          <a:lstStyle/>
          <a:p>
            <a:r>
              <a:rPr lang="en-US" sz="2400" i="1" dirty="0"/>
              <a:t>López-López</a:t>
            </a:r>
            <a:r>
              <a:rPr lang="en-US" sz="2400" dirty="0"/>
              <a:t> (1</a:t>
            </a:r>
            <a:r>
              <a:rPr lang="en-US" sz="2400" baseline="30000" dirty="0"/>
              <a:t>st</a:t>
            </a:r>
            <a:r>
              <a:rPr lang="en-US" sz="2400" dirty="0"/>
              <a:t> Cir. 2020): After employee, a teacher, received complaints that her behavior was frightening the children she taught, she was called into a meeting with manager and HR.  At meeting, employee suffered a “temporary nervous breakdown” and said that she wanted to kill herself.  School administrators took her to a mental health facility, where she was involuntarily admitted.  After treatment, including outpatient treatment, during a period of paid leave, employee returned to work.  Employee’s claims of discrimination and retaliation failed.</a:t>
            </a:r>
          </a:p>
          <a:p>
            <a:r>
              <a:rPr lang="en-US" sz="2400" dirty="0"/>
              <a:t>“[A]n employer may require an employee to undertake medical treatment as a condition of employment if the employer had a legitimate reason for imposing such a requirement.” </a:t>
            </a:r>
          </a:p>
          <a:p>
            <a:pPr marL="0" indent="0">
              <a:buNone/>
            </a:pPr>
            <a:endParaRPr lang="en-US" dirty="0"/>
          </a:p>
        </p:txBody>
      </p:sp>
    </p:spTree>
    <p:extLst>
      <p:ext uri="{BB962C8B-B14F-4D97-AF65-F5344CB8AC3E}">
        <p14:creationId xmlns:p14="http://schemas.microsoft.com/office/powerpoint/2010/main" val="91925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378F-568E-7019-F45B-B0BF7602EC77}"/>
              </a:ext>
            </a:extLst>
          </p:cNvPr>
          <p:cNvSpPr>
            <a:spLocks noGrp="1"/>
          </p:cNvSpPr>
          <p:nvPr>
            <p:ph type="title"/>
          </p:nvPr>
        </p:nvSpPr>
        <p:spPr>
          <a:xfrm>
            <a:off x="838199" y="365125"/>
            <a:ext cx="10707029" cy="1325563"/>
          </a:xfrm>
        </p:spPr>
        <p:txBody>
          <a:bodyPr>
            <a:noAutofit/>
          </a:bodyPr>
          <a:lstStyle/>
          <a:p>
            <a:r>
              <a:rPr lang="en-US" sz="3600" dirty="0"/>
              <a:t>Threats To Others:  </a:t>
            </a:r>
            <a:br>
              <a:rPr lang="en-US" sz="3600" dirty="0"/>
            </a:br>
            <a:r>
              <a:rPr lang="en-US" sz="3600" dirty="0"/>
              <a:t>Reports That Employee Threatened To Harm Others</a:t>
            </a:r>
          </a:p>
        </p:txBody>
      </p:sp>
      <p:sp>
        <p:nvSpPr>
          <p:cNvPr id="3" name="Content Placeholder 2">
            <a:extLst>
              <a:ext uri="{FF2B5EF4-FFF2-40B4-BE49-F238E27FC236}">
                <a16:creationId xmlns:a16="http://schemas.microsoft.com/office/drawing/2014/main" id="{3D0F9404-E4B0-C69F-DD69-FC3539938710}"/>
              </a:ext>
            </a:extLst>
          </p:cNvPr>
          <p:cNvSpPr>
            <a:spLocks noGrp="1"/>
          </p:cNvSpPr>
          <p:nvPr>
            <p:ph idx="1"/>
          </p:nvPr>
        </p:nvSpPr>
        <p:spPr/>
        <p:txBody>
          <a:bodyPr vert="horz" lIns="91440" tIns="45720" rIns="91440" bIns="45720" rtlCol="0" anchor="t">
            <a:normAutofit/>
          </a:bodyPr>
          <a:lstStyle/>
          <a:p>
            <a:pPr marL="0" indent="0">
              <a:buNone/>
            </a:pPr>
            <a:r>
              <a:rPr lang="en-US" sz="2400" dirty="0"/>
              <a:t>Shortly after Paul returned from a four month leave of absence for treatment related to bi-polar depression, co-workers reported that Paul was making inappropriate and offensive remarks of an ethnic, racial, and/or sexual nature. You initiated an investigation into Paul’s comments. During the investigation, another employee reported to you that Paul called some of his co-workers “rats” and said he “would kill the rats.”  You placed Paul on paid leave pending investigation into the alleged threats. Paul denied making the comments, but you interviewed all the relevant employees and several employees corroborated the claim. </a:t>
            </a:r>
          </a:p>
          <a:p>
            <a:endParaRPr lang="en-US" dirty="0"/>
          </a:p>
          <a:p>
            <a:pPr marL="0" indent="0">
              <a:buNone/>
            </a:pPr>
            <a:r>
              <a:rPr lang="en-US" sz="2000" b="1" dirty="0"/>
              <a:t>Should you fire Paul for his threats or send him for a fitness for duty exam?</a:t>
            </a:r>
          </a:p>
          <a:p>
            <a:endParaRPr lang="en-US" dirty="0"/>
          </a:p>
        </p:txBody>
      </p:sp>
    </p:spTree>
    <p:extLst>
      <p:ext uri="{BB962C8B-B14F-4D97-AF65-F5344CB8AC3E}">
        <p14:creationId xmlns:p14="http://schemas.microsoft.com/office/powerpoint/2010/main" val="123154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53E0-7053-3236-84FE-6F5C911793BE}"/>
              </a:ext>
            </a:extLst>
          </p:cNvPr>
          <p:cNvSpPr>
            <a:spLocks noGrp="1"/>
          </p:cNvSpPr>
          <p:nvPr>
            <p:ph type="title"/>
          </p:nvPr>
        </p:nvSpPr>
        <p:spPr>
          <a:xfrm>
            <a:off x="838199" y="365125"/>
            <a:ext cx="10982093" cy="1325563"/>
          </a:xfrm>
        </p:spPr>
        <p:txBody>
          <a:bodyPr>
            <a:normAutofit/>
          </a:bodyPr>
          <a:lstStyle/>
          <a:p>
            <a:r>
              <a:rPr lang="en-US" sz="3600" dirty="0"/>
              <a:t>Can Employee Be Terminated For Making </a:t>
            </a:r>
            <a:br>
              <a:rPr lang="en-US" sz="3600" dirty="0"/>
            </a:br>
            <a:r>
              <a:rPr lang="en-US" sz="3600" dirty="0"/>
              <a:t>Death Threats?</a:t>
            </a:r>
          </a:p>
        </p:txBody>
      </p:sp>
      <p:sp>
        <p:nvSpPr>
          <p:cNvPr id="3" name="Content Placeholder 2">
            <a:extLst>
              <a:ext uri="{FF2B5EF4-FFF2-40B4-BE49-F238E27FC236}">
                <a16:creationId xmlns:a16="http://schemas.microsoft.com/office/drawing/2014/main" id="{951C6062-E1C6-E0C0-45C2-41796BBF5E06}"/>
              </a:ext>
            </a:extLst>
          </p:cNvPr>
          <p:cNvSpPr>
            <a:spLocks noGrp="1"/>
          </p:cNvSpPr>
          <p:nvPr>
            <p:ph idx="1"/>
          </p:nvPr>
        </p:nvSpPr>
        <p:spPr/>
        <p:txBody>
          <a:bodyPr>
            <a:normAutofit/>
          </a:bodyPr>
          <a:lstStyle/>
          <a:p>
            <a:r>
              <a:rPr lang="en-US" sz="2400" i="1" dirty="0"/>
              <a:t>Duncan </a:t>
            </a:r>
            <a:r>
              <a:rPr lang="en-US" sz="2400" dirty="0"/>
              <a:t>(S.D. Ohio, 2018):  Court found that employer was aware of the disability because of employee’s history and his symptoms were obvious manifestations of a disability.</a:t>
            </a:r>
          </a:p>
          <a:p>
            <a:r>
              <a:rPr lang="en-US" sz="2400" dirty="0"/>
              <a:t>Court upheld the termination stating employers can take action based on egregious or criminal conduct, i.e. making death threats to co-workers, regardless of underlying disability.</a:t>
            </a:r>
          </a:p>
          <a:p>
            <a:r>
              <a:rPr lang="en-US" sz="2400" dirty="0"/>
              <a:t>Even if the employer were wrong, it had the benefit of the honest belief rule because it conducted a thorough investigation and reasonably relied on the particularized facts that were before it at the time the decision was made.</a:t>
            </a:r>
          </a:p>
          <a:p>
            <a:r>
              <a:rPr lang="en-US" sz="2400" dirty="0"/>
              <a:t>Employer’s investigation was not required to “leave no stone unturned.”</a:t>
            </a:r>
          </a:p>
          <a:p>
            <a:pPr marL="0" indent="0">
              <a:buNone/>
            </a:pPr>
            <a:endParaRPr lang="en-US" dirty="0"/>
          </a:p>
        </p:txBody>
      </p:sp>
    </p:spTree>
    <p:extLst>
      <p:ext uri="{BB962C8B-B14F-4D97-AF65-F5344CB8AC3E}">
        <p14:creationId xmlns:p14="http://schemas.microsoft.com/office/powerpoint/2010/main" val="1784358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C761-C199-516B-51D3-035D54AEC8A4}"/>
              </a:ext>
            </a:extLst>
          </p:cNvPr>
          <p:cNvSpPr>
            <a:spLocks noGrp="1"/>
          </p:cNvSpPr>
          <p:nvPr>
            <p:ph type="title"/>
          </p:nvPr>
        </p:nvSpPr>
        <p:spPr/>
        <p:txBody>
          <a:bodyPr>
            <a:normAutofit/>
          </a:bodyPr>
          <a:lstStyle/>
          <a:p>
            <a:r>
              <a:rPr lang="en-US" sz="3600" dirty="0"/>
              <a:t>Threat To Others:  </a:t>
            </a:r>
            <a:br>
              <a:rPr lang="en-US" sz="3600" dirty="0"/>
            </a:br>
            <a:r>
              <a:rPr lang="en-US" sz="3600" dirty="0"/>
              <a:t>Comments About Bringing Weapons To Work</a:t>
            </a:r>
          </a:p>
        </p:txBody>
      </p:sp>
      <p:sp>
        <p:nvSpPr>
          <p:cNvPr id="3" name="Content Placeholder 2">
            <a:extLst>
              <a:ext uri="{FF2B5EF4-FFF2-40B4-BE49-F238E27FC236}">
                <a16:creationId xmlns:a16="http://schemas.microsoft.com/office/drawing/2014/main" id="{220A4574-7C46-CE0F-9FCE-671276EB4423}"/>
              </a:ext>
            </a:extLst>
          </p:cNvPr>
          <p:cNvSpPr>
            <a:spLocks noGrp="1"/>
          </p:cNvSpPr>
          <p:nvPr>
            <p:ph idx="1"/>
          </p:nvPr>
        </p:nvSpPr>
        <p:spPr/>
        <p:txBody>
          <a:bodyPr>
            <a:normAutofit fontScale="92500" lnSpcReduction="10000"/>
          </a:bodyPr>
          <a:lstStyle/>
          <a:p>
            <a:pPr marL="0" indent="0">
              <a:buNone/>
            </a:pPr>
            <a:r>
              <a:rPr lang="en-US" sz="2600" dirty="0"/>
              <a:t>George was diagnosed eight years ago with major depressive disorder, which he controlled with medication and treatment.  After a dispute with his supervisor, George recently told a co-worker that he would like to show up at the workplace with a shotgun and “blow the heads off” his supervisor and another manager.  The co-worker reported the comments to you.  Two other co-workers reported similar experiences with George. You suspended George, barred him from company property, and notified the police.  After the police verified George’s statements, he was taken into custody and took two months of FMLA leave for mental health treatment.  You terminated George as a result of his threats before he could return to work.</a:t>
            </a:r>
          </a:p>
          <a:p>
            <a:pPr marL="0" indent="0">
              <a:buNone/>
            </a:pPr>
            <a:endParaRPr lang="en-US" dirty="0"/>
          </a:p>
          <a:p>
            <a:pPr marL="0" indent="0">
              <a:buNone/>
            </a:pPr>
            <a:r>
              <a:rPr lang="en-US" sz="2200" b="1" dirty="0"/>
              <a:t>George claimed that his termination violated the FMLA and ADA.  Is George’s argument viable?</a:t>
            </a:r>
          </a:p>
          <a:p>
            <a:endParaRPr lang="en-US" dirty="0"/>
          </a:p>
        </p:txBody>
      </p:sp>
    </p:spTree>
    <p:extLst>
      <p:ext uri="{BB962C8B-B14F-4D97-AF65-F5344CB8AC3E}">
        <p14:creationId xmlns:p14="http://schemas.microsoft.com/office/powerpoint/2010/main" val="6110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4F49-383F-EB6A-3BA6-6F3E47CAFBE6}"/>
              </a:ext>
            </a:extLst>
          </p:cNvPr>
          <p:cNvSpPr>
            <a:spLocks noGrp="1"/>
          </p:cNvSpPr>
          <p:nvPr>
            <p:ph type="title"/>
          </p:nvPr>
        </p:nvSpPr>
        <p:spPr/>
        <p:txBody>
          <a:bodyPr>
            <a:normAutofit/>
          </a:bodyPr>
          <a:lstStyle/>
          <a:p>
            <a:r>
              <a:rPr lang="en-US" sz="3600" dirty="0"/>
              <a:t>Can Employee Be Terminated For Threatening To Bring Shotgun To Work?</a:t>
            </a:r>
          </a:p>
        </p:txBody>
      </p:sp>
      <p:sp>
        <p:nvSpPr>
          <p:cNvPr id="3" name="Content Placeholder 2">
            <a:extLst>
              <a:ext uri="{FF2B5EF4-FFF2-40B4-BE49-F238E27FC236}">
                <a16:creationId xmlns:a16="http://schemas.microsoft.com/office/drawing/2014/main" id="{EE02F9FC-DD58-8E26-0FC9-6E023006A024}"/>
              </a:ext>
            </a:extLst>
          </p:cNvPr>
          <p:cNvSpPr>
            <a:spLocks noGrp="1"/>
          </p:cNvSpPr>
          <p:nvPr>
            <p:ph idx="1"/>
          </p:nvPr>
        </p:nvSpPr>
        <p:spPr/>
        <p:txBody>
          <a:bodyPr>
            <a:normAutofit/>
          </a:bodyPr>
          <a:lstStyle/>
          <a:p>
            <a:r>
              <a:rPr lang="en-US" sz="2400" i="1" dirty="0"/>
              <a:t>Mayo</a:t>
            </a:r>
            <a:r>
              <a:rPr lang="en-US" sz="2400" dirty="0"/>
              <a:t> (9</a:t>
            </a:r>
            <a:r>
              <a:rPr lang="en-US" sz="2400" baseline="30000" dirty="0"/>
              <a:t>th</a:t>
            </a:r>
            <a:r>
              <a:rPr lang="en-US" sz="2400" dirty="0"/>
              <a:t> Cir. 2015): Court held that repeated threats of violence in the workplace demonstrated that the plaintiff was not a qualified individual under the ADA because his violent threats in reaction to stress meant that he could not perform an “essential function” of his job.</a:t>
            </a:r>
          </a:p>
          <a:p>
            <a:r>
              <a:rPr lang="en-US" sz="2400" dirty="0"/>
              <a:t>Court also held that returning plaintiff to his role under different supervision was not a “reasonable accommodation” that his employer should be expected to make.  While emphasizing the individual rights protected by the ADA, the Court stated that the law “do[es] not require employers to play dice with the lives of their workforce.”</a:t>
            </a:r>
          </a:p>
        </p:txBody>
      </p:sp>
    </p:spTree>
    <p:extLst>
      <p:ext uri="{BB962C8B-B14F-4D97-AF65-F5344CB8AC3E}">
        <p14:creationId xmlns:p14="http://schemas.microsoft.com/office/powerpoint/2010/main" val="71074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06F6-2029-500B-7DC1-88DC25156758}"/>
              </a:ext>
            </a:extLst>
          </p:cNvPr>
          <p:cNvSpPr>
            <a:spLocks noGrp="1"/>
          </p:cNvSpPr>
          <p:nvPr>
            <p:ph type="title"/>
          </p:nvPr>
        </p:nvSpPr>
        <p:spPr/>
        <p:txBody>
          <a:bodyPr>
            <a:normAutofit/>
          </a:bodyPr>
          <a:lstStyle/>
          <a:p>
            <a:r>
              <a:rPr lang="en-US" sz="3600" dirty="0"/>
              <a:t>Threat To Others:  </a:t>
            </a:r>
            <a:br>
              <a:rPr lang="en-US" sz="3600" dirty="0"/>
            </a:br>
            <a:r>
              <a:rPr lang="en-US" sz="3600" dirty="0"/>
              <a:t>Bizarre, Disruptive Behavior At Work</a:t>
            </a:r>
          </a:p>
        </p:txBody>
      </p:sp>
      <p:sp>
        <p:nvSpPr>
          <p:cNvPr id="3" name="Content Placeholder 2">
            <a:extLst>
              <a:ext uri="{FF2B5EF4-FFF2-40B4-BE49-F238E27FC236}">
                <a16:creationId xmlns:a16="http://schemas.microsoft.com/office/drawing/2014/main" id="{770D8737-F4D4-EBF9-7B8F-4F5B7F45B7A6}"/>
              </a:ext>
            </a:extLst>
          </p:cNvPr>
          <p:cNvSpPr>
            <a:spLocks noGrp="1"/>
          </p:cNvSpPr>
          <p:nvPr>
            <p:ph idx="1"/>
          </p:nvPr>
        </p:nvSpPr>
        <p:spPr/>
        <p:txBody>
          <a:bodyPr>
            <a:normAutofit fontScale="70000" lnSpcReduction="20000"/>
          </a:bodyPr>
          <a:lstStyle/>
          <a:p>
            <a:pPr marL="0" indent="0">
              <a:buNone/>
            </a:pPr>
            <a:r>
              <a:rPr lang="en-US" sz="3400" dirty="0"/>
              <a:t>You have received a steady stream of employee concerns about an administrative support employee, Joan.  Multiple employees have shared with you various personal accounts in which Joan has snapped and screamed at her co-workers, gave blank stares and intimidating looks, ranted, constantly mumbled to herself, repeatedly banged drawers in her office, and had mood swings.  Co-workers report that she sometimes glares and growls at them, she keeps a log of every conversation, is rude, angry, abrasive, and aggressive. Some co-workers have said they fear she will "go postal" or "blow up at any time."  Today, just before quitting time, Joan burst into your office, her eyes darting back and forth, and pointed a finger at you while growling incoherently about approaching a co-worker to ask her about God, the Bible, and the Ten Commandments. Her behavior is highly disruptive, unprofessional and keeps everyone on edge. </a:t>
            </a:r>
          </a:p>
          <a:p>
            <a:pPr marL="0" indent="0" algn="just">
              <a:buNone/>
            </a:pPr>
            <a:endParaRPr lang="en-US" dirty="0"/>
          </a:p>
          <a:p>
            <a:pPr marL="0" indent="0" algn="just">
              <a:buNone/>
            </a:pPr>
            <a:r>
              <a:rPr lang="en-US" b="1" dirty="0"/>
              <a:t>Should you investigate and, if appropriate, fire Joan for unprofessional, disruptive and threatening behavior, or send her for a fitness for duty exam? </a:t>
            </a:r>
          </a:p>
        </p:txBody>
      </p:sp>
    </p:spTree>
    <p:extLst>
      <p:ext uri="{BB962C8B-B14F-4D97-AF65-F5344CB8AC3E}">
        <p14:creationId xmlns:p14="http://schemas.microsoft.com/office/powerpoint/2010/main" val="3771237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1AE8-C853-67BD-2C3F-503F71EF702B}"/>
              </a:ext>
            </a:extLst>
          </p:cNvPr>
          <p:cNvSpPr>
            <a:spLocks noGrp="1"/>
          </p:cNvSpPr>
          <p:nvPr>
            <p:ph type="title"/>
          </p:nvPr>
        </p:nvSpPr>
        <p:spPr>
          <a:xfrm>
            <a:off x="838200" y="365125"/>
            <a:ext cx="11034132" cy="1325563"/>
          </a:xfrm>
        </p:spPr>
        <p:txBody>
          <a:bodyPr>
            <a:noAutofit/>
          </a:bodyPr>
          <a:lstStyle/>
          <a:p>
            <a:r>
              <a:rPr lang="en-US" sz="3600" dirty="0"/>
              <a:t>Can Employee Be Terminated For Bizarre, Disruptive Behavior At Work That Made Her Unsuitable For Job?</a:t>
            </a:r>
          </a:p>
        </p:txBody>
      </p:sp>
      <p:sp>
        <p:nvSpPr>
          <p:cNvPr id="3" name="Content Placeholder 2">
            <a:extLst>
              <a:ext uri="{FF2B5EF4-FFF2-40B4-BE49-F238E27FC236}">
                <a16:creationId xmlns:a16="http://schemas.microsoft.com/office/drawing/2014/main" id="{684CBEA7-0FD9-AA1C-8539-1184D20B8D93}"/>
              </a:ext>
            </a:extLst>
          </p:cNvPr>
          <p:cNvSpPr>
            <a:spLocks noGrp="1"/>
          </p:cNvSpPr>
          <p:nvPr>
            <p:ph idx="1"/>
          </p:nvPr>
        </p:nvSpPr>
        <p:spPr/>
        <p:txBody>
          <a:bodyPr>
            <a:noAutofit/>
          </a:bodyPr>
          <a:lstStyle/>
          <a:p>
            <a:r>
              <a:rPr lang="en-US" sz="2000" i="1" dirty="0"/>
              <a:t>Painter</a:t>
            </a:r>
            <a:r>
              <a:rPr lang="en-US" sz="2000" dirty="0"/>
              <a:t> (7</a:t>
            </a:r>
            <a:r>
              <a:rPr lang="en-US" sz="2000" baseline="30000" dirty="0"/>
              <a:t>th</a:t>
            </a:r>
            <a:r>
              <a:rPr lang="en-US" sz="2000" dirty="0"/>
              <a:t> Cir. 2017): Employer sent employee for fitness for duty exam which declared that she suffered from a personality disorder and was possibly paranoid but was fit to return to work.  Employee returned to work, started engaging in similar behavior, and was sent for another fitness for duty exam. Conflicting examination reports were issued and on the 5</a:t>
            </a:r>
            <a:r>
              <a:rPr lang="en-US" sz="2000" baseline="30000" dirty="0"/>
              <a:t>th</a:t>
            </a:r>
            <a:r>
              <a:rPr lang="en-US" sz="2000" dirty="0"/>
              <a:t> examination, employee was declared paranoid and unsuitable to return to work based on the highly disruptive behavior caused by her paranoia. Employee was terminated.</a:t>
            </a:r>
          </a:p>
          <a:p>
            <a:r>
              <a:rPr lang="en-US" sz="2000" dirty="0"/>
              <a:t>Court held that employer did not violate the ADA when it required an employee to undergo series of fitness for duty exams based on paranoid and disruptive behavior at work.</a:t>
            </a:r>
          </a:p>
          <a:p>
            <a:r>
              <a:rPr lang="en-US" sz="2000" dirty="0"/>
              <a:t>Court held that preventing employees from endangering their coworkers is a business necessity: "a safe workplace is a paradigmatic necessity of operating a business." Employers need not retain workers who, because of a disability, might harm someone; such a rule would force an employer to risk a negligence suit to avoid violating the ADA. </a:t>
            </a:r>
          </a:p>
        </p:txBody>
      </p:sp>
    </p:spTree>
    <p:extLst>
      <p:ext uri="{BB962C8B-B14F-4D97-AF65-F5344CB8AC3E}">
        <p14:creationId xmlns:p14="http://schemas.microsoft.com/office/powerpoint/2010/main" val="265205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E0728-657B-FC2E-004C-11FBB8ECAA63}"/>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8FCF866-438B-7AC4-F03E-5CE597449D04}"/>
              </a:ext>
            </a:extLst>
          </p:cNvPr>
          <p:cNvSpPr>
            <a:spLocks noGrp="1"/>
          </p:cNvSpPr>
          <p:nvPr>
            <p:ph idx="1"/>
          </p:nvPr>
        </p:nvSpPr>
        <p:spPr>
          <a:xfrm>
            <a:off x="838200" y="1825624"/>
            <a:ext cx="10515600" cy="4717415"/>
          </a:xfrm>
        </p:spPr>
        <p:txBody>
          <a:bodyPr>
            <a:normAutofit/>
          </a:bodyPr>
          <a:lstStyle/>
          <a:p>
            <a:pPr marL="0" indent="0">
              <a:buNone/>
            </a:pPr>
            <a:r>
              <a:rPr lang="en-US" sz="2400" dirty="0"/>
              <a:t>This material is provided for informational purposes only. It is not intended to constitute legal advice, nor does it create a client-lawyer relationship between Jackson Lewis and any recipient. Recipients should consult with counsel before taking any actions based on the information contained within this material. This material may be considered attorney advertising in some jurisdictions. Prior results do not guarantee a similar outcome. Reproduction of this material in whole or in part is prohibited without the express prior written consent of Jackson Lewis P.C., a law firm focused on employment and labor law since 1958.</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1200" dirty="0"/>
              <a:t>©2025 Jackson Lewis P.C.</a:t>
            </a:r>
          </a:p>
        </p:txBody>
      </p:sp>
    </p:spTree>
    <p:extLst>
      <p:ext uri="{BB962C8B-B14F-4D97-AF65-F5344CB8AC3E}">
        <p14:creationId xmlns:p14="http://schemas.microsoft.com/office/powerpoint/2010/main" val="2746798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66E5-2A07-724C-F64B-7290BA6B17C0}"/>
              </a:ext>
            </a:extLst>
          </p:cNvPr>
          <p:cNvSpPr>
            <a:spLocks noGrp="1"/>
          </p:cNvSpPr>
          <p:nvPr>
            <p:ph type="title"/>
          </p:nvPr>
        </p:nvSpPr>
        <p:spPr/>
        <p:txBody>
          <a:bodyPr>
            <a:noAutofit/>
          </a:bodyPr>
          <a:lstStyle/>
          <a:p>
            <a:r>
              <a:rPr lang="en-US" sz="3600" dirty="0"/>
              <a:t>Can Employer Require Fitness For Duty Exam When It Has Concerns About Workplace Safety? </a:t>
            </a:r>
          </a:p>
        </p:txBody>
      </p:sp>
      <p:sp>
        <p:nvSpPr>
          <p:cNvPr id="3" name="Content Placeholder 2">
            <a:extLst>
              <a:ext uri="{FF2B5EF4-FFF2-40B4-BE49-F238E27FC236}">
                <a16:creationId xmlns:a16="http://schemas.microsoft.com/office/drawing/2014/main" id="{3F3C2C53-970F-517A-A886-4404DA6AF3B9}"/>
              </a:ext>
            </a:extLst>
          </p:cNvPr>
          <p:cNvSpPr>
            <a:spLocks noGrp="1"/>
          </p:cNvSpPr>
          <p:nvPr>
            <p:ph idx="1"/>
          </p:nvPr>
        </p:nvSpPr>
        <p:spPr/>
        <p:txBody>
          <a:bodyPr>
            <a:normAutofit lnSpcReduction="10000"/>
          </a:bodyPr>
          <a:lstStyle/>
          <a:p>
            <a:r>
              <a:rPr lang="en-US" sz="2600" i="1" dirty="0"/>
              <a:t>Baker</a:t>
            </a:r>
            <a:r>
              <a:rPr lang="en-US" sz="2600" dirty="0"/>
              <a:t> (10</a:t>
            </a:r>
            <a:r>
              <a:rPr lang="en-US" sz="2600" baseline="30000" dirty="0"/>
              <a:t>th</a:t>
            </a:r>
            <a:r>
              <a:rPr lang="en-US" sz="2600" dirty="0"/>
              <a:t> Cir. 2025): Employee quit, claiming constructive discharge, rather than take fitness for duty exam after reports of rash behavior and alarming emails to his coworkers.</a:t>
            </a:r>
            <a:r>
              <a:rPr lang="en-US" sz="2600" i="1" dirty="0"/>
              <a:t> </a:t>
            </a:r>
            <a:r>
              <a:rPr lang="en-US" sz="2600" dirty="0"/>
              <a:t>Employer’s concerns about employee’s observed and self-reported struggles justified request for fitness for duty exam.  Employee’s refusal to take the test or produce medical documentation doomed his claim.</a:t>
            </a:r>
          </a:p>
          <a:p>
            <a:r>
              <a:rPr lang="en-US" sz="2600" i="1" dirty="0"/>
              <a:t>Baldwin</a:t>
            </a:r>
            <a:r>
              <a:rPr lang="en-US" sz="2600" dirty="0"/>
              <a:t> (11th Cir. 2023): Employer did not violate the Rehabilitation Act when ordering a fitness for duty examination after employee mishandled a firearm while driving and shot himself in the finger. Court held employer’s concern about workplace safety is a legitimate basis for requiring a medical exam, especially when the employee handles a firearm in their professional role.</a:t>
            </a:r>
          </a:p>
          <a:p>
            <a:endParaRPr lang="en-US" dirty="0"/>
          </a:p>
        </p:txBody>
      </p:sp>
    </p:spTree>
    <p:extLst>
      <p:ext uri="{BB962C8B-B14F-4D97-AF65-F5344CB8AC3E}">
        <p14:creationId xmlns:p14="http://schemas.microsoft.com/office/powerpoint/2010/main" val="2102649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620E-EB5B-69B9-BD94-1B9EB3C8F1F6}"/>
              </a:ext>
            </a:extLst>
          </p:cNvPr>
          <p:cNvSpPr>
            <a:spLocks noGrp="1"/>
          </p:cNvSpPr>
          <p:nvPr>
            <p:ph type="title"/>
          </p:nvPr>
        </p:nvSpPr>
        <p:spPr/>
        <p:txBody>
          <a:bodyPr>
            <a:normAutofit/>
          </a:bodyPr>
          <a:lstStyle/>
          <a:p>
            <a:r>
              <a:rPr lang="en-US" sz="3600" dirty="0"/>
              <a:t>Requesting Medical Information To Determine If Employee Can Safely Perform The Job</a:t>
            </a:r>
          </a:p>
        </p:txBody>
      </p:sp>
      <p:sp>
        <p:nvSpPr>
          <p:cNvPr id="3" name="Content Placeholder 2">
            <a:extLst>
              <a:ext uri="{FF2B5EF4-FFF2-40B4-BE49-F238E27FC236}">
                <a16:creationId xmlns:a16="http://schemas.microsoft.com/office/drawing/2014/main" id="{9B685EAD-6D65-3344-0CFE-92E03B31ADA0}"/>
              </a:ext>
            </a:extLst>
          </p:cNvPr>
          <p:cNvSpPr>
            <a:spLocks noGrp="1"/>
          </p:cNvSpPr>
          <p:nvPr>
            <p:ph idx="1"/>
          </p:nvPr>
        </p:nvSpPr>
        <p:spPr/>
        <p:txBody>
          <a:bodyPr>
            <a:normAutofit/>
          </a:bodyPr>
          <a:lstStyle/>
          <a:p>
            <a:r>
              <a:rPr lang="en-US" sz="2400" dirty="0"/>
              <a:t>An employer’s request for medical information or a medical exam of an employee must be “job-related and consistent with business necessity” which means the employer must show a reasonable belief, based on objective evidence that: </a:t>
            </a:r>
          </a:p>
          <a:p>
            <a:pPr marL="457200" lvl="1" indent="0">
              <a:buNone/>
            </a:pPr>
            <a:r>
              <a:rPr lang="en-US" sz="2000" dirty="0"/>
              <a:t>1) an employee’s ability to perform essential job functions will be impaired by a medical condition; or </a:t>
            </a:r>
          </a:p>
          <a:p>
            <a:pPr marL="457200" lvl="1" indent="0">
              <a:buNone/>
            </a:pPr>
            <a:r>
              <a:rPr lang="en-US" sz="2000" dirty="0"/>
              <a:t>2) an employee may pose a direct threat due to a known or suspected medical condition.</a:t>
            </a:r>
          </a:p>
          <a:p>
            <a:r>
              <a:rPr lang="en-US" sz="2400" dirty="0"/>
              <a:t>Employers must maintain confidentiality and narrowly tailor medical exams or inquiries.</a:t>
            </a:r>
          </a:p>
          <a:p>
            <a:r>
              <a:rPr lang="en-US" sz="2400" dirty="0"/>
              <a:t>Employers should include GINA safe harbor notice on requests for information.</a:t>
            </a:r>
          </a:p>
        </p:txBody>
      </p:sp>
    </p:spTree>
    <p:extLst>
      <p:ext uri="{BB962C8B-B14F-4D97-AF65-F5344CB8AC3E}">
        <p14:creationId xmlns:p14="http://schemas.microsoft.com/office/powerpoint/2010/main" val="1683879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A90B-415F-58B9-7CC7-C3C2BBE4DD91}"/>
              </a:ext>
            </a:extLst>
          </p:cNvPr>
          <p:cNvSpPr>
            <a:spLocks noGrp="1"/>
          </p:cNvSpPr>
          <p:nvPr>
            <p:ph type="title"/>
          </p:nvPr>
        </p:nvSpPr>
        <p:spPr/>
        <p:txBody>
          <a:bodyPr>
            <a:normAutofit fontScale="90000"/>
          </a:bodyPr>
          <a:lstStyle/>
          <a:p>
            <a:r>
              <a:rPr lang="en-US" dirty="0"/>
              <a:t>Requiring Fitness for Duty Exams To Ensure Employee Can Safely Perform The Job</a:t>
            </a:r>
          </a:p>
        </p:txBody>
      </p:sp>
      <p:sp>
        <p:nvSpPr>
          <p:cNvPr id="3" name="Content Placeholder 2">
            <a:extLst>
              <a:ext uri="{FF2B5EF4-FFF2-40B4-BE49-F238E27FC236}">
                <a16:creationId xmlns:a16="http://schemas.microsoft.com/office/drawing/2014/main" id="{03A34911-5A30-5974-8CDA-36F039058595}"/>
              </a:ext>
            </a:extLst>
          </p:cNvPr>
          <p:cNvSpPr>
            <a:spLocks noGrp="1"/>
          </p:cNvSpPr>
          <p:nvPr>
            <p:ph idx="1"/>
          </p:nvPr>
        </p:nvSpPr>
        <p:spPr/>
        <p:txBody>
          <a:bodyPr>
            <a:normAutofit/>
          </a:bodyPr>
          <a:lstStyle/>
          <a:p>
            <a:r>
              <a:rPr lang="en-US" sz="2400" dirty="0"/>
              <a:t>Make sure you have the facts to justify the fitness for duty exam.</a:t>
            </a:r>
          </a:p>
          <a:p>
            <a:r>
              <a:rPr lang="en-US" sz="2400" dirty="0"/>
              <a:t>If you have enough risk to justify a fitness for duty exam, you have enough risk to remove employee from workplace or at least the position while conducting the fitness for duty exam.</a:t>
            </a:r>
          </a:p>
          <a:p>
            <a:r>
              <a:rPr lang="en-US" sz="2400" dirty="0"/>
              <a:t>The EEOC would prefer you work with employee’s treating physician first.</a:t>
            </a:r>
          </a:p>
          <a:p>
            <a:r>
              <a:rPr lang="en-US" sz="2400" dirty="0"/>
              <a:t>If necessary, then request an independent examination by healthcare provider chosen by employer.</a:t>
            </a:r>
          </a:p>
        </p:txBody>
      </p:sp>
    </p:spTree>
    <p:extLst>
      <p:ext uri="{BB962C8B-B14F-4D97-AF65-F5344CB8AC3E}">
        <p14:creationId xmlns:p14="http://schemas.microsoft.com/office/powerpoint/2010/main" val="2126662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1643-F521-4BA3-C198-A476FD5A0074}"/>
              </a:ext>
            </a:extLst>
          </p:cNvPr>
          <p:cNvSpPr>
            <a:spLocks noGrp="1"/>
          </p:cNvSpPr>
          <p:nvPr>
            <p:ph type="title"/>
          </p:nvPr>
        </p:nvSpPr>
        <p:spPr/>
        <p:txBody>
          <a:bodyPr>
            <a:normAutofit/>
          </a:bodyPr>
          <a:lstStyle/>
          <a:p>
            <a:r>
              <a:rPr lang="en-US" sz="3600" dirty="0"/>
              <a:t>Taking Action Based On Employee’s Ability To Safely Perform the Job</a:t>
            </a:r>
          </a:p>
        </p:txBody>
      </p:sp>
      <p:sp>
        <p:nvSpPr>
          <p:cNvPr id="4" name="Content Placeholder 3">
            <a:extLst>
              <a:ext uri="{FF2B5EF4-FFF2-40B4-BE49-F238E27FC236}">
                <a16:creationId xmlns:a16="http://schemas.microsoft.com/office/drawing/2014/main" id="{70786999-CF7B-E6C4-2DAB-EE08F2584CC2}"/>
              </a:ext>
            </a:extLst>
          </p:cNvPr>
          <p:cNvSpPr>
            <a:spLocks noGrp="1"/>
          </p:cNvSpPr>
          <p:nvPr>
            <p:ph sz="half" idx="1"/>
          </p:nvPr>
        </p:nvSpPr>
        <p:spPr/>
        <p:txBody>
          <a:bodyPr>
            <a:normAutofit lnSpcReduction="10000"/>
          </a:bodyPr>
          <a:lstStyle/>
          <a:p>
            <a:r>
              <a:rPr lang="en-US" sz="2400" dirty="0"/>
              <a:t>Risks of harm that are present for a disabled employee in every day life are not enough. The risk of harm need not be eliminated as long as it can be reduced to an acceptable level with a reasonable accommodation.</a:t>
            </a:r>
          </a:p>
          <a:p>
            <a:endParaRPr lang="en-US" sz="2400" dirty="0"/>
          </a:p>
          <a:p>
            <a:pPr lvl="1"/>
            <a:r>
              <a:rPr lang="en-US" sz="2000" dirty="0"/>
              <a:t>Example:  Evening security guard’s risk of harm to self related to choking or dying from epileptic seizure could be reasonably reduced by using cameras at the security desk and panic buttons.</a:t>
            </a:r>
          </a:p>
          <a:p>
            <a:endParaRPr lang="en-US" dirty="0"/>
          </a:p>
        </p:txBody>
      </p:sp>
      <p:sp>
        <p:nvSpPr>
          <p:cNvPr id="5" name="Content Placeholder 4">
            <a:extLst>
              <a:ext uri="{FF2B5EF4-FFF2-40B4-BE49-F238E27FC236}">
                <a16:creationId xmlns:a16="http://schemas.microsoft.com/office/drawing/2014/main" id="{1CCA467A-493D-003A-1BCE-DA72BA636669}"/>
              </a:ext>
            </a:extLst>
          </p:cNvPr>
          <p:cNvSpPr>
            <a:spLocks noGrp="1"/>
          </p:cNvSpPr>
          <p:nvPr>
            <p:ph sz="half" idx="2"/>
          </p:nvPr>
        </p:nvSpPr>
        <p:spPr/>
        <p:txBody>
          <a:bodyPr>
            <a:normAutofit lnSpcReduction="10000"/>
          </a:bodyPr>
          <a:lstStyle/>
          <a:p>
            <a:r>
              <a:rPr lang="en-US" sz="2400" dirty="0"/>
              <a:t>A good faith belief that an employee poses a risk of harm is not enough unless it is grounded in medical or other objective scientific information.</a:t>
            </a:r>
          </a:p>
          <a:p>
            <a:endParaRPr lang="en-US" sz="2400" dirty="0"/>
          </a:p>
          <a:p>
            <a:pPr lvl="1"/>
            <a:r>
              <a:rPr lang="en-US" sz="2000" dirty="0"/>
              <a:t>Example:  Forklift driver who experienced dangerously high blood pressure on post-conditional offer test and follow up test was properly suspended while employee got blood pressure under control.</a:t>
            </a:r>
          </a:p>
        </p:txBody>
      </p:sp>
      <p:cxnSp>
        <p:nvCxnSpPr>
          <p:cNvPr id="7" name="Straight Connector 6">
            <a:extLst>
              <a:ext uri="{FF2B5EF4-FFF2-40B4-BE49-F238E27FC236}">
                <a16:creationId xmlns:a16="http://schemas.microsoft.com/office/drawing/2014/main" id="{AF0F83E1-AB61-D871-AB55-E21EB023BB4B}"/>
              </a:ext>
              <a:ext uri="{C183D7F6-B498-43B3-948B-1728B52AA6E4}">
                <adec:decorative xmlns:adec="http://schemas.microsoft.com/office/drawing/2017/decorative" val="1"/>
              </a:ext>
            </a:extLst>
          </p:cNvPr>
          <p:cNvCxnSpPr>
            <a:stCxn id="2" idx="2"/>
          </p:cNvCxnSpPr>
          <p:nvPr/>
        </p:nvCxnSpPr>
        <p:spPr>
          <a:xfrm>
            <a:off x="6096000" y="1690688"/>
            <a:ext cx="0" cy="4226892"/>
          </a:xfrm>
          <a:prstGeom prst="line">
            <a:avLst/>
          </a:prstGeom>
          <a:ln w="12700">
            <a:solidFill>
              <a:srgbClr val="0E0D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408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6141-C7CF-6A65-64DD-C135803A02AF}"/>
              </a:ext>
            </a:extLst>
          </p:cNvPr>
          <p:cNvSpPr>
            <a:spLocks noGrp="1"/>
          </p:cNvSpPr>
          <p:nvPr>
            <p:ph type="title"/>
          </p:nvPr>
        </p:nvSpPr>
        <p:spPr/>
        <p:txBody>
          <a:bodyPr>
            <a:normAutofit/>
          </a:bodyPr>
          <a:lstStyle/>
          <a:p>
            <a:r>
              <a:rPr lang="en-US" sz="3600" dirty="0"/>
              <a:t>When The Condition Raises A Direct Threat To Ability to Safely Perform the Job</a:t>
            </a:r>
          </a:p>
        </p:txBody>
      </p:sp>
      <p:sp>
        <p:nvSpPr>
          <p:cNvPr id="3" name="Content Placeholder 2">
            <a:extLst>
              <a:ext uri="{FF2B5EF4-FFF2-40B4-BE49-F238E27FC236}">
                <a16:creationId xmlns:a16="http://schemas.microsoft.com/office/drawing/2014/main" id="{686E3666-9007-69EE-7A69-51FB58D3F929}"/>
              </a:ext>
            </a:extLst>
          </p:cNvPr>
          <p:cNvSpPr>
            <a:spLocks noGrp="1"/>
          </p:cNvSpPr>
          <p:nvPr>
            <p:ph idx="1"/>
          </p:nvPr>
        </p:nvSpPr>
        <p:spPr/>
        <p:txBody>
          <a:bodyPr/>
          <a:lstStyle/>
          <a:p>
            <a:r>
              <a:rPr lang="en-US" sz="2400" dirty="0"/>
              <a:t>An employer need not employ individuals with disabilities if they pose a “direct threat.” </a:t>
            </a:r>
          </a:p>
          <a:p>
            <a:r>
              <a:rPr lang="en-US" sz="2400" dirty="0"/>
              <a:t>This is a high standard and requires an individual assessment.</a:t>
            </a:r>
          </a:p>
          <a:p>
            <a:r>
              <a:rPr lang="en-US" sz="2400" dirty="0"/>
              <a:t>A “direct threat” means a “significant risk of substantial harm that cannot be eliminated or reduced through reasonable accommodation.”</a:t>
            </a:r>
          </a:p>
          <a:p>
            <a:r>
              <a:rPr lang="en-US" sz="2400" dirty="0"/>
              <a:t>A finding of “direct threat” must be based on the best available objective medical evidence and/or most current medical knowledge.</a:t>
            </a:r>
          </a:p>
          <a:p>
            <a:r>
              <a:rPr lang="en-US" sz="2400" dirty="0"/>
              <a:t>Factors to consider in making direct threat determinations:</a:t>
            </a:r>
          </a:p>
          <a:p>
            <a:pPr lvl="1"/>
            <a:r>
              <a:rPr lang="en-US" sz="2000" dirty="0"/>
              <a:t>Severity of harm.</a:t>
            </a:r>
          </a:p>
          <a:p>
            <a:pPr lvl="1"/>
            <a:r>
              <a:rPr lang="en-US" sz="2000" dirty="0"/>
              <a:t>Likelihood of harm.</a:t>
            </a:r>
          </a:p>
          <a:p>
            <a:pPr lvl="1"/>
            <a:r>
              <a:rPr lang="en-US" sz="2000" dirty="0"/>
              <a:t>Imminence of harm.</a:t>
            </a:r>
          </a:p>
          <a:p>
            <a:endParaRPr lang="en-US" sz="2400" dirty="0"/>
          </a:p>
          <a:p>
            <a:pPr marL="0" indent="0">
              <a:buNone/>
            </a:pPr>
            <a:endParaRPr lang="en-US" dirty="0"/>
          </a:p>
        </p:txBody>
      </p:sp>
    </p:spTree>
    <p:extLst>
      <p:ext uri="{BB962C8B-B14F-4D97-AF65-F5344CB8AC3E}">
        <p14:creationId xmlns:p14="http://schemas.microsoft.com/office/powerpoint/2010/main" val="1391328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1E317-4D2B-1A82-4193-14E34652B8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A4D61-8906-E01D-04CC-C4EE8A6F5327}"/>
              </a:ext>
            </a:extLst>
          </p:cNvPr>
          <p:cNvSpPr>
            <a:spLocks noGrp="1"/>
          </p:cNvSpPr>
          <p:nvPr>
            <p:ph type="title"/>
          </p:nvPr>
        </p:nvSpPr>
        <p:spPr/>
        <p:txBody>
          <a:bodyPr>
            <a:normAutofit/>
          </a:bodyPr>
          <a:lstStyle/>
          <a:p>
            <a:r>
              <a:rPr lang="en-US" sz="3600" dirty="0"/>
              <a:t>How does one know whether a safety risk </a:t>
            </a:r>
            <a:br>
              <a:rPr lang="en-US" sz="3600" dirty="0"/>
            </a:br>
            <a:r>
              <a:rPr lang="en-US" sz="3600" dirty="0"/>
              <a:t>rises to a “direct threat”?</a:t>
            </a:r>
          </a:p>
        </p:txBody>
      </p:sp>
      <p:sp>
        <p:nvSpPr>
          <p:cNvPr id="3" name="Content Placeholder 2">
            <a:extLst>
              <a:ext uri="{FF2B5EF4-FFF2-40B4-BE49-F238E27FC236}">
                <a16:creationId xmlns:a16="http://schemas.microsoft.com/office/drawing/2014/main" id="{381BD6BC-0DE8-8D41-B286-6D93FEFEA4DF}"/>
              </a:ext>
            </a:extLst>
          </p:cNvPr>
          <p:cNvSpPr>
            <a:spLocks noGrp="1"/>
          </p:cNvSpPr>
          <p:nvPr>
            <p:ph idx="1"/>
          </p:nvPr>
        </p:nvSpPr>
        <p:spPr/>
        <p:txBody>
          <a:bodyPr/>
          <a:lstStyle/>
          <a:p>
            <a:r>
              <a:rPr lang="en-US" sz="2400" dirty="0"/>
              <a:t>Only when a court or jury decides a case!</a:t>
            </a:r>
          </a:p>
          <a:p>
            <a:r>
              <a:rPr lang="en-US" sz="2400" dirty="0"/>
              <a:t>Until then, employers can only do their best to make informed, fact-based decisions that is based on </a:t>
            </a:r>
            <a:r>
              <a:rPr lang="en-US" sz="2400" b="1" dirty="0"/>
              <a:t>objective</a:t>
            </a:r>
            <a:r>
              <a:rPr lang="en-US" sz="2400" dirty="0"/>
              <a:t> medical evidence which relies on current medical knowledge</a:t>
            </a:r>
          </a:p>
          <a:p>
            <a:r>
              <a:rPr lang="en-US" sz="2400" dirty="0"/>
              <a:t>In other words … the process employers follow is critical in defending direct threat decisions</a:t>
            </a:r>
          </a:p>
          <a:p>
            <a:endParaRPr lang="en-US" sz="2400" dirty="0"/>
          </a:p>
          <a:p>
            <a:pPr marL="0" indent="0">
              <a:buNone/>
            </a:pPr>
            <a:endParaRPr lang="en-US" dirty="0"/>
          </a:p>
        </p:txBody>
      </p:sp>
    </p:spTree>
    <p:extLst>
      <p:ext uri="{BB962C8B-B14F-4D97-AF65-F5344CB8AC3E}">
        <p14:creationId xmlns:p14="http://schemas.microsoft.com/office/powerpoint/2010/main" val="924945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CB5E6F0-CD40-1A48-91ED-00136911AFC8}"/>
              </a:ext>
            </a:extLst>
          </p:cNvPr>
          <p:cNvSpPr/>
          <p:nvPr/>
        </p:nvSpPr>
        <p:spPr>
          <a:xfrm>
            <a:off x="4803373" y="1422839"/>
            <a:ext cx="2449915" cy="24499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B6BF859-57AD-F74B-BE98-1B5A6A7EC685}"/>
              </a:ext>
            </a:extLst>
          </p:cNvPr>
          <p:cNvSpPr/>
          <p:nvPr/>
        </p:nvSpPr>
        <p:spPr>
          <a:xfrm>
            <a:off x="8522499" y="1422839"/>
            <a:ext cx="2449915" cy="24499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A391F89-D15D-0D48-B07B-82DC77EAD57B}"/>
              </a:ext>
            </a:extLst>
          </p:cNvPr>
          <p:cNvSpPr/>
          <p:nvPr/>
        </p:nvSpPr>
        <p:spPr>
          <a:xfrm>
            <a:off x="1084247" y="1422839"/>
            <a:ext cx="2449915" cy="24499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57D658-9308-4F0C-BB91-42ACD91713A1}"/>
              </a:ext>
            </a:extLst>
          </p:cNvPr>
          <p:cNvSpPr txBox="1"/>
          <p:nvPr/>
        </p:nvSpPr>
        <p:spPr>
          <a:xfrm>
            <a:off x="1496496" y="1402819"/>
            <a:ext cx="1588897" cy="1862048"/>
          </a:xfrm>
          <a:prstGeom prst="rect">
            <a:avLst/>
          </a:prstGeom>
          <a:noFill/>
        </p:spPr>
        <p:txBody>
          <a:bodyPr wrap="none" rtlCol="0">
            <a:spAutoFit/>
          </a:bodyPr>
          <a:lstStyle/>
          <a:p>
            <a:r>
              <a:rPr lang="en-US" sz="11500" b="1" dirty="0">
                <a:solidFill>
                  <a:schemeClr val="bg1"/>
                </a:solidFill>
                <a:latin typeface="Georgia" panose="02040502050405020303" pitchFamily="18" charset="0"/>
              </a:rPr>
              <a:t>3</a:t>
            </a:r>
            <a:r>
              <a:rPr lang="en-US" sz="9600" b="1" baseline="30000" dirty="0">
                <a:solidFill>
                  <a:schemeClr val="bg1"/>
                </a:solidFill>
                <a:latin typeface="Georgia" panose="02040502050405020303" pitchFamily="18" charset="0"/>
              </a:rPr>
              <a:t>x</a:t>
            </a:r>
          </a:p>
        </p:txBody>
      </p:sp>
      <p:sp>
        <p:nvSpPr>
          <p:cNvPr id="7" name="TextBox 6">
            <a:extLst>
              <a:ext uri="{FF2B5EF4-FFF2-40B4-BE49-F238E27FC236}">
                <a16:creationId xmlns:a16="http://schemas.microsoft.com/office/drawing/2014/main" id="{B4672507-6C0C-46C9-B6E8-5D805E7A0D24}"/>
              </a:ext>
            </a:extLst>
          </p:cNvPr>
          <p:cNvSpPr txBox="1"/>
          <p:nvPr/>
        </p:nvSpPr>
        <p:spPr>
          <a:xfrm>
            <a:off x="4966516" y="1420492"/>
            <a:ext cx="2077813" cy="1862048"/>
          </a:xfrm>
          <a:prstGeom prst="rect">
            <a:avLst/>
          </a:prstGeom>
          <a:noFill/>
        </p:spPr>
        <p:txBody>
          <a:bodyPr wrap="none" rtlCol="0">
            <a:spAutoFit/>
          </a:bodyPr>
          <a:lstStyle/>
          <a:p>
            <a:r>
              <a:rPr lang="en-US" sz="11500" b="1" dirty="0">
                <a:solidFill>
                  <a:schemeClr val="bg1"/>
                </a:solidFill>
                <a:latin typeface="Georgia" panose="02040502050405020303" pitchFamily="18" charset="0"/>
              </a:rPr>
              <a:t>3</a:t>
            </a:r>
            <a:r>
              <a:rPr lang="en-US" sz="9600" b="1" baseline="30000" dirty="0">
                <a:solidFill>
                  <a:schemeClr val="bg1"/>
                </a:solidFill>
                <a:latin typeface="Georgia" panose="02040502050405020303" pitchFamily="18" charset="0"/>
              </a:rPr>
              <a:t>rd</a:t>
            </a:r>
            <a:endParaRPr lang="en-US" sz="9600" b="1" dirty="0">
              <a:solidFill>
                <a:schemeClr val="bg1"/>
              </a:solidFill>
              <a:latin typeface="Georgia" panose="02040502050405020303" pitchFamily="18" charset="0"/>
            </a:endParaRPr>
          </a:p>
        </p:txBody>
      </p:sp>
      <p:sp>
        <p:nvSpPr>
          <p:cNvPr id="8" name="TextBox 7">
            <a:extLst>
              <a:ext uri="{FF2B5EF4-FFF2-40B4-BE49-F238E27FC236}">
                <a16:creationId xmlns:a16="http://schemas.microsoft.com/office/drawing/2014/main" id="{F48D9673-B39F-4F89-A4EA-7874423E58F4}"/>
              </a:ext>
            </a:extLst>
          </p:cNvPr>
          <p:cNvSpPr txBox="1"/>
          <p:nvPr/>
        </p:nvSpPr>
        <p:spPr>
          <a:xfrm>
            <a:off x="8922090" y="1631164"/>
            <a:ext cx="1622560" cy="1862048"/>
          </a:xfrm>
          <a:prstGeom prst="rect">
            <a:avLst/>
          </a:prstGeom>
          <a:noFill/>
        </p:spPr>
        <p:txBody>
          <a:bodyPr wrap="none" rtlCol="0">
            <a:spAutoFit/>
          </a:bodyPr>
          <a:lstStyle/>
          <a:p>
            <a:r>
              <a:rPr lang="en-US" sz="11500" b="1" dirty="0">
                <a:solidFill>
                  <a:schemeClr val="bg1"/>
                </a:solidFill>
                <a:latin typeface="Georgia" panose="02040502050405020303" pitchFamily="18" charset="0"/>
              </a:rPr>
              <a:t>6</a:t>
            </a:r>
            <a:r>
              <a:rPr lang="en-US" sz="9600" b="1" baseline="30000" dirty="0">
                <a:solidFill>
                  <a:schemeClr val="bg1"/>
                </a:solidFill>
                <a:latin typeface="Georgia" panose="02040502050405020303" pitchFamily="18" charset="0"/>
              </a:rPr>
              <a:t>x</a:t>
            </a:r>
          </a:p>
        </p:txBody>
      </p:sp>
      <p:sp>
        <p:nvSpPr>
          <p:cNvPr id="10" name="Content Placeholder 2">
            <a:extLst>
              <a:ext uri="{FF2B5EF4-FFF2-40B4-BE49-F238E27FC236}">
                <a16:creationId xmlns:a16="http://schemas.microsoft.com/office/drawing/2014/main" id="{6F653787-99AB-5D4D-8893-83D43073E99C}"/>
              </a:ext>
            </a:extLst>
          </p:cNvPr>
          <p:cNvSpPr txBox="1">
            <a:spLocks/>
          </p:cNvSpPr>
          <p:nvPr/>
        </p:nvSpPr>
        <p:spPr>
          <a:xfrm>
            <a:off x="850377" y="3903758"/>
            <a:ext cx="2814082" cy="2116099"/>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000" dirty="0"/>
              <a:t>Attorneys are </a:t>
            </a:r>
            <a:r>
              <a:rPr lang="en-US" sz="2000" b="1" dirty="0">
                <a:solidFill>
                  <a:schemeClr val="accent1"/>
                </a:solidFill>
              </a:rPr>
              <a:t>three times</a:t>
            </a:r>
            <a:r>
              <a:rPr lang="en-US" sz="2000" dirty="0"/>
              <a:t> more likely to suffer from depression than the general public</a:t>
            </a:r>
          </a:p>
        </p:txBody>
      </p:sp>
      <p:sp>
        <p:nvSpPr>
          <p:cNvPr id="11" name="Content Placeholder 2">
            <a:extLst>
              <a:ext uri="{FF2B5EF4-FFF2-40B4-BE49-F238E27FC236}">
                <a16:creationId xmlns:a16="http://schemas.microsoft.com/office/drawing/2014/main" id="{A8523B51-2762-6A44-B098-DEB80AE2012F}"/>
              </a:ext>
            </a:extLst>
          </p:cNvPr>
          <p:cNvSpPr txBox="1">
            <a:spLocks/>
          </p:cNvSpPr>
          <p:nvPr/>
        </p:nvSpPr>
        <p:spPr>
          <a:xfrm>
            <a:off x="4568012" y="3903758"/>
            <a:ext cx="2997147" cy="2116099"/>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000" dirty="0"/>
              <a:t>Suicide is the </a:t>
            </a:r>
            <a:r>
              <a:rPr lang="en-US" sz="2000" b="1" dirty="0">
                <a:solidFill>
                  <a:schemeClr val="accent1"/>
                </a:solidFill>
              </a:rPr>
              <a:t>third leading cause of death</a:t>
            </a:r>
            <a:r>
              <a:rPr lang="en-US" sz="2000" dirty="0"/>
              <a:t> for attorneys </a:t>
            </a:r>
            <a:br>
              <a:rPr lang="en-US" sz="2000" dirty="0"/>
            </a:br>
            <a:r>
              <a:rPr lang="en-US" sz="2000" dirty="0"/>
              <a:t>(after cancer and </a:t>
            </a:r>
            <a:br>
              <a:rPr lang="en-US" sz="2000" dirty="0"/>
            </a:br>
            <a:r>
              <a:rPr lang="en-US" sz="2000" dirty="0"/>
              <a:t>heart disease)</a:t>
            </a:r>
          </a:p>
        </p:txBody>
      </p:sp>
      <p:sp>
        <p:nvSpPr>
          <p:cNvPr id="12" name="Content Placeholder 2">
            <a:extLst>
              <a:ext uri="{FF2B5EF4-FFF2-40B4-BE49-F238E27FC236}">
                <a16:creationId xmlns:a16="http://schemas.microsoft.com/office/drawing/2014/main" id="{8373C78C-08AA-F242-9EEF-150FFDA0BB46}"/>
              </a:ext>
            </a:extLst>
          </p:cNvPr>
          <p:cNvSpPr txBox="1">
            <a:spLocks/>
          </p:cNvSpPr>
          <p:nvPr/>
        </p:nvSpPr>
        <p:spPr>
          <a:xfrm>
            <a:off x="8416357" y="3903758"/>
            <a:ext cx="2750610" cy="2116099"/>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5"/>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5"/>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2000" dirty="0"/>
              <a:t>Suicide rate is </a:t>
            </a:r>
            <a:r>
              <a:rPr lang="en-US" sz="2000" b="1" dirty="0">
                <a:solidFill>
                  <a:schemeClr val="accent1"/>
                </a:solidFill>
              </a:rPr>
              <a:t>six times</a:t>
            </a:r>
            <a:r>
              <a:rPr lang="en-US" sz="2000" b="1" dirty="0"/>
              <a:t> </a:t>
            </a:r>
            <a:r>
              <a:rPr lang="en-US" sz="2000" dirty="0"/>
              <a:t>the rate of the general population</a:t>
            </a:r>
          </a:p>
          <a:p>
            <a:pPr marL="0" indent="0" algn="ctr">
              <a:buNone/>
              <a:defRPr/>
            </a:pPr>
            <a:endParaRPr lang="en-US" sz="2000" dirty="0"/>
          </a:p>
        </p:txBody>
      </p:sp>
      <p:sp>
        <p:nvSpPr>
          <p:cNvPr id="16" name="Title 1">
            <a:extLst>
              <a:ext uri="{FF2B5EF4-FFF2-40B4-BE49-F238E27FC236}">
                <a16:creationId xmlns:a16="http://schemas.microsoft.com/office/drawing/2014/main" id="{83436783-F8EA-4DF3-294C-5DCEC49E1ECD}"/>
              </a:ext>
            </a:extLst>
          </p:cNvPr>
          <p:cNvSpPr txBox="1">
            <a:spLocks/>
          </p:cNvSpPr>
          <p:nvPr/>
        </p:nvSpPr>
        <p:spPr>
          <a:xfrm>
            <a:off x="609600" y="457200"/>
            <a:ext cx="10896600" cy="742071"/>
          </a:xfrm>
          <a:prstGeom prst="rect">
            <a:avLst/>
          </a:prstGeom>
        </p:spPr>
        <p:txBody>
          <a:bodyPr vert="horz" lIns="0" tIns="0" rIns="0" bIns="0" rtlCol="0" anchor="ctr" anchorCtr="0">
            <a:noAutofit/>
          </a:bodyPr>
          <a:lstStyle>
            <a:lvl1pPr algn="l" defTabSz="914400" rtl="0" eaLnBrk="1" latinLnBrk="0" hangingPunct="1">
              <a:lnSpc>
                <a:spcPct val="95000"/>
              </a:lnSpc>
              <a:spcBef>
                <a:spcPct val="0"/>
              </a:spcBef>
              <a:buNone/>
              <a:defRPr sz="4300" kern="1200">
                <a:solidFill>
                  <a:schemeClr val="accent1"/>
                </a:solidFill>
                <a:latin typeface="Baskerville Old Face" panose="02020602080505020303" pitchFamily="18" charset="0"/>
                <a:ea typeface="+mj-ea"/>
                <a:cs typeface="+mj-cs"/>
              </a:defRPr>
            </a:lvl1pPr>
          </a:lstStyle>
          <a:p>
            <a:r>
              <a:rPr lang="en-US" dirty="0"/>
              <a:t>John Hopkins Study + NIMH Findings</a:t>
            </a:r>
          </a:p>
        </p:txBody>
      </p:sp>
      <p:sp>
        <p:nvSpPr>
          <p:cNvPr id="17" name="Footer Placeholder 16">
            <a:extLst>
              <a:ext uri="{FF2B5EF4-FFF2-40B4-BE49-F238E27FC236}">
                <a16:creationId xmlns:a16="http://schemas.microsoft.com/office/drawing/2014/main" id="{BD68AD46-E955-173F-AF80-44E9B2AF609A}"/>
              </a:ext>
            </a:extLst>
          </p:cNvPr>
          <p:cNvSpPr>
            <a:spLocks noGrp="1"/>
          </p:cNvSpPr>
          <p:nvPr>
            <p:ph type="ftr" sz="quarter" idx="3"/>
          </p:nvPr>
        </p:nvSpPr>
        <p:spPr/>
        <p:txBody>
          <a:bodyPr/>
          <a:lstStyle/>
          <a:p>
            <a:r>
              <a:rPr lang="en-US" dirty="0"/>
              <a:t>Jackson Lewis P.C.</a:t>
            </a:r>
          </a:p>
        </p:txBody>
      </p:sp>
      <p:sp>
        <p:nvSpPr>
          <p:cNvPr id="18" name="Slide Number Placeholder 17">
            <a:extLst>
              <a:ext uri="{FF2B5EF4-FFF2-40B4-BE49-F238E27FC236}">
                <a16:creationId xmlns:a16="http://schemas.microsoft.com/office/drawing/2014/main" id="{D99B2BFF-95F4-0296-0378-95827C95DE6C}"/>
              </a:ext>
            </a:extLst>
          </p:cNvPr>
          <p:cNvSpPr>
            <a:spLocks noGrp="1"/>
          </p:cNvSpPr>
          <p:nvPr>
            <p:ph type="sldNum" sz="quarter" idx="11"/>
          </p:nvPr>
        </p:nvSpPr>
        <p:spPr/>
        <p:txBody>
          <a:bodyPr/>
          <a:lstStyle/>
          <a:p>
            <a:fld id="{407F7647-6CBB-4945-B48A-22BF8575EA14}" type="slidenum">
              <a:rPr lang="en-US" smtClean="0"/>
              <a:pPr/>
              <a:t>26</a:t>
            </a:fld>
            <a:endParaRPr lang="en-US" dirty="0"/>
          </a:p>
        </p:txBody>
      </p:sp>
    </p:spTree>
    <p:extLst>
      <p:ext uri="{BB962C8B-B14F-4D97-AF65-F5344CB8AC3E}">
        <p14:creationId xmlns:p14="http://schemas.microsoft.com/office/powerpoint/2010/main" val="283801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10EA660-64FC-4578-8C22-8C2667A210BD}"/>
              </a:ext>
            </a:extLst>
          </p:cNvPr>
          <p:cNvSpPr>
            <a:spLocks noGrp="1"/>
          </p:cNvSpPr>
          <p:nvPr>
            <p:ph type="title"/>
          </p:nvPr>
        </p:nvSpPr>
        <p:spPr>
          <a:xfrm>
            <a:off x="685800" y="457200"/>
            <a:ext cx="3065106" cy="2406048"/>
          </a:xfrm>
        </p:spPr>
        <p:txBody>
          <a:bodyPr>
            <a:normAutofit fontScale="90000"/>
          </a:bodyPr>
          <a:lstStyle/>
          <a:p>
            <a:r>
              <a:rPr lang="en-US" dirty="0"/>
              <a:t>Substance Abuse / Psychological Disorders</a:t>
            </a:r>
          </a:p>
        </p:txBody>
      </p:sp>
      <p:sp>
        <p:nvSpPr>
          <p:cNvPr id="3" name="Slide Number Placeholder 2">
            <a:extLst>
              <a:ext uri="{FF2B5EF4-FFF2-40B4-BE49-F238E27FC236}">
                <a16:creationId xmlns:a16="http://schemas.microsoft.com/office/drawing/2014/main" id="{4D8F3BEF-6358-4922-80E2-F998D4014509}"/>
              </a:ext>
            </a:extLst>
          </p:cNvPr>
          <p:cNvSpPr>
            <a:spLocks noGrp="1"/>
          </p:cNvSpPr>
          <p:nvPr>
            <p:ph type="sldNum" sz="quarter" idx="11"/>
          </p:nvPr>
        </p:nvSpPr>
        <p:spPr/>
        <p:txBody>
          <a:bodyPr/>
          <a:lstStyle/>
          <a:p>
            <a:br>
              <a:rPr lang="en-US" dirty="0"/>
            </a:br>
            <a:r>
              <a:rPr lang="en-US" dirty="0"/>
              <a:t> </a:t>
            </a:r>
            <a:fld id="{407F7647-6CBB-4945-B48A-22BF8575EA14}" type="slidenum">
              <a:rPr lang="en-US" smtClean="0"/>
              <a:pPr/>
              <a:t>27</a:t>
            </a:fld>
            <a:endParaRPr lang="en-US" dirty="0"/>
          </a:p>
        </p:txBody>
      </p:sp>
      <p:sp>
        <p:nvSpPr>
          <p:cNvPr id="10" name="Content Placeholder 9">
            <a:extLst>
              <a:ext uri="{FF2B5EF4-FFF2-40B4-BE49-F238E27FC236}">
                <a16:creationId xmlns:a16="http://schemas.microsoft.com/office/drawing/2014/main" id="{EEC501C7-0731-4EBC-A7BC-BD1A4366918B}"/>
              </a:ext>
            </a:extLst>
          </p:cNvPr>
          <p:cNvSpPr>
            <a:spLocks noGrp="1"/>
          </p:cNvSpPr>
          <p:nvPr>
            <p:ph type="body" sz="quarter" idx="12"/>
          </p:nvPr>
        </p:nvSpPr>
        <p:spPr>
          <a:xfrm>
            <a:off x="689772" y="3216737"/>
            <a:ext cx="3065106" cy="940698"/>
          </a:xfrm>
        </p:spPr>
        <p:txBody>
          <a:bodyPr anchor="t"/>
          <a:lstStyle/>
          <a:p>
            <a:pPr marL="0" indent="0">
              <a:buNone/>
            </a:pPr>
            <a:r>
              <a:rPr lang="en-US" sz="2000" b="1" dirty="0">
                <a:solidFill>
                  <a:schemeClr val="accent1"/>
                </a:solidFill>
              </a:rPr>
              <a:t>2016 Study of </a:t>
            </a:r>
            <a:br>
              <a:rPr lang="en-US" sz="2000" b="1" dirty="0">
                <a:solidFill>
                  <a:schemeClr val="accent1"/>
                </a:solidFill>
              </a:rPr>
            </a:br>
            <a:r>
              <a:rPr lang="en-US" sz="2000" b="1" dirty="0">
                <a:solidFill>
                  <a:schemeClr val="accent1"/>
                </a:solidFill>
              </a:rPr>
              <a:t>12,825 Attorneys </a:t>
            </a:r>
            <a:br>
              <a:rPr lang="en-US" sz="2000" b="1" dirty="0">
                <a:solidFill>
                  <a:schemeClr val="accent1"/>
                </a:solidFill>
              </a:rPr>
            </a:br>
            <a:r>
              <a:rPr lang="en-US" sz="2000" b="1" dirty="0">
                <a:solidFill>
                  <a:schemeClr val="accent1"/>
                </a:solidFill>
              </a:rPr>
              <a:t>Across U.S.</a:t>
            </a:r>
            <a:endParaRPr lang="en-US" sz="3600" b="1" dirty="0">
              <a:solidFill>
                <a:schemeClr val="accent1"/>
              </a:solidFill>
            </a:endParaRPr>
          </a:p>
        </p:txBody>
      </p:sp>
      <p:sp>
        <p:nvSpPr>
          <p:cNvPr id="13" name="Oval 12">
            <a:extLst>
              <a:ext uri="{FF2B5EF4-FFF2-40B4-BE49-F238E27FC236}">
                <a16:creationId xmlns:a16="http://schemas.microsoft.com/office/drawing/2014/main" id="{E16D139A-4825-4151-9AB1-9CC204CA8021}"/>
              </a:ext>
            </a:extLst>
          </p:cNvPr>
          <p:cNvSpPr/>
          <p:nvPr/>
        </p:nvSpPr>
        <p:spPr>
          <a:xfrm>
            <a:off x="4091769" y="199488"/>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latin typeface="Arial" panose="020B0604020202020204" pitchFamily="34" charset="0"/>
                <a:cs typeface="Arial" panose="020B0604020202020204" pitchFamily="34" charset="0"/>
              </a:rPr>
              <a:t>21–36%</a:t>
            </a:r>
          </a:p>
          <a:p>
            <a:pPr algn="ctr"/>
            <a:r>
              <a:rPr lang="en-US" dirty="0">
                <a:solidFill>
                  <a:schemeClr val="tx1"/>
                </a:solidFill>
                <a:latin typeface="Arial" panose="020B0604020202020204" pitchFamily="34" charset="0"/>
                <a:cs typeface="Arial" panose="020B0604020202020204" pitchFamily="34" charset="0"/>
              </a:rPr>
              <a:t>Qualify as problem drinkers*</a:t>
            </a:r>
          </a:p>
        </p:txBody>
      </p:sp>
      <p:sp>
        <p:nvSpPr>
          <p:cNvPr id="11" name="Oval 10">
            <a:extLst>
              <a:ext uri="{FF2B5EF4-FFF2-40B4-BE49-F238E27FC236}">
                <a16:creationId xmlns:a16="http://schemas.microsoft.com/office/drawing/2014/main" id="{B6E8D4F3-966F-6045-BCBB-60FDEFAF3F4E}"/>
              </a:ext>
            </a:extLst>
          </p:cNvPr>
          <p:cNvSpPr/>
          <p:nvPr/>
        </p:nvSpPr>
        <p:spPr>
          <a:xfrm>
            <a:off x="5781807" y="2054439"/>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19%</a:t>
            </a:r>
          </a:p>
          <a:p>
            <a:pPr algn="ctr"/>
            <a:r>
              <a:rPr lang="en-US" dirty="0">
                <a:solidFill>
                  <a:schemeClr val="tx1"/>
                </a:solidFill>
                <a:latin typeface="Arial" panose="020B0604020202020204" pitchFamily="34" charset="0"/>
                <a:cs typeface="Arial" panose="020B0604020202020204" pitchFamily="34" charset="0"/>
              </a:rPr>
              <a:t>Have anxiety disorder </a:t>
            </a:r>
          </a:p>
        </p:txBody>
      </p:sp>
      <p:sp>
        <p:nvSpPr>
          <p:cNvPr id="12" name="Oval 11">
            <a:extLst>
              <a:ext uri="{FF2B5EF4-FFF2-40B4-BE49-F238E27FC236}">
                <a16:creationId xmlns:a16="http://schemas.microsoft.com/office/drawing/2014/main" id="{9FD1FF76-E207-9F4A-A49A-2FBAEEB761F8}"/>
              </a:ext>
            </a:extLst>
          </p:cNvPr>
          <p:cNvSpPr/>
          <p:nvPr/>
        </p:nvSpPr>
        <p:spPr>
          <a:xfrm>
            <a:off x="7486570" y="199488"/>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28%</a:t>
            </a:r>
          </a:p>
          <a:p>
            <a:pPr algn="ctr"/>
            <a:r>
              <a:rPr lang="en-US" dirty="0">
                <a:solidFill>
                  <a:schemeClr val="tx1"/>
                </a:solidFill>
                <a:latin typeface="Arial" panose="020B0604020202020204" pitchFamily="34" charset="0"/>
                <a:cs typeface="Arial" panose="020B0604020202020204" pitchFamily="34" charset="0"/>
              </a:rPr>
              <a:t>Have depression</a:t>
            </a:r>
          </a:p>
        </p:txBody>
      </p:sp>
      <p:sp>
        <p:nvSpPr>
          <p:cNvPr id="14" name="Oval 13">
            <a:extLst>
              <a:ext uri="{FF2B5EF4-FFF2-40B4-BE49-F238E27FC236}">
                <a16:creationId xmlns:a16="http://schemas.microsoft.com/office/drawing/2014/main" id="{347740A6-467F-2945-8B48-151B5BDC7883}"/>
              </a:ext>
            </a:extLst>
          </p:cNvPr>
          <p:cNvSpPr/>
          <p:nvPr/>
        </p:nvSpPr>
        <p:spPr>
          <a:xfrm>
            <a:off x="9194238" y="2054439"/>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23%</a:t>
            </a:r>
          </a:p>
          <a:p>
            <a:pPr algn="ctr"/>
            <a:r>
              <a:rPr lang="en-US" dirty="0">
                <a:solidFill>
                  <a:schemeClr val="tx1"/>
                </a:solidFill>
                <a:latin typeface="Arial" panose="020B0604020202020204" pitchFamily="34" charset="0"/>
                <a:cs typeface="Arial" panose="020B0604020202020204" pitchFamily="34" charset="0"/>
              </a:rPr>
              <a:t>Have stress disorder </a:t>
            </a:r>
          </a:p>
        </p:txBody>
      </p:sp>
      <p:sp>
        <p:nvSpPr>
          <p:cNvPr id="2" name="Rectangle 1">
            <a:extLst>
              <a:ext uri="{FF2B5EF4-FFF2-40B4-BE49-F238E27FC236}">
                <a16:creationId xmlns:a16="http://schemas.microsoft.com/office/drawing/2014/main" id="{DC6BE84D-39E8-A64B-B630-0E79349AB686}"/>
              </a:ext>
            </a:extLst>
          </p:cNvPr>
          <p:cNvSpPr/>
          <p:nvPr/>
        </p:nvSpPr>
        <p:spPr>
          <a:xfrm>
            <a:off x="10131552" y="5385393"/>
            <a:ext cx="1984427" cy="738664"/>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*Of licensed,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employed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attorneys</a:t>
            </a:r>
          </a:p>
        </p:txBody>
      </p:sp>
      <p:sp>
        <p:nvSpPr>
          <p:cNvPr id="16" name="Oval 15">
            <a:extLst>
              <a:ext uri="{FF2B5EF4-FFF2-40B4-BE49-F238E27FC236}">
                <a16:creationId xmlns:a16="http://schemas.microsoft.com/office/drawing/2014/main" id="{2FDA5C23-CF49-B148-8B2A-20782BFF3B5C}"/>
              </a:ext>
            </a:extLst>
          </p:cNvPr>
          <p:cNvSpPr/>
          <p:nvPr/>
        </p:nvSpPr>
        <p:spPr>
          <a:xfrm>
            <a:off x="4091769" y="3909391"/>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2225" lvl="1" indent="-22225" algn="ctr">
              <a:defRPr/>
            </a:pPr>
            <a:r>
              <a:rPr lang="en-US" dirty="0">
                <a:solidFill>
                  <a:schemeClr val="tx1"/>
                </a:solidFill>
                <a:latin typeface="Arial" panose="020B0604020202020204" pitchFamily="34" charset="0"/>
                <a:cs typeface="Arial" panose="020B0604020202020204" pitchFamily="34" charset="0"/>
              </a:rPr>
              <a:t>Men have higher proportion of positive screens</a:t>
            </a:r>
          </a:p>
        </p:txBody>
      </p:sp>
      <p:sp>
        <p:nvSpPr>
          <p:cNvPr id="17" name="Oval 16">
            <a:extLst>
              <a:ext uri="{FF2B5EF4-FFF2-40B4-BE49-F238E27FC236}">
                <a16:creationId xmlns:a16="http://schemas.microsoft.com/office/drawing/2014/main" id="{DB277720-7020-FB4E-9692-883E08DB40AD}"/>
              </a:ext>
            </a:extLst>
          </p:cNvPr>
          <p:cNvSpPr/>
          <p:nvPr/>
        </p:nvSpPr>
        <p:spPr>
          <a:xfrm>
            <a:off x="7486570" y="3909391"/>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2225" lvl="1" algn="ctr">
              <a:defRPr/>
            </a:pPr>
            <a:r>
              <a:rPr lang="en-US" dirty="0">
                <a:solidFill>
                  <a:schemeClr val="tx1"/>
                </a:solidFill>
                <a:latin typeface="Arial" panose="020B0604020202020204" pitchFamily="34" charset="0"/>
                <a:cs typeface="Arial" panose="020B0604020202020204" pitchFamily="34" charset="0"/>
              </a:rPr>
              <a:t>Attorneys in private firms experience highest rates of problem drinking and depression</a:t>
            </a:r>
          </a:p>
        </p:txBody>
      </p:sp>
      <p:sp>
        <p:nvSpPr>
          <p:cNvPr id="4" name="Footer Placeholder 3">
            <a:extLst>
              <a:ext uri="{FF2B5EF4-FFF2-40B4-BE49-F238E27FC236}">
                <a16:creationId xmlns:a16="http://schemas.microsoft.com/office/drawing/2014/main" id="{B273193E-9815-E68B-58CF-82C38485801A}"/>
              </a:ext>
            </a:extLst>
          </p:cNvPr>
          <p:cNvSpPr>
            <a:spLocks noGrp="1"/>
          </p:cNvSpPr>
          <p:nvPr>
            <p:ph type="ftr" sz="quarter" idx="3"/>
          </p:nvPr>
        </p:nvSpPr>
        <p:spPr/>
        <p:txBody>
          <a:bodyPr/>
          <a:lstStyle/>
          <a:p>
            <a:r>
              <a:rPr lang="en-US" dirty="0"/>
              <a:t>Jackson Lewis P.C. </a:t>
            </a:r>
          </a:p>
        </p:txBody>
      </p:sp>
    </p:spTree>
    <p:extLst>
      <p:ext uri="{BB962C8B-B14F-4D97-AF65-F5344CB8AC3E}">
        <p14:creationId xmlns:p14="http://schemas.microsoft.com/office/powerpoint/2010/main" val="1583288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6C531A-4F6D-108D-778A-43360D0EFAD7}"/>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791FA918-9D67-5A85-8780-BFED7944F6EC}"/>
              </a:ext>
            </a:extLst>
          </p:cNvPr>
          <p:cNvSpPr>
            <a:spLocks noGrp="1"/>
          </p:cNvSpPr>
          <p:nvPr>
            <p:ph type="title"/>
          </p:nvPr>
        </p:nvSpPr>
        <p:spPr>
          <a:xfrm>
            <a:off x="685800" y="457200"/>
            <a:ext cx="3065106" cy="2406048"/>
          </a:xfrm>
        </p:spPr>
        <p:txBody>
          <a:bodyPr>
            <a:normAutofit fontScale="90000"/>
          </a:bodyPr>
          <a:lstStyle/>
          <a:p>
            <a:r>
              <a:rPr lang="en-US" dirty="0"/>
              <a:t>Substance Abuse / Psychological Disorders</a:t>
            </a:r>
          </a:p>
        </p:txBody>
      </p:sp>
      <p:sp>
        <p:nvSpPr>
          <p:cNvPr id="3" name="Slide Number Placeholder 2">
            <a:extLst>
              <a:ext uri="{FF2B5EF4-FFF2-40B4-BE49-F238E27FC236}">
                <a16:creationId xmlns:a16="http://schemas.microsoft.com/office/drawing/2014/main" id="{4B34768F-49DE-3F66-A635-4495A022C329}"/>
              </a:ext>
            </a:extLst>
          </p:cNvPr>
          <p:cNvSpPr>
            <a:spLocks noGrp="1"/>
          </p:cNvSpPr>
          <p:nvPr>
            <p:ph type="sldNum" sz="quarter" idx="11"/>
          </p:nvPr>
        </p:nvSpPr>
        <p:spPr/>
        <p:txBody>
          <a:bodyPr/>
          <a:lstStyle/>
          <a:p>
            <a:br>
              <a:rPr lang="en-US" dirty="0"/>
            </a:br>
            <a:r>
              <a:rPr lang="en-US" dirty="0"/>
              <a:t> </a:t>
            </a:r>
            <a:fld id="{407F7647-6CBB-4945-B48A-22BF8575EA14}" type="slidenum">
              <a:rPr lang="en-US" smtClean="0"/>
              <a:pPr/>
              <a:t>28</a:t>
            </a:fld>
            <a:endParaRPr lang="en-US" dirty="0"/>
          </a:p>
        </p:txBody>
      </p:sp>
      <p:sp>
        <p:nvSpPr>
          <p:cNvPr id="10" name="Content Placeholder 9">
            <a:extLst>
              <a:ext uri="{FF2B5EF4-FFF2-40B4-BE49-F238E27FC236}">
                <a16:creationId xmlns:a16="http://schemas.microsoft.com/office/drawing/2014/main" id="{9984B144-E539-D6E3-C598-818A6F297589}"/>
              </a:ext>
            </a:extLst>
          </p:cNvPr>
          <p:cNvSpPr>
            <a:spLocks noGrp="1"/>
          </p:cNvSpPr>
          <p:nvPr>
            <p:ph type="body" sz="quarter" idx="12"/>
          </p:nvPr>
        </p:nvSpPr>
        <p:spPr>
          <a:xfrm>
            <a:off x="689772" y="3216737"/>
            <a:ext cx="3065106" cy="940698"/>
          </a:xfrm>
        </p:spPr>
        <p:txBody>
          <a:bodyPr anchor="t">
            <a:normAutofit fontScale="70000" lnSpcReduction="20000"/>
          </a:bodyPr>
          <a:lstStyle/>
          <a:p>
            <a:pPr marL="0" indent="0">
              <a:buNone/>
            </a:pPr>
            <a:r>
              <a:rPr lang="en-US" sz="2000" b="1" dirty="0">
                <a:solidFill>
                  <a:schemeClr val="accent1"/>
                </a:solidFill>
              </a:rPr>
              <a:t>ALM and </a:t>
            </a:r>
            <a:r>
              <a:rPr lang="en-US" sz="2000" b="1" dirty="0" err="1">
                <a:solidFill>
                  <a:schemeClr val="accent1"/>
                </a:solidFill>
              </a:rPr>
              <a:t>Law.com’s</a:t>
            </a:r>
            <a:r>
              <a:rPr lang="en-US" sz="2000" b="1" dirty="0">
                <a:solidFill>
                  <a:schemeClr val="accent1"/>
                </a:solidFill>
              </a:rPr>
              <a:t> 2025 Study of over 3,100 Legal Professionals  </a:t>
            </a:r>
          </a:p>
          <a:p>
            <a:pPr marL="0" indent="0">
              <a:buNone/>
            </a:pPr>
            <a:r>
              <a:rPr lang="en-US" sz="2000" b="1" dirty="0">
                <a:solidFill>
                  <a:schemeClr val="accent1"/>
                </a:solidFill>
              </a:rPr>
              <a:t>American Addiction Center’s 2025 Report</a:t>
            </a:r>
            <a:endParaRPr lang="en-US" sz="3600" b="1" dirty="0">
              <a:solidFill>
                <a:schemeClr val="accent1"/>
              </a:solidFill>
            </a:endParaRPr>
          </a:p>
        </p:txBody>
      </p:sp>
      <p:sp>
        <p:nvSpPr>
          <p:cNvPr id="13" name="Oval 12">
            <a:extLst>
              <a:ext uri="{FF2B5EF4-FFF2-40B4-BE49-F238E27FC236}">
                <a16:creationId xmlns:a16="http://schemas.microsoft.com/office/drawing/2014/main" id="{86AA1D73-3614-BCB3-F398-3B90E4132C1D}"/>
              </a:ext>
            </a:extLst>
          </p:cNvPr>
          <p:cNvSpPr/>
          <p:nvPr/>
        </p:nvSpPr>
        <p:spPr>
          <a:xfrm>
            <a:off x="4091769" y="199488"/>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latin typeface="Arial" panose="020B0604020202020204" pitchFamily="34" charset="0"/>
                <a:cs typeface="Arial" panose="020B0604020202020204" pitchFamily="34" charset="0"/>
              </a:rPr>
              <a:t>13-19%</a:t>
            </a:r>
          </a:p>
          <a:p>
            <a:pPr algn="ctr"/>
            <a:r>
              <a:rPr lang="en-US" dirty="0">
                <a:solidFill>
                  <a:schemeClr val="tx1"/>
                </a:solidFill>
                <a:latin typeface="Arial" panose="020B0604020202020204" pitchFamily="34" charset="0"/>
                <a:cs typeface="Arial" panose="020B0604020202020204" pitchFamily="34" charset="0"/>
              </a:rPr>
              <a:t>Contemplated suicide</a:t>
            </a:r>
          </a:p>
        </p:txBody>
      </p:sp>
      <p:sp>
        <p:nvSpPr>
          <p:cNvPr id="8" name="Footer Placeholder 4">
            <a:extLst>
              <a:ext uri="{FF2B5EF4-FFF2-40B4-BE49-F238E27FC236}">
                <a16:creationId xmlns:a16="http://schemas.microsoft.com/office/drawing/2014/main" id="{B54DA05E-2461-9085-280C-ABD15774DF4B}"/>
              </a:ext>
            </a:extLst>
          </p:cNvPr>
          <p:cNvSpPr>
            <a:spLocks noGrp="1"/>
          </p:cNvSpPr>
          <p:nvPr>
            <p:ph type="ftr" sz="quarter" idx="3"/>
          </p:nvPr>
        </p:nvSpPr>
        <p:spPr>
          <a:xfrm>
            <a:off x="685800" y="6356350"/>
            <a:ext cx="4872038"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dirty="0"/>
              <a:t>Jackson Lewis P.C.</a:t>
            </a:r>
          </a:p>
        </p:txBody>
      </p:sp>
      <p:sp>
        <p:nvSpPr>
          <p:cNvPr id="11" name="Oval 10">
            <a:extLst>
              <a:ext uri="{FF2B5EF4-FFF2-40B4-BE49-F238E27FC236}">
                <a16:creationId xmlns:a16="http://schemas.microsoft.com/office/drawing/2014/main" id="{AB49A444-C504-CFC2-9C83-2CA43ADFDF9E}"/>
              </a:ext>
            </a:extLst>
          </p:cNvPr>
          <p:cNvSpPr/>
          <p:nvPr/>
        </p:nvSpPr>
        <p:spPr>
          <a:xfrm>
            <a:off x="5781807" y="2054439"/>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68%</a:t>
            </a:r>
          </a:p>
          <a:p>
            <a:pPr algn="ctr"/>
            <a:r>
              <a:rPr lang="en-US" dirty="0">
                <a:solidFill>
                  <a:schemeClr val="tx1"/>
                </a:solidFill>
                <a:latin typeface="Arial" panose="020B0604020202020204" pitchFamily="34" charset="0"/>
                <a:cs typeface="Arial" panose="020B0604020202020204" pitchFamily="34" charset="0"/>
              </a:rPr>
              <a:t>Reported having anxiety</a:t>
            </a:r>
          </a:p>
        </p:txBody>
      </p:sp>
      <p:sp>
        <p:nvSpPr>
          <p:cNvPr id="12" name="Oval 11">
            <a:extLst>
              <a:ext uri="{FF2B5EF4-FFF2-40B4-BE49-F238E27FC236}">
                <a16:creationId xmlns:a16="http://schemas.microsoft.com/office/drawing/2014/main" id="{A4C4969E-6387-1683-1CBB-8057CA2FD478}"/>
              </a:ext>
            </a:extLst>
          </p:cNvPr>
          <p:cNvSpPr/>
          <p:nvPr/>
        </p:nvSpPr>
        <p:spPr>
          <a:xfrm>
            <a:off x="7486570" y="199488"/>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33%</a:t>
            </a:r>
          </a:p>
          <a:p>
            <a:pPr algn="ctr"/>
            <a:r>
              <a:rPr lang="en-US" dirty="0">
                <a:solidFill>
                  <a:schemeClr val="tx1"/>
                </a:solidFill>
                <a:latin typeface="Arial" panose="020B0604020202020204" pitchFamily="34" charset="0"/>
                <a:cs typeface="Arial" panose="020B0604020202020204" pitchFamily="34" charset="0"/>
              </a:rPr>
              <a:t>Have depression</a:t>
            </a:r>
          </a:p>
        </p:txBody>
      </p:sp>
      <p:sp>
        <p:nvSpPr>
          <p:cNvPr id="14" name="Oval 13">
            <a:extLst>
              <a:ext uri="{FF2B5EF4-FFF2-40B4-BE49-F238E27FC236}">
                <a16:creationId xmlns:a16="http://schemas.microsoft.com/office/drawing/2014/main" id="{482DCEDA-273B-A7AA-500B-58D544425F11}"/>
              </a:ext>
            </a:extLst>
          </p:cNvPr>
          <p:cNvSpPr/>
          <p:nvPr/>
        </p:nvSpPr>
        <p:spPr>
          <a:xfrm>
            <a:off x="9194238" y="2054439"/>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9%</a:t>
            </a:r>
          </a:p>
          <a:p>
            <a:pPr algn="ctr"/>
            <a:r>
              <a:rPr lang="en-US" dirty="0">
                <a:solidFill>
                  <a:schemeClr val="tx1"/>
                </a:solidFill>
                <a:latin typeface="Arial" panose="020B0604020202020204" pitchFamily="34" charset="0"/>
                <a:cs typeface="Arial" panose="020B0604020202020204" pitchFamily="34" charset="0"/>
              </a:rPr>
              <a:t>Struggle with prescription drug abuse</a:t>
            </a:r>
          </a:p>
        </p:txBody>
      </p:sp>
      <p:sp>
        <p:nvSpPr>
          <p:cNvPr id="16" name="Oval 15">
            <a:extLst>
              <a:ext uri="{FF2B5EF4-FFF2-40B4-BE49-F238E27FC236}">
                <a16:creationId xmlns:a16="http://schemas.microsoft.com/office/drawing/2014/main" id="{BE3745D6-DFFB-F059-72A0-F74CF0D6E727}"/>
              </a:ext>
            </a:extLst>
          </p:cNvPr>
          <p:cNvSpPr/>
          <p:nvPr/>
        </p:nvSpPr>
        <p:spPr>
          <a:xfrm>
            <a:off x="4091769" y="3909391"/>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latin typeface="Arial" panose="020B0604020202020204" pitchFamily="34" charset="0"/>
                <a:cs typeface="Arial" panose="020B0604020202020204" pitchFamily="34" charset="0"/>
              </a:rPr>
              <a:t>20%</a:t>
            </a:r>
          </a:p>
          <a:p>
            <a:pPr algn="ctr"/>
            <a:r>
              <a:rPr lang="en-US" dirty="0">
                <a:solidFill>
                  <a:schemeClr val="tx1"/>
                </a:solidFill>
                <a:latin typeface="Arial" panose="020B0604020202020204" pitchFamily="34" charset="0"/>
                <a:cs typeface="Arial" panose="020B0604020202020204" pitchFamily="34" charset="0"/>
              </a:rPr>
              <a:t>Report having a substance abuse issue</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FA0B6FB2-3E19-D5EE-710E-7996C2EB469E}"/>
              </a:ext>
            </a:extLst>
          </p:cNvPr>
          <p:cNvSpPr/>
          <p:nvPr/>
        </p:nvSpPr>
        <p:spPr>
          <a:xfrm>
            <a:off x="7486570" y="3909391"/>
            <a:ext cx="2406049" cy="2406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latin typeface="Arial" panose="020B0604020202020204" pitchFamily="34" charset="0"/>
                <a:cs typeface="Arial" panose="020B0604020202020204" pitchFamily="34" charset="0"/>
              </a:rPr>
              <a:t>75%</a:t>
            </a:r>
          </a:p>
          <a:p>
            <a:pPr algn="ctr"/>
            <a:r>
              <a:rPr lang="en-US" dirty="0">
                <a:solidFill>
                  <a:schemeClr val="tx1"/>
                </a:solidFill>
                <a:latin typeface="Arial" panose="020B0604020202020204" pitchFamily="34" charset="0"/>
                <a:cs typeface="Arial" panose="020B0604020202020204" pitchFamily="34" charset="0"/>
              </a:rPr>
              <a:t>Began their substance abuse in law school</a:t>
            </a:r>
          </a:p>
        </p:txBody>
      </p:sp>
    </p:spTree>
    <p:extLst>
      <p:ext uri="{BB962C8B-B14F-4D97-AF65-F5344CB8AC3E}">
        <p14:creationId xmlns:p14="http://schemas.microsoft.com/office/powerpoint/2010/main" val="2253520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37BC-0E73-C0C9-BEC3-A382432AC548}"/>
              </a:ext>
            </a:extLst>
          </p:cNvPr>
          <p:cNvSpPr>
            <a:spLocks noGrp="1"/>
          </p:cNvSpPr>
          <p:nvPr>
            <p:ph type="title"/>
          </p:nvPr>
        </p:nvSpPr>
        <p:spPr/>
        <p:txBody>
          <a:bodyPr/>
          <a:lstStyle/>
          <a:p>
            <a:r>
              <a:rPr lang="en-US" dirty="0"/>
              <a:t>The Struggle Starts in School</a:t>
            </a:r>
          </a:p>
        </p:txBody>
      </p:sp>
      <p:sp>
        <p:nvSpPr>
          <p:cNvPr id="3" name="Content Placeholder 2">
            <a:extLst>
              <a:ext uri="{FF2B5EF4-FFF2-40B4-BE49-F238E27FC236}">
                <a16:creationId xmlns:a16="http://schemas.microsoft.com/office/drawing/2014/main" id="{44F10477-892C-B4B5-98E7-3E8769CAF75E}"/>
              </a:ext>
            </a:extLst>
          </p:cNvPr>
          <p:cNvSpPr>
            <a:spLocks noGrp="1"/>
          </p:cNvSpPr>
          <p:nvPr>
            <p:ph idx="1"/>
          </p:nvPr>
        </p:nvSpPr>
        <p:spPr>
          <a:xfrm>
            <a:off x="457200" y="1920240"/>
            <a:ext cx="11277600" cy="4088005"/>
          </a:xfrm>
        </p:spPr>
        <p:txBody>
          <a:bodyPr/>
          <a:lstStyle/>
          <a:p>
            <a:pPr marL="342900" indent="-342900">
              <a:buFont typeface="Arial" panose="020B0604020202020204" pitchFamily="34" charset="0"/>
              <a:buChar char="•"/>
            </a:pPr>
            <a:r>
              <a:rPr lang="en-US" dirty="0"/>
              <a:t>96% of law students experience significant stress compared to 70% of medical students and 43% of grad students</a:t>
            </a:r>
          </a:p>
          <a:p>
            <a:pPr marL="342900" indent="-342900">
              <a:buFont typeface="Arial" panose="020B0604020202020204" pitchFamily="34" charset="0"/>
              <a:buChar char="•"/>
            </a:pPr>
            <a:r>
              <a:rPr lang="en-US" dirty="0"/>
              <a:t>21% of students with clinical depression symptoms before law school, 50% after the first year, 52% after the third year</a:t>
            </a:r>
          </a:p>
          <a:p>
            <a:pPr marL="342900" indent="-342900">
              <a:buFont typeface="Arial" panose="020B0604020202020204" pitchFamily="34" charset="0"/>
              <a:buChar char="•"/>
            </a:pPr>
            <a:r>
              <a:rPr lang="en-US" dirty="0"/>
              <a:t>75% of attorneys with substance abuse issues said it started in law school</a:t>
            </a:r>
          </a:p>
          <a:p>
            <a:pPr marL="342900" indent="-342900">
              <a:buFont typeface="Arial" panose="020B0604020202020204" pitchFamily="34" charset="0"/>
              <a:buChar char="•"/>
            </a:pPr>
            <a:r>
              <a:rPr lang="en-US" dirty="0"/>
              <a:t>Over 11% of law students have seriously contemplated suicide</a:t>
            </a:r>
          </a:p>
          <a:p>
            <a:pPr marL="342900" indent="-342900">
              <a:buFont typeface="Arial" panose="020B0604020202020204" pitchFamily="34" charset="0"/>
              <a:buChar char="•"/>
            </a:pPr>
            <a:r>
              <a:rPr lang="en-US" dirty="0"/>
              <a:t>Fears over job prospects, bar admission, and social stigma inhibit seeking help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41E9DD9A-A5D4-49D8-08D0-27CFC99E85D9}"/>
              </a:ext>
            </a:extLst>
          </p:cNvPr>
          <p:cNvSpPr>
            <a:spLocks noGrp="1"/>
          </p:cNvSpPr>
          <p:nvPr>
            <p:ph type="ftr" sz="quarter" idx="11"/>
          </p:nvPr>
        </p:nvSpPr>
        <p:spPr>
          <a:xfrm>
            <a:off x="457200" y="6400800"/>
            <a:ext cx="4114800" cy="182880"/>
          </a:xfrm>
          <a:prstGeom prst="rect">
            <a:avLst/>
          </a:prstGeom>
        </p:spPr>
        <p:txBody>
          <a:bodyPr vert="horz" lIns="0" tIns="0" rIns="0" bIns="0" rtlCol="0" anchor="t" anchorCtr="0"/>
          <a:lstStyle>
            <a:defPPr>
              <a:defRPr lang="en-US"/>
            </a:defPPr>
            <a:lvl1pPr marL="0" algn="l" defTabSz="914400" rtl="0" eaLnBrk="1" latinLnBrk="0" hangingPunct="1">
              <a:defRPr sz="900" b="0"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Jackson Lewis P.C.</a:t>
            </a:r>
          </a:p>
        </p:txBody>
      </p:sp>
      <p:sp>
        <p:nvSpPr>
          <p:cNvPr id="5" name="Slide Number Placeholder 4">
            <a:extLst>
              <a:ext uri="{FF2B5EF4-FFF2-40B4-BE49-F238E27FC236}">
                <a16:creationId xmlns:a16="http://schemas.microsoft.com/office/drawing/2014/main" id="{E2A82ADB-64E5-1498-4B0E-ACE4450CA504}"/>
              </a:ext>
            </a:extLst>
          </p:cNvPr>
          <p:cNvSpPr>
            <a:spLocks noGrp="1"/>
          </p:cNvSpPr>
          <p:nvPr>
            <p:ph type="sldNum" sz="quarter" idx="12"/>
          </p:nvPr>
        </p:nvSpPr>
        <p:spPr>
          <a:xfrm>
            <a:off x="8991600" y="6400800"/>
            <a:ext cx="2743200" cy="182880"/>
          </a:xfrm>
          <a:prstGeom prst="rect">
            <a:avLst/>
          </a:prstGeom>
        </p:spPr>
        <p:txBody>
          <a:bodyPr vert="horz" lIns="0" tIns="0" rIns="0" bIns="0" rtlCol="0" anchor="t" anchorCtr="0"/>
          <a:lstStyle>
            <a:defPPr>
              <a:defRPr lang="en-US"/>
            </a:defPPr>
            <a:lvl1pPr marL="0" algn="r" defTabSz="914400" rtl="0" eaLnBrk="1" latinLnBrk="0" hangingPunct="1">
              <a:defRPr sz="900" b="0"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3F3514-756C-46CF-9BAC-E3A35702E0A5}" type="slidenum">
              <a:rPr lang="en-US" smtClean="0"/>
              <a:pPr/>
              <a:t>29</a:t>
            </a:fld>
            <a:endParaRPr lang="en-US"/>
          </a:p>
        </p:txBody>
      </p:sp>
    </p:spTree>
    <p:extLst>
      <p:ext uri="{BB962C8B-B14F-4D97-AF65-F5344CB8AC3E}">
        <p14:creationId xmlns:p14="http://schemas.microsoft.com/office/powerpoint/2010/main" val="255630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0264-3F52-ACDF-3289-466B23D938FE}"/>
              </a:ext>
            </a:extLst>
          </p:cNvPr>
          <p:cNvSpPr>
            <a:spLocks noGrp="1"/>
          </p:cNvSpPr>
          <p:nvPr>
            <p:ph type="title"/>
          </p:nvPr>
        </p:nvSpPr>
        <p:spPr/>
        <p:txBody>
          <a:bodyPr>
            <a:normAutofit/>
          </a:bodyPr>
          <a:lstStyle/>
          <a:p>
            <a:r>
              <a:rPr lang="en-US" sz="3600" dirty="0"/>
              <a:t>Mental Health Facts in America (1 of 3)</a:t>
            </a:r>
          </a:p>
        </p:txBody>
      </p:sp>
      <p:pic>
        <p:nvPicPr>
          <p:cNvPr id="4" name="Content Placeholder 7" descr="National Alliance on Mental Illness logo">
            <a:extLst>
              <a:ext uri="{FF2B5EF4-FFF2-40B4-BE49-F238E27FC236}">
                <a16:creationId xmlns:a16="http://schemas.microsoft.com/office/drawing/2014/main" id="{A23417DD-36B1-073B-999D-04786C5A4891}"/>
              </a:ext>
              <a:ext uri="{C183D7F6-B498-43B3-948B-1728B52AA6E4}">
                <adec:decorative xmlns:adec="http://schemas.microsoft.com/office/drawing/2017/decorative" val="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43385" y="365125"/>
            <a:ext cx="2429241" cy="1270680"/>
          </a:xfrm>
          <a:prstGeom prst="rect">
            <a:avLst/>
          </a:prstGeom>
        </p:spPr>
      </p:pic>
      <p:pic>
        <p:nvPicPr>
          <p:cNvPr id="9" name="Picture 8">
            <a:extLst>
              <a:ext uri="{FF2B5EF4-FFF2-40B4-BE49-F238E27FC236}">
                <a16:creationId xmlns:a16="http://schemas.microsoft.com/office/drawing/2014/main" id="{15251DE3-5E73-049B-84DE-8B2D29E232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3862936"/>
            <a:ext cx="8212157" cy="1763063"/>
          </a:xfrm>
          <a:prstGeom prst="rect">
            <a:avLst/>
          </a:prstGeom>
        </p:spPr>
      </p:pic>
      <p:pic>
        <p:nvPicPr>
          <p:cNvPr id="10" name="Picture 9" descr="List of mental health facts from National Alliance on Mental Illness">
            <a:extLst>
              <a:ext uri="{FF2B5EF4-FFF2-40B4-BE49-F238E27FC236}">
                <a16:creationId xmlns:a16="http://schemas.microsoft.com/office/drawing/2014/main" id="{0EB18ECF-8FA5-F104-CD48-68F1AAD6E0F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38200" y="1470908"/>
            <a:ext cx="7907003" cy="2091194"/>
          </a:xfrm>
          <a:prstGeom prst="rect">
            <a:avLst/>
          </a:prstGeom>
        </p:spPr>
      </p:pic>
    </p:spTree>
    <p:extLst>
      <p:ext uri="{BB962C8B-B14F-4D97-AF65-F5344CB8AC3E}">
        <p14:creationId xmlns:p14="http://schemas.microsoft.com/office/powerpoint/2010/main" val="1971474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0FEFDF-096A-F78E-94B3-04E63995FAD3}"/>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5CAAA36A-7CAC-B434-4C25-56A181056B6E}"/>
              </a:ext>
            </a:extLst>
          </p:cNvPr>
          <p:cNvSpPr>
            <a:spLocks noGrp="1"/>
          </p:cNvSpPr>
          <p:nvPr>
            <p:ph sz="half" idx="1"/>
          </p:nvPr>
        </p:nvSpPr>
        <p:spPr/>
        <p:txBody>
          <a:bodyPr/>
          <a:lstStyle/>
          <a:p>
            <a:pPr marL="342900" indent="-342900">
              <a:buFont typeface="Arial" panose="020B0604020202020204" pitchFamily="34" charset="0"/>
              <a:buChar char="•"/>
            </a:pPr>
            <a:r>
              <a:rPr lang="en-US" dirty="0"/>
              <a:t>Work-Engagement</a:t>
            </a:r>
          </a:p>
          <a:p>
            <a:pPr marL="342900" indent="-342900">
              <a:buFont typeface="Arial" panose="020B0604020202020204" pitchFamily="34" charset="0"/>
              <a:buChar char="•"/>
            </a:pPr>
            <a:r>
              <a:rPr lang="en-US" dirty="0"/>
              <a:t>Challenge (v. Stress)</a:t>
            </a:r>
          </a:p>
          <a:p>
            <a:pPr marL="342900" indent="-342900">
              <a:buFont typeface="Arial" panose="020B0604020202020204" pitchFamily="34" charset="0"/>
              <a:buChar char="•"/>
            </a:pPr>
            <a:r>
              <a:rPr lang="en-US" dirty="0"/>
              <a:t>Resilience</a:t>
            </a:r>
          </a:p>
          <a:p>
            <a:pPr marL="342900" indent="-342900">
              <a:buFont typeface="Arial" panose="020B0604020202020204" pitchFamily="34" charset="0"/>
              <a:buChar char="•"/>
            </a:pPr>
            <a:r>
              <a:rPr lang="en-US" dirty="0"/>
              <a:t>Mindfulness Meditation</a:t>
            </a:r>
          </a:p>
          <a:p>
            <a:pPr marL="342900" indent="-342900">
              <a:buFont typeface="Arial" panose="020B0604020202020204" pitchFamily="34" charset="0"/>
              <a:buChar char="•"/>
            </a:pPr>
            <a:r>
              <a:rPr lang="en-US" dirty="0"/>
              <a:t>Leadership Development</a:t>
            </a:r>
          </a:p>
          <a:p>
            <a:pPr marL="342900" indent="-34290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E363562A-270E-EA84-FF6F-A670ED99EFE8}"/>
              </a:ext>
            </a:extLst>
          </p:cNvPr>
          <p:cNvSpPr>
            <a:spLocks noGrp="1"/>
          </p:cNvSpPr>
          <p:nvPr>
            <p:ph sz="half" idx="2"/>
          </p:nvPr>
        </p:nvSpPr>
        <p:spPr/>
        <p:txBody>
          <a:bodyPr/>
          <a:lstStyle/>
          <a:p>
            <a:pPr marL="342900" indent="-342900">
              <a:buFont typeface="Arial" panose="020B0604020202020204" pitchFamily="34" charset="0"/>
              <a:buChar char="•"/>
            </a:pPr>
            <a:r>
              <a:rPr lang="en-US" dirty="0"/>
              <a:t>Conflict Management</a:t>
            </a:r>
          </a:p>
          <a:p>
            <a:pPr marL="342900" indent="-342900">
              <a:buFont typeface="Arial" panose="020B0604020202020204" pitchFamily="34" charset="0"/>
              <a:buChar char="•"/>
            </a:pPr>
            <a:r>
              <a:rPr lang="en-US" dirty="0"/>
              <a:t>Periods to Recover from Stress</a:t>
            </a:r>
          </a:p>
          <a:p>
            <a:pPr marL="573088" lvl="1" indent="-342900"/>
            <a:r>
              <a:rPr lang="en-US" dirty="0"/>
              <a:t>Sleep – average 4 hours/night for 4-5 days as impaired as if awake for 24 hours – equivalent of being legally drunk</a:t>
            </a:r>
          </a:p>
          <a:p>
            <a:pPr marL="342900" indent="-342900">
              <a:buFont typeface="Arial" panose="020B0604020202020204" pitchFamily="34" charset="0"/>
              <a:buChar char="•"/>
            </a:pPr>
            <a:endParaRPr lang="en-US" dirty="0"/>
          </a:p>
          <a:p>
            <a:endParaRPr lang="en-US" dirty="0"/>
          </a:p>
        </p:txBody>
      </p:sp>
      <p:cxnSp>
        <p:nvCxnSpPr>
          <p:cNvPr id="7" name="Straight Connector 6">
            <a:extLst>
              <a:ext uri="{FF2B5EF4-FFF2-40B4-BE49-F238E27FC236}">
                <a16:creationId xmlns:a16="http://schemas.microsoft.com/office/drawing/2014/main" id="{FDA3ABB1-BAF8-83B1-B7F2-704CF27FA61A}"/>
              </a:ext>
            </a:extLst>
          </p:cNvPr>
          <p:cNvCxnSpPr/>
          <p:nvPr/>
        </p:nvCxnSpPr>
        <p:spPr>
          <a:xfrm>
            <a:off x="5867396" y="2230821"/>
            <a:ext cx="0" cy="35235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072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F996-DFC4-D93B-796A-E806BAB4FF43}"/>
              </a:ext>
            </a:extLst>
          </p:cNvPr>
          <p:cNvSpPr>
            <a:spLocks noGrp="1"/>
          </p:cNvSpPr>
          <p:nvPr>
            <p:ph type="title"/>
          </p:nvPr>
        </p:nvSpPr>
        <p:spPr/>
        <p:txBody>
          <a:bodyPr/>
          <a:lstStyle/>
          <a:p>
            <a:r>
              <a:rPr lang="en-US" dirty="0"/>
              <a:t>Other Strategies to Improve Lawyer Well-Being</a:t>
            </a:r>
          </a:p>
        </p:txBody>
      </p:sp>
      <p:sp>
        <p:nvSpPr>
          <p:cNvPr id="3" name="Content Placeholder 2">
            <a:extLst>
              <a:ext uri="{FF2B5EF4-FFF2-40B4-BE49-F238E27FC236}">
                <a16:creationId xmlns:a16="http://schemas.microsoft.com/office/drawing/2014/main" id="{7F5C0583-D0B1-3A27-5DB5-DC9BDA742938}"/>
              </a:ext>
            </a:extLst>
          </p:cNvPr>
          <p:cNvSpPr>
            <a:spLocks noGrp="1"/>
          </p:cNvSpPr>
          <p:nvPr>
            <p:ph sz="half" idx="1"/>
          </p:nvPr>
        </p:nvSpPr>
        <p:spPr>
          <a:solidFill>
            <a:schemeClr val="accent1"/>
          </a:solidFill>
        </p:spPr>
        <p:txBody>
          <a:bodyPr anchor="ctr"/>
          <a:lstStyle/>
          <a:p>
            <a:pPr algn="ctr"/>
            <a:r>
              <a:rPr lang="en-US" sz="4400" b="1" u="sng" dirty="0">
                <a:solidFill>
                  <a:schemeClr val="bg1"/>
                </a:solidFill>
              </a:rPr>
              <a:t>L.E.A.R.N.</a:t>
            </a:r>
          </a:p>
        </p:txBody>
      </p:sp>
      <p:sp>
        <p:nvSpPr>
          <p:cNvPr id="4" name="Content Placeholder 3">
            <a:extLst>
              <a:ext uri="{FF2B5EF4-FFF2-40B4-BE49-F238E27FC236}">
                <a16:creationId xmlns:a16="http://schemas.microsoft.com/office/drawing/2014/main" id="{A91A85EB-BB26-2D62-DC14-538125C5E3BC}"/>
              </a:ext>
            </a:extLst>
          </p:cNvPr>
          <p:cNvSpPr>
            <a:spLocks noGrp="1"/>
          </p:cNvSpPr>
          <p:nvPr>
            <p:ph sz="half" idx="2"/>
          </p:nvPr>
        </p:nvSpPr>
        <p:spPr>
          <a:solidFill>
            <a:schemeClr val="accent1"/>
          </a:solidFill>
        </p:spPr>
        <p:txBody>
          <a:bodyPr anchor="ctr"/>
          <a:lstStyle/>
          <a:p>
            <a:pPr algn="ctr"/>
            <a:r>
              <a:rPr lang="en-US" sz="4400" b="1" u="sng" dirty="0">
                <a:solidFill>
                  <a:schemeClr val="bg1"/>
                </a:solidFill>
              </a:rPr>
              <a:t>S</a:t>
            </a:r>
            <a:r>
              <a:rPr lang="en-US" sz="4400" b="1" dirty="0">
                <a:solidFill>
                  <a:schemeClr val="bg1"/>
                </a:solidFill>
              </a:rPr>
              <a:t>mall</a:t>
            </a:r>
            <a:endParaRPr lang="en-US" b="1" dirty="0">
              <a:solidFill>
                <a:schemeClr val="bg1"/>
              </a:solidFill>
            </a:endParaRPr>
          </a:p>
        </p:txBody>
      </p:sp>
      <p:sp>
        <p:nvSpPr>
          <p:cNvPr id="5" name="Content Placeholder 4">
            <a:extLst>
              <a:ext uri="{FF2B5EF4-FFF2-40B4-BE49-F238E27FC236}">
                <a16:creationId xmlns:a16="http://schemas.microsoft.com/office/drawing/2014/main" id="{7CB9F38F-B985-27D2-19EB-A28E0168C10A}"/>
              </a:ext>
            </a:extLst>
          </p:cNvPr>
          <p:cNvSpPr>
            <a:spLocks noGrp="1"/>
          </p:cNvSpPr>
          <p:nvPr>
            <p:ph sz="half" idx="13"/>
          </p:nvPr>
        </p:nvSpPr>
        <p:spPr>
          <a:solidFill>
            <a:schemeClr val="accent1"/>
          </a:solidFill>
        </p:spPr>
        <p:txBody>
          <a:bodyPr anchor="ctr"/>
          <a:lstStyle/>
          <a:p>
            <a:pPr algn="ctr"/>
            <a:r>
              <a:rPr lang="en-US" sz="4400" b="1" u="sng" dirty="0">
                <a:solidFill>
                  <a:schemeClr val="bg1"/>
                </a:solidFill>
              </a:rPr>
              <a:t>S</a:t>
            </a:r>
            <a:r>
              <a:rPr lang="en-US" sz="4400" b="1" dirty="0">
                <a:solidFill>
                  <a:schemeClr val="bg1"/>
                </a:solidFill>
              </a:rPr>
              <a:t>teps</a:t>
            </a:r>
            <a:endParaRPr lang="en-US" b="1" dirty="0">
              <a:solidFill>
                <a:schemeClr val="bg1"/>
              </a:solidFill>
            </a:endParaRPr>
          </a:p>
        </p:txBody>
      </p:sp>
      <p:sp>
        <p:nvSpPr>
          <p:cNvPr id="6" name="Footer Placeholder 5">
            <a:extLst>
              <a:ext uri="{FF2B5EF4-FFF2-40B4-BE49-F238E27FC236}">
                <a16:creationId xmlns:a16="http://schemas.microsoft.com/office/drawing/2014/main" id="{76BF4EE0-B6B1-001C-2D4D-EC7F1B2774BB}"/>
              </a:ext>
            </a:extLst>
          </p:cNvPr>
          <p:cNvSpPr>
            <a:spLocks noGrp="1"/>
          </p:cNvSpPr>
          <p:nvPr>
            <p:ph type="ftr" sz="quarter" idx="11"/>
          </p:nvPr>
        </p:nvSpPr>
        <p:spPr/>
        <p:txBody>
          <a:bodyPr/>
          <a:lstStyle/>
          <a:p>
            <a:r>
              <a:rPr lang="en-US"/>
              <a:t>Jackson Lewis P.C.</a:t>
            </a:r>
          </a:p>
        </p:txBody>
      </p:sp>
      <p:sp>
        <p:nvSpPr>
          <p:cNvPr id="7" name="Slide Number Placeholder 6">
            <a:extLst>
              <a:ext uri="{FF2B5EF4-FFF2-40B4-BE49-F238E27FC236}">
                <a16:creationId xmlns:a16="http://schemas.microsoft.com/office/drawing/2014/main" id="{998F926A-1CF5-A299-5595-49D0B498E641}"/>
              </a:ext>
            </a:extLst>
          </p:cNvPr>
          <p:cNvSpPr>
            <a:spLocks noGrp="1"/>
          </p:cNvSpPr>
          <p:nvPr>
            <p:ph type="sldNum" sz="quarter" idx="12"/>
          </p:nvPr>
        </p:nvSpPr>
        <p:spPr/>
        <p:txBody>
          <a:bodyPr/>
          <a:lstStyle/>
          <a:p>
            <a:fld id="{383F3514-756C-46CF-9BAC-E3A35702E0A5}" type="slidenum">
              <a:rPr lang="en-US" smtClean="0"/>
              <a:t>31</a:t>
            </a:fld>
            <a:endParaRPr lang="en-US"/>
          </a:p>
        </p:txBody>
      </p:sp>
    </p:spTree>
    <p:extLst>
      <p:ext uri="{BB962C8B-B14F-4D97-AF65-F5344CB8AC3E}">
        <p14:creationId xmlns:p14="http://schemas.microsoft.com/office/powerpoint/2010/main" val="1625976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A873-48D5-5E27-744E-7FA78B22C68B}"/>
              </a:ext>
            </a:extLst>
          </p:cNvPr>
          <p:cNvSpPr>
            <a:spLocks noGrp="1"/>
          </p:cNvSpPr>
          <p:nvPr>
            <p:ph type="title"/>
          </p:nvPr>
        </p:nvSpPr>
        <p:spPr>
          <a:xfrm>
            <a:off x="457200" y="835126"/>
            <a:ext cx="6944617" cy="742071"/>
          </a:xfrm>
        </p:spPr>
        <p:txBody>
          <a:bodyPr/>
          <a:lstStyle/>
          <a:p>
            <a:r>
              <a:rPr lang="en-US" dirty="0"/>
              <a:t>L is for Laughter</a:t>
            </a:r>
          </a:p>
        </p:txBody>
      </p:sp>
      <p:sp>
        <p:nvSpPr>
          <p:cNvPr id="3" name="Content Placeholder 2">
            <a:extLst>
              <a:ext uri="{FF2B5EF4-FFF2-40B4-BE49-F238E27FC236}">
                <a16:creationId xmlns:a16="http://schemas.microsoft.com/office/drawing/2014/main" id="{87391E8F-7A51-BBBE-F9B2-61C72FC7D3A9}"/>
              </a:ext>
            </a:extLst>
          </p:cNvPr>
          <p:cNvSpPr>
            <a:spLocks noGrp="1"/>
          </p:cNvSpPr>
          <p:nvPr>
            <p:ph idx="1"/>
          </p:nvPr>
        </p:nvSpPr>
        <p:spPr>
          <a:xfrm>
            <a:off x="457200" y="2171700"/>
            <a:ext cx="6947452" cy="4088006"/>
          </a:xfrm>
        </p:spPr>
        <p:txBody>
          <a:bodyPr/>
          <a:lstStyle/>
          <a:p>
            <a:pPr marL="342900" indent="-342900">
              <a:buFont typeface="Arial" panose="020B0604020202020204" pitchFamily="34" charset="0"/>
              <a:buChar char="•"/>
            </a:pPr>
            <a:r>
              <a:rPr lang="en-US" sz="2000" dirty="0"/>
              <a:t>Relaxes the body</a:t>
            </a:r>
          </a:p>
          <a:p>
            <a:pPr marL="342900" indent="-342900">
              <a:buFont typeface="Arial" panose="020B0604020202020204" pitchFamily="34" charset="0"/>
              <a:buChar char="•"/>
            </a:pPr>
            <a:r>
              <a:rPr lang="en-US" sz="2000" dirty="0"/>
              <a:t>Boosts immune system</a:t>
            </a:r>
          </a:p>
          <a:p>
            <a:pPr marL="342900" indent="-342900">
              <a:buFont typeface="Arial" panose="020B0604020202020204" pitchFamily="34" charset="0"/>
              <a:buChar char="•"/>
            </a:pPr>
            <a:r>
              <a:rPr lang="en-US" sz="2000" dirty="0"/>
              <a:t>Releases endorphins</a:t>
            </a:r>
          </a:p>
          <a:p>
            <a:pPr marL="342900" indent="-342900">
              <a:buFont typeface="Arial" panose="020B0604020202020204" pitchFamily="34" charset="0"/>
              <a:buChar char="•"/>
            </a:pPr>
            <a:r>
              <a:rPr lang="en-US" sz="2000" dirty="0"/>
              <a:t>Connects us</a:t>
            </a:r>
          </a:p>
          <a:p>
            <a:pPr marL="342900" indent="-342900">
              <a:buFont typeface="Arial" panose="020B0604020202020204" pitchFamily="34" charset="0"/>
              <a:buChar char="•"/>
            </a:pPr>
            <a:r>
              <a:rPr lang="en-US" sz="2000" dirty="0"/>
              <a:t>Seek out opportunities </a:t>
            </a:r>
          </a:p>
          <a:p>
            <a:pPr marL="342900" indent="-342900">
              <a:buFont typeface="Arial" panose="020B0604020202020204" pitchFamily="34" charset="0"/>
              <a:buChar char="•"/>
            </a:pPr>
            <a:r>
              <a:rPr lang="en-US" sz="2000" dirty="0"/>
              <a:t>Don’t take yourself too seriously</a:t>
            </a:r>
          </a:p>
          <a:p>
            <a:pPr marL="342900" indent="-342900">
              <a:buFont typeface="Arial" panose="020B0604020202020204" pitchFamily="34" charset="0"/>
              <a:buChar char="•"/>
            </a:pPr>
            <a:endParaRPr lang="en-US" sz="2000" dirty="0"/>
          </a:p>
        </p:txBody>
      </p:sp>
      <p:pic>
        <p:nvPicPr>
          <p:cNvPr id="7" name="Picture Placeholder 6" descr="A group of people sitting at a table&#10;&#10;AI-generated content may be incorrect.">
            <a:extLst>
              <a:ext uri="{FF2B5EF4-FFF2-40B4-BE49-F238E27FC236}">
                <a16:creationId xmlns:a16="http://schemas.microsoft.com/office/drawing/2014/main" id="{EE5CD1B2-2086-DBC0-D204-7F9247685393}"/>
              </a:ext>
            </a:extLst>
          </p:cNvPr>
          <p:cNvPicPr>
            <a:picLocks noGrp="1" noChangeAspect="1"/>
          </p:cNvPicPr>
          <p:nvPr>
            <p:ph type="pic" idx="14"/>
          </p:nvPr>
        </p:nvPicPr>
        <p:blipFill>
          <a:blip r:embed="rId2">
            <a:extLst>
              <a:ext uri="{28A0092B-C50C-407E-A947-70E740481C1C}">
                <a14:useLocalDpi xmlns:a14="http://schemas.microsoft.com/office/drawing/2010/main"/>
              </a:ext>
            </a:extLst>
          </a:blip>
          <a:srcRect/>
          <a:stretch/>
        </p:blipFill>
        <p:spPr>
          <a:xfrm>
            <a:off x="7810500" y="0"/>
            <a:ext cx="4381500" cy="6858000"/>
          </a:xfrm>
        </p:spPr>
      </p:pic>
      <p:sp>
        <p:nvSpPr>
          <p:cNvPr id="5" name="Footer Placeholder 4">
            <a:extLst>
              <a:ext uri="{FF2B5EF4-FFF2-40B4-BE49-F238E27FC236}">
                <a16:creationId xmlns:a16="http://schemas.microsoft.com/office/drawing/2014/main" id="{CADEB4FA-5D6C-1958-5D8D-CC644210FAB4}"/>
              </a:ext>
            </a:extLst>
          </p:cNvPr>
          <p:cNvSpPr>
            <a:spLocks noGrp="1"/>
          </p:cNvSpPr>
          <p:nvPr>
            <p:ph type="ftr" sz="quarter" idx="11"/>
          </p:nvPr>
        </p:nvSpPr>
        <p:spPr>
          <a:xfrm>
            <a:off x="457200" y="6400800"/>
            <a:ext cx="4114800" cy="182880"/>
          </a:xfrm>
        </p:spPr>
        <p:txBody>
          <a:bodyPr/>
          <a:lstStyle/>
          <a:p>
            <a:r>
              <a:rPr lang="en-US"/>
              <a:t>Jackson Lewis P.C.</a:t>
            </a:r>
            <a:endParaRPr lang="en-US" dirty="0"/>
          </a:p>
        </p:txBody>
      </p:sp>
    </p:spTree>
    <p:extLst>
      <p:ext uri="{BB962C8B-B14F-4D97-AF65-F5344CB8AC3E}">
        <p14:creationId xmlns:p14="http://schemas.microsoft.com/office/powerpoint/2010/main" val="364522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6A74-8E15-7CD2-9888-3892D306E7C3}"/>
              </a:ext>
            </a:extLst>
          </p:cNvPr>
          <p:cNvSpPr>
            <a:spLocks noGrp="1"/>
          </p:cNvSpPr>
          <p:nvPr>
            <p:ph type="title"/>
          </p:nvPr>
        </p:nvSpPr>
        <p:spPr>
          <a:xfrm>
            <a:off x="457200" y="835126"/>
            <a:ext cx="6944617" cy="742071"/>
          </a:xfrm>
        </p:spPr>
        <p:txBody>
          <a:bodyPr/>
          <a:lstStyle/>
          <a:p>
            <a:r>
              <a:rPr lang="en-US" dirty="0"/>
              <a:t>EA is for Exercise Aerobically</a:t>
            </a:r>
          </a:p>
        </p:txBody>
      </p:sp>
      <p:sp>
        <p:nvSpPr>
          <p:cNvPr id="3" name="Content Placeholder 2">
            <a:extLst>
              <a:ext uri="{FF2B5EF4-FFF2-40B4-BE49-F238E27FC236}">
                <a16:creationId xmlns:a16="http://schemas.microsoft.com/office/drawing/2014/main" id="{0407598F-C9B7-FA54-E5E3-1E7E834FA32E}"/>
              </a:ext>
            </a:extLst>
          </p:cNvPr>
          <p:cNvSpPr>
            <a:spLocks noGrp="1"/>
          </p:cNvSpPr>
          <p:nvPr>
            <p:ph idx="1"/>
          </p:nvPr>
        </p:nvSpPr>
        <p:spPr>
          <a:xfrm>
            <a:off x="457200" y="2171700"/>
            <a:ext cx="6947452" cy="4088006"/>
          </a:xfrm>
        </p:spPr>
        <p:txBody>
          <a:bodyPr/>
          <a:lstStyle/>
          <a:p>
            <a:pPr marL="342900" indent="-342900">
              <a:buFont typeface="Arial" panose="020B0604020202020204" pitchFamily="34" charset="0"/>
              <a:buChar char="•"/>
            </a:pPr>
            <a:r>
              <a:rPr lang="en-US" sz="2000" dirty="0"/>
              <a:t>Every study = positive effects</a:t>
            </a:r>
          </a:p>
          <a:p>
            <a:pPr marL="342900" indent="-342900">
              <a:buFont typeface="Arial" panose="020B0604020202020204" pitchFamily="34" charset="0"/>
              <a:buChar char="•"/>
            </a:pPr>
            <a:r>
              <a:rPr lang="en-US" sz="2000" dirty="0"/>
              <a:t>Latest: 150 min. of  moderate exercise/week</a:t>
            </a:r>
          </a:p>
          <a:p>
            <a:pPr marL="342900" indent="-342900">
              <a:buFont typeface="Arial" panose="020B0604020202020204" pitchFamily="34" charset="0"/>
              <a:buChar char="•"/>
            </a:pPr>
            <a:r>
              <a:rPr lang="en-US" sz="2000" dirty="0"/>
              <a:t>Exercise “snacks” </a:t>
            </a:r>
          </a:p>
          <a:p>
            <a:pPr marL="342900" indent="-342900">
              <a:buFont typeface="Arial" panose="020B0604020202020204" pitchFamily="34" charset="0"/>
              <a:buChar char="•"/>
            </a:pPr>
            <a:r>
              <a:rPr lang="en-US" sz="2000" dirty="0"/>
              <a:t>Increase breathing &amp; heart rate</a:t>
            </a:r>
          </a:p>
          <a:p>
            <a:pPr marL="342900" indent="-342900">
              <a:buFont typeface="Arial" panose="020B0604020202020204" pitchFamily="34" charset="0"/>
              <a:buChar char="•"/>
            </a:pPr>
            <a:r>
              <a:rPr lang="en-US" sz="2000" dirty="0"/>
              <a:t>Intensity: 5 or 6 out of 10</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7" name="Picture Placeholder 6" descr="A person looking at her watch&#10;&#10;AI-generated content may be incorrect.">
            <a:extLst>
              <a:ext uri="{FF2B5EF4-FFF2-40B4-BE49-F238E27FC236}">
                <a16:creationId xmlns:a16="http://schemas.microsoft.com/office/drawing/2014/main" id="{F02C2E7F-BBE3-49C3-405D-E98D1B354BA6}"/>
              </a:ext>
            </a:extLst>
          </p:cNvPr>
          <p:cNvPicPr>
            <a:picLocks noGrp="1" noChangeAspect="1"/>
          </p:cNvPicPr>
          <p:nvPr>
            <p:ph type="pic" idx="14"/>
          </p:nvPr>
        </p:nvPicPr>
        <p:blipFill>
          <a:blip r:embed="rId2">
            <a:extLst>
              <a:ext uri="{28A0092B-C50C-407E-A947-70E740481C1C}">
                <a14:useLocalDpi xmlns:a14="http://schemas.microsoft.com/office/drawing/2010/main"/>
              </a:ext>
            </a:extLst>
          </a:blip>
          <a:srcRect/>
          <a:stretch/>
        </p:blipFill>
        <p:spPr>
          <a:xfrm>
            <a:off x="7810500" y="0"/>
            <a:ext cx="4381500" cy="6858000"/>
          </a:xfrm>
        </p:spPr>
      </p:pic>
      <p:sp>
        <p:nvSpPr>
          <p:cNvPr id="5" name="Footer Placeholder 4">
            <a:extLst>
              <a:ext uri="{FF2B5EF4-FFF2-40B4-BE49-F238E27FC236}">
                <a16:creationId xmlns:a16="http://schemas.microsoft.com/office/drawing/2014/main" id="{7161863C-1AE7-62D0-C5DA-F5E8E67DB5AB}"/>
              </a:ext>
            </a:extLst>
          </p:cNvPr>
          <p:cNvSpPr>
            <a:spLocks noGrp="1"/>
          </p:cNvSpPr>
          <p:nvPr>
            <p:ph type="ftr" sz="quarter" idx="11"/>
          </p:nvPr>
        </p:nvSpPr>
        <p:spPr>
          <a:xfrm>
            <a:off x="457200" y="6400800"/>
            <a:ext cx="4114800" cy="182880"/>
          </a:xfrm>
        </p:spPr>
        <p:txBody>
          <a:bodyPr/>
          <a:lstStyle/>
          <a:p>
            <a:r>
              <a:rPr lang="en-US"/>
              <a:t>Jackson Lewis P.C.</a:t>
            </a:r>
            <a:endParaRPr lang="en-US" dirty="0"/>
          </a:p>
        </p:txBody>
      </p:sp>
    </p:spTree>
    <p:extLst>
      <p:ext uri="{BB962C8B-B14F-4D97-AF65-F5344CB8AC3E}">
        <p14:creationId xmlns:p14="http://schemas.microsoft.com/office/powerpoint/2010/main" val="54025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1BF5-B092-D896-C4B2-C5DC7A61927C}"/>
              </a:ext>
            </a:extLst>
          </p:cNvPr>
          <p:cNvSpPr>
            <a:spLocks noGrp="1"/>
          </p:cNvSpPr>
          <p:nvPr>
            <p:ph type="title"/>
          </p:nvPr>
        </p:nvSpPr>
        <p:spPr>
          <a:xfrm>
            <a:off x="457200" y="835126"/>
            <a:ext cx="6944617" cy="742071"/>
          </a:xfrm>
        </p:spPr>
        <p:txBody>
          <a:bodyPr/>
          <a:lstStyle/>
          <a:p>
            <a:r>
              <a:rPr lang="en-US" dirty="0"/>
              <a:t>R is for Recreation</a:t>
            </a:r>
          </a:p>
        </p:txBody>
      </p:sp>
      <p:sp>
        <p:nvSpPr>
          <p:cNvPr id="3" name="Content Placeholder 2">
            <a:extLst>
              <a:ext uri="{FF2B5EF4-FFF2-40B4-BE49-F238E27FC236}">
                <a16:creationId xmlns:a16="http://schemas.microsoft.com/office/drawing/2014/main" id="{8D0AA777-C50B-BF1B-635D-BF5C6F8AA1EF}"/>
              </a:ext>
            </a:extLst>
          </p:cNvPr>
          <p:cNvSpPr>
            <a:spLocks noGrp="1"/>
          </p:cNvSpPr>
          <p:nvPr>
            <p:ph idx="1"/>
          </p:nvPr>
        </p:nvSpPr>
        <p:spPr>
          <a:xfrm>
            <a:off x="457200" y="2171700"/>
            <a:ext cx="6947452" cy="4088006"/>
          </a:xfrm>
        </p:spPr>
        <p:txBody>
          <a:bodyPr/>
          <a:lstStyle/>
          <a:p>
            <a:pPr marL="342900" indent="-342900">
              <a:buFont typeface="Arial" panose="020B0604020202020204" pitchFamily="34" charset="0"/>
              <a:buChar char="•"/>
            </a:pPr>
            <a:r>
              <a:rPr lang="en-US" sz="2000" dirty="0"/>
              <a:t>Healthy people have many interests and hobbies</a:t>
            </a:r>
          </a:p>
          <a:p>
            <a:pPr marL="342900" indent="-342900">
              <a:buFont typeface="Arial" panose="020B0604020202020204" pitchFamily="34" charset="0"/>
              <a:buChar char="•"/>
            </a:pPr>
            <a:r>
              <a:rPr lang="en-US" sz="2000" dirty="0"/>
              <a:t>Too little balance </a:t>
            </a:r>
          </a:p>
          <a:p>
            <a:pPr marL="342900" indent="-342900">
              <a:buFont typeface="Arial" panose="020B0604020202020204" pitchFamily="34" charset="0"/>
              <a:buChar char="•"/>
            </a:pPr>
            <a:r>
              <a:rPr lang="en-US" sz="2000" dirty="0"/>
              <a:t>Go outside and play</a:t>
            </a:r>
          </a:p>
          <a:p>
            <a:pPr marL="342900" indent="-342900">
              <a:buFont typeface="Arial" panose="020B0604020202020204" pitchFamily="34" charset="0"/>
              <a:buChar char="•"/>
            </a:pPr>
            <a:r>
              <a:rPr lang="en-US" sz="2000" dirty="0"/>
              <a:t>Impact of nature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7" name="Picture Placeholder 6" descr="A dog sticking its head out of a blue hammock&#10;&#10;AI-generated content may be incorrect.">
            <a:extLst>
              <a:ext uri="{FF2B5EF4-FFF2-40B4-BE49-F238E27FC236}">
                <a16:creationId xmlns:a16="http://schemas.microsoft.com/office/drawing/2014/main" id="{5BA37757-9D82-4FF8-424C-562345AC4FD3}"/>
              </a:ext>
            </a:extLst>
          </p:cNvPr>
          <p:cNvPicPr>
            <a:picLocks noGrp="1" noChangeAspect="1"/>
          </p:cNvPicPr>
          <p:nvPr>
            <p:ph type="pic" idx="14"/>
          </p:nvPr>
        </p:nvPicPr>
        <p:blipFill>
          <a:blip r:embed="rId2">
            <a:extLst>
              <a:ext uri="{28A0092B-C50C-407E-A947-70E740481C1C}">
                <a14:useLocalDpi xmlns:a14="http://schemas.microsoft.com/office/drawing/2010/main"/>
              </a:ext>
            </a:extLst>
          </a:blip>
          <a:srcRect/>
          <a:stretch/>
        </p:blipFill>
        <p:spPr>
          <a:xfrm>
            <a:off x="7810500" y="0"/>
            <a:ext cx="4381500" cy="6858000"/>
          </a:xfrm>
        </p:spPr>
      </p:pic>
      <p:sp>
        <p:nvSpPr>
          <p:cNvPr id="5" name="Footer Placeholder 4">
            <a:extLst>
              <a:ext uri="{FF2B5EF4-FFF2-40B4-BE49-F238E27FC236}">
                <a16:creationId xmlns:a16="http://schemas.microsoft.com/office/drawing/2014/main" id="{8AEC8548-2B96-F131-BE13-0CA0F1C2FDE6}"/>
              </a:ext>
            </a:extLst>
          </p:cNvPr>
          <p:cNvSpPr>
            <a:spLocks noGrp="1"/>
          </p:cNvSpPr>
          <p:nvPr>
            <p:ph type="ftr" sz="quarter" idx="11"/>
          </p:nvPr>
        </p:nvSpPr>
        <p:spPr>
          <a:xfrm>
            <a:off x="457200" y="6400800"/>
            <a:ext cx="4114800" cy="182880"/>
          </a:xfrm>
        </p:spPr>
        <p:txBody>
          <a:bodyPr/>
          <a:lstStyle/>
          <a:p>
            <a:r>
              <a:rPr lang="en-US"/>
              <a:t>Jackson Lewis P.C.</a:t>
            </a:r>
            <a:endParaRPr lang="en-US" dirty="0"/>
          </a:p>
        </p:txBody>
      </p:sp>
    </p:spTree>
    <p:extLst>
      <p:ext uri="{BB962C8B-B14F-4D97-AF65-F5344CB8AC3E}">
        <p14:creationId xmlns:p14="http://schemas.microsoft.com/office/powerpoint/2010/main" val="929418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FFAA9-34FD-CAF4-BB06-60C18148EBD4}"/>
              </a:ext>
            </a:extLst>
          </p:cNvPr>
          <p:cNvSpPr>
            <a:spLocks noGrp="1"/>
          </p:cNvSpPr>
          <p:nvPr>
            <p:ph type="title"/>
          </p:nvPr>
        </p:nvSpPr>
        <p:spPr>
          <a:xfrm>
            <a:off x="457200" y="835126"/>
            <a:ext cx="6944617" cy="742071"/>
          </a:xfrm>
        </p:spPr>
        <p:txBody>
          <a:bodyPr/>
          <a:lstStyle/>
          <a:p>
            <a:r>
              <a:rPr lang="en-US" dirty="0"/>
              <a:t>N is for Nutrition</a:t>
            </a:r>
          </a:p>
        </p:txBody>
      </p:sp>
      <p:sp>
        <p:nvSpPr>
          <p:cNvPr id="3" name="Content Placeholder 2">
            <a:extLst>
              <a:ext uri="{FF2B5EF4-FFF2-40B4-BE49-F238E27FC236}">
                <a16:creationId xmlns:a16="http://schemas.microsoft.com/office/drawing/2014/main" id="{FD1F84FF-5F3F-7C7D-650C-9C96E887C2A2}"/>
              </a:ext>
            </a:extLst>
          </p:cNvPr>
          <p:cNvSpPr>
            <a:spLocks noGrp="1"/>
          </p:cNvSpPr>
          <p:nvPr>
            <p:ph idx="1"/>
          </p:nvPr>
        </p:nvSpPr>
        <p:spPr>
          <a:xfrm>
            <a:off x="457200" y="2171700"/>
            <a:ext cx="6947452" cy="4088006"/>
          </a:xfrm>
        </p:spPr>
        <p:txBody>
          <a:bodyPr/>
          <a:lstStyle/>
          <a:p>
            <a:pPr marL="342900" indent="-342900">
              <a:buFont typeface="Arial" panose="020B0604020202020204" pitchFamily="34" charset="0"/>
              <a:buChar char="•"/>
            </a:pPr>
            <a:r>
              <a:rPr lang="en-US" sz="2000" dirty="0"/>
              <a:t>Mindful eating</a:t>
            </a:r>
          </a:p>
          <a:p>
            <a:pPr marL="342900" indent="-342900">
              <a:buFont typeface="Arial" panose="020B0604020202020204" pitchFamily="34" charset="0"/>
              <a:buChar char="•"/>
            </a:pPr>
            <a:r>
              <a:rPr lang="en-US" sz="2000" dirty="0"/>
              <a:t>Chew 25+ times</a:t>
            </a:r>
          </a:p>
          <a:p>
            <a:pPr marL="342900" indent="-342900">
              <a:buFont typeface="Arial" panose="020B0604020202020204" pitchFamily="34" charset="0"/>
              <a:buChar char="•"/>
            </a:pPr>
            <a:r>
              <a:rPr lang="en-US" sz="2000" dirty="0"/>
              <a:t>More plants, less meat</a:t>
            </a:r>
          </a:p>
          <a:p>
            <a:pPr marL="342900" indent="-342900">
              <a:buFont typeface="Arial" panose="020B0604020202020204" pitchFamily="34" charset="0"/>
              <a:buChar char="•"/>
            </a:pPr>
            <a:r>
              <a:rPr lang="en-US" sz="2000" dirty="0"/>
              <a:t>The Game Changers – Netflix Documentary </a:t>
            </a:r>
          </a:p>
          <a:p>
            <a:pPr marL="342900" indent="-342900">
              <a:buFont typeface="Arial" panose="020B0604020202020204" pitchFamily="34" charset="0"/>
              <a:buChar char="•"/>
            </a:pPr>
            <a:endParaRPr lang="en-US" sz="2000" dirty="0"/>
          </a:p>
        </p:txBody>
      </p:sp>
      <p:pic>
        <p:nvPicPr>
          <p:cNvPr id="7" name="Picture Placeholder 6" descr="A group of fruit in baskets&#10;&#10;AI-generated content may be incorrect.">
            <a:extLst>
              <a:ext uri="{FF2B5EF4-FFF2-40B4-BE49-F238E27FC236}">
                <a16:creationId xmlns:a16="http://schemas.microsoft.com/office/drawing/2014/main" id="{9AA421F9-CA92-E1BB-C3D7-4605F19AD788}"/>
              </a:ext>
            </a:extLst>
          </p:cNvPr>
          <p:cNvPicPr>
            <a:picLocks noGrp="1" noChangeAspect="1"/>
          </p:cNvPicPr>
          <p:nvPr>
            <p:ph type="pic" idx="14"/>
          </p:nvPr>
        </p:nvPicPr>
        <p:blipFill>
          <a:blip r:embed="rId2">
            <a:extLst>
              <a:ext uri="{28A0092B-C50C-407E-A947-70E740481C1C}">
                <a14:useLocalDpi xmlns:a14="http://schemas.microsoft.com/office/drawing/2010/main"/>
              </a:ext>
            </a:extLst>
          </a:blip>
          <a:srcRect/>
          <a:stretch/>
        </p:blipFill>
        <p:spPr>
          <a:xfrm>
            <a:off x="7810500" y="0"/>
            <a:ext cx="4381500" cy="6858000"/>
          </a:xfrm>
        </p:spPr>
      </p:pic>
      <p:sp>
        <p:nvSpPr>
          <p:cNvPr id="5" name="Footer Placeholder 4">
            <a:extLst>
              <a:ext uri="{FF2B5EF4-FFF2-40B4-BE49-F238E27FC236}">
                <a16:creationId xmlns:a16="http://schemas.microsoft.com/office/drawing/2014/main" id="{E4ACE6C0-3664-F39E-9072-3AFE7A55732F}"/>
              </a:ext>
            </a:extLst>
          </p:cNvPr>
          <p:cNvSpPr>
            <a:spLocks noGrp="1"/>
          </p:cNvSpPr>
          <p:nvPr>
            <p:ph type="ftr" sz="quarter" idx="11"/>
          </p:nvPr>
        </p:nvSpPr>
        <p:spPr>
          <a:xfrm>
            <a:off x="457200" y="6400800"/>
            <a:ext cx="4114800" cy="182880"/>
          </a:xfrm>
        </p:spPr>
        <p:txBody>
          <a:bodyPr/>
          <a:lstStyle/>
          <a:p>
            <a:r>
              <a:rPr lang="en-US"/>
              <a:t>Jackson Lewis P.C.</a:t>
            </a:r>
            <a:endParaRPr lang="en-US" dirty="0"/>
          </a:p>
        </p:txBody>
      </p:sp>
    </p:spTree>
    <p:extLst>
      <p:ext uri="{BB962C8B-B14F-4D97-AF65-F5344CB8AC3E}">
        <p14:creationId xmlns:p14="http://schemas.microsoft.com/office/powerpoint/2010/main" val="1016359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2457-D00D-3C8D-1E6F-7B6779677A7A}"/>
              </a:ext>
            </a:extLst>
          </p:cNvPr>
          <p:cNvSpPr>
            <a:spLocks noGrp="1"/>
          </p:cNvSpPr>
          <p:nvPr>
            <p:ph type="title"/>
          </p:nvPr>
        </p:nvSpPr>
        <p:spPr>
          <a:xfrm>
            <a:off x="457200" y="835126"/>
            <a:ext cx="6944617" cy="742071"/>
          </a:xfrm>
        </p:spPr>
        <p:txBody>
          <a:bodyPr/>
          <a:lstStyle/>
          <a:p>
            <a:r>
              <a:rPr lang="en-US" dirty="0"/>
              <a:t>S is for Sleep</a:t>
            </a:r>
          </a:p>
        </p:txBody>
      </p:sp>
      <p:sp>
        <p:nvSpPr>
          <p:cNvPr id="3" name="Content Placeholder 2">
            <a:extLst>
              <a:ext uri="{FF2B5EF4-FFF2-40B4-BE49-F238E27FC236}">
                <a16:creationId xmlns:a16="http://schemas.microsoft.com/office/drawing/2014/main" id="{2D0C9434-DA81-D0CF-14CC-D7B7CD1FEA1A}"/>
              </a:ext>
            </a:extLst>
          </p:cNvPr>
          <p:cNvSpPr>
            <a:spLocks noGrp="1"/>
          </p:cNvSpPr>
          <p:nvPr>
            <p:ph idx="1"/>
          </p:nvPr>
        </p:nvSpPr>
        <p:spPr>
          <a:xfrm>
            <a:off x="457200" y="2171700"/>
            <a:ext cx="6947452" cy="4088006"/>
          </a:xfrm>
        </p:spPr>
        <p:txBody>
          <a:bodyPr/>
          <a:lstStyle/>
          <a:p>
            <a:pPr marL="342900" indent="-342900">
              <a:buFont typeface="Arial" panose="020B0604020202020204" pitchFamily="34" charset="0"/>
              <a:buChar char="•"/>
            </a:pPr>
            <a:r>
              <a:rPr lang="en-US" sz="2000" dirty="0"/>
              <a:t>7½ to 8½ hours per night</a:t>
            </a:r>
          </a:p>
          <a:p>
            <a:pPr marL="342900" indent="-342900">
              <a:buFont typeface="Arial" panose="020B0604020202020204" pitchFamily="34" charset="0"/>
              <a:buChar char="•"/>
            </a:pPr>
            <a:r>
              <a:rPr lang="en-US" sz="2000" dirty="0"/>
              <a:t>Matthew Walker – “Why We Sleep”</a:t>
            </a:r>
          </a:p>
          <a:p>
            <a:pPr marL="342900" indent="-342900">
              <a:buFont typeface="Arial" panose="020B0604020202020204" pitchFamily="34" charset="0"/>
              <a:buChar char="•"/>
            </a:pPr>
            <a:r>
              <a:rPr lang="en-US" sz="2000" dirty="0"/>
              <a:t>TED Talk</a:t>
            </a:r>
          </a:p>
          <a:p>
            <a:pPr marL="342900" indent="-342900">
              <a:buFont typeface="Arial" panose="020B0604020202020204" pitchFamily="34" charset="0"/>
              <a:buChar char="•"/>
            </a:pPr>
            <a:r>
              <a:rPr lang="en-US" sz="2000" dirty="0"/>
              <a:t>Deprivation reduces natural killer cells</a:t>
            </a:r>
          </a:p>
          <a:p>
            <a:pPr marL="342900" indent="-342900">
              <a:buFont typeface="Arial" panose="020B0604020202020204" pitchFamily="34" charset="0"/>
              <a:buChar char="•"/>
            </a:pPr>
            <a:r>
              <a:rPr lang="en-US" sz="2000" dirty="0"/>
              <a:t>Leaky pipe analogy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pic>
        <p:nvPicPr>
          <p:cNvPr id="6" name="Picture Placeholder 5">
            <a:extLst>
              <a:ext uri="{FF2B5EF4-FFF2-40B4-BE49-F238E27FC236}">
                <a16:creationId xmlns:a16="http://schemas.microsoft.com/office/drawing/2014/main" id="{74444F69-9EEB-CC0D-4B21-ACA252B4C5CE}"/>
              </a:ext>
            </a:extLst>
          </p:cNvPr>
          <p:cNvPicPr>
            <a:picLocks noGrp="1" noChangeAspect="1"/>
          </p:cNvPicPr>
          <p:nvPr>
            <p:ph type="pic" idx="14"/>
          </p:nvPr>
        </p:nvPicPr>
        <p:blipFill rotWithShape="1">
          <a:blip r:embed="rId2" cstate="email">
            <a:extLst>
              <a:ext uri="{28A0092B-C50C-407E-A947-70E740481C1C}">
                <a14:useLocalDpi xmlns:a14="http://schemas.microsoft.com/office/drawing/2010/main"/>
              </a:ext>
            </a:extLst>
          </a:blip>
          <a:srcRect/>
          <a:stretch/>
        </p:blipFill>
        <p:spPr>
          <a:xfrm>
            <a:off x="7810500" y="0"/>
            <a:ext cx="4381500" cy="6858000"/>
          </a:xfrm>
        </p:spPr>
      </p:pic>
      <p:sp>
        <p:nvSpPr>
          <p:cNvPr id="5" name="Footer Placeholder 4">
            <a:extLst>
              <a:ext uri="{FF2B5EF4-FFF2-40B4-BE49-F238E27FC236}">
                <a16:creationId xmlns:a16="http://schemas.microsoft.com/office/drawing/2014/main" id="{27F5F7CD-AD8C-A95D-019C-0A01FCFCF7B9}"/>
              </a:ext>
            </a:extLst>
          </p:cNvPr>
          <p:cNvSpPr>
            <a:spLocks noGrp="1"/>
          </p:cNvSpPr>
          <p:nvPr>
            <p:ph type="ftr" sz="quarter" idx="11"/>
          </p:nvPr>
        </p:nvSpPr>
        <p:spPr>
          <a:xfrm>
            <a:off x="457200" y="6400800"/>
            <a:ext cx="4114800" cy="182880"/>
          </a:xfrm>
        </p:spPr>
        <p:txBody>
          <a:bodyPr/>
          <a:lstStyle/>
          <a:p>
            <a:r>
              <a:rPr lang="en-US"/>
              <a:t>Jackson Lewis P.C.</a:t>
            </a:r>
            <a:endParaRPr lang="en-US" dirty="0"/>
          </a:p>
        </p:txBody>
      </p:sp>
    </p:spTree>
    <p:extLst>
      <p:ext uri="{BB962C8B-B14F-4D97-AF65-F5344CB8AC3E}">
        <p14:creationId xmlns:p14="http://schemas.microsoft.com/office/powerpoint/2010/main" val="2150264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5452-96AF-0C89-6436-F5A3953E1C33}"/>
              </a:ext>
            </a:extLst>
          </p:cNvPr>
          <p:cNvSpPr>
            <a:spLocks noGrp="1"/>
          </p:cNvSpPr>
          <p:nvPr>
            <p:ph type="title"/>
          </p:nvPr>
        </p:nvSpPr>
        <p:spPr>
          <a:xfrm>
            <a:off x="457200" y="832104"/>
            <a:ext cx="6944617" cy="742071"/>
          </a:xfrm>
        </p:spPr>
        <p:txBody>
          <a:bodyPr/>
          <a:lstStyle/>
          <a:p>
            <a:r>
              <a:rPr lang="en-US" dirty="0"/>
              <a:t>S is for Self-Reflection</a:t>
            </a:r>
          </a:p>
        </p:txBody>
      </p:sp>
      <p:sp>
        <p:nvSpPr>
          <p:cNvPr id="3" name="Content Placeholder 2">
            <a:extLst>
              <a:ext uri="{FF2B5EF4-FFF2-40B4-BE49-F238E27FC236}">
                <a16:creationId xmlns:a16="http://schemas.microsoft.com/office/drawing/2014/main" id="{6000E5EE-C73E-7C13-139A-BC30A320BB46}"/>
              </a:ext>
            </a:extLst>
          </p:cNvPr>
          <p:cNvSpPr>
            <a:spLocks noGrp="1"/>
          </p:cNvSpPr>
          <p:nvPr>
            <p:ph idx="1"/>
          </p:nvPr>
        </p:nvSpPr>
        <p:spPr>
          <a:xfrm>
            <a:off x="457200" y="1852448"/>
            <a:ext cx="6947452" cy="4494201"/>
          </a:xfrm>
        </p:spPr>
        <p:txBody>
          <a:bodyPr/>
          <a:lstStyle/>
          <a:p>
            <a:pPr marL="342900" indent="-342900">
              <a:buFont typeface="Arial" panose="020B0604020202020204" pitchFamily="34" charset="0"/>
              <a:buChar char="•"/>
            </a:pPr>
            <a:r>
              <a:rPr lang="en-US" sz="2000" dirty="0"/>
              <a:t>Know Thyself </a:t>
            </a:r>
          </a:p>
          <a:p>
            <a:pPr marL="571500" lvl="1" indent="-342900"/>
            <a:r>
              <a:rPr lang="en-US" sz="2000" dirty="0"/>
              <a:t>Understand what your stress triggers/signals</a:t>
            </a:r>
          </a:p>
          <a:p>
            <a:pPr marL="342900" indent="-342900">
              <a:buFont typeface="Arial" panose="020B0604020202020204" pitchFamily="34" charset="0"/>
              <a:buChar char="•"/>
            </a:pPr>
            <a:r>
              <a:rPr lang="en-US" sz="2000" dirty="0"/>
              <a:t>Develop tools for stress</a:t>
            </a:r>
          </a:p>
          <a:p>
            <a:pPr marL="342900" indent="-342900">
              <a:buFont typeface="Arial" panose="020B0604020202020204" pitchFamily="34" charset="0"/>
              <a:buChar char="•"/>
            </a:pPr>
            <a:r>
              <a:rPr lang="en-US" sz="2000" dirty="0"/>
              <a:t>Self-care first</a:t>
            </a:r>
          </a:p>
          <a:p>
            <a:pPr marL="342900" indent="-342900">
              <a:buFont typeface="Arial" panose="020B0604020202020204" pitchFamily="34" charset="0"/>
              <a:buChar char="•"/>
            </a:pPr>
            <a:r>
              <a:rPr lang="en-US" sz="2000" dirty="0"/>
              <a:t>Explore meditation</a:t>
            </a:r>
          </a:p>
          <a:p>
            <a:pPr marL="571500" lvl="1" indent="-342900"/>
            <a:r>
              <a:rPr lang="en-US" sz="2000" dirty="0"/>
              <a:t>Small bites</a:t>
            </a:r>
          </a:p>
          <a:p>
            <a:pPr marL="342900" indent="-342900">
              <a:buFont typeface="Arial" panose="020B0604020202020204" pitchFamily="34" charset="0"/>
              <a:buChar char="•"/>
            </a:pPr>
            <a:r>
              <a:rPr lang="en-US" sz="2000" dirty="0"/>
              <a:t>Reach out for support</a:t>
            </a:r>
          </a:p>
          <a:p>
            <a:pPr marL="571500" lvl="1" indent="-342900"/>
            <a:r>
              <a:rPr lang="en-US" sz="2000" dirty="0"/>
              <a:t>Drowning/swamped/buried</a:t>
            </a:r>
          </a:p>
        </p:txBody>
      </p:sp>
      <p:sp>
        <p:nvSpPr>
          <p:cNvPr id="5" name="Footer Placeholder 4">
            <a:extLst>
              <a:ext uri="{FF2B5EF4-FFF2-40B4-BE49-F238E27FC236}">
                <a16:creationId xmlns:a16="http://schemas.microsoft.com/office/drawing/2014/main" id="{5575627C-123C-759A-1586-2E4468537E84}"/>
              </a:ext>
            </a:extLst>
          </p:cNvPr>
          <p:cNvSpPr>
            <a:spLocks noGrp="1"/>
          </p:cNvSpPr>
          <p:nvPr>
            <p:ph type="ftr" sz="quarter" idx="11"/>
          </p:nvPr>
        </p:nvSpPr>
        <p:spPr/>
        <p:txBody>
          <a:bodyPr/>
          <a:lstStyle/>
          <a:p>
            <a:r>
              <a:rPr lang="en-US"/>
              <a:t>Jackson Lewis P.C.</a:t>
            </a:r>
            <a:endParaRPr lang="en-US" dirty="0"/>
          </a:p>
        </p:txBody>
      </p:sp>
      <p:pic>
        <p:nvPicPr>
          <p:cNvPr id="7" name="Picture Placeholder 6" descr="A person holding his head&#10;&#10;Description automatically generated with low confidence">
            <a:extLst>
              <a:ext uri="{FF2B5EF4-FFF2-40B4-BE49-F238E27FC236}">
                <a16:creationId xmlns:a16="http://schemas.microsoft.com/office/drawing/2014/main" id="{1C5189DC-6B68-CED4-21FF-41A921BDBE4D}"/>
              </a:ext>
            </a:extLst>
          </p:cNvPr>
          <p:cNvPicPr>
            <a:picLocks noGrp="1" noChangeAspect="1"/>
          </p:cNvPicPr>
          <p:nvPr>
            <p:ph type="pic" idx="14"/>
          </p:nvPr>
        </p:nvPicPr>
        <p:blipFill rotWithShape="1">
          <a:blip r:embed="rId2" cstate="email">
            <a:extLst>
              <a:ext uri="{28A0092B-C50C-407E-A947-70E740481C1C}">
                <a14:useLocalDpi xmlns:a14="http://schemas.microsoft.com/office/drawing/2010/main"/>
              </a:ext>
            </a:extLst>
          </a:blip>
          <a:srcRect/>
          <a:stretch/>
        </p:blipFill>
        <p:spPr>
          <a:xfrm>
            <a:off x="7810500" y="0"/>
            <a:ext cx="4381500" cy="6858000"/>
          </a:xfrm>
          <a:prstGeom prst="rect">
            <a:avLst/>
          </a:prstGeom>
        </p:spPr>
      </p:pic>
    </p:spTree>
    <p:extLst>
      <p:ext uri="{BB962C8B-B14F-4D97-AF65-F5344CB8AC3E}">
        <p14:creationId xmlns:p14="http://schemas.microsoft.com/office/powerpoint/2010/main" val="179133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E02199C-C39D-30A9-2A15-A7B3D8106AA0}"/>
              </a:ext>
            </a:extLst>
          </p:cNvPr>
          <p:cNvSpPr>
            <a:spLocks noGrp="1" noChangeArrowheads="1"/>
          </p:cNvSpPr>
          <p:nvPr>
            <p:ph type="title"/>
          </p:nvPr>
        </p:nvSpPr>
        <p:spPr>
          <a:xfrm>
            <a:off x="2057400" y="533400"/>
            <a:ext cx="8153400" cy="1143000"/>
          </a:xfrm>
        </p:spPr>
        <p:txBody>
          <a:bodyPr>
            <a:normAutofit fontScale="90000"/>
          </a:bodyPr>
          <a:lstStyle/>
          <a:p>
            <a:r>
              <a:rPr lang="en-US" altLang="en-US" dirty="0"/>
              <a:t>Three Most-Asked Questions Regarding Workplace Violence</a:t>
            </a:r>
          </a:p>
        </p:txBody>
      </p:sp>
      <p:sp>
        <p:nvSpPr>
          <p:cNvPr id="69635" name="Rectangle 3">
            <a:extLst>
              <a:ext uri="{FF2B5EF4-FFF2-40B4-BE49-F238E27FC236}">
                <a16:creationId xmlns:a16="http://schemas.microsoft.com/office/drawing/2014/main" id="{43B83A47-50BC-4D64-A6CA-D81FA87624AD}"/>
              </a:ext>
            </a:extLst>
          </p:cNvPr>
          <p:cNvSpPr>
            <a:spLocks noGrp="1" noChangeArrowheads="1"/>
          </p:cNvSpPr>
          <p:nvPr>
            <p:ph type="body" idx="1"/>
          </p:nvPr>
        </p:nvSpPr>
        <p:spPr>
          <a:xfrm>
            <a:off x="2209800" y="2209800"/>
            <a:ext cx="7772400" cy="4114800"/>
          </a:xfrm>
        </p:spPr>
        <p:txBody>
          <a:bodyPr/>
          <a:lstStyle/>
          <a:p>
            <a:r>
              <a:rPr lang="en-US" altLang="en-US" dirty="0"/>
              <a:t>Do people just suddenly snap?</a:t>
            </a:r>
          </a:p>
          <a:p>
            <a:r>
              <a:rPr lang="en-US" altLang="en-US" dirty="0"/>
              <a:t>Are there warning signs of impending violence?</a:t>
            </a:r>
          </a:p>
          <a:p>
            <a:r>
              <a:rPr lang="en-US" altLang="en-US" dirty="0"/>
              <a:t>Is workplace violence random?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14F2B55-C837-922C-C702-87F2BB0FB7E8}"/>
              </a:ext>
            </a:extLst>
          </p:cNvPr>
          <p:cNvSpPr>
            <a:spLocks noGrp="1" noChangeArrowheads="1"/>
          </p:cNvSpPr>
          <p:nvPr>
            <p:ph type="title"/>
          </p:nvPr>
        </p:nvSpPr>
        <p:spPr/>
        <p:txBody>
          <a:bodyPr/>
          <a:lstStyle/>
          <a:p>
            <a:r>
              <a:rPr lang="en-US" altLang="en-US"/>
              <a:t>Do people just suddenly snap?</a:t>
            </a:r>
          </a:p>
        </p:txBody>
      </p:sp>
      <p:sp>
        <p:nvSpPr>
          <p:cNvPr id="71683" name="Rectangle 3">
            <a:extLst>
              <a:ext uri="{FF2B5EF4-FFF2-40B4-BE49-F238E27FC236}">
                <a16:creationId xmlns:a16="http://schemas.microsoft.com/office/drawing/2014/main" id="{E4412EE7-C3D9-AAEB-47F0-7A492B46DB59}"/>
              </a:ext>
            </a:extLst>
          </p:cNvPr>
          <p:cNvSpPr>
            <a:spLocks noGrp="1" noChangeArrowheads="1"/>
          </p:cNvSpPr>
          <p:nvPr>
            <p:ph type="body" idx="1"/>
          </p:nvPr>
        </p:nvSpPr>
        <p:spPr>
          <a:xfrm>
            <a:off x="1905000" y="1981200"/>
            <a:ext cx="8382000" cy="4114800"/>
          </a:xfrm>
        </p:spPr>
        <p:txBody>
          <a:bodyPr/>
          <a:lstStyle/>
          <a:p>
            <a:r>
              <a:rPr lang="en-US" altLang="en-US"/>
              <a:t>No, a violent outburst typically stems from a </a:t>
            </a:r>
            <a:r>
              <a:rPr lang="en-US" altLang="en-US" i="1"/>
              <a:t>slow burn </a:t>
            </a:r>
            <a:r>
              <a:rPr lang="en-US" altLang="en-US"/>
              <a:t>of unresolved personal problems or multiple stessors such as</a:t>
            </a:r>
          </a:p>
          <a:p>
            <a:pPr lvl="1"/>
            <a:r>
              <a:rPr lang="en-US" altLang="en-US"/>
              <a:t>Failing personal relationship</a:t>
            </a:r>
          </a:p>
          <a:p>
            <a:pPr lvl="1"/>
            <a:r>
              <a:rPr lang="en-US" altLang="en-US"/>
              <a:t>Economic hardship</a:t>
            </a:r>
          </a:p>
          <a:p>
            <a:pPr lvl="1"/>
            <a:r>
              <a:rPr lang="en-US" altLang="en-US"/>
              <a:t>Perceived workplace injustice</a:t>
            </a:r>
          </a:p>
          <a:p>
            <a:pPr lvl="1"/>
            <a:r>
              <a:rPr lang="en-US" altLang="en-US"/>
              <a:t>Unwillingness to ask for help</a:t>
            </a:r>
          </a:p>
          <a:p>
            <a:pPr lvl="1"/>
            <a:r>
              <a:rPr lang="en-US" altLang="en-US"/>
              <a:t>Feelings of personal or professional failure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A224-92D6-C375-4773-95BB7E7A69E4}"/>
              </a:ext>
            </a:extLst>
          </p:cNvPr>
          <p:cNvSpPr>
            <a:spLocks noGrp="1"/>
          </p:cNvSpPr>
          <p:nvPr>
            <p:ph type="title"/>
          </p:nvPr>
        </p:nvSpPr>
        <p:spPr/>
        <p:txBody>
          <a:bodyPr>
            <a:normAutofit/>
          </a:bodyPr>
          <a:lstStyle/>
          <a:p>
            <a:r>
              <a:rPr lang="en-US" sz="3600" dirty="0"/>
              <a:t>Mental Health Facts in America (2 of 3)</a:t>
            </a:r>
          </a:p>
        </p:txBody>
      </p:sp>
      <p:pic>
        <p:nvPicPr>
          <p:cNvPr id="10" name="Content Placeholder 7" descr="National Alliance on Mental Illness logo">
            <a:extLst>
              <a:ext uri="{FF2B5EF4-FFF2-40B4-BE49-F238E27FC236}">
                <a16:creationId xmlns:a16="http://schemas.microsoft.com/office/drawing/2014/main" id="{522D08A5-0DC2-6FE2-CF9F-37000C5E5A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43385" y="365125"/>
            <a:ext cx="2429241" cy="1270680"/>
          </a:xfrm>
          <a:prstGeom prst="rect">
            <a:avLst/>
          </a:prstGeom>
        </p:spPr>
      </p:pic>
      <p:pic>
        <p:nvPicPr>
          <p:cNvPr id="11" name="Picture 10" descr="List of mental health facts from National Alliance on Mental Illness">
            <a:extLst>
              <a:ext uri="{FF2B5EF4-FFF2-40B4-BE49-F238E27FC236}">
                <a16:creationId xmlns:a16="http://schemas.microsoft.com/office/drawing/2014/main" id="{8872C158-A063-6F80-8A45-297FA6CBB827}"/>
              </a:ext>
            </a:extLst>
          </p:cNvPr>
          <p:cNvPicPr>
            <a:picLocks noChangeAspect="1"/>
          </p:cNvPicPr>
          <p:nvPr/>
        </p:nvPicPr>
        <p:blipFill>
          <a:blip r:embed="rId3"/>
          <a:stretch>
            <a:fillRect/>
          </a:stretch>
        </p:blipFill>
        <p:spPr>
          <a:xfrm>
            <a:off x="838200" y="1593185"/>
            <a:ext cx="3595658" cy="4846320"/>
          </a:xfrm>
          <a:prstGeom prst="rect">
            <a:avLst/>
          </a:prstGeom>
        </p:spPr>
      </p:pic>
      <p:pic>
        <p:nvPicPr>
          <p:cNvPr id="12" name="Picture 11">
            <a:extLst>
              <a:ext uri="{FF2B5EF4-FFF2-40B4-BE49-F238E27FC236}">
                <a16:creationId xmlns:a16="http://schemas.microsoft.com/office/drawing/2014/main" id="{D1FF135A-017D-CC57-E29E-72DE4568B8A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9236" y="1507945"/>
            <a:ext cx="1140645" cy="2743200"/>
          </a:xfrm>
          <a:prstGeom prst="rect">
            <a:avLst/>
          </a:prstGeom>
        </p:spPr>
      </p:pic>
      <p:pic>
        <p:nvPicPr>
          <p:cNvPr id="13" name="Picture 12">
            <a:extLst>
              <a:ext uri="{FF2B5EF4-FFF2-40B4-BE49-F238E27FC236}">
                <a16:creationId xmlns:a16="http://schemas.microsoft.com/office/drawing/2014/main" id="{34041323-3935-6253-D884-014CE4F56AB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59236" y="4400718"/>
            <a:ext cx="5303520" cy="2038787"/>
          </a:xfrm>
          <a:prstGeom prst="rect">
            <a:avLst/>
          </a:prstGeom>
        </p:spPr>
      </p:pic>
      <p:pic>
        <p:nvPicPr>
          <p:cNvPr id="14" name="Picture 13">
            <a:extLst>
              <a:ext uri="{FF2B5EF4-FFF2-40B4-BE49-F238E27FC236}">
                <a16:creationId xmlns:a16="http://schemas.microsoft.com/office/drawing/2014/main" id="{6BB665B0-9D13-8D5F-84D7-315079BEB7F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343198" y="2346429"/>
            <a:ext cx="3383280" cy="1353312"/>
          </a:xfrm>
          <a:prstGeom prst="rect">
            <a:avLst/>
          </a:prstGeom>
        </p:spPr>
      </p:pic>
    </p:spTree>
    <p:extLst>
      <p:ext uri="{BB962C8B-B14F-4D97-AF65-F5344CB8AC3E}">
        <p14:creationId xmlns:p14="http://schemas.microsoft.com/office/powerpoint/2010/main" val="34409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9CD374FB-0475-CB7D-52A0-A063D34390C8}"/>
              </a:ext>
            </a:extLst>
          </p:cNvPr>
          <p:cNvSpPr txBox="1">
            <a:spLocks noChangeArrowheads="1"/>
          </p:cNvSpPr>
          <p:nvPr/>
        </p:nvSpPr>
        <p:spPr bwMode="auto">
          <a:xfrm>
            <a:off x="3276600" y="990600"/>
            <a:ext cx="588645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ct val="20000"/>
              </a:spcBef>
              <a:buFont typeface="Times New Roman" panose="02020603050405020304" pitchFamily="18" charset="0"/>
              <a:buChar char="•"/>
              <a:defRPr sz="3200">
                <a:solidFill>
                  <a:schemeClr val="tx1"/>
                </a:solidFill>
                <a:latin typeface="Times New Roman" panose="02020603050405020304" pitchFamily="18" charset="0"/>
              </a:defRPr>
            </a:lvl1pPr>
            <a:lvl2pPr marL="742950" indent="-285750">
              <a:spcBef>
                <a:spcPct val="20000"/>
              </a:spcBef>
              <a:buFont typeface="Times New Roman" panose="02020603050405020304" pitchFamily="18" charset="0"/>
              <a:buChar char="–"/>
              <a:defRPr sz="2800">
                <a:solidFill>
                  <a:schemeClr val="tx1"/>
                </a:solidFill>
                <a:latin typeface="Times New Roman" panose="02020603050405020304" pitchFamily="18" charset="0"/>
              </a:defRPr>
            </a:lvl2pPr>
            <a:lvl3pPr marL="1143000" indent="-228600">
              <a:spcBef>
                <a:spcPct val="20000"/>
              </a:spcBef>
              <a:buFont typeface="Times New Roman" panose="02020603050405020304" pitchFamily="18" charset="0"/>
              <a:buChar char="•"/>
              <a:defRPr sz="2400">
                <a:solidFill>
                  <a:schemeClr val="tx1"/>
                </a:solidFill>
                <a:latin typeface="Times New Roman" panose="02020603050405020304" pitchFamily="18" charset="0"/>
              </a:defRPr>
            </a:lvl3pPr>
            <a:lvl4pPr marL="16002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4pPr>
            <a:lvl5pPr marL="2057400" indent="-228600">
              <a:spcBef>
                <a:spcPct val="20000"/>
              </a:spcBef>
              <a:buFont typeface="Times New Roman" panose="02020603050405020304" pitchFamily="18"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Times New Roman" panose="02020603050405020304" pitchFamily="18" charset="0"/>
              </a:defRPr>
            </a:lvl9pPr>
          </a:lstStyle>
          <a:p>
            <a:pPr>
              <a:spcBef>
                <a:spcPct val="0"/>
              </a:spcBef>
              <a:buFontTx/>
              <a:buNone/>
            </a:pPr>
            <a:r>
              <a:rPr lang="en-US" altLang="en-US" sz="4800" b="1" i="1">
                <a:solidFill>
                  <a:schemeClr val="folHlink"/>
                </a:solidFill>
              </a:rPr>
              <a:t>WARNING SIGNS</a:t>
            </a:r>
            <a:r>
              <a:rPr lang="en-US" altLang="en-US" sz="4800">
                <a:solidFill>
                  <a:schemeClr val="folHlink"/>
                </a:solidFill>
              </a:rPr>
              <a:t>:  </a:t>
            </a:r>
          </a:p>
          <a:p>
            <a:pPr>
              <a:spcBef>
                <a:spcPct val="0"/>
              </a:spcBef>
              <a:buFontTx/>
              <a:buNone/>
            </a:pPr>
            <a:endParaRPr lang="en-US" altLang="en-US" sz="4800">
              <a:solidFill>
                <a:schemeClr val="folHlink"/>
              </a:solidFill>
            </a:endParaRPr>
          </a:p>
          <a:p>
            <a:pPr>
              <a:spcBef>
                <a:spcPct val="0"/>
              </a:spcBef>
              <a:buFontTx/>
              <a:buNone/>
            </a:pPr>
            <a:r>
              <a:rPr lang="en-US" altLang="en-US" sz="4800">
                <a:solidFill>
                  <a:schemeClr val="folHlink"/>
                </a:solidFill>
              </a:rPr>
              <a:t>How Do I Recognize</a:t>
            </a:r>
          </a:p>
          <a:p>
            <a:pPr>
              <a:spcBef>
                <a:spcPct val="0"/>
              </a:spcBef>
              <a:buFontTx/>
              <a:buNone/>
            </a:pPr>
            <a:r>
              <a:rPr lang="en-US" altLang="en-US" sz="4800">
                <a:solidFill>
                  <a:schemeClr val="folHlink"/>
                </a:solidFill>
              </a:rPr>
              <a:t>Someone Who May Be</a:t>
            </a:r>
          </a:p>
          <a:p>
            <a:pPr>
              <a:spcBef>
                <a:spcPct val="0"/>
              </a:spcBef>
              <a:buFontTx/>
              <a:buNone/>
            </a:pPr>
            <a:r>
              <a:rPr lang="en-US" altLang="en-US" sz="4800">
                <a:solidFill>
                  <a:schemeClr val="folHlink"/>
                </a:solidFill>
              </a:rPr>
              <a:t>At Risk For Violent</a:t>
            </a:r>
          </a:p>
          <a:p>
            <a:pPr>
              <a:spcBef>
                <a:spcPct val="0"/>
              </a:spcBef>
              <a:buFontTx/>
              <a:buNone/>
            </a:pPr>
            <a:r>
              <a:rPr lang="en-US" altLang="en-US" sz="4800">
                <a:solidFill>
                  <a:schemeClr val="folHlink"/>
                </a:solidFill>
              </a:rPr>
              <a:t>Behavior?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04570AD-14AD-43D9-AB4C-1EDD6CCDD034}"/>
              </a:ext>
            </a:extLst>
          </p:cNvPr>
          <p:cNvSpPr>
            <a:spLocks noGrp="1" noChangeArrowheads="1"/>
          </p:cNvSpPr>
          <p:nvPr>
            <p:ph type="title"/>
          </p:nvPr>
        </p:nvSpPr>
        <p:spPr/>
        <p:txBody>
          <a:bodyPr/>
          <a:lstStyle/>
          <a:p>
            <a:r>
              <a:rPr lang="en-US" altLang="en-US" u="sng"/>
              <a:t>Warning Signs</a:t>
            </a:r>
          </a:p>
        </p:txBody>
      </p:sp>
      <p:sp>
        <p:nvSpPr>
          <p:cNvPr id="38915" name="Rectangle 3">
            <a:extLst>
              <a:ext uri="{FF2B5EF4-FFF2-40B4-BE49-F238E27FC236}">
                <a16:creationId xmlns:a16="http://schemas.microsoft.com/office/drawing/2014/main" id="{DD25BC73-6882-FDCD-2021-F8D176E74C87}"/>
              </a:ext>
            </a:extLst>
          </p:cNvPr>
          <p:cNvSpPr>
            <a:spLocks noGrp="1" noChangeArrowheads="1"/>
          </p:cNvSpPr>
          <p:nvPr>
            <p:ph type="body" idx="1"/>
          </p:nvPr>
        </p:nvSpPr>
        <p:spPr/>
        <p:txBody>
          <a:bodyPr/>
          <a:lstStyle/>
          <a:p>
            <a:pPr>
              <a:lnSpc>
                <a:spcPct val="90000"/>
              </a:lnSpc>
            </a:pPr>
            <a:r>
              <a:rPr lang="en-US" altLang="en-US"/>
              <a:t>Expressional of irrational beliefs</a:t>
            </a:r>
          </a:p>
          <a:p>
            <a:pPr>
              <a:lnSpc>
                <a:spcPct val="90000"/>
              </a:lnSpc>
            </a:pPr>
            <a:r>
              <a:rPr lang="en-US" altLang="en-US"/>
              <a:t>Verbal, nonverbal or written threats or intimidation</a:t>
            </a:r>
          </a:p>
          <a:p>
            <a:pPr>
              <a:lnSpc>
                <a:spcPct val="90000"/>
              </a:lnSpc>
            </a:pPr>
            <a:r>
              <a:rPr lang="en-US" altLang="en-US"/>
              <a:t>Fascination with weaponry and/or acts of violence</a:t>
            </a:r>
          </a:p>
          <a:p>
            <a:pPr>
              <a:lnSpc>
                <a:spcPct val="90000"/>
              </a:lnSpc>
            </a:pPr>
            <a:r>
              <a:rPr lang="en-US" altLang="en-US"/>
              <a:t>Expressions of a plan to hurt himself or others</a:t>
            </a:r>
          </a:p>
          <a:p>
            <a:pPr>
              <a:lnSpc>
                <a:spcPct val="90000"/>
              </a:lnSpc>
            </a:pPr>
            <a:r>
              <a:rPr lang="en-US" altLang="en-US"/>
              <a:t>Externalization of blame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73B25E2-6467-2EE0-C4AB-46F371506AFE}"/>
              </a:ext>
            </a:extLst>
          </p:cNvPr>
          <p:cNvSpPr>
            <a:spLocks noGrp="1" noChangeArrowheads="1"/>
          </p:cNvSpPr>
          <p:nvPr>
            <p:ph type="title"/>
          </p:nvPr>
        </p:nvSpPr>
        <p:spPr/>
        <p:txBody>
          <a:bodyPr/>
          <a:lstStyle/>
          <a:p>
            <a:r>
              <a:rPr lang="en-US" altLang="en-US" u="sng"/>
              <a:t>Warning Signs</a:t>
            </a:r>
          </a:p>
        </p:txBody>
      </p:sp>
      <p:sp>
        <p:nvSpPr>
          <p:cNvPr id="40963" name="Rectangle 3">
            <a:extLst>
              <a:ext uri="{FF2B5EF4-FFF2-40B4-BE49-F238E27FC236}">
                <a16:creationId xmlns:a16="http://schemas.microsoft.com/office/drawing/2014/main" id="{651D0529-6C74-A6C0-44A6-9E6AF5C3F5F4}"/>
              </a:ext>
            </a:extLst>
          </p:cNvPr>
          <p:cNvSpPr>
            <a:spLocks noGrp="1" noChangeArrowheads="1"/>
          </p:cNvSpPr>
          <p:nvPr>
            <p:ph type="body" idx="1"/>
          </p:nvPr>
        </p:nvSpPr>
        <p:spPr/>
        <p:txBody>
          <a:bodyPr/>
          <a:lstStyle/>
          <a:p>
            <a:pPr>
              <a:lnSpc>
                <a:spcPct val="90000"/>
              </a:lnSpc>
            </a:pPr>
            <a:r>
              <a:rPr lang="en-US" altLang="en-US"/>
              <a:t>Unreciprocated romantic obsession</a:t>
            </a:r>
          </a:p>
          <a:p>
            <a:pPr>
              <a:lnSpc>
                <a:spcPct val="90000"/>
              </a:lnSpc>
            </a:pPr>
            <a:r>
              <a:rPr lang="en-US" altLang="en-US"/>
              <a:t>Persistent behavior or performance problems</a:t>
            </a:r>
          </a:p>
          <a:p>
            <a:pPr>
              <a:lnSpc>
                <a:spcPct val="90000"/>
              </a:lnSpc>
            </a:pPr>
            <a:r>
              <a:rPr lang="en-US" altLang="en-US"/>
              <a:t>Fear reaction among coworkers/clients</a:t>
            </a:r>
          </a:p>
          <a:p>
            <a:pPr>
              <a:lnSpc>
                <a:spcPct val="90000"/>
              </a:lnSpc>
            </a:pPr>
            <a:r>
              <a:rPr lang="en-US" altLang="en-US"/>
              <a:t>Sudden, drastic change in belief systems</a:t>
            </a:r>
          </a:p>
          <a:p>
            <a:pPr>
              <a:lnSpc>
                <a:spcPct val="90000"/>
              </a:lnSpc>
            </a:pPr>
            <a:r>
              <a:rPr lang="en-US" altLang="en-US"/>
              <a:t>Displays of unwarranted anger</a:t>
            </a:r>
          </a:p>
          <a:p>
            <a:pPr>
              <a:lnSpc>
                <a:spcPct val="90000"/>
              </a:lnSpc>
            </a:pPr>
            <a:r>
              <a:rPr lang="en-US" altLang="en-US"/>
              <a:t>New or increased source of stress at home or at work</a:t>
            </a:r>
          </a:p>
          <a:p>
            <a:pPr>
              <a:lnSpc>
                <a:spcPct val="90000"/>
              </a:lnSpc>
              <a:buFont typeface="Times New Roman" panose="02020603050405020304" pitchFamily="18" charset="0"/>
              <a:buNone/>
            </a:pPr>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3DFE2E8-4C60-7F7E-0E5D-E3248BC1994D}"/>
              </a:ext>
            </a:extLst>
          </p:cNvPr>
          <p:cNvSpPr>
            <a:spLocks noGrp="1" noChangeArrowheads="1"/>
          </p:cNvSpPr>
          <p:nvPr>
            <p:ph type="title"/>
          </p:nvPr>
        </p:nvSpPr>
        <p:spPr/>
        <p:txBody>
          <a:bodyPr/>
          <a:lstStyle/>
          <a:p>
            <a:r>
              <a:rPr lang="en-US" altLang="en-US" u="sng"/>
              <a:t>Warning Signs</a:t>
            </a:r>
          </a:p>
        </p:txBody>
      </p:sp>
      <p:sp>
        <p:nvSpPr>
          <p:cNvPr id="43011" name="Rectangle 3">
            <a:extLst>
              <a:ext uri="{FF2B5EF4-FFF2-40B4-BE49-F238E27FC236}">
                <a16:creationId xmlns:a16="http://schemas.microsoft.com/office/drawing/2014/main" id="{21ED3264-50E9-922D-1B9A-6BCEDC56145A}"/>
              </a:ext>
            </a:extLst>
          </p:cNvPr>
          <p:cNvSpPr>
            <a:spLocks noGrp="1" noChangeArrowheads="1"/>
          </p:cNvSpPr>
          <p:nvPr>
            <p:ph type="body" idx="1"/>
          </p:nvPr>
        </p:nvSpPr>
        <p:spPr/>
        <p:txBody>
          <a:bodyPr/>
          <a:lstStyle/>
          <a:p>
            <a:r>
              <a:rPr lang="en-US" altLang="en-US"/>
              <a:t>Inability to take criticism</a:t>
            </a:r>
          </a:p>
          <a:p>
            <a:r>
              <a:rPr lang="en-US" altLang="en-US"/>
              <a:t>Feelings of being victimized</a:t>
            </a:r>
          </a:p>
          <a:p>
            <a:r>
              <a:rPr lang="en-US" altLang="en-US"/>
              <a:t>Intoxication from alcohol or other substances</a:t>
            </a:r>
          </a:p>
          <a:p>
            <a:r>
              <a:rPr lang="en-US" altLang="en-US"/>
              <a:t>Expressions of hopelessness or heightened anxiety</a:t>
            </a:r>
          </a:p>
          <a:p>
            <a:r>
              <a:rPr lang="en-US" altLang="en-US"/>
              <a:t>Violence towards inanimate objects</a:t>
            </a:r>
          </a:p>
          <a:p>
            <a:pPr>
              <a:buFont typeface="Times New Roman" panose="02020603050405020304" pitchFamily="18" charset="0"/>
              <a:buNone/>
            </a:pP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8D6784-2894-E1BF-C3C5-1C34A628549B}"/>
              </a:ext>
            </a:extLst>
          </p:cNvPr>
          <p:cNvSpPr>
            <a:spLocks noGrp="1" noChangeArrowheads="1"/>
          </p:cNvSpPr>
          <p:nvPr>
            <p:ph type="title"/>
          </p:nvPr>
        </p:nvSpPr>
        <p:spPr/>
        <p:txBody>
          <a:bodyPr/>
          <a:lstStyle/>
          <a:p>
            <a:r>
              <a:rPr lang="en-US" altLang="en-US" u="sng"/>
              <a:t>Warning Signs</a:t>
            </a:r>
          </a:p>
        </p:txBody>
      </p:sp>
      <p:sp>
        <p:nvSpPr>
          <p:cNvPr id="45059" name="Rectangle 3">
            <a:extLst>
              <a:ext uri="{FF2B5EF4-FFF2-40B4-BE49-F238E27FC236}">
                <a16:creationId xmlns:a16="http://schemas.microsoft.com/office/drawing/2014/main" id="{7BC6AF15-35A9-2B2C-DDC8-FEAE8E5D9F3C}"/>
              </a:ext>
            </a:extLst>
          </p:cNvPr>
          <p:cNvSpPr>
            <a:spLocks noGrp="1" noChangeArrowheads="1"/>
          </p:cNvSpPr>
          <p:nvPr>
            <p:ph type="body" idx="1"/>
          </p:nvPr>
        </p:nvSpPr>
        <p:spPr/>
        <p:txBody>
          <a:bodyPr/>
          <a:lstStyle/>
          <a:p>
            <a:r>
              <a:rPr lang="en-US" altLang="en-US"/>
              <a:t>Steals or sabotages projects or equipment</a:t>
            </a:r>
          </a:p>
          <a:p>
            <a:r>
              <a:rPr lang="en-US" altLang="en-US"/>
              <a:t>Lack of concern for the safety of others</a:t>
            </a:r>
          </a:p>
          <a:p>
            <a:r>
              <a:rPr lang="en-US" altLang="en-US"/>
              <a:t>Sudden negative change in personal hygiene and grooming habits</a:t>
            </a:r>
          </a:p>
          <a:p>
            <a:r>
              <a:rPr lang="en-US" altLang="en-US"/>
              <a:t>Gives away prized personal possessions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B2C864DA-04CD-E4A5-DB11-A6D8587A6CB7}"/>
              </a:ext>
            </a:extLst>
          </p:cNvPr>
          <p:cNvSpPr>
            <a:spLocks noGrp="1" noChangeArrowheads="1"/>
          </p:cNvSpPr>
          <p:nvPr>
            <p:ph type="title"/>
          </p:nvPr>
        </p:nvSpPr>
        <p:spPr/>
        <p:txBody>
          <a:bodyPr/>
          <a:lstStyle/>
          <a:p>
            <a:r>
              <a:rPr lang="en-US" altLang="en-US"/>
              <a:t>Is workplace violence random?</a:t>
            </a:r>
          </a:p>
        </p:txBody>
      </p:sp>
      <p:sp>
        <p:nvSpPr>
          <p:cNvPr id="75779" name="Rectangle 3">
            <a:extLst>
              <a:ext uri="{FF2B5EF4-FFF2-40B4-BE49-F238E27FC236}">
                <a16:creationId xmlns:a16="http://schemas.microsoft.com/office/drawing/2014/main" id="{CAC38AEA-6F47-85F0-0941-B86E915CFDCF}"/>
              </a:ext>
            </a:extLst>
          </p:cNvPr>
          <p:cNvSpPr>
            <a:spLocks noGrp="1" noChangeArrowheads="1"/>
          </p:cNvSpPr>
          <p:nvPr>
            <p:ph type="body" idx="1"/>
          </p:nvPr>
        </p:nvSpPr>
        <p:spPr/>
        <p:txBody>
          <a:bodyPr/>
          <a:lstStyle/>
          <a:p>
            <a:r>
              <a:rPr lang="en-US" altLang="en-US"/>
              <a:t>No, victims are typically targeted because the perpetrator perceives they had something to do with his negative situation</a:t>
            </a:r>
          </a:p>
          <a:p>
            <a:r>
              <a:rPr lang="en-US" altLang="en-US"/>
              <a:t>Noted exceptions are acts of violence associated with robbery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B55B-2311-8A54-04D2-C812838BA8E8}"/>
              </a:ext>
            </a:extLst>
          </p:cNvPr>
          <p:cNvSpPr>
            <a:spLocks noGrp="1"/>
          </p:cNvSpPr>
          <p:nvPr>
            <p:ph type="title"/>
          </p:nvPr>
        </p:nvSpPr>
        <p:spPr>
          <a:xfrm>
            <a:off x="838200" y="2494280"/>
            <a:ext cx="10515600" cy="1133475"/>
          </a:xfrm>
        </p:spPr>
        <p:txBody>
          <a:bodyPr/>
          <a:lstStyle/>
          <a:p>
            <a:r>
              <a:rPr lang="en-US" dirty="0"/>
              <a:t>Questions</a:t>
            </a:r>
            <a:r>
              <a:rPr lang="en-US" dirty="0">
                <a:solidFill>
                  <a:srgbClr val="701471"/>
                </a:solidFill>
              </a:rPr>
              <a:t>?</a:t>
            </a:r>
          </a:p>
        </p:txBody>
      </p:sp>
    </p:spTree>
    <p:extLst>
      <p:ext uri="{BB962C8B-B14F-4D97-AF65-F5344CB8AC3E}">
        <p14:creationId xmlns:p14="http://schemas.microsoft.com/office/powerpoint/2010/main" val="2417949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D86B37A-D9CA-2B84-7F48-0121CF4362F8}"/>
              </a:ext>
              <a:ext uri="{C183D7F6-B498-43B3-948B-1728B52AA6E4}">
                <adec:decorative xmlns:adec="http://schemas.microsoft.com/office/drawing/2017/decorative" val="1"/>
              </a:ext>
            </a:extLst>
          </p:cNvPr>
          <p:cNvSpPr/>
          <p:nvPr/>
        </p:nvSpPr>
        <p:spPr>
          <a:xfrm>
            <a:off x="0" y="0"/>
            <a:ext cx="4685480" cy="6858000"/>
          </a:xfrm>
          <a:prstGeom prst="rect">
            <a:avLst/>
          </a:prstGeom>
          <a:solidFill>
            <a:srgbClr val="70147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FEB814ED-90AC-BCFE-0C37-FEAAC9400C0D}"/>
              </a:ext>
            </a:extLst>
          </p:cNvPr>
          <p:cNvSpPr txBox="1">
            <a:spLocks noGrp="1"/>
          </p:cNvSpPr>
          <p:nvPr>
            <p:ph type="title" idx="4294967295"/>
          </p:nvPr>
        </p:nvSpPr>
        <p:spPr>
          <a:xfrm>
            <a:off x="1200862" y="159858"/>
            <a:ext cx="257221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j-lt"/>
                <a:ea typeface="+mn-ea"/>
                <a:cs typeface="+mn-cs"/>
              </a:rPr>
              <a:t>Thank you</a:t>
            </a:r>
            <a:r>
              <a:rPr kumimoji="0" lang="en-US" sz="3600" b="0" i="0" u="none" strike="noStrike" kern="1200" cap="none" spc="0" normalizeH="0" baseline="0" noProof="0" dirty="0">
                <a:ln>
                  <a:noFill/>
                </a:ln>
                <a:solidFill>
                  <a:srgbClr val="0E0D6A"/>
                </a:solidFill>
                <a:effectLst/>
                <a:uLnTx/>
                <a:uFillTx/>
                <a:latin typeface="+mj-lt"/>
                <a:ea typeface="+mn-ea"/>
                <a:cs typeface="+mn-cs"/>
              </a:rPr>
              <a:t>.</a:t>
            </a:r>
          </a:p>
        </p:txBody>
      </p:sp>
      <p:sp>
        <p:nvSpPr>
          <p:cNvPr id="10" name="TextBox 9">
            <a:extLst>
              <a:ext uri="{FF2B5EF4-FFF2-40B4-BE49-F238E27FC236}">
                <a16:creationId xmlns:a16="http://schemas.microsoft.com/office/drawing/2014/main" id="{B9087A04-5A1E-3698-1239-399F917FD0A0}"/>
              </a:ext>
            </a:extLst>
          </p:cNvPr>
          <p:cNvSpPr txBox="1"/>
          <p:nvPr/>
        </p:nvSpPr>
        <p:spPr>
          <a:xfrm>
            <a:off x="583059" y="2671325"/>
            <a:ext cx="3632842" cy="923330"/>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Justin R. Barnes</a:t>
            </a:r>
          </a:p>
          <a:p>
            <a:pPr algn="ctr"/>
            <a:r>
              <a:rPr lang="en-US" dirty="0">
                <a:solidFill>
                  <a:schemeClr val="bg1"/>
                </a:solidFill>
                <a:latin typeface="Arial" panose="020B0604020202020204" pitchFamily="34" charset="0"/>
                <a:cs typeface="Arial" panose="020B0604020202020204" pitchFamily="34" charset="0"/>
              </a:rPr>
              <a:t>Justin.Barnes@jacksonlewis.com</a:t>
            </a:r>
          </a:p>
          <a:p>
            <a:pPr algn="ctr"/>
            <a:r>
              <a:rPr lang="en-US" dirty="0">
                <a:solidFill>
                  <a:schemeClr val="bg1"/>
                </a:solidFill>
                <a:latin typeface="Arial" panose="020B0604020202020204" pitchFamily="34" charset="0"/>
                <a:cs typeface="Arial" panose="020B0604020202020204" pitchFamily="34" charset="0"/>
              </a:rPr>
              <a:t>(404) 586-1809</a:t>
            </a:r>
          </a:p>
        </p:txBody>
      </p:sp>
      <p:pic>
        <p:nvPicPr>
          <p:cNvPr id="3" name="Picture 2" descr="Jackson Lewis company logo.">
            <a:extLst>
              <a:ext uri="{FF2B5EF4-FFF2-40B4-BE49-F238E27FC236}">
                <a16:creationId xmlns:a16="http://schemas.microsoft.com/office/drawing/2014/main" id="{C6194689-9C4B-7C41-A5A8-E7F16224954A}"/>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939" y="159858"/>
            <a:ext cx="6678528" cy="988422"/>
          </a:xfrm>
          <a:prstGeom prst="rect">
            <a:avLst/>
          </a:prstGeom>
        </p:spPr>
      </p:pic>
      <p:sp>
        <p:nvSpPr>
          <p:cNvPr id="4" name="TextBox 3">
            <a:extLst>
              <a:ext uri="{FF2B5EF4-FFF2-40B4-BE49-F238E27FC236}">
                <a16:creationId xmlns:a16="http://schemas.microsoft.com/office/drawing/2014/main" id="{B82F1220-FBD3-89CE-ACD9-8329A24EDE8C}"/>
              </a:ext>
            </a:extLst>
          </p:cNvPr>
          <p:cNvSpPr txBox="1"/>
          <p:nvPr/>
        </p:nvSpPr>
        <p:spPr>
          <a:xfrm>
            <a:off x="5136148" y="1311072"/>
            <a:ext cx="6583680" cy="3785652"/>
          </a:xfrm>
          <a:prstGeom prst="rect">
            <a:avLst/>
          </a:prstGeom>
          <a:noFill/>
        </p:spPr>
        <p:txBody>
          <a:bodyPr wrap="square" lIns="91440" tIns="45720" rIns="91440" bIns="45720" anchor="t">
            <a:spAutoFit/>
          </a:bodyPr>
          <a:lstStyle/>
          <a:p>
            <a:r>
              <a:rPr lang="en-US" sz="2000" dirty="0">
                <a:ea typeface="Arial" charset="0"/>
                <a:cs typeface="Arial"/>
              </a:rPr>
              <a:t>Focused on employment and labor law since 1958, Jackson Lewis P.C.’s 1,000+ attorneys located in major cities nationwide consistently identify and respond to new ways workplace law intersects business. We help employers develop proactive strategies, strong policies and business-oriented solutions to cultivate high-functioning workforces that are engaged and stable, and share our clients’ goals to emphasize belonging and respect for the contributions of every employee.</a:t>
            </a:r>
          </a:p>
          <a:p>
            <a:endParaRPr lang="en-US" sz="2000" dirty="0">
              <a:ea typeface="Arial" charset="0"/>
              <a:cs typeface="Arial"/>
            </a:endParaRPr>
          </a:p>
          <a:p>
            <a:r>
              <a:rPr lang="en-US" sz="2000" dirty="0">
                <a:ea typeface="Arial" charset="0"/>
                <a:cs typeface="Arial" charset="0"/>
              </a:rPr>
              <a:t>More information about Jackson Lewis can be found at jacksonlewis.com.</a:t>
            </a:r>
          </a:p>
        </p:txBody>
      </p:sp>
      <p:pic>
        <p:nvPicPr>
          <p:cNvPr id="26" name="Picture 25" descr="A close-up of a book cover">
            <a:extLst>
              <a:ext uri="{FF2B5EF4-FFF2-40B4-BE49-F238E27FC236}">
                <a16:creationId xmlns:a16="http://schemas.microsoft.com/office/drawing/2014/main" id="{F6BB23E4-FD6E-CC88-1B0E-00E43857D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118" y="5227818"/>
            <a:ext cx="759058" cy="859253"/>
          </a:xfrm>
          <a:prstGeom prst="rect">
            <a:avLst/>
          </a:prstGeom>
        </p:spPr>
      </p:pic>
      <p:pic>
        <p:nvPicPr>
          <p:cNvPr id="30" name="Picture 29" descr="A black background with a wreath of leaves">
            <a:extLst>
              <a:ext uri="{FF2B5EF4-FFF2-40B4-BE49-F238E27FC236}">
                <a16:creationId xmlns:a16="http://schemas.microsoft.com/office/drawing/2014/main" id="{716EDCDC-69EE-272B-DE24-CD169ABFB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831" y="5225948"/>
            <a:ext cx="1057784" cy="938726"/>
          </a:xfrm>
          <a:prstGeom prst="rect">
            <a:avLst/>
          </a:prstGeom>
        </p:spPr>
      </p:pic>
      <p:pic>
        <p:nvPicPr>
          <p:cNvPr id="22" name="Picture 21" descr="A logo with blue wings and a star">
            <a:extLst>
              <a:ext uri="{FF2B5EF4-FFF2-40B4-BE49-F238E27FC236}">
                <a16:creationId xmlns:a16="http://schemas.microsoft.com/office/drawing/2014/main" id="{7AEFD3ED-F2BC-A2EB-08B9-83D9B366BB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7271" y="5182408"/>
            <a:ext cx="875722" cy="793988"/>
          </a:xfrm>
          <a:prstGeom prst="rect">
            <a:avLst/>
          </a:prstGeom>
        </p:spPr>
      </p:pic>
      <p:pic>
        <p:nvPicPr>
          <p:cNvPr id="20" name="Picture 19" descr="A white and black label with black text">
            <a:extLst>
              <a:ext uri="{FF2B5EF4-FFF2-40B4-BE49-F238E27FC236}">
                <a16:creationId xmlns:a16="http://schemas.microsoft.com/office/drawing/2014/main" id="{BD7545B8-7038-524D-04FA-D490AAA419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7847" y="5227118"/>
            <a:ext cx="680296" cy="795390"/>
          </a:xfrm>
          <a:prstGeom prst="rect">
            <a:avLst/>
          </a:prstGeom>
        </p:spPr>
      </p:pic>
      <p:pic>
        <p:nvPicPr>
          <p:cNvPr id="18" name="Picture 17" descr="A blue and yellow text with stars and wings">
            <a:extLst>
              <a:ext uri="{FF2B5EF4-FFF2-40B4-BE49-F238E27FC236}">
                <a16:creationId xmlns:a16="http://schemas.microsoft.com/office/drawing/2014/main" id="{F49EC653-1690-7A7E-A3A6-E5E226CA03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2997" y="5325735"/>
            <a:ext cx="879371" cy="696072"/>
          </a:xfrm>
          <a:prstGeom prst="rect">
            <a:avLst/>
          </a:prstGeom>
        </p:spPr>
      </p:pic>
      <p:pic>
        <p:nvPicPr>
          <p:cNvPr id="28" name="Picture 27" descr="A blue and white rectangular sign with white text">
            <a:extLst>
              <a:ext uri="{FF2B5EF4-FFF2-40B4-BE49-F238E27FC236}">
                <a16:creationId xmlns:a16="http://schemas.microsoft.com/office/drawing/2014/main" id="{063D1AC2-05D9-49D5-AB54-CD25FC472A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1237" y="5186223"/>
            <a:ext cx="815862" cy="900848"/>
          </a:xfrm>
          <a:prstGeom prst="rect">
            <a:avLst/>
          </a:prstGeom>
        </p:spPr>
      </p:pic>
      <p:pic>
        <p:nvPicPr>
          <p:cNvPr id="13" name="Picture 12" descr="A close-up of a logo">
            <a:extLst>
              <a:ext uri="{FF2B5EF4-FFF2-40B4-BE49-F238E27FC236}">
                <a16:creationId xmlns:a16="http://schemas.microsoft.com/office/drawing/2014/main" id="{104B7E93-79FE-7D26-6A99-00EFC39935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36395" y="5487360"/>
            <a:ext cx="1388276" cy="419954"/>
          </a:xfrm>
          <a:prstGeom prst="rect">
            <a:avLst/>
          </a:prstGeom>
        </p:spPr>
      </p:pic>
    </p:spTree>
    <p:extLst>
      <p:ext uri="{BB962C8B-B14F-4D97-AF65-F5344CB8AC3E}">
        <p14:creationId xmlns:p14="http://schemas.microsoft.com/office/powerpoint/2010/main" val="416558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FBD53-5A2B-CB36-AC0C-26491EFD8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735F4-060D-4EF1-B9A9-D30E9CC1367E}"/>
              </a:ext>
            </a:extLst>
          </p:cNvPr>
          <p:cNvSpPr>
            <a:spLocks noGrp="1"/>
          </p:cNvSpPr>
          <p:nvPr>
            <p:ph type="title"/>
          </p:nvPr>
        </p:nvSpPr>
        <p:spPr/>
        <p:txBody>
          <a:bodyPr>
            <a:normAutofit/>
          </a:bodyPr>
          <a:lstStyle/>
          <a:p>
            <a:r>
              <a:rPr lang="en-US" sz="3600" dirty="0"/>
              <a:t>Mental Health Facts in America (3 of 3)</a:t>
            </a:r>
          </a:p>
        </p:txBody>
      </p:sp>
      <p:pic>
        <p:nvPicPr>
          <p:cNvPr id="10" name="Content Placeholder 7" descr="National Alliance on Mental Illness logo">
            <a:extLst>
              <a:ext uri="{FF2B5EF4-FFF2-40B4-BE49-F238E27FC236}">
                <a16:creationId xmlns:a16="http://schemas.microsoft.com/office/drawing/2014/main" id="{391415C6-13C4-7F11-2123-4CB073EBAF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43385" y="365125"/>
            <a:ext cx="2429241" cy="1270680"/>
          </a:xfrm>
          <a:prstGeom prst="rect">
            <a:avLst/>
          </a:prstGeom>
        </p:spPr>
      </p:pic>
      <p:pic>
        <p:nvPicPr>
          <p:cNvPr id="4" name="Picture 3" descr="List of mental health facts from National Alliance on Mental Illness">
            <a:extLst>
              <a:ext uri="{FF2B5EF4-FFF2-40B4-BE49-F238E27FC236}">
                <a16:creationId xmlns:a16="http://schemas.microsoft.com/office/drawing/2014/main" id="{F3E5F652-4A84-24D5-78B6-8E6D22B11D6A}"/>
              </a:ext>
            </a:extLst>
          </p:cNvPr>
          <p:cNvPicPr>
            <a:picLocks noChangeAspect="1"/>
          </p:cNvPicPr>
          <p:nvPr/>
        </p:nvPicPr>
        <p:blipFill>
          <a:blip r:embed="rId3"/>
          <a:stretch>
            <a:fillRect/>
          </a:stretch>
        </p:blipFill>
        <p:spPr>
          <a:xfrm>
            <a:off x="926824" y="1367732"/>
            <a:ext cx="4657091" cy="5212080"/>
          </a:xfrm>
          <a:prstGeom prst="rect">
            <a:avLst/>
          </a:prstGeom>
        </p:spPr>
      </p:pic>
      <p:pic>
        <p:nvPicPr>
          <p:cNvPr id="5" name="Picture 4" descr="List of mental health facts from National Alliance on Mental Illness">
            <a:extLst>
              <a:ext uri="{FF2B5EF4-FFF2-40B4-BE49-F238E27FC236}">
                <a16:creationId xmlns:a16="http://schemas.microsoft.com/office/drawing/2014/main" id="{27DF3B84-29FF-C29A-C0EC-D20595CA00AB}"/>
              </a:ext>
            </a:extLst>
          </p:cNvPr>
          <p:cNvPicPr>
            <a:picLocks noChangeAspect="1"/>
          </p:cNvPicPr>
          <p:nvPr/>
        </p:nvPicPr>
        <p:blipFill>
          <a:blip r:embed="rId4"/>
          <a:stretch>
            <a:fillRect/>
          </a:stretch>
        </p:blipFill>
        <p:spPr>
          <a:xfrm>
            <a:off x="6152464" y="2306400"/>
            <a:ext cx="5303520" cy="2928331"/>
          </a:xfrm>
          <a:prstGeom prst="rect">
            <a:avLst/>
          </a:prstGeom>
        </p:spPr>
      </p:pic>
    </p:spTree>
    <p:extLst>
      <p:ext uri="{BB962C8B-B14F-4D97-AF65-F5344CB8AC3E}">
        <p14:creationId xmlns:p14="http://schemas.microsoft.com/office/powerpoint/2010/main" val="146691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94E5-52E5-0B19-FFB3-E8DCB3E5C6A9}"/>
              </a:ext>
            </a:extLst>
          </p:cNvPr>
          <p:cNvSpPr>
            <a:spLocks noGrp="1"/>
          </p:cNvSpPr>
          <p:nvPr>
            <p:ph type="title"/>
          </p:nvPr>
        </p:nvSpPr>
        <p:spPr>
          <a:xfrm>
            <a:off x="838200" y="365125"/>
            <a:ext cx="10515599" cy="1325563"/>
          </a:xfrm>
        </p:spPr>
        <p:txBody>
          <a:bodyPr>
            <a:normAutofit/>
          </a:bodyPr>
          <a:lstStyle/>
          <a:p>
            <a:r>
              <a:rPr lang="en-US" sz="3600" dirty="0"/>
              <a:t>What Do The Mental Health Facts Mean </a:t>
            </a:r>
            <a:br>
              <a:rPr lang="en-US" sz="3600" dirty="0"/>
            </a:br>
            <a:r>
              <a:rPr lang="en-US" sz="3600" dirty="0"/>
              <a:t>For Employers?</a:t>
            </a:r>
          </a:p>
        </p:txBody>
      </p:sp>
      <p:sp>
        <p:nvSpPr>
          <p:cNvPr id="3" name="Content Placeholder 2">
            <a:extLst>
              <a:ext uri="{FF2B5EF4-FFF2-40B4-BE49-F238E27FC236}">
                <a16:creationId xmlns:a16="http://schemas.microsoft.com/office/drawing/2014/main" id="{C6229FF2-096A-B650-2905-6FED8F4D3EDF}"/>
              </a:ext>
            </a:extLst>
          </p:cNvPr>
          <p:cNvSpPr>
            <a:spLocks noGrp="1"/>
          </p:cNvSpPr>
          <p:nvPr>
            <p:ph sz="half" idx="1"/>
          </p:nvPr>
        </p:nvSpPr>
        <p:spPr/>
        <p:txBody>
          <a:bodyPr>
            <a:normAutofit lnSpcReduction="10000"/>
          </a:bodyPr>
          <a:lstStyle/>
          <a:p>
            <a:r>
              <a:rPr lang="en-US" sz="2200" dirty="0"/>
              <a:t>There is a high probability that some of your employees have a mental health impairment.</a:t>
            </a:r>
          </a:p>
          <a:p>
            <a:r>
              <a:rPr lang="en-US" sz="2200" dirty="0"/>
              <a:t>Employees do not usually tell their employers they suffer from a mental impairment for multiple reasons. </a:t>
            </a:r>
          </a:p>
          <a:p>
            <a:pPr lvl="1"/>
            <a:r>
              <a:rPr lang="en-US" sz="2200" dirty="0"/>
              <a:t>Desire for privacy</a:t>
            </a:r>
          </a:p>
          <a:p>
            <a:pPr lvl="1"/>
            <a:r>
              <a:rPr lang="en-US" sz="2200" dirty="0"/>
              <a:t>Stigma</a:t>
            </a:r>
          </a:p>
          <a:p>
            <a:pPr lvl="1"/>
            <a:r>
              <a:rPr lang="en-US" sz="2200" dirty="0"/>
              <a:t>Desire not to look weak</a:t>
            </a:r>
          </a:p>
          <a:p>
            <a:pPr lvl="1"/>
            <a:r>
              <a:rPr lang="en-US" sz="2200" dirty="0"/>
              <a:t>Fear of losing the job </a:t>
            </a:r>
          </a:p>
        </p:txBody>
      </p:sp>
      <p:sp>
        <p:nvSpPr>
          <p:cNvPr id="4" name="Content Placeholder 3">
            <a:extLst>
              <a:ext uri="{FF2B5EF4-FFF2-40B4-BE49-F238E27FC236}">
                <a16:creationId xmlns:a16="http://schemas.microsoft.com/office/drawing/2014/main" id="{D062BBA1-98CE-8866-A892-855982E51AD2}"/>
              </a:ext>
            </a:extLst>
          </p:cNvPr>
          <p:cNvSpPr>
            <a:spLocks noGrp="1"/>
          </p:cNvSpPr>
          <p:nvPr>
            <p:ph sz="half" idx="2"/>
          </p:nvPr>
        </p:nvSpPr>
        <p:spPr/>
        <p:txBody>
          <a:bodyPr>
            <a:normAutofit lnSpcReduction="10000"/>
          </a:bodyPr>
          <a:lstStyle/>
          <a:p>
            <a:r>
              <a:rPr lang="en-US" sz="2200" dirty="0"/>
              <a:t>Employees don’t have to be disabled in order to engage in misconduct or be unfit for a job.  However, when an employee with a known mental impairment engages in misconduct or is unable to perform her job, the ADA, FMLA, GINA and other laws may protect the employee.</a:t>
            </a:r>
          </a:p>
          <a:p>
            <a:r>
              <a:rPr lang="en-US" sz="2200" dirty="0"/>
              <a:t>When a mental health impairment causes misconduct or fears about the ability of the employee to safely perform the job, there are two clear paths and knowing which to take often determines the outcome if legally challenged.</a:t>
            </a:r>
          </a:p>
          <a:p>
            <a:endParaRPr lang="en-US" dirty="0"/>
          </a:p>
        </p:txBody>
      </p:sp>
      <p:cxnSp>
        <p:nvCxnSpPr>
          <p:cNvPr id="5" name="Straight Connector 4">
            <a:extLst>
              <a:ext uri="{FF2B5EF4-FFF2-40B4-BE49-F238E27FC236}">
                <a16:creationId xmlns:a16="http://schemas.microsoft.com/office/drawing/2014/main" id="{334F5539-7AEA-FE8A-C37D-8758B75977C2}"/>
              </a:ext>
              <a:ext uri="{C183D7F6-B498-43B3-948B-1728B52AA6E4}">
                <adec:decorative xmlns:adec="http://schemas.microsoft.com/office/drawing/2017/decorative" val="1"/>
              </a:ext>
            </a:extLst>
          </p:cNvPr>
          <p:cNvCxnSpPr/>
          <p:nvPr/>
        </p:nvCxnSpPr>
        <p:spPr>
          <a:xfrm>
            <a:off x="6096000" y="1690688"/>
            <a:ext cx="0" cy="4226892"/>
          </a:xfrm>
          <a:prstGeom prst="line">
            <a:avLst/>
          </a:prstGeom>
          <a:ln w="12700">
            <a:solidFill>
              <a:srgbClr val="0E0D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99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C4DD-F1D7-2A47-CDFA-E3C69C106C1C}"/>
              </a:ext>
            </a:extLst>
          </p:cNvPr>
          <p:cNvSpPr>
            <a:spLocks noGrp="1"/>
          </p:cNvSpPr>
          <p:nvPr>
            <p:ph type="title"/>
          </p:nvPr>
        </p:nvSpPr>
        <p:spPr/>
        <p:txBody>
          <a:bodyPr>
            <a:noAutofit/>
          </a:bodyPr>
          <a:lstStyle/>
          <a:p>
            <a:r>
              <a:rPr lang="en-US" sz="3600" dirty="0"/>
              <a:t>Determine Whether the Mental Health Impairment is Creating A Workplace Misconduct or Fitness For Duty Issue</a:t>
            </a:r>
          </a:p>
        </p:txBody>
      </p:sp>
      <p:sp>
        <p:nvSpPr>
          <p:cNvPr id="3" name="Text Placeholder 2">
            <a:extLst>
              <a:ext uri="{FF2B5EF4-FFF2-40B4-BE49-F238E27FC236}">
                <a16:creationId xmlns:a16="http://schemas.microsoft.com/office/drawing/2014/main" id="{59648371-BE30-9AA2-07BF-49F641FA891D}"/>
              </a:ext>
            </a:extLst>
          </p:cNvPr>
          <p:cNvSpPr>
            <a:spLocks noGrp="1"/>
          </p:cNvSpPr>
          <p:nvPr>
            <p:ph type="body" idx="1"/>
          </p:nvPr>
        </p:nvSpPr>
        <p:spPr/>
        <p:txBody>
          <a:bodyPr/>
          <a:lstStyle/>
          <a:p>
            <a:r>
              <a:rPr lang="en-US" dirty="0"/>
              <a:t>Path 1: </a:t>
            </a:r>
          </a:p>
        </p:txBody>
      </p:sp>
      <p:sp>
        <p:nvSpPr>
          <p:cNvPr id="4" name="Content Placeholder 3">
            <a:extLst>
              <a:ext uri="{FF2B5EF4-FFF2-40B4-BE49-F238E27FC236}">
                <a16:creationId xmlns:a16="http://schemas.microsoft.com/office/drawing/2014/main" id="{C6461271-ADA5-DDD2-75E7-944D7BF696EA}"/>
              </a:ext>
            </a:extLst>
          </p:cNvPr>
          <p:cNvSpPr>
            <a:spLocks noGrp="1"/>
          </p:cNvSpPr>
          <p:nvPr>
            <p:ph sz="half" idx="2"/>
          </p:nvPr>
        </p:nvSpPr>
        <p:spPr/>
        <p:txBody>
          <a:bodyPr>
            <a:normAutofit/>
          </a:bodyPr>
          <a:lstStyle/>
          <a:p>
            <a:pPr marL="0" indent="0">
              <a:buNone/>
            </a:pPr>
            <a:r>
              <a:rPr lang="en-US" sz="2200" dirty="0"/>
              <a:t>Does the situation involve workplace misconduct that would make the employee unqualified for the job and result in discipline?</a:t>
            </a:r>
          </a:p>
          <a:p>
            <a:r>
              <a:rPr lang="en-US" sz="1900" dirty="0"/>
              <a:t>If misconduct occurred, it would result in discipline.</a:t>
            </a:r>
          </a:p>
          <a:p>
            <a:r>
              <a:rPr lang="en-US" sz="1900" dirty="0"/>
              <a:t>Investigate.</a:t>
            </a:r>
          </a:p>
          <a:p>
            <a:r>
              <a:rPr lang="en-US" sz="1900" dirty="0"/>
              <a:t>Check comparators/discipline consistently.</a:t>
            </a:r>
          </a:p>
          <a:p>
            <a:r>
              <a:rPr lang="en-US" sz="1900" dirty="0"/>
              <a:t>Ignore medical issues.</a:t>
            </a:r>
          </a:p>
          <a:p>
            <a:endParaRPr lang="en-US" dirty="0"/>
          </a:p>
        </p:txBody>
      </p:sp>
      <p:sp>
        <p:nvSpPr>
          <p:cNvPr id="5" name="Text Placeholder 4">
            <a:extLst>
              <a:ext uri="{FF2B5EF4-FFF2-40B4-BE49-F238E27FC236}">
                <a16:creationId xmlns:a16="http://schemas.microsoft.com/office/drawing/2014/main" id="{CB4C71EB-7A54-71A0-B9A0-C839CC841B3C}"/>
              </a:ext>
            </a:extLst>
          </p:cNvPr>
          <p:cNvSpPr>
            <a:spLocks noGrp="1"/>
          </p:cNvSpPr>
          <p:nvPr>
            <p:ph type="body" sz="quarter" idx="3"/>
          </p:nvPr>
        </p:nvSpPr>
        <p:spPr/>
        <p:txBody>
          <a:bodyPr/>
          <a:lstStyle/>
          <a:p>
            <a:r>
              <a:rPr lang="en-US" dirty="0"/>
              <a:t>Path 2:</a:t>
            </a:r>
          </a:p>
        </p:txBody>
      </p:sp>
      <p:sp>
        <p:nvSpPr>
          <p:cNvPr id="6" name="Content Placeholder 5">
            <a:extLst>
              <a:ext uri="{FF2B5EF4-FFF2-40B4-BE49-F238E27FC236}">
                <a16:creationId xmlns:a16="http://schemas.microsoft.com/office/drawing/2014/main" id="{0973FF52-D8DD-64F9-ADD4-F34F73EC2012}"/>
              </a:ext>
            </a:extLst>
          </p:cNvPr>
          <p:cNvSpPr>
            <a:spLocks noGrp="1"/>
          </p:cNvSpPr>
          <p:nvPr>
            <p:ph sz="quarter" idx="4"/>
          </p:nvPr>
        </p:nvSpPr>
        <p:spPr/>
        <p:txBody>
          <a:bodyPr>
            <a:normAutofit/>
          </a:bodyPr>
          <a:lstStyle/>
          <a:p>
            <a:pPr marL="0" indent="0">
              <a:buNone/>
            </a:pPr>
            <a:r>
              <a:rPr lang="en-US" sz="2200" dirty="0"/>
              <a:t>Does the situation involve only whether the employee can effectively perform the job without risk to self or others? </a:t>
            </a:r>
          </a:p>
          <a:p>
            <a:r>
              <a:rPr lang="en-US" sz="1800" dirty="0"/>
              <a:t>Address situation as a “fitness for duty” issue.</a:t>
            </a:r>
          </a:p>
          <a:p>
            <a:r>
              <a:rPr lang="en-US" sz="1800" dirty="0"/>
              <a:t>“Medicalizes” the situation.</a:t>
            </a:r>
          </a:p>
          <a:p>
            <a:r>
              <a:rPr lang="en-US" sz="1800" dirty="0"/>
              <a:t>Evaluation by employee’s healthcare provider and possible second opinion by employer’s doctor.</a:t>
            </a:r>
          </a:p>
          <a:p>
            <a:r>
              <a:rPr lang="en-US" sz="1800" dirty="0"/>
              <a:t>If you choose the fitness for duty path, you can’t practically go back to termination if the employee passes the evaluation.</a:t>
            </a:r>
          </a:p>
          <a:p>
            <a:pPr marL="0" indent="0">
              <a:buNone/>
            </a:pPr>
            <a:endParaRPr lang="en-US" dirty="0"/>
          </a:p>
        </p:txBody>
      </p:sp>
      <p:cxnSp>
        <p:nvCxnSpPr>
          <p:cNvPr id="7" name="Straight Connector 6">
            <a:extLst>
              <a:ext uri="{FF2B5EF4-FFF2-40B4-BE49-F238E27FC236}">
                <a16:creationId xmlns:a16="http://schemas.microsoft.com/office/drawing/2014/main" id="{5C36F26E-F332-9461-1D3C-42DBB627A9E8}"/>
              </a:ext>
              <a:ext uri="{C183D7F6-B498-43B3-948B-1728B52AA6E4}">
                <adec:decorative xmlns:adec="http://schemas.microsoft.com/office/drawing/2017/decorative" val="1"/>
              </a:ext>
            </a:extLst>
          </p:cNvPr>
          <p:cNvCxnSpPr/>
          <p:nvPr/>
        </p:nvCxnSpPr>
        <p:spPr>
          <a:xfrm>
            <a:off x="6096000" y="1962771"/>
            <a:ext cx="0" cy="4226892"/>
          </a:xfrm>
          <a:prstGeom prst="line">
            <a:avLst/>
          </a:prstGeom>
          <a:ln w="12700">
            <a:solidFill>
              <a:srgbClr val="0E0D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57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D107-A779-02B5-4EC8-8E5B21C6D316}"/>
              </a:ext>
            </a:extLst>
          </p:cNvPr>
          <p:cNvSpPr>
            <a:spLocks noGrp="1"/>
          </p:cNvSpPr>
          <p:nvPr>
            <p:ph type="title"/>
          </p:nvPr>
        </p:nvSpPr>
        <p:spPr/>
        <p:txBody>
          <a:bodyPr>
            <a:normAutofit/>
          </a:bodyPr>
          <a:lstStyle/>
          <a:p>
            <a:r>
              <a:rPr lang="en-US" sz="3600" dirty="0"/>
              <a:t>Situations Involving Workplace Misconduct</a:t>
            </a:r>
          </a:p>
        </p:txBody>
      </p:sp>
      <p:sp>
        <p:nvSpPr>
          <p:cNvPr id="3" name="Content Placeholder 2">
            <a:extLst>
              <a:ext uri="{FF2B5EF4-FFF2-40B4-BE49-F238E27FC236}">
                <a16:creationId xmlns:a16="http://schemas.microsoft.com/office/drawing/2014/main" id="{E8F0343E-1157-FA33-8FA0-620151D2B1A0}"/>
              </a:ext>
            </a:extLst>
          </p:cNvPr>
          <p:cNvSpPr>
            <a:spLocks noGrp="1"/>
          </p:cNvSpPr>
          <p:nvPr>
            <p:ph idx="1"/>
          </p:nvPr>
        </p:nvSpPr>
        <p:spPr/>
        <p:txBody>
          <a:bodyPr>
            <a:normAutofit/>
          </a:bodyPr>
          <a:lstStyle/>
          <a:p>
            <a:r>
              <a:rPr lang="en-US" sz="2400" dirty="0"/>
              <a:t>Employers need NOT forgive or excuse misconduct, even if it is caused by a disability, as long as the conduct rule is job-related and consistent with business necessity.</a:t>
            </a:r>
          </a:p>
          <a:p>
            <a:r>
              <a:rPr lang="en-US" sz="2400" dirty="0"/>
              <a:t>Certain conduct standards will always meet this “job-related and consistent with business necessity” standard, such as prohibitions on violence and threats of violence.</a:t>
            </a:r>
          </a:p>
          <a:p>
            <a:r>
              <a:rPr lang="en-US" sz="2400" dirty="0"/>
              <a:t>Employers may prohibit insubordination towards supervisors and managers and also require that employees show respect for, and deal appropriately with, clients and customers. </a:t>
            </a:r>
          </a:p>
        </p:txBody>
      </p:sp>
    </p:spTree>
    <p:extLst>
      <p:ext uri="{BB962C8B-B14F-4D97-AF65-F5344CB8AC3E}">
        <p14:creationId xmlns:p14="http://schemas.microsoft.com/office/powerpoint/2010/main" val="93669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63BE3-42F6-6598-A7E9-058C31876745}"/>
              </a:ext>
            </a:extLst>
          </p:cNvPr>
          <p:cNvSpPr>
            <a:spLocks noGrp="1"/>
          </p:cNvSpPr>
          <p:nvPr>
            <p:ph type="title"/>
          </p:nvPr>
        </p:nvSpPr>
        <p:spPr/>
        <p:txBody>
          <a:bodyPr>
            <a:normAutofit/>
          </a:bodyPr>
          <a:lstStyle/>
          <a:p>
            <a:r>
              <a:rPr lang="en-US" sz="3600" dirty="0"/>
              <a:t>Threat To Self:  </a:t>
            </a:r>
            <a:br>
              <a:rPr lang="en-US" sz="3600" dirty="0"/>
            </a:br>
            <a:r>
              <a:rPr lang="en-US" sz="3600" dirty="0"/>
              <a:t>Suicide Attempts and Comments</a:t>
            </a:r>
          </a:p>
        </p:txBody>
      </p:sp>
      <p:sp>
        <p:nvSpPr>
          <p:cNvPr id="3" name="Content Placeholder 2">
            <a:extLst>
              <a:ext uri="{FF2B5EF4-FFF2-40B4-BE49-F238E27FC236}">
                <a16:creationId xmlns:a16="http://schemas.microsoft.com/office/drawing/2014/main" id="{F86DA6B6-FCC8-92C6-467C-B2D9FCA5EF99}"/>
              </a:ext>
            </a:extLst>
          </p:cNvPr>
          <p:cNvSpPr>
            <a:spLocks noGrp="1"/>
          </p:cNvSpPr>
          <p:nvPr>
            <p:ph idx="1"/>
          </p:nvPr>
        </p:nvSpPr>
        <p:spPr/>
        <p:txBody>
          <a:bodyPr vert="horz" lIns="91440" tIns="45720" rIns="91440" bIns="45720" rtlCol="0" anchor="t">
            <a:normAutofit/>
          </a:bodyPr>
          <a:lstStyle/>
          <a:p>
            <a:pPr marL="0" indent="0">
              <a:buNone/>
            </a:pPr>
            <a:r>
              <a:rPr lang="en-US" sz="2400" dirty="0"/>
              <a:t>Stan is the HR manager at one of your sites.  He calls on Monday and says he will be absent today and will not return to work for two weeks because he is receiving inpatient psychological care for having attempted suicide on Friday night at home.  Stan’s doctor anticipates a full release to work at the end of the two week program. The Company president says he wants to fire Stan immediately because he has lost confidence in Stan’s ability to make reasonable decisions related to personnel matters, handle confidential information, and multiple other tasks the HR manager must perform.  </a:t>
            </a:r>
          </a:p>
          <a:p>
            <a:pPr marL="0" indent="0">
              <a:buNone/>
            </a:pPr>
            <a:endParaRPr lang="en-US" sz="2000" dirty="0"/>
          </a:p>
          <a:p>
            <a:pPr marL="0" indent="0">
              <a:buNone/>
            </a:pPr>
            <a:r>
              <a:rPr lang="en-US" sz="2000" b="1" dirty="0"/>
              <a:t>Should you terminate Stan’s employment?</a:t>
            </a:r>
          </a:p>
          <a:p>
            <a:pPr marL="0" indent="0">
              <a:buNone/>
            </a:pPr>
            <a:endParaRPr lang="en-US" dirty="0"/>
          </a:p>
        </p:txBody>
      </p:sp>
    </p:spTree>
    <p:extLst>
      <p:ext uri="{BB962C8B-B14F-4D97-AF65-F5344CB8AC3E}">
        <p14:creationId xmlns:p14="http://schemas.microsoft.com/office/powerpoint/2010/main" val="151054224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MEC">
      <a:majorFont>
        <a:latin typeface="Myriad Pro Black"/>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22b0fc1-2b7a-4280-88a3-8f57bd3bec0f" xsi:nil="true"/>
    <lcf76f155ced4ddcb4097134ff3c332f xmlns="951ee2ce-0df5-412c-bd21-a404ae0e1ef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6AFE9EC39BE04DBCEF02C90B57A64E" ma:contentTypeVersion="18" ma:contentTypeDescription="Create a new document." ma:contentTypeScope="" ma:versionID="7bde65e81f8b95e19aada5f03cd326c1">
  <xsd:schema xmlns:xsd="http://www.w3.org/2001/XMLSchema" xmlns:xs="http://www.w3.org/2001/XMLSchema" xmlns:p="http://schemas.microsoft.com/office/2006/metadata/properties" xmlns:ns2="022b0fc1-2b7a-4280-88a3-8f57bd3bec0f" xmlns:ns3="951ee2ce-0df5-412c-bd21-a404ae0e1ef9" targetNamespace="http://schemas.microsoft.com/office/2006/metadata/properties" ma:root="true" ma:fieldsID="b6eff4a702f5d28620ed65a625972fbe" ns2:_="" ns3:_="">
    <xsd:import namespace="022b0fc1-2b7a-4280-88a3-8f57bd3bec0f"/>
    <xsd:import namespace="951ee2ce-0df5-412c-bd21-a404ae0e1e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b0fc1-2b7a-4280-88a3-8f57bd3bec0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10ca2f3-d540-49b7-911f-388b04d853b2}" ma:internalName="TaxCatchAll" ma:showField="CatchAllData" ma:web="022b0fc1-2b7a-4280-88a3-8f57bd3bec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1ee2ce-0df5-412c-bd21-a404ae0e1ef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2d9b7d1-9a2a-4137-ae28-ca6ac9218d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E39764-FC79-4039-9542-D91913CA4DF3}">
  <ds:schemaRefs>
    <ds:schemaRef ds:uri="http://schemas.microsoft.com/sharepoint/v3/contenttype/forms"/>
  </ds:schemaRefs>
</ds:datastoreItem>
</file>

<file path=customXml/itemProps2.xml><?xml version="1.0" encoding="utf-8"?>
<ds:datastoreItem xmlns:ds="http://schemas.openxmlformats.org/officeDocument/2006/customXml" ds:itemID="{E079FE18-CC6C-441E-BD32-319E5BDCDC92}">
  <ds:schemaRefs>
    <ds:schemaRef ds:uri="http://schemas.microsoft.com/office/2006/metadata/properties"/>
    <ds:schemaRef ds:uri="http://schemas.microsoft.com/office/infopath/2007/PartnerControls"/>
    <ds:schemaRef ds:uri="022b0fc1-2b7a-4280-88a3-8f57bd3bec0f"/>
    <ds:schemaRef ds:uri="951ee2ce-0df5-412c-bd21-a404ae0e1ef9"/>
  </ds:schemaRefs>
</ds:datastoreItem>
</file>

<file path=customXml/itemProps3.xml><?xml version="1.0" encoding="utf-8"?>
<ds:datastoreItem xmlns:ds="http://schemas.openxmlformats.org/officeDocument/2006/customXml" ds:itemID="{85C29F59-6BC3-4B71-A811-5DCF7652F6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2b0fc1-2b7a-4280-88a3-8f57bd3bec0f"/>
    <ds:schemaRef ds:uri="951ee2ce-0df5-412c-bd21-a404ae0e1e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1071</TotalTime>
  <Words>3996</Words>
  <Application>Microsoft Office PowerPoint</Application>
  <PresentationFormat>Widescreen</PresentationFormat>
  <Paragraphs>303</Paragraphs>
  <Slides>47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Aptos</vt:lpstr>
      <vt:lpstr>Arial</vt:lpstr>
      <vt:lpstr>Baskerville Old Face</vt:lpstr>
      <vt:lpstr>Georgia</vt:lpstr>
      <vt:lpstr>Myriad Pro</vt:lpstr>
      <vt:lpstr>Myriad Pro Black</vt:lpstr>
      <vt:lpstr>Open Sans</vt:lpstr>
      <vt:lpstr>System Font Regular</vt:lpstr>
      <vt:lpstr>Times New Roman</vt:lpstr>
      <vt:lpstr>Custom Design</vt:lpstr>
      <vt:lpstr>Mental Health Awareness in the Workplace </vt:lpstr>
      <vt:lpstr>Disclaimer</vt:lpstr>
      <vt:lpstr>Mental Health Facts in America (1 of 3)</vt:lpstr>
      <vt:lpstr>Mental Health Facts in America (2 of 3)</vt:lpstr>
      <vt:lpstr>Mental Health Facts in America (3 of 3)</vt:lpstr>
      <vt:lpstr>What Do The Mental Health Facts Mean  For Employers?</vt:lpstr>
      <vt:lpstr>Determine Whether the Mental Health Impairment is Creating A Workplace Misconduct or Fitness For Duty Issue</vt:lpstr>
      <vt:lpstr>Situations Involving Workplace Misconduct</vt:lpstr>
      <vt:lpstr>Threat To Self:   Suicide Attempts and Comments</vt:lpstr>
      <vt:lpstr>Can Employer Terminate Employee For Off The Job Suicide Attempt?</vt:lpstr>
      <vt:lpstr>Threat To Self:  Suicidal Comments At Work And Concerns About Ability to Perform Job Duties</vt:lpstr>
      <vt:lpstr>Can Employer Require Fitness for Duty Exam If Employee Comments About Committing Suicide and Demonstrates Difficulty Performing Job Duties?</vt:lpstr>
      <vt:lpstr>Threats to Self:  Requiring Psychiatric Treatment</vt:lpstr>
      <vt:lpstr>Threats To Others:   Reports That Employee Threatened To Harm Others</vt:lpstr>
      <vt:lpstr>Can Employee Be Terminated For Making  Death Threats?</vt:lpstr>
      <vt:lpstr>Threat To Others:   Comments About Bringing Weapons To Work</vt:lpstr>
      <vt:lpstr>Can Employee Be Terminated For Threatening To Bring Shotgun To Work?</vt:lpstr>
      <vt:lpstr>Threat To Others:   Bizarre, Disruptive Behavior At Work</vt:lpstr>
      <vt:lpstr>Can Employee Be Terminated For Bizarre, Disruptive Behavior At Work That Made Her Unsuitable For Job?</vt:lpstr>
      <vt:lpstr>Can Employer Require Fitness For Duty Exam When It Has Concerns About Workplace Safety? </vt:lpstr>
      <vt:lpstr>Requesting Medical Information To Determine If Employee Can Safely Perform The Job</vt:lpstr>
      <vt:lpstr>Requiring Fitness for Duty Exams To Ensure Employee Can Safely Perform The Job</vt:lpstr>
      <vt:lpstr>Taking Action Based On Employee’s Ability To Safely Perform the Job</vt:lpstr>
      <vt:lpstr>When The Condition Raises A Direct Threat To Ability to Safely Perform the Job</vt:lpstr>
      <vt:lpstr>How does one know whether a safety risk  rises to a “direct threat”?</vt:lpstr>
      <vt:lpstr>PowerPoint Presentation</vt:lpstr>
      <vt:lpstr>Substance Abuse / Psychological Disorders</vt:lpstr>
      <vt:lpstr>Substance Abuse / Psychological Disorders</vt:lpstr>
      <vt:lpstr>The Struggle Starts in School</vt:lpstr>
      <vt:lpstr>Recommendations</vt:lpstr>
      <vt:lpstr>Other Strategies to Improve Lawyer Well-Being</vt:lpstr>
      <vt:lpstr>L is for Laughter</vt:lpstr>
      <vt:lpstr>EA is for Exercise Aerobically</vt:lpstr>
      <vt:lpstr>R is for Recreation</vt:lpstr>
      <vt:lpstr>N is for Nutrition</vt:lpstr>
      <vt:lpstr>S is for Sleep</vt:lpstr>
      <vt:lpstr>S is for Self-Reflection</vt:lpstr>
      <vt:lpstr>Three Most-Asked Questions Regarding Workplace Violence</vt:lpstr>
      <vt:lpstr>Do people just suddenly snap?</vt:lpstr>
      <vt:lpstr>PowerPoint Presentation</vt:lpstr>
      <vt:lpstr>Warning Signs</vt:lpstr>
      <vt:lpstr>Warning Signs</vt:lpstr>
      <vt:lpstr>Warning Signs</vt:lpstr>
      <vt:lpstr>Warning Signs</vt:lpstr>
      <vt:lpstr>Is workplace violence random?</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 Thibault</dc:creator>
  <cp:lastModifiedBy>Barnes, Justin R. (Atlanta)</cp:lastModifiedBy>
  <cp:revision>88</cp:revision>
  <dcterms:created xsi:type="dcterms:W3CDTF">2019-11-06T16:22:44Z</dcterms:created>
  <dcterms:modified xsi:type="dcterms:W3CDTF">2025-08-12T02:14:02Z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0x010100F46AFE9EC39BE04DBCEF02C90B57A64E</vt:lpwstr>
  </property>
  <property fmtid="{D5CDD505-2E9C-101B-9397-08002B2CF9AE}" pid="3" name="MediaServiceImageTags">
    <vt:lpwstr/>
  </property>
  <property fmtid="{D5CDD505-2E9C-101B-9397-08002B2CF9AE}" pid="4" name="MSIP_Label_2aec8aae-5a08-43f8-b819-bbaf1ec51ec4_Enabled">
    <vt:lpwstr>true</vt:lpwstr>
  </property>
  <property fmtid="{D5CDD505-2E9C-101B-9397-08002B2CF9AE}" pid="5" name="MSIP_Label_2aec8aae-5a08-43f8-b819-bbaf1ec51ec4_SetDate">
    <vt:lpwstr>2025-06-17T14:32:07Z</vt:lpwstr>
  </property>
  <property fmtid="{D5CDD505-2E9C-101B-9397-08002B2CF9AE}" pid="6" name="MSIP_Label_2aec8aae-5a08-43f8-b819-bbaf1ec51ec4_Method">
    <vt:lpwstr>Standard</vt:lpwstr>
  </property>
  <property fmtid="{D5CDD505-2E9C-101B-9397-08002B2CF9AE}" pid="7" name="MSIP_Label_2aec8aae-5a08-43f8-b819-bbaf1ec51ec4_Name">
    <vt:lpwstr>Confidential</vt:lpwstr>
  </property>
  <property fmtid="{D5CDD505-2E9C-101B-9397-08002B2CF9AE}" pid="8" name="MSIP_Label_2aec8aae-5a08-43f8-b819-bbaf1ec51ec4_SiteId">
    <vt:lpwstr>6ab77482-4dda-43b3-9e50-82db3e426c2c</vt:lpwstr>
  </property>
  <property fmtid="{D5CDD505-2E9C-101B-9397-08002B2CF9AE}" pid="9" name="MSIP_Label_2aec8aae-5a08-43f8-b819-bbaf1ec51ec4_ActionId">
    <vt:lpwstr>ca2c844e-6328-410e-9899-5fa2a835fa1c</vt:lpwstr>
  </property>
  <property fmtid="{D5CDD505-2E9C-101B-9397-08002B2CF9AE}" pid="10" name="MSIP_Label_2aec8aae-5a08-43f8-b819-bbaf1ec51ec4_ContentBits">
    <vt:lpwstr>0</vt:lpwstr>
  </property>
  <property fmtid="{D5CDD505-2E9C-101B-9397-08002B2CF9AE}" pid="11" name="MSIP_Label_2aec8aae-5a08-43f8-b819-bbaf1ec51ec4_Tag">
    <vt:lpwstr>10, 1, 2, 1</vt:lpwstr>
  </property>
  <property fmtid="{D5CDD505-2E9C-101B-9397-08002B2CF9AE}" pid="12" name="ndDocumentId">
    <vt:lpwstr>4907-9825-5183</vt:lpwstr>
  </property>
</Properties>
</file>