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7" r:id="rId3"/>
    <p:sldId id="258" r:id="rId4"/>
    <p:sldId id="259" r:id="rId5"/>
    <p:sldId id="273" r:id="rId6"/>
    <p:sldId id="260" r:id="rId7"/>
    <p:sldId id="263" r:id="rId8"/>
    <p:sldId id="265" r:id="rId9"/>
    <p:sldId id="267" r:id="rId10"/>
    <p:sldId id="269" r:id="rId11"/>
    <p:sldId id="270" r:id="rId12"/>
    <p:sldId id="262" r:id="rId13"/>
    <p:sldId id="261" r:id="rId14"/>
    <p:sldId id="264" r:id="rId15"/>
    <p:sldId id="293" r:id="rId16"/>
    <p:sldId id="266" r:id="rId17"/>
    <p:sldId id="268" r:id="rId18"/>
    <p:sldId id="271" r:id="rId19"/>
    <p:sldId id="272" r:id="rId20"/>
    <p:sldId id="274" r:id="rId21"/>
    <p:sldId id="275" r:id="rId22"/>
    <p:sldId id="276" r:id="rId23"/>
    <p:sldId id="277" r:id="rId24"/>
    <p:sldId id="278" r:id="rId25"/>
    <p:sldId id="279" r:id="rId26"/>
    <p:sldId id="280" r:id="rId27"/>
    <p:sldId id="281" r:id="rId28"/>
    <p:sldId id="283" r:id="rId29"/>
    <p:sldId id="284" r:id="rId30"/>
    <p:sldId id="285" r:id="rId31"/>
    <p:sldId id="286" r:id="rId32"/>
    <p:sldId id="287" r:id="rId33"/>
    <p:sldId id="288" r:id="rId34"/>
    <p:sldId id="289" r:id="rId35"/>
    <p:sldId id="282" r:id="rId36"/>
    <p:sldId id="290" r:id="rId37"/>
    <p:sldId id="291" r:id="rId38"/>
    <p:sldId id="292" r:id="rId39"/>
    <p:sldId id="294" r:id="rId40"/>
    <p:sldId id="29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C20D37A-25A1-458E-B646-E5C8C9F5304A}">
          <p14:sldIdLst>
            <p14:sldId id="257"/>
            <p14:sldId id="258"/>
            <p14:sldId id="259"/>
            <p14:sldId id="273"/>
            <p14:sldId id="260"/>
            <p14:sldId id="263"/>
            <p14:sldId id="265"/>
            <p14:sldId id="267"/>
            <p14:sldId id="269"/>
            <p14:sldId id="270"/>
            <p14:sldId id="262"/>
            <p14:sldId id="261"/>
            <p14:sldId id="264"/>
            <p14:sldId id="293"/>
            <p14:sldId id="266"/>
            <p14:sldId id="268"/>
            <p14:sldId id="271"/>
            <p14:sldId id="272"/>
            <p14:sldId id="274"/>
            <p14:sldId id="275"/>
            <p14:sldId id="276"/>
            <p14:sldId id="277"/>
            <p14:sldId id="278"/>
            <p14:sldId id="279"/>
            <p14:sldId id="280"/>
            <p14:sldId id="281"/>
            <p14:sldId id="283"/>
            <p14:sldId id="284"/>
            <p14:sldId id="285"/>
            <p14:sldId id="286"/>
            <p14:sldId id="287"/>
            <p14:sldId id="288"/>
            <p14:sldId id="289"/>
            <p14:sldId id="282"/>
            <p14:sldId id="290"/>
            <p14:sldId id="291"/>
            <p14:sldId id="292"/>
            <p14:sldId id="294"/>
            <p14:sldId id="29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1" d="100"/>
          <a:sy n="71" d="100"/>
        </p:scale>
        <p:origin x="28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ppert, Paige" userId="c1bba2d7-b90f-476d-932d-ea5bf7404f11" providerId="ADAL" clId="{8D6F2398-315D-43EE-A00F-C3791684351B}"/>
    <pc:docChg chg="custSel modSld">
      <pc:chgData name="Reppert, Paige" userId="c1bba2d7-b90f-476d-932d-ea5bf7404f11" providerId="ADAL" clId="{8D6F2398-315D-43EE-A00F-C3791684351B}" dt="2025-08-12T15:43:31.654" v="1" actId="21"/>
      <pc:docMkLst>
        <pc:docMk/>
      </pc:docMkLst>
      <pc:sldChg chg="delSp mod">
        <pc:chgData name="Reppert, Paige" userId="c1bba2d7-b90f-476d-932d-ea5bf7404f11" providerId="ADAL" clId="{8D6F2398-315D-43EE-A00F-C3791684351B}" dt="2025-08-12T15:43:31.654" v="1" actId="21"/>
        <pc:sldMkLst>
          <pc:docMk/>
          <pc:sldMk cId="1088854789" sldId="259"/>
        </pc:sldMkLst>
        <pc:spChg chg="del">
          <ac:chgData name="Reppert, Paige" userId="c1bba2d7-b90f-476d-932d-ea5bf7404f11" providerId="ADAL" clId="{8D6F2398-315D-43EE-A00F-C3791684351B}" dt="2025-08-12T15:43:31.654" v="1" actId="21"/>
          <ac:spMkLst>
            <pc:docMk/>
            <pc:sldMk cId="1088854789" sldId="259"/>
            <ac:spMk id="5" creationId="{5EBDA528-C4F0-AA40-948D-C0D3F2DE2E28}"/>
          </ac:spMkLst>
        </pc:spChg>
      </pc:sldChg>
      <pc:sldChg chg="delSp mod">
        <pc:chgData name="Reppert, Paige" userId="c1bba2d7-b90f-476d-932d-ea5bf7404f11" providerId="ADAL" clId="{8D6F2398-315D-43EE-A00F-C3791684351B}" dt="2025-08-12T15:43:13.350" v="0" actId="21"/>
        <pc:sldMkLst>
          <pc:docMk/>
          <pc:sldMk cId="524687840" sldId="265"/>
        </pc:sldMkLst>
        <pc:spChg chg="del">
          <ac:chgData name="Reppert, Paige" userId="c1bba2d7-b90f-476d-932d-ea5bf7404f11" providerId="ADAL" clId="{8D6F2398-315D-43EE-A00F-C3791684351B}" dt="2025-08-12T15:43:13.350" v="0" actId="21"/>
          <ac:spMkLst>
            <pc:docMk/>
            <pc:sldMk cId="524687840" sldId="265"/>
            <ac:spMk id="3" creationId="{79C34AC4-3D0E-5505-B0D5-997559BFF70F}"/>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hyperlink" Target="https://ifightforyourrights.com/blog/top-5-largest-wage-and-hour-settlements-know-your-overtime-rights/" TargetMode="Externa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diagrams/_rels/drawing1.xml.rels><?xml version="1.0" encoding="UTF-8" standalone="yes"?>
<Relationships xmlns="http://schemas.openxmlformats.org/package/2006/relationships"><Relationship Id="rId3" Type="http://schemas.openxmlformats.org/officeDocument/2006/relationships/hyperlink" Target="https://ifightforyourrights.com/blog/top-5-largest-wage-and-hour-settlements-know-your-overtime-rights/" TargetMode="External"/><Relationship Id="rId7" Type="http://schemas.openxmlformats.org/officeDocument/2006/relationships/image" Target="../media/image27.sv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0A29DE-E57E-48DF-A65A-E1C653C4A618}"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E9E87ADA-96DA-469F-A395-97F556CCA8ED}">
      <dgm:prSet/>
      <dgm:spPr/>
      <dgm:t>
        <a:bodyPr/>
        <a:lstStyle/>
        <a:p>
          <a:r>
            <a:rPr lang="en-US" b="0" i="0" baseline="0">
              <a:hlinkClick xmlns:r="http://schemas.openxmlformats.org/officeDocument/2006/relationships" r:id="rId1"/>
            </a:rPr>
            <a:t>FedEx Ground – $240 Million Driver Misclassification Settlement (2016)</a:t>
          </a:r>
          <a:endParaRPr lang="en-US"/>
        </a:p>
      </dgm:t>
    </dgm:pt>
    <dgm:pt modelId="{40DE3CD6-2A15-4548-A439-F49BF1E4A880}" type="parTrans" cxnId="{BAD23B38-9E9D-438B-94A6-DE813D88DCF5}">
      <dgm:prSet/>
      <dgm:spPr/>
      <dgm:t>
        <a:bodyPr/>
        <a:lstStyle/>
        <a:p>
          <a:endParaRPr lang="en-US"/>
        </a:p>
      </dgm:t>
    </dgm:pt>
    <dgm:pt modelId="{A85C6267-4AFD-40A8-8443-3655C4E6E78D}" type="sibTrans" cxnId="{BAD23B38-9E9D-438B-94A6-DE813D88DCF5}">
      <dgm:prSet/>
      <dgm:spPr/>
      <dgm:t>
        <a:bodyPr/>
        <a:lstStyle/>
        <a:p>
          <a:endParaRPr lang="en-US"/>
        </a:p>
      </dgm:t>
    </dgm:pt>
    <dgm:pt modelId="{AE55022D-EDF7-4C43-A739-8482C254C073}">
      <dgm:prSet/>
      <dgm:spPr/>
      <dgm:t>
        <a:bodyPr/>
        <a:lstStyle/>
        <a:p>
          <a:r>
            <a:rPr lang="en-US" b="0" i="0" baseline="0">
              <a:hlinkClick xmlns:r="http://schemas.openxmlformats.org/officeDocument/2006/relationships" r:id="rId1"/>
            </a:rPr>
            <a:t>Walt Disney Co. (Disneyland) – $233 Million Wage Theft Class Action (2024)</a:t>
          </a:r>
          <a:endParaRPr lang="en-US"/>
        </a:p>
      </dgm:t>
    </dgm:pt>
    <dgm:pt modelId="{331FE84F-98D9-4ED1-85C9-E6105901D6B1}" type="parTrans" cxnId="{CE245FA7-2A96-41D4-8095-3A49E04AD0EA}">
      <dgm:prSet/>
      <dgm:spPr/>
      <dgm:t>
        <a:bodyPr/>
        <a:lstStyle/>
        <a:p>
          <a:endParaRPr lang="en-US"/>
        </a:p>
      </dgm:t>
    </dgm:pt>
    <dgm:pt modelId="{4FF184A8-7BAD-4673-8D34-9C5287591939}" type="sibTrans" cxnId="{CE245FA7-2A96-41D4-8095-3A49E04AD0EA}">
      <dgm:prSet/>
      <dgm:spPr/>
      <dgm:t>
        <a:bodyPr/>
        <a:lstStyle/>
        <a:p>
          <a:endParaRPr lang="en-US"/>
        </a:p>
      </dgm:t>
    </dgm:pt>
    <dgm:pt modelId="{12FAB258-09C0-42AD-AAA8-2C41FCBC3BC5}">
      <dgm:prSet/>
      <dgm:spPr/>
      <dgm:t>
        <a:bodyPr/>
        <a:lstStyle/>
        <a:p>
          <a:r>
            <a:rPr lang="en-US" b="0" i="0" baseline="0">
              <a:hlinkClick xmlns:r="http://schemas.openxmlformats.org/officeDocument/2006/relationships" r:id="rId1"/>
            </a:rPr>
            <a:t>G4S (Wackenhut Security) – $130 Million Meal/Rest Break Settlement (2019)</a:t>
          </a:r>
          <a:r>
            <a:rPr lang="en-US" b="0" i="0" baseline="0"/>
            <a:t> </a:t>
          </a:r>
          <a:endParaRPr lang="en-US"/>
        </a:p>
      </dgm:t>
    </dgm:pt>
    <dgm:pt modelId="{D97C5367-C973-4820-BD8C-414EA2295D04}" type="parTrans" cxnId="{071D26F6-A927-4850-AC24-1A8B75F2A3A4}">
      <dgm:prSet/>
      <dgm:spPr/>
      <dgm:t>
        <a:bodyPr/>
        <a:lstStyle/>
        <a:p>
          <a:endParaRPr lang="en-US"/>
        </a:p>
      </dgm:t>
    </dgm:pt>
    <dgm:pt modelId="{2A8B298F-F202-483B-B9EA-2AB923328874}" type="sibTrans" cxnId="{071D26F6-A927-4850-AC24-1A8B75F2A3A4}">
      <dgm:prSet/>
      <dgm:spPr/>
      <dgm:t>
        <a:bodyPr/>
        <a:lstStyle/>
        <a:p>
          <a:endParaRPr lang="en-US"/>
        </a:p>
      </dgm:t>
    </dgm:pt>
    <dgm:pt modelId="{B115DFBF-5022-410B-A897-1153EC92FDE3}" type="pres">
      <dgm:prSet presAssocID="{030A29DE-E57E-48DF-A65A-E1C653C4A618}" presName="root" presStyleCnt="0">
        <dgm:presLayoutVars>
          <dgm:dir/>
          <dgm:resizeHandles val="exact"/>
        </dgm:presLayoutVars>
      </dgm:prSet>
      <dgm:spPr/>
    </dgm:pt>
    <dgm:pt modelId="{6E5F4493-95CD-4807-81C8-55B980EA78DB}" type="pres">
      <dgm:prSet presAssocID="{E9E87ADA-96DA-469F-A395-97F556CCA8ED}" presName="compNode" presStyleCnt="0"/>
      <dgm:spPr/>
    </dgm:pt>
    <dgm:pt modelId="{769AE976-897B-45B6-ADB4-5E8F7424A20D}" type="pres">
      <dgm:prSet presAssocID="{E9E87ADA-96DA-469F-A395-97F556CCA8ED}" presName="bgRect" presStyleLbl="bgShp" presStyleIdx="0" presStyleCnt="3"/>
      <dgm:spPr/>
    </dgm:pt>
    <dgm:pt modelId="{43F20540-F5C4-44CC-9177-6D9342C6141F}" type="pres">
      <dgm:prSet presAssocID="{E9E87ADA-96DA-469F-A395-97F556CCA8ED}"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ruck"/>
        </a:ext>
      </dgm:extLst>
    </dgm:pt>
    <dgm:pt modelId="{6F4366EA-07BA-4C98-8BD3-B1E3D544DFF7}" type="pres">
      <dgm:prSet presAssocID="{E9E87ADA-96DA-469F-A395-97F556CCA8ED}" presName="spaceRect" presStyleCnt="0"/>
      <dgm:spPr/>
    </dgm:pt>
    <dgm:pt modelId="{F8AEB3BF-8EBE-47B6-9442-885974BC6CD4}" type="pres">
      <dgm:prSet presAssocID="{E9E87ADA-96DA-469F-A395-97F556CCA8ED}" presName="parTx" presStyleLbl="revTx" presStyleIdx="0" presStyleCnt="3">
        <dgm:presLayoutVars>
          <dgm:chMax val="0"/>
          <dgm:chPref val="0"/>
        </dgm:presLayoutVars>
      </dgm:prSet>
      <dgm:spPr/>
    </dgm:pt>
    <dgm:pt modelId="{5C5E34E3-F5FC-49C5-8531-4CEF9723C5D1}" type="pres">
      <dgm:prSet presAssocID="{A85C6267-4AFD-40A8-8443-3655C4E6E78D}" presName="sibTrans" presStyleCnt="0"/>
      <dgm:spPr/>
    </dgm:pt>
    <dgm:pt modelId="{D1F78ADB-B5C4-4FE0-A561-1A16126DE65D}" type="pres">
      <dgm:prSet presAssocID="{AE55022D-EDF7-4C43-A739-8482C254C073}" presName="compNode" presStyleCnt="0"/>
      <dgm:spPr/>
    </dgm:pt>
    <dgm:pt modelId="{9DED72DF-884A-46F3-8680-6C2F4F6B14C6}" type="pres">
      <dgm:prSet presAssocID="{AE55022D-EDF7-4C43-A739-8482C254C073}" presName="bgRect" presStyleLbl="bgShp" presStyleIdx="1" presStyleCnt="3"/>
      <dgm:spPr/>
    </dgm:pt>
    <dgm:pt modelId="{278A4DAA-D226-48F4-9E3B-9A66C7FF8789}" type="pres">
      <dgm:prSet presAssocID="{AE55022D-EDF7-4C43-A739-8482C254C073}"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Fireworks"/>
        </a:ext>
      </dgm:extLst>
    </dgm:pt>
    <dgm:pt modelId="{9EC0C2C8-929B-468A-B479-12C82E2A5C02}" type="pres">
      <dgm:prSet presAssocID="{AE55022D-EDF7-4C43-A739-8482C254C073}" presName="spaceRect" presStyleCnt="0"/>
      <dgm:spPr/>
    </dgm:pt>
    <dgm:pt modelId="{79218D91-7343-4934-915A-BE52CD9D55DB}" type="pres">
      <dgm:prSet presAssocID="{AE55022D-EDF7-4C43-A739-8482C254C073}" presName="parTx" presStyleLbl="revTx" presStyleIdx="1" presStyleCnt="3">
        <dgm:presLayoutVars>
          <dgm:chMax val="0"/>
          <dgm:chPref val="0"/>
        </dgm:presLayoutVars>
      </dgm:prSet>
      <dgm:spPr/>
    </dgm:pt>
    <dgm:pt modelId="{BBE5694B-AA78-4834-AB69-3EC3D2F2AA8D}" type="pres">
      <dgm:prSet presAssocID="{4FF184A8-7BAD-4673-8D34-9C5287591939}" presName="sibTrans" presStyleCnt="0"/>
      <dgm:spPr/>
    </dgm:pt>
    <dgm:pt modelId="{F1CC62BD-86EC-4BF5-9972-380D42269897}" type="pres">
      <dgm:prSet presAssocID="{12FAB258-09C0-42AD-AAA8-2C41FCBC3BC5}" presName="compNode" presStyleCnt="0"/>
      <dgm:spPr/>
    </dgm:pt>
    <dgm:pt modelId="{D05D2753-F1C0-4236-AB67-0A6404891DB9}" type="pres">
      <dgm:prSet presAssocID="{12FAB258-09C0-42AD-AAA8-2C41FCBC3BC5}" presName="bgRect" presStyleLbl="bgShp" presStyleIdx="2" presStyleCnt="3"/>
      <dgm:spPr/>
    </dgm:pt>
    <dgm:pt modelId="{5F3C3E3A-E3A6-4917-83EA-3537F434C549}" type="pres">
      <dgm:prSet presAssocID="{12FAB258-09C0-42AD-AAA8-2C41FCBC3BC5}"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Fruit Bowl"/>
        </a:ext>
      </dgm:extLst>
    </dgm:pt>
    <dgm:pt modelId="{2725BEBF-DACA-449B-9295-6C3D15FF4A23}" type="pres">
      <dgm:prSet presAssocID="{12FAB258-09C0-42AD-AAA8-2C41FCBC3BC5}" presName="spaceRect" presStyleCnt="0"/>
      <dgm:spPr/>
    </dgm:pt>
    <dgm:pt modelId="{DC9B09FE-6118-415B-87DF-3A485BE30CE1}" type="pres">
      <dgm:prSet presAssocID="{12FAB258-09C0-42AD-AAA8-2C41FCBC3BC5}" presName="parTx" presStyleLbl="revTx" presStyleIdx="2" presStyleCnt="3">
        <dgm:presLayoutVars>
          <dgm:chMax val="0"/>
          <dgm:chPref val="0"/>
        </dgm:presLayoutVars>
      </dgm:prSet>
      <dgm:spPr/>
    </dgm:pt>
  </dgm:ptLst>
  <dgm:cxnLst>
    <dgm:cxn modelId="{BAD23B38-9E9D-438B-94A6-DE813D88DCF5}" srcId="{030A29DE-E57E-48DF-A65A-E1C653C4A618}" destId="{E9E87ADA-96DA-469F-A395-97F556CCA8ED}" srcOrd="0" destOrd="0" parTransId="{40DE3CD6-2A15-4548-A439-F49BF1E4A880}" sibTransId="{A85C6267-4AFD-40A8-8443-3655C4E6E78D}"/>
    <dgm:cxn modelId="{C9C3C75E-462D-450E-9A16-5BB70DB30E81}" type="presOf" srcId="{AE55022D-EDF7-4C43-A739-8482C254C073}" destId="{79218D91-7343-4934-915A-BE52CD9D55DB}" srcOrd="0" destOrd="0" presId="urn:microsoft.com/office/officeart/2018/2/layout/IconVerticalSolidList"/>
    <dgm:cxn modelId="{25DCCB60-E2EA-49AD-A30F-83E01A433AF3}" type="presOf" srcId="{E9E87ADA-96DA-469F-A395-97F556CCA8ED}" destId="{F8AEB3BF-8EBE-47B6-9442-885974BC6CD4}" srcOrd="0" destOrd="0" presId="urn:microsoft.com/office/officeart/2018/2/layout/IconVerticalSolidList"/>
    <dgm:cxn modelId="{26AAF675-B54F-42E0-94B0-A3E9F5A63942}" type="presOf" srcId="{12FAB258-09C0-42AD-AAA8-2C41FCBC3BC5}" destId="{DC9B09FE-6118-415B-87DF-3A485BE30CE1}" srcOrd="0" destOrd="0" presId="urn:microsoft.com/office/officeart/2018/2/layout/IconVerticalSolidList"/>
    <dgm:cxn modelId="{9A307887-0E32-419B-8533-786669971253}" type="presOf" srcId="{030A29DE-E57E-48DF-A65A-E1C653C4A618}" destId="{B115DFBF-5022-410B-A897-1153EC92FDE3}" srcOrd="0" destOrd="0" presId="urn:microsoft.com/office/officeart/2018/2/layout/IconVerticalSolidList"/>
    <dgm:cxn modelId="{CE245FA7-2A96-41D4-8095-3A49E04AD0EA}" srcId="{030A29DE-E57E-48DF-A65A-E1C653C4A618}" destId="{AE55022D-EDF7-4C43-A739-8482C254C073}" srcOrd="1" destOrd="0" parTransId="{331FE84F-98D9-4ED1-85C9-E6105901D6B1}" sibTransId="{4FF184A8-7BAD-4673-8D34-9C5287591939}"/>
    <dgm:cxn modelId="{071D26F6-A927-4850-AC24-1A8B75F2A3A4}" srcId="{030A29DE-E57E-48DF-A65A-E1C653C4A618}" destId="{12FAB258-09C0-42AD-AAA8-2C41FCBC3BC5}" srcOrd="2" destOrd="0" parTransId="{D97C5367-C973-4820-BD8C-414EA2295D04}" sibTransId="{2A8B298F-F202-483B-B9EA-2AB923328874}"/>
    <dgm:cxn modelId="{472F2538-18DB-4D11-ADEF-A0AFBEC2EE1B}" type="presParOf" srcId="{B115DFBF-5022-410B-A897-1153EC92FDE3}" destId="{6E5F4493-95CD-4807-81C8-55B980EA78DB}" srcOrd="0" destOrd="0" presId="urn:microsoft.com/office/officeart/2018/2/layout/IconVerticalSolidList"/>
    <dgm:cxn modelId="{AB36F0B2-B8FC-466E-820A-4CB363E8F411}" type="presParOf" srcId="{6E5F4493-95CD-4807-81C8-55B980EA78DB}" destId="{769AE976-897B-45B6-ADB4-5E8F7424A20D}" srcOrd="0" destOrd="0" presId="urn:microsoft.com/office/officeart/2018/2/layout/IconVerticalSolidList"/>
    <dgm:cxn modelId="{086FEA08-78A8-428F-B42C-39AC9DDFB005}" type="presParOf" srcId="{6E5F4493-95CD-4807-81C8-55B980EA78DB}" destId="{43F20540-F5C4-44CC-9177-6D9342C6141F}" srcOrd="1" destOrd="0" presId="urn:microsoft.com/office/officeart/2018/2/layout/IconVerticalSolidList"/>
    <dgm:cxn modelId="{37C9F1E9-86C3-4646-91C1-43DD37F4677F}" type="presParOf" srcId="{6E5F4493-95CD-4807-81C8-55B980EA78DB}" destId="{6F4366EA-07BA-4C98-8BD3-B1E3D544DFF7}" srcOrd="2" destOrd="0" presId="urn:microsoft.com/office/officeart/2018/2/layout/IconVerticalSolidList"/>
    <dgm:cxn modelId="{366091B3-C9AF-4DA5-A9C6-2C72336E9FCC}" type="presParOf" srcId="{6E5F4493-95CD-4807-81C8-55B980EA78DB}" destId="{F8AEB3BF-8EBE-47B6-9442-885974BC6CD4}" srcOrd="3" destOrd="0" presId="urn:microsoft.com/office/officeart/2018/2/layout/IconVerticalSolidList"/>
    <dgm:cxn modelId="{AA6687BC-5EA9-44E4-9488-B5EE32EB36D5}" type="presParOf" srcId="{B115DFBF-5022-410B-A897-1153EC92FDE3}" destId="{5C5E34E3-F5FC-49C5-8531-4CEF9723C5D1}" srcOrd="1" destOrd="0" presId="urn:microsoft.com/office/officeart/2018/2/layout/IconVerticalSolidList"/>
    <dgm:cxn modelId="{56D1CF52-FD5A-436E-A3FA-1E64AE627F7E}" type="presParOf" srcId="{B115DFBF-5022-410B-A897-1153EC92FDE3}" destId="{D1F78ADB-B5C4-4FE0-A561-1A16126DE65D}" srcOrd="2" destOrd="0" presId="urn:microsoft.com/office/officeart/2018/2/layout/IconVerticalSolidList"/>
    <dgm:cxn modelId="{3F91E22F-3470-4E51-B816-E6EA99DCD68E}" type="presParOf" srcId="{D1F78ADB-B5C4-4FE0-A561-1A16126DE65D}" destId="{9DED72DF-884A-46F3-8680-6C2F4F6B14C6}" srcOrd="0" destOrd="0" presId="urn:microsoft.com/office/officeart/2018/2/layout/IconVerticalSolidList"/>
    <dgm:cxn modelId="{C44B20F7-A187-4E97-85D1-6E7C349D98F8}" type="presParOf" srcId="{D1F78ADB-B5C4-4FE0-A561-1A16126DE65D}" destId="{278A4DAA-D226-48F4-9E3B-9A66C7FF8789}" srcOrd="1" destOrd="0" presId="urn:microsoft.com/office/officeart/2018/2/layout/IconVerticalSolidList"/>
    <dgm:cxn modelId="{E6CBD496-4B31-4C98-BD90-600A86FF01BF}" type="presParOf" srcId="{D1F78ADB-B5C4-4FE0-A561-1A16126DE65D}" destId="{9EC0C2C8-929B-468A-B479-12C82E2A5C02}" srcOrd="2" destOrd="0" presId="urn:microsoft.com/office/officeart/2018/2/layout/IconVerticalSolidList"/>
    <dgm:cxn modelId="{3C5A4A8B-C9B5-466C-B1A8-3700DB10CF56}" type="presParOf" srcId="{D1F78ADB-B5C4-4FE0-A561-1A16126DE65D}" destId="{79218D91-7343-4934-915A-BE52CD9D55DB}" srcOrd="3" destOrd="0" presId="urn:microsoft.com/office/officeart/2018/2/layout/IconVerticalSolidList"/>
    <dgm:cxn modelId="{8E27CB45-FE39-488A-A3A7-B25983342BB3}" type="presParOf" srcId="{B115DFBF-5022-410B-A897-1153EC92FDE3}" destId="{BBE5694B-AA78-4834-AB69-3EC3D2F2AA8D}" srcOrd="3" destOrd="0" presId="urn:microsoft.com/office/officeart/2018/2/layout/IconVerticalSolidList"/>
    <dgm:cxn modelId="{4684A5E4-D2D6-44ED-93B8-5E90B7A6985F}" type="presParOf" srcId="{B115DFBF-5022-410B-A897-1153EC92FDE3}" destId="{F1CC62BD-86EC-4BF5-9972-380D42269897}" srcOrd="4" destOrd="0" presId="urn:microsoft.com/office/officeart/2018/2/layout/IconVerticalSolidList"/>
    <dgm:cxn modelId="{B516B03F-C139-4E6E-B9B9-D4D805F39385}" type="presParOf" srcId="{F1CC62BD-86EC-4BF5-9972-380D42269897}" destId="{D05D2753-F1C0-4236-AB67-0A6404891DB9}" srcOrd="0" destOrd="0" presId="urn:microsoft.com/office/officeart/2018/2/layout/IconVerticalSolidList"/>
    <dgm:cxn modelId="{892CF2B3-B9B5-4ECA-AB5C-62292C198399}" type="presParOf" srcId="{F1CC62BD-86EC-4BF5-9972-380D42269897}" destId="{5F3C3E3A-E3A6-4917-83EA-3537F434C549}" srcOrd="1" destOrd="0" presId="urn:microsoft.com/office/officeart/2018/2/layout/IconVerticalSolidList"/>
    <dgm:cxn modelId="{DC073FDA-150D-4FC9-950B-922E11A8B373}" type="presParOf" srcId="{F1CC62BD-86EC-4BF5-9972-380D42269897}" destId="{2725BEBF-DACA-449B-9295-6C3D15FF4A23}" srcOrd="2" destOrd="0" presId="urn:microsoft.com/office/officeart/2018/2/layout/IconVerticalSolidList"/>
    <dgm:cxn modelId="{01C9620C-5AA7-4858-8D88-9D099FFEE11E}" type="presParOf" srcId="{F1CC62BD-86EC-4BF5-9972-380D42269897}" destId="{DC9B09FE-6118-415B-87DF-3A485BE30CE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AE976-897B-45B6-ADB4-5E8F7424A20D}">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F20540-F5C4-44CC-9177-6D9342C6141F}">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8AEB3BF-8EBE-47B6-9442-885974BC6CD4}">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b="0" i="0" kern="1200" baseline="0">
              <a:hlinkClick xmlns:r="http://schemas.openxmlformats.org/officeDocument/2006/relationships" r:id="rId3"/>
            </a:rPr>
            <a:t>FedEx Ground – $240 Million Driver Misclassification Settlement (2016)</a:t>
          </a:r>
          <a:endParaRPr lang="en-US" sz="2500" kern="1200"/>
        </a:p>
      </dsp:txBody>
      <dsp:txXfrm>
        <a:off x="1435590" y="531"/>
        <a:ext cx="9080009" cy="1242935"/>
      </dsp:txXfrm>
    </dsp:sp>
    <dsp:sp modelId="{9DED72DF-884A-46F3-8680-6C2F4F6B14C6}">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8A4DAA-D226-48F4-9E3B-9A66C7FF8789}">
      <dsp:nvSpPr>
        <dsp:cNvPr id="0" name=""/>
        <dsp:cNvSpPr/>
      </dsp:nvSpPr>
      <dsp:spPr>
        <a:xfrm>
          <a:off x="375988" y="1833861"/>
          <a:ext cx="683614" cy="683614"/>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9218D91-7343-4934-915A-BE52CD9D55DB}">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b="0" i="0" kern="1200" baseline="0">
              <a:hlinkClick xmlns:r="http://schemas.openxmlformats.org/officeDocument/2006/relationships" r:id="rId3"/>
            </a:rPr>
            <a:t>Walt Disney Co. (Disneyland) – $233 Million Wage Theft Class Action (2024)</a:t>
          </a:r>
          <a:endParaRPr lang="en-US" sz="2500" kern="1200"/>
        </a:p>
      </dsp:txBody>
      <dsp:txXfrm>
        <a:off x="1435590" y="1554201"/>
        <a:ext cx="9080009" cy="1242935"/>
      </dsp:txXfrm>
    </dsp:sp>
    <dsp:sp modelId="{D05D2753-F1C0-4236-AB67-0A6404891DB9}">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3C3E3A-E3A6-4917-83EA-3537F434C549}">
      <dsp:nvSpPr>
        <dsp:cNvPr id="0" name=""/>
        <dsp:cNvSpPr/>
      </dsp:nvSpPr>
      <dsp:spPr>
        <a:xfrm>
          <a:off x="375988" y="3387531"/>
          <a:ext cx="683614" cy="683614"/>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9B09FE-6118-415B-87DF-3A485BE30CE1}">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US" sz="2500" b="0" i="0" kern="1200" baseline="0">
              <a:hlinkClick xmlns:r="http://schemas.openxmlformats.org/officeDocument/2006/relationships" r:id="rId3"/>
            </a:rPr>
            <a:t>G4S (Wackenhut Security) – $130 Million Meal/Rest Break Settlement (2019)</a:t>
          </a:r>
          <a:r>
            <a:rPr lang="en-US" sz="2500" b="0" i="0" kern="1200" baseline="0"/>
            <a:t> </a:t>
          </a:r>
          <a:endParaRPr lang="en-US" sz="2500" kern="1200"/>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3808FA-1530-DD91-38CC-384F0FF112FF}"/>
              </a:ext>
            </a:extLst>
          </p:cNvPr>
          <p:cNvSpPr>
            <a:spLocks noGrp="1"/>
          </p:cNvSpPr>
          <p:nvPr>
            <p:ph type="dt" sz="half" idx="10"/>
          </p:nvPr>
        </p:nvSpPr>
        <p:spPr/>
        <p:txBody>
          <a:bodyPr/>
          <a:lstStyle/>
          <a:p>
            <a:fld id="{7D5BDE2D-80D2-4796-BAD3-28D1B2921A4D}" type="datetimeFigureOut">
              <a:rPr lang="en-US" smtClean="0"/>
              <a:t>8/12/2025</a:t>
            </a:fld>
            <a:endParaRPr lang="en-US"/>
          </a:p>
        </p:txBody>
      </p:sp>
      <p:sp>
        <p:nvSpPr>
          <p:cNvPr id="3" name="Footer Placeholder 2">
            <a:extLst>
              <a:ext uri="{FF2B5EF4-FFF2-40B4-BE49-F238E27FC236}">
                <a16:creationId xmlns:a16="http://schemas.microsoft.com/office/drawing/2014/main" id="{AC35E2A3-9E17-B0EE-0DC4-79F2A693AB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96FE1D-7CA6-133B-377C-0954E2FB44D2}"/>
              </a:ext>
            </a:extLst>
          </p:cNvPr>
          <p:cNvSpPr>
            <a:spLocks noGrp="1"/>
          </p:cNvSpPr>
          <p:nvPr>
            <p:ph type="sldNum" sz="quarter" idx="12"/>
          </p:nvPr>
        </p:nvSpPr>
        <p:spPr/>
        <p:txBody>
          <a:bodyPr/>
          <a:lstStyle/>
          <a:p>
            <a:fld id="{1DBFDB19-8DE7-4959-978D-2FC18E57C6C3}" type="slidenum">
              <a:rPr lang="en-US" smtClean="0"/>
              <a:t>‹#›</a:t>
            </a:fld>
            <a:endParaRPr lang="en-US"/>
          </a:p>
        </p:txBody>
      </p:sp>
    </p:spTree>
    <p:extLst>
      <p:ext uri="{BB962C8B-B14F-4D97-AF65-F5344CB8AC3E}">
        <p14:creationId xmlns:p14="http://schemas.microsoft.com/office/powerpoint/2010/main" val="525555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63B7-92F2-4C78-6F4E-E01104601F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883DE3-A290-0A70-DF5E-E4FBAD3AE4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44A297-E1B9-BB2C-0315-EC339A4C0399}"/>
              </a:ext>
            </a:extLst>
          </p:cNvPr>
          <p:cNvSpPr>
            <a:spLocks noGrp="1"/>
          </p:cNvSpPr>
          <p:nvPr>
            <p:ph type="dt" sz="half" idx="10"/>
          </p:nvPr>
        </p:nvSpPr>
        <p:spPr/>
        <p:txBody>
          <a:bodyPr/>
          <a:lstStyle/>
          <a:p>
            <a:fld id="{7D5BDE2D-80D2-4796-BAD3-28D1B2921A4D}" type="datetimeFigureOut">
              <a:rPr lang="en-US" smtClean="0"/>
              <a:t>8/12/2025</a:t>
            </a:fld>
            <a:endParaRPr lang="en-US"/>
          </a:p>
        </p:txBody>
      </p:sp>
      <p:sp>
        <p:nvSpPr>
          <p:cNvPr id="5" name="Footer Placeholder 4">
            <a:extLst>
              <a:ext uri="{FF2B5EF4-FFF2-40B4-BE49-F238E27FC236}">
                <a16:creationId xmlns:a16="http://schemas.microsoft.com/office/drawing/2014/main" id="{6A15F426-C4FD-4AC0-B591-890FB9AFE8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B64CC-B835-909C-93D1-251A1DCC873B}"/>
              </a:ext>
            </a:extLst>
          </p:cNvPr>
          <p:cNvSpPr>
            <a:spLocks noGrp="1"/>
          </p:cNvSpPr>
          <p:nvPr>
            <p:ph type="sldNum" sz="quarter" idx="12"/>
          </p:nvPr>
        </p:nvSpPr>
        <p:spPr/>
        <p:txBody>
          <a:bodyPr/>
          <a:lstStyle/>
          <a:p>
            <a:fld id="{1DBFDB19-8DE7-4959-978D-2FC18E57C6C3}" type="slidenum">
              <a:rPr lang="en-US" smtClean="0"/>
              <a:t>‹#›</a:t>
            </a:fld>
            <a:endParaRPr lang="en-US"/>
          </a:p>
        </p:txBody>
      </p:sp>
    </p:spTree>
    <p:extLst>
      <p:ext uri="{BB962C8B-B14F-4D97-AF65-F5344CB8AC3E}">
        <p14:creationId xmlns:p14="http://schemas.microsoft.com/office/powerpoint/2010/main" val="313408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C1223-2397-0C3F-A26A-A7CA1E9BCD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6E7947-BB6E-82AE-7159-9909536566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D052F9-4D53-DADA-E9AC-AD82AA2351BE}"/>
              </a:ext>
            </a:extLst>
          </p:cNvPr>
          <p:cNvSpPr>
            <a:spLocks noGrp="1"/>
          </p:cNvSpPr>
          <p:nvPr>
            <p:ph type="dt" sz="half" idx="10"/>
          </p:nvPr>
        </p:nvSpPr>
        <p:spPr/>
        <p:txBody>
          <a:bodyPr/>
          <a:lstStyle/>
          <a:p>
            <a:fld id="{7D5BDE2D-80D2-4796-BAD3-28D1B2921A4D}" type="datetimeFigureOut">
              <a:rPr lang="en-US" smtClean="0"/>
              <a:t>8/12/2025</a:t>
            </a:fld>
            <a:endParaRPr lang="en-US"/>
          </a:p>
        </p:txBody>
      </p:sp>
      <p:sp>
        <p:nvSpPr>
          <p:cNvPr id="5" name="Footer Placeholder 4">
            <a:extLst>
              <a:ext uri="{FF2B5EF4-FFF2-40B4-BE49-F238E27FC236}">
                <a16:creationId xmlns:a16="http://schemas.microsoft.com/office/drawing/2014/main" id="{357C9CD8-38E5-C6E1-66D6-3721C4508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DC101-9346-5E49-BD54-3E91E18896E2}"/>
              </a:ext>
            </a:extLst>
          </p:cNvPr>
          <p:cNvSpPr>
            <a:spLocks noGrp="1"/>
          </p:cNvSpPr>
          <p:nvPr>
            <p:ph type="sldNum" sz="quarter" idx="12"/>
          </p:nvPr>
        </p:nvSpPr>
        <p:spPr/>
        <p:txBody>
          <a:bodyPr/>
          <a:lstStyle/>
          <a:p>
            <a:fld id="{1DBFDB19-8DE7-4959-978D-2FC18E57C6C3}" type="slidenum">
              <a:rPr lang="en-US" smtClean="0"/>
              <a:t>‹#›</a:t>
            </a:fld>
            <a:endParaRPr lang="en-US"/>
          </a:p>
        </p:txBody>
      </p:sp>
    </p:spTree>
    <p:extLst>
      <p:ext uri="{BB962C8B-B14F-4D97-AF65-F5344CB8AC3E}">
        <p14:creationId xmlns:p14="http://schemas.microsoft.com/office/powerpoint/2010/main" val="3399910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62020-23AD-4E12-9677-F5C98491DD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378EB4-177A-46AC-A5F1-FD91308222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BC6D1E-2A52-45E0-B67E-D608DD2FBC8F}"/>
              </a:ext>
            </a:extLst>
          </p:cNvPr>
          <p:cNvSpPr>
            <a:spLocks noGrp="1"/>
          </p:cNvSpPr>
          <p:nvPr>
            <p:ph type="dt" sz="half" idx="10"/>
          </p:nvPr>
        </p:nvSpPr>
        <p:spPr/>
        <p:txBody>
          <a:bodyPr/>
          <a:lstStyle/>
          <a:p>
            <a:fld id="{3412A26F-6D27-4726-98C6-DAD671122CD2}" type="datetimeFigureOut">
              <a:rPr lang="en-US" smtClean="0"/>
              <a:t>8/12/2025</a:t>
            </a:fld>
            <a:endParaRPr lang="en-US"/>
          </a:p>
        </p:txBody>
      </p:sp>
      <p:sp>
        <p:nvSpPr>
          <p:cNvPr id="5" name="Footer Placeholder 4">
            <a:extLst>
              <a:ext uri="{FF2B5EF4-FFF2-40B4-BE49-F238E27FC236}">
                <a16:creationId xmlns:a16="http://schemas.microsoft.com/office/drawing/2014/main" id="{8A76ECE7-C7D0-4736-9141-F63F39652A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6E864D-4F9F-4903-93D7-EB14B6C94FA9}"/>
              </a:ext>
            </a:extLst>
          </p:cNvPr>
          <p:cNvSpPr>
            <a:spLocks noGrp="1"/>
          </p:cNvSpPr>
          <p:nvPr>
            <p:ph type="sldNum" sz="quarter" idx="12"/>
          </p:nvPr>
        </p:nvSpPr>
        <p:spPr/>
        <p:txBody>
          <a:bodyPr/>
          <a:lstStyle/>
          <a:p>
            <a:fld id="{B4F79EA5-48DB-4D71-9EAE-33050A577755}" type="slidenum">
              <a:rPr lang="en-US" smtClean="0"/>
              <a:t>‹#›</a:t>
            </a:fld>
            <a:endParaRPr lang="en-US"/>
          </a:p>
        </p:txBody>
      </p:sp>
    </p:spTree>
    <p:extLst>
      <p:ext uri="{BB962C8B-B14F-4D97-AF65-F5344CB8AC3E}">
        <p14:creationId xmlns:p14="http://schemas.microsoft.com/office/powerpoint/2010/main" val="10587368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191863-633B-EC3A-8237-6B6E40077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6AA8D4-B508-3B2B-4674-580E573C0F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D63741-EC78-68B4-CE1C-2B0B5816B7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5BDE2D-80D2-4796-BAD3-28D1B2921A4D}" type="datetimeFigureOut">
              <a:rPr lang="en-US" smtClean="0"/>
              <a:t>8/12/2025</a:t>
            </a:fld>
            <a:endParaRPr lang="en-US"/>
          </a:p>
        </p:txBody>
      </p:sp>
      <p:sp>
        <p:nvSpPr>
          <p:cNvPr id="5" name="Footer Placeholder 4">
            <a:extLst>
              <a:ext uri="{FF2B5EF4-FFF2-40B4-BE49-F238E27FC236}">
                <a16:creationId xmlns:a16="http://schemas.microsoft.com/office/drawing/2014/main" id="{4B8CB990-C7B9-2D1B-C9EA-E576379D69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BCABAA9-AD45-2358-7D38-C9E8D6CE15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BFDB19-8DE7-4959-978D-2FC18E57C6C3}" type="slidenum">
              <a:rPr lang="en-US" smtClean="0"/>
              <a:t>‹#›</a:t>
            </a:fld>
            <a:endParaRPr lang="en-US"/>
          </a:p>
        </p:txBody>
      </p:sp>
    </p:spTree>
    <p:extLst>
      <p:ext uri="{BB962C8B-B14F-4D97-AF65-F5344CB8AC3E}">
        <p14:creationId xmlns:p14="http://schemas.microsoft.com/office/powerpoint/2010/main" val="4186081509"/>
      </p:ext>
    </p:extLst>
  </p:cSld>
  <p:clrMap bg1="lt1" tx1="dk1" bg2="lt2" tx2="dk2" accent1="accent1" accent2="accent2" accent3="accent3" accent4="accent4" accent5="accent5" accent6="accent6" hlink="hlink" folHlink="folHlink"/>
  <p:sldLayoutIdLst>
    <p:sldLayoutId id="2147483655" r:id="rId1"/>
    <p:sldLayoutId id="2147483661" r:id="rId2"/>
    <p:sldLayoutId id="214748364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2280C8-A3B7-4AE8-9E77-7808F1868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634BBA-1880-479A-82CC-6921A1097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ECCE14-8DA1-4883-A455-041E29E3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12A26F-6D27-4726-98C6-DAD671122CD2}" type="datetimeFigureOut">
              <a:rPr lang="en-US" smtClean="0"/>
              <a:t>8/12/2025</a:t>
            </a:fld>
            <a:endParaRPr lang="en-US"/>
          </a:p>
        </p:txBody>
      </p:sp>
      <p:sp>
        <p:nvSpPr>
          <p:cNvPr id="5" name="Footer Placeholder 4">
            <a:extLst>
              <a:ext uri="{FF2B5EF4-FFF2-40B4-BE49-F238E27FC236}">
                <a16:creationId xmlns:a16="http://schemas.microsoft.com/office/drawing/2014/main" id="{FDE4108F-B35C-458F-A5B7-DB932D7E1A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B77CFB-5BF6-46A7-8219-8FC4F1EF0A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79EA5-48DB-4D71-9EAE-33050A577755}" type="slidenum">
              <a:rPr lang="en-US" smtClean="0"/>
              <a:t>‹#›</a:t>
            </a:fld>
            <a:endParaRPr lang="en-US"/>
          </a:p>
        </p:txBody>
      </p:sp>
    </p:spTree>
    <p:extLst>
      <p:ext uri="{BB962C8B-B14F-4D97-AF65-F5344CB8AC3E}">
        <p14:creationId xmlns:p14="http://schemas.microsoft.com/office/powerpoint/2010/main" val="1362880177"/>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JHayes@LewisThomason.com" TargetMode="Externa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hrmorning.com/news/jury-slams-verdict-deaf-driver/" TargetMode="External"/><Relationship Id="rId2" Type="http://schemas.openxmlformats.org/officeDocument/2006/relationships/hyperlink" Target="https://www.hrmorning.com/news/broken-foot-workplace-injury-big-verdict/" TargetMode="Externa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www.hrmorning.com/news/fired-worker-jury-verdict-new-york/" TargetMode="External"/><Relationship Id="rId4" Type="http://schemas.openxmlformats.org/officeDocument/2006/relationships/hyperlink" Target="https://www.hrmorning.com/news/underpaid-jury-award/"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F4FB4D9-C659-0A29-17C8-28B7E5ED355F}"/>
              </a:ext>
            </a:extLst>
          </p:cNvPr>
          <p:cNvSpPr>
            <a:spLocks noGrp="1"/>
          </p:cNvSpPr>
          <p:nvPr>
            <p:ph type="ctrTitle"/>
          </p:nvPr>
        </p:nvSpPr>
        <p:spPr>
          <a:xfrm>
            <a:off x="1314824" y="735106"/>
            <a:ext cx="10053763" cy="2928470"/>
          </a:xfrm>
        </p:spPr>
        <p:txBody>
          <a:bodyPr anchor="b">
            <a:normAutofit/>
          </a:bodyPr>
          <a:lstStyle/>
          <a:p>
            <a:r>
              <a:rPr lang="en-US" sz="4800" dirty="0">
                <a:solidFill>
                  <a:srgbClr val="FFFFFF"/>
                </a:solidFill>
                <a:latin typeface="Bookman Old Style" panose="02050604050505020204" pitchFamily="18" charset="0"/>
              </a:rPr>
              <a:t>PREVENT AND DEFEND</a:t>
            </a:r>
            <a:br>
              <a:rPr lang="en-US" sz="4800" dirty="0">
                <a:solidFill>
                  <a:srgbClr val="FFFFFF"/>
                </a:solidFill>
              </a:rPr>
            </a:br>
            <a:r>
              <a:rPr lang="en-US" sz="3600" dirty="0">
                <a:solidFill>
                  <a:srgbClr val="FFFFFF"/>
                </a:solidFill>
                <a:latin typeface="Bookman Old Style" panose="02050604050505020204" pitchFamily="18" charset="0"/>
              </a:rPr>
              <a:t>A Litigation Survival Guide for Managers</a:t>
            </a:r>
            <a:br>
              <a:rPr lang="en-US" sz="3600" dirty="0">
                <a:solidFill>
                  <a:srgbClr val="FFFFFF"/>
                </a:solidFill>
                <a:latin typeface="Bookman Old Style" panose="02050604050505020204" pitchFamily="18" charset="0"/>
              </a:rPr>
            </a:br>
            <a:br>
              <a:rPr lang="en-US" sz="4800" dirty="0"/>
            </a:br>
            <a:endParaRPr lang="en-US" sz="4800" dirty="0">
              <a:solidFill>
                <a:srgbClr val="FFFFFF"/>
              </a:solidFill>
            </a:endParaRPr>
          </a:p>
        </p:txBody>
      </p:sp>
      <p:sp>
        <p:nvSpPr>
          <p:cNvPr id="3" name="Subtitle 2">
            <a:extLst>
              <a:ext uri="{FF2B5EF4-FFF2-40B4-BE49-F238E27FC236}">
                <a16:creationId xmlns:a16="http://schemas.microsoft.com/office/drawing/2014/main" id="{C279B854-CC1A-CE5B-E485-17FDA2FBE6A7}"/>
              </a:ext>
            </a:extLst>
          </p:cNvPr>
          <p:cNvSpPr>
            <a:spLocks noGrp="1"/>
          </p:cNvSpPr>
          <p:nvPr>
            <p:ph type="subTitle" idx="1"/>
          </p:nvPr>
        </p:nvSpPr>
        <p:spPr>
          <a:xfrm>
            <a:off x="499924" y="4470119"/>
            <a:ext cx="10856709" cy="1858963"/>
          </a:xfrm>
        </p:spPr>
        <p:txBody>
          <a:bodyPr anchor="ctr">
            <a:normAutofit/>
          </a:bodyPr>
          <a:lstStyle/>
          <a:p>
            <a:pPr algn="r"/>
            <a:endParaRPr lang="en-US" b="1" dirty="0">
              <a:solidFill>
                <a:srgbClr val="002060"/>
              </a:solidFill>
              <a:latin typeface="Cambria" panose="02040503050406030204" pitchFamily="18" charset="0"/>
              <a:cs typeface="Times New Roman" panose="02020603050405020304" pitchFamily="18" charset="0"/>
            </a:endParaRPr>
          </a:p>
          <a:p>
            <a:pPr algn="r"/>
            <a:endParaRPr lang="en-US" b="1" dirty="0">
              <a:solidFill>
                <a:srgbClr val="002060"/>
              </a:solidFill>
              <a:latin typeface="Cambria" panose="02040503050406030204" pitchFamily="18" charset="0"/>
              <a:cs typeface="Times New Roman" panose="02020603050405020304" pitchFamily="18" charset="0"/>
            </a:endParaRPr>
          </a:p>
          <a:p>
            <a:pPr algn="r"/>
            <a:r>
              <a:rPr lang="en-US" b="1" dirty="0">
                <a:solidFill>
                  <a:srgbClr val="002060"/>
                </a:solidFill>
                <a:latin typeface="Cambria" panose="02040503050406030204" pitchFamily="18" charset="0"/>
                <a:cs typeface="Times New Roman" panose="02020603050405020304" pitchFamily="18" charset="0"/>
              </a:rPr>
              <a:t>Janet Strevel Hayes</a:t>
            </a:r>
          </a:p>
          <a:p>
            <a:pPr algn="r"/>
            <a:r>
              <a:rPr lang="en-US" b="1" dirty="0">
                <a:solidFill>
                  <a:srgbClr val="002060"/>
                </a:solidFill>
                <a:latin typeface="Cambria" panose="02040503050406030204" pitchFamily="18" charset="0"/>
                <a:cs typeface="Times New Roman" panose="02020603050405020304" pitchFamily="18" charset="0"/>
              </a:rPr>
              <a:t>Email:  </a:t>
            </a:r>
            <a:r>
              <a:rPr lang="en-US" b="1" dirty="0">
                <a:solidFill>
                  <a:srgbClr val="002060"/>
                </a:solidFill>
                <a:latin typeface="Cambria" panose="02040503050406030204" pitchFamily="18" charset="0"/>
                <a:cs typeface="Times New Roman" panose="02020603050405020304" pitchFamily="18" charset="0"/>
                <a:hlinkClick r:id="rId2"/>
              </a:rPr>
              <a:t>JHayes@LewisThomason.com</a:t>
            </a:r>
            <a:r>
              <a:rPr lang="en-US" b="1" dirty="0">
                <a:solidFill>
                  <a:srgbClr val="002060"/>
                </a:solidFill>
                <a:latin typeface="Cambria" panose="02040503050406030204" pitchFamily="18" charset="0"/>
                <a:cs typeface="Times New Roman" panose="02020603050405020304" pitchFamily="18" charset="0"/>
              </a:rPr>
              <a:t>  </a:t>
            </a:r>
            <a:endParaRPr lang="en-US" sz="3200" b="1" dirty="0">
              <a:solidFill>
                <a:schemeClr val="accent1"/>
              </a:solidFill>
              <a:latin typeface="Cambria" panose="02040503050406030204" pitchFamily="18" charset="0"/>
              <a:cs typeface="Times New Roman" panose="02020603050405020304" pitchFamily="18" charset="0"/>
            </a:endParaRPr>
          </a:p>
          <a:p>
            <a:pPr algn="l"/>
            <a:endParaRPr lang="en-US" dirty="0"/>
          </a:p>
        </p:txBody>
      </p:sp>
      <p:pic>
        <p:nvPicPr>
          <p:cNvPr id="4" name="Picture 2">
            <a:extLst>
              <a:ext uri="{FF2B5EF4-FFF2-40B4-BE49-F238E27FC236}">
                <a16:creationId xmlns:a16="http://schemas.microsoft.com/office/drawing/2014/main" id="{FE259F26-BE5D-DBC0-034D-0F5258E4F5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011" r="13011"/>
          <a:stretch>
            <a:fillRect/>
          </a:stretch>
        </p:blipFill>
        <p:spPr bwMode="auto">
          <a:xfrm>
            <a:off x="9151141" y="3204455"/>
            <a:ext cx="2027238" cy="185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4">
            <a:extLst>
              <a:ext uri="{FF2B5EF4-FFF2-40B4-BE49-F238E27FC236}">
                <a16:creationId xmlns:a16="http://schemas.microsoft.com/office/drawing/2014/main" id="{E661CDBB-42CE-91A7-1137-66D53723D4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950" y="4853210"/>
            <a:ext cx="1923740" cy="1096572"/>
          </a:xfrm>
          <a:prstGeom prst="rect">
            <a:avLst/>
          </a:prstGeom>
        </p:spPr>
      </p:pic>
    </p:spTree>
    <p:extLst>
      <p:ext uri="{BB962C8B-B14F-4D97-AF65-F5344CB8AC3E}">
        <p14:creationId xmlns:p14="http://schemas.microsoft.com/office/powerpoint/2010/main" val="342551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62B5-84F7-4EC2-4631-8894CC274846}"/>
              </a:ext>
            </a:extLst>
          </p:cNvPr>
          <p:cNvSpPr>
            <a:spLocks noGrp="1"/>
          </p:cNvSpPr>
          <p:nvPr>
            <p:ph type="ctrTitle"/>
          </p:nvPr>
        </p:nvSpPr>
        <p:spPr>
          <a:xfrm>
            <a:off x="1524000" y="669939"/>
            <a:ext cx="9144000" cy="2759061"/>
          </a:xfrm>
        </p:spPr>
        <p:txBody>
          <a:bodyPr>
            <a:normAutofit/>
          </a:bodyPr>
          <a:lstStyle/>
          <a:p>
            <a:pPr algn="l"/>
            <a:r>
              <a:rPr lang="en-US" sz="3600" b="1" dirty="0"/>
              <a:t>Question 6: Damages</a:t>
            </a:r>
            <a:br>
              <a:rPr lang="en-US" sz="3600" b="1" dirty="0"/>
            </a:br>
            <a:br>
              <a:rPr lang="en-US" sz="3600" b="1" dirty="0"/>
            </a:br>
            <a:br>
              <a:rPr lang="en-US" sz="3600" dirty="0"/>
            </a:br>
            <a:r>
              <a:rPr lang="en-US" sz="3600" dirty="0"/>
              <a:t>List the types of damages that may be available to an employee in an employment law case:</a:t>
            </a:r>
          </a:p>
        </p:txBody>
      </p:sp>
    </p:spTree>
    <p:extLst>
      <p:ext uri="{BB962C8B-B14F-4D97-AF65-F5344CB8AC3E}">
        <p14:creationId xmlns:p14="http://schemas.microsoft.com/office/powerpoint/2010/main" val="3557624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5B2E5-5DE6-09C1-2867-0BF1965AEF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FC32F-FEC6-850E-30F3-975BB591AD67}"/>
              </a:ext>
            </a:extLst>
          </p:cNvPr>
          <p:cNvSpPr>
            <a:spLocks noGrp="1"/>
          </p:cNvSpPr>
          <p:nvPr>
            <p:ph type="ctrTitle"/>
          </p:nvPr>
        </p:nvSpPr>
        <p:spPr>
          <a:xfrm>
            <a:off x="1524000" y="1122362"/>
            <a:ext cx="9144000" cy="4942536"/>
          </a:xfrm>
        </p:spPr>
        <p:txBody>
          <a:bodyPr>
            <a:normAutofit fontScale="90000"/>
          </a:bodyPr>
          <a:lstStyle/>
          <a:p>
            <a:pPr algn="l"/>
            <a:r>
              <a:rPr lang="en-US" sz="3600" b="1" dirty="0"/>
              <a:t>Question 1: Legal Defense Costs</a:t>
            </a:r>
            <a:br>
              <a:rPr lang="en-US" sz="3600" b="1" dirty="0"/>
            </a:br>
            <a:br>
              <a:rPr lang="en-US" sz="3600" b="1" dirty="0"/>
            </a:br>
            <a:r>
              <a:rPr lang="en-US" sz="3600" dirty="0"/>
              <a:t>On average, how much does it cost an employer to </a:t>
            </a:r>
            <a:r>
              <a:rPr lang="en-US" sz="3600" b="1" dirty="0"/>
              <a:t>defend</a:t>
            </a:r>
            <a:r>
              <a:rPr lang="en-US" sz="3600" dirty="0"/>
              <a:t> against an employee lawsuit, regardless of the outcome?</a:t>
            </a:r>
            <a:br>
              <a:rPr lang="en-US" sz="3600" dirty="0"/>
            </a:br>
            <a:br>
              <a:rPr lang="en-US" sz="3600" dirty="0"/>
            </a:br>
            <a:r>
              <a:rPr lang="en-US" sz="3600" dirty="0"/>
              <a:t>A) $5,000</a:t>
            </a:r>
            <a:br>
              <a:rPr lang="en-US" sz="3600" dirty="0"/>
            </a:br>
            <a:r>
              <a:rPr lang="en-US" sz="3600" dirty="0"/>
              <a:t>B) $25,000</a:t>
            </a:r>
            <a:br>
              <a:rPr lang="en-US" sz="3600" dirty="0"/>
            </a:br>
            <a:r>
              <a:rPr lang="en-US" sz="3600" b="1" dirty="0">
                <a:solidFill>
                  <a:srgbClr val="FF0000"/>
                </a:solidFill>
              </a:rPr>
              <a:t>C) $125,000</a:t>
            </a:r>
            <a:br>
              <a:rPr lang="en-US" sz="3600" dirty="0"/>
            </a:br>
            <a:r>
              <a:rPr lang="en-US" sz="3600" dirty="0"/>
              <a:t>D) $1,000,000</a:t>
            </a:r>
            <a:br>
              <a:rPr lang="en-US" dirty="0"/>
            </a:br>
            <a:endParaRPr lang="en-US" dirty="0"/>
          </a:p>
        </p:txBody>
      </p:sp>
    </p:spTree>
    <p:extLst>
      <p:ext uri="{BB962C8B-B14F-4D97-AF65-F5344CB8AC3E}">
        <p14:creationId xmlns:p14="http://schemas.microsoft.com/office/powerpoint/2010/main" val="353906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B4B1FF-32D9-FF50-3DFA-DA4308E67EA1}"/>
              </a:ext>
            </a:extLst>
          </p:cNvPr>
          <p:cNvSpPr>
            <a:spLocks noGrp="1"/>
          </p:cNvSpPr>
          <p:nvPr>
            <p:ph type="ctrTitle"/>
          </p:nvPr>
        </p:nvSpPr>
        <p:spPr>
          <a:xfrm>
            <a:off x="982639" y="550505"/>
            <a:ext cx="4613300" cy="4756162"/>
          </a:xfrm>
        </p:spPr>
        <p:txBody>
          <a:bodyPr anchor="t">
            <a:normAutofit/>
          </a:bodyPr>
          <a:lstStyle/>
          <a:p>
            <a:pPr algn="l"/>
            <a:br>
              <a:rPr lang="en-US" sz="2400" dirty="0"/>
            </a:br>
            <a:r>
              <a:rPr lang="en-US" sz="2400" b="1" dirty="0"/>
              <a:t>Things to Remember:</a:t>
            </a:r>
            <a:br>
              <a:rPr lang="en-US" sz="2400" b="1" dirty="0"/>
            </a:br>
            <a:br>
              <a:rPr lang="en-US" sz="2400" dirty="0"/>
            </a:br>
            <a:r>
              <a:rPr lang="en-US" sz="2600" dirty="0"/>
              <a:t>* Average includes nominal cases that were settled quickly</a:t>
            </a:r>
            <a:br>
              <a:rPr lang="en-US" sz="2600" dirty="0"/>
            </a:br>
            <a:br>
              <a:rPr lang="en-US" sz="2600" dirty="0"/>
            </a:br>
            <a:r>
              <a:rPr lang="en-US" sz="2600" dirty="0"/>
              <a:t>* Average does not include cases where employee is awarded attorney fees ($300-$700/hour)</a:t>
            </a:r>
            <a:br>
              <a:rPr lang="en-US" sz="2600" dirty="0"/>
            </a:br>
            <a:br>
              <a:rPr lang="en-US" sz="2600" dirty="0"/>
            </a:br>
            <a:r>
              <a:rPr lang="en-US" sz="2600" dirty="0"/>
              <a:t>* Some cases  require costly expert witnesses</a:t>
            </a:r>
            <a:br>
              <a:rPr lang="en-US" sz="1600" dirty="0"/>
            </a:br>
            <a:br>
              <a:rPr lang="en-US" sz="1600" dirty="0"/>
            </a:br>
            <a:endParaRPr lang="en-US" sz="1600" dirty="0"/>
          </a:p>
        </p:txBody>
      </p:sp>
      <p:sp>
        <p:nvSpPr>
          <p:cNvPr id="3" name="Subtitle 2">
            <a:extLst>
              <a:ext uri="{FF2B5EF4-FFF2-40B4-BE49-F238E27FC236}">
                <a16:creationId xmlns:a16="http://schemas.microsoft.com/office/drawing/2014/main" id="{1305C079-E6C5-B1EA-157A-08D52078DB16}"/>
              </a:ext>
            </a:extLst>
          </p:cNvPr>
          <p:cNvSpPr>
            <a:spLocks noGrp="1"/>
          </p:cNvSpPr>
          <p:nvPr>
            <p:ph type="subTitle" idx="1"/>
          </p:nvPr>
        </p:nvSpPr>
        <p:spPr>
          <a:xfrm>
            <a:off x="982640" y="5768697"/>
            <a:ext cx="7140694" cy="688087"/>
          </a:xfrm>
        </p:spPr>
        <p:txBody>
          <a:bodyPr anchor="b">
            <a:normAutofit lnSpcReduction="10000"/>
          </a:bodyPr>
          <a:lstStyle/>
          <a:p>
            <a:r>
              <a:rPr lang="en-US" dirty="0"/>
              <a:t>DO NOT UNDERESTIMATE THE HARD COST OF LITIGATION!</a:t>
            </a:r>
          </a:p>
        </p:txBody>
      </p:sp>
      <p:sp>
        <p:nvSpPr>
          <p:cNvPr id="2057" name="Rectangle 2056">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9" name="Rectangle 2058">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1" name="Rectangle 2060">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Limiting Litigation Costs - Don't ...">
            <a:extLst>
              <a:ext uri="{FF2B5EF4-FFF2-40B4-BE49-F238E27FC236}">
                <a16:creationId xmlns:a16="http://schemas.microsoft.com/office/drawing/2014/main" id="{9DC66FFE-C7D9-4A9E-0C27-901F39DEE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099" r="9267" b="1"/>
          <a:stretch>
            <a:fillRect/>
          </a:stretch>
        </p:blipFill>
        <p:spPr bwMode="auto">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75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DFB20-EA18-0E86-B2BD-760A9F10B7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582F7-F868-89CE-1055-4A82B4D49AD7}"/>
              </a:ext>
            </a:extLst>
          </p:cNvPr>
          <p:cNvSpPr>
            <a:spLocks noGrp="1"/>
          </p:cNvSpPr>
          <p:nvPr>
            <p:ph type="ctrTitle"/>
          </p:nvPr>
        </p:nvSpPr>
        <p:spPr>
          <a:xfrm>
            <a:off x="1524000" y="0"/>
            <a:ext cx="9144000" cy="5971592"/>
          </a:xfrm>
        </p:spPr>
        <p:txBody>
          <a:bodyPr>
            <a:normAutofit fontScale="90000"/>
          </a:bodyPr>
          <a:lstStyle/>
          <a:p>
            <a:pPr algn="l"/>
            <a:br>
              <a:rPr lang="en-US" sz="4000" b="1" dirty="0"/>
            </a:br>
            <a:r>
              <a:rPr lang="en-US" sz="4000" b="1" dirty="0"/>
              <a:t>Question 2: Jury Awards</a:t>
            </a:r>
            <a:br>
              <a:rPr lang="en-US" sz="4000" b="1" dirty="0"/>
            </a:br>
            <a:br>
              <a:rPr lang="en-US" sz="4000" b="1" dirty="0"/>
            </a:br>
            <a:r>
              <a:rPr lang="en-US" sz="4000" dirty="0"/>
              <a:t>What is the </a:t>
            </a:r>
            <a:r>
              <a:rPr lang="en-US" sz="4000" b="1" dirty="0"/>
              <a:t>average jury award</a:t>
            </a:r>
            <a:r>
              <a:rPr lang="en-US" sz="4000" dirty="0"/>
              <a:t> in employment law cases that go to trial?</a:t>
            </a:r>
            <a:br>
              <a:rPr lang="en-US" sz="4000" dirty="0"/>
            </a:br>
            <a:br>
              <a:rPr lang="en-US" sz="4000" dirty="0"/>
            </a:br>
            <a:r>
              <a:rPr lang="en-US" sz="4000" dirty="0"/>
              <a:t>A) $50,000</a:t>
            </a:r>
            <a:br>
              <a:rPr lang="en-US" sz="4000" dirty="0"/>
            </a:br>
            <a:r>
              <a:rPr lang="en-US" sz="4000" dirty="0"/>
              <a:t>B) $150,000</a:t>
            </a:r>
            <a:br>
              <a:rPr lang="en-US" sz="4000" dirty="0"/>
            </a:br>
            <a:r>
              <a:rPr lang="en-US" sz="4000" dirty="0">
                <a:solidFill>
                  <a:srgbClr val="FF0000"/>
                </a:solidFill>
              </a:rPr>
              <a:t>C) $500,000</a:t>
            </a:r>
            <a:br>
              <a:rPr lang="en-US" sz="4000" dirty="0"/>
            </a:br>
            <a:r>
              <a:rPr lang="en-US" sz="4000" dirty="0"/>
              <a:t>D) $1.5 million</a:t>
            </a:r>
            <a:br>
              <a:rPr lang="en-US" dirty="0"/>
            </a:br>
            <a:endParaRPr lang="en-US" dirty="0"/>
          </a:p>
        </p:txBody>
      </p:sp>
    </p:spTree>
    <p:extLst>
      <p:ext uri="{BB962C8B-B14F-4D97-AF65-F5344CB8AC3E}">
        <p14:creationId xmlns:p14="http://schemas.microsoft.com/office/powerpoint/2010/main" val="3341166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319" name="Rectangle 1331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EBAA5C-25DB-A461-977E-3E41FEFCF303}"/>
              </a:ext>
            </a:extLst>
          </p:cNvPr>
          <p:cNvSpPr>
            <a:spLocks noGrp="1"/>
          </p:cNvSpPr>
          <p:nvPr>
            <p:ph type="title"/>
          </p:nvPr>
        </p:nvSpPr>
        <p:spPr>
          <a:xfrm>
            <a:off x="572493" y="238539"/>
            <a:ext cx="11018520" cy="1434415"/>
          </a:xfrm>
        </p:spPr>
        <p:txBody>
          <a:bodyPr anchor="b">
            <a:normAutofit/>
          </a:bodyPr>
          <a:lstStyle/>
          <a:p>
            <a:r>
              <a:rPr lang="en-US" sz="4600" dirty="0"/>
              <a:t>Beware of Nuclear Verdicts</a:t>
            </a:r>
          </a:p>
        </p:txBody>
      </p:sp>
      <p:sp>
        <p:nvSpPr>
          <p:cNvPr id="1332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4A17B27-587D-626D-DD07-1304F84413C3}"/>
              </a:ext>
            </a:extLst>
          </p:cNvPr>
          <p:cNvSpPr>
            <a:spLocks noGrp="1"/>
          </p:cNvSpPr>
          <p:nvPr>
            <p:ph idx="1"/>
          </p:nvPr>
        </p:nvSpPr>
        <p:spPr>
          <a:xfrm>
            <a:off x="572493" y="2071316"/>
            <a:ext cx="6713552" cy="4119172"/>
          </a:xfrm>
        </p:spPr>
        <p:txBody>
          <a:bodyPr anchor="t">
            <a:normAutofit/>
          </a:bodyPr>
          <a:lstStyle/>
          <a:p>
            <a:pPr marL="0" indent="0">
              <a:buNone/>
            </a:pPr>
            <a:r>
              <a:rPr lang="en-US" sz="1700" b="1" dirty="0"/>
              <a:t>“nuclear verdicts” </a:t>
            </a:r>
            <a:r>
              <a:rPr lang="en-US" sz="1700" dirty="0"/>
              <a:t>– unexpectedly high jury verdicts exceeding $10 million. </a:t>
            </a:r>
          </a:p>
          <a:p>
            <a:r>
              <a:rPr lang="en-US" sz="1700" dirty="0"/>
              <a:t>A </a:t>
            </a:r>
            <a:r>
              <a:rPr lang="en-US" sz="1700" dirty="0">
                <a:hlinkClick r:id="rId2"/>
              </a:rPr>
              <a:t>$58 million jury verdict for a workplace injury</a:t>
            </a:r>
            <a:r>
              <a:rPr lang="en-US" sz="1700" dirty="0"/>
              <a:t> – a California man broke his foot while working at a train manufacturing yard.</a:t>
            </a:r>
          </a:p>
          <a:p>
            <a:r>
              <a:rPr lang="en-US" sz="1700" dirty="0"/>
              <a:t>A </a:t>
            </a:r>
            <a:r>
              <a:rPr lang="en-US" sz="1700" dirty="0">
                <a:hlinkClick r:id="rId3"/>
              </a:rPr>
              <a:t>$35 million jury verdict for an ADA claim</a:t>
            </a:r>
            <a:r>
              <a:rPr lang="en-US" sz="1700" dirty="0"/>
              <a:t> – a truck driver in Nebraska alleged he was not hired because he is deaf.</a:t>
            </a:r>
          </a:p>
          <a:p>
            <a:r>
              <a:rPr lang="en-US" sz="1700" dirty="0"/>
              <a:t>A </a:t>
            </a:r>
            <a:r>
              <a:rPr lang="en-US" sz="1700" dirty="0">
                <a:hlinkClick r:id="rId4"/>
              </a:rPr>
              <a:t>$25.1 million jury verdict for unfair pay</a:t>
            </a:r>
            <a:r>
              <a:rPr lang="en-US" sz="1700" dirty="0"/>
              <a:t> – a former food and beverage manager in Texas alleged she was paid less than her male colleagues due to the “boy’s club” culture at the company.</a:t>
            </a:r>
          </a:p>
          <a:p>
            <a:r>
              <a:rPr lang="en-US" sz="1700" dirty="0"/>
              <a:t>An </a:t>
            </a:r>
            <a:r>
              <a:rPr lang="en-US" sz="1700" dirty="0">
                <a:hlinkClick r:id="rId5"/>
              </a:rPr>
              <a:t>$11.25 million jury verdict for retaliation</a:t>
            </a:r>
            <a:r>
              <a:rPr lang="en-US" sz="1700" dirty="0"/>
              <a:t> – a Black fitness instructor in New York alleged she was fired after she complained about a co-worker’s racist and sexually inappropriate comments.</a:t>
            </a:r>
          </a:p>
          <a:p>
            <a:endParaRPr lang="en-US" sz="1700" dirty="0"/>
          </a:p>
        </p:txBody>
      </p:sp>
      <p:pic>
        <p:nvPicPr>
          <p:cNvPr id="13314" name="Picture 2" descr="What Happens in a Lawsuit Settlement ...">
            <a:extLst>
              <a:ext uri="{FF2B5EF4-FFF2-40B4-BE49-F238E27FC236}">
                <a16:creationId xmlns:a16="http://schemas.microsoft.com/office/drawing/2014/main" id="{4CAC8515-B160-55BA-62A2-3832BCC087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23036" r="12943" b="-1"/>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879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67579-0DB7-65E4-D271-04916EED6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604FD-4F73-ED81-DF0B-057594FE26A4}"/>
              </a:ext>
            </a:extLst>
          </p:cNvPr>
          <p:cNvSpPr>
            <a:spLocks noGrp="1"/>
          </p:cNvSpPr>
          <p:nvPr>
            <p:ph type="ctrTitle"/>
          </p:nvPr>
        </p:nvSpPr>
        <p:spPr>
          <a:xfrm>
            <a:off x="1524000" y="1122362"/>
            <a:ext cx="9144000" cy="4811907"/>
          </a:xfrm>
        </p:spPr>
        <p:txBody>
          <a:bodyPr>
            <a:noAutofit/>
          </a:bodyPr>
          <a:lstStyle/>
          <a:p>
            <a:pPr algn="l"/>
            <a:r>
              <a:rPr lang="en-US" sz="3600" b="1" dirty="0"/>
              <a:t>Question 3: Settlement vs. Trial</a:t>
            </a:r>
            <a:br>
              <a:rPr lang="en-US" sz="3600" b="1" dirty="0"/>
            </a:br>
            <a:br>
              <a:rPr lang="en-US" sz="3600" b="1" dirty="0"/>
            </a:br>
            <a:r>
              <a:rPr lang="en-US" sz="3600" dirty="0"/>
              <a:t>What percentage of employment lawsuits are </a:t>
            </a:r>
            <a:r>
              <a:rPr lang="en-US" sz="3600" b="1" dirty="0"/>
              <a:t>settled before reaching trial</a:t>
            </a:r>
            <a:r>
              <a:rPr lang="en-US" sz="3600" dirty="0"/>
              <a:t>?</a:t>
            </a:r>
            <a:br>
              <a:rPr lang="en-US" sz="3600" dirty="0"/>
            </a:br>
            <a:br>
              <a:rPr lang="en-US" sz="3600" dirty="0"/>
            </a:br>
            <a:r>
              <a:rPr lang="en-US" sz="3600" dirty="0"/>
              <a:t>A) 10%</a:t>
            </a:r>
            <a:br>
              <a:rPr lang="en-US" sz="3600" dirty="0"/>
            </a:br>
            <a:r>
              <a:rPr lang="en-US" sz="3600" dirty="0"/>
              <a:t>B) 25%</a:t>
            </a:r>
            <a:br>
              <a:rPr lang="en-US" sz="3600" dirty="0"/>
            </a:br>
            <a:r>
              <a:rPr lang="en-US" sz="3600" dirty="0"/>
              <a:t>C) 65%</a:t>
            </a:r>
            <a:br>
              <a:rPr lang="en-US" sz="3600" dirty="0"/>
            </a:br>
            <a:r>
              <a:rPr lang="en-US" sz="3600" dirty="0">
                <a:solidFill>
                  <a:srgbClr val="FF0000"/>
                </a:solidFill>
              </a:rPr>
              <a:t>D) Over 95%</a:t>
            </a:r>
            <a:br>
              <a:rPr lang="en-US" sz="3600" dirty="0"/>
            </a:br>
            <a:endParaRPr lang="en-US" sz="3600" dirty="0"/>
          </a:p>
        </p:txBody>
      </p:sp>
    </p:spTree>
    <p:extLst>
      <p:ext uri="{BB962C8B-B14F-4D97-AF65-F5344CB8AC3E}">
        <p14:creationId xmlns:p14="http://schemas.microsoft.com/office/powerpoint/2010/main" val="3171586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D3423-2568-24FA-A4D6-0F3EC6A02A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F3A4B2-41A6-16AC-0AA5-E867C7FA0D1F}"/>
              </a:ext>
            </a:extLst>
          </p:cNvPr>
          <p:cNvSpPr>
            <a:spLocks noGrp="1"/>
          </p:cNvSpPr>
          <p:nvPr>
            <p:ph type="ctrTitle"/>
          </p:nvPr>
        </p:nvSpPr>
        <p:spPr>
          <a:xfrm>
            <a:off x="1524000" y="1122362"/>
            <a:ext cx="9144000" cy="5315759"/>
          </a:xfrm>
        </p:spPr>
        <p:txBody>
          <a:bodyPr>
            <a:normAutofit fontScale="90000"/>
          </a:bodyPr>
          <a:lstStyle/>
          <a:p>
            <a:pPr algn="l"/>
            <a:r>
              <a:rPr lang="en-US" sz="4000" b="1" dirty="0"/>
              <a:t>Question 4: Time to Resolve</a:t>
            </a:r>
            <a:br>
              <a:rPr lang="en-US" sz="4000" b="1" dirty="0"/>
            </a:br>
            <a:br>
              <a:rPr lang="en-US" sz="4000" b="1" dirty="0"/>
            </a:br>
            <a:r>
              <a:rPr lang="en-US" sz="4000" dirty="0"/>
              <a:t>On average, how long does it take to resolve an employment lawsuit from filing to resolution?</a:t>
            </a:r>
            <a:br>
              <a:rPr lang="en-US" sz="4000" dirty="0"/>
            </a:br>
            <a:br>
              <a:rPr lang="en-US" sz="4000" dirty="0"/>
            </a:br>
            <a:r>
              <a:rPr lang="en-US" sz="4000" dirty="0"/>
              <a:t>A) 3 months</a:t>
            </a:r>
            <a:br>
              <a:rPr lang="en-US" sz="4000" dirty="0"/>
            </a:br>
            <a:r>
              <a:rPr lang="en-US" sz="4000" dirty="0"/>
              <a:t>B) 6 months</a:t>
            </a:r>
            <a:br>
              <a:rPr lang="en-US" sz="4000" dirty="0"/>
            </a:br>
            <a:r>
              <a:rPr lang="en-US" sz="4000" dirty="0">
                <a:solidFill>
                  <a:srgbClr val="FF0000"/>
                </a:solidFill>
              </a:rPr>
              <a:t>C) 18 months</a:t>
            </a:r>
            <a:br>
              <a:rPr lang="en-US" sz="4000" dirty="0"/>
            </a:br>
            <a:r>
              <a:rPr lang="en-US" sz="4000" dirty="0"/>
              <a:t>D) 5 years</a:t>
            </a:r>
            <a:br>
              <a:rPr lang="en-US" dirty="0"/>
            </a:br>
            <a:endParaRPr lang="en-US" dirty="0"/>
          </a:p>
        </p:txBody>
      </p:sp>
    </p:spTree>
    <p:extLst>
      <p:ext uri="{BB962C8B-B14F-4D97-AF65-F5344CB8AC3E}">
        <p14:creationId xmlns:p14="http://schemas.microsoft.com/office/powerpoint/2010/main" val="3442112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8DF95-0949-BEB2-4C2B-701E982A79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2252F4-DCB4-25B4-A01C-402012E09AA4}"/>
              </a:ext>
            </a:extLst>
          </p:cNvPr>
          <p:cNvSpPr>
            <a:spLocks noGrp="1"/>
          </p:cNvSpPr>
          <p:nvPr>
            <p:ph type="ctrTitle"/>
          </p:nvPr>
        </p:nvSpPr>
        <p:spPr>
          <a:xfrm>
            <a:off x="1524000" y="1122362"/>
            <a:ext cx="9144000" cy="5334422"/>
          </a:xfrm>
        </p:spPr>
        <p:txBody>
          <a:bodyPr>
            <a:normAutofit fontScale="90000"/>
          </a:bodyPr>
          <a:lstStyle/>
          <a:p>
            <a:pPr algn="l"/>
            <a:r>
              <a:rPr lang="en-US" sz="3600" b="1" dirty="0"/>
              <a:t>Question 5: Lost Productivity</a:t>
            </a:r>
            <a:br>
              <a:rPr lang="en-US" sz="3600" dirty="0"/>
            </a:br>
            <a:br>
              <a:rPr lang="en-US" sz="3600" dirty="0"/>
            </a:br>
            <a:r>
              <a:rPr lang="en-US" sz="3600" dirty="0"/>
              <a:t>Suppose employee sues employer for gender discrimination and employee’s attorney subpoenas every female employee for a discovery deposition.  What is the statutory limit on the number of hours of lost time the employer may be forced to suffer for the depositions?</a:t>
            </a:r>
            <a:br>
              <a:rPr lang="en-US" sz="3600" dirty="0"/>
            </a:br>
            <a:br>
              <a:rPr lang="en-US" sz="3600" dirty="0"/>
            </a:br>
            <a:r>
              <a:rPr lang="en-US" sz="3600" dirty="0"/>
              <a:t>A)  one hour/employee</a:t>
            </a:r>
            <a:br>
              <a:rPr lang="en-US" sz="3600" dirty="0"/>
            </a:br>
            <a:r>
              <a:rPr lang="en-US" sz="3600" dirty="0"/>
              <a:t>B) 20 hours total deposition time</a:t>
            </a:r>
            <a:br>
              <a:rPr lang="en-US" sz="3600" dirty="0"/>
            </a:br>
            <a:r>
              <a:rPr lang="en-US" sz="3600" dirty="0"/>
              <a:t>C) five hours/employee absent court order</a:t>
            </a:r>
            <a:br>
              <a:rPr lang="en-US" sz="3600" dirty="0"/>
            </a:br>
            <a:r>
              <a:rPr lang="en-US" sz="3600" dirty="0">
                <a:solidFill>
                  <a:srgbClr val="FF0000"/>
                </a:solidFill>
              </a:rPr>
              <a:t>D) there is no statutory limit </a:t>
            </a:r>
            <a:br>
              <a:rPr lang="en-US" sz="3600" dirty="0"/>
            </a:br>
            <a:r>
              <a:rPr lang="en-US" sz="3600" dirty="0"/>
              <a:t> </a:t>
            </a:r>
          </a:p>
        </p:txBody>
      </p:sp>
    </p:spTree>
    <p:extLst>
      <p:ext uri="{BB962C8B-B14F-4D97-AF65-F5344CB8AC3E}">
        <p14:creationId xmlns:p14="http://schemas.microsoft.com/office/powerpoint/2010/main" val="1877315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B39F1-DC68-C051-D6EA-0B9A3BCC5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CF29BC-8BC3-2C5C-0FC3-1D00DC7FAA6D}"/>
              </a:ext>
            </a:extLst>
          </p:cNvPr>
          <p:cNvSpPr>
            <a:spLocks noGrp="1"/>
          </p:cNvSpPr>
          <p:nvPr>
            <p:ph type="ctrTitle"/>
          </p:nvPr>
        </p:nvSpPr>
        <p:spPr>
          <a:xfrm>
            <a:off x="1524000" y="223935"/>
            <a:ext cx="9144000" cy="7165910"/>
          </a:xfrm>
        </p:spPr>
        <p:txBody>
          <a:bodyPr>
            <a:normAutofit/>
          </a:bodyPr>
          <a:lstStyle/>
          <a:p>
            <a:pPr algn="l"/>
            <a:r>
              <a:rPr lang="en-US" sz="2200" b="1" dirty="0"/>
              <a:t>Question 6: Damages</a:t>
            </a:r>
            <a:br>
              <a:rPr lang="en-US" sz="2200" b="1" dirty="0"/>
            </a:br>
            <a:br>
              <a:rPr lang="en-US" sz="2200" b="1" dirty="0"/>
            </a:br>
            <a:br>
              <a:rPr lang="en-US" sz="2200" dirty="0"/>
            </a:br>
            <a:r>
              <a:rPr lang="en-US" sz="2200" dirty="0"/>
              <a:t>List the types of damages that may be available to an employee in an employment law case:</a:t>
            </a:r>
            <a:br>
              <a:rPr lang="en-US" sz="2200" dirty="0"/>
            </a:br>
            <a:br>
              <a:rPr lang="en-US" sz="2200" dirty="0"/>
            </a:br>
            <a:r>
              <a:rPr lang="en-US" sz="2200" dirty="0">
                <a:solidFill>
                  <a:srgbClr val="FF0000"/>
                </a:solidFill>
              </a:rPr>
              <a:t>1.  </a:t>
            </a:r>
            <a:r>
              <a:rPr lang="en-US" sz="2200" b="1" dirty="0">
                <a:solidFill>
                  <a:srgbClr val="FF0000"/>
                </a:solidFill>
              </a:rPr>
              <a:t>Economic Damages – Back Pay and Possibly Front Pay</a:t>
            </a:r>
            <a:br>
              <a:rPr lang="en-US" sz="2200" dirty="0">
                <a:solidFill>
                  <a:srgbClr val="FF0000"/>
                </a:solidFill>
              </a:rPr>
            </a:br>
            <a:r>
              <a:rPr lang="en-US" sz="2200" dirty="0">
                <a:solidFill>
                  <a:srgbClr val="FF0000"/>
                </a:solidFill>
              </a:rPr>
              <a:t>	Back pay = lost wages and out of pocket costs (i.e. COBRA premiums)</a:t>
            </a:r>
            <a:br>
              <a:rPr lang="en-US" sz="2200" dirty="0">
                <a:solidFill>
                  <a:srgbClr val="FF0000"/>
                </a:solidFill>
              </a:rPr>
            </a:br>
            <a:r>
              <a:rPr lang="en-US" sz="2200" dirty="0">
                <a:solidFill>
                  <a:srgbClr val="FF0000"/>
                </a:solidFill>
              </a:rPr>
              <a:t>	Front pay = compensates for future impact of no job – not always available</a:t>
            </a:r>
            <a:br>
              <a:rPr lang="en-US" sz="2200" dirty="0">
                <a:solidFill>
                  <a:srgbClr val="FF0000"/>
                </a:solidFill>
              </a:rPr>
            </a:br>
            <a:br>
              <a:rPr lang="en-US" sz="2200" dirty="0">
                <a:solidFill>
                  <a:srgbClr val="FF0000"/>
                </a:solidFill>
              </a:rPr>
            </a:br>
            <a:r>
              <a:rPr lang="en-US" sz="2200" b="1" dirty="0">
                <a:solidFill>
                  <a:srgbClr val="FF0000"/>
                </a:solidFill>
              </a:rPr>
              <a:t>2.  Compensatory Damage</a:t>
            </a:r>
            <a:br>
              <a:rPr lang="en-US" sz="2200" dirty="0">
                <a:solidFill>
                  <a:srgbClr val="FF0000"/>
                </a:solidFill>
              </a:rPr>
            </a:br>
            <a:r>
              <a:rPr lang="en-US" sz="2200" dirty="0">
                <a:solidFill>
                  <a:srgbClr val="FF0000"/>
                </a:solidFill>
              </a:rPr>
              <a:t>	Mental anguish/pain and suffering (probably requires an expert)</a:t>
            </a:r>
            <a:br>
              <a:rPr lang="en-US" sz="2200" dirty="0">
                <a:solidFill>
                  <a:srgbClr val="FF0000"/>
                </a:solidFill>
              </a:rPr>
            </a:br>
            <a:br>
              <a:rPr lang="en-US" sz="2200" b="1" dirty="0">
                <a:solidFill>
                  <a:srgbClr val="FF0000"/>
                </a:solidFill>
              </a:rPr>
            </a:br>
            <a:r>
              <a:rPr lang="en-US" sz="2200" b="1" dirty="0">
                <a:solidFill>
                  <a:srgbClr val="FF0000"/>
                </a:solidFill>
              </a:rPr>
              <a:t>3.  Punitive Damages</a:t>
            </a:r>
            <a:br>
              <a:rPr lang="en-US" sz="2200" dirty="0">
                <a:solidFill>
                  <a:srgbClr val="FF0000"/>
                </a:solidFill>
              </a:rPr>
            </a:br>
            <a:r>
              <a:rPr lang="en-US" sz="2200" dirty="0">
                <a:solidFill>
                  <a:srgbClr val="FF0000"/>
                </a:solidFill>
              </a:rPr>
              <a:t>	Punishment damages designed to deter future misconduct (may be capped based on size of employer)</a:t>
            </a:r>
            <a:br>
              <a:rPr lang="en-US" sz="2200" dirty="0">
                <a:solidFill>
                  <a:srgbClr val="FF0000"/>
                </a:solidFill>
              </a:rPr>
            </a:br>
            <a:br>
              <a:rPr lang="en-US" sz="2200" b="1" dirty="0">
                <a:solidFill>
                  <a:srgbClr val="FF0000"/>
                </a:solidFill>
              </a:rPr>
            </a:br>
            <a:r>
              <a:rPr lang="en-US" sz="2200" b="1" dirty="0">
                <a:solidFill>
                  <a:srgbClr val="FF0000"/>
                </a:solidFill>
              </a:rPr>
              <a:t>4.  Fee Shifting </a:t>
            </a:r>
            <a:br>
              <a:rPr lang="en-US" sz="2200" dirty="0">
                <a:solidFill>
                  <a:srgbClr val="FF0000"/>
                </a:solidFill>
              </a:rPr>
            </a:br>
            <a:r>
              <a:rPr lang="en-US" sz="2200" dirty="0">
                <a:solidFill>
                  <a:srgbClr val="FF0000"/>
                </a:solidFill>
              </a:rPr>
              <a:t>	Huge leverage for settlement; not capped based on size of award</a:t>
            </a:r>
            <a:br>
              <a:rPr lang="en-US" sz="3600" dirty="0"/>
            </a:br>
            <a:br>
              <a:rPr lang="en-US" sz="3600" dirty="0"/>
            </a:br>
            <a:endParaRPr lang="en-US" sz="3600" dirty="0"/>
          </a:p>
        </p:txBody>
      </p:sp>
    </p:spTree>
    <p:extLst>
      <p:ext uri="{BB962C8B-B14F-4D97-AF65-F5344CB8AC3E}">
        <p14:creationId xmlns:p14="http://schemas.microsoft.com/office/powerpoint/2010/main" val="1217133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51F77B6A-7F53-4B28-B73D-C8CC899AB2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C2D3D6-B00E-BD6B-6995-C3CEA6C7C68F}"/>
              </a:ext>
            </a:extLst>
          </p:cNvPr>
          <p:cNvSpPr>
            <a:spLocks noGrp="1"/>
          </p:cNvSpPr>
          <p:nvPr>
            <p:ph type="ctrTitle"/>
          </p:nvPr>
        </p:nvSpPr>
        <p:spPr>
          <a:xfrm>
            <a:off x="6726578" y="685680"/>
            <a:ext cx="4688788" cy="3596201"/>
          </a:xfrm>
        </p:spPr>
        <p:txBody>
          <a:bodyPr>
            <a:normAutofit/>
          </a:bodyPr>
          <a:lstStyle/>
          <a:p>
            <a:r>
              <a:rPr lang="en-US" sz="5400" dirty="0">
                <a:solidFill>
                  <a:schemeClr val="bg1"/>
                </a:solidFill>
              </a:rPr>
              <a:t>How risk-aware are you?</a:t>
            </a:r>
            <a:br>
              <a:rPr lang="en-US" sz="5400" dirty="0">
                <a:solidFill>
                  <a:schemeClr val="bg1"/>
                </a:solidFill>
              </a:rPr>
            </a:br>
            <a:endParaRPr lang="en-US" sz="5400" dirty="0">
              <a:solidFill>
                <a:schemeClr val="bg1"/>
              </a:solidFill>
            </a:endParaRPr>
          </a:p>
        </p:txBody>
      </p:sp>
      <p:grpSp>
        <p:nvGrpSpPr>
          <p:cNvPr id="4105" name="Group 4104">
            <a:extLst>
              <a:ext uri="{FF2B5EF4-FFF2-40B4-BE49-F238E27FC236}">
                <a16:creationId xmlns:a16="http://schemas.microsoft.com/office/drawing/2014/main" id="{2515629F-0D83-4A44-A125-CD50FC660A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013" y="1361348"/>
            <a:ext cx="4833902" cy="4258176"/>
            <a:chOff x="1674895" y="1345036"/>
            <a:chExt cx="5428610" cy="4210939"/>
          </a:xfrm>
        </p:grpSpPr>
        <p:sp>
          <p:nvSpPr>
            <p:cNvPr id="4106" name="Rectangle 4105">
              <a:extLst>
                <a:ext uri="{FF2B5EF4-FFF2-40B4-BE49-F238E27FC236}">
                  <a16:creationId xmlns:a16="http://schemas.microsoft.com/office/drawing/2014/main" id="{81A5080B-EAC4-4530-815C-DE8DACA09D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7" name="Rectangle 4106">
              <a:extLst>
                <a:ext uri="{FF2B5EF4-FFF2-40B4-BE49-F238E27FC236}">
                  <a16:creationId xmlns:a16="http://schemas.microsoft.com/office/drawing/2014/main" id="{14667345-04B5-4757-9CE0-969DC1DE5E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109" name="Freeform: Shape 4108">
            <a:extLst>
              <a:ext uri="{FF2B5EF4-FFF2-40B4-BE49-F238E27FC236}">
                <a16:creationId xmlns:a16="http://schemas.microsoft.com/office/drawing/2014/main" id="{F6E412EF-CF39-4C25-85B0-DB30B1B0A8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003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4111" name="Freeform: Shape 4110">
            <a:extLst>
              <a:ext uri="{FF2B5EF4-FFF2-40B4-BE49-F238E27FC236}">
                <a16:creationId xmlns:a16="http://schemas.microsoft.com/office/drawing/2014/main" id="{E8DA6235-17F2-4C9E-88C6-C5D38D8D3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76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4113" name="Rectangle 4112">
            <a:extLst>
              <a:ext uri="{FF2B5EF4-FFF2-40B4-BE49-F238E27FC236}">
                <a16:creationId xmlns:a16="http://schemas.microsoft.com/office/drawing/2014/main" id="{B55DEF71-1741-4489-8E77-46FC5BAA6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9494" y="1220741"/>
            <a:ext cx="4833901" cy="4258176"/>
          </a:xfrm>
          <a:prstGeom prst="rect">
            <a:avLst/>
          </a:prstGeom>
          <a:solidFill>
            <a:schemeClr val="tx1"/>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5" name="Rectangle 4114">
            <a:extLst>
              <a:ext uri="{FF2B5EF4-FFF2-40B4-BE49-F238E27FC236}">
                <a16:creationId xmlns:a16="http://schemas.microsoft.com/office/drawing/2014/main" id="{82347B6D-A7CC-48EB-861F-917D0D61E3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9494" y="1220741"/>
            <a:ext cx="4833901" cy="4258176"/>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7" name="Oval 4116">
            <a:extLst>
              <a:ext uri="{FF2B5EF4-FFF2-40B4-BE49-F238E27FC236}">
                <a16:creationId xmlns:a16="http://schemas.microsoft.com/office/drawing/2014/main" id="{A7A0A46D-CC9B-4E32-870A-7BC2DF940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7284" y="4357092"/>
            <a:ext cx="319941" cy="31994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119" name="Oval 4118">
            <a:extLst>
              <a:ext uri="{FF2B5EF4-FFF2-40B4-BE49-F238E27FC236}">
                <a16:creationId xmlns:a16="http://schemas.microsoft.com/office/drawing/2014/main" id="{9178722E-1BD0-427E-BAAE-4F206DAB5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7284" y="4357092"/>
            <a:ext cx="319941"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4098" name="Picture 2" descr="The Most Fun Classroom Games ...">
            <a:extLst>
              <a:ext uri="{FF2B5EF4-FFF2-40B4-BE49-F238E27FC236}">
                <a16:creationId xmlns:a16="http://schemas.microsoft.com/office/drawing/2014/main" id="{89D26497-B258-5C7E-0AA6-81A803F499B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00022" y="1787026"/>
            <a:ext cx="4172845" cy="3125605"/>
          </a:xfrm>
          <a:prstGeom prst="rect">
            <a:avLst/>
          </a:prstGeom>
          <a:noFill/>
          <a:ln w="28575">
            <a:noFill/>
          </a:ln>
          <a:extLst>
            <a:ext uri="{909E8E84-426E-40DD-AFC4-6F175D3DCCD1}">
              <a14:hiddenFill xmlns:a14="http://schemas.microsoft.com/office/drawing/2010/main">
                <a:solidFill>
                  <a:srgbClr val="FFFFFF"/>
                </a:solidFill>
              </a14:hiddenFill>
            </a:ext>
          </a:extLst>
        </p:spPr>
      </p:pic>
      <p:sp>
        <p:nvSpPr>
          <p:cNvPr id="4121" name="Graphic 212">
            <a:extLst>
              <a:ext uri="{FF2B5EF4-FFF2-40B4-BE49-F238E27FC236}">
                <a16:creationId xmlns:a16="http://schemas.microsoft.com/office/drawing/2014/main" id="{A753B935-E3DD-466D-BFAC-68E0BE02D0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1971" y="858936"/>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EDFC00"/>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4123" name="Graphic 212">
            <a:extLst>
              <a:ext uri="{FF2B5EF4-FFF2-40B4-BE49-F238E27FC236}">
                <a16:creationId xmlns:a16="http://schemas.microsoft.com/office/drawing/2014/main" id="{FB034F26-4148-4B59-B493-14D7A9A8B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1971" y="858936"/>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EDFC00">
              <a:alpha val="30000"/>
            </a:srgb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4125" name="Graphic 185">
            <a:extLst>
              <a:ext uri="{FF2B5EF4-FFF2-40B4-BE49-F238E27FC236}">
                <a16:creationId xmlns:a16="http://schemas.microsoft.com/office/drawing/2014/main" id="{5E6BB5FD-DB7B-4BE3-BA45-1EF042115E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4126" name="Freeform: Shape 4125">
              <a:extLst>
                <a:ext uri="{FF2B5EF4-FFF2-40B4-BE49-F238E27FC236}">
                  <a16:creationId xmlns:a16="http://schemas.microsoft.com/office/drawing/2014/main" id="{9929FF76-4B3A-4294-BE6E-B507B22D1B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127" name="Freeform: Shape 4126">
              <a:extLst>
                <a:ext uri="{FF2B5EF4-FFF2-40B4-BE49-F238E27FC236}">
                  <a16:creationId xmlns:a16="http://schemas.microsoft.com/office/drawing/2014/main" id="{253C18A4-10CC-4E91-A8A2-D5368972A1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128" name="Freeform: Shape 4127">
              <a:extLst>
                <a:ext uri="{FF2B5EF4-FFF2-40B4-BE49-F238E27FC236}">
                  <a16:creationId xmlns:a16="http://schemas.microsoft.com/office/drawing/2014/main" id="{6356AC2F-73E0-44FD-B346-A209D274D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129" name="Freeform: Shape 4128">
              <a:extLst>
                <a:ext uri="{FF2B5EF4-FFF2-40B4-BE49-F238E27FC236}">
                  <a16:creationId xmlns:a16="http://schemas.microsoft.com/office/drawing/2014/main" id="{95A85581-9712-414C-82D4-2FE96ACB2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130" name="Freeform: Shape 4129">
              <a:extLst>
                <a:ext uri="{FF2B5EF4-FFF2-40B4-BE49-F238E27FC236}">
                  <a16:creationId xmlns:a16="http://schemas.microsoft.com/office/drawing/2014/main" id="{1B0828F2-35E7-4424-8082-6C258B676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131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0" name="Rectangle 1039">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42" name="Rectangle 1041">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492"/>
            <a:ext cx="12191998" cy="1575955"/>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Rectangle 1043">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35"/>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Rectangle 1045">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8" y="-5307777"/>
            <a:ext cx="1576446" cy="12192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8" name="Rectangle 1047">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25434" y="986"/>
            <a:ext cx="4303422" cy="1575461"/>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75ADD3-2E7D-6C5F-253D-878ED1799BA5}"/>
              </a:ext>
            </a:extLst>
          </p:cNvPr>
          <p:cNvSpPr>
            <a:spLocks noGrp="1"/>
          </p:cNvSpPr>
          <p:nvPr>
            <p:ph type="ctrTitle"/>
          </p:nvPr>
        </p:nvSpPr>
        <p:spPr>
          <a:xfrm>
            <a:off x="699714" y="353160"/>
            <a:ext cx="11163632" cy="898581"/>
          </a:xfrm>
        </p:spPr>
        <p:txBody>
          <a:bodyPr anchor="ctr">
            <a:normAutofit/>
          </a:bodyPr>
          <a:lstStyle/>
          <a:p>
            <a:r>
              <a:rPr lang="en-US" sz="4000" dirty="0">
                <a:solidFill>
                  <a:srgbClr val="FFFFFF"/>
                </a:solidFill>
              </a:rPr>
              <a:t>Grandma (and Ben Franklin) were on to something</a:t>
            </a:r>
          </a:p>
        </p:txBody>
      </p:sp>
      <p:sp>
        <p:nvSpPr>
          <p:cNvPr id="3" name="Subtitle 2">
            <a:extLst>
              <a:ext uri="{FF2B5EF4-FFF2-40B4-BE49-F238E27FC236}">
                <a16:creationId xmlns:a16="http://schemas.microsoft.com/office/drawing/2014/main" id="{71D85F09-52E1-8A84-6156-367EB27FC958}"/>
              </a:ext>
            </a:extLst>
          </p:cNvPr>
          <p:cNvSpPr>
            <a:spLocks noGrp="1"/>
          </p:cNvSpPr>
          <p:nvPr>
            <p:ph type="subTitle" idx="1"/>
          </p:nvPr>
        </p:nvSpPr>
        <p:spPr>
          <a:xfrm flipH="1">
            <a:off x="11863346" y="353160"/>
            <a:ext cx="45719" cy="864517"/>
          </a:xfrm>
        </p:spPr>
        <p:txBody>
          <a:bodyPr anchor="ctr">
            <a:normAutofit/>
          </a:bodyPr>
          <a:lstStyle/>
          <a:p>
            <a:pPr algn="l"/>
            <a:endParaRPr lang="en-US" sz="2000" dirty="0">
              <a:solidFill>
                <a:srgbClr val="FFFFFF"/>
              </a:solidFill>
            </a:endParaRPr>
          </a:p>
        </p:txBody>
      </p:sp>
      <p:pic>
        <p:nvPicPr>
          <p:cNvPr id="1028" name="Picture 4" descr="Prevention is Worth a Pound of Cure ...">
            <a:extLst>
              <a:ext uri="{FF2B5EF4-FFF2-40B4-BE49-F238E27FC236}">
                <a16:creationId xmlns:a16="http://schemas.microsoft.com/office/drawing/2014/main" id="{9A81B658-A161-6AF7-2AA7-AA0B623D862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5748" y="2904604"/>
            <a:ext cx="5983632" cy="169286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An Ounce of Prevention is Worth a Pound ...">
            <a:extLst>
              <a:ext uri="{FF2B5EF4-FFF2-40B4-BE49-F238E27FC236}">
                <a16:creationId xmlns:a16="http://schemas.microsoft.com/office/drawing/2014/main" id="{0444AA6D-D844-22D6-D62A-863EA8310D3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65910" y="2217815"/>
            <a:ext cx="3789194" cy="3997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257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7" name="Group 5126">
            <a:extLst>
              <a:ext uri="{FF2B5EF4-FFF2-40B4-BE49-F238E27FC236}">
                <a16:creationId xmlns:a16="http://schemas.microsoft.com/office/drawing/2014/main" id="{D19F7815-3AA2-7679-26F4-A63338C8BD5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68" y="4843169"/>
            <a:ext cx="12196668" cy="2016059"/>
            <a:chOff x="-4668" y="4843169"/>
            <a:chExt cx="12196668" cy="2016059"/>
          </a:xfrm>
        </p:grpSpPr>
        <p:sp>
          <p:nvSpPr>
            <p:cNvPr id="5128" name="Rectangle 5127">
              <a:extLst>
                <a:ext uri="{FF2B5EF4-FFF2-40B4-BE49-F238E27FC236}">
                  <a16:creationId xmlns:a16="http://schemas.microsoft.com/office/drawing/2014/main" id="{656154CE-3587-5C44-2A6B-1FE49B302C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668" y="4843169"/>
              <a:ext cx="12196668" cy="2015947"/>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Rectangle 5128">
              <a:extLst>
                <a:ext uri="{FF2B5EF4-FFF2-40B4-BE49-F238E27FC236}">
                  <a16:creationId xmlns:a16="http://schemas.microsoft.com/office/drawing/2014/main" id="{3E7A46DB-98C4-E666-AEC5-DF8B5DD9E7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68" y="4844400"/>
              <a:ext cx="10565988" cy="2014828"/>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0" name="Rectangle 5129">
              <a:extLst>
                <a:ext uri="{FF2B5EF4-FFF2-40B4-BE49-F238E27FC236}">
                  <a16:creationId xmlns:a16="http://schemas.microsoft.com/office/drawing/2014/main" id="{89F8962A-028A-2EBA-FBCF-F9B0334400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68" y="4843170"/>
              <a:ext cx="10309010" cy="2006799"/>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1" name="Rectangle 5130">
              <a:extLst>
                <a:ext uri="{FF2B5EF4-FFF2-40B4-BE49-F238E27FC236}">
                  <a16:creationId xmlns:a16="http://schemas.microsoft.com/office/drawing/2014/main" id="{2F139663-D7C2-5898-E610-2183584AC5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05876" y="4851203"/>
              <a:ext cx="8086124" cy="200679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 name="Title 1">
            <a:extLst>
              <a:ext uri="{FF2B5EF4-FFF2-40B4-BE49-F238E27FC236}">
                <a16:creationId xmlns:a16="http://schemas.microsoft.com/office/drawing/2014/main" id="{05CCD476-F317-E7AA-B3AF-704641CFA203}"/>
              </a:ext>
            </a:extLst>
          </p:cNvPr>
          <p:cNvSpPr>
            <a:spLocks noGrp="1"/>
          </p:cNvSpPr>
          <p:nvPr>
            <p:ph type="ctrTitle"/>
          </p:nvPr>
        </p:nvSpPr>
        <p:spPr>
          <a:xfrm>
            <a:off x="1611630" y="5167417"/>
            <a:ext cx="8949690" cy="1174189"/>
          </a:xfrm>
        </p:spPr>
        <p:txBody>
          <a:bodyPr anchor="b">
            <a:normAutofit/>
          </a:bodyPr>
          <a:lstStyle/>
          <a:p>
            <a:r>
              <a:rPr lang="en-US" sz="3600" dirty="0">
                <a:solidFill>
                  <a:srgbClr val="FFFFFF"/>
                </a:solidFill>
              </a:rPr>
              <a:t>Four Traditional “Best Practices”</a:t>
            </a:r>
            <a:br>
              <a:rPr lang="en-US" sz="3600" dirty="0">
                <a:solidFill>
                  <a:srgbClr val="FFFFFF"/>
                </a:solidFill>
              </a:rPr>
            </a:br>
            <a:r>
              <a:rPr lang="en-US" sz="3600" dirty="0">
                <a:solidFill>
                  <a:srgbClr val="FFFFFF"/>
                </a:solidFill>
              </a:rPr>
              <a:t>(with my caveats)</a:t>
            </a:r>
          </a:p>
        </p:txBody>
      </p:sp>
      <p:pic>
        <p:nvPicPr>
          <p:cNvPr id="5122" name="Picture 2" descr="in Procurement (Free Webinar ...">
            <a:extLst>
              <a:ext uri="{FF2B5EF4-FFF2-40B4-BE49-F238E27FC236}">
                <a16:creationId xmlns:a16="http://schemas.microsoft.com/office/drawing/2014/main" id="{58DB3186-BC95-1799-1FA3-BB489E89933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45280" y="343098"/>
            <a:ext cx="7501439" cy="40134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805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2C1032F-6527-449E-469A-7A2C156AAB51}"/>
              </a:ext>
            </a:extLst>
          </p:cNvPr>
          <p:cNvSpPr>
            <a:spLocks noGrp="1"/>
          </p:cNvSpPr>
          <p:nvPr>
            <p:ph type="ctrTitle"/>
          </p:nvPr>
        </p:nvSpPr>
        <p:spPr>
          <a:xfrm>
            <a:off x="982639" y="1012535"/>
            <a:ext cx="4613300" cy="3376585"/>
          </a:xfrm>
        </p:spPr>
        <p:txBody>
          <a:bodyPr anchor="t">
            <a:normAutofit/>
          </a:bodyPr>
          <a:lstStyle/>
          <a:p>
            <a:r>
              <a:rPr lang="en-US" sz="4800" dirty="0"/>
              <a:t>1. Develop and Enforce Clear Workplace Policies</a:t>
            </a:r>
          </a:p>
        </p:txBody>
      </p:sp>
      <p:sp>
        <p:nvSpPr>
          <p:cNvPr id="3" name="Subtitle 2">
            <a:extLst>
              <a:ext uri="{FF2B5EF4-FFF2-40B4-BE49-F238E27FC236}">
                <a16:creationId xmlns:a16="http://schemas.microsoft.com/office/drawing/2014/main" id="{945D8E20-A190-3ADD-E156-997348ABF065}"/>
              </a:ext>
            </a:extLst>
          </p:cNvPr>
          <p:cNvSpPr>
            <a:spLocks noGrp="1"/>
          </p:cNvSpPr>
          <p:nvPr>
            <p:ph type="subTitle" idx="1"/>
          </p:nvPr>
        </p:nvSpPr>
        <p:spPr>
          <a:xfrm>
            <a:off x="982637" y="3554731"/>
            <a:ext cx="6013585" cy="2606040"/>
          </a:xfrm>
        </p:spPr>
        <p:txBody>
          <a:bodyPr anchor="b">
            <a:normAutofit/>
          </a:bodyPr>
          <a:lstStyle/>
          <a:p>
            <a:pPr algn="l"/>
            <a:r>
              <a:rPr lang="en-US" sz="2800" dirty="0"/>
              <a:t>Caveats:</a:t>
            </a:r>
          </a:p>
          <a:p>
            <a:pPr marL="342900" indent="-342900" algn="l">
              <a:buFont typeface="Arial" panose="020B0604020202020204" pitchFamily="34" charset="0"/>
              <a:buChar char="•"/>
            </a:pPr>
            <a:r>
              <a:rPr lang="en-US" sz="2800" dirty="0"/>
              <a:t>Update annually or at least every 4 4 years</a:t>
            </a:r>
          </a:p>
          <a:p>
            <a:pPr marL="342900" indent="-342900" algn="l">
              <a:buFont typeface="Arial" panose="020B0604020202020204" pitchFamily="34" charset="0"/>
              <a:buChar char="•"/>
            </a:pPr>
            <a:r>
              <a:rPr lang="en-US" sz="2800" dirty="0"/>
              <a:t>Don’t write it if you won’t apply it</a:t>
            </a:r>
          </a:p>
          <a:p>
            <a:pPr algn="l"/>
            <a:endParaRPr lang="en-US" dirty="0"/>
          </a:p>
        </p:txBody>
      </p:sp>
      <p:sp>
        <p:nvSpPr>
          <p:cNvPr id="6153" name="Rectangle 6152">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55" name="Rectangle 6154">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57" name="Rectangle 6156">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Workplace policies: Recognizing the ...">
            <a:extLst>
              <a:ext uri="{FF2B5EF4-FFF2-40B4-BE49-F238E27FC236}">
                <a16:creationId xmlns:a16="http://schemas.microsoft.com/office/drawing/2014/main" id="{198CE5CD-D7F6-4C12-26CF-BEE4FD9C18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5627"/>
          <a:stretch>
            <a:fillRect/>
          </a:stretch>
        </p:blipFill>
        <p:spPr bwMode="auto">
          <a:xfrm>
            <a:off x="6096000" y="1012536"/>
            <a:ext cx="4756162" cy="4702464"/>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02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500"/>
                                  </p:stCondLst>
                                  <p:iterate>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500"/>
                                  </p:stCondLst>
                                  <p:iterate>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93" name="Rectangle 7192">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EB6E4B-7503-A567-2799-A2A750DEBE07}"/>
              </a:ext>
            </a:extLst>
          </p:cNvPr>
          <p:cNvSpPr>
            <a:spLocks noGrp="1"/>
          </p:cNvSpPr>
          <p:nvPr>
            <p:ph type="ctrTitle"/>
          </p:nvPr>
        </p:nvSpPr>
        <p:spPr>
          <a:xfrm>
            <a:off x="67428" y="525982"/>
            <a:ext cx="5629364" cy="1200361"/>
          </a:xfrm>
        </p:spPr>
        <p:txBody>
          <a:bodyPr vert="horz" lIns="91440" tIns="45720" rIns="91440" bIns="45720" rtlCol="0" anchor="b">
            <a:normAutofit/>
          </a:bodyPr>
          <a:lstStyle/>
          <a:p>
            <a:r>
              <a:rPr lang="en-US" sz="3600" kern="1200" dirty="0">
                <a:solidFill>
                  <a:schemeClr val="tx1"/>
                </a:solidFill>
                <a:latin typeface="+mj-lt"/>
                <a:ea typeface="+mj-ea"/>
                <a:cs typeface="+mj-cs"/>
              </a:rPr>
              <a:t>2. Document Everything</a:t>
            </a:r>
          </a:p>
        </p:txBody>
      </p:sp>
      <p:sp>
        <p:nvSpPr>
          <p:cNvPr id="7194" name="Rectangle 7193">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79517C8-B3CC-A512-6EC4-21830591E2D2}"/>
              </a:ext>
            </a:extLst>
          </p:cNvPr>
          <p:cNvSpPr>
            <a:spLocks noGrp="1"/>
          </p:cNvSpPr>
          <p:nvPr>
            <p:ph type="subTitle" idx="1"/>
          </p:nvPr>
        </p:nvSpPr>
        <p:spPr>
          <a:xfrm>
            <a:off x="645066" y="1726343"/>
            <a:ext cx="4958292" cy="3816701"/>
          </a:xfrm>
        </p:spPr>
        <p:txBody>
          <a:bodyPr vert="horz" lIns="91440" tIns="45720" rIns="91440" bIns="45720" rtlCol="0" anchor="ctr">
            <a:normAutofit/>
          </a:bodyPr>
          <a:lstStyle/>
          <a:p>
            <a:pPr algn="l"/>
            <a:r>
              <a:rPr lang="en-US" dirty="0"/>
              <a:t>Caveats:</a:t>
            </a:r>
          </a:p>
          <a:p>
            <a:pPr marL="285750" indent="-228600" algn="l">
              <a:buFont typeface="Arial" panose="020B0604020202020204" pitchFamily="34" charset="0"/>
              <a:buChar char="•"/>
            </a:pPr>
            <a:r>
              <a:rPr lang="en-US" dirty="0"/>
              <a:t>Don’t let “great” documentation be the enemy of “good” documentation</a:t>
            </a:r>
          </a:p>
          <a:p>
            <a:pPr marL="285750" indent="-228600" algn="l">
              <a:buFont typeface="Arial" panose="020B0604020202020204" pitchFamily="34" charset="0"/>
              <a:buChar char="•"/>
            </a:pPr>
            <a:r>
              <a:rPr lang="en-US" dirty="0"/>
              <a:t>Modern technology can be your friend</a:t>
            </a:r>
          </a:p>
          <a:p>
            <a:pPr marL="285750" indent="-228600" algn="l">
              <a:buFont typeface="Arial" panose="020B0604020202020204" pitchFamily="34" charset="0"/>
              <a:buChar char="•"/>
            </a:pPr>
            <a:r>
              <a:rPr lang="en-US" dirty="0"/>
              <a:t>Weigh the pros/cons of recordings</a:t>
            </a:r>
          </a:p>
          <a:p>
            <a:pPr marL="285750" indent="-228600" algn="l">
              <a:buFont typeface="Arial" panose="020B0604020202020204" pitchFamily="34" charset="0"/>
              <a:buChar char="•"/>
            </a:pPr>
            <a:r>
              <a:rPr lang="en-US" dirty="0"/>
              <a:t>Just the facts</a:t>
            </a:r>
          </a:p>
        </p:txBody>
      </p:sp>
      <p:sp>
        <p:nvSpPr>
          <p:cNvPr id="7195" name="Rectangle 7194">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96" name="Rectangle 7195">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97" name="Rectangle 7196">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descr="The Art of Documenting">
            <a:extLst>
              <a:ext uri="{FF2B5EF4-FFF2-40B4-BE49-F238E27FC236}">
                <a16:creationId xmlns:a16="http://schemas.microsoft.com/office/drawing/2014/main" id="{FDBBC195-686E-6222-EC4F-15107EBC5C6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0490" y="650494"/>
            <a:ext cx="4742513" cy="53241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8204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91ECDC-006A-0583-2A3D-27D5DA8482D4}"/>
              </a:ext>
            </a:extLst>
          </p:cNvPr>
          <p:cNvSpPr>
            <a:spLocks noGrp="1"/>
          </p:cNvSpPr>
          <p:nvPr>
            <p:ph type="ctrTitle"/>
          </p:nvPr>
        </p:nvSpPr>
        <p:spPr>
          <a:xfrm>
            <a:off x="982639" y="1012536"/>
            <a:ext cx="4613300" cy="3163224"/>
          </a:xfrm>
        </p:spPr>
        <p:txBody>
          <a:bodyPr anchor="t">
            <a:normAutofit/>
          </a:bodyPr>
          <a:lstStyle/>
          <a:p>
            <a:pPr algn="l"/>
            <a:r>
              <a:rPr lang="en-US" sz="4800"/>
              <a:t>3. Train Yourself and Train Others</a:t>
            </a:r>
          </a:p>
        </p:txBody>
      </p:sp>
      <p:sp>
        <p:nvSpPr>
          <p:cNvPr id="3" name="Subtitle 2">
            <a:extLst>
              <a:ext uri="{FF2B5EF4-FFF2-40B4-BE49-F238E27FC236}">
                <a16:creationId xmlns:a16="http://schemas.microsoft.com/office/drawing/2014/main" id="{A7A69207-39DC-2ED1-22AB-8EE3B277AD21}"/>
              </a:ext>
            </a:extLst>
          </p:cNvPr>
          <p:cNvSpPr>
            <a:spLocks noGrp="1"/>
          </p:cNvSpPr>
          <p:nvPr>
            <p:ph type="subTitle" idx="1"/>
          </p:nvPr>
        </p:nvSpPr>
        <p:spPr>
          <a:xfrm>
            <a:off x="982638" y="2743200"/>
            <a:ext cx="5349582" cy="3451860"/>
          </a:xfrm>
        </p:spPr>
        <p:txBody>
          <a:bodyPr anchor="b">
            <a:normAutofit lnSpcReduction="10000"/>
          </a:bodyPr>
          <a:lstStyle/>
          <a:p>
            <a:pPr algn="l"/>
            <a:r>
              <a:rPr lang="en-US" dirty="0"/>
              <a:t>Caveats:</a:t>
            </a:r>
          </a:p>
          <a:p>
            <a:pPr algn="l"/>
            <a:endParaRPr lang="en-US" dirty="0"/>
          </a:p>
          <a:p>
            <a:pPr marL="457200" indent="-457200" algn="l">
              <a:buAutoNum type="arabicPeriod"/>
            </a:pPr>
            <a:r>
              <a:rPr lang="en-US" dirty="0"/>
              <a:t>Train all employees in areas required by law (harassment and discrimination)</a:t>
            </a:r>
          </a:p>
          <a:p>
            <a:pPr marL="457200" indent="-457200" algn="l">
              <a:buAutoNum type="arabicPeriod"/>
            </a:pPr>
            <a:r>
              <a:rPr lang="en-US" dirty="0"/>
              <a:t>Train yourself frequently as the legal landscape quickly changes</a:t>
            </a:r>
          </a:p>
          <a:p>
            <a:pPr marL="457200" indent="-457200" algn="l">
              <a:buAutoNum type="arabicPeriod"/>
            </a:pPr>
            <a:r>
              <a:rPr lang="en-US" dirty="0"/>
              <a:t>Train all front-facing supervisors on applicable laws and your policies</a:t>
            </a:r>
          </a:p>
          <a:p>
            <a:pPr marL="457200" indent="-457200" algn="l">
              <a:buAutoNum type="arabicPeriod"/>
            </a:pPr>
            <a:endParaRPr lang="en-US" sz="1100" dirty="0"/>
          </a:p>
        </p:txBody>
      </p:sp>
      <p:sp>
        <p:nvSpPr>
          <p:cNvPr id="8201" name="Rectangle 8200">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03" name="Rectangle 8202">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05" name="Rectangle 8204">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descr="300+ Required Training Stock Photos ...">
            <a:extLst>
              <a:ext uri="{FF2B5EF4-FFF2-40B4-BE49-F238E27FC236}">
                <a16:creationId xmlns:a16="http://schemas.microsoft.com/office/drawing/2014/main" id="{5D946533-97D3-E23F-2204-C90B966CAC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2"/>
          <a:stretch>
            <a:fillRect/>
          </a:stretch>
        </p:blipFill>
        <p:spPr bwMode="auto">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758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381FFB-F5D2-0B00-0823-D0FA0A381DAF}"/>
              </a:ext>
            </a:extLst>
          </p:cNvPr>
          <p:cNvSpPr>
            <a:spLocks noGrp="1"/>
          </p:cNvSpPr>
          <p:nvPr>
            <p:ph type="ctrTitle"/>
          </p:nvPr>
        </p:nvSpPr>
        <p:spPr>
          <a:xfrm>
            <a:off x="982639" y="310588"/>
            <a:ext cx="4613300" cy="3543300"/>
          </a:xfrm>
        </p:spPr>
        <p:txBody>
          <a:bodyPr anchor="t">
            <a:normAutofit/>
          </a:bodyPr>
          <a:lstStyle/>
          <a:p>
            <a:pPr algn="l"/>
            <a:r>
              <a:rPr lang="en-US" sz="4800" dirty="0"/>
              <a:t>4. Investigate Employee Complaints</a:t>
            </a:r>
          </a:p>
        </p:txBody>
      </p:sp>
      <p:sp>
        <p:nvSpPr>
          <p:cNvPr id="3" name="Subtitle 2">
            <a:extLst>
              <a:ext uri="{FF2B5EF4-FFF2-40B4-BE49-F238E27FC236}">
                <a16:creationId xmlns:a16="http://schemas.microsoft.com/office/drawing/2014/main" id="{4732A5E1-2B90-B113-A1F1-3BAF849BCA09}"/>
              </a:ext>
            </a:extLst>
          </p:cNvPr>
          <p:cNvSpPr>
            <a:spLocks noGrp="1"/>
          </p:cNvSpPr>
          <p:nvPr>
            <p:ph type="subTitle" idx="1"/>
          </p:nvPr>
        </p:nvSpPr>
        <p:spPr>
          <a:xfrm>
            <a:off x="982638" y="2490952"/>
            <a:ext cx="4983822" cy="3710151"/>
          </a:xfrm>
        </p:spPr>
        <p:txBody>
          <a:bodyPr anchor="b">
            <a:normAutofit fontScale="92500" lnSpcReduction="20000"/>
          </a:bodyPr>
          <a:lstStyle/>
          <a:p>
            <a:pPr algn="l"/>
            <a:r>
              <a:rPr lang="en-US" sz="2800" dirty="0"/>
              <a:t>Caveats:</a:t>
            </a:r>
          </a:p>
          <a:p>
            <a:pPr algn="l"/>
            <a:endParaRPr lang="en-US" sz="2800" dirty="0"/>
          </a:p>
          <a:p>
            <a:pPr marL="457200" indent="-457200" algn="l">
              <a:buAutoNum type="arabicPeriod"/>
            </a:pPr>
            <a:r>
              <a:rPr lang="en-US" sz="2800" dirty="0"/>
              <a:t>Sometimes an outside neutral is better</a:t>
            </a:r>
          </a:p>
          <a:p>
            <a:pPr algn="l"/>
            <a:endParaRPr lang="en-US" sz="2800" dirty="0"/>
          </a:p>
          <a:p>
            <a:pPr algn="l"/>
            <a:r>
              <a:rPr lang="en-US" sz="2800" dirty="0"/>
              <a:t>2.  Closing out the investigation pays dividends</a:t>
            </a:r>
          </a:p>
          <a:p>
            <a:pPr algn="l"/>
            <a:endParaRPr lang="en-US" sz="2800" dirty="0"/>
          </a:p>
          <a:p>
            <a:pPr algn="l"/>
            <a:r>
              <a:rPr lang="en-US" sz="2800" dirty="0"/>
              <a:t>3.  Don’t create a monster</a:t>
            </a:r>
          </a:p>
        </p:txBody>
      </p:sp>
      <p:sp>
        <p:nvSpPr>
          <p:cNvPr id="9225" name="Rectangle 922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7" name="Rectangle 9226">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29" name="Rectangle 9228">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Whistleblower Investigation Process and ...">
            <a:extLst>
              <a:ext uri="{FF2B5EF4-FFF2-40B4-BE49-F238E27FC236}">
                <a16:creationId xmlns:a16="http://schemas.microsoft.com/office/drawing/2014/main" id="{580561F5-76B7-F46C-72D4-B66FB1DF92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0750" r="13062" b="-2"/>
          <a:stretch>
            <a:fillRect/>
          </a:stretch>
        </p:blipFill>
        <p:spPr bwMode="auto">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609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7" name="Rectangle 10246">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49" name="Group 10248">
            <a:extLst>
              <a:ext uri="{FF2B5EF4-FFF2-40B4-BE49-F238E27FC236}">
                <a16:creationId xmlns:a16="http://schemas.microsoft.com/office/drawing/2014/main" id="{4B2AE301-8298-47C2-81FA-781BA50D9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250" name="Group 10249">
              <a:extLst>
                <a:ext uri="{FF2B5EF4-FFF2-40B4-BE49-F238E27FC236}">
                  <a16:creationId xmlns:a16="http://schemas.microsoft.com/office/drawing/2014/main" id="{68DBE596-692C-4777-8933-9D5BB8533B3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0254" name="Freeform: Shape 10253">
                <a:extLst>
                  <a:ext uri="{FF2B5EF4-FFF2-40B4-BE49-F238E27FC236}">
                    <a16:creationId xmlns:a16="http://schemas.microsoft.com/office/drawing/2014/main" id="{9C38783D-8606-4709-8C6F-69DE0EF816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255" name="Freeform: Shape 10254">
                <a:extLst>
                  <a:ext uri="{FF2B5EF4-FFF2-40B4-BE49-F238E27FC236}">
                    <a16:creationId xmlns:a16="http://schemas.microsoft.com/office/drawing/2014/main" id="{665A2D8C-561A-4347-88E9-4D84CF7CA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0251" name="Group 10250">
              <a:extLst>
                <a:ext uri="{FF2B5EF4-FFF2-40B4-BE49-F238E27FC236}">
                  <a16:creationId xmlns:a16="http://schemas.microsoft.com/office/drawing/2014/main" id="{77CB8EFE-31DC-44A2-A07E-FD84E8DA3E2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0252" name="Freeform: Shape 10251">
                <a:extLst>
                  <a:ext uri="{FF2B5EF4-FFF2-40B4-BE49-F238E27FC236}">
                    <a16:creationId xmlns:a16="http://schemas.microsoft.com/office/drawing/2014/main" id="{B6473FEC-46FF-4C7E-85BA-344E0365CA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253" name="Freeform: Shape 10252">
                <a:extLst>
                  <a:ext uri="{FF2B5EF4-FFF2-40B4-BE49-F238E27FC236}">
                    <a16:creationId xmlns:a16="http://schemas.microsoft.com/office/drawing/2014/main" id="{8C875950-A52D-453F-A602-3E58AD414E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369B145-D35E-879E-D910-1A50F93D0B7E}"/>
              </a:ext>
            </a:extLst>
          </p:cNvPr>
          <p:cNvSpPr>
            <a:spLocks noGrp="1"/>
          </p:cNvSpPr>
          <p:nvPr>
            <p:ph type="ctrTitle"/>
          </p:nvPr>
        </p:nvSpPr>
        <p:spPr>
          <a:xfrm>
            <a:off x="5497830" y="1354819"/>
            <a:ext cx="6423659" cy="1605551"/>
          </a:xfrm>
        </p:spPr>
        <p:txBody>
          <a:bodyPr>
            <a:normAutofit fontScale="90000"/>
          </a:bodyPr>
          <a:lstStyle/>
          <a:p>
            <a:r>
              <a:rPr lang="en-US" sz="6600" dirty="0">
                <a:solidFill>
                  <a:schemeClr val="bg1"/>
                </a:solidFill>
              </a:rPr>
              <a:t>Today’s Best Practices</a:t>
            </a:r>
          </a:p>
        </p:txBody>
      </p:sp>
      <p:sp>
        <p:nvSpPr>
          <p:cNvPr id="3" name="Subtitle 2">
            <a:extLst>
              <a:ext uri="{FF2B5EF4-FFF2-40B4-BE49-F238E27FC236}">
                <a16:creationId xmlns:a16="http://schemas.microsoft.com/office/drawing/2014/main" id="{4CE80CC0-28F8-90E4-3F89-DE6530E487CE}"/>
              </a:ext>
            </a:extLst>
          </p:cNvPr>
          <p:cNvSpPr>
            <a:spLocks noGrp="1"/>
          </p:cNvSpPr>
          <p:nvPr>
            <p:ph type="subTitle" idx="1"/>
          </p:nvPr>
        </p:nvSpPr>
        <p:spPr>
          <a:xfrm>
            <a:off x="5600700" y="3200400"/>
            <a:ext cx="6095114" cy="1881963"/>
          </a:xfrm>
        </p:spPr>
        <p:txBody>
          <a:bodyPr>
            <a:noAutofit/>
          </a:bodyPr>
          <a:lstStyle/>
          <a:p>
            <a:r>
              <a:rPr lang="en-US" sz="3200" dirty="0">
                <a:solidFill>
                  <a:schemeClr val="bg1"/>
                </a:solidFill>
              </a:rPr>
              <a:t>Things I would Do Today to Protect and Defend Against Claims Tomorrow</a:t>
            </a:r>
          </a:p>
        </p:txBody>
      </p:sp>
      <p:pic>
        <p:nvPicPr>
          <p:cNvPr id="10242" name="Picture 2" descr="5 Best Practices for LinkedIn Authority">
            <a:extLst>
              <a:ext uri="{FF2B5EF4-FFF2-40B4-BE49-F238E27FC236}">
                <a16:creationId xmlns:a16="http://schemas.microsoft.com/office/drawing/2014/main" id="{76007658-5105-5C60-C9DA-C71E7936A43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35024" y="1842050"/>
            <a:ext cx="4397376" cy="2462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42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71" name="Rectangle 11270">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73" name="Group 11272">
            <a:extLst>
              <a:ext uri="{FF2B5EF4-FFF2-40B4-BE49-F238E27FC236}">
                <a16:creationId xmlns:a16="http://schemas.microsoft.com/office/drawing/2014/main" id="{4B2AE301-8298-47C2-81FA-781BA50D9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1274" name="Group 11273">
              <a:extLst>
                <a:ext uri="{FF2B5EF4-FFF2-40B4-BE49-F238E27FC236}">
                  <a16:creationId xmlns:a16="http://schemas.microsoft.com/office/drawing/2014/main" id="{68DBE596-692C-4777-8933-9D5BB8533B3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1278" name="Freeform: Shape 11277">
                <a:extLst>
                  <a:ext uri="{FF2B5EF4-FFF2-40B4-BE49-F238E27FC236}">
                    <a16:creationId xmlns:a16="http://schemas.microsoft.com/office/drawing/2014/main" id="{9C38783D-8606-4709-8C6F-69DE0EF816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279" name="Freeform: Shape 11278">
                <a:extLst>
                  <a:ext uri="{FF2B5EF4-FFF2-40B4-BE49-F238E27FC236}">
                    <a16:creationId xmlns:a16="http://schemas.microsoft.com/office/drawing/2014/main" id="{665A2D8C-561A-4347-88E9-4D84CF7CA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275" name="Group 11274">
              <a:extLst>
                <a:ext uri="{FF2B5EF4-FFF2-40B4-BE49-F238E27FC236}">
                  <a16:creationId xmlns:a16="http://schemas.microsoft.com/office/drawing/2014/main" id="{77CB8EFE-31DC-44A2-A07E-FD84E8DA3E2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1276" name="Freeform: Shape 11275">
                <a:extLst>
                  <a:ext uri="{FF2B5EF4-FFF2-40B4-BE49-F238E27FC236}">
                    <a16:creationId xmlns:a16="http://schemas.microsoft.com/office/drawing/2014/main" id="{B6473FEC-46FF-4C7E-85BA-344E0365CA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277" name="Freeform: Shape 11276">
                <a:extLst>
                  <a:ext uri="{FF2B5EF4-FFF2-40B4-BE49-F238E27FC236}">
                    <a16:creationId xmlns:a16="http://schemas.microsoft.com/office/drawing/2014/main" id="{8C875950-A52D-453F-A602-3E58AD414E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78BB5DF7-3D04-8845-3858-1207D05B5BD3}"/>
              </a:ext>
            </a:extLst>
          </p:cNvPr>
          <p:cNvSpPr>
            <a:spLocks noGrp="1"/>
          </p:cNvSpPr>
          <p:nvPr>
            <p:ph type="ctrTitle"/>
          </p:nvPr>
        </p:nvSpPr>
        <p:spPr>
          <a:xfrm>
            <a:off x="6099175" y="1354819"/>
            <a:ext cx="5240881" cy="2411014"/>
          </a:xfrm>
        </p:spPr>
        <p:txBody>
          <a:bodyPr>
            <a:normAutofit/>
          </a:bodyPr>
          <a:lstStyle/>
          <a:p>
            <a:r>
              <a:rPr lang="en-US" sz="7200" dirty="0">
                <a:solidFill>
                  <a:schemeClr val="bg1"/>
                </a:solidFill>
              </a:rPr>
              <a:t>Revisit DEI Initiatives</a:t>
            </a:r>
          </a:p>
        </p:txBody>
      </p:sp>
      <p:pic>
        <p:nvPicPr>
          <p:cNvPr id="11266" name="Picture 2" descr="Diversity, Equity, and Inclusion ...">
            <a:extLst>
              <a:ext uri="{FF2B5EF4-FFF2-40B4-BE49-F238E27FC236}">
                <a16:creationId xmlns:a16="http://schemas.microsoft.com/office/drawing/2014/main" id="{FDC24AC5-9103-5978-AEA7-5EB519E8B40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35024" y="1677694"/>
            <a:ext cx="4397376" cy="2791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15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29576-404C-AA89-EB8F-E2BAA65CA2D1}"/>
              </a:ext>
            </a:extLst>
          </p:cNvPr>
          <p:cNvSpPr>
            <a:spLocks noGrp="1"/>
          </p:cNvSpPr>
          <p:nvPr>
            <p:ph type="title"/>
          </p:nvPr>
        </p:nvSpPr>
        <p:spPr>
          <a:xfrm>
            <a:off x="761840" y="963039"/>
            <a:ext cx="4651204" cy="1576410"/>
          </a:xfrm>
        </p:spPr>
        <p:txBody>
          <a:bodyPr anchor="t">
            <a:normAutofit fontScale="90000"/>
          </a:bodyPr>
          <a:lstStyle/>
          <a:p>
            <a:r>
              <a:rPr lang="en-US" sz="2700" b="1" dirty="0">
                <a:latin typeface="Calibri" panose="020F0502020204030204" pitchFamily="34" charset="0"/>
                <a:cs typeface="Calibri" panose="020F0502020204030204" pitchFamily="34" charset="0"/>
              </a:rPr>
              <a:t>EXECUTIVE ORDER: </a:t>
            </a:r>
            <a:br>
              <a:rPr lang="en-US" sz="2700" b="1" dirty="0">
                <a:latin typeface="Calibri" panose="020F0502020204030204" pitchFamily="34" charset="0"/>
                <a:cs typeface="Calibri" panose="020F0502020204030204" pitchFamily="34" charset="0"/>
              </a:rPr>
            </a:br>
            <a:r>
              <a:rPr lang="en-US" sz="2700" b="1" dirty="0">
                <a:latin typeface="Calibri" panose="020F0502020204030204" pitchFamily="34" charset="0"/>
                <a:cs typeface="Calibri" panose="020F0502020204030204" pitchFamily="34" charset="0"/>
              </a:rPr>
              <a:t>“Ending Illegal Discrimination and Restoring Merit-Based Opportunity”</a:t>
            </a:r>
            <a:br>
              <a:rPr lang="en-US" sz="1800" dirty="0">
                <a:latin typeface="Baskerville Old Face" panose="02020602080505020303" pitchFamily="18" charset="0"/>
              </a:rPr>
            </a:br>
            <a:endParaRPr lang="en-US" sz="1800" dirty="0"/>
          </a:p>
        </p:txBody>
      </p:sp>
      <p:cxnSp>
        <p:nvCxnSpPr>
          <p:cNvPr id="5127" name="Straight Connector 5126">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1462"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8692C98-AF2B-8F11-05FA-CF43006CF5C1}"/>
              </a:ext>
            </a:extLst>
          </p:cNvPr>
          <p:cNvSpPr>
            <a:spLocks noGrp="1"/>
          </p:cNvSpPr>
          <p:nvPr>
            <p:ph idx="1"/>
          </p:nvPr>
        </p:nvSpPr>
        <p:spPr>
          <a:xfrm>
            <a:off x="761839" y="2772383"/>
            <a:ext cx="4651205" cy="3657600"/>
          </a:xfrm>
        </p:spPr>
        <p:txBody>
          <a:bodyPr>
            <a:normAutofit/>
          </a:bodyPr>
          <a:lstStyle/>
          <a:p>
            <a:r>
              <a:rPr lang="en-US" sz="2400" dirty="0">
                <a:latin typeface="Calibri" panose="020F0502020204030204" pitchFamily="34" charset="0"/>
                <a:cs typeface="Calibri" panose="020F0502020204030204" pitchFamily="34" charset="0"/>
              </a:rPr>
              <a:t>“I further order all agencies to enforce our longstanding civil-rights laws and to combat illegal private-sector DEI preferences, mandates, policies, programs, and activities.”</a:t>
            </a:r>
          </a:p>
          <a:p>
            <a:r>
              <a:rPr lang="en-US" sz="2400" dirty="0">
                <a:latin typeface="Calibri" panose="020F0502020204030204" pitchFamily="34" charset="0"/>
                <a:cs typeface="Calibri" panose="020F0502020204030204" pitchFamily="34" charset="0"/>
              </a:rPr>
              <a:t>Directed AG to submit recommendations for enforcing civil rights laws against the private sector by May 21.</a:t>
            </a:r>
          </a:p>
          <a:p>
            <a:endParaRPr lang="en-US" sz="2000" dirty="0"/>
          </a:p>
        </p:txBody>
      </p:sp>
      <p:pic>
        <p:nvPicPr>
          <p:cNvPr id="5122" name="Picture 2" descr="ban 'diversity, equity ...">
            <a:extLst>
              <a:ext uri="{FF2B5EF4-FFF2-40B4-BE49-F238E27FC236}">
                <a16:creationId xmlns:a16="http://schemas.microsoft.com/office/drawing/2014/main" id="{C1137A3D-0471-29C6-C882-4F2512ABB8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380" r="17716"/>
          <a:stretch>
            <a:fillRect/>
          </a:stretch>
        </p:blipFill>
        <p:spPr bwMode="auto">
          <a:xfrm>
            <a:off x="6096000" y="838013"/>
            <a:ext cx="5234538" cy="51862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4604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4880F-E98E-FF8F-63CA-31A6B7C4F6BB}"/>
              </a:ext>
            </a:extLst>
          </p:cNvPr>
          <p:cNvSpPr>
            <a:spLocks noGrp="1"/>
          </p:cNvSpPr>
          <p:nvPr>
            <p:ph type="title"/>
          </p:nvPr>
        </p:nvSpPr>
        <p:spPr/>
        <p:txBody>
          <a:bodyPr/>
          <a:lstStyle/>
          <a:p>
            <a:r>
              <a:rPr lang="en-US" dirty="0"/>
              <a:t>Attorney General Memo</a:t>
            </a:r>
          </a:p>
        </p:txBody>
      </p:sp>
      <p:sp>
        <p:nvSpPr>
          <p:cNvPr id="3" name="Content Placeholder 2">
            <a:extLst>
              <a:ext uri="{FF2B5EF4-FFF2-40B4-BE49-F238E27FC236}">
                <a16:creationId xmlns:a16="http://schemas.microsoft.com/office/drawing/2014/main" id="{E6FE1DF7-3F38-7E26-7088-FD5D53AADE5C}"/>
              </a:ext>
            </a:extLst>
          </p:cNvPr>
          <p:cNvSpPr>
            <a:spLocks noGrp="1"/>
          </p:cNvSpPr>
          <p:nvPr>
            <p:ph idx="1"/>
          </p:nvPr>
        </p:nvSpPr>
        <p:spPr/>
        <p:txBody>
          <a:bodyPr/>
          <a:lstStyle/>
          <a:p>
            <a:r>
              <a:rPr lang="en-US" dirty="0"/>
              <a:t>DOJ team will “aggressively pursue” any recipient of federal funds who has DEI programs that provide racial preferences and universities that allow antisemitism or support transgender policies.</a:t>
            </a:r>
          </a:p>
          <a:p>
            <a:r>
              <a:rPr lang="en-US" dirty="0"/>
              <a:t>Encourages private individuals to pursue FCA </a:t>
            </a:r>
            <a:r>
              <a:rPr lang="en-US" i="1" dirty="0"/>
              <a:t>qui tam</a:t>
            </a:r>
            <a:r>
              <a:rPr lang="en-US" dirty="0"/>
              <a:t> whistleblower lawsuits and report suspected violations by federal fund recipients.</a:t>
            </a:r>
          </a:p>
          <a:p>
            <a:r>
              <a:rPr lang="en-US" dirty="0"/>
              <a:t>Private sector employers are not immune from investigations and potential liability if they maintain DEI programs that have an adverse impact on employees who are not in an underrepresented group.</a:t>
            </a:r>
          </a:p>
        </p:txBody>
      </p:sp>
    </p:spTree>
    <p:extLst>
      <p:ext uri="{BB962C8B-B14F-4D97-AF65-F5344CB8AC3E}">
        <p14:creationId xmlns:p14="http://schemas.microsoft.com/office/powerpoint/2010/main" val="271751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DAC93-4463-9872-A013-ADF830DE3765}"/>
              </a:ext>
            </a:extLst>
          </p:cNvPr>
          <p:cNvSpPr>
            <a:spLocks noGrp="1"/>
          </p:cNvSpPr>
          <p:nvPr>
            <p:ph type="title"/>
          </p:nvPr>
        </p:nvSpPr>
        <p:spPr>
          <a:xfrm>
            <a:off x="762000" y="871147"/>
            <a:ext cx="5791199" cy="532350"/>
          </a:xfrm>
        </p:spPr>
        <p:txBody>
          <a:bodyPr anchor="t">
            <a:normAutofit fontScale="90000"/>
          </a:bodyPr>
          <a:lstStyle/>
          <a:p>
            <a:r>
              <a:rPr lang="en-US" sz="4000" dirty="0"/>
              <a:t>Employer Takeaways:</a:t>
            </a:r>
          </a:p>
        </p:txBody>
      </p:sp>
      <p:cxnSp>
        <p:nvCxnSpPr>
          <p:cNvPr id="6161" name="Straight Connector 6160">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089C54B-5FDA-CE9D-BBBF-8C927FCC2ACE}"/>
              </a:ext>
            </a:extLst>
          </p:cNvPr>
          <p:cNvSpPr>
            <a:spLocks noGrp="1"/>
          </p:cNvSpPr>
          <p:nvPr>
            <p:ph idx="1"/>
          </p:nvPr>
        </p:nvSpPr>
        <p:spPr>
          <a:xfrm>
            <a:off x="762000" y="1488558"/>
            <a:ext cx="6546575" cy="4986670"/>
          </a:xfrm>
        </p:spPr>
        <p:txBody>
          <a:bodyPr>
            <a:normAutofit fontScale="47500" lnSpcReduction="20000"/>
          </a:bodyPr>
          <a:lstStyle/>
          <a:p>
            <a:r>
              <a:rPr lang="en-US" sz="5100" dirty="0"/>
              <a:t>Focus on merit in all hiring and promotion decisions</a:t>
            </a:r>
          </a:p>
          <a:p>
            <a:pPr marL="0" indent="0">
              <a:buNone/>
            </a:pPr>
            <a:endParaRPr lang="en-US" sz="4400" dirty="0"/>
          </a:p>
          <a:p>
            <a:r>
              <a:rPr lang="en-US" sz="5100" dirty="0"/>
              <a:t>Eliminate diversity quotas</a:t>
            </a:r>
          </a:p>
          <a:p>
            <a:pPr marL="0" indent="0">
              <a:buNone/>
            </a:pPr>
            <a:endParaRPr lang="en-US" sz="4400" dirty="0"/>
          </a:p>
          <a:p>
            <a:r>
              <a:rPr lang="en-US" sz="5100" dirty="0"/>
              <a:t>Audit public-facing language (websites, press releases, etc.) for any language suggesting preference is given to an underrepresented class (focus on race and gender)</a:t>
            </a:r>
          </a:p>
          <a:p>
            <a:pPr marL="0" indent="0">
              <a:buNone/>
            </a:pPr>
            <a:endParaRPr lang="en-US" sz="4400" dirty="0"/>
          </a:p>
          <a:p>
            <a:pPr lvl="1"/>
            <a:r>
              <a:rPr lang="en-US" sz="4400" dirty="0"/>
              <a:t>Words to avoid: Diversity, Equity, Inclusion, Cultural Competence</a:t>
            </a:r>
          </a:p>
          <a:p>
            <a:pPr marL="457200" lvl="1" indent="0">
              <a:buNone/>
            </a:pPr>
            <a:endParaRPr lang="en-US" sz="4400" dirty="0"/>
          </a:p>
          <a:p>
            <a:r>
              <a:rPr lang="en-US" sz="5100" dirty="0"/>
              <a:t>Avoid sponsorship or affiliation with groups that limit admission based on race or gender</a:t>
            </a:r>
          </a:p>
          <a:p>
            <a:pPr marL="0" indent="0">
              <a:buNone/>
            </a:pPr>
            <a:r>
              <a:rPr lang="en-US" sz="1900" dirty="0"/>
              <a:t> </a:t>
            </a:r>
          </a:p>
          <a:p>
            <a:endParaRPr lang="en-US" sz="1900" dirty="0"/>
          </a:p>
        </p:txBody>
      </p:sp>
      <p:sp>
        <p:nvSpPr>
          <p:cNvPr id="6162" name="Rectangle 6161">
            <a:extLst>
              <a:ext uri="{FF2B5EF4-FFF2-40B4-BE49-F238E27FC236}">
                <a16:creationId xmlns:a16="http://schemas.microsoft.com/office/drawing/2014/main" id="{DF8BC164-E230-753F-2C7E-B4EE7BA77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8086" y="0"/>
            <a:ext cx="4803913" cy="6858000"/>
          </a:xfrm>
          <a:prstGeom prst="rect">
            <a:avLst/>
          </a:prstGeom>
          <a:solidFill>
            <a:schemeClr val="bg1">
              <a:lumMod val="95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Key Takeaway Stock Illustrations – 434 ...">
            <a:extLst>
              <a:ext uri="{FF2B5EF4-FFF2-40B4-BE49-F238E27FC236}">
                <a16:creationId xmlns:a16="http://schemas.microsoft.com/office/drawing/2014/main" id="{853934B0-EC02-A63B-4571-AE83CF534B6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24191" y="2438341"/>
            <a:ext cx="3452192" cy="1976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7975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F8BEDB98-3B2A-5629-286B-51ACBF4ACBCF}"/>
              </a:ext>
            </a:extLst>
          </p:cNvPr>
          <p:cNvSpPr>
            <a:spLocks noGrp="1"/>
          </p:cNvSpPr>
          <p:nvPr>
            <p:ph type="ctrTitle"/>
          </p:nvPr>
        </p:nvSpPr>
        <p:spPr>
          <a:xfrm>
            <a:off x="2025400" y="634482"/>
            <a:ext cx="8147713" cy="5337592"/>
          </a:xfrm>
        </p:spPr>
        <p:txBody>
          <a:bodyPr anchor="ctr">
            <a:normAutofit/>
          </a:bodyPr>
          <a:lstStyle/>
          <a:p>
            <a:r>
              <a:rPr lang="en-US" sz="3900" dirty="0">
                <a:solidFill>
                  <a:srgbClr val="FFFFFF"/>
                </a:solidFill>
              </a:rPr>
              <a:t>1. Risk Awareness Quiz</a:t>
            </a:r>
            <a:br>
              <a:rPr lang="en-US" sz="3900" dirty="0">
                <a:solidFill>
                  <a:srgbClr val="FFFFFF"/>
                </a:solidFill>
              </a:rPr>
            </a:br>
            <a:br>
              <a:rPr lang="en-US" sz="3900" dirty="0">
                <a:solidFill>
                  <a:srgbClr val="FFFFFF"/>
                </a:solidFill>
              </a:rPr>
            </a:br>
            <a:r>
              <a:rPr lang="en-US" sz="3900" dirty="0">
                <a:solidFill>
                  <a:srgbClr val="FFFFFF"/>
                </a:solidFill>
              </a:rPr>
              <a:t>2. Traditional “Best Practices”</a:t>
            </a:r>
            <a:br>
              <a:rPr lang="en-US" sz="3900" dirty="0">
                <a:solidFill>
                  <a:srgbClr val="FFFFFF"/>
                </a:solidFill>
              </a:rPr>
            </a:br>
            <a:br>
              <a:rPr lang="en-US" sz="3900" dirty="0">
                <a:solidFill>
                  <a:srgbClr val="FFFFFF"/>
                </a:solidFill>
              </a:rPr>
            </a:br>
            <a:r>
              <a:rPr lang="en-US" sz="3900" dirty="0">
                <a:solidFill>
                  <a:srgbClr val="FFFFFF"/>
                </a:solidFill>
              </a:rPr>
              <a:t>3. “Best Practices” for Today’s Hot Issues</a:t>
            </a:r>
            <a:br>
              <a:rPr lang="en-US" sz="3900" dirty="0">
                <a:solidFill>
                  <a:srgbClr val="FFFFFF"/>
                </a:solidFill>
              </a:rPr>
            </a:br>
            <a:endParaRPr lang="en-US" sz="3900" dirty="0">
              <a:solidFill>
                <a:srgbClr val="FFFFFF"/>
              </a:solidFill>
            </a:endParaRPr>
          </a:p>
        </p:txBody>
      </p:sp>
    </p:spTree>
    <p:extLst>
      <p:ext uri="{BB962C8B-B14F-4D97-AF65-F5344CB8AC3E}">
        <p14:creationId xmlns:p14="http://schemas.microsoft.com/office/powerpoint/2010/main" val="1088854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7" name="Rectangle 12296">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BC2ADB-45E0-8030-BA2D-7C05B1FBE4C6}"/>
              </a:ext>
            </a:extLst>
          </p:cNvPr>
          <p:cNvSpPr>
            <a:spLocks noGrp="1"/>
          </p:cNvSpPr>
          <p:nvPr>
            <p:ph type="title"/>
          </p:nvPr>
        </p:nvSpPr>
        <p:spPr>
          <a:xfrm>
            <a:off x="6981825" y="1641752"/>
            <a:ext cx="4391024" cy="3429652"/>
          </a:xfrm>
        </p:spPr>
        <p:txBody>
          <a:bodyPr anchor="t">
            <a:normAutofit/>
          </a:bodyPr>
          <a:lstStyle/>
          <a:p>
            <a:pPr algn="ctr"/>
            <a:r>
              <a:rPr lang="en-US" sz="4000" dirty="0">
                <a:solidFill>
                  <a:schemeClr val="bg1"/>
                </a:solidFill>
              </a:rPr>
              <a:t>Remain Focused on Anti-Harassment and Discrimination Measures</a:t>
            </a:r>
          </a:p>
        </p:txBody>
      </p:sp>
      <p:grpSp>
        <p:nvGrpSpPr>
          <p:cNvPr id="12299" name="Group 12298">
            <a:extLst>
              <a:ext uri="{FF2B5EF4-FFF2-40B4-BE49-F238E27FC236}">
                <a16:creationId xmlns:a16="http://schemas.microsoft.com/office/drawing/2014/main" id="{CC09AFE8-9934-40C0-A058-4008A3B197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7160" y="1498600"/>
            <a:ext cx="5260976" cy="4707593"/>
            <a:chOff x="6096000" y="841376"/>
            <a:chExt cx="5260976" cy="4707593"/>
          </a:xfrm>
          <a:effectLst>
            <a:outerShdw blurRad="381000" dist="152400" dir="5400000" algn="ctr" rotWithShape="0">
              <a:srgbClr val="000000">
                <a:alpha val="10000"/>
              </a:srgbClr>
            </a:outerShdw>
          </a:effectLst>
        </p:grpSpPr>
        <p:grpSp>
          <p:nvGrpSpPr>
            <p:cNvPr id="12300" name="Group 12299">
              <a:extLst>
                <a:ext uri="{FF2B5EF4-FFF2-40B4-BE49-F238E27FC236}">
                  <a16:creationId xmlns:a16="http://schemas.microsoft.com/office/drawing/2014/main" id="{23588ED6-49C5-4EAF-BBCE-DB6B4184D36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96001" y="841376"/>
              <a:ext cx="5260975" cy="4707593"/>
              <a:chOff x="6096001" y="841376"/>
              <a:chExt cx="5260975" cy="4707593"/>
            </a:xfrm>
          </p:grpSpPr>
          <p:sp>
            <p:nvSpPr>
              <p:cNvPr id="12304" name="Freeform: Shape 12303">
                <a:extLst>
                  <a:ext uri="{FF2B5EF4-FFF2-40B4-BE49-F238E27FC236}">
                    <a16:creationId xmlns:a16="http://schemas.microsoft.com/office/drawing/2014/main" id="{0149B80A-4A62-4495-AE87-F32755EBD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841376"/>
                <a:ext cx="5260975" cy="4707593"/>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3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3 w 5260975"/>
                  <a:gd name="connsiteY10" fmla="*/ 3775382 h 4707593"/>
                  <a:gd name="connsiteX11" fmla="*/ 4897844 w 5260975"/>
                  <a:gd name="connsiteY11" fmla="*/ 3792472 h 4707593"/>
                  <a:gd name="connsiteX12" fmla="*/ 4870767 w 5260975"/>
                  <a:gd name="connsiteY12" fmla="*/ 3811388 h 4707593"/>
                  <a:gd name="connsiteX13" fmla="*/ 4847916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49 w 5260975"/>
                  <a:gd name="connsiteY22" fmla="*/ 4089832 h 4707593"/>
                  <a:gd name="connsiteX23" fmla="*/ 4468944 w 5260975"/>
                  <a:gd name="connsiteY23" fmla="*/ 4113356 h 4707593"/>
                  <a:gd name="connsiteX24" fmla="*/ 4452622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305" name="Freeform: Shape 12304">
                <a:extLst>
                  <a:ext uri="{FF2B5EF4-FFF2-40B4-BE49-F238E27FC236}">
                    <a16:creationId xmlns:a16="http://schemas.microsoft.com/office/drawing/2014/main" id="{438C3DC5-5887-49A9-AABB-A9772488F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841376"/>
                <a:ext cx="5260975" cy="4707593"/>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3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3 w 5260975"/>
                  <a:gd name="connsiteY10" fmla="*/ 3775382 h 4707593"/>
                  <a:gd name="connsiteX11" fmla="*/ 4897844 w 5260975"/>
                  <a:gd name="connsiteY11" fmla="*/ 3792472 h 4707593"/>
                  <a:gd name="connsiteX12" fmla="*/ 4870767 w 5260975"/>
                  <a:gd name="connsiteY12" fmla="*/ 3811388 h 4707593"/>
                  <a:gd name="connsiteX13" fmla="*/ 4847916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49 w 5260975"/>
                  <a:gd name="connsiteY22" fmla="*/ 4089832 h 4707593"/>
                  <a:gd name="connsiteX23" fmla="*/ 4468944 w 5260975"/>
                  <a:gd name="connsiteY23" fmla="*/ 4113356 h 4707593"/>
                  <a:gd name="connsiteX24" fmla="*/ 4452622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301" name="Group 12300">
              <a:extLst>
                <a:ext uri="{FF2B5EF4-FFF2-40B4-BE49-F238E27FC236}">
                  <a16:creationId xmlns:a16="http://schemas.microsoft.com/office/drawing/2014/main" id="{5BD695E1-00AC-49AE-93BF-22000734A8F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096000" y="4138312"/>
              <a:ext cx="5260975" cy="1410656"/>
              <a:chOff x="6096000" y="4138312"/>
              <a:chExt cx="5260975" cy="1410656"/>
            </a:xfrm>
          </p:grpSpPr>
          <p:sp>
            <p:nvSpPr>
              <p:cNvPr id="12302" name="Freeform: Shape 12301">
                <a:extLst>
                  <a:ext uri="{FF2B5EF4-FFF2-40B4-BE49-F238E27FC236}">
                    <a16:creationId xmlns:a16="http://schemas.microsoft.com/office/drawing/2014/main" id="{F721D808-B8BC-4568-A927-12BC276F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303" name="Freeform: Shape 12302">
                <a:extLst>
                  <a:ext uri="{FF2B5EF4-FFF2-40B4-BE49-F238E27FC236}">
                    <a16:creationId xmlns:a16="http://schemas.microsoft.com/office/drawing/2014/main" id="{7B2886F6-DE07-47C7-840F-22CD86C0D1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pic>
        <p:nvPicPr>
          <p:cNvPr id="12290" name="Picture 2" descr="Upgrade Your Anti-Harassment Policy">
            <a:extLst>
              <a:ext uri="{FF2B5EF4-FFF2-40B4-BE49-F238E27FC236}">
                <a16:creationId xmlns:a16="http://schemas.microsoft.com/office/drawing/2014/main" id="{B49C1A6B-CD5F-C9D9-3FA1-1510BEA44F4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13304" y="2008057"/>
            <a:ext cx="4288685" cy="3063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1648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12" name="Rectangle 821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4" name="Title 1">
            <a:extLst>
              <a:ext uri="{FF2B5EF4-FFF2-40B4-BE49-F238E27FC236}">
                <a16:creationId xmlns:a16="http://schemas.microsoft.com/office/drawing/2014/main" id="{A46C6EB1-5792-4963-0CD2-8D14056D63A0}"/>
              </a:ext>
            </a:extLst>
          </p:cNvPr>
          <p:cNvSpPr>
            <a:spLocks noGrp="1"/>
          </p:cNvSpPr>
          <p:nvPr>
            <p:ph type="title"/>
          </p:nvPr>
        </p:nvSpPr>
        <p:spPr>
          <a:xfrm>
            <a:off x="589560" y="856180"/>
            <a:ext cx="4560584" cy="1128068"/>
          </a:xfrm>
        </p:spPr>
        <p:txBody>
          <a:bodyPr anchor="ctr">
            <a:normAutofit/>
          </a:bodyPr>
          <a:lstStyle/>
          <a:p>
            <a:pPr algn="ctr"/>
            <a:r>
              <a:rPr lang="en-US" sz="4000" dirty="0"/>
              <a:t>2024 Data</a:t>
            </a:r>
          </a:p>
        </p:txBody>
      </p:sp>
      <p:grpSp>
        <p:nvGrpSpPr>
          <p:cNvPr id="8216" name="Group 8215">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8210" name="Rectangle 8209">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1" name="Rectangle 8210">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213" name="Rectangle 8212">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4" name="Content Placeholder 8203">
            <a:extLst>
              <a:ext uri="{FF2B5EF4-FFF2-40B4-BE49-F238E27FC236}">
                <a16:creationId xmlns:a16="http://schemas.microsoft.com/office/drawing/2014/main" id="{42C38C39-C9D0-6EF7-97A2-E88793452542}"/>
              </a:ext>
            </a:extLst>
          </p:cNvPr>
          <p:cNvSpPr>
            <a:spLocks noGrp="1"/>
          </p:cNvSpPr>
          <p:nvPr>
            <p:ph idx="1"/>
          </p:nvPr>
        </p:nvSpPr>
        <p:spPr>
          <a:xfrm>
            <a:off x="590719" y="2330505"/>
            <a:ext cx="4559425" cy="2071189"/>
          </a:xfrm>
        </p:spPr>
        <p:txBody>
          <a:bodyPr anchor="ctr">
            <a:normAutofit/>
          </a:bodyPr>
          <a:lstStyle/>
          <a:p>
            <a:r>
              <a:rPr lang="en-US" sz="3200" dirty="0"/>
              <a:t>Race and Color (42%)</a:t>
            </a:r>
          </a:p>
          <a:p>
            <a:r>
              <a:rPr lang="en-US" sz="3200" dirty="0"/>
              <a:t>Disability (38%)</a:t>
            </a:r>
          </a:p>
          <a:p>
            <a:r>
              <a:rPr lang="en-US" sz="3200" dirty="0"/>
              <a:t>Gender (30%)</a:t>
            </a:r>
          </a:p>
        </p:txBody>
      </p:sp>
      <p:sp>
        <p:nvSpPr>
          <p:cNvPr id="8215" name="Rectangle 8214">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7" name="Rectangle 821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200" name="Picture 8" descr="Workplace Discrimination">
            <a:extLst>
              <a:ext uri="{FF2B5EF4-FFF2-40B4-BE49-F238E27FC236}">
                <a16:creationId xmlns:a16="http://schemas.microsoft.com/office/drawing/2014/main" id="{0D4ABBA1-037C-57EE-95C4-76E384E163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3264" b="2"/>
          <a:stretch>
            <a:fillRect/>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5746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E90F9-995A-4D05-5A8D-76A53EC4AC3F}"/>
              </a:ext>
            </a:extLst>
          </p:cNvPr>
          <p:cNvSpPr>
            <a:spLocks noGrp="1"/>
          </p:cNvSpPr>
          <p:nvPr>
            <p:ph type="title"/>
          </p:nvPr>
        </p:nvSpPr>
        <p:spPr/>
        <p:txBody>
          <a:bodyPr/>
          <a:lstStyle/>
          <a:p>
            <a:r>
              <a:rPr lang="en-US" dirty="0"/>
              <a:t>What will change in 2025 and beyond?</a:t>
            </a:r>
          </a:p>
        </p:txBody>
      </p:sp>
      <p:sp>
        <p:nvSpPr>
          <p:cNvPr id="3" name="Content Placeholder 2">
            <a:extLst>
              <a:ext uri="{FF2B5EF4-FFF2-40B4-BE49-F238E27FC236}">
                <a16:creationId xmlns:a16="http://schemas.microsoft.com/office/drawing/2014/main" id="{C0B955B6-7C3E-874C-C33E-965B7CD289A8}"/>
              </a:ext>
            </a:extLst>
          </p:cNvPr>
          <p:cNvSpPr>
            <a:spLocks noGrp="1"/>
          </p:cNvSpPr>
          <p:nvPr>
            <p:ph idx="1"/>
          </p:nvPr>
        </p:nvSpPr>
        <p:spPr/>
        <p:txBody>
          <a:bodyPr>
            <a:normAutofit/>
          </a:bodyPr>
          <a:lstStyle/>
          <a:p>
            <a:pPr marL="514350" indent="-514350">
              <a:buAutoNum type="arabicPeriod"/>
            </a:pPr>
            <a:r>
              <a:rPr lang="en-US" sz="2200" b="1" u="sng" dirty="0"/>
              <a:t>Reverse Discrimination Claims:</a:t>
            </a:r>
            <a:r>
              <a:rPr lang="en-US" sz="2200" b="1" dirty="0"/>
              <a:t> </a:t>
            </a:r>
          </a:p>
          <a:p>
            <a:pPr lvl="1"/>
            <a:r>
              <a:rPr lang="en-US" sz="2200" i="1" u="sng" dirty="0"/>
              <a:t>Ames v. Ohio Department of Youth Services</a:t>
            </a:r>
            <a:r>
              <a:rPr lang="en-US" sz="2200" u="sng" dirty="0"/>
              <a:t> </a:t>
            </a:r>
            <a:r>
              <a:rPr lang="en-US" sz="2200" dirty="0"/>
              <a:t>(June 5, 2025)</a:t>
            </a:r>
          </a:p>
          <a:p>
            <a:pPr lvl="2"/>
            <a:r>
              <a:rPr lang="en-US" sz="2200" dirty="0"/>
              <a:t>Employees in historically advantaged groups (white males) no longer have to bear a heightened burden to prove discrimination</a:t>
            </a:r>
          </a:p>
          <a:p>
            <a:pPr lvl="2"/>
            <a:r>
              <a:rPr lang="en-US" sz="2200" dirty="0"/>
              <a:t>Consistent with EEOC attack on “illegal DEI”</a:t>
            </a:r>
          </a:p>
          <a:p>
            <a:pPr lvl="2"/>
            <a:r>
              <a:rPr lang="en-US" sz="2200" dirty="0"/>
              <a:t>Opens the door for more discrimination claims from white men</a:t>
            </a:r>
          </a:p>
          <a:p>
            <a:pPr marL="514350" indent="-514350">
              <a:buAutoNum type="arabicPeriod"/>
            </a:pPr>
            <a:endParaRPr lang="en-US" sz="2200" dirty="0"/>
          </a:p>
          <a:p>
            <a:pPr marL="514350" indent="-514350">
              <a:buAutoNum type="arabicPeriod"/>
            </a:pPr>
            <a:r>
              <a:rPr lang="en-US" sz="2200" b="1" u="sng" dirty="0"/>
              <a:t>AI Discrimination Claims</a:t>
            </a:r>
          </a:p>
          <a:p>
            <a:pPr lvl="1"/>
            <a:r>
              <a:rPr lang="en-US" sz="2200" dirty="0"/>
              <a:t>AI used for resume screening, video interview analysis and candidate ranking may use algorithms that amplify existing societal biases related to protected classes</a:t>
            </a:r>
          </a:p>
          <a:p>
            <a:pPr lvl="1"/>
            <a:r>
              <a:rPr lang="en-US" sz="2200" dirty="0"/>
              <a:t>Current class action age discrimination claim against “Workday” is pending</a:t>
            </a:r>
          </a:p>
          <a:p>
            <a:pPr lvl="2"/>
            <a:endParaRPr lang="en-US" dirty="0"/>
          </a:p>
          <a:p>
            <a:pPr lvl="2"/>
            <a:endParaRPr lang="en-US" dirty="0"/>
          </a:p>
          <a:p>
            <a:pPr lvl="2"/>
            <a:endParaRPr lang="en-US" dirty="0"/>
          </a:p>
        </p:txBody>
      </p:sp>
    </p:spTree>
    <p:extLst>
      <p:ext uri="{BB962C8B-B14F-4D97-AF65-F5344CB8AC3E}">
        <p14:creationId xmlns:p14="http://schemas.microsoft.com/office/powerpoint/2010/main" val="891870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FB60E8C-7224-44A4-87A0-46A1711DD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3F3F9E-6CD3-E603-20EC-D4D08C9B3499}"/>
              </a:ext>
            </a:extLst>
          </p:cNvPr>
          <p:cNvSpPr>
            <a:spLocks noGrp="1"/>
          </p:cNvSpPr>
          <p:nvPr>
            <p:ph type="title"/>
          </p:nvPr>
        </p:nvSpPr>
        <p:spPr>
          <a:xfrm>
            <a:off x="795528" y="386930"/>
            <a:ext cx="10141799" cy="1300554"/>
          </a:xfrm>
        </p:spPr>
        <p:txBody>
          <a:bodyPr anchor="b">
            <a:normAutofit/>
          </a:bodyPr>
          <a:lstStyle/>
          <a:p>
            <a:r>
              <a:rPr lang="en-US" sz="4800" dirty="0"/>
              <a:t>Employer Takeaways:</a:t>
            </a:r>
          </a:p>
        </p:txBody>
      </p:sp>
      <p:sp>
        <p:nvSpPr>
          <p:cNvPr id="22" name="Rectangle 21">
            <a:extLst>
              <a:ext uri="{FF2B5EF4-FFF2-40B4-BE49-F238E27FC236}">
                <a16:creationId xmlns:a16="http://schemas.microsoft.com/office/drawing/2014/main" id="{5DA32751-37A2-45C0-BE94-63D375E27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Key Takeaway Stock Illustrations – 434 ...">
            <a:extLst>
              <a:ext uri="{FF2B5EF4-FFF2-40B4-BE49-F238E27FC236}">
                <a16:creationId xmlns:a16="http://schemas.microsoft.com/office/drawing/2014/main" id="{0B7706F4-FB7D-7F37-7ADE-BE155F518C2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5295" y="2907852"/>
            <a:ext cx="5150277" cy="294797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CB0638DA-127D-EEA8-A520-9926EBBF4C14}"/>
              </a:ext>
            </a:extLst>
          </p:cNvPr>
          <p:cNvSpPr>
            <a:spLocks noGrp="1"/>
          </p:cNvSpPr>
          <p:nvPr>
            <p:ph idx="1"/>
          </p:nvPr>
        </p:nvSpPr>
        <p:spPr>
          <a:xfrm>
            <a:off x="5873678" y="2599509"/>
            <a:ext cx="5357302" cy="3639450"/>
          </a:xfrm>
        </p:spPr>
        <p:txBody>
          <a:bodyPr anchor="ctr">
            <a:normAutofit fontScale="85000" lnSpcReduction="20000"/>
          </a:bodyPr>
          <a:lstStyle/>
          <a:p>
            <a:pPr marL="514350" indent="-514350">
              <a:buAutoNum type="arabicPeriod"/>
            </a:pPr>
            <a:r>
              <a:rPr lang="en-US" sz="2400" dirty="0"/>
              <a:t>Focus less on diversity in recruiting. Focus more on fair treatment of the diverse employees you have.</a:t>
            </a:r>
          </a:p>
          <a:p>
            <a:pPr marL="514350" indent="-514350">
              <a:buAutoNum type="arabicPeriod"/>
            </a:pPr>
            <a:endParaRPr lang="en-US" sz="2400" dirty="0"/>
          </a:p>
          <a:p>
            <a:pPr lvl="1">
              <a:buFont typeface="Courier New" panose="02070309020205020404" pitchFamily="49" charset="0"/>
              <a:buChar char="o"/>
            </a:pPr>
            <a:r>
              <a:rPr lang="en-US" dirty="0"/>
              <a:t>Sensitivity to different viewpoints</a:t>
            </a:r>
          </a:p>
          <a:p>
            <a:pPr marL="457200" lvl="1" indent="0">
              <a:buNone/>
            </a:pPr>
            <a:endParaRPr lang="en-US" dirty="0"/>
          </a:p>
          <a:p>
            <a:pPr lvl="1">
              <a:buFont typeface="Courier New" panose="02070309020205020404" pitchFamily="49" charset="0"/>
              <a:buChar char="o"/>
            </a:pPr>
            <a:r>
              <a:rPr lang="en-US" dirty="0"/>
              <a:t>Creating welcoming environments – Rethink old methods of training and education</a:t>
            </a:r>
          </a:p>
          <a:p>
            <a:pPr marL="0" indent="0">
              <a:buNone/>
            </a:pPr>
            <a:endParaRPr lang="en-US" sz="2400" dirty="0"/>
          </a:p>
          <a:p>
            <a:pPr marL="0" indent="0">
              <a:buNone/>
            </a:pPr>
            <a:r>
              <a:rPr lang="en-US" sz="2400" dirty="0"/>
              <a:t>2.  Proactively assess AI systems for potential bias and prioritize human oversight of any new technologies.</a:t>
            </a:r>
          </a:p>
          <a:p>
            <a:pPr marL="457200" lvl="1" indent="0">
              <a:buNone/>
            </a:pPr>
            <a:endParaRPr lang="en-US" sz="1900" dirty="0"/>
          </a:p>
          <a:p>
            <a:pPr lvl="1">
              <a:buFont typeface="Courier New" panose="02070309020205020404" pitchFamily="49" charset="0"/>
              <a:buChar char="o"/>
            </a:pPr>
            <a:endParaRPr lang="en-US" sz="1900" dirty="0"/>
          </a:p>
          <a:p>
            <a:pPr lvl="1">
              <a:buFont typeface="Courier New" panose="02070309020205020404" pitchFamily="49" charset="0"/>
              <a:buChar char="o"/>
            </a:pPr>
            <a:endParaRPr lang="en-US" sz="1900" dirty="0"/>
          </a:p>
        </p:txBody>
      </p:sp>
      <p:sp>
        <p:nvSpPr>
          <p:cNvPr id="26" name="Rectangle 25">
            <a:extLst>
              <a:ext uri="{FF2B5EF4-FFF2-40B4-BE49-F238E27FC236}">
                <a16:creationId xmlns:a16="http://schemas.microsoft.com/office/drawing/2014/main" id="{5A55FBCD-CD42-40F5-8A1B-3203F9CAE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0275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9" name="Rectangle 13318">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321" name="Group 13320">
            <a:extLst>
              <a:ext uri="{FF2B5EF4-FFF2-40B4-BE49-F238E27FC236}">
                <a16:creationId xmlns:a16="http://schemas.microsoft.com/office/drawing/2014/main" id="{4B2AE301-8298-47C2-81FA-781BA50D9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3322" name="Group 13321">
              <a:extLst>
                <a:ext uri="{FF2B5EF4-FFF2-40B4-BE49-F238E27FC236}">
                  <a16:creationId xmlns:a16="http://schemas.microsoft.com/office/drawing/2014/main" id="{68DBE596-692C-4777-8933-9D5BB8533B3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3326" name="Freeform: Shape 13325">
                <a:extLst>
                  <a:ext uri="{FF2B5EF4-FFF2-40B4-BE49-F238E27FC236}">
                    <a16:creationId xmlns:a16="http://schemas.microsoft.com/office/drawing/2014/main" id="{9C38783D-8606-4709-8C6F-69DE0EF816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327" name="Freeform: Shape 13326">
                <a:extLst>
                  <a:ext uri="{FF2B5EF4-FFF2-40B4-BE49-F238E27FC236}">
                    <a16:creationId xmlns:a16="http://schemas.microsoft.com/office/drawing/2014/main" id="{665A2D8C-561A-4347-88E9-4D84CF7CA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3323" name="Group 13322">
              <a:extLst>
                <a:ext uri="{FF2B5EF4-FFF2-40B4-BE49-F238E27FC236}">
                  <a16:creationId xmlns:a16="http://schemas.microsoft.com/office/drawing/2014/main" id="{77CB8EFE-31DC-44A2-A07E-FD84E8DA3E2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3324" name="Freeform: Shape 13323">
                <a:extLst>
                  <a:ext uri="{FF2B5EF4-FFF2-40B4-BE49-F238E27FC236}">
                    <a16:creationId xmlns:a16="http://schemas.microsoft.com/office/drawing/2014/main" id="{B6473FEC-46FF-4C7E-85BA-344E0365CA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325" name="Freeform: Shape 13324">
                <a:extLst>
                  <a:ext uri="{FF2B5EF4-FFF2-40B4-BE49-F238E27FC236}">
                    <a16:creationId xmlns:a16="http://schemas.microsoft.com/office/drawing/2014/main" id="{8C875950-A52D-453F-A602-3E58AD414E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D5C2B91C-F4DC-F874-31D0-AB8964E4AFBA}"/>
              </a:ext>
            </a:extLst>
          </p:cNvPr>
          <p:cNvSpPr>
            <a:spLocks noGrp="1"/>
          </p:cNvSpPr>
          <p:nvPr>
            <p:ph type="ctrTitle"/>
          </p:nvPr>
        </p:nvSpPr>
        <p:spPr>
          <a:xfrm>
            <a:off x="6099175" y="1354819"/>
            <a:ext cx="5240881" cy="2411014"/>
          </a:xfrm>
        </p:spPr>
        <p:txBody>
          <a:bodyPr>
            <a:normAutofit/>
          </a:bodyPr>
          <a:lstStyle/>
          <a:p>
            <a:pPr algn="l"/>
            <a:r>
              <a:rPr lang="en-US" sz="7200">
                <a:solidFill>
                  <a:schemeClr val="bg1"/>
                </a:solidFill>
              </a:rPr>
              <a:t>Audit Pay Practices</a:t>
            </a:r>
          </a:p>
        </p:txBody>
      </p:sp>
      <p:pic>
        <p:nvPicPr>
          <p:cNvPr id="13314" name="Picture 2" descr="FLSA Status: How To Classify Employees ...">
            <a:extLst>
              <a:ext uri="{FF2B5EF4-FFF2-40B4-BE49-F238E27FC236}">
                <a16:creationId xmlns:a16="http://schemas.microsoft.com/office/drawing/2014/main" id="{57832B36-5EB1-3E9A-F271-E2C195D0034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35024" y="1610189"/>
            <a:ext cx="4397376" cy="2926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81734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EA20B8-E6B9-46FB-C671-2491DF8E7B58}"/>
              </a:ext>
            </a:extLst>
          </p:cNvPr>
          <p:cNvSpPr>
            <a:spLocks noGrp="1"/>
          </p:cNvSpPr>
          <p:nvPr>
            <p:ph type="title"/>
          </p:nvPr>
        </p:nvSpPr>
        <p:spPr>
          <a:xfrm>
            <a:off x="838200" y="459863"/>
            <a:ext cx="10515600" cy="1004594"/>
          </a:xfrm>
        </p:spPr>
        <p:txBody>
          <a:bodyPr>
            <a:normAutofit/>
          </a:bodyPr>
          <a:lstStyle/>
          <a:p>
            <a:pPr algn="ctr"/>
            <a:r>
              <a:rPr lang="en-US" dirty="0">
                <a:solidFill>
                  <a:srgbClr val="FFFFFF"/>
                </a:solidFill>
              </a:rPr>
              <a:t>Wage and Hour Mistakes are Expensive</a:t>
            </a:r>
          </a:p>
        </p:txBody>
      </p:sp>
      <p:sp>
        <p:nvSpPr>
          <p:cNvPr id="22" name="Rectangle: Rounded Corners 21">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Rectangle 1">
            <a:extLst>
              <a:ext uri="{FF2B5EF4-FFF2-40B4-BE49-F238E27FC236}">
                <a16:creationId xmlns:a16="http://schemas.microsoft.com/office/drawing/2014/main" id="{33A0F370-BF01-3161-B537-0630F7C107A3}"/>
              </a:ext>
            </a:extLst>
          </p:cNvPr>
          <p:cNvGraphicFramePr>
            <a:graphicFrameLocks noGrp="1"/>
          </p:cNvGraphicFramePr>
          <p:nvPr>
            <p:ph idx="1"/>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04489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FDAC5-6944-5104-3D1F-E810EFFE9695}"/>
              </a:ext>
            </a:extLst>
          </p:cNvPr>
          <p:cNvSpPr>
            <a:spLocks noGrp="1"/>
          </p:cNvSpPr>
          <p:nvPr>
            <p:ph type="title"/>
          </p:nvPr>
        </p:nvSpPr>
        <p:spPr/>
        <p:txBody>
          <a:bodyPr/>
          <a:lstStyle/>
          <a:p>
            <a:r>
              <a:rPr lang="en-US" dirty="0"/>
              <a:t>Very Few Employees Qualify as “Exempt”</a:t>
            </a:r>
          </a:p>
        </p:txBody>
      </p:sp>
      <p:sp>
        <p:nvSpPr>
          <p:cNvPr id="3" name="Content Placeholder 2">
            <a:extLst>
              <a:ext uri="{FF2B5EF4-FFF2-40B4-BE49-F238E27FC236}">
                <a16:creationId xmlns:a16="http://schemas.microsoft.com/office/drawing/2014/main" id="{ECAA6FF6-118C-78EC-8EBD-29863C8A39B6}"/>
              </a:ext>
            </a:extLst>
          </p:cNvPr>
          <p:cNvSpPr>
            <a:spLocks noGrp="1"/>
          </p:cNvSpPr>
          <p:nvPr>
            <p:ph idx="1"/>
          </p:nvPr>
        </p:nvSpPr>
        <p:spPr/>
        <p:txBody>
          <a:bodyPr/>
          <a:lstStyle/>
          <a:p>
            <a:pPr>
              <a:buFont typeface="Wingdings" panose="05000000000000000000" pitchFamily="2" charset="2"/>
              <a:buChar char="ü"/>
            </a:pPr>
            <a:r>
              <a:rPr lang="en-US" u="sng" dirty="0"/>
              <a:t>Salary Level</a:t>
            </a:r>
          </a:p>
          <a:p>
            <a:pPr lvl="1">
              <a:buFont typeface="Wingdings" panose="05000000000000000000" pitchFamily="2" charset="2"/>
              <a:buChar char="ü"/>
            </a:pPr>
            <a:r>
              <a:rPr lang="en-US" dirty="0"/>
              <a:t>Old rules are in effect: $684/week ($35,568 annually)</a:t>
            </a:r>
          </a:p>
          <a:p>
            <a:pPr lvl="1">
              <a:buFont typeface="Wingdings" panose="05000000000000000000" pitchFamily="2" charset="2"/>
              <a:buChar char="ü"/>
            </a:pPr>
            <a:r>
              <a:rPr lang="en-US" dirty="0"/>
              <a:t>Highly Compensated Employee threshold: $107,432</a:t>
            </a:r>
          </a:p>
          <a:p>
            <a:pPr>
              <a:buFont typeface="Wingdings" panose="05000000000000000000" pitchFamily="2" charset="2"/>
              <a:buChar char="ü"/>
            </a:pPr>
            <a:endParaRPr lang="en-US" dirty="0"/>
          </a:p>
          <a:p>
            <a:pPr>
              <a:buFont typeface="Wingdings" panose="05000000000000000000" pitchFamily="2" charset="2"/>
              <a:buChar char="ü"/>
            </a:pPr>
            <a:r>
              <a:rPr lang="en-US" u="sng" dirty="0"/>
              <a:t>Salary Basis</a:t>
            </a:r>
          </a:p>
          <a:p>
            <a:pPr lvl="1">
              <a:buFont typeface="Wingdings" panose="05000000000000000000" pitchFamily="2" charset="2"/>
              <a:buChar char="ü"/>
            </a:pPr>
            <a:r>
              <a:rPr lang="en-US" dirty="0"/>
              <a:t>Must be paid a salary</a:t>
            </a:r>
          </a:p>
          <a:p>
            <a:pPr lvl="1">
              <a:buFont typeface="Wingdings" panose="05000000000000000000" pitchFamily="2" charset="2"/>
              <a:buChar char="ü"/>
            </a:pPr>
            <a:r>
              <a:rPr lang="en-US" dirty="0"/>
              <a:t>Salary cannot be reduced based on quality or quantity of work</a:t>
            </a:r>
          </a:p>
          <a:p>
            <a:pPr lvl="1">
              <a:buFont typeface="Wingdings" panose="05000000000000000000" pitchFamily="2" charset="2"/>
              <a:buChar char="ü"/>
            </a:pPr>
            <a:r>
              <a:rPr lang="en-US" dirty="0"/>
              <a:t>Must pay full salary for any week the exempt employee performs any work</a:t>
            </a:r>
          </a:p>
          <a:p>
            <a:pPr lvl="1">
              <a:buFont typeface="Wingdings" panose="05000000000000000000" pitchFamily="2" charset="2"/>
              <a:buChar char="ü"/>
            </a:pPr>
            <a:endParaRPr lang="en-US" dirty="0"/>
          </a:p>
        </p:txBody>
      </p:sp>
    </p:spTree>
    <p:extLst>
      <p:ext uri="{BB962C8B-B14F-4D97-AF65-F5344CB8AC3E}">
        <p14:creationId xmlns:p14="http://schemas.microsoft.com/office/powerpoint/2010/main" val="29754990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5" name="Rectangle 12294">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9D69B4-5466-98E7-F85E-7B219A6A2C38}"/>
              </a:ext>
            </a:extLst>
          </p:cNvPr>
          <p:cNvSpPr>
            <a:spLocks noGrp="1"/>
          </p:cNvSpPr>
          <p:nvPr>
            <p:ph type="title"/>
          </p:nvPr>
        </p:nvSpPr>
        <p:spPr>
          <a:xfrm>
            <a:off x="630936" y="502920"/>
            <a:ext cx="3419856" cy="1463040"/>
          </a:xfrm>
        </p:spPr>
        <p:txBody>
          <a:bodyPr anchor="ctr">
            <a:normAutofit/>
          </a:bodyPr>
          <a:lstStyle/>
          <a:p>
            <a:r>
              <a:rPr lang="en-US" sz="3000"/>
              <a:t>Very Few Employees Qualify as Exempt</a:t>
            </a:r>
          </a:p>
        </p:txBody>
      </p:sp>
      <p:sp>
        <p:nvSpPr>
          <p:cNvPr id="12297" name="sketch line">
            <a:extLst>
              <a:ext uri="{FF2B5EF4-FFF2-40B4-BE49-F238E27FC236}">
                <a16:creationId xmlns:a16="http://schemas.microsoft.com/office/drawing/2014/main" id="{2E92FA66-67D7-4CB4-94D3-E643A9AD4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66159" y="1225296"/>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A20435-4A83-D5D4-C5AE-C80A4B29EFA2}"/>
              </a:ext>
            </a:extLst>
          </p:cNvPr>
          <p:cNvSpPr>
            <a:spLocks noGrp="1"/>
          </p:cNvSpPr>
          <p:nvPr>
            <p:ph idx="1"/>
          </p:nvPr>
        </p:nvSpPr>
        <p:spPr>
          <a:xfrm>
            <a:off x="4654295" y="502920"/>
            <a:ext cx="6894576" cy="1463040"/>
          </a:xfrm>
        </p:spPr>
        <p:txBody>
          <a:bodyPr anchor="ctr">
            <a:normAutofit/>
          </a:bodyPr>
          <a:lstStyle/>
          <a:p>
            <a:pPr>
              <a:buFont typeface="Wingdings" panose="05000000000000000000" pitchFamily="2" charset="2"/>
              <a:buChar char="ü"/>
            </a:pPr>
            <a:r>
              <a:rPr lang="en-US" sz="2200" u="sng" dirty="0"/>
              <a:t>Job Duties</a:t>
            </a:r>
            <a:endParaRPr lang="en-US" sz="2200" dirty="0"/>
          </a:p>
          <a:p>
            <a:pPr lvl="1">
              <a:buFont typeface="Wingdings" panose="05000000000000000000" pitchFamily="2" charset="2"/>
              <a:buChar char="ü"/>
            </a:pPr>
            <a:r>
              <a:rPr lang="en-US" sz="2200" dirty="0"/>
              <a:t>Employee is only exempt if his/her job duties fit a specific exemption as defined by law</a:t>
            </a:r>
          </a:p>
          <a:p>
            <a:pPr lvl="1">
              <a:buFont typeface="Wingdings" panose="05000000000000000000" pitchFamily="2" charset="2"/>
              <a:buChar char="ü"/>
            </a:pPr>
            <a:r>
              <a:rPr lang="en-US" sz="2200" dirty="0"/>
              <a:t>“White Collar Exemptions”</a:t>
            </a:r>
          </a:p>
        </p:txBody>
      </p:sp>
      <p:pic>
        <p:nvPicPr>
          <p:cNvPr id="12290" name="Picture 2" descr="How to Avoid the 7 Biggest Exempt Employee Classification Mistakes">
            <a:extLst>
              <a:ext uri="{FF2B5EF4-FFF2-40B4-BE49-F238E27FC236}">
                <a16:creationId xmlns:a16="http://schemas.microsoft.com/office/drawing/2014/main" id="{3D2B71FE-66CB-BD77-5219-772AEB4021B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14280" y="2290936"/>
            <a:ext cx="10351247" cy="3959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5152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33" name="Group 1032">
            <a:extLst>
              <a:ext uri="{FF2B5EF4-FFF2-40B4-BE49-F238E27FC236}">
                <a16:creationId xmlns:a16="http://schemas.microsoft.com/office/drawing/2014/main" id="{81CC5389-CB4A-43B7-9A0E-5447CE0BC2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034" name="Color">
              <a:extLst>
                <a:ext uri="{FF2B5EF4-FFF2-40B4-BE49-F238E27FC236}">
                  <a16:creationId xmlns:a16="http://schemas.microsoft.com/office/drawing/2014/main" id="{017160F5-4BB5-41FB-B2D8-0AE0A6D7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Color">
              <a:extLst>
                <a:ext uri="{FF2B5EF4-FFF2-40B4-BE49-F238E27FC236}">
                  <a16:creationId xmlns:a16="http://schemas.microsoft.com/office/drawing/2014/main" id="{5AB10530-0B6F-40EF-9B05-F388D1BCB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37" name="Color">
            <a:extLst>
              <a:ext uri="{FF2B5EF4-FFF2-40B4-BE49-F238E27FC236}">
                <a16:creationId xmlns:a16="http://schemas.microsoft.com/office/drawing/2014/main" id="{145B2F28-3A18-4BC2-8E92-9AF66F147C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2804" y="598259"/>
            <a:ext cx="10889442" cy="5680742"/>
          </a:xfrm>
          <a:prstGeom prst="rect">
            <a:avLst/>
          </a:prstGeom>
          <a:solidFill>
            <a:srgbClr val="6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plates spinning ...">
            <a:extLst>
              <a:ext uri="{FF2B5EF4-FFF2-40B4-BE49-F238E27FC236}">
                <a16:creationId xmlns:a16="http://schemas.microsoft.com/office/drawing/2014/main" id="{15E665EC-E4AB-976E-FF38-475A12C94F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1219"/>
          <a:stretch>
            <a:fillRect/>
          </a:stretch>
        </p:blipFill>
        <p:spPr bwMode="auto">
          <a:xfrm>
            <a:off x="2367280" y="653615"/>
            <a:ext cx="6979919" cy="5530836"/>
          </a:xfrm>
          <a:prstGeom prst="rect">
            <a:avLst/>
          </a:prstGeom>
          <a:noFill/>
          <a:extLst>
            <a:ext uri="{909E8E84-426E-40DD-AFC4-6F175D3DCCD1}">
              <a14:hiddenFill xmlns:a14="http://schemas.microsoft.com/office/drawing/2010/main">
                <a:solidFill>
                  <a:srgbClr val="FFFFFF"/>
                </a:solidFill>
              </a14:hiddenFill>
            </a:ext>
          </a:extLst>
        </p:spPr>
      </p:pic>
      <p:grpSp>
        <p:nvGrpSpPr>
          <p:cNvPr id="1039" name="Group 1038">
            <a:extLst>
              <a:ext uri="{FF2B5EF4-FFF2-40B4-BE49-F238E27FC236}">
                <a16:creationId xmlns:a16="http://schemas.microsoft.com/office/drawing/2014/main" id="{FA65A26F-1F64-451C-BFA2-F92410951F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0" y="0"/>
            <a:chExt cx="12188952" cy="6858000"/>
          </a:xfrm>
        </p:grpSpPr>
        <p:sp>
          <p:nvSpPr>
            <p:cNvPr id="1040" name="Freeform: Shape 1039">
              <a:extLst>
                <a:ext uri="{FF2B5EF4-FFF2-40B4-BE49-F238E27FC236}">
                  <a16:creationId xmlns:a16="http://schemas.microsoft.com/office/drawing/2014/main" id="{635C965A-C516-42B1-844F-9472408C9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Freeform: Shape 1040">
              <a:extLst>
                <a:ext uri="{FF2B5EF4-FFF2-40B4-BE49-F238E27FC236}">
                  <a16:creationId xmlns:a16="http://schemas.microsoft.com/office/drawing/2014/main" id="{C4C44BFB-148D-4919-BEE5-0138A35BCC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Freeform: Shape 1041">
              <a:extLst>
                <a:ext uri="{FF2B5EF4-FFF2-40B4-BE49-F238E27FC236}">
                  <a16:creationId xmlns:a16="http://schemas.microsoft.com/office/drawing/2014/main" id="{CD704AD9-4DAA-4F0F-8B02-8B765658A5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Freeform: Shape 1042">
              <a:extLst>
                <a:ext uri="{FF2B5EF4-FFF2-40B4-BE49-F238E27FC236}">
                  <a16:creationId xmlns:a16="http://schemas.microsoft.com/office/drawing/2014/main" id="{9F9F0EF2-FB12-49A3-B73C-E38141A55F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Freeform: Shape 1043">
              <a:extLst>
                <a:ext uri="{FF2B5EF4-FFF2-40B4-BE49-F238E27FC236}">
                  <a16:creationId xmlns:a16="http://schemas.microsoft.com/office/drawing/2014/main" id="{49A9DBF1-1403-4BE8-B87E-0393E9CDE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5" name="Freeform: Shape 1044">
              <a:extLst>
                <a:ext uri="{FF2B5EF4-FFF2-40B4-BE49-F238E27FC236}">
                  <a16:creationId xmlns:a16="http://schemas.microsoft.com/office/drawing/2014/main" id="{3979BDB7-FA20-4F60-97B1-CF3696395B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Freeform: Shape 1045">
              <a:extLst>
                <a:ext uri="{FF2B5EF4-FFF2-40B4-BE49-F238E27FC236}">
                  <a16:creationId xmlns:a16="http://schemas.microsoft.com/office/drawing/2014/main" id="{3B7D32B5-D9D6-467E-8349-4A1A840FA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00290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4126546"/>
            <a:ext cx="447965" cy="369332"/>
          </a:xfrm>
          <a:prstGeom prst="rect">
            <a:avLst/>
          </a:prstGeom>
          <a:solidFill>
            <a:srgbClr val="17375E"/>
          </a:solidFill>
        </p:spPr>
        <p:txBody>
          <a:bodyPr wrap="square" rtlCol="0">
            <a:spAutoFit/>
          </a:bodyPr>
          <a:lstStyle/>
          <a:p>
            <a:endParaRPr lang="en-US" dirty="0"/>
          </a:p>
        </p:txBody>
      </p:sp>
      <p:sp>
        <p:nvSpPr>
          <p:cNvPr id="6" name="TextBox 5"/>
          <p:cNvSpPr txBox="1"/>
          <p:nvPr/>
        </p:nvSpPr>
        <p:spPr>
          <a:xfrm>
            <a:off x="1524000" y="0"/>
            <a:ext cx="9161319" cy="369332"/>
          </a:xfrm>
          <a:prstGeom prst="rect">
            <a:avLst/>
          </a:prstGeom>
          <a:solidFill>
            <a:srgbClr val="17375E"/>
          </a:solidFill>
        </p:spPr>
        <p:txBody>
          <a:bodyPr wrap="square" rtlCol="0">
            <a:spAutoFit/>
          </a:bodyPr>
          <a:lstStyle/>
          <a:p>
            <a:endParaRPr lang="en-US" dirty="0"/>
          </a:p>
        </p:txBody>
      </p:sp>
      <p:sp>
        <p:nvSpPr>
          <p:cNvPr id="10" name="TextBox 9"/>
          <p:cNvSpPr txBox="1"/>
          <p:nvPr/>
        </p:nvSpPr>
        <p:spPr>
          <a:xfrm>
            <a:off x="1456061" y="1635635"/>
            <a:ext cx="8714283" cy="1015663"/>
          </a:xfrm>
          <a:prstGeom prst="rect">
            <a:avLst/>
          </a:prstGeom>
          <a:noFill/>
        </p:spPr>
        <p:txBody>
          <a:bodyPr wrap="square" rtlCol="0">
            <a:spAutoFit/>
          </a:bodyPr>
          <a:lstStyle/>
          <a:p>
            <a:pPr algn="ctr"/>
            <a:r>
              <a:rPr lang="en-US" sz="6000" dirty="0">
                <a:solidFill>
                  <a:schemeClr val="bg1"/>
                </a:solidFill>
                <a:effectLst>
                  <a:outerShdw blurRad="38100" dist="38100" dir="2700000" algn="tl">
                    <a:srgbClr val="000000">
                      <a:alpha val="43137"/>
                    </a:srgbClr>
                  </a:outerShdw>
                </a:effectLst>
                <a:latin typeface="Cambria" panose="02040503050406030204" pitchFamily="18" charset="0"/>
              </a:rPr>
              <a:t>Questions?</a:t>
            </a:r>
          </a:p>
        </p:txBody>
      </p:sp>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864" y="5002903"/>
            <a:ext cx="1923740" cy="1096572"/>
          </a:xfrm>
          <a:prstGeom prst="rect">
            <a:avLst/>
          </a:prstGeom>
        </p:spPr>
      </p:pic>
      <p:sp>
        <p:nvSpPr>
          <p:cNvPr id="9" name="TextBox 8"/>
          <p:cNvSpPr txBox="1"/>
          <p:nvPr/>
        </p:nvSpPr>
        <p:spPr>
          <a:xfrm>
            <a:off x="1533462" y="4126546"/>
            <a:ext cx="9144000" cy="369332"/>
          </a:xfrm>
          <a:prstGeom prst="rect">
            <a:avLst/>
          </a:prstGeom>
          <a:solidFill>
            <a:schemeClr val="bg1">
              <a:lumMod val="85000"/>
              <a:alpha val="81000"/>
            </a:schemeClr>
          </a:solidFill>
          <a:ln>
            <a:solidFill>
              <a:schemeClr val="bg1">
                <a:lumMod val="75000"/>
              </a:schemeClr>
            </a:solidFill>
          </a:ln>
        </p:spPr>
        <p:txBody>
          <a:bodyPr wrap="square" rtlCol="0">
            <a:spAutoFit/>
          </a:bodyPr>
          <a:lstStyle/>
          <a:p>
            <a:endParaRPr lang="en-US"/>
          </a:p>
        </p:txBody>
      </p:sp>
      <p:sp>
        <p:nvSpPr>
          <p:cNvPr id="11" name="TextBox 10"/>
          <p:cNvSpPr txBox="1"/>
          <p:nvPr/>
        </p:nvSpPr>
        <p:spPr>
          <a:xfrm>
            <a:off x="1470100" y="6270013"/>
            <a:ext cx="9043770" cy="415498"/>
          </a:xfrm>
          <a:prstGeom prst="rect">
            <a:avLst/>
          </a:prstGeom>
          <a:noFill/>
        </p:spPr>
        <p:txBody>
          <a:bodyPr wrap="square" rtlCol="0">
            <a:spAutoFit/>
          </a:bodyPr>
          <a:lstStyle/>
          <a:p>
            <a:pPr algn="r"/>
            <a:r>
              <a:rPr lang="en-US" altLang="en-US" sz="1000" i="1" dirty="0">
                <a:solidFill>
                  <a:schemeClr val="bg1">
                    <a:lumMod val="65000"/>
                  </a:schemeClr>
                </a:solidFill>
                <a:latin typeface="Cambria" panose="02040503050406030204" pitchFamily="18" charset="0"/>
              </a:rPr>
              <a:t>The contents of this presentation are for informational purposes and should not be considered legal advice. </a:t>
            </a:r>
          </a:p>
          <a:p>
            <a:pPr algn="r"/>
            <a:r>
              <a:rPr lang="en-US" altLang="en-US" sz="1000" i="1" dirty="0">
                <a:solidFill>
                  <a:schemeClr val="bg1">
                    <a:lumMod val="65000"/>
                  </a:schemeClr>
                </a:solidFill>
                <a:latin typeface="Cambria" panose="02040503050406030204" pitchFamily="18" charset="0"/>
              </a:rPr>
              <a:t>This presentation does </a:t>
            </a:r>
            <a:r>
              <a:rPr lang="en-US" altLang="en-US" sz="1000" i="1" u="sng" dirty="0">
                <a:solidFill>
                  <a:schemeClr val="bg1">
                    <a:lumMod val="65000"/>
                  </a:schemeClr>
                </a:solidFill>
                <a:latin typeface="Cambria" panose="02040503050406030204" pitchFamily="18" charset="0"/>
              </a:rPr>
              <a:t>not</a:t>
            </a:r>
            <a:r>
              <a:rPr lang="en-US" altLang="en-US" sz="1000" i="1" dirty="0">
                <a:solidFill>
                  <a:schemeClr val="bg1">
                    <a:lumMod val="65000"/>
                  </a:schemeClr>
                </a:solidFill>
                <a:latin typeface="Cambria" panose="02040503050406030204" pitchFamily="18" charset="0"/>
              </a:rPr>
              <a:t> establish an attorney-client relationship.</a:t>
            </a:r>
          </a:p>
        </p:txBody>
      </p:sp>
      <p:sp>
        <p:nvSpPr>
          <p:cNvPr id="2" name="TextBox 1"/>
          <p:cNvSpPr txBox="1"/>
          <p:nvPr/>
        </p:nvSpPr>
        <p:spPr>
          <a:xfrm>
            <a:off x="393775" y="6067814"/>
            <a:ext cx="2124573" cy="238527"/>
          </a:xfrm>
          <a:prstGeom prst="rect">
            <a:avLst/>
          </a:prstGeom>
          <a:noFill/>
        </p:spPr>
        <p:txBody>
          <a:bodyPr wrap="square" rtlCol="0">
            <a:spAutoFit/>
          </a:bodyPr>
          <a:lstStyle/>
          <a:p>
            <a:r>
              <a:rPr lang="en-US" sz="950" dirty="0">
                <a:solidFill>
                  <a:srgbClr val="17375E"/>
                </a:solidFill>
                <a:latin typeface="Cambria" panose="02040503050406030204" pitchFamily="18" charset="0"/>
              </a:rPr>
              <a:t>KNOXVILLE | MEMPHIS | NASHVILLE</a:t>
            </a:r>
          </a:p>
        </p:txBody>
      </p:sp>
      <p:sp>
        <p:nvSpPr>
          <p:cNvPr id="16" name="TextBox 14"/>
          <p:cNvSpPr txBox="1"/>
          <p:nvPr/>
        </p:nvSpPr>
        <p:spPr>
          <a:xfrm>
            <a:off x="4471225" y="4824253"/>
            <a:ext cx="7201054"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2700" b="1" dirty="0">
                <a:solidFill>
                  <a:srgbClr val="002060"/>
                </a:solidFill>
                <a:latin typeface="Cambria" panose="02040503050406030204" pitchFamily="18" charset="0"/>
                <a:cs typeface="Times New Roman" panose="02020603050405020304" pitchFamily="18" charset="0"/>
              </a:rPr>
              <a:t>Name:  Janet Strevel Hayes</a:t>
            </a:r>
          </a:p>
          <a:p>
            <a:pPr algn="r"/>
            <a:r>
              <a:rPr lang="en-US" sz="2700" b="1" dirty="0">
                <a:solidFill>
                  <a:srgbClr val="002060"/>
                </a:solidFill>
                <a:latin typeface="Cambria" panose="02040503050406030204" pitchFamily="18" charset="0"/>
                <a:cs typeface="Times New Roman" panose="02020603050405020304" pitchFamily="18" charset="0"/>
              </a:rPr>
              <a:t>Email: JHayes@LewisThomason.com </a:t>
            </a:r>
            <a:endParaRPr lang="en-US" sz="2700" b="1" dirty="0">
              <a:solidFill>
                <a:schemeClr val="accent1"/>
              </a:solidFill>
              <a:latin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185552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629A60-9175-59DB-F1DE-A3FC3B953650}"/>
              </a:ext>
            </a:extLst>
          </p:cNvPr>
          <p:cNvSpPr>
            <a:spLocks noGrp="1"/>
          </p:cNvSpPr>
          <p:nvPr>
            <p:ph type="ctrTitle"/>
          </p:nvPr>
        </p:nvSpPr>
        <p:spPr>
          <a:xfrm>
            <a:off x="6538686" y="1361246"/>
            <a:ext cx="4818290" cy="2671936"/>
          </a:xfrm>
        </p:spPr>
        <p:txBody>
          <a:bodyPr>
            <a:normAutofit/>
          </a:bodyPr>
          <a:lstStyle/>
          <a:p>
            <a:pPr algn="r"/>
            <a:r>
              <a:rPr lang="en-US" sz="6100">
                <a:solidFill>
                  <a:schemeClr val="bg1"/>
                </a:solidFill>
              </a:rPr>
              <a:t>Risk Awareness Quiz</a:t>
            </a:r>
          </a:p>
        </p:txBody>
      </p:sp>
      <p:pic>
        <p:nvPicPr>
          <p:cNvPr id="3074" name="Picture 2" descr="mitigate 3 common litigation risks ...">
            <a:extLst>
              <a:ext uri="{FF2B5EF4-FFF2-40B4-BE49-F238E27FC236}">
                <a16:creationId xmlns:a16="http://schemas.microsoft.com/office/drawing/2014/main" id="{BC8417EE-55B1-9A44-A1F9-0D6A264E2F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296" r="24120" b="-1"/>
          <a:stretch>
            <a:fillRect/>
          </a:stretch>
        </p:blipFill>
        <p:spPr bwMode="auto">
          <a:xfrm>
            <a:off x="827088" y="1498600"/>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sp>
        <p:nvSpPr>
          <p:cNvPr id="3081" name="Freeform: Shape 3080">
            <a:extLst>
              <a:ext uri="{FF2B5EF4-FFF2-40B4-BE49-F238E27FC236}">
                <a16:creationId xmlns:a16="http://schemas.microsoft.com/office/drawing/2014/main" id="{686A5CBB-E03B-4019-8BCD-78975D39E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795537"/>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83" name="Freeform: Shape 3082">
            <a:extLst>
              <a:ext uri="{FF2B5EF4-FFF2-40B4-BE49-F238E27FC236}">
                <a16:creationId xmlns:a16="http://schemas.microsoft.com/office/drawing/2014/main" id="{94993204-9792-4E61-A83C-73D4379E2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795537"/>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301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3E797-2464-FBC8-D457-3606D1019F01}"/>
              </a:ext>
            </a:extLst>
          </p:cNvPr>
          <p:cNvSpPr>
            <a:spLocks noGrp="1"/>
          </p:cNvSpPr>
          <p:nvPr>
            <p:ph type="ctrTitle"/>
          </p:nvPr>
        </p:nvSpPr>
        <p:spPr>
          <a:xfrm>
            <a:off x="1524000" y="1122362"/>
            <a:ext cx="9144000" cy="4942536"/>
          </a:xfrm>
        </p:spPr>
        <p:txBody>
          <a:bodyPr>
            <a:normAutofit fontScale="90000"/>
          </a:bodyPr>
          <a:lstStyle/>
          <a:p>
            <a:pPr algn="l"/>
            <a:r>
              <a:rPr lang="en-US" sz="3600" b="1" dirty="0"/>
              <a:t>Question 1: Legal Defense Costs</a:t>
            </a:r>
            <a:br>
              <a:rPr lang="en-US" sz="3600" b="1" dirty="0"/>
            </a:br>
            <a:br>
              <a:rPr lang="en-US" sz="3600" b="1" dirty="0"/>
            </a:br>
            <a:r>
              <a:rPr lang="en-US" sz="3600" dirty="0"/>
              <a:t>On average, how much does it cost an employer to </a:t>
            </a:r>
            <a:r>
              <a:rPr lang="en-US" sz="3600" b="1" dirty="0"/>
              <a:t>defend</a:t>
            </a:r>
            <a:r>
              <a:rPr lang="en-US" sz="3600" dirty="0"/>
              <a:t> against an employee lawsuit, regardless of the outcome?</a:t>
            </a:r>
            <a:br>
              <a:rPr lang="en-US" sz="3600" dirty="0"/>
            </a:br>
            <a:br>
              <a:rPr lang="en-US" sz="3600" dirty="0"/>
            </a:br>
            <a:r>
              <a:rPr lang="en-US" sz="3600" dirty="0"/>
              <a:t>A) $5,000</a:t>
            </a:r>
            <a:br>
              <a:rPr lang="en-US" sz="3600" dirty="0"/>
            </a:br>
            <a:r>
              <a:rPr lang="en-US" sz="3600" dirty="0"/>
              <a:t>B) $25,000</a:t>
            </a:r>
            <a:br>
              <a:rPr lang="en-US" sz="3600" dirty="0"/>
            </a:br>
            <a:r>
              <a:rPr lang="en-US" sz="3600" dirty="0"/>
              <a:t>C) $125,000</a:t>
            </a:r>
            <a:br>
              <a:rPr lang="en-US" sz="3600" dirty="0"/>
            </a:br>
            <a:r>
              <a:rPr lang="en-US" sz="3600" dirty="0"/>
              <a:t>D) $1,000,000</a:t>
            </a:r>
            <a:br>
              <a:rPr lang="en-US" dirty="0"/>
            </a:br>
            <a:endParaRPr lang="en-US" dirty="0"/>
          </a:p>
        </p:txBody>
      </p:sp>
    </p:spTree>
    <p:extLst>
      <p:ext uri="{BB962C8B-B14F-4D97-AF65-F5344CB8AC3E}">
        <p14:creationId xmlns:p14="http://schemas.microsoft.com/office/powerpoint/2010/main" val="2171431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E8A5F-DD96-769C-CCAC-6621B5AAE225}"/>
              </a:ext>
            </a:extLst>
          </p:cNvPr>
          <p:cNvSpPr>
            <a:spLocks noGrp="1"/>
          </p:cNvSpPr>
          <p:nvPr>
            <p:ph type="ctrTitle"/>
          </p:nvPr>
        </p:nvSpPr>
        <p:spPr>
          <a:xfrm>
            <a:off x="1524000" y="0"/>
            <a:ext cx="9144000" cy="5971592"/>
          </a:xfrm>
        </p:spPr>
        <p:txBody>
          <a:bodyPr>
            <a:normAutofit fontScale="90000"/>
          </a:bodyPr>
          <a:lstStyle/>
          <a:p>
            <a:pPr algn="l"/>
            <a:br>
              <a:rPr lang="en-US" sz="4000" b="1" dirty="0"/>
            </a:br>
            <a:r>
              <a:rPr lang="en-US" sz="4000" b="1" dirty="0"/>
              <a:t>Question 2: Jury Awards</a:t>
            </a:r>
            <a:br>
              <a:rPr lang="en-US" sz="4000" b="1" dirty="0"/>
            </a:br>
            <a:br>
              <a:rPr lang="en-US" sz="4000" b="1" dirty="0"/>
            </a:br>
            <a:r>
              <a:rPr lang="en-US" sz="4000" dirty="0"/>
              <a:t>What is the </a:t>
            </a:r>
            <a:r>
              <a:rPr lang="en-US" sz="4000" b="1" dirty="0"/>
              <a:t>average jury award</a:t>
            </a:r>
            <a:r>
              <a:rPr lang="en-US" sz="4000" dirty="0"/>
              <a:t> in employment law cases that go to trial?</a:t>
            </a:r>
            <a:br>
              <a:rPr lang="en-US" sz="4000" dirty="0"/>
            </a:br>
            <a:br>
              <a:rPr lang="en-US" sz="4000" dirty="0"/>
            </a:br>
            <a:r>
              <a:rPr lang="en-US" sz="4000" dirty="0"/>
              <a:t>A) $50,000</a:t>
            </a:r>
            <a:br>
              <a:rPr lang="en-US" sz="4000" dirty="0"/>
            </a:br>
            <a:r>
              <a:rPr lang="en-US" sz="4000" dirty="0"/>
              <a:t>B) $150,000</a:t>
            </a:r>
            <a:br>
              <a:rPr lang="en-US" sz="4000" dirty="0"/>
            </a:br>
            <a:r>
              <a:rPr lang="en-US" sz="4000" dirty="0"/>
              <a:t>C) $500,000</a:t>
            </a:r>
            <a:br>
              <a:rPr lang="en-US" sz="4000" dirty="0"/>
            </a:br>
            <a:r>
              <a:rPr lang="en-US" sz="4000" dirty="0"/>
              <a:t>D) $1.5 million</a:t>
            </a:r>
            <a:br>
              <a:rPr lang="en-US" dirty="0"/>
            </a:br>
            <a:endParaRPr lang="en-US" dirty="0"/>
          </a:p>
        </p:txBody>
      </p:sp>
    </p:spTree>
    <p:extLst>
      <p:ext uri="{BB962C8B-B14F-4D97-AF65-F5344CB8AC3E}">
        <p14:creationId xmlns:p14="http://schemas.microsoft.com/office/powerpoint/2010/main" val="90663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D11ED-E24D-AD30-49FC-4AE8E3EFC915}"/>
              </a:ext>
            </a:extLst>
          </p:cNvPr>
          <p:cNvSpPr>
            <a:spLocks noGrp="1"/>
          </p:cNvSpPr>
          <p:nvPr>
            <p:ph type="ctrTitle"/>
          </p:nvPr>
        </p:nvSpPr>
        <p:spPr>
          <a:xfrm>
            <a:off x="1524000" y="1122362"/>
            <a:ext cx="9144000" cy="4811907"/>
          </a:xfrm>
        </p:spPr>
        <p:txBody>
          <a:bodyPr>
            <a:noAutofit/>
          </a:bodyPr>
          <a:lstStyle/>
          <a:p>
            <a:pPr algn="l"/>
            <a:r>
              <a:rPr lang="en-US" sz="3600" b="1" dirty="0"/>
              <a:t>Question 3: Settlement vs. Trial</a:t>
            </a:r>
            <a:br>
              <a:rPr lang="en-US" sz="3600" b="1" dirty="0"/>
            </a:br>
            <a:br>
              <a:rPr lang="en-US" sz="3600" b="1" dirty="0"/>
            </a:br>
            <a:r>
              <a:rPr lang="en-US" sz="3600" dirty="0"/>
              <a:t>What percentage of employment lawsuits are </a:t>
            </a:r>
            <a:r>
              <a:rPr lang="en-US" sz="3600" b="1" dirty="0"/>
              <a:t>settled before reaching trial</a:t>
            </a:r>
            <a:r>
              <a:rPr lang="en-US" sz="3600" dirty="0"/>
              <a:t>?</a:t>
            </a:r>
            <a:br>
              <a:rPr lang="en-US" sz="3600" dirty="0"/>
            </a:br>
            <a:br>
              <a:rPr lang="en-US" sz="3600" dirty="0"/>
            </a:br>
            <a:r>
              <a:rPr lang="en-US" sz="3600" dirty="0"/>
              <a:t>A) 10%</a:t>
            </a:r>
            <a:br>
              <a:rPr lang="en-US" sz="3600" dirty="0"/>
            </a:br>
            <a:r>
              <a:rPr lang="en-US" sz="3600" dirty="0"/>
              <a:t>B) 25%</a:t>
            </a:r>
            <a:br>
              <a:rPr lang="en-US" sz="3600" dirty="0"/>
            </a:br>
            <a:r>
              <a:rPr lang="en-US" sz="3600" dirty="0"/>
              <a:t>C) 65%</a:t>
            </a:r>
            <a:br>
              <a:rPr lang="en-US" sz="3600" dirty="0"/>
            </a:br>
            <a:r>
              <a:rPr lang="en-US" sz="3600" dirty="0"/>
              <a:t>D) Over 95%</a:t>
            </a:r>
            <a:br>
              <a:rPr lang="en-US" sz="3600" dirty="0"/>
            </a:br>
            <a:endParaRPr lang="en-US" sz="3600" dirty="0"/>
          </a:p>
        </p:txBody>
      </p:sp>
    </p:spTree>
    <p:extLst>
      <p:ext uri="{BB962C8B-B14F-4D97-AF65-F5344CB8AC3E}">
        <p14:creationId xmlns:p14="http://schemas.microsoft.com/office/powerpoint/2010/main" val="524687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65A85-99D1-3795-4F85-65E17E78D648}"/>
              </a:ext>
            </a:extLst>
          </p:cNvPr>
          <p:cNvSpPr>
            <a:spLocks noGrp="1"/>
          </p:cNvSpPr>
          <p:nvPr>
            <p:ph type="ctrTitle"/>
          </p:nvPr>
        </p:nvSpPr>
        <p:spPr>
          <a:xfrm>
            <a:off x="1524000" y="1122362"/>
            <a:ext cx="9144000" cy="5315759"/>
          </a:xfrm>
        </p:spPr>
        <p:txBody>
          <a:bodyPr>
            <a:normAutofit fontScale="90000"/>
          </a:bodyPr>
          <a:lstStyle/>
          <a:p>
            <a:pPr algn="l"/>
            <a:r>
              <a:rPr lang="en-US" sz="4000" b="1" dirty="0"/>
              <a:t>Question 4: Time to Resolve</a:t>
            </a:r>
            <a:br>
              <a:rPr lang="en-US" sz="4000" b="1" dirty="0"/>
            </a:br>
            <a:br>
              <a:rPr lang="en-US" sz="4000" b="1" dirty="0"/>
            </a:br>
            <a:r>
              <a:rPr lang="en-US" sz="4000" dirty="0"/>
              <a:t>On average, how long does it take to resolve an employment lawsuit from filing to resolution?</a:t>
            </a:r>
            <a:br>
              <a:rPr lang="en-US" sz="4000" dirty="0"/>
            </a:br>
            <a:br>
              <a:rPr lang="en-US" sz="4000" dirty="0"/>
            </a:br>
            <a:r>
              <a:rPr lang="en-US" sz="4000" dirty="0"/>
              <a:t>A) 3 months</a:t>
            </a:r>
            <a:br>
              <a:rPr lang="en-US" sz="4000" dirty="0"/>
            </a:br>
            <a:r>
              <a:rPr lang="en-US" sz="4000" dirty="0"/>
              <a:t>B) 6 months</a:t>
            </a:r>
            <a:br>
              <a:rPr lang="en-US" sz="4000" dirty="0"/>
            </a:br>
            <a:r>
              <a:rPr lang="en-US" sz="4000" dirty="0"/>
              <a:t>C) 18 months</a:t>
            </a:r>
            <a:br>
              <a:rPr lang="en-US" sz="4000" dirty="0"/>
            </a:br>
            <a:r>
              <a:rPr lang="en-US" sz="4000" dirty="0"/>
              <a:t>D) 5 years</a:t>
            </a:r>
            <a:br>
              <a:rPr lang="en-US" dirty="0"/>
            </a:br>
            <a:endParaRPr lang="en-US" dirty="0"/>
          </a:p>
        </p:txBody>
      </p:sp>
    </p:spTree>
    <p:extLst>
      <p:ext uri="{BB962C8B-B14F-4D97-AF65-F5344CB8AC3E}">
        <p14:creationId xmlns:p14="http://schemas.microsoft.com/office/powerpoint/2010/main" val="417972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35EEA-29E6-1856-3602-3001EF10ADD8}"/>
              </a:ext>
            </a:extLst>
          </p:cNvPr>
          <p:cNvSpPr>
            <a:spLocks noGrp="1"/>
          </p:cNvSpPr>
          <p:nvPr>
            <p:ph type="ctrTitle"/>
          </p:nvPr>
        </p:nvSpPr>
        <p:spPr>
          <a:xfrm>
            <a:off x="1524000" y="1122362"/>
            <a:ext cx="9144000" cy="5334422"/>
          </a:xfrm>
        </p:spPr>
        <p:txBody>
          <a:bodyPr>
            <a:normAutofit fontScale="90000"/>
          </a:bodyPr>
          <a:lstStyle/>
          <a:p>
            <a:pPr algn="l"/>
            <a:r>
              <a:rPr lang="en-US" sz="3600" b="1" dirty="0"/>
              <a:t>Question 5: Lost Productivity</a:t>
            </a:r>
            <a:br>
              <a:rPr lang="en-US" sz="3600" dirty="0"/>
            </a:br>
            <a:br>
              <a:rPr lang="en-US" sz="3600" dirty="0"/>
            </a:br>
            <a:r>
              <a:rPr lang="en-US" sz="3600" dirty="0"/>
              <a:t>Suppose employee sues employer for gender discrimination and employee’s attorney subpoenas each female in the office for a discovery deposition.  What is the statutory limit on the number of hours of lost time the employer may be forced to suffer for the depositions?</a:t>
            </a:r>
            <a:br>
              <a:rPr lang="en-US" sz="3600" dirty="0"/>
            </a:br>
            <a:br>
              <a:rPr lang="en-US" sz="3600" dirty="0"/>
            </a:br>
            <a:r>
              <a:rPr lang="en-US" sz="3600" dirty="0"/>
              <a:t>A)  one hour/employee</a:t>
            </a:r>
            <a:br>
              <a:rPr lang="en-US" sz="3600" dirty="0"/>
            </a:br>
            <a:r>
              <a:rPr lang="en-US" sz="3600" dirty="0"/>
              <a:t>B) 20 hours total deposition time</a:t>
            </a:r>
            <a:br>
              <a:rPr lang="en-US" sz="3600" dirty="0"/>
            </a:br>
            <a:r>
              <a:rPr lang="en-US" sz="3600" dirty="0"/>
              <a:t>C) five hours/employee absent court order</a:t>
            </a:r>
            <a:br>
              <a:rPr lang="en-US" sz="3600" dirty="0"/>
            </a:br>
            <a:r>
              <a:rPr lang="en-US" sz="3600" dirty="0"/>
              <a:t>D) there is no statutory limit </a:t>
            </a:r>
            <a:br>
              <a:rPr lang="en-US" sz="3600" dirty="0"/>
            </a:br>
            <a:r>
              <a:rPr lang="en-US" sz="3600" dirty="0"/>
              <a:t> </a:t>
            </a:r>
          </a:p>
        </p:txBody>
      </p:sp>
    </p:spTree>
    <p:extLst>
      <p:ext uri="{BB962C8B-B14F-4D97-AF65-F5344CB8AC3E}">
        <p14:creationId xmlns:p14="http://schemas.microsoft.com/office/powerpoint/2010/main" val="2138002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1735</Words>
  <Application>Microsoft Office PowerPoint</Application>
  <PresentationFormat>Widescreen</PresentationFormat>
  <Paragraphs>124</Paragraphs>
  <Slides>39</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39</vt:i4>
      </vt:variant>
    </vt:vector>
  </HeadingPairs>
  <TitlesOfParts>
    <vt:vector size="51" baseType="lpstr">
      <vt:lpstr>Aptos</vt:lpstr>
      <vt:lpstr>Aptos Display</vt:lpstr>
      <vt:lpstr>Arial</vt:lpstr>
      <vt:lpstr>Baskerville Old Face</vt:lpstr>
      <vt:lpstr>Bookman Old Style</vt:lpstr>
      <vt:lpstr>Calibri</vt:lpstr>
      <vt:lpstr>Calibri Light</vt:lpstr>
      <vt:lpstr>Cambria</vt:lpstr>
      <vt:lpstr>Courier New</vt:lpstr>
      <vt:lpstr>Wingdings</vt:lpstr>
      <vt:lpstr>Office Theme</vt:lpstr>
      <vt:lpstr>Office Theme</vt:lpstr>
      <vt:lpstr>PREVENT AND DEFEND A Litigation Survival Guide for Managers  </vt:lpstr>
      <vt:lpstr>Grandma (and Ben Franklin) were on to something</vt:lpstr>
      <vt:lpstr>1. Risk Awareness Quiz  2. Traditional “Best Practices”  3. “Best Practices” for Today’s Hot Issues </vt:lpstr>
      <vt:lpstr>Risk Awareness Quiz</vt:lpstr>
      <vt:lpstr>Question 1: Legal Defense Costs  On average, how much does it cost an employer to defend against an employee lawsuit, regardless of the outcome?  A) $5,000 B) $25,000 C) $125,000 D) $1,000,000 </vt:lpstr>
      <vt:lpstr> Question 2: Jury Awards  What is the average jury award in employment law cases that go to trial?  A) $50,000 B) $150,000 C) $500,000 D) $1.5 million </vt:lpstr>
      <vt:lpstr>Question 3: Settlement vs. Trial  What percentage of employment lawsuits are settled before reaching trial?  A) 10% B) 25% C) 65% D) Over 95% </vt:lpstr>
      <vt:lpstr>Question 4: Time to Resolve  On average, how long does it take to resolve an employment lawsuit from filing to resolution?  A) 3 months B) 6 months C) 18 months D) 5 years </vt:lpstr>
      <vt:lpstr>Question 5: Lost Productivity  Suppose employee sues employer for gender discrimination and employee’s attorney subpoenas each female in the office for a discovery deposition.  What is the statutory limit on the number of hours of lost time the employer may be forced to suffer for the depositions?  A)  one hour/employee B) 20 hours total deposition time C) five hours/employee absent court order D) there is no statutory limit   </vt:lpstr>
      <vt:lpstr>Question 6: Damages   List the types of damages that may be available to an employee in an employment law case:</vt:lpstr>
      <vt:lpstr>Question 1: Legal Defense Costs  On average, how much does it cost an employer to defend against an employee lawsuit, regardless of the outcome?  A) $5,000 B) $25,000 C) $125,000 D) $1,000,000 </vt:lpstr>
      <vt:lpstr> Things to Remember:  * Average includes nominal cases that were settled quickly  * Average does not include cases where employee is awarded attorney fees ($300-$700/hour)  * Some cases  require costly expert witnesses  </vt:lpstr>
      <vt:lpstr> Question 2: Jury Awards  What is the average jury award in employment law cases that go to trial?  A) $50,000 B) $150,000 C) $500,000 D) $1.5 million </vt:lpstr>
      <vt:lpstr>Beware of Nuclear Verdicts</vt:lpstr>
      <vt:lpstr>Question 3: Settlement vs. Trial  What percentage of employment lawsuits are settled before reaching trial?  A) 10% B) 25% C) 65% D) Over 95% </vt:lpstr>
      <vt:lpstr>Question 4: Time to Resolve  On average, how long does it take to resolve an employment lawsuit from filing to resolution?  A) 3 months B) 6 months C) 18 months D) 5 years </vt:lpstr>
      <vt:lpstr>Question 5: Lost Productivity  Suppose employee sues employer for gender discrimination and employee’s attorney subpoenas every female employee for a discovery deposition.  What is the statutory limit on the number of hours of lost time the employer may be forced to suffer for the depositions?  A)  one hour/employee B) 20 hours total deposition time C) five hours/employee absent court order D) there is no statutory limit   </vt:lpstr>
      <vt:lpstr>Question 6: Damages   List the types of damages that may be available to an employee in an employment law case:  1.  Economic Damages – Back Pay and Possibly Front Pay  Back pay = lost wages and out of pocket costs (i.e. COBRA premiums)  Front pay = compensates for future impact of no job – not always available  2.  Compensatory Damage  Mental anguish/pain and suffering (probably requires an expert)  3.  Punitive Damages  Punishment damages designed to deter future misconduct (may be capped based on size of employer)  4.  Fee Shifting   Huge leverage for settlement; not capped based on size of award  </vt:lpstr>
      <vt:lpstr>How risk-aware are you? </vt:lpstr>
      <vt:lpstr>Four Traditional “Best Practices” (with my caveats)</vt:lpstr>
      <vt:lpstr>1. Develop and Enforce Clear Workplace Policies</vt:lpstr>
      <vt:lpstr>2. Document Everything</vt:lpstr>
      <vt:lpstr>3. Train Yourself and Train Others</vt:lpstr>
      <vt:lpstr>4. Investigate Employee Complaints</vt:lpstr>
      <vt:lpstr>Today’s Best Practices</vt:lpstr>
      <vt:lpstr>Revisit DEI Initiatives</vt:lpstr>
      <vt:lpstr>EXECUTIVE ORDER:  “Ending Illegal Discrimination and Restoring Merit-Based Opportunity” </vt:lpstr>
      <vt:lpstr>Attorney General Memo</vt:lpstr>
      <vt:lpstr>Employer Takeaways:</vt:lpstr>
      <vt:lpstr>Remain Focused on Anti-Harassment and Discrimination Measures</vt:lpstr>
      <vt:lpstr>2024 Data</vt:lpstr>
      <vt:lpstr>What will change in 2025 and beyond?</vt:lpstr>
      <vt:lpstr>Employer Takeaways:</vt:lpstr>
      <vt:lpstr>Audit Pay Practices</vt:lpstr>
      <vt:lpstr>Wage and Hour Mistakes are Expensive</vt:lpstr>
      <vt:lpstr>Very Few Employees Qualify as “Exempt”</vt:lpstr>
      <vt:lpstr>Very Few Employees Qualify as Exempt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Hayes, Janet S.</dc:creator>
  <cp:lastModifiedBy>Reppert, Paige</cp:lastModifiedBy>
  <cp:revision>2</cp:revision>
  <dcterms:created xsi:type="dcterms:W3CDTF">2025-08-11T16:42:15Z</dcterms:created>
  <dcterms:modified xsi:type="dcterms:W3CDTF">2025-08-12T15:43:32Z</dcterms:modified>
</cp:coreProperties>
</file>