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4" r:id="rId4"/>
  </p:sldMasterIdLst>
  <p:notesMasterIdLst>
    <p:notesMasterId r:id="rId45"/>
  </p:notesMasterIdLst>
  <p:handoutMasterIdLst>
    <p:handoutMasterId r:id="rId46"/>
  </p:handoutMasterIdLst>
  <p:sldIdLst>
    <p:sldId id="295" r:id="rId5"/>
    <p:sldId id="296" r:id="rId6"/>
    <p:sldId id="282" r:id="rId7"/>
    <p:sldId id="297" r:id="rId8"/>
    <p:sldId id="301" r:id="rId9"/>
    <p:sldId id="317" r:id="rId10"/>
    <p:sldId id="303" r:id="rId11"/>
    <p:sldId id="305" r:id="rId12"/>
    <p:sldId id="304" r:id="rId13"/>
    <p:sldId id="306" r:id="rId14"/>
    <p:sldId id="307" r:id="rId15"/>
    <p:sldId id="308" r:id="rId16"/>
    <p:sldId id="324" r:id="rId17"/>
    <p:sldId id="325" r:id="rId18"/>
    <p:sldId id="310" r:id="rId19"/>
    <p:sldId id="311" r:id="rId20"/>
    <p:sldId id="313" r:id="rId21"/>
    <p:sldId id="312" r:id="rId22"/>
    <p:sldId id="314" r:id="rId23"/>
    <p:sldId id="315" r:id="rId24"/>
    <p:sldId id="316" r:id="rId25"/>
    <p:sldId id="335" r:id="rId26"/>
    <p:sldId id="286" r:id="rId27"/>
    <p:sldId id="298" r:id="rId28"/>
    <p:sldId id="332" r:id="rId29"/>
    <p:sldId id="330" r:id="rId30"/>
    <p:sldId id="331" r:id="rId31"/>
    <p:sldId id="319" r:id="rId32"/>
    <p:sldId id="333" r:id="rId33"/>
    <p:sldId id="329" r:id="rId34"/>
    <p:sldId id="285" r:id="rId35"/>
    <p:sldId id="294" r:id="rId36"/>
    <p:sldId id="326" r:id="rId37"/>
    <p:sldId id="327" r:id="rId38"/>
    <p:sldId id="328" r:id="rId39"/>
    <p:sldId id="300" r:id="rId40"/>
    <p:sldId id="322" r:id="rId41"/>
    <p:sldId id="320" r:id="rId42"/>
    <p:sldId id="321" r:id="rId43"/>
    <p:sldId id="26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autoAdjust="0"/>
    <p:restoredTop sz="91269" autoAdjust="0"/>
  </p:normalViewPr>
  <p:slideViewPr>
    <p:cSldViewPr snapToGrid="0">
      <p:cViewPr varScale="1">
        <p:scale>
          <a:sx n="197" d="100"/>
          <a:sy n="197" d="100"/>
        </p:scale>
        <p:origin x="248" y="200"/>
      </p:cViewPr>
      <p:guideLst/>
    </p:cSldViewPr>
  </p:slideViewPr>
  <p:outlineViewPr>
    <p:cViewPr>
      <p:scale>
        <a:sx n="33" d="100"/>
        <a:sy n="33" d="100"/>
      </p:scale>
      <p:origin x="0" y="-654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1869F-F6FC-6A0D-CE07-6B540E550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A6B6C1-6185-79F5-23C8-927538634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1E86C-C6B4-424D-8295-67D3386172F0}" type="datetimeFigureOut">
              <a:rPr lang="en-US" smtClean="0"/>
              <a:t>8/11/25</a:t>
            </a:fld>
            <a:endParaRPr lang="en-US" dirty="0"/>
          </a:p>
        </p:txBody>
      </p:sp>
      <p:sp>
        <p:nvSpPr>
          <p:cNvPr id="4" name="Footer Placeholder 3">
            <a:extLst>
              <a:ext uri="{FF2B5EF4-FFF2-40B4-BE49-F238E27FC236}">
                <a16:creationId xmlns:a16="http://schemas.microsoft.com/office/drawing/2014/main" id="{D875153B-EAEA-CF1E-30D7-16C2E6458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72AFB7-47EE-893B-5887-BDC37DCA5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94707-CAF6-40B0-A7EA-C5F3C63CBD6B}" type="slidenum">
              <a:rPr lang="en-US" smtClean="0"/>
              <a:t>‹#›</a:t>
            </a:fld>
            <a:endParaRPr lang="en-US" dirty="0"/>
          </a:p>
        </p:txBody>
      </p:sp>
    </p:spTree>
    <p:extLst>
      <p:ext uri="{BB962C8B-B14F-4D97-AF65-F5344CB8AC3E}">
        <p14:creationId xmlns:p14="http://schemas.microsoft.com/office/powerpoint/2010/main" val="403341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8/11/25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24517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31</a:t>
            </a:fld>
            <a:endParaRPr lang="en-US" dirty="0"/>
          </a:p>
        </p:txBody>
      </p:sp>
    </p:spTree>
    <p:extLst>
      <p:ext uri="{BB962C8B-B14F-4D97-AF65-F5344CB8AC3E}">
        <p14:creationId xmlns:p14="http://schemas.microsoft.com/office/powerpoint/2010/main" val="148765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32</a:t>
            </a:fld>
            <a:endParaRPr lang="en-US" dirty="0"/>
          </a:p>
        </p:txBody>
      </p:sp>
    </p:spTree>
    <p:extLst>
      <p:ext uri="{BB962C8B-B14F-4D97-AF65-F5344CB8AC3E}">
        <p14:creationId xmlns:p14="http://schemas.microsoft.com/office/powerpoint/2010/main" val="243896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8A021-2C1C-57AC-5D9F-1D446ACF5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134EB-AE97-CE68-7259-7E714B8E1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0ED1B-F49D-C163-B351-635B84739F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1375DB-2A8F-E116-775C-5400B8E458E1}"/>
              </a:ext>
            </a:extLst>
          </p:cNvPr>
          <p:cNvSpPr>
            <a:spLocks noGrp="1"/>
          </p:cNvSpPr>
          <p:nvPr>
            <p:ph type="sldNum" sz="quarter" idx="5"/>
          </p:nvPr>
        </p:nvSpPr>
        <p:spPr/>
        <p:txBody>
          <a:bodyPr/>
          <a:lstStyle/>
          <a:p>
            <a:fld id="{0842455A-0D23-4EAB-9AF9-2CC2B3066B0A}" type="slidenum">
              <a:rPr lang="en-US" smtClean="0"/>
              <a:t>36</a:t>
            </a:fld>
            <a:endParaRPr lang="en-US" dirty="0"/>
          </a:p>
        </p:txBody>
      </p:sp>
    </p:spTree>
    <p:extLst>
      <p:ext uri="{BB962C8B-B14F-4D97-AF65-F5344CB8AC3E}">
        <p14:creationId xmlns:p14="http://schemas.microsoft.com/office/powerpoint/2010/main" val="2940303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Bledsoe v. Tennessee Valley Auth. Bd. of Directors</a:t>
            </a:r>
            <a:r>
              <a:rPr lang="en-US" sz="1200" kern="1200" dirty="0">
                <a:solidFill>
                  <a:schemeClr val="tx1"/>
                </a:solidFill>
                <a:effectLst/>
                <a:latin typeface="+mn-lt"/>
                <a:ea typeface="+mn-ea"/>
                <a:cs typeface="+mn-cs"/>
              </a:rPr>
              <a:t>, 42 F.4th 568, 585–86 (6th Cir. 2022)</a:t>
            </a:r>
          </a:p>
          <a:p>
            <a:r>
              <a:rPr lang="en-US" sz="1200" kern="1200" dirty="0">
                <a:solidFill>
                  <a:schemeClr val="tx1"/>
                </a:solidFill>
                <a:effectLst/>
                <a:latin typeface="+mn-lt"/>
                <a:ea typeface="+mn-ea"/>
                <a:cs typeface="+mn-cs"/>
              </a:rPr>
              <a:t>the honest-belief rule does not defeat a cat's paw theory because, under that theory, the bias of the influencing employee influences the otherwise neutral decision. It follows, then, that an employer may still raise the honest-belief rule if the decisionmaker conducts an “in-depth and truly independent investigation” showing that the adverse action is warranted for reasons unrelated to the bias. </a:t>
            </a:r>
            <a:r>
              <a:rPr lang="en-US" sz="1200" i="1" kern="1200" dirty="0">
                <a:solidFill>
                  <a:schemeClr val="tx1"/>
                </a:solidFill>
                <a:effectLst/>
                <a:latin typeface="+mn-lt"/>
                <a:ea typeface="+mn-ea"/>
                <a:cs typeface="+mn-cs"/>
              </a:rPr>
              <a:t>Id.</a:t>
            </a:r>
            <a:r>
              <a:rPr lang="en-US" sz="1200" kern="1200" dirty="0">
                <a:solidFill>
                  <a:schemeClr val="tx1"/>
                </a:solidFill>
                <a:effectLst/>
                <a:latin typeface="+mn-lt"/>
                <a:ea typeface="+mn-ea"/>
                <a:cs typeface="+mn-cs"/>
              </a:rPr>
              <a:t> at 380. An independent investigation defeats a cat's paw claim only when the investigation “</a:t>
            </a:r>
            <a:r>
              <a:rPr lang="en-US" sz="1200" kern="1200" dirty="0" err="1">
                <a:solidFill>
                  <a:schemeClr val="tx1"/>
                </a:solidFill>
                <a:effectLst/>
                <a:latin typeface="+mn-lt"/>
                <a:ea typeface="+mn-ea"/>
                <a:cs typeface="+mn-cs"/>
              </a:rPr>
              <a:t>determin</a:t>
            </a:r>
            <a:r>
              <a:rPr lang="en-US" sz="1200" kern="1200" dirty="0">
                <a:solidFill>
                  <a:schemeClr val="tx1"/>
                </a:solidFill>
                <a:effectLst/>
                <a:latin typeface="+mn-lt"/>
                <a:ea typeface="+mn-ea"/>
                <a:cs typeface="+mn-cs"/>
              </a:rPr>
              <a:t>[es] that the adverse action was, apart from the supervisor's recommendation, entirely justified.” </a:t>
            </a:r>
            <a:r>
              <a:rPr lang="en-US" sz="1200" i="1" kern="1200" dirty="0">
                <a:solidFill>
                  <a:schemeClr val="tx1"/>
                </a:solidFill>
                <a:effectLst/>
                <a:latin typeface="+mn-lt"/>
                <a:ea typeface="+mn-ea"/>
                <a:cs typeface="+mn-cs"/>
              </a:rPr>
              <a:t>Id.</a:t>
            </a:r>
            <a:r>
              <a:rPr lang="en-US" sz="1200" kern="1200" dirty="0">
                <a:solidFill>
                  <a:schemeClr val="tx1"/>
                </a:solidFill>
                <a:effectLst/>
                <a:latin typeface="+mn-lt"/>
                <a:ea typeface="+mn-ea"/>
                <a:cs typeface="+mn-cs"/>
              </a:rPr>
              <a:t> (quoting </a:t>
            </a:r>
            <a:r>
              <a:rPr lang="en-US" sz="1200" i="1" kern="1200" dirty="0">
                <a:solidFill>
                  <a:schemeClr val="tx1"/>
                </a:solidFill>
                <a:effectLst/>
                <a:latin typeface="+mn-lt"/>
                <a:ea typeface="+mn-ea"/>
                <a:cs typeface="+mn-cs"/>
              </a:rPr>
              <a:t>Staub</a:t>
            </a:r>
            <a:r>
              <a:rPr lang="en-US" sz="1200" kern="1200" dirty="0">
                <a:solidFill>
                  <a:schemeClr val="tx1"/>
                </a:solidFill>
                <a:effectLst/>
                <a:latin typeface="+mn-lt"/>
                <a:ea typeface="+mn-ea"/>
                <a:cs typeface="+mn-cs"/>
              </a:rPr>
              <a:t>, 562 U.S. at 421, 131 </a:t>
            </a:r>
            <a:r>
              <a:rPr lang="en-US" sz="1200" kern="1200" dirty="0" err="1">
                <a:solidFill>
                  <a:schemeClr val="tx1"/>
                </a:solidFill>
                <a:effectLst/>
                <a:latin typeface="+mn-lt"/>
                <a:ea typeface="+mn-ea"/>
                <a:cs typeface="+mn-cs"/>
              </a:rPr>
              <a:t>S.Ct</a:t>
            </a:r>
            <a:r>
              <a:rPr lang="en-US" sz="1200" kern="1200" dirty="0">
                <a:solidFill>
                  <a:schemeClr val="tx1"/>
                </a:solidFill>
                <a:effectLst/>
                <a:latin typeface="+mn-lt"/>
                <a:ea typeface="+mn-ea"/>
                <a:cs typeface="+mn-cs"/>
              </a:rPr>
              <a:t>. 1186).</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is not to say that evidence of a biased recommendation is always sufficient to sustain a cat's paw theory. A supervisor who conducts an in-depth and truly independent investigation is not being manipulated by biased lower-level supervisors, but rather making a decision based on an independent evaluation of the situation. If the decisionmaker conducts an investigation that “results in an adverse action for reasons </a:t>
            </a:r>
            <a:r>
              <a:rPr lang="en-US" sz="1200" i="1" kern="1200" dirty="0">
                <a:solidFill>
                  <a:schemeClr val="tx1"/>
                </a:solidFill>
                <a:effectLst/>
                <a:latin typeface="+mn-lt"/>
                <a:ea typeface="+mn-ea"/>
                <a:cs typeface="+mn-cs"/>
              </a:rPr>
              <a:t>unrelated to</a:t>
            </a:r>
            <a:r>
              <a:rPr lang="en-US" sz="1200" kern="1200" dirty="0">
                <a:solidFill>
                  <a:schemeClr val="tx1"/>
                </a:solidFill>
                <a:effectLst/>
                <a:latin typeface="+mn-lt"/>
                <a:ea typeface="+mn-ea"/>
                <a:cs typeface="+mn-cs"/>
              </a:rPr>
              <a:t> the supervisor's original biased action ... then the employer will not be liable.” </a:t>
            </a:r>
            <a:r>
              <a:rPr lang="en-US" sz="1200" i="1" kern="1200" dirty="0">
                <a:solidFill>
                  <a:schemeClr val="tx1"/>
                </a:solidFill>
                <a:effectLst/>
                <a:latin typeface="+mn-lt"/>
                <a:ea typeface="+mn-ea"/>
                <a:cs typeface="+mn-cs"/>
              </a:rPr>
              <a:t>Staub</a:t>
            </a:r>
            <a:r>
              <a:rPr lang="en-US" sz="1200" kern="1200" dirty="0">
                <a:solidFill>
                  <a:schemeClr val="tx1"/>
                </a:solidFill>
                <a:effectLst/>
                <a:latin typeface="+mn-lt"/>
                <a:ea typeface="+mn-ea"/>
                <a:cs typeface="+mn-cs"/>
              </a:rPr>
              <a:t>, 562 U.S. at 421, 131 </a:t>
            </a:r>
            <a:r>
              <a:rPr lang="en-US" sz="1200" kern="1200" dirty="0" err="1">
                <a:solidFill>
                  <a:schemeClr val="tx1"/>
                </a:solidFill>
                <a:effectLst/>
                <a:latin typeface="+mn-lt"/>
                <a:ea typeface="+mn-ea"/>
                <a:cs typeface="+mn-cs"/>
              </a:rPr>
              <a:t>S.Ct</a:t>
            </a:r>
            <a:r>
              <a:rPr lang="en-US" sz="1200" kern="1200" dirty="0">
                <a:solidFill>
                  <a:schemeClr val="tx1"/>
                </a:solidFill>
                <a:effectLst/>
                <a:latin typeface="+mn-lt"/>
                <a:ea typeface="+mn-ea"/>
                <a:cs typeface="+mn-cs"/>
              </a:rPr>
              <a:t>. 1186 (emphasis added). As the Court explained, however, there is no “hard-and-fast rule” that a decisionmaker's independent investigation defeats a cat's paw claim. </a:t>
            </a:r>
            <a:r>
              <a:rPr lang="en-US" sz="1200" i="1" kern="1200" dirty="0">
                <a:solidFill>
                  <a:schemeClr val="tx1"/>
                </a:solidFill>
                <a:effectLst/>
                <a:latin typeface="+mn-lt"/>
                <a:ea typeface="+mn-ea"/>
                <a:cs typeface="+mn-cs"/>
              </a:rPr>
              <a:t>Id.</a:t>
            </a:r>
            <a:r>
              <a:rPr lang="en-US" sz="1200" kern="1200" dirty="0">
                <a:solidFill>
                  <a:schemeClr val="tx1"/>
                </a:solidFill>
                <a:effectLst/>
                <a:latin typeface="+mn-lt"/>
                <a:ea typeface="+mn-ea"/>
                <a:cs typeface="+mn-cs"/>
              </a:rPr>
              <a:t> at 420, 131 </a:t>
            </a:r>
            <a:r>
              <a:rPr lang="en-US" sz="1200" kern="1200" dirty="0" err="1">
                <a:solidFill>
                  <a:schemeClr val="tx1"/>
                </a:solidFill>
                <a:effectLst/>
                <a:latin typeface="+mn-lt"/>
                <a:ea typeface="+mn-ea"/>
                <a:cs typeface="+mn-cs"/>
              </a:rPr>
              <a:t>S.Ct</a:t>
            </a:r>
            <a:r>
              <a:rPr lang="en-US" sz="1200" kern="1200" dirty="0">
                <a:solidFill>
                  <a:schemeClr val="tx1"/>
                </a:solidFill>
                <a:effectLst/>
                <a:latin typeface="+mn-lt"/>
                <a:ea typeface="+mn-ea"/>
                <a:cs typeface="+mn-cs"/>
              </a:rPr>
              <a:t>. 1186. Rather, “the traditional tort-law concept of proximate cause” applies. </a:t>
            </a:r>
            <a:r>
              <a:rPr lang="en-US" sz="1200" i="1" kern="1200" dirty="0">
                <a:solidFill>
                  <a:schemeClr val="tx1"/>
                </a:solidFill>
                <a:effectLst/>
                <a:latin typeface="+mn-lt"/>
                <a:ea typeface="+mn-ea"/>
                <a:cs typeface="+mn-cs"/>
              </a:rPr>
              <a:t>Id.</a:t>
            </a:r>
            <a:r>
              <a:rPr lang="en-US" sz="1200" kern="1200" dirty="0">
                <a:solidFill>
                  <a:schemeClr val="tx1"/>
                </a:solidFill>
                <a:effectLst/>
                <a:latin typeface="+mn-lt"/>
                <a:ea typeface="+mn-ea"/>
                <a:cs typeface="+mn-cs"/>
              </a:rPr>
              <a:t> (citations omitted). Thus, an independent investigation defeats a cat's paw claim only when the investigation “</a:t>
            </a:r>
            <a:r>
              <a:rPr lang="en-US" sz="1200" kern="1200" dirty="0" err="1">
                <a:solidFill>
                  <a:schemeClr val="tx1"/>
                </a:solidFill>
                <a:effectLst/>
                <a:latin typeface="+mn-lt"/>
                <a:ea typeface="+mn-ea"/>
                <a:cs typeface="+mn-cs"/>
              </a:rPr>
              <a:t>determin</a:t>
            </a:r>
            <a:r>
              <a:rPr lang="en-US" sz="1200" kern="1200" dirty="0">
                <a:solidFill>
                  <a:schemeClr val="tx1"/>
                </a:solidFill>
                <a:effectLst/>
                <a:latin typeface="+mn-lt"/>
                <a:ea typeface="+mn-ea"/>
                <a:cs typeface="+mn-cs"/>
              </a:rPr>
              <a:t>[es] that the adverse action was, apart from the supervisor's recommendation, entirely justified.” </a:t>
            </a:r>
            <a:r>
              <a:rPr lang="en-US" sz="1200" i="1" kern="1200" dirty="0">
                <a:solidFill>
                  <a:schemeClr val="tx1"/>
                </a:solidFill>
                <a:effectLst/>
                <a:latin typeface="+mn-lt"/>
                <a:ea typeface="+mn-ea"/>
                <a:cs typeface="+mn-cs"/>
              </a:rPr>
              <a:t>Id.</a:t>
            </a:r>
            <a:r>
              <a:rPr lang="en-US" sz="1200" kern="1200" dirty="0">
                <a:solidFill>
                  <a:schemeClr val="tx1"/>
                </a:solidFill>
                <a:effectLst/>
                <a:latin typeface="+mn-lt"/>
                <a:ea typeface="+mn-ea"/>
                <a:cs typeface="+mn-cs"/>
              </a:rPr>
              <a:t> at 421, 131 </a:t>
            </a:r>
            <a:r>
              <a:rPr lang="en-US" sz="1200" kern="1200" dirty="0" err="1">
                <a:solidFill>
                  <a:schemeClr val="tx1"/>
                </a:solidFill>
                <a:effectLst/>
                <a:latin typeface="+mn-lt"/>
                <a:ea typeface="+mn-ea"/>
                <a:cs typeface="+mn-cs"/>
              </a:rPr>
              <a:t>S.Ct</a:t>
            </a:r>
            <a:r>
              <a:rPr lang="en-US" sz="1200" kern="1200" dirty="0">
                <a:solidFill>
                  <a:schemeClr val="tx1"/>
                </a:solidFill>
                <a:effectLst/>
                <a:latin typeface="+mn-lt"/>
                <a:ea typeface="+mn-ea"/>
                <a:cs typeface="+mn-cs"/>
              </a:rPr>
              <a:t>. 1186; </a:t>
            </a:r>
            <a:r>
              <a:rPr lang="en-US" sz="1200" i="1" kern="1200" dirty="0">
                <a:solidFill>
                  <a:schemeClr val="tx1"/>
                </a:solidFill>
                <a:effectLst/>
                <a:latin typeface="+mn-lt"/>
                <a:ea typeface="+mn-ea"/>
                <a:cs typeface="+mn-cs"/>
              </a:rPr>
              <a:t>see Sharp v. Aker Plant Servs. Grp., Inc.</a:t>
            </a:r>
            <a:r>
              <a:rPr lang="en-US" sz="1200" kern="1200" dirty="0">
                <a:solidFill>
                  <a:schemeClr val="tx1"/>
                </a:solidFill>
                <a:effectLst/>
                <a:latin typeface="+mn-lt"/>
                <a:ea typeface="+mn-ea"/>
                <a:cs typeface="+mn-cs"/>
              </a:rPr>
              <a:t>, 726 F.3d 789, 797 (6th Cir. 2013) (concluding *381 that “independent fact gathering” is necessary to defeat a cat's paw claim)</a:t>
            </a:r>
          </a:p>
          <a:p>
            <a:r>
              <a:rPr lang="en-US" sz="1200" i="1" kern="1200" dirty="0">
                <a:solidFill>
                  <a:schemeClr val="tx1"/>
                </a:solidFill>
                <a:effectLst/>
                <a:latin typeface="+mn-lt"/>
                <a:ea typeface="+mn-ea"/>
                <a:cs typeface="+mn-cs"/>
              </a:rPr>
              <a:t>Marshall v. The Rawlings Co. LLC</a:t>
            </a:r>
            <a:r>
              <a:rPr lang="en-US" sz="1200" kern="1200" dirty="0">
                <a:solidFill>
                  <a:schemeClr val="tx1"/>
                </a:solidFill>
                <a:effectLst/>
                <a:latin typeface="+mn-lt"/>
                <a:ea typeface="+mn-ea"/>
                <a:cs typeface="+mn-cs"/>
              </a:rPr>
              <a:t>, 854 F.3d 368, 380–81 (6th Cir. 2017)</a:t>
            </a:r>
          </a:p>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37</a:t>
            </a:fld>
            <a:endParaRPr lang="en-US" dirty="0"/>
          </a:p>
        </p:txBody>
      </p:sp>
    </p:spTree>
    <p:extLst>
      <p:ext uri="{BB962C8B-B14F-4D97-AF65-F5344CB8AC3E}">
        <p14:creationId xmlns:p14="http://schemas.microsoft.com/office/powerpoint/2010/main" val="194775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40</a:t>
            </a:fld>
            <a:endParaRPr lang="en-US" dirty="0"/>
          </a:p>
        </p:txBody>
      </p:sp>
    </p:spTree>
    <p:extLst>
      <p:ext uri="{BB962C8B-B14F-4D97-AF65-F5344CB8AC3E}">
        <p14:creationId xmlns:p14="http://schemas.microsoft.com/office/powerpoint/2010/main" val="80395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dirty="0"/>
          </a:p>
        </p:txBody>
      </p:sp>
    </p:spTree>
    <p:extLst>
      <p:ext uri="{BB962C8B-B14F-4D97-AF65-F5344CB8AC3E}">
        <p14:creationId xmlns:p14="http://schemas.microsoft.com/office/powerpoint/2010/main" val="30396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a:t>
            </a:fld>
            <a:endParaRPr lang="en-US" dirty="0"/>
          </a:p>
        </p:txBody>
      </p:sp>
    </p:spTree>
    <p:extLst>
      <p:ext uri="{BB962C8B-B14F-4D97-AF65-F5344CB8AC3E}">
        <p14:creationId xmlns:p14="http://schemas.microsoft.com/office/powerpoint/2010/main" val="274637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118417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DDE0-FC12-7B0D-5C17-63ED5238A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051E2-1391-F3CE-C248-DA8F569F5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B26DD-574E-18BC-5428-A289C01AC3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D46ED5-F717-8619-A4F1-C0FB85C35063}"/>
              </a:ext>
            </a:extLst>
          </p:cNvPr>
          <p:cNvSpPr>
            <a:spLocks noGrp="1"/>
          </p:cNvSpPr>
          <p:nvPr>
            <p:ph type="sldNum" sz="quarter" idx="5"/>
          </p:nvPr>
        </p:nvSpPr>
        <p:spPr/>
        <p:txBody>
          <a:bodyPr/>
          <a:lstStyle/>
          <a:p>
            <a:fld id="{0842455A-0D23-4EAB-9AF9-2CC2B3066B0A}" type="slidenum">
              <a:rPr lang="en-US" smtClean="0"/>
              <a:t>5</a:t>
            </a:fld>
            <a:endParaRPr lang="en-US" dirty="0"/>
          </a:p>
        </p:txBody>
      </p:sp>
    </p:spTree>
    <p:extLst>
      <p:ext uri="{BB962C8B-B14F-4D97-AF65-F5344CB8AC3E}">
        <p14:creationId xmlns:p14="http://schemas.microsoft.com/office/powerpoint/2010/main" val="357956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Schoolbook" panose="02040604050505020304" pitchFamily="18" charset="0"/>
              </a:rPr>
              <a:t>“Steps that would ‘establish a base level of reasonably appropriate corrective action’ may include promptly initiating an investigation.” </a:t>
            </a:r>
            <a:r>
              <a:rPr lang="en-US" sz="1200" i="1" dirty="0">
                <a:latin typeface="Century Schoolbook" panose="02040604050505020304" pitchFamily="18" charset="0"/>
              </a:rPr>
              <a:t>Doe v. City of Detroit, Michigan</a:t>
            </a:r>
            <a:r>
              <a:rPr lang="en-US" sz="1200" dirty="0">
                <a:latin typeface="Century Schoolbook" panose="02040604050505020304" pitchFamily="18" charset="0"/>
              </a:rPr>
              <a:t>, 3 F.4th 294, 301 (6th Cir. 2021) (internal citation omitted).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Century Schoolbook" panose="02040604050505020304" pitchFamily="18" charset="0"/>
              </a:rPr>
              <a:t>McCombs v. Meijer, Inc.</a:t>
            </a:r>
            <a:r>
              <a:rPr lang="en-US" sz="1200" dirty="0">
                <a:latin typeface="Century Schoolbook" panose="02040604050505020304" pitchFamily="18" charset="0"/>
              </a:rPr>
              <a:t>, 395 F.3d 346 (6th Cir. 2005) (finding employer could not insist failure to fill out written complaint absolved it of its responsibility to investigate).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Schoolbook" panose="02040604050505020304" pitchFamily="18" charset="0"/>
            </a:endParaRPr>
          </a:p>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dirty="0"/>
          </a:p>
        </p:txBody>
      </p:sp>
    </p:spTree>
    <p:extLst>
      <p:ext uri="{BB962C8B-B14F-4D97-AF65-F5344CB8AC3E}">
        <p14:creationId xmlns:p14="http://schemas.microsoft.com/office/powerpoint/2010/main" val="370659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23</a:t>
            </a:fld>
            <a:endParaRPr lang="en-US" dirty="0"/>
          </a:p>
        </p:txBody>
      </p:sp>
    </p:spTree>
    <p:extLst>
      <p:ext uri="{BB962C8B-B14F-4D97-AF65-F5344CB8AC3E}">
        <p14:creationId xmlns:p14="http://schemas.microsoft.com/office/powerpoint/2010/main" val="316890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24</a:t>
            </a:fld>
            <a:endParaRPr lang="en-US" dirty="0"/>
          </a:p>
        </p:txBody>
      </p:sp>
    </p:spTree>
    <p:extLst>
      <p:ext uri="{BB962C8B-B14F-4D97-AF65-F5344CB8AC3E}">
        <p14:creationId xmlns:p14="http://schemas.microsoft.com/office/powerpoint/2010/main" val="200514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Plaintiff sued for sex discrimination after not being promoted.  “The most damaging evidence to plaintiff’s case came from plaintiff’s own lips.   When testifying as to how she worked, plaintiff stated that she ‘only knows one way to work – fast’ or ‘all out’ – not ‘slow.’  This testimony was introduced in the context of discussions by her supervisor … regarding plaintiff’s problems with scrap.  Obviously, plaintiff’s own testimony confirms management’s observation that plaintiff was unable to slow down in order to increase the quality of her work.   Furthermore, the court must comment on plaintiff’s demeanor at the time she testified about how she worked.  She almost appeared to bristle during this particular line of testimony and appeared to be very defensive about it.  In the court’s opinion, plaintiff’s demeanor supports defendant’s theory that it was difficult to discuss matters with her that she simply would not respond to admonitions to slow down.”</a:t>
            </a:r>
          </a:p>
        </p:txBody>
      </p:sp>
      <p:sp>
        <p:nvSpPr>
          <p:cNvPr id="4" name="Slide Number Placeholder 3"/>
          <p:cNvSpPr>
            <a:spLocks noGrp="1"/>
          </p:cNvSpPr>
          <p:nvPr>
            <p:ph type="sldNum" sz="quarter" idx="5"/>
          </p:nvPr>
        </p:nvSpPr>
        <p:spPr/>
        <p:txBody>
          <a:bodyPr/>
          <a:lstStyle/>
          <a:p>
            <a:fld id="{0842455A-0D23-4EAB-9AF9-2CC2B3066B0A}" type="slidenum">
              <a:rPr lang="en-US" smtClean="0"/>
              <a:t>26</a:t>
            </a:fld>
            <a:endParaRPr lang="en-US" dirty="0"/>
          </a:p>
        </p:txBody>
      </p:sp>
    </p:spTree>
    <p:extLst>
      <p:ext uri="{BB962C8B-B14F-4D97-AF65-F5344CB8AC3E}">
        <p14:creationId xmlns:p14="http://schemas.microsoft.com/office/powerpoint/2010/main" val="300591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0872938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71621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911786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dirty="0"/>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548640" anchor="b" anchorCtr="0">
            <a:noAutofit/>
          </a:bodyPr>
          <a:lstStyle>
            <a:lvl1pPr>
              <a:defRPr/>
            </a:lvl1pPr>
          </a:lstStyle>
          <a:p>
            <a:r>
              <a:rPr lang="en-US" sz="5400" dirty="0">
                <a:solidFill>
                  <a:schemeClr val="tx1"/>
                </a:solidFill>
              </a:rPr>
              <a:t>Click to add title</a:t>
            </a:r>
          </a:p>
        </p:txBody>
      </p:sp>
    </p:spTree>
    <p:extLst>
      <p:ext uri="{BB962C8B-B14F-4D97-AF65-F5344CB8AC3E}">
        <p14:creationId xmlns:p14="http://schemas.microsoft.com/office/powerpoint/2010/main" val="1372940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08201"/>
            <a:ext cx="10058399" cy="3760891"/>
          </a:xfrm>
        </p:spPr>
        <p:txBody>
          <a:bodyPr lIns="91440">
            <a:normAutofit/>
          </a:bodyPr>
          <a:lstStyle>
            <a:lvl1pPr marL="347472" indent="-347472">
              <a:spcBef>
                <a:spcPts val="1200"/>
              </a:spcBef>
              <a:spcAft>
                <a:spcPts val="200"/>
              </a:spcAft>
              <a:buFont typeface="Arial" panose="020B0604020202020204" pitchFamily="34" charset="0"/>
              <a:buChar char="•"/>
              <a:defRPr sz="3000"/>
            </a:lvl1pPr>
            <a:lvl2pPr>
              <a:spcBef>
                <a:spcPts val="1200"/>
              </a:spcBef>
              <a:spcAft>
                <a:spcPts val="200"/>
              </a:spcAft>
              <a:defRPr sz="3000"/>
            </a:lvl2pPr>
            <a:lvl3pPr>
              <a:spcBef>
                <a:spcPts val="1200"/>
              </a:spcBef>
              <a:spcAft>
                <a:spcPts val="200"/>
              </a:spcAft>
              <a:defRPr sz="3000"/>
            </a:lvl3pPr>
            <a:lvl4pPr>
              <a:spcBef>
                <a:spcPts val="1200"/>
              </a:spcBef>
              <a:spcAft>
                <a:spcPts val="200"/>
              </a:spcAft>
              <a:defRPr sz="3000"/>
            </a:lvl4pPr>
            <a:lvl5pPr>
              <a:spcBef>
                <a:spcPts val="1200"/>
              </a:spcBef>
              <a:spcAft>
                <a:spcPts val="200"/>
              </a:spcAft>
              <a:defRPr sz="3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3804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dirty="0"/>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4654297" y="2705101"/>
            <a:ext cx="7537703" cy="2926080"/>
          </a:xfrm>
          <a:solidFill>
            <a:schemeClr val="bg1">
              <a:alpha val="93000"/>
            </a:schemeClr>
          </a:solidFill>
        </p:spPr>
        <p:txBody>
          <a:bodyPr lIns="822960" tIns="274320" rIns="822960" bIns="548640" anchor="b" anchorCtr="0">
            <a:noAutofit/>
          </a:bodyPr>
          <a:lstStyle>
            <a:lvl1pPr>
              <a:lnSpc>
                <a:spcPct val="80000"/>
              </a:lnSpc>
              <a:defRPr sz="4800"/>
            </a:lvl1pPr>
          </a:lstStyle>
          <a:p>
            <a:r>
              <a:rPr lang="en-US" sz="5400" dirty="0">
                <a:solidFill>
                  <a:schemeClr val="tx1"/>
                </a:solidFill>
              </a:rPr>
              <a:t>Click to add title</a:t>
            </a:r>
          </a:p>
        </p:txBody>
      </p:sp>
    </p:spTree>
    <p:extLst>
      <p:ext uri="{BB962C8B-B14F-4D97-AF65-F5344CB8AC3E}">
        <p14:creationId xmlns:p14="http://schemas.microsoft.com/office/powerpoint/2010/main" val="3797750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BCCDB-B58C-45B3-9E63-49F7B0819260}"/>
              </a:ext>
              <a:ext uri="{C183D7F6-B498-43B3-948B-1728B52AA6E4}">
                <adec:decorative xmlns:adec="http://schemas.microsoft.com/office/drawing/2017/decorative" val="1"/>
              </a:ext>
            </a:extLst>
          </p:cNvPr>
          <p:cNvSpPr/>
          <p:nvPr userDrawn="1"/>
        </p:nvSpPr>
        <p:spPr bwMode="white">
          <a:xfrm>
            <a:off x="0" y="4334005"/>
            <a:ext cx="12192000" cy="252399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244128-E256-C1DC-AC6D-2BF10AC410DF}"/>
              </a:ext>
            </a:extLst>
          </p:cNvPr>
          <p:cNvSpPr>
            <a:spLocks noGrp="1"/>
          </p:cNvSpPr>
          <p:nvPr>
            <p:ph type="title" hasCustomPrompt="1"/>
          </p:nvPr>
        </p:nvSpPr>
        <p:spPr>
          <a:xfrm>
            <a:off x="1065212" y="4609578"/>
            <a:ext cx="10058400" cy="1295922"/>
          </a:xfrm>
        </p:spPr>
        <p:txBody>
          <a:bodyPr>
            <a:normAutofit/>
          </a:bodyPr>
          <a:lstStyle>
            <a:lvl1pPr>
              <a:defRPr sz="4800">
                <a:solidFill>
                  <a:schemeClr val="bg1"/>
                </a:solidFill>
              </a:defRPr>
            </a:lvl1pPr>
          </a:lstStyle>
          <a:p>
            <a:r>
              <a:rPr lang="en-US" dirty="0"/>
              <a:t>Click to add title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hasCustomPrompt="1"/>
          </p:nvPr>
        </p:nvSpPr>
        <p:spPr>
          <a:xfrm>
            <a:off x="1065212" y="5943600"/>
            <a:ext cx="10058400" cy="914400"/>
          </a:xfrm>
        </p:spPr>
        <p:txBody>
          <a:bodyPr lIns="91440">
            <a:normAutofit/>
          </a:bodyPr>
          <a:lstStyle>
            <a:lvl1pPr marL="0" indent="0">
              <a:buNone/>
              <a:defRPr sz="2400">
                <a:solidFill>
                  <a:schemeClr val="bg1"/>
                </a:solidFill>
              </a:defRPr>
            </a:lvl1pPr>
          </a:lstStyle>
          <a:p>
            <a:r>
              <a:rPr lang="en-US" sz="1500" dirty="0">
                <a:solidFill>
                  <a:schemeClr val="bg1"/>
                </a:solidFill>
              </a:rPr>
              <a:t>Click to add subtitle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355723"/>
          </a:xfrm>
          <a:solidFill>
            <a:schemeClr val="accent6"/>
          </a:solidFill>
        </p:spPr>
        <p:txBody>
          <a:bodyPr>
            <a:normAutofit/>
          </a:bodyPr>
          <a:lstStyle>
            <a:lvl1pPr algn="ctr">
              <a:defRPr sz="1600"/>
            </a:lvl1pPr>
          </a:lstStyle>
          <a:p>
            <a:r>
              <a:rPr lang="en-US" dirty="0"/>
              <a:t>Click icon to add picture</a:t>
            </a:r>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355723"/>
          </a:xfrm>
          <a:solidFill>
            <a:schemeClr val="accent6"/>
          </a:solidFill>
        </p:spPr>
        <p:txBody>
          <a:bodyPr>
            <a:normAutofit/>
          </a:bodyPr>
          <a:lstStyle>
            <a:lvl1pPr algn="ctr">
              <a:defRPr sz="1600"/>
            </a:lvl1pPr>
          </a:lstStyle>
          <a:p>
            <a:r>
              <a:rPr lang="en-US" dirty="0"/>
              <a:t>Click icon to add picture</a:t>
            </a:r>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355723"/>
          </a:xfrm>
          <a:solidFill>
            <a:schemeClr val="accent6"/>
          </a:solidFill>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28698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82849"/>
            <a:ext cx="10058399" cy="3956692"/>
          </a:xfrm>
        </p:spPr>
        <p:txBody>
          <a:bodyPr lIns="91440">
            <a:normAutofit/>
          </a:bodyPr>
          <a:lstStyle>
            <a:lvl1pPr marL="0" indent="0">
              <a:spcBef>
                <a:spcPts val="1200"/>
              </a:spcBef>
              <a:spcAft>
                <a:spcPts val="200"/>
              </a:spcAft>
              <a:buFont typeface="Arial" panose="020B0604020202020204" pitchFamily="34" charset="0"/>
              <a:buNone/>
              <a:defRPr sz="2400"/>
            </a:lvl1pPr>
            <a:lvl2pPr marL="384048" indent="-182880">
              <a:spcBef>
                <a:spcPts val="1200"/>
              </a:spcBef>
              <a:spcAft>
                <a:spcPts val="200"/>
              </a:spcAft>
              <a:buClr>
                <a:schemeClr val="accent2"/>
              </a:buClr>
              <a:buFont typeface="Arial" panose="020B0604020202020204" pitchFamily="34" charset="0"/>
              <a:buChar char="•"/>
              <a:defRPr sz="2400"/>
            </a:lvl2pPr>
            <a:lvl3pPr>
              <a:spcBef>
                <a:spcPts val="1200"/>
              </a:spcBef>
              <a:spcAft>
                <a:spcPts val="200"/>
              </a:spcAft>
              <a:defRPr sz="2400"/>
            </a:lvl3pPr>
            <a:lvl4pPr>
              <a:spcBef>
                <a:spcPts val="1200"/>
              </a:spcBef>
              <a:spcAft>
                <a:spcPts val="200"/>
              </a:spcAft>
              <a:defRPr sz="2400"/>
            </a:lvl4pPr>
            <a:lvl5pPr>
              <a:spcBef>
                <a:spcPts val="1200"/>
              </a:spcBef>
              <a:spcAft>
                <a:spcPts val="200"/>
              </a:spcAft>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4148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dirty="0"/>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822960" anchor="b" anchorCtr="0">
            <a:noAutofit/>
          </a:bodyPr>
          <a:lstStyle>
            <a:lvl1pPr>
              <a:defRPr sz="4800"/>
            </a:lvl1pPr>
          </a:lstStyle>
          <a:p>
            <a:r>
              <a:rPr lang="en-US" sz="5400" dirty="0">
                <a:solidFill>
                  <a:schemeClr val="tx1"/>
                </a:solidFill>
              </a:rPr>
              <a:t>Click to add title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hasCustomPrompt="1"/>
          </p:nvPr>
        </p:nvSpPr>
        <p:spPr>
          <a:xfrm>
            <a:off x="845389" y="4735798"/>
            <a:ext cx="6692313" cy="845849"/>
          </a:xfrm>
        </p:spPr>
        <p:txBody>
          <a:bodyPr>
            <a:normAutofit/>
          </a:bodyPr>
          <a:lstStyle>
            <a:lvl1pPr marL="0" indent="0">
              <a:buNone/>
              <a:defRPr sz="2400"/>
            </a:lvl1pPr>
          </a:lstStyle>
          <a:p>
            <a:r>
              <a:rPr lang="en-US" dirty="0">
                <a:solidFill>
                  <a:schemeClr val="tx1"/>
                </a:solidFill>
              </a:rPr>
              <a:t>Click to add subtitle</a:t>
            </a:r>
          </a:p>
        </p:txBody>
      </p:sp>
    </p:spTree>
    <p:extLst>
      <p:ext uri="{BB962C8B-B14F-4D97-AF65-F5344CB8AC3E}">
        <p14:creationId xmlns:p14="http://schemas.microsoft.com/office/powerpoint/2010/main" val="173542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1" y="2183367"/>
            <a:ext cx="4998720" cy="3914850"/>
          </a:xfrm>
        </p:spPr>
        <p:txBody>
          <a:bodyPr lIns="91440">
            <a:normAutofit/>
          </a:bodyPr>
          <a:lstStyle>
            <a:lvl1pPr marL="0" indent="0">
              <a:spcBef>
                <a:spcPts val="1200"/>
              </a:spcBef>
              <a:spcAft>
                <a:spcPts val="200"/>
              </a:spcAft>
              <a:buFont typeface="Arial" panose="020B0604020202020204" pitchFamily="34" charset="0"/>
              <a:buNone/>
              <a:defRPr sz="2400"/>
            </a:lvl1pPr>
            <a:lvl2pPr marL="347472" indent="-182880">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0" name="Content Placeholder 11">
            <a:extLst>
              <a:ext uri="{FF2B5EF4-FFF2-40B4-BE49-F238E27FC236}">
                <a16:creationId xmlns:a16="http://schemas.microsoft.com/office/drawing/2014/main" id="{BEAF6B01-7E55-3A14-DE85-588680B0910B}"/>
              </a:ext>
            </a:extLst>
          </p:cNvPr>
          <p:cNvSpPr>
            <a:spLocks noGrp="1"/>
          </p:cNvSpPr>
          <p:nvPr>
            <p:ph idx="13" hasCustomPrompt="1"/>
          </p:nvPr>
        </p:nvSpPr>
        <p:spPr>
          <a:xfrm>
            <a:off x="6503438" y="2183367"/>
            <a:ext cx="4672294" cy="3914850"/>
          </a:xfrm>
        </p:spPr>
        <p:txBody>
          <a:bodyPr lIns="91440">
            <a:normAutofit/>
          </a:bodyPr>
          <a:lstStyle>
            <a:lvl1pPr marL="0" indent="0">
              <a:spcBef>
                <a:spcPts val="1200"/>
              </a:spcBef>
              <a:spcAft>
                <a:spcPts val="200"/>
              </a:spcAft>
              <a:buFont typeface="Arial" panose="020B0604020202020204" pitchFamily="34" charset="0"/>
              <a:buNone/>
              <a:defRPr sz="2400"/>
            </a:lvl1pPr>
            <a:lvl2pPr marL="347472" indent="-182880">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9566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F368C9-4803-45FD-A0BA-26B5679AFCD4}"/>
              </a:ext>
            </a:extLst>
          </p:cNvPr>
          <p:cNvSpPr>
            <a:spLocks noGrp="1"/>
          </p:cNvSpPr>
          <p:nvPr>
            <p:ph type="title" hasCustomPrompt="1"/>
          </p:nvPr>
        </p:nvSpPr>
        <p:spPr>
          <a:xfrm>
            <a:off x="1097279" y="286603"/>
            <a:ext cx="9966960" cy="1450757"/>
          </a:xfrm>
        </p:spPr>
        <p:txBody>
          <a:bodyPr/>
          <a:lstStyle>
            <a:lvl1pPr>
              <a:defRPr/>
            </a:lvl1pPr>
          </a:lstStyle>
          <a:p>
            <a:r>
              <a:rPr lang="en-US" dirty="0"/>
              <a:t>Click to add title</a:t>
            </a:r>
          </a:p>
        </p:txBody>
      </p:sp>
      <p:sp>
        <p:nvSpPr>
          <p:cNvPr id="15" name="Content Placeholder 2">
            <a:extLst>
              <a:ext uri="{FF2B5EF4-FFF2-40B4-BE49-F238E27FC236}">
                <a16:creationId xmlns:a16="http://schemas.microsoft.com/office/drawing/2014/main" id="{70EEE198-C7B9-2C56-05AC-997ADD4EE029}"/>
              </a:ext>
            </a:extLst>
          </p:cNvPr>
          <p:cNvSpPr>
            <a:spLocks noGrp="1"/>
          </p:cNvSpPr>
          <p:nvPr>
            <p:ph idx="1" hasCustomPrompt="1"/>
          </p:nvPr>
        </p:nvSpPr>
        <p:spPr>
          <a:xfrm>
            <a:off x="1097280" y="2194560"/>
            <a:ext cx="6024003" cy="3754425"/>
          </a:xfrm>
        </p:spPr>
        <p:txBody>
          <a:bodyPr lIns="91440">
            <a:normAutofit/>
          </a:bodyPr>
          <a:lstStyle>
            <a:lvl1pPr marL="0" indent="0">
              <a:spcBef>
                <a:spcPts val="1200"/>
              </a:spcBef>
              <a:spcAft>
                <a:spcPts val="200"/>
              </a:spcAft>
              <a:buNone/>
              <a:defRPr sz="2400"/>
            </a:lvl1pPr>
            <a:lvl2pPr marL="347472" indent="-347472">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244AF500-76F9-CD01-586B-E1B35B735F88}"/>
              </a:ext>
            </a:extLst>
          </p:cNvPr>
          <p:cNvSpPr>
            <a:spLocks noGrp="1"/>
          </p:cNvSpPr>
          <p:nvPr>
            <p:ph sz="quarter" idx="16" hasCustomPrompt="1"/>
          </p:nvPr>
        </p:nvSpPr>
        <p:spPr>
          <a:xfrm>
            <a:off x="7406640" y="2194560"/>
            <a:ext cx="4067175" cy="3754425"/>
          </a:xfrm>
          <a:solidFill>
            <a:schemeClr val="tx1">
              <a:lumMod val="85000"/>
              <a:lumOff val="15000"/>
            </a:schemeClr>
          </a:solidFill>
        </p:spPr>
        <p:txBody>
          <a:bodyPr lIns="274320" tIns="274320" rIns="274320" bIns="274320">
            <a:normAutofit/>
          </a:bodyPr>
          <a:lstStyle>
            <a:lvl1pPr marL="512064" indent="-512064">
              <a:buClr>
                <a:schemeClr val="accent2"/>
              </a:buClr>
              <a:buFont typeface="+mj-lt"/>
              <a:buAutoNum type="arabicPeriod"/>
              <a:defRPr sz="2000">
                <a:solidFill>
                  <a:schemeClr val="bg1"/>
                </a:solidFill>
              </a:defRPr>
            </a:lvl1pPr>
            <a:lvl2pPr marL="658368" indent="-457200">
              <a:buClr>
                <a:schemeClr val="accent2"/>
              </a:buClr>
              <a:buFont typeface="+mj-lt"/>
              <a:buAutoNum type="arabicPeriod"/>
              <a:defRPr sz="2000">
                <a:solidFill>
                  <a:schemeClr val="bg1"/>
                </a:solidFill>
              </a:defRPr>
            </a:lvl2pPr>
            <a:lvl3pPr marL="841248" indent="-457200">
              <a:buClr>
                <a:schemeClr val="accent2"/>
              </a:buClr>
              <a:buFont typeface="+mj-lt"/>
              <a:buAutoNum type="arabicPeriod"/>
              <a:defRPr sz="2000">
                <a:solidFill>
                  <a:schemeClr val="bg1"/>
                </a:solidFill>
              </a:defRPr>
            </a:lvl3pPr>
            <a:lvl4pPr marL="1024128" indent="-457200">
              <a:buClr>
                <a:schemeClr val="accent2"/>
              </a:buClr>
              <a:buFont typeface="+mj-lt"/>
              <a:buAutoNum type="arabicPeriod"/>
              <a:defRPr sz="2000">
                <a:solidFill>
                  <a:schemeClr val="bg1"/>
                </a:solidFill>
              </a:defRPr>
            </a:lvl4pPr>
            <a:lvl5pPr marL="1207008" indent="-457200">
              <a:buClr>
                <a:schemeClr val="accent2"/>
              </a:buClr>
              <a:buFont typeface="+mj-lt"/>
              <a:buAutoNum type="arabicPeriod"/>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02F1891-1ACC-4692-80A2-4F69EAAAE404}"/>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5" name="Straight Connector 4">
            <a:extLst>
              <a:ext uri="{FF2B5EF4-FFF2-40B4-BE49-F238E27FC236}">
                <a16:creationId xmlns:a16="http://schemas.microsoft.com/office/drawing/2014/main" id="{D11493E3-605E-569A-BC16-ACFDDE98E130}"/>
              </a:ext>
              <a:ext uri="{C183D7F6-B498-43B3-948B-1728B52AA6E4}">
                <adec:decorative xmlns:adec="http://schemas.microsoft.com/office/drawing/2017/decorative" val="1"/>
              </a:ext>
            </a:extLst>
          </p:cNvPr>
          <p:cNvCxnSpPr/>
          <p:nvPr userDrawn="1"/>
        </p:nvCxnSpPr>
        <p:spPr>
          <a:xfrm>
            <a:off x="1097280"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589001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dirty="0"/>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normAutofit/>
          </a:bodyPr>
          <a:lstStyle>
            <a:lvl1pPr algn="ctr">
              <a:defRPr sz="1800"/>
            </a:lvl1pPr>
          </a:lstStyle>
          <a:p>
            <a:r>
              <a:rPr lang="en-US" dirty="0"/>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881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Presentation Title</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542077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056976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396583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0517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6FF019D2-CB34-E24B-FDD0-FA349C59B059}"/>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365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9658366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1724679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2550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8" r:id="rId20"/>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hyperlink" Target="mailto:jburgin@kramer-rayson.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 group of people sitting at a table">
            <a:extLst>
              <a:ext uri="{FF2B5EF4-FFF2-40B4-BE49-F238E27FC236}">
                <a16:creationId xmlns:a16="http://schemas.microsoft.com/office/drawing/2014/main" id="{6BEAD192-141F-FDDE-021B-8674B81EECD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6" name="Title 5">
            <a:extLst>
              <a:ext uri="{FF2B5EF4-FFF2-40B4-BE49-F238E27FC236}">
                <a16:creationId xmlns:a16="http://schemas.microsoft.com/office/drawing/2014/main" id="{8C834208-78D3-55FF-0568-AC7434753C76}"/>
              </a:ext>
            </a:extLst>
          </p:cNvPr>
          <p:cNvSpPr>
            <a:spLocks noGrp="1"/>
          </p:cNvSpPr>
          <p:nvPr>
            <p:ph type="ctrTitle"/>
          </p:nvPr>
        </p:nvSpPr>
        <p:spPr>
          <a:xfrm>
            <a:off x="0" y="2724151"/>
            <a:ext cx="7537703" cy="2926080"/>
          </a:xfrm>
        </p:spPr>
        <p:txBody>
          <a:bodyPr/>
          <a:lstStyle/>
          <a:p>
            <a:r>
              <a:rPr lang="en-US" dirty="0">
                <a:latin typeface="Century Schoolbook" panose="02040604050505020304" pitchFamily="18" charset="0"/>
              </a:rPr>
              <a:t>The Do’s and Don’ts of Investigations</a:t>
            </a:r>
            <a:br>
              <a:rPr lang="en-US" dirty="0">
                <a:latin typeface="Century Schoolbook" panose="02040604050505020304" pitchFamily="18" charset="0"/>
              </a:rPr>
            </a:br>
            <a:r>
              <a:rPr lang="en-US" sz="2000" dirty="0">
                <a:latin typeface="Century Schoolbook" panose="02040604050505020304" pitchFamily="18" charset="0"/>
              </a:rPr>
              <a:t>with Jack Burgin </a:t>
            </a:r>
            <a:br>
              <a:rPr lang="en-US" sz="2000" dirty="0">
                <a:latin typeface="Century Schoolbook" panose="02040604050505020304" pitchFamily="18" charset="0"/>
              </a:rPr>
            </a:br>
            <a:r>
              <a:rPr lang="en-US" sz="2000" dirty="0">
                <a:latin typeface="Century Schoolbook" panose="02040604050505020304" pitchFamily="18" charset="0"/>
              </a:rPr>
              <a:t>Kramer Rayson LLP</a:t>
            </a:r>
            <a:endParaRPr lang="en-US" dirty="0">
              <a:latin typeface="Century Schoolbook" panose="02040604050505020304" pitchFamily="18" charset="0"/>
            </a:endParaRPr>
          </a:p>
        </p:txBody>
      </p:sp>
    </p:spTree>
    <p:extLst>
      <p:ext uri="{BB962C8B-B14F-4D97-AF65-F5344CB8AC3E}">
        <p14:creationId xmlns:p14="http://schemas.microsoft.com/office/powerpoint/2010/main" val="207687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4082D-C681-EE04-CDFF-032697259036}"/>
              </a:ext>
            </a:extLst>
          </p:cNvPr>
          <p:cNvSpPr>
            <a:spLocks noGrp="1"/>
          </p:cNvSpPr>
          <p:nvPr>
            <p:ph type="title"/>
          </p:nvPr>
        </p:nvSpPr>
        <p:spPr>
          <a:xfrm>
            <a:off x="6411685" y="634946"/>
            <a:ext cx="5127171" cy="1450757"/>
          </a:xfrm>
        </p:spPr>
        <p:txBody>
          <a:bodyPr>
            <a:normAutofit/>
          </a:bodyPr>
          <a:lstStyle/>
          <a:p>
            <a:r>
              <a:rPr lang="en-US" dirty="0">
                <a:latin typeface="Century Schoolbook" panose="02040604050505020304" pitchFamily="18" charset="0"/>
              </a:rPr>
              <a:t>Who should investigate?</a:t>
            </a:r>
          </a:p>
        </p:txBody>
      </p:sp>
      <p:pic>
        <p:nvPicPr>
          <p:cNvPr id="5" name="Picture 4" descr="Worker typing on laptop">
            <a:extLst>
              <a:ext uri="{FF2B5EF4-FFF2-40B4-BE49-F238E27FC236}">
                <a16:creationId xmlns:a16="http://schemas.microsoft.com/office/drawing/2014/main" id="{03E1CB2B-BF30-8BAE-DA9B-6E03951E753C}"/>
              </a:ext>
            </a:extLst>
          </p:cNvPr>
          <p:cNvPicPr>
            <a:picLocks noChangeAspect="1"/>
          </p:cNvPicPr>
          <p:nvPr/>
        </p:nvPicPr>
        <p:blipFill>
          <a:blip r:embed="rId2"/>
          <a:stretch>
            <a:fillRect/>
          </a:stretch>
        </p:blipFill>
        <p:spPr>
          <a:xfrm>
            <a:off x="643192" y="1350724"/>
            <a:ext cx="5115347" cy="3836510"/>
          </a:xfrm>
          <a:prstGeom prst="rect">
            <a:avLst/>
          </a:prstGeom>
        </p:spPr>
      </p:pic>
      <p:cxnSp>
        <p:nvCxnSpPr>
          <p:cNvPr id="12" name="Straight Connector 11">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161117-5D56-6144-DE57-4A92B5E3D15D}"/>
              </a:ext>
            </a:extLst>
          </p:cNvPr>
          <p:cNvSpPr>
            <a:spLocks noGrp="1"/>
          </p:cNvSpPr>
          <p:nvPr>
            <p:ph idx="1"/>
          </p:nvPr>
        </p:nvSpPr>
        <p:spPr>
          <a:xfrm>
            <a:off x="6411684" y="2407436"/>
            <a:ext cx="5127172" cy="3461658"/>
          </a:xfrm>
        </p:spPr>
        <p:txBody>
          <a:bodyPr>
            <a:normAutofit fontScale="85000" lnSpcReduction="20000"/>
          </a:bodyPr>
          <a:lstStyle/>
          <a:p>
            <a:pPr>
              <a:buFont typeface="Arial" panose="020B0604020202020204" pitchFamily="34" charset="0"/>
              <a:buChar char="•"/>
            </a:pPr>
            <a:r>
              <a:rPr lang="en-US" dirty="0">
                <a:latin typeface="Century Schoolbook" panose="02040604050505020304" pitchFamily="18" charset="0"/>
              </a:rPr>
              <a:t> </a:t>
            </a:r>
            <a:r>
              <a:rPr lang="en-US" u="sng" dirty="0">
                <a:latin typeface="Century Schoolbook" panose="02040604050505020304" pitchFamily="18" charset="0"/>
              </a:rPr>
              <a:t>Never</a:t>
            </a:r>
            <a:r>
              <a:rPr lang="en-US" dirty="0">
                <a:latin typeface="Century Schoolbook" panose="02040604050505020304" pitchFamily="18" charset="0"/>
              </a:rPr>
              <a:t> the accused. </a:t>
            </a:r>
          </a:p>
          <a:p>
            <a:pPr>
              <a:buFont typeface="Arial" panose="020B0604020202020204" pitchFamily="34" charset="0"/>
              <a:buChar char="•"/>
            </a:pPr>
            <a:r>
              <a:rPr lang="en-US" dirty="0">
                <a:latin typeface="Century Schoolbook" panose="02040604050505020304" pitchFamily="18" charset="0"/>
              </a:rPr>
              <a:t> One or two (no more than three) competent individuals. </a:t>
            </a:r>
          </a:p>
          <a:p>
            <a:pPr>
              <a:buFont typeface="Arial" panose="020B0604020202020204" pitchFamily="34" charset="0"/>
              <a:buChar char="•"/>
            </a:pPr>
            <a:r>
              <a:rPr lang="en-US" dirty="0">
                <a:latin typeface="Century Schoolbook" panose="02040604050505020304" pitchFamily="18" charset="0"/>
              </a:rPr>
              <a:t> Must possess clear authority in organization to investigate the concern. </a:t>
            </a:r>
          </a:p>
          <a:p>
            <a:pPr>
              <a:buFont typeface="Arial" panose="020B0604020202020204" pitchFamily="34" charset="0"/>
              <a:buChar char="•"/>
            </a:pPr>
            <a:r>
              <a:rPr lang="en-US" dirty="0">
                <a:latin typeface="Century Schoolbook" panose="02040604050505020304" pitchFamily="18" charset="0"/>
              </a:rPr>
              <a:t> Respected by employees and management. </a:t>
            </a:r>
          </a:p>
          <a:p>
            <a:pPr>
              <a:buFont typeface="Arial" panose="020B0604020202020204" pitchFamily="34" charset="0"/>
              <a:buChar char="•"/>
            </a:pPr>
            <a:r>
              <a:rPr lang="en-US" dirty="0">
                <a:latin typeface="Century Schoolbook" panose="02040604050505020304" pitchFamily="18" charset="0"/>
              </a:rPr>
              <a:t> Someone who will not themselves become an issue but is neutral and objective.</a:t>
            </a:r>
          </a:p>
          <a:p>
            <a:pPr>
              <a:buFont typeface="Arial" panose="020B0604020202020204" pitchFamily="34" charset="0"/>
              <a:buChar char="•"/>
            </a:pPr>
            <a:r>
              <a:rPr lang="en-US" dirty="0">
                <a:latin typeface="Century Schoolbook" panose="02040604050505020304" pitchFamily="18" charset="0"/>
              </a:rPr>
              <a:t> Would make a good witness.</a:t>
            </a:r>
          </a:p>
          <a:p>
            <a:pPr>
              <a:buFont typeface="Arial" panose="020B0604020202020204" pitchFamily="34" charset="0"/>
              <a:buChar char="•"/>
            </a:pPr>
            <a:r>
              <a:rPr lang="en-US" dirty="0">
                <a:latin typeface="Century Schoolbook" panose="02040604050505020304" pitchFamily="18" charset="0"/>
              </a:rPr>
              <a:t> Good at taking notes (written or electronic).</a:t>
            </a:r>
          </a:p>
        </p:txBody>
      </p:sp>
      <p:sp>
        <p:nvSpPr>
          <p:cNvPr id="14" name="Rectangle 13">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42132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7A528-D682-40F0-2BE7-672083E7619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8EA147-DBA3-31E6-8362-9B6339D4AC4E}"/>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Who should investigate? (cont.)</a:t>
            </a:r>
          </a:p>
        </p:txBody>
      </p:sp>
      <p:pic>
        <p:nvPicPr>
          <p:cNvPr id="5" name="Picture 4" descr="Close-up of two people's hands pointing at laptop screen with stack of 4 books in background, one person holding a pen">
            <a:extLst>
              <a:ext uri="{FF2B5EF4-FFF2-40B4-BE49-F238E27FC236}">
                <a16:creationId xmlns:a16="http://schemas.microsoft.com/office/drawing/2014/main" id="{4A34AC1F-D14C-1034-48CD-3D04A236239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7"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E5ACAE-EECC-D97C-5C46-4E6A5F0D5A6D}"/>
              </a:ext>
            </a:extLst>
          </p:cNvPr>
          <p:cNvSpPr>
            <a:spLocks noGrp="1"/>
          </p:cNvSpPr>
          <p:nvPr>
            <p:ph idx="1"/>
          </p:nvPr>
        </p:nvSpPr>
        <p:spPr>
          <a:xfrm>
            <a:off x="5172074" y="2108201"/>
            <a:ext cx="5983606" cy="3760891"/>
          </a:xfrm>
        </p:spPr>
        <p:txBody>
          <a:bodyPr>
            <a:normAutofit fontScale="92500" lnSpcReduction="20000"/>
          </a:bodyPr>
          <a:lstStyle/>
          <a:p>
            <a:pPr>
              <a:buFont typeface="Arial" panose="020B0604020202020204" pitchFamily="34" charset="0"/>
              <a:buChar char="•"/>
            </a:pPr>
            <a:r>
              <a:rPr lang="en-US" dirty="0">
                <a:latin typeface="Century Schoolbook" panose="02040604050505020304" pitchFamily="18" charset="0"/>
              </a:rPr>
              <a:t> Good listener.</a:t>
            </a:r>
          </a:p>
          <a:p>
            <a:pPr>
              <a:buFont typeface="Arial" panose="020B0604020202020204" pitchFamily="34" charset="0"/>
              <a:buChar char="•"/>
            </a:pPr>
            <a:r>
              <a:rPr lang="en-US" dirty="0">
                <a:latin typeface="Century Schoolbook" panose="02040604050505020304" pitchFamily="18" charset="0"/>
              </a:rPr>
              <a:t> Possesses restraint (i.e., not a “talker”) regarding sensitive information. </a:t>
            </a:r>
          </a:p>
          <a:p>
            <a:pPr>
              <a:buFont typeface="Arial" panose="020B0604020202020204" pitchFamily="34" charset="0"/>
              <a:buChar char="•"/>
            </a:pPr>
            <a:r>
              <a:rPr lang="en-US" dirty="0">
                <a:latin typeface="Century Schoolbook" panose="02040604050505020304" pitchFamily="18" charset="0"/>
              </a:rPr>
              <a:t> Knows what constitutes potentially harassing conduct.</a:t>
            </a:r>
          </a:p>
          <a:p>
            <a:pPr>
              <a:buFont typeface="Arial" panose="020B0604020202020204" pitchFamily="34" charset="0"/>
              <a:buChar char="•"/>
            </a:pPr>
            <a:r>
              <a:rPr lang="en-US" dirty="0">
                <a:latin typeface="Century Schoolbook" panose="02040604050505020304" pitchFamily="18" charset="0"/>
              </a:rPr>
              <a:t> Focuses on relevant issues. </a:t>
            </a:r>
          </a:p>
          <a:p>
            <a:pPr lvl="1">
              <a:buFont typeface="Arial" panose="020B0604020202020204" pitchFamily="34" charset="0"/>
              <a:buChar char="•"/>
            </a:pPr>
            <a:r>
              <a:rPr lang="en-US" dirty="0">
                <a:latin typeface="Century Schoolbook" panose="02040604050505020304" pitchFamily="18" charset="0"/>
              </a:rPr>
              <a:t> Avoids dwelling going off on tangents.</a:t>
            </a:r>
          </a:p>
          <a:p>
            <a:pPr>
              <a:buFont typeface="Arial" panose="020B0604020202020204" pitchFamily="34" charset="0"/>
              <a:buChar char="•"/>
            </a:pPr>
            <a:r>
              <a:rPr lang="en-US" dirty="0">
                <a:latin typeface="Century Schoolbook" panose="02040604050505020304" pitchFamily="18" charset="0"/>
              </a:rPr>
              <a:t> Has time to devote to the task. </a:t>
            </a:r>
          </a:p>
          <a:p>
            <a:pPr>
              <a:buFont typeface="Arial" panose="020B0604020202020204" pitchFamily="34" charset="0"/>
              <a:buChar char="•"/>
            </a:pPr>
            <a:r>
              <a:rPr lang="en-US" dirty="0">
                <a:latin typeface="Century Schoolbook" panose="02040604050505020304" pitchFamily="18" charset="0"/>
              </a:rPr>
              <a:t> Assesses potential outcomes without bias. </a:t>
            </a:r>
          </a:p>
          <a:p>
            <a:pPr>
              <a:buFont typeface="Arial" panose="020B0604020202020204" pitchFamily="34" charset="0"/>
              <a:buChar char="•"/>
            </a:pPr>
            <a:r>
              <a:rPr lang="en-US" dirty="0">
                <a:latin typeface="Century Schoolbook" panose="02040604050505020304" pitchFamily="18" charset="0"/>
              </a:rPr>
              <a:t> Asks difficult questions effectively. </a:t>
            </a:r>
          </a:p>
        </p:txBody>
      </p:sp>
      <p:sp>
        <p:nvSpPr>
          <p:cNvPr id="18" name="Rectangle 17">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7899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65808-2431-C647-B784-4FCD4FC0E0AE}"/>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Investigatory Plan of Action </a:t>
            </a:r>
          </a:p>
        </p:txBody>
      </p:sp>
      <p:pic>
        <p:nvPicPr>
          <p:cNvPr id="5" name="Picture 4" descr="Matured woman working at home">
            <a:extLst>
              <a:ext uri="{FF2B5EF4-FFF2-40B4-BE49-F238E27FC236}">
                <a16:creationId xmlns:a16="http://schemas.microsoft.com/office/drawing/2014/main" id="{6FC06474-FA5A-9EE4-153B-B0A0BB29FE3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E080FB-AC2A-07A1-AAAC-9C527C18BFE9}"/>
              </a:ext>
            </a:extLst>
          </p:cNvPr>
          <p:cNvSpPr>
            <a:spLocks noGrp="1"/>
          </p:cNvSpPr>
          <p:nvPr>
            <p:ph idx="1"/>
          </p:nvPr>
        </p:nvSpPr>
        <p:spPr>
          <a:xfrm>
            <a:off x="5172074" y="2108201"/>
            <a:ext cx="5983606" cy="3760891"/>
          </a:xfrm>
        </p:spPr>
        <p:txBody>
          <a:bodyPr>
            <a:normAutofit/>
          </a:bodyPr>
          <a:lstStyle/>
          <a:p>
            <a:pPr>
              <a:lnSpc>
                <a:spcPct val="90000"/>
              </a:lnSpc>
              <a:buFont typeface="Arial" panose="020B0604020202020204" pitchFamily="34" charset="0"/>
              <a:buChar char="•"/>
            </a:pPr>
            <a:r>
              <a:rPr lang="en-US" dirty="0">
                <a:latin typeface="Century Schoolbook" panose="02040604050505020304" pitchFamily="18" charset="0"/>
              </a:rPr>
              <a:t> Role Definitions </a:t>
            </a:r>
          </a:p>
          <a:p>
            <a:pPr lvl="1">
              <a:lnSpc>
                <a:spcPct val="90000"/>
              </a:lnSpc>
              <a:buFont typeface="Arial" panose="020B0604020202020204" pitchFamily="34" charset="0"/>
              <a:buChar char="•"/>
            </a:pPr>
            <a:r>
              <a:rPr lang="en-US" dirty="0">
                <a:latin typeface="Century Schoolbook" panose="02040604050505020304" pitchFamily="18" charset="0"/>
              </a:rPr>
              <a:t>Investigators</a:t>
            </a:r>
          </a:p>
          <a:p>
            <a:pPr lvl="1">
              <a:lnSpc>
                <a:spcPct val="90000"/>
              </a:lnSpc>
              <a:buFont typeface="Arial" panose="020B0604020202020204" pitchFamily="34" charset="0"/>
              <a:buChar char="•"/>
            </a:pPr>
            <a:r>
              <a:rPr lang="en-US" dirty="0">
                <a:latin typeface="Century Schoolbook" panose="02040604050505020304" pitchFamily="18" charset="0"/>
              </a:rPr>
              <a:t>Union Representative (if requested)</a:t>
            </a:r>
          </a:p>
          <a:p>
            <a:pPr lvl="1">
              <a:lnSpc>
                <a:spcPct val="90000"/>
              </a:lnSpc>
              <a:buFont typeface="Arial" panose="020B0604020202020204" pitchFamily="34" charset="0"/>
              <a:buChar char="•"/>
            </a:pPr>
            <a:r>
              <a:rPr lang="en-US" dirty="0">
                <a:latin typeface="Century Schoolbook" panose="02040604050505020304" pitchFamily="18" charset="0"/>
              </a:rPr>
              <a:t>Employee’s Attorney (if involved)</a:t>
            </a:r>
          </a:p>
          <a:p>
            <a:pPr lvl="1">
              <a:lnSpc>
                <a:spcPct val="90000"/>
              </a:lnSpc>
              <a:buFont typeface="Arial" panose="020B0604020202020204" pitchFamily="34" charset="0"/>
              <a:buChar char="•"/>
            </a:pPr>
            <a:r>
              <a:rPr lang="en-US" dirty="0">
                <a:latin typeface="Century Schoolbook" panose="02040604050505020304" pitchFamily="18" charset="0"/>
              </a:rPr>
              <a:t>Who is the “customer” that receives the investigative report.</a:t>
            </a:r>
          </a:p>
          <a:p>
            <a:pPr>
              <a:lnSpc>
                <a:spcPct val="90000"/>
              </a:lnSpc>
              <a:buFont typeface="Arial" panose="020B0604020202020204" pitchFamily="34" charset="0"/>
              <a:buChar char="•"/>
            </a:pPr>
            <a:r>
              <a:rPr lang="en-US" dirty="0">
                <a:latin typeface="Century Schoolbook" panose="02040604050505020304" pitchFamily="18" charset="0"/>
              </a:rPr>
              <a:t> Review Relevant Policies and Procedures</a:t>
            </a:r>
          </a:p>
          <a:p>
            <a:pPr>
              <a:lnSpc>
                <a:spcPct val="90000"/>
              </a:lnSpc>
              <a:buFont typeface="Arial" panose="020B0604020202020204" pitchFamily="34" charset="0"/>
              <a:buChar char="•"/>
            </a:pPr>
            <a:r>
              <a:rPr lang="en-US" dirty="0">
                <a:latin typeface="Century Schoolbook" panose="02040604050505020304" pitchFamily="18" charset="0"/>
              </a:rPr>
              <a:t> Gather the Facts</a:t>
            </a:r>
          </a:p>
          <a:p>
            <a:pPr>
              <a:lnSpc>
                <a:spcPct val="90000"/>
              </a:lnSpc>
              <a:buFont typeface="Arial" panose="020B0604020202020204" pitchFamily="34" charset="0"/>
              <a:buChar char="•"/>
            </a:pPr>
            <a:r>
              <a:rPr lang="en-US" dirty="0">
                <a:latin typeface="Century Schoolbook" panose="02040604050505020304" pitchFamily="18" charset="0"/>
              </a:rPr>
              <a:t> Set Timeframe for Completion </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5944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6A3CA-C480-C6E8-89D8-CFD9E31A39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28E4C-B19B-EAFE-3FB6-521D5BD85851}"/>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Credibility Considerations</a:t>
            </a:r>
          </a:p>
        </p:txBody>
      </p:sp>
      <p:pic>
        <p:nvPicPr>
          <p:cNvPr id="7" name="Picture 6" descr="Woman in a crowd">
            <a:extLst>
              <a:ext uri="{FF2B5EF4-FFF2-40B4-BE49-F238E27FC236}">
                <a16:creationId xmlns:a16="http://schemas.microsoft.com/office/drawing/2014/main" id="{605FD280-A80D-5F4F-2AFE-D20311DB86A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6"/>
            <a:ext cx="4389120" cy="6400699"/>
          </a:xfrm>
          <a:prstGeom prst="rect">
            <a:avLst/>
          </a:prstGeom>
        </p:spPr>
      </p:pic>
      <p:sp>
        <p:nvSpPr>
          <p:cNvPr id="3" name="Content Placeholder 2">
            <a:extLst>
              <a:ext uri="{FF2B5EF4-FFF2-40B4-BE49-F238E27FC236}">
                <a16:creationId xmlns:a16="http://schemas.microsoft.com/office/drawing/2014/main" id="{36A96046-AC2C-8109-AE93-D68928E6C7E2}"/>
              </a:ext>
            </a:extLst>
          </p:cNvPr>
          <p:cNvSpPr>
            <a:spLocks noGrp="1"/>
          </p:cNvSpPr>
          <p:nvPr>
            <p:ph idx="1"/>
          </p:nvPr>
        </p:nvSpPr>
        <p:spPr>
          <a:xfrm>
            <a:off x="4848225" y="2108201"/>
            <a:ext cx="7058025" cy="4112079"/>
          </a:xfrm>
        </p:spPr>
        <p:txBody>
          <a:bodyPr>
            <a:normAutofit/>
          </a:bodyPr>
          <a:lstStyle/>
          <a:p>
            <a:pPr>
              <a:lnSpc>
                <a:spcPct val="90000"/>
              </a:lnSpc>
              <a:buFont typeface="Arial" panose="020B0604020202020204" pitchFamily="34" charset="0"/>
              <a:buChar char="•"/>
            </a:pPr>
            <a:r>
              <a:rPr lang="en-US" sz="2400" dirty="0">
                <a:latin typeface="Century Schoolbook" panose="02040604050505020304" pitchFamily="18" charset="0"/>
              </a:rPr>
              <a:t> How did the witness look and act?</a:t>
            </a:r>
          </a:p>
          <a:p>
            <a:pPr>
              <a:lnSpc>
                <a:spcPct val="90000"/>
              </a:lnSpc>
              <a:buFont typeface="Arial" panose="020B0604020202020204" pitchFamily="34" charset="0"/>
              <a:buChar char="•"/>
            </a:pPr>
            <a:r>
              <a:rPr lang="en-US" sz="2400" dirty="0">
                <a:latin typeface="Century Schoolbook" panose="02040604050505020304" pitchFamily="18" charset="0"/>
              </a:rPr>
              <a:t> Were there multiple witnesses?</a:t>
            </a:r>
          </a:p>
          <a:p>
            <a:pPr>
              <a:lnSpc>
                <a:spcPct val="90000"/>
              </a:lnSpc>
              <a:buFont typeface="Arial" panose="020B0604020202020204" pitchFamily="34" charset="0"/>
              <a:buChar char="•"/>
            </a:pPr>
            <a:r>
              <a:rPr lang="en-US" sz="2400" dirty="0">
                <a:latin typeface="Century Schoolbook" panose="02040604050505020304" pitchFamily="18" charset="0"/>
              </a:rPr>
              <a:t> Is there a “track record” of similar issues?</a:t>
            </a:r>
          </a:p>
          <a:p>
            <a:pPr>
              <a:lnSpc>
                <a:spcPct val="90000"/>
              </a:lnSpc>
              <a:buFont typeface="Arial" panose="020B0604020202020204" pitchFamily="34" charset="0"/>
              <a:buChar char="•"/>
            </a:pPr>
            <a:r>
              <a:rPr lang="en-US" sz="2400" dirty="0">
                <a:latin typeface="Century Schoolbook" panose="02040604050505020304" pitchFamily="18" charset="0"/>
              </a:rPr>
              <a:t> Has more than one employee made accusations?</a:t>
            </a:r>
          </a:p>
          <a:p>
            <a:pPr>
              <a:lnSpc>
                <a:spcPct val="90000"/>
              </a:lnSpc>
              <a:buFont typeface="Arial" panose="020B0604020202020204" pitchFamily="34" charset="0"/>
              <a:buChar char="•"/>
            </a:pPr>
            <a:r>
              <a:rPr lang="en-US" sz="2400" dirty="0">
                <a:latin typeface="Century Schoolbook" panose="02040604050505020304" pitchFamily="18" charset="0"/>
              </a:rPr>
              <a:t> Has the complainant previously made accusations that were not credible?</a:t>
            </a:r>
          </a:p>
          <a:p>
            <a:pPr>
              <a:lnSpc>
                <a:spcPct val="90000"/>
              </a:lnSpc>
              <a:buFont typeface="Arial" panose="020B0604020202020204" pitchFamily="34" charset="0"/>
              <a:buChar char="•"/>
            </a:pPr>
            <a:r>
              <a:rPr lang="en-US" sz="2400" dirty="0">
                <a:latin typeface="Century Schoolbook" panose="02040604050505020304" pitchFamily="18" charset="0"/>
              </a:rPr>
              <a:t> Is there documentary evidence and what does it suggest?</a:t>
            </a:r>
          </a:p>
          <a:p>
            <a:pPr>
              <a:lnSpc>
                <a:spcPct val="90000"/>
              </a:lnSpc>
              <a:buFont typeface="Arial" panose="020B0604020202020204" pitchFamily="34" charset="0"/>
              <a:buChar char="•"/>
            </a:pPr>
            <a:endParaRPr lang="en-US" sz="1500" dirty="0"/>
          </a:p>
          <a:p>
            <a:pPr lvl="1">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13475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AD387-BDD4-F3E5-03F3-2D6F88E20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3EE68-5DDF-59E4-05A0-A6B5AC4668B1}"/>
              </a:ext>
            </a:extLst>
          </p:cNvPr>
          <p:cNvSpPr>
            <a:spLocks noGrp="1"/>
          </p:cNvSpPr>
          <p:nvPr>
            <p:ph type="title"/>
          </p:nvPr>
        </p:nvSpPr>
        <p:spPr>
          <a:xfrm>
            <a:off x="5172074" y="286603"/>
            <a:ext cx="5983605" cy="1450757"/>
          </a:xfrm>
        </p:spPr>
        <p:txBody>
          <a:bodyPr>
            <a:normAutofit fontScale="90000"/>
          </a:bodyPr>
          <a:lstStyle/>
          <a:p>
            <a:r>
              <a:rPr lang="en-US" dirty="0">
                <a:latin typeface="Century Schoolbook" panose="02040604050505020304" pitchFamily="18" charset="0"/>
              </a:rPr>
              <a:t>Credibility Considerations (cont.)</a:t>
            </a:r>
          </a:p>
        </p:txBody>
      </p:sp>
      <p:pic>
        <p:nvPicPr>
          <p:cNvPr id="7" name="Picture 6" descr="Team sitting at table">
            <a:extLst>
              <a:ext uri="{FF2B5EF4-FFF2-40B4-BE49-F238E27FC236}">
                <a16:creationId xmlns:a16="http://schemas.microsoft.com/office/drawing/2014/main" id="{FE5ABC59-ABD0-6598-FA98-F1F9E98A8D8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4580077" cy="6400784"/>
          </a:xfrm>
          <a:prstGeom prst="rect">
            <a:avLst/>
          </a:prstGeom>
        </p:spPr>
      </p:pic>
      <p:sp>
        <p:nvSpPr>
          <p:cNvPr id="3" name="Content Placeholder 2">
            <a:extLst>
              <a:ext uri="{FF2B5EF4-FFF2-40B4-BE49-F238E27FC236}">
                <a16:creationId xmlns:a16="http://schemas.microsoft.com/office/drawing/2014/main" id="{67E96C89-3CE6-539D-DECA-2BFCFE09CD7C}"/>
              </a:ext>
            </a:extLst>
          </p:cNvPr>
          <p:cNvSpPr>
            <a:spLocks noGrp="1"/>
          </p:cNvSpPr>
          <p:nvPr>
            <p:ph idx="1"/>
          </p:nvPr>
        </p:nvSpPr>
        <p:spPr>
          <a:xfrm>
            <a:off x="4848225" y="2108201"/>
            <a:ext cx="7058025" cy="4112079"/>
          </a:xfrm>
        </p:spPr>
        <p:txBody>
          <a:bodyPr>
            <a:normAutofit lnSpcReduction="10000"/>
          </a:bodyPr>
          <a:lstStyle/>
          <a:p>
            <a:pPr>
              <a:lnSpc>
                <a:spcPct val="90000"/>
              </a:lnSpc>
              <a:buFont typeface="Arial" panose="020B0604020202020204" pitchFamily="34" charset="0"/>
              <a:buChar char="•"/>
            </a:pPr>
            <a:r>
              <a:rPr lang="en-US" sz="2400" dirty="0">
                <a:latin typeface="Century Schoolbook" panose="02040604050505020304" pitchFamily="18" charset="0"/>
              </a:rPr>
              <a:t> Did the witness appear to be making an honest effort to be truthful or were they evasive?</a:t>
            </a:r>
          </a:p>
          <a:p>
            <a:pPr>
              <a:lnSpc>
                <a:spcPct val="90000"/>
              </a:lnSpc>
              <a:buFont typeface="Arial" panose="020B0604020202020204" pitchFamily="34" charset="0"/>
              <a:buChar char="•"/>
            </a:pPr>
            <a:r>
              <a:rPr lang="en-US" sz="2400" dirty="0">
                <a:latin typeface="Century Schoolbook" panose="02040604050505020304" pitchFamily="18" charset="0"/>
              </a:rPr>
              <a:t> Does the witness have an interest in the outcome?</a:t>
            </a:r>
          </a:p>
          <a:p>
            <a:pPr>
              <a:lnSpc>
                <a:spcPct val="90000"/>
              </a:lnSpc>
              <a:buFont typeface="Arial" panose="020B0604020202020204" pitchFamily="34" charset="0"/>
              <a:buChar char="•"/>
            </a:pPr>
            <a:r>
              <a:rPr lang="en-US" sz="2400" dirty="0">
                <a:latin typeface="Century Schoolbook" panose="02040604050505020304" pitchFamily="18" charset="0"/>
              </a:rPr>
              <a:t> Does the witness have motive, bias or prejudice that could influence them?</a:t>
            </a:r>
          </a:p>
          <a:p>
            <a:pPr>
              <a:lnSpc>
                <a:spcPct val="90000"/>
              </a:lnSpc>
              <a:buFont typeface="Arial" panose="020B0604020202020204" pitchFamily="34" charset="0"/>
              <a:buChar char="•"/>
            </a:pPr>
            <a:r>
              <a:rPr lang="en-US" sz="2400" dirty="0">
                <a:latin typeface="Century Schoolbook" panose="02040604050505020304" pitchFamily="18" charset="0"/>
              </a:rPr>
              <a:t> How reasonable is the witness’ testimony in light of other evidence?</a:t>
            </a:r>
          </a:p>
          <a:p>
            <a:pPr>
              <a:lnSpc>
                <a:spcPct val="90000"/>
              </a:lnSpc>
              <a:buFont typeface="Arial" panose="020B0604020202020204" pitchFamily="34" charset="0"/>
              <a:buChar char="•"/>
            </a:pPr>
            <a:r>
              <a:rPr lang="en-US" sz="2400" dirty="0">
                <a:latin typeface="Century Schoolbook" panose="02040604050505020304" pitchFamily="18" charset="0"/>
              </a:rPr>
              <a:t> Has the witness done or said anything contradictory?</a:t>
            </a:r>
          </a:p>
          <a:p>
            <a:pPr>
              <a:lnSpc>
                <a:spcPct val="90000"/>
              </a:lnSpc>
              <a:buFont typeface="Arial" panose="020B0604020202020204" pitchFamily="34" charset="0"/>
              <a:buChar char="•"/>
            </a:pPr>
            <a:endParaRPr lang="en-US" sz="1500" dirty="0"/>
          </a:p>
          <a:p>
            <a:pPr lvl="1">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298270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356D9A-D0DB-07B9-A845-B7D3A51BB8F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B64770-DC11-6A8A-AB0F-A1BDD9D87A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51298-BF51-DA57-74C4-7EDBF2505AB3}"/>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Gather the Facts</a:t>
            </a:r>
          </a:p>
        </p:txBody>
      </p:sp>
      <p:pic>
        <p:nvPicPr>
          <p:cNvPr id="5" name="Picture 4" descr="Matured woman working at home">
            <a:extLst>
              <a:ext uri="{FF2B5EF4-FFF2-40B4-BE49-F238E27FC236}">
                <a16:creationId xmlns:a16="http://schemas.microsoft.com/office/drawing/2014/main" id="{493F3E0C-EDBC-0F86-F52C-F812DC33450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914688AA-029A-7883-A0F3-07D53BC32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6F92DF-A0AE-356B-33C7-5739ADF67BBC}"/>
              </a:ext>
            </a:extLst>
          </p:cNvPr>
          <p:cNvSpPr>
            <a:spLocks noGrp="1"/>
          </p:cNvSpPr>
          <p:nvPr>
            <p:ph idx="1"/>
          </p:nvPr>
        </p:nvSpPr>
        <p:spPr>
          <a:xfrm>
            <a:off x="5172074" y="2108201"/>
            <a:ext cx="5983606" cy="3760891"/>
          </a:xfrm>
        </p:spPr>
        <p:txBody>
          <a:bodyPr>
            <a:normAutofit lnSpcReduction="10000"/>
          </a:bodyPr>
          <a:lstStyle/>
          <a:p>
            <a:pPr>
              <a:lnSpc>
                <a:spcPct val="90000"/>
              </a:lnSpc>
              <a:buFont typeface="Arial" panose="020B0604020202020204" pitchFamily="34" charset="0"/>
              <a:buChar char="•"/>
            </a:pPr>
            <a:r>
              <a:rPr lang="en-US" dirty="0">
                <a:latin typeface="Century Schoolbook" panose="02040604050505020304" pitchFamily="18" charset="0"/>
              </a:rPr>
              <a:t> Identify the issues to be determined. </a:t>
            </a:r>
          </a:p>
          <a:p>
            <a:pPr>
              <a:lnSpc>
                <a:spcPct val="90000"/>
              </a:lnSpc>
              <a:buFont typeface="Arial" panose="020B0604020202020204" pitchFamily="34" charset="0"/>
              <a:buChar char="•"/>
            </a:pPr>
            <a:r>
              <a:rPr lang="en-US" dirty="0">
                <a:latin typeface="Century Schoolbook" panose="02040604050505020304" pitchFamily="18" charset="0"/>
              </a:rPr>
              <a:t> Identify individuals to be interviewed	</a:t>
            </a:r>
          </a:p>
          <a:p>
            <a:pPr lvl="1">
              <a:lnSpc>
                <a:spcPct val="90000"/>
              </a:lnSpc>
              <a:buFont typeface="Arial" panose="020B0604020202020204" pitchFamily="34" charset="0"/>
              <a:buChar char="•"/>
            </a:pPr>
            <a:r>
              <a:rPr lang="en-US" dirty="0">
                <a:latin typeface="Century Schoolbook" panose="02040604050505020304" pitchFamily="18" charset="0"/>
              </a:rPr>
              <a:t>What facts can be learned from each person?</a:t>
            </a:r>
          </a:p>
          <a:p>
            <a:pPr>
              <a:lnSpc>
                <a:spcPct val="90000"/>
              </a:lnSpc>
              <a:buFont typeface="Arial" panose="020B0604020202020204" pitchFamily="34" charset="0"/>
              <a:buChar char="•"/>
            </a:pPr>
            <a:r>
              <a:rPr lang="en-US" dirty="0">
                <a:latin typeface="Century Schoolbook" panose="02040604050505020304" pitchFamily="18" charset="0"/>
              </a:rPr>
              <a:t> Choose the order of the interviews. </a:t>
            </a:r>
          </a:p>
          <a:p>
            <a:pPr lvl="1">
              <a:lnSpc>
                <a:spcPct val="90000"/>
              </a:lnSpc>
              <a:buFont typeface="Arial" panose="020B0604020202020204" pitchFamily="34" charset="0"/>
              <a:buChar char="•"/>
            </a:pPr>
            <a:r>
              <a:rPr lang="en-US" dirty="0">
                <a:latin typeface="Century Schoolbook" panose="02040604050505020304" pitchFamily="18" charset="0"/>
              </a:rPr>
              <a:t> Generally, complaining employee should be interviewed first but this is not set in concrete.</a:t>
            </a:r>
          </a:p>
          <a:p>
            <a:pPr>
              <a:lnSpc>
                <a:spcPct val="90000"/>
              </a:lnSpc>
              <a:buFont typeface="Arial" panose="020B0604020202020204" pitchFamily="34" charset="0"/>
              <a:buChar char="•"/>
            </a:pPr>
            <a:r>
              <a:rPr lang="en-US" dirty="0">
                <a:latin typeface="Century Schoolbook" panose="02040604050505020304" pitchFamily="18" charset="0"/>
              </a:rPr>
              <a:t> Identify, assemble and preserve all relevant documents. </a:t>
            </a:r>
          </a:p>
          <a:p>
            <a:pPr lvl="1">
              <a:lnSpc>
                <a:spcPct val="90000"/>
              </a:lnSpc>
              <a:buFont typeface="Arial" panose="020B0604020202020204" pitchFamily="34" charset="0"/>
              <a:buChar char="•"/>
            </a:pPr>
            <a:r>
              <a:rPr lang="en-US" dirty="0">
                <a:latin typeface="Century Schoolbook" panose="02040604050505020304" pitchFamily="18" charset="0"/>
              </a:rPr>
              <a:t>Electronic records (discussed later).</a:t>
            </a:r>
          </a:p>
          <a:p>
            <a:pPr>
              <a:lnSpc>
                <a:spcPct val="90000"/>
              </a:lnSpc>
              <a:buFont typeface="Arial" panose="020B0604020202020204" pitchFamily="34" charset="0"/>
              <a:buChar char="•"/>
            </a:pPr>
            <a:r>
              <a:rPr lang="en-US" dirty="0">
                <a:latin typeface="Century Schoolbook" panose="02040604050505020304" pitchFamily="18" charset="0"/>
              </a:rPr>
              <a:t> Prepare chronology of key events with citation to source.</a:t>
            </a:r>
          </a:p>
        </p:txBody>
      </p:sp>
      <p:sp>
        <p:nvSpPr>
          <p:cNvPr id="14" name="Rectangle 13">
            <a:extLst>
              <a:ext uri="{FF2B5EF4-FFF2-40B4-BE49-F238E27FC236}">
                <a16:creationId xmlns:a16="http://schemas.microsoft.com/office/drawing/2014/main" id="{5796D7DA-B7EA-29AC-C270-87047CF02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8167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012E2-9606-10D5-1787-392BE2D9DE20}"/>
              </a:ext>
            </a:extLst>
          </p:cNvPr>
          <p:cNvSpPr>
            <a:spLocks noGrp="1"/>
          </p:cNvSpPr>
          <p:nvPr>
            <p:ph type="title"/>
          </p:nvPr>
        </p:nvSpPr>
        <p:spPr>
          <a:xfrm>
            <a:off x="1097280" y="286603"/>
            <a:ext cx="10058400" cy="1450757"/>
          </a:xfrm>
        </p:spPr>
        <p:txBody>
          <a:bodyPr>
            <a:normAutofit/>
          </a:bodyPr>
          <a:lstStyle/>
          <a:p>
            <a:r>
              <a:rPr lang="en-US" dirty="0">
                <a:latin typeface="Century Schoolbook" panose="02040604050505020304" pitchFamily="18" charset="0"/>
              </a:rPr>
              <a:t>Interviews – Preliminary Points</a:t>
            </a:r>
          </a:p>
        </p:txBody>
      </p:sp>
      <p:cxnSp>
        <p:nvCxnSpPr>
          <p:cNvPr id="12"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A51960-0C33-1D09-C834-903435FEE8E0}"/>
              </a:ext>
            </a:extLst>
          </p:cNvPr>
          <p:cNvSpPr>
            <a:spLocks noGrp="1"/>
          </p:cNvSpPr>
          <p:nvPr>
            <p:ph idx="1"/>
          </p:nvPr>
        </p:nvSpPr>
        <p:spPr>
          <a:xfrm>
            <a:off x="1097280" y="2108200"/>
            <a:ext cx="6122670" cy="3760891"/>
          </a:xfrm>
        </p:spPr>
        <p:txBody>
          <a:bodyPr>
            <a:normAutofit fontScale="85000" lnSpcReduction="20000"/>
          </a:bodyPr>
          <a:lstStyle/>
          <a:p>
            <a:pPr>
              <a:lnSpc>
                <a:spcPct val="90000"/>
              </a:lnSpc>
              <a:buFont typeface="Arial" panose="020B0604020202020204" pitchFamily="34" charset="0"/>
              <a:buChar char="•"/>
            </a:pPr>
            <a:r>
              <a:rPr lang="en-US" dirty="0">
                <a:latin typeface="Century Schoolbook" panose="02040604050505020304" pitchFamily="18" charset="0"/>
              </a:rPr>
              <a:t> Hold in a private location. </a:t>
            </a:r>
          </a:p>
          <a:p>
            <a:pPr>
              <a:lnSpc>
                <a:spcPct val="90000"/>
              </a:lnSpc>
              <a:buFont typeface="Arial" panose="020B0604020202020204" pitchFamily="34" charset="0"/>
              <a:buChar char="•"/>
            </a:pPr>
            <a:r>
              <a:rPr lang="en-US" dirty="0">
                <a:latin typeface="Century Schoolbook" panose="02040604050505020304" pitchFamily="18" charset="0"/>
              </a:rPr>
              <a:t> List points to cover for each person interviewed.</a:t>
            </a:r>
          </a:p>
          <a:p>
            <a:pPr>
              <a:lnSpc>
                <a:spcPct val="90000"/>
              </a:lnSpc>
              <a:buFont typeface="Arial" panose="020B0604020202020204" pitchFamily="34" charset="0"/>
              <a:buChar char="•"/>
            </a:pPr>
            <a:r>
              <a:rPr lang="en-US" dirty="0">
                <a:latin typeface="Century Schoolbook" panose="02040604050505020304" pitchFamily="18" charset="0"/>
              </a:rPr>
              <a:t> Explain the purpose of the interview.</a:t>
            </a:r>
          </a:p>
          <a:p>
            <a:pPr lvl="1">
              <a:lnSpc>
                <a:spcPct val="90000"/>
              </a:lnSpc>
              <a:buFont typeface="Arial" panose="020B0604020202020204" pitchFamily="34" charset="0"/>
              <a:buChar char="•"/>
            </a:pPr>
            <a:r>
              <a:rPr lang="en-US" dirty="0">
                <a:latin typeface="Century Schoolbook" panose="02040604050505020304" pitchFamily="18" charset="0"/>
              </a:rPr>
              <a:t>Use neutral language.</a:t>
            </a:r>
          </a:p>
          <a:p>
            <a:pPr lvl="1">
              <a:lnSpc>
                <a:spcPct val="90000"/>
              </a:lnSpc>
              <a:buFont typeface="Arial" panose="020B0604020202020204" pitchFamily="34" charset="0"/>
              <a:buChar char="•"/>
            </a:pPr>
            <a:r>
              <a:rPr lang="en-US" dirty="0">
                <a:latin typeface="Century Schoolbook" panose="02040604050505020304" pitchFamily="18" charset="0"/>
              </a:rPr>
              <a:t>Do not prejudge.</a:t>
            </a:r>
          </a:p>
          <a:p>
            <a:pPr lvl="1">
              <a:lnSpc>
                <a:spcPct val="90000"/>
              </a:lnSpc>
              <a:buFont typeface="Arial" panose="020B0604020202020204" pitchFamily="34" charset="0"/>
              <a:buChar char="•"/>
            </a:pPr>
            <a:r>
              <a:rPr lang="en-US" dirty="0">
                <a:latin typeface="Century Schoolbook" panose="02040604050505020304" pitchFamily="18" charset="0"/>
              </a:rPr>
              <a:t>Don’t be a “pal” or “mate.”</a:t>
            </a:r>
          </a:p>
          <a:p>
            <a:pPr lvl="1">
              <a:lnSpc>
                <a:spcPct val="90000"/>
              </a:lnSpc>
              <a:buFont typeface="Arial" panose="020B0604020202020204" pitchFamily="34" charset="0"/>
              <a:buChar char="•"/>
            </a:pPr>
            <a:r>
              <a:rPr lang="en-US" dirty="0">
                <a:latin typeface="Century Schoolbook" panose="02040604050505020304" pitchFamily="18" charset="0"/>
              </a:rPr>
              <a:t>No sarcasm or joking.</a:t>
            </a:r>
          </a:p>
          <a:p>
            <a:pPr>
              <a:lnSpc>
                <a:spcPct val="90000"/>
              </a:lnSpc>
              <a:buFont typeface="Arial" panose="020B0604020202020204" pitchFamily="34" charset="0"/>
              <a:buChar char="•"/>
            </a:pPr>
            <a:r>
              <a:rPr lang="en-US" dirty="0">
                <a:latin typeface="Century Schoolbook" panose="02040604050505020304" pitchFamily="18" charset="0"/>
              </a:rPr>
              <a:t> Emphasize truthful and complete cooperation is required. </a:t>
            </a:r>
          </a:p>
          <a:p>
            <a:pPr>
              <a:lnSpc>
                <a:spcPct val="90000"/>
              </a:lnSpc>
              <a:buFont typeface="Arial" panose="020B0604020202020204" pitchFamily="34" charset="0"/>
              <a:buChar char="•"/>
            </a:pPr>
            <a:r>
              <a:rPr lang="en-US" dirty="0">
                <a:latin typeface="Century Schoolbook" panose="02040604050505020304" pitchFamily="18" charset="0"/>
              </a:rPr>
              <a:t> Acknowledge the situation may be uncomfortable. </a:t>
            </a:r>
          </a:p>
          <a:p>
            <a:pPr>
              <a:lnSpc>
                <a:spcPct val="90000"/>
              </a:lnSpc>
              <a:buFont typeface="Arial" panose="020B0604020202020204" pitchFamily="34" charset="0"/>
              <a:buChar char="•"/>
            </a:pPr>
            <a:r>
              <a:rPr lang="en-US" dirty="0">
                <a:latin typeface="Century Schoolbook" panose="02040604050505020304" pitchFamily="18" charset="0"/>
              </a:rPr>
              <a:t> Emphasize appreciation for time and cooperation.</a:t>
            </a:r>
          </a:p>
          <a:p>
            <a:pPr>
              <a:lnSpc>
                <a:spcPct val="90000"/>
              </a:lnSpc>
              <a:buFont typeface="Arial" panose="020B0604020202020204" pitchFamily="34" charset="0"/>
              <a:buChar char="•"/>
            </a:pPr>
            <a:r>
              <a:rPr lang="en-US" dirty="0">
                <a:latin typeface="Century Schoolbook" panose="02040604050505020304" pitchFamily="18" charset="0"/>
              </a:rPr>
              <a:t> </a:t>
            </a:r>
            <a:r>
              <a:rPr lang="en-US" i="1" dirty="0">
                <a:latin typeface="Century Schoolbook" panose="02040604050505020304" pitchFamily="18" charset="0"/>
              </a:rPr>
              <a:t>Never</a:t>
            </a:r>
            <a:r>
              <a:rPr lang="en-US" dirty="0">
                <a:latin typeface="Century Schoolbook" panose="02040604050505020304" pitchFamily="18" charset="0"/>
              </a:rPr>
              <a:t> promise complete confidentiality – can state you will share information on need-to-know basis.</a:t>
            </a:r>
          </a:p>
        </p:txBody>
      </p:sp>
      <p:pic>
        <p:nvPicPr>
          <p:cNvPr id="5" name="Picture 4" descr="Person using tablet and digital pen">
            <a:extLst>
              <a:ext uri="{FF2B5EF4-FFF2-40B4-BE49-F238E27FC236}">
                <a16:creationId xmlns:a16="http://schemas.microsoft.com/office/drawing/2014/main" id="{A9742D6E-2ADB-5E32-95AC-D355A775B4D1}"/>
              </a:ext>
            </a:extLst>
          </p:cNvPr>
          <p:cNvPicPr>
            <a:picLocks noChangeAspect="1"/>
          </p:cNvPicPr>
          <p:nvPr/>
        </p:nvPicPr>
        <p:blipFill>
          <a:blip r:embed="rId2">
            <a:extLst>
              <a:ext uri="{28A0092B-C50C-407E-A947-70E740481C1C}">
                <a14:useLocalDpi xmlns:a14="http://schemas.microsoft.com/office/drawing/2010/main"/>
              </a:ext>
            </a:extLst>
          </a:blip>
          <a:srcRect b="-3"/>
          <a:stretch>
            <a:fillRect/>
          </a:stretch>
        </p:blipFill>
        <p:spPr>
          <a:xfrm>
            <a:off x="7534656" y="2108200"/>
            <a:ext cx="3621024" cy="3600613"/>
          </a:xfrm>
          <a:prstGeom prst="rect">
            <a:avLst/>
          </a:prstGeom>
        </p:spPr>
      </p:pic>
      <p:sp>
        <p:nvSpPr>
          <p:cNvPr id="14" name="Rectangle 13">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43229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A2CDE4-B58F-CC72-34C6-A2559897554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24E45-E6A3-6651-4E51-1295BCEB6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9ED5B9-E5AB-EA9D-8211-40AFF06BA611}"/>
              </a:ext>
            </a:extLst>
          </p:cNvPr>
          <p:cNvSpPr>
            <a:spLocks noGrp="1"/>
          </p:cNvSpPr>
          <p:nvPr>
            <p:ph type="title"/>
          </p:nvPr>
        </p:nvSpPr>
        <p:spPr>
          <a:xfrm>
            <a:off x="1097280" y="286603"/>
            <a:ext cx="10058400" cy="1450757"/>
          </a:xfrm>
        </p:spPr>
        <p:txBody>
          <a:bodyPr>
            <a:normAutofit/>
          </a:bodyPr>
          <a:lstStyle/>
          <a:p>
            <a:r>
              <a:rPr lang="en-US" dirty="0">
                <a:latin typeface="Century Schoolbook" panose="02040604050505020304" pitchFamily="18" charset="0"/>
              </a:rPr>
              <a:t>Interviews – the Substance</a:t>
            </a:r>
          </a:p>
        </p:txBody>
      </p:sp>
      <p:cxnSp>
        <p:nvCxnSpPr>
          <p:cNvPr id="12" name="!!Straight Connector">
            <a:extLst>
              <a:ext uri="{FF2B5EF4-FFF2-40B4-BE49-F238E27FC236}">
                <a16:creationId xmlns:a16="http://schemas.microsoft.com/office/drawing/2014/main" id="{18EDDF67-E8D9-5A2F-9EC2-2CC2095EA9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D8F4E0-639A-102B-445D-F106FD9C2143}"/>
              </a:ext>
            </a:extLst>
          </p:cNvPr>
          <p:cNvSpPr>
            <a:spLocks noGrp="1"/>
          </p:cNvSpPr>
          <p:nvPr>
            <p:ph idx="1"/>
          </p:nvPr>
        </p:nvSpPr>
        <p:spPr>
          <a:xfrm>
            <a:off x="1097280" y="2108201"/>
            <a:ext cx="6122670" cy="3760891"/>
          </a:xfrm>
        </p:spPr>
        <p:txBody>
          <a:bodyPr>
            <a:normAutofit fontScale="62500" lnSpcReduction="20000"/>
          </a:bodyPr>
          <a:lstStyle/>
          <a:p>
            <a:pPr>
              <a:lnSpc>
                <a:spcPct val="90000"/>
              </a:lnSpc>
              <a:buFont typeface="Arial" panose="020B0604020202020204" pitchFamily="34" charset="0"/>
              <a:buChar char="•"/>
            </a:pPr>
            <a:r>
              <a:rPr lang="en-US" dirty="0">
                <a:latin typeface="Century Schoolbook" panose="02040604050505020304" pitchFamily="18" charset="0"/>
              </a:rPr>
              <a:t> Purpose of an interview is to gather information, not impart it. </a:t>
            </a:r>
          </a:p>
          <a:p>
            <a:pPr lvl="1">
              <a:lnSpc>
                <a:spcPct val="90000"/>
              </a:lnSpc>
              <a:buFont typeface="Arial" panose="020B0604020202020204" pitchFamily="34" charset="0"/>
              <a:buChar char="•"/>
            </a:pPr>
            <a:r>
              <a:rPr lang="en-US" dirty="0">
                <a:latin typeface="Century Schoolbook" panose="02040604050505020304" pitchFamily="18" charset="0"/>
              </a:rPr>
              <a:t>Let the interviewee talk.</a:t>
            </a:r>
          </a:p>
          <a:p>
            <a:pPr lvl="1">
              <a:lnSpc>
                <a:spcPct val="90000"/>
              </a:lnSpc>
              <a:buFont typeface="Arial" panose="020B0604020202020204" pitchFamily="34" charset="0"/>
              <a:buChar char="•"/>
            </a:pPr>
            <a:r>
              <a:rPr lang="en-US" dirty="0">
                <a:latin typeface="Century Schoolbook" panose="02040604050505020304" pitchFamily="18" charset="0"/>
              </a:rPr>
              <a:t>Favor open-ended questions if possible.</a:t>
            </a:r>
          </a:p>
          <a:p>
            <a:pPr>
              <a:lnSpc>
                <a:spcPct val="90000"/>
              </a:lnSpc>
              <a:buFont typeface="Arial" panose="020B0604020202020204" pitchFamily="34" charset="0"/>
              <a:buChar char="•"/>
            </a:pPr>
            <a:r>
              <a:rPr lang="en-US" dirty="0">
                <a:latin typeface="Century Schoolbook" panose="02040604050505020304" pitchFamily="18" charset="0"/>
              </a:rPr>
              <a:t>Get facts not conclusions.</a:t>
            </a:r>
          </a:p>
          <a:p>
            <a:pPr lvl="1">
              <a:lnSpc>
                <a:spcPct val="90000"/>
              </a:lnSpc>
              <a:buFont typeface="Arial" panose="020B0604020202020204" pitchFamily="34" charset="0"/>
              <a:buChar char="•"/>
            </a:pPr>
            <a:r>
              <a:rPr lang="en-US" dirty="0">
                <a:latin typeface="Century Schoolbook" panose="02040604050505020304" pitchFamily="18" charset="0"/>
              </a:rPr>
              <a:t>Who did what, when, where, how often, who witnessed it?</a:t>
            </a:r>
          </a:p>
          <a:p>
            <a:pPr>
              <a:lnSpc>
                <a:spcPct val="90000"/>
              </a:lnSpc>
              <a:buFont typeface="Arial" panose="020B0604020202020204" pitchFamily="34" charset="0"/>
              <a:buChar char="•"/>
            </a:pPr>
            <a:r>
              <a:rPr lang="en-US" dirty="0">
                <a:latin typeface="Century Schoolbook" panose="02040604050505020304" pitchFamily="18" charset="0"/>
              </a:rPr>
              <a:t> Never use legal terms (“sexual harassment” or “assault”).</a:t>
            </a:r>
          </a:p>
          <a:p>
            <a:pPr lvl="1">
              <a:lnSpc>
                <a:spcPct val="90000"/>
              </a:lnSpc>
              <a:buFont typeface="Arial" panose="020B0604020202020204" pitchFamily="34" charset="0"/>
              <a:buChar char="•"/>
            </a:pPr>
            <a:r>
              <a:rPr lang="en-US" dirty="0">
                <a:latin typeface="Century Schoolbook" panose="02040604050505020304" pitchFamily="18" charset="0"/>
              </a:rPr>
              <a:t>Use neutral terms (i.e., potential policy violation). </a:t>
            </a:r>
          </a:p>
          <a:p>
            <a:pPr>
              <a:lnSpc>
                <a:spcPct val="90000"/>
              </a:lnSpc>
              <a:buFont typeface="Arial" panose="020B0604020202020204" pitchFamily="34" charset="0"/>
              <a:buChar char="•"/>
            </a:pPr>
            <a:r>
              <a:rPr lang="en-US" dirty="0">
                <a:latin typeface="Century Schoolbook" panose="02040604050505020304" pitchFamily="18" charset="0"/>
              </a:rPr>
              <a:t> Request person being interviewed discuss facts only with investigators where appropriate. </a:t>
            </a:r>
          </a:p>
          <a:p>
            <a:pPr lvl="1">
              <a:lnSpc>
                <a:spcPct val="90000"/>
              </a:lnSpc>
              <a:buFont typeface="Arial" panose="020B0604020202020204" pitchFamily="34" charset="0"/>
              <a:buChar char="•"/>
            </a:pPr>
            <a:r>
              <a:rPr lang="en-US" dirty="0">
                <a:latin typeface="Century Schoolbook" panose="02040604050505020304" pitchFamily="18" charset="0"/>
              </a:rPr>
              <a:t>Exception for union representation.</a:t>
            </a:r>
          </a:p>
          <a:p>
            <a:pPr>
              <a:lnSpc>
                <a:spcPct val="90000"/>
              </a:lnSpc>
              <a:buFont typeface="Arial" panose="020B0604020202020204" pitchFamily="34" charset="0"/>
              <a:buChar char="•"/>
            </a:pPr>
            <a:r>
              <a:rPr lang="en-US" dirty="0">
                <a:latin typeface="Century Schoolbook" panose="02040604050505020304" pitchFamily="18" charset="0"/>
              </a:rPr>
              <a:t>Limit reactions or comments.</a:t>
            </a:r>
          </a:p>
          <a:p>
            <a:pPr lvl="1">
              <a:lnSpc>
                <a:spcPct val="90000"/>
              </a:lnSpc>
              <a:buFont typeface="Arial" panose="020B0604020202020204" pitchFamily="34" charset="0"/>
              <a:buChar char="•"/>
            </a:pPr>
            <a:r>
              <a:rPr lang="en-US" dirty="0">
                <a:latin typeface="Century Schoolbook" panose="02040604050505020304" pitchFamily="18" charset="0"/>
              </a:rPr>
              <a:t>There is a time and a place for raising an eyebrow but it should be done sparingly.</a:t>
            </a:r>
          </a:p>
          <a:p>
            <a:pPr>
              <a:lnSpc>
                <a:spcPct val="90000"/>
              </a:lnSpc>
              <a:buFont typeface="Arial" panose="020B0604020202020204" pitchFamily="34" charset="0"/>
              <a:buChar char="•"/>
            </a:pPr>
            <a:r>
              <a:rPr lang="en-US" dirty="0">
                <a:latin typeface="Century Schoolbook" panose="02040604050505020304" pitchFamily="18" charset="0"/>
              </a:rPr>
              <a:t> Take notes </a:t>
            </a:r>
            <a:r>
              <a:rPr lang="en-US" u="sng" dirty="0">
                <a:latin typeface="Century Schoolbook" panose="02040604050505020304" pitchFamily="18" charset="0"/>
              </a:rPr>
              <a:t>concurrently</a:t>
            </a:r>
            <a:r>
              <a:rPr lang="en-US" dirty="0">
                <a:latin typeface="Century Schoolbook" panose="02040604050505020304" pitchFamily="18" charset="0"/>
              </a:rPr>
              <a:t>, not later if you can do so and still observe the interviewees.</a:t>
            </a:r>
          </a:p>
          <a:p>
            <a:pPr lvl="1">
              <a:lnSpc>
                <a:spcPct val="90000"/>
              </a:lnSpc>
              <a:buFont typeface="Arial" panose="020B0604020202020204" pitchFamily="34" charset="0"/>
              <a:buChar char="•"/>
            </a:pPr>
            <a:r>
              <a:rPr lang="en-US" dirty="0">
                <a:latin typeface="Century Schoolbook" panose="02040604050505020304" pitchFamily="18" charset="0"/>
              </a:rPr>
              <a:t>Computer or written?</a:t>
            </a:r>
          </a:p>
        </p:txBody>
      </p:sp>
      <p:pic>
        <p:nvPicPr>
          <p:cNvPr id="5" name="Picture 4" descr="Person using tablet and digital pen">
            <a:extLst>
              <a:ext uri="{FF2B5EF4-FFF2-40B4-BE49-F238E27FC236}">
                <a16:creationId xmlns:a16="http://schemas.microsoft.com/office/drawing/2014/main" id="{D80761A2-73BC-9BF3-F811-AEC5E4541EAC}"/>
              </a:ext>
            </a:extLst>
          </p:cNvPr>
          <p:cNvPicPr>
            <a:picLocks noChangeAspect="1"/>
          </p:cNvPicPr>
          <p:nvPr/>
        </p:nvPicPr>
        <p:blipFill>
          <a:blip r:embed="rId2">
            <a:extLst>
              <a:ext uri="{28A0092B-C50C-407E-A947-70E740481C1C}">
                <a14:useLocalDpi xmlns:a14="http://schemas.microsoft.com/office/drawing/2010/main"/>
              </a:ext>
            </a:extLst>
          </a:blip>
          <a:srcRect b="-3"/>
          <a:stretch>
            <a:fillRect/>
          </a:stretch>
        </p:blipFill>
        <p:spPr>
          <a:xfrm>
            <a:off x="7534656" y="2108200"/>
            <a:ext cx="3621024" cy="3600613"/>
          </a:xfrm>
          <a:prstGeom prst="rect">
            <a:avLst/>
          </a:prstGeom>
        </p:spPr>
      </p:pic>
      <p:sp>
        <p:nvSpPr>
          <p:cNvPr id="14" name="Rectangle 13">
            <a:extLst>
              <a:ext uri="{FF2B5EF4-FFF2-40B4-BE49-F238E27FC236}">
                <a16:creationId xmlns:a16="http://schemas.microsoft.com/office/drawing/2014/main" id="{5EB50AF8-CA1F-9427-F66E-144511CDD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06591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269AE5-4A9B-897B-47AF-F10493C875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479608-BEBC-38FC-D0DC-70A14661E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DC902-F9FA-ABE4-F210-C9D691A4B076}"/>
              </a:ext>
            </a:extLst>
          </p:cNvPr>
          <p:cNvSpPr>
            <a:spLocks noGrp="1"/>
          </p:cNvSpPr>
          <p:nvPr>
            <p:ph type="title"/>
          </p:nvPr>
        </p:nvSpPr>
        <p:spPr>
          <a:xfrm>
            <a:off x="1097280" y="286603"/>
            <a:ext cx="10058400" cy="1450757"/>
          </a:xfrm>
        </p:spPr>
        <p:txBody>
          <a:bodyPr>
            <a:normAutofit/>
          </a:bodyPr>
          <a:lstStyle/>
          <a:p>
            <a:r>
              <a:rPr lang="en-US" dirty="0">
                <a:latin typeface="Century Schoolbook" panose="02040604050505020304" pitchFamily="18" charset="0"/>
              </a:rPr>
              <a:t>Interviews – closing remarks </a:t>
            </a:r>
          </a:p>
        </p:txBody>
      </p:sp>
      <p:cxnSp>
        <p:nvCxnSpPr>
          <p:cNvPr id="12" name="!!Straight Connector">
            <a:extLst>
              <a:ext uri="{FF2B5EF4-FFF2-40B4-BE49-F238E27FC236}">
                <a16:creationId xmlns:a16="http://schemas.microsoft.com/office/drawing/2014/main" id="{3EF5744A-E9C6-7D81-3B27-50C93A46A1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5F2E12-D7F0-CF0B-CD80-F1A9A3DCE4D4}"/>
              </a:ext>
            </a:extLst>
          </p:cNvPr>
          <p:cNvSpPr>
            <a:spLocks noGrp="1"/>
          </p:cNvSpPr>
          <p:nvPr>
            <p:ph idx="1"/>
          </p:nvPr>
        </p:nvSpPr>
        <p:spPr>
          <a:xfrm>
            <a:off x="1097280" y="2108201"/>
            <a:ext cx="6122670" cy="3760891"/>
          </a:xfrm>
        </p:spPr>
        <p:txBody>
          <a:bodyPr>
            <a:noAutofit/>
          </a:bodyPr>
          <a:lstStyle/>
          <a:p>
            <a:pPr>
              <a:lnSpc>
                <a:spcPct val="90000"/>
              </a:lnSpc>
              <a:buFont typeface="Arial" panose="020B0604020202020204" pitchFamily="34" charset="0"/>
              <a:buChar char="•"/>
            </a:pPr>
            <a:r>
              <a:rPr lang="en-US" dirty="0">
                <a:latin typeface="Century Schoolbook" panose="02040604050505020304" pitchFamily="18" charset="0"/>
              </a:rPr>
              <a:t> Ask: Is there anything else I need to know about this that I haven’t asked?</a:t>
            </a:r>
          </a:p>
          <a:p>
            <a:pPr>
              <a:lnSpc>
                <a:spcPct val="90000"/>
              </a:lnSpc>
              <a:buFont typeface="Arial" panose="020B0604020202020204" pitchFamily="34" charset="0"/>
              <a:buChar char="•"/>
            </a:pPr>
            <a:r>
              <a:rPr lang="en-US" dirty="0">
                <a:latin typeface="Century Schoolbook" panose="02040604050505020304" pitchFamily="18" charset="0"/>
              </a:rPr>
              <a:t> Urge person being interviewed to contact you if new or newly remembered information surfaces. </a:t>
            </a:r>
          </a:p>
          <a:p>
            <a:pPr>
              <a:lnSpc>
                <a:spcPct val="90000"/>
              </a:lnSpc>
              <a:buFont typeface="Arial" panose="020B0604020202020204" pitchFamily="34" charset="0"/>
              <a:buChar char="•"/>
            </a:pPr>
            <a:r>
              <a:rPr lang="en-US" dirty="0">
                <a:latin typeface="Century Schoolbook" panose="02040604050505020304" pitchFamily="18" charset="0"/>
              </a:rPr>
              <a:t> Reinforce freedom from retaliation. </a:t>
            </a:r>
          </a:p>
          <a:p>
            <a:pPr lvl="1">
              <a:lnSpc>
                <a:spcPct val="90000"/>
              </a:lnSpc>
              <a:buFont typeface="Arial" panose="020B0604020202020204" pitchFamily="34" charset="0"/>
              <a:buChar char="•"/>
            </a:pPr>
            <a:r>
              <a:rPr lang="en-US" dirty="0">
                <a:latin typeface="Century Schoolbook" panose="02040604050505020304" pitchFamily="18" charset="0"/>
              </a:rPr>
              <a:t>Provide name of person to contact.</a:t>
            </a:r>
          </a:p>
          <a:p>
            <a:pPr>
              <a:lnSpc>
                <a:spcPct val="90000"/>
              </a:lnSpc>
              <a:buFont typeface="Arial" panose="020B0604020202020204" pitchFamily="34" charset="0"/>
              <a:buChar char="•"/>
            </a:pPr>
            <a:r>
              <a:rPr lang="en-US" dirty="0">
                <a:latin typeface="Century Schoolbook" panose="02040604050505020304" pitchFamily="18" charset="0"/>
              </a:rPr>
              <a:t> Be prepared to answer the question “what comes next?”</a:t>
            </a:r>
          </a:p>
          <a:p>
            <a:pPr>
              <a:lnSpc>
                <a:spcPct val="90000"/>
              </a:lnSpc>
              <a:buFont typeface="Arial" panose="020B0604020202020204" pitchFamily="34" charset="0"/>
              <a:buChar char="•"/>
            </a:pPr>
            <a:r>
              <a:rPr lang="en-US" dirty="0">
                <a:latin typeface="Century Schoolbook" panose="02040604050505020304" pitchFamily="18" charset="0"/>
              </a:rPr>
              <a:t> Do you have any question for me?</a:t>
            </a:r>
          </a:p>
        </p:txBody>
      </p:sp>
      <p:pic>
        <p:nvPicPr>
          <p:cNvPr id="5" name="Picture 4" descr="Person using tablet and digital pen">
            <a:extLst>
              <a:ext uri="{FF2B5EF4-FFF2-40B4-BE49-F238E27FC236}">
                <a16:creationId xmlns:a16="http://schemas.microsoft.com/office/drawing/2014/main" id="{389163EB-2C01-2C24-FABA-6FA94F32BE4E}"/>
              </a:ext>
            </a:extLst>
          </p:cNvPr>
          <p:cNvPicPr>
            <a:picLocks noChangeAspect="1"/>
          </p:cNvPicPr>
          <p:nvPr/>
        </p:nvPicPr>
        <p:blipFill>
          <a:blip r:embed="rId2">
            <a:extLst>
              <a:ext uri="{28A0092B-C50C-407E-A947-70E740481C1C}">
                <a14:useLocalDpi xmlns:a14="http://schemas.microsoft.com/office/drawing/2010/main"/>
              </a:ext>
            </a:extLst>
          </a:blip>
          <a:srcRect b="-3"/>
          <a:stretch>
            <a:fillRect/>
          </a:stretch>
        </p:blipFill>
        <p:spPr>
          <a:xfrm>
            <a:off x="7534656" y="2108200"/>
            <a:ext cx="3621024" cy="3600613"/>
          </a:xfrm>
          <a:prstGeom prst="rect">
            <a:avLst/>
          </a:prstGeom>
        </p:spPr>
      </p:pic>
      <p:sp>
        <p:nvSpPr>
          <p:cNvPr id="14" name="Rectangle 13">
            <a:extLst>
              <a:ext uri="{FF2B5EF4-FFF2-40B4-BE49-F238E27FC236}">
                <a16:creationId xmlns:a16="http://schemas.microsoft.com/office/drawing/2014/main" id="{B6C12A88-1AFC-1DFB-1DC6-5D1719DB6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83377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FA945-AB9F-4D87-DD10-EF59E7811E9D}"/>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Interviewing the Complainant</a:t>
            </a:r>
          </a:p>
        </p:txBody>
      </p:sp>
      <p:pic>
        <p:nvPicPr>
          <p:cNvPr id="5" name="Picture 4" descr="Conference room in office">
            <a:extLst>
              <a:ext uri="{FF2B5EF4-FFF2-40B4-BE49-F238E27FC236}">
                <a16:creationId xmlns:a16="http://schemas.microsoft.com/office/drawing/2014/main" id="{67689234-6FCF-75E9-2415-0BA015F1F7B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7"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7608DF-273E-1493-D55A-4193C31E5584}"/>
              </a:ext>
            </a:extLst>
          </p:cNvPr>
          <p:cNvSpPr>
            <a:spLocks noGrp="1"/>
          </p:cNvSpPr>
          <p:nvPr>
            <p:ph idx="1"/>
          </p:nvPr>
        </p:nvSpPr>
        <p:spPr>
          <a:xfrm>
            <a:off x="5172074" y="2108201"/>
            <a:ext cx="6677026" cy="3760891"/>
          </a:xfrm>
        </p:spPr>
        <p:txBody>
          <a:bodyPr>
            <a:normAutofit lnSpcReduction="10000"/>
          </a:bodyPr>
          <a:lstStyle/>
          <a:p>
            <a:pPr>
              <a:buFont typeface="Arial" panose="020B0604020202020204" pitchFamily="34" charset="0"/>
              <a:buChar char="•"/>
            </a:pPr>
            <a:r>
              <a:rPr lang="en-US" dirty="0">
                <a:latin typeface="Century Schoolbook" panose="02040604050505020304" pitchFamily="18" charset="0"/>
              </a:rPr>
              <a:t> Review personnel file prior to interviewing. </a:t>
            </a:r>
          </a:p>
          <a:p>
            <a:pPr>
              <a:buFont typeface="Arial" panose="020B0604020202020204" pitchFamily="34" charset="0"/>
              <a:buChar char="•"/>
            </a:pPr>
            <a:r>
              <a:rPr lang="en-US" dirty="0">
                <a:latin typeface="Century Schoolbook" panose="02040604050505020304" pitchFamily="18" charset="0"/>
              </a:rPr>
              <a:t> Interview promptly. </a:t>
            </a:r>
          </a:p>
          <a:p>
            <a:pPr>
              <a:buFont typeface="Arial" panose="020B0604020202020204" pitchFamily="34" charset="0"/>
              <a:buChar char="•"/>
            </a:pPr>
            <a:r>
              <a:rPr lang="en-US" dirty="0">
                <a:latin typeface="Century Schoolbook" panose="02040604050505020304" pitchFamily="18" charset="0"/>
              </a:rPr>
              <a:t> Assure interview will be handled as sensitively as possible. </a:t>
            </a:r>
          </a:p>
          <a:p>
            <a:pPr>
              <a:buFont typeface="Arial" panose="020B0604020202020204" pitchFamily="34" charset="0"/>
              <a:buChar char="•"/>
            </a:pPr>
            <a:r>
              <a:rPr lang="en-US" dirty="0">
                <a:latin typeface="Century Schoolbook" panose="02040604050505020304" pitchFamily="18" charset="0"/>
              </a:rPr>
              <a:t> Do </a:t>
            </a:r>
            <a:r>
              <a:rPr lang="en-US" u="sng" dirty="0">
                <a:latin typeface="Century Schoolbook" panose="02040604050505020304" pitchFamily="18" charset="0"/>
              </a:rPr>
              <a:t>not</a:t>
            </a:r>
            <a:r>
              <a:rPr lang="en-US" dirty="0">
                <a:latin typeface="Century Schoolbook" panose="02040604050505020304" pitchFamily="18" charset="0"/>
              </a:rPr>
              <a:t> promise to take or not to take any specific action based on confirmation of facts, or to keep identity anonymous or facts confidential. </a:t>
            </a:r>
          </a:p>
          <a:p>
            <a:pPr>
              <a:buFont typeface="Arial" panose="020B0604020202020204" pitchFamily="34" charset="0"/>
              <a:buChar char="•"/>
            </a:pPr>
            <a:r>
              <a:rPr lang="en-US" dirty="0">
                <a:latin typeface="Century Schoolbook" panose="02040604050505020304" pitchFamily="18" charset="0"/>
              </a:rPr>
              <a:t> On several occasions, ask whether he or she has told you “everything” or “is there anything else”?</a:t>
            </a:r>
          </a:p>
          <a:p>
            <a:pPr>
              <a:buFont typeface="Arial" panose="020B0604020202020204" pitchFamily="34" charset="0"/>
              <a:buChar char="•"/>
            </a:pPr>
            <a:r>
              <a:rPr lang="en-US" dirty="0">
                <a:latin typeface="Century Schoolbook" panose="02040604050505020304" pitchFamily="18" charset="0"/>
              </a:rPr>
              <a:t> Stay neutral.  Limit reactions. </a:t>
            </a:r>
          </a:p>
          <a:p>
            <a:pPr marL="0" indent="0">
              <a:buNone/>
            </a:pPr>
            <a:endParaRPr lang="en-US" dirty="0"/>
          </a:p>
        </p:txBody>
      </p:sp>
      <p:sp>
        <p:nvSpPr>
          <p:cNvPr id="18" name="Rectangle 17">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71344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E67-57A4-9825-9E94-C2B258A68C9D}"/>
              </a:ext>
            </a:extLst>
          </p:cNvPr>
          <p:cNvSpPr>
            <a:spLocks noGrp="1"/>
          </p:cNvSpPr>
          <p:nvPr>
            <p:ph type="title"/>
          </p:nvPr>
        </p:nvSpPr>
        <p:spPr/>
        <p:txBody>
          <a:bodyPr/>
          <a:lstStyle/>
          <a:p>
            <a:r>
              <a:rPr lang="en-US" dirty="0">
                <a:latin typeface="Century Schoolbook" panose="02040604050505020304" pitchFamily="18" charset="0"/>
              </a:rPr>
              <a:t>Agenda</a:t>
            </a:r>
          </a:p>
        </p:txBody>
      </p:sp>
      <p:sp>
        <p:nvSpPr>
          <p:cNvPr id="3" name="Content Placeholder 2">
            <a:extLst>
              <a:ext uri="{FF2B5EF4-FFF2-40B4-BE49-F238E27FC236}">
                <a16:creationId xmlns:a16="http://schemas.microsoft.com/office/drawing/2014/main" id="{F21C3D74-CBD0-AEEC-7CF1-ED875B10D2FB}"/>
              </a:ext>
            </a:extLst>
          </p:cNvPr>
          <p:cNvSpPr>
            <a:spLocks noGrp="1"/>
          </p:cNvSpPr>
          <p:nvPr>
            <p:ph idx="1"/>
          </p:nvPr>
        </p:nvSpPr>
        <p:spPr/>
        <p:txBody>
          <a:bodyPr>
            <a:normAutofit/>
          </a:bodyPr>
          <a:lstStyle/>
          <a:p>
            <a:r>
              <a:rPr lang="en-US" sz="3600" dirty="0">
                <a:latin typeface="Century Schoolbook" panose="02040604050505020304" pitchFamily="18" charset="0"/>
              </a:rPr>
              <a:t>Conducting a Workplace Investigation </a:t>
            </a:r>
          </a:p>
          <a:p>
            <a:r>
              <a:rPr lang="en-US" sz="3600" dirty="0">
                <a:latin typeface="Century Schoolbook" panose="02040604050505020304" pitchFamily="18" charset="0"/>
              </a:rPr>
              <a:t>Documenting a Workplace Investigation </a:t>
            </a:r>
          </a:p>
          <a:p>
            <a:r>
              <a:rPr lang="en-US" sz="3600" dirty="0">
                <a:latin typeface="Century Schoolbook" panose="02040604050505020304" pitchFamily="18" charset="0"/>
              </a:rPr>
              <a:t>Leveraging Technology in a Workplace Investigation</a:t>
            </a:r>
          </a:p>
          <a:p>
            <a:r>
              <a:rPr lang="en-US" sz="3600" dirty="0">
                <a:latin typeface="Century Schoolbook" panose="02040604050505020304" pitchFamily="18" charset="0"/>
              </a:rPr>
              <a:t>Common Pitfalls to Avoid </a:t>
            </a:r>
          </a:p>
        </p:txBody>
      </p:sp>
    </p:spTree>
    <p:extLst>
      <p:ext uri="{BB962C8B-B14F-4D97-AF65-F5344CB8AC3E}">
        <p14:creationId xmlns:p14="http://schemas.microsoft.com/office/powerpoint/2010/main" val="3648163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78FA7-04F0-E9E9-A815-4F320E610412}"/>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Interviewing the Accused</a:t>
            </a:r>
          </a:p>
        </p:txBody>
      </p:sp>
      <p:pic>
        <p:nvPicPr>
          <p:cNvPr id="5" name="Picture 4" descr="Conference room in office">
            <a:extLst>
              <a:ext uri="{FF2B5EF4-FFF2-40B4-BE49-F238E27FC236}">
                <a16:creationId xmlns:a16="http://schemas.microsoft.com/office/drawing/2014/main" id="{624BE77D-CFA7-7B11-B5C0-845C9BDF463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014D33-436B-9643-52F5-A8FD9B6D46CE}"/>
              </a:ext>
            </a:extLst>
          </p:cNvPr>
          <p:cNvSpPr>
            <a:spLocks noGrp="1"/>
          </p:cNvSpPr>
          <p:nvPr>
            <p:ph idx="1"/>
          </p:nvPr>
        </p:nvSpPr>
        <p:spPr>
          <a:xfrm>
            <a:off x="5172074" y="2108201"/>
            <a:ext cx="5983606" cy="4160068"/>
          </a:xfrm>
        </p:spPr>
        <p:txBody>
          <a:bodyPr>
            <a:normAutofit lnSpcReduction="10000"/>
          </a:bodyPr>
          <a:lstStyle/>
          <a:p>
            <a:pPr>
              <a:lnSpc>
                <a:spcPct val="90000"/>
              </a:lnSpc>
              <a:buFont typeface="Arial" panose="020B0604020202020204" pitchFamily="34" charset="0"/>
              <a:buChar char="•"/>
            </a:pPr>
            <a:r>
              <a:rPr lang="en-US" sz="1700" dirty="0"/>
              <a:t> </a:t>
            </a:r>
            <a:r>
              <a:rPr lang="en-US" dirty="0">
                <a:latin typeface="Century Schoolbook" panose="02040604050505020304" pitchFamily="18" charset="0"/>
              </a:rPr>
              <a:t>Interview promptly after complainant. </a:t>
            </a:r>
          </a:p>
          <a:p>
            <a:pPr>
              <a:lnSpc>
                <a:spcPct val="90000"/>
              </a:lnSpc>
              <a:buFont typeface="Arial" panose="020B0604020202020204" pitchFamily="34" charset="0"/>
              <a:buChar char="•"/>
            </a:pPr>
            <a:r>
              <a:rPr lang="en-US" dirty="0">
                <a:latin typeface="Century Schoolbook" panose="02040604050505020304" pitchFamily="18" charset="0"/>
              </a:rPr>
              <a:t> Review personnel file for disciplinary history or other relevant information.</a:t>
            </a:r>
          </a:p>
          <a:p>
            <a:pPr>
              <a:lnSpc>
                <a:spcPct val="90000"/>
              </a:lnSpc>
              <a:buFont typeface="Arial" panose="020B0604020202020204" pitchFamily="34" charset="0"/>
              <a:buChar char="•"/>
            </a:pPr>
            <a:r>
              <a:rPr lang="en-US" dirty="0">
                <a:latin typeface="Century Schoolbook" panose="02040604050505020304" pitchFamily="18" charset="0"/>
              </a:rPr>
              <a:t> Consider </a:t>
            </a:r>
            <a:r>
              <a:rPr lang="en-US" i="1" dirty="0">
                <a:latin typeface="Century Schoolbook" panose="02040604050505020304" pitchFamily="18" charset="0"/>
              </a:rPr>
              <a:t>Weingarten </a:t>
            </a:r>
            <a:r>
              <a:rPr lang="en-US" dirty="0">
                <a:latin typeface="Century Schoolbook" panose="02040604050505020304" pitchFamily="18" charset="0"/>
              </a:rPr>
              <a:t>rights if union representative or presence of a co-worker requested. </a:t>
            </a:r>
          </a:p>
          <a:p>
            <a:pPr>
              <a:lnSpc>
                <a:spcPct val="90000"/>
              </a:lnSpc>
              <a:buFont typeface="Arial" panose="020B0604020202020204" pitchFamily="34" charset="0"/>
              <a:buChar char="•"/>
            </a:pPr>
            <a:r>
              <a:rPr lang="en-US" dirty="0">
                <a:latin typeface="Century Schoolbook" panose="02040604050505020304" pitchFamily="18" charset="0"/>
              </a:rPr>
              <a:t> Decide whether accused must be told complaining employee’s identity.</a:t>
            </a:r>
          </a:p>
          <a:p>
            <a:pPr>
              <a:lnSpc>
                <a:spcPct val="90000"/>
              </a:lnSpc>
              <a:buFont typeface="Arial" panose="020B0604020202020204" pitchFamily="34" charset="0"/>
              <a:buChar char="•"/>
            </a:pPr>
            <a:r>
              <a:rPr lang="en-US" dirty="0">
                <a:latin typeface="Century Schoolbook" panose="02040604050505020304" pitchFamily="18" charset="0"/>
              </a:rPr>
              <a:t>Ask accused if there is a reason they have been accused of the misconduct, i.e., motive for the complaint.</a:t>
            </a:r>
          </a:p>
          <a:p>
            <a:pPr>
              <a:lnSpc>
                <a:spcPct val="90000"/>
              </a:lnSpc>
              <a:buFont typeface="Arial" panose="020B0604020202020204" pitchFamily="34" charset="0"/>
              <a:buChar char="•"/>
            </a:pPr>
            <a:r>
              <a:rPr lang="en-US" dirty="0">
                <a:latin typeface="Century Schoolbook" panose="02040604050505020304" pitchFamily="18" charset="0"/>
              </a:rPr>
              <a:t>Ask for alibis or witnesses for each event.</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128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7E5BC7-1B1B-3AD1-144C-ED93C33A78F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A91559-DBFE-0A2A-0E56-19DF9BCFF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FEEB4-ACFB-ABB3-450C-861DDC9F1168}"/>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Interviewing the Accused (cont.)</a:t>
            </a:r>
          </a:p>
        </p:txBody>
      </p:sp>
      <p:pic>
        <p:nvPicPr>
          <p:cNvPr id="5" name="Picture 4" descr="Conference room in office">
            <a:extLst>
              <a:ext uri="{FF2B5EF4-FFF2-40B4-BE49-F238E27FC236}">
                <a16:creationId xmlns:a16="http://schemas.microsoft.com/office/drawing/2014/main" id="{0CEF693B-C841-C5C5-064E-4EC64F85D75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66BF5A67-434D-79EB-BCAC-0083A84F7C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F6D0073-4CA3-C623-3977-FAA1DB32FEA2}"/>
              </a:ext>
            </a:extLst>
          </p:cNvPr>
          <p:cNvSpPr>
            <a:spLocks noGrp="1"/>
          </p:cNvSpPr>
          <p:nvPr>
            <p:ph idx="1"/>
          </p:nvPr>
        </p:nvSpPr>
        <p:spPr>
          <a:xfrm>
            <a:off x="5172074" y="2108201"/>
            <a:ext cx="5983606" cy="3760891"/>
          </a:xfrm>
        </p:spPr>
        <p:txBody>
          <a:bodyPr>
            <a:normAutofit fontScale="92500" lnSpcReduction="20000"/>
          </a:bodyPr>
          <a:lstStyle/>
          <a:p>
            <a:pPr>
              <a:lnSpc>
                <a:spcPct val="90000"/>
              </a:lnSpc>
              <a:buFont typeface="Arial" panose="020B0604020202020204" pitchFamily="34" charset="0"/>
              <a:buChar char="•"/>
            </a:pPr>
            <a:r>
              <a:rPr lang="en-US" sz="1700" dirty="0"/>
              <a:t> </a:t>
            </a:r>
            <a:r>
              <a:rPr lang="en-US" dirty="0">
                <a:latin typeface="Century Schoolbook" panose="02040604050505020304" pitchFamily="18" charset="0"/>
              </a:rPr>
              <a:t>If accused claims comments or conduct was consensual, ask for detailed supporting facts. </a:t>
            </a:r>
          </a:p>
          <a:p>
            <a:pPr>
              <a:lnSpc>
                <a:spcPct val="90000"/>
              </a:lnSpc>
              <a:buFont typeface="Arial" panose="020B0604020202020204" pitchFamily="34" charset="0"/>
              <a:buChar char="•"/>
            </a:pPr>
            <a:r>
              <a:rPr lang="en-US" dirty="0">
                <a:latin typeface="Century Schoolbook" panose="02040604050505020304" pitchFamily="18" charset="0"/>
              </a:rPr>
              <a:t> Permit accused the chance to respond to accusations. </a:t>
            </a:r>
          </a:p>
          <a:p>
            <a:pPr>
              <a:lnSpc>
                <a:spcPct val="90000"/>
              </a:lnSpc>
              <a:buFont typeface="Arial" panose="020B0604020202020204" pitchFamily="34" charset="0"/>
              <a:buChar char="•"/>
            </a:pPr>
            <a:r>
              <a:rPr lang="en-US" dirty="0">
                <a:latin typeface="Century Schoolbook" panose="02040604050505020304" pitchFamily="18" charset="0"/>
              </a:rPr>
              <a:t> Stay neutral.  Limit your reactions. </a:t>
            </a:r>
          </a:p>
          <a:p>
            <a:pPr>
              <a:lnSpc>
                <a:spcPct val="90000"/>
              </a:lnSpc>
              <a:buFont typeface="Arial" panose="020B0604020202020204" pitchFamily="34" charset="0"/>
              <a:buChar char="•"/>
            </a:pPr>
            <a:r>
              <a:rPr lang="en-US" dirty="0">
                <a:latin typeface="Century Schoolbook" panose="02040604050505020304" pitchFamily="18" charset="0"/>
              </a:rPr>
              <a:t> Inform accused that final decision will be made when investigation is complete. </a:t>
            </a:r>
          </a:p>
          <a:p>
            <a:pPr>
              <a:lnSpc>
                <a:spcPct val="90000"/>
              </a:lnSpc>
              <a:buFont typeface="Arial" panose="020B0604020202020204" pitchFamily="34" charset="0"/>
              <a:buChar char="•"/>
            </a:pPr>
            <a:r>
              <a:rPr lang="en-US" dirty="0">
                <a:latin typeface="Century Schoolbook" panose="02040604050505020304" pitchFamily="18" charset="0"/>
              </a:rPr>
              <a:t> Remind that retaliatory action toward complainant and/or witnesses will not be tolerated.</a:t>
            </a:r>
          </a:p>
          <a:p>
            <a:pPr>
              <a:lnSpc>
                <a:spcPct val="90000"/>
              </a:lnSpc>
              <a:buFont typeface="Arial" panose="020B0604020202020204" pitchFamily="34" charset="0"/>
              <a:buChar char="•"/>
            </a:pPr>
            <a:r>
              <a:rPr lang="en-US" dirty="0">
                <a:latin typeface="Century Schoolbook" panose="02040604050505020304" pitchFamily="18" charset="0"/>
              </a:rPr>
              <a:t> If accused admits behavior, instruct him or her to stop immediately.</a:t>
            </a:r>
          </a:p>
          <a:p>
            <a:pPr lvl="1">
              <a:lnSpc>
                <a:spcPct val="90000"/>
              </a:lnSpc>
              <a:buFont typeface="Arial" panose="020B0604020202020204" pitchFamily="34" charset="0"/>
              <a:buChar char="•"/>
            </a:pPr>
            <a:r>
              <a:rPr lang="en-US" dirty="0">
                <a:latin typeface="Century Schoolbook" panose="02040604050505020304" pitchFamily="18" charset="0"/>
              </a:rPr>
              <a:t>Promptly report to management / HR.</a:t>
            </a:r>
            <a:endParaRPr lang="en-US" sz="1500" dirty="0"/>
          </a:p>
        </p:txBody>
      </p:sp>
      <p:sp>
        <p:nvSpPr>
          <p:cNvPr id="14" name="Rectangle 13">
            <a:extLst>
              <a:ext uri="{FF2B5EF4-FFF2-40B4-BE49-F238E27FC236}">
                <a16:creationId xmlns:a16="http://schemas.microsoft.com/office/drawing/2014/main" id="{45D771FB-CD68-ED50-AB26-73AC1F36F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93648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72B18F-A457-B978-A69F-DA7CB008C6D9}"/>
              </a:ext>
            </a:extLst>
          </p:cNvPr>
          <p:cNvSpPr>
            <a:spLocks noGrp="1"/>
          </p:cNvSpPr>
          <p:nvPr>
            <p:ph type="title"/>
          </p:nvPr>
        </p:nvSpPr>
        <p:spPr>
          <a:xfrm>
            <a:off x="4737652" y="286603"/>
            <a:ext cx="6418027" cy="1450757"/>
          </a:xfrm>
        </p:spPr>
        <p:txBody>
          <a:bodyPr/>
          <a:lstStyle/>
          <a:p>
            <a:r>
              <a:rPr lang="en-US" dirty="0">
                <a:latin typeface="Century Schoolbook" panose="02040604050505020304" pitchFamily="18" charset="0"/>
              </a:rPr>
              <a:t>Who else to interview?</a:t>
            </a:r>
          </a:p>
        </p:txBody>
      </p:sp>
      <p:pic>
        <p:nvPicPr>
          <p:cNvPr id="5" name="Content Placeholder 4" descr="Several hands raised and ready to answer a question">
            <a:extLst>
              <a:ext uri="{FF2B5EF4-FFF2-40B4-BE49-F238E27FC236}">
                <a16:creationId xmlns:a16="http://schemas.microsoft.com/office/drawing/2014/main" id="{6905436B-1FAC-A63A-1F2A-CF875DA2D802}"/>
              </a:ext>
            </a:extLst>
          </p:cNvPr>
          <p:cNvPicPr>
            <a:picLocks noGrp="1" noChangeAspect="1"/>
          </p:cNvPicPr>
          <p:nvPr>
            <p:ph sz="half" idx="1"/>
          </p:nvPr>
        </p:nvPicPr>
        <p:blipFill>
          <a:blip r:embed="rId2">
            <a:extLst>
              <a:ext uri="{28A0092B-C50C-407E-A947-70E740481C1C}">
                <a14:useLocalDpi xmlns:a14="http://schemas.microsoft.com/office/drawing/2010/main"/>
              </a:ext>
            </a:extLst>
          </a:blip>
          <a:srcRect/>
          <a:stretch>
            <a:fillRect/>
          </a:stretch>
        </p:blipFill>
        <p:spPr>
          <a:xfrm>
            <a:off x="-1" y="-1"/>
            <a:ext cx="4689979" cy="6354417"/>
          </a:xfrm>
        </p:spPr>
      </p:pic>
      <p:sp>
        <p:nvSpPr>
          <p:cNvPr id="7" name="Content Placeholder 6">
            <a:extLst>
              <a:ext uri="{FF2B5EF4-FFF2-40B4-BE49-F238E27FC236}">
                <a16:creationId xmlns:a16="http://schemas.microsoft.com/office/drawing/2014/main" id="{47785C4D-6415-E5E1-56FB-6052E2A790C4}"/>
              </a:ext>
            </a:extLst>
          </p:cNvPr>
          <p:cNvSpPr>
            <a:spLocks noGrp="1"/>
          </p:cNvSpPr>
          <p:nvPr>
            <p:ph sz="half" idx="2"/>
          </p:nvPr>
        </p:nvSpPr>
        <p:spPr>
          <a:xfrm>
            <a:off x="4786534" y="1988378"/>
            <a:ext cx="6484439" cy="3748194"/>
          </a:xfrm>
        </p:spPr>
        <p:txBody>
          <a:bodyPr>
            <a:normAutofit fontScale="92500" lnSpcReduction="10000"/>
          </a:bodyPr>
          <a:lstStyle/>
          <a:p>
            <a:pPr>
              <a:buFont typeface="Arial" panose="020B0604020202020204" pitchFamily="34" charset="0"/>
              <a:buChar char="•"/>
            </a:pPr>
            <a:r>
              <a:rPr lang="en-US" dirty="0">
                <a:latin typeface="Century Schoolbook" panose="02040604050505020304" pitchFamily="18" charset="0"/>
              </a:rPr>
              <a:t> After interviewing participants, list others who should be interviewed.</a:t>
            </a:r>
          </a:p>
          <a:p>
            <a:pPr>
              <a:buFont typeface="Arial" panose="020B0604020202020204" pitchFamily="34" charset="0"/>
              <a:buChar char="•"/>
            </a:pPr>
            <a:r>
              <a:rPr lang="en-US" dirty="0">
                <a:latin typeface="Century Schoolbook" panose="02040604050505020304" pitchFamily="18" charset="0"/>
              </a:rPr>
              <a:t> At minimum, interview all identified witnesses to the alleged misconduct.</a:t>
            </a:r>
          </a:p>
          <a:p>
            <a:pPr>
              <a:buFont typeface="Arial" panose="020B0604020202020204" pitchFamily="34" charset="0"/>
              <a:buChar char="•"/>
            </a:pPr>
            <a:r>
              <a:rPr lang="en-US" dirty="0">
                <a:latin typeface="Century Schoolbook" panose="02040604050505020304" pitchFamily="18" charset="0"/>
              </a:rPr>
              <a:t>When in doubt about interviewing an additional witness, conduct the interview.</a:t>
            </a:r>
          </a:p>
          <a:p>
            <a:pPr>
              <a:buFont typeface="Arial" panose="020B0604020202020204" pitchFamily="34" charset="0"/>
              <a:buChar char="•"/>
            </a:pPr>
            <a:r>
              <a:rPr lang="en-US" dirty="0">
                <a:latin typeface="Century Schoolbook" panose="02040604050505020304" pitchFamily="18" charset="0"/>
              </a:rPr>
              <a:t> Note any special problems.</a:t>
            </a:r>
          </a:p>
          <a:p>
            <a:pPr lvl="1">
              <a:buFont typeface="Arial" panose="020B0604020202020204" pitchFamily="34" charset="0"/>
              <a:buChar char="•"/>
            </a:pPr>
            <a:r>
              <a:rPr lang="en-US" dirty="0">
                <a:latin typeface="Century Schoolbook" panose="02040604050505020304" pitchFamily="18" charset="0"/>
              </a:rPr>
              <a:t>Nonemployees.</a:t>
            </a:r>
          </a:p>
          <a:p>
            <a:pPr lvl="1">
              <a:buFont typeface="Arial" panose="020B0604020202020204" pitchFamily="34" charset="0"/>
              <a:buChar char="•"/>
            </a:pPr>
            <a:r>
              <a:rPr lang="en-US" dirty="0">
                <a:latin typeface="Century Schoolbook" panose="02040604050505020304" pitchFamily="18" charset="0"/>
              </a:rPr>
              <a:t>Employees of other employers in the workplace.</a:t>
            </a:r>
          </a:p>
          <a:p>
            <a:pPr lvl="1">
              <a:buFont typeface="Arial" panose="020B0604020202020204" pitchFamily="34" charset="0"/>
              <a:buChar char="•"/>
            </a:pPr>
            <a:r>
              <a:rPr lang="en-US" dirty="0">
                <a:latin typeface="Century Schoolbook" panose="02040604050505020304" pitchFamily="18" charset="0"/>
              </a:rPr>
              <a:t>Employees on leave.</a:t>
            </a:r>
          </a:p>
          <a:p>
            <a:pPr lvl="1">
              <a:buFont typeface="Arial" panose="020B0604020202020204" pitchFamily="34" charset="0"/>
              <a:buChar char="•"/>
            </a:pPr>
            <a:r>
              <a:rPr lang="en-US" dirty="0">
                <a:latin typeface="Century Schoolbook" panose="02040604050505020304" pitchFamily="18" charset="0"/>
              </a:rPr>
              <a:t>Employees who do not want to be interviewed.</a:t>
            </a:r>
          </a:p>
        </p:txBody>
      </p:sp>
    </p:spTree>
    <p:extLst>
      <p:ext uri="{BB962C8B-B14F-4D97-AF65-F5344CB8AC3E}">
        <p14:creationId xmlns:p14="http://schemas.microsoft.com/office/powerpoint/2010/main" val="993767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Business team brainstorming">
            <a:extLst>
              <a:ext uri="{FF2B5EF4-FFF2-40B4-BE49-F238E27FC236}">
                <a16:creationId xmlns:a16="http://schemas.microsoft.com/office/drawing/2014/main" id="{424B3BE0-07C0-D05C-0B61-4BE33E9E08F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FB207F5D-5F40-264B-0403-3682CB3DC65D}"/>
              </a:ext>
            </a:extLst>
          </p:cNvPr>
          <p:cNvSpPr>
            <a:spLocks noGrp="1"/>
          </p:cNvSpPr>
          <p:nvPr>
            <p:ph type="ctrTitle"/>
          </p:nvPr>
        </p:nvSpPr>
        <p:spPr>
          <a:xfrm>
            <a:off x="-1" y="2655567"/>
            <a:ext cx="7537703" cy="2926080"/>
          </a:xfrm>
        </p:spPr>
        <p:txBody>
          <a:bodyPr tIns="274320" rIns="822960" bIns="914400" anchor="b" anchorCtr="0"/>
          <a:lstStyle/>
          <a:p>
            <a:r>
              <a:rPr lang="en-US" dirty="0">
                <a:latin typeface="Century Schoolbook" panose="02040604050505020304" pitchFamily="18" charset="0"/>
              </a:rPr>
              <a:t>Documenting Investigations </a:t>
            </a:r>
          </a:p>
        </p:txBody>
      </p:sp>
      <p:sp>
        <p:nvSpPr>
          <p:cNvPr id="4" name="Subtitle 3">
            <a:extLst>
              <a:ext uri="{FF2B5EF4-FFF2-40B4-BE49-F238E27FC236}">
                <a16:creationId xmlns:a16="http://schemas.microsoft.com/office/drawing/2014/main" id="{44B5DA33-D8F1-18AD-FDB2-F6C8B3E0ACA1}"/>
              </a:ext>
            </a:extLst>
          </p:cNvPr>
          <p:cNvSpPr>
            <a:spLocks noGrp="1"/>
          </p:cNvSpPr>
          <p:nvPr>
            <p:ph type="subTitle" idx="1"/>
          </p:nvPr>
        </p:nvSpPr>
        <p:spPr/>
        <p:txBody>
          <a:bodyPr>
            <a:normAutofit/>
          </a:bodyPr>
          <a:lstStyle/>
          <a:p>
            <a:r>
              <a:rPr lang="en-US" dirty="0">
                <a:latin typeface="Century Schoolbook" panose="02040604050505020304" pitchFamily="18" charset="0"/>
              </a:rPr>
              <a:t>Contemporaneously telling the story</a:t>
            </a:r>
          </a:p>
        </p:txBody>
      </p:sp>
    </p:spTree>
    <p:extLst>
      <p:ext uri="{BB962C8B-B14F-4D97-AF65-F5344CB8AC3E}">
        <p14:creationId xmlns:p14="http://schemas.microsoft.com/office/powerpoint/2010/main" val="3042288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E9AD8A-1DD0-5798-279E-723AFBF21AB2}"/>
              </a:ext>
            </a:extLst>
          </p:cNvPr>
          <p:cNvSpPr>
            <a:spLocks noGrp="1"/>
          </p:cNvSpPr>
          <p:nvPr>
            <p:ph type="title"/>
          </p:nvPr>
        </p:nvSpPr>
        <p:spPr>
          <a:xfrm>
            <a:off x="5172074" y="286603"/>
            <a:ext cx="5983605" cy="1450757"/>
          </a:xfrm>
        </p:spPr>
        <p:txBody>
          <a:bodyPr vert="horz" lIns="91440" tIns="45720" rIns="91440" bIns="45720" rtlCol="0" anchor="b">
            <a:normAutofit fontScale="90000"/>
          </a:bodyPr>
          <a:lstStyle/>
          <a:p>
            <a:r>
              <a:rPr lang="en-US" dirty="0">
                <a:latin typeface="Century Schoolbook" panose="02040604050505020304" pitchFamily="18" charset="0"/>
              </a:rPr>
              <a:t>Proper Documentation is Key</a:t>
            </a:r>
          </a:p>
        </p:txBody>
      </p:sp>
      <p:pic>
        <p:nvPicPr>
          <p:cNvPr id="8" name="Picture 7" descr="Women working from home">
            <a:extLst>
              <a:ext uri="{FF2B5EF4-FFF2-40B4-BE49-F238E27FC236}">
                <a16:creationId xmlns:a16="http://schemas.microsoft.com/office/drawing/2014/main" id="{620E9561-5BE1-AD7D-03D8-C6D49DD5CC6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9"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DE50FB-473C-3BEA-8431-B03765A8981F}"/>
              </a:ext>
            </a:extLst>
          </p:cNvPr>
          <p:cNvSpPr>
            <a:spLocks noGrp="1"/>
          </p:cNvSpPr>
          <p:nvPr>
            <p:ph idx="1"/>
          </p:nvPr>
        </p:nvSpPr>
        <p:spPr>
          <a:xfrm>
            <a:off x="5172073" y="2023963"/>
            <a:ext cx="5983606" cy="4121385"/>
          </a:xfrm>
        </p:spPr>
        <p:txBody>
          <a:bodyPr vert="horz" lIns="0" tIns="45720" rIns="0" bIns="45720" rtlCol="0">
            <a:normAutofit fontScale="77500" lnSpcReduction="20000"/>
          </a:bodyPr>
          <a:lstStyle/>
          <a:p>
            <a:pPr marL="342900" indent="-342900">
              <a:lnSpc>
                <a:spcPct val="90000"/>
              </a:lnSpc>
              <a:buFont typeface="Calibri" panose="020F0502020204030204" pitchFamily="34" charset="0"/>
              <a:buChar char="•"/>
            </a:pPr>
            <a:r>
              <a:rPr lang="en-US" sz="2300" dirty="0">
                <a:latin typeface="Century Schoolbook" panose="02040604050505020304" pitchFamily="18" charset="0"/>
              </a:rPr>
              <a:t>An investigation is only as good as its documentation.  </a:t>
            </a:r>
          </a:p>
          <a:p>
            <a:pPr marL="342900" indent="-342900">
              <a:lnSpc>
                <a:spcPct val="90000"/>
              </a:lnSpc>
              <a:buFont typeface="Arial" panose="020B0604020202020204" pitchFamily="34" charset="0"/>
              <a:buChar char="•"/>
            </a:pPr>
            <a:r>
              <a:rPr lang="en-US" sz="2300" dirty="0">
                <a:latin typeface="Century Schoolbook" panose="02040604050505020304" pitchFamily="18" charset="0"/>
              </a:rPr>
              <a:t>Gather all relevant documents.</a:t>
            </a:r>
          </a:p>
          <a:p>
            <a:pPr marL="690372" lvl="1" indent="-342900">
              <a:lnSpc>
                <a:spcPct val="90000"/>
              </a:lnSpc>
            </a:pPr>
            <a:r>
              <a:rPr lang="en-US" sz="2300" dirty="0">
                <a:latin typeface="Century Schoolbook" panose="02040604050505020304" pitchFamily="18" charset="0"/>
              </a:rPr>
              <a:t>interview notes, personnel files, memorandums, photographs, electronic information, policies and procedures, etc. </a:t>
            </a:r>
          </a:p>
          <a:p>
            <a:pPr marL="342900" indent="-342900">
              <a:lnSpc>
                <a:spcPct val="90000"/>
              </a:lnSpc>
              <a:buFont typeface="Calibri" panose="020F0502020204030204" pitchFamily="34" charset="0"/>
              <a:buChar char="•"/>
            </a:pPr>
            <a:r>
              <a:rPr lang="en-US" sz="2300" dirty="0">
                <a:latin typeface="Century Schoolbook" panose="02040604050505020304" pitchFamily="18" charset="0"/>
              </a:rPr>
              <a:t>Preserve everything.</a:t>
            </a:r>
          </a:p>
          <a:p>
            <a:pPr marL="690372" lvl="1" indent="-342900">
              <a:lnSpc>
                <a:spcPct val="90000"/>
              </a:lnSpc>
              <a:buFont typeface="Calibri" panose="020F0502020204030204" pitchFamily="34" charset="0"/>
              <a:buChar char="•"/>
            </a:pPr>
            <a:r>
              <a:rPr lang="en-US" sz="2300" dirty="0">
                <a:latin typeface="Century Schoolbook" panose="02040604050505020304" pitchFamily="18" charset="0"/>
              </a:rPr>
              <a:t>Maintain chain of custody, particularly on electronic documents.</a:t>
            </a:r>
          </a:p>
          <a:p>
            <a:pPr marL="342900" indent="-342900">
              <a:lnSpc>
                <a:spcPct val="90000"/>
              </a:lnSpc>
              <a:buFont typeface="Calibri" panose="020F0502020204030204" pitchFamily="34" charset="0"/>
              <a:buChar char="•"/>
            </a:pPr>
            <a:r>
              <a:rPr lang="en-US" sz="2300" dirty="0">
                <a:latin typeface="Century Schoolbook" panose="02040604050505020304" pitchFamily="18" charset="0"/>
              </a:rPr>
              <a:t>Assume all documents you draft are discoverable.</a:t>
            </a:r>
          </a:p>
          <a:p>
            <a:pPr marL="690372" lvl="1" indent="-342900">
              <a:lnSpc>
                <a:spcPct val="90000"/>
              </a:lnSpc>
              <a:buFont typeface="Calibri" panose="020F0502020204030204" pitchFamily="34" charset="0"/>
            </a:pPr>
            <a:r>
              <a:rPr lang="en-US" sz="2300" dirty="0">
                <a:latin typeface="Century Schoolbook" panose="02040604050505020304" pitchFamily="18" charset="0"/>
              </a:rPr>
              <a:t>Dance like no one is watching, email like you’ll have to read it aloud in a deposition. </a:t>
            </a:r>
          </a:p>
          <a:p>
            <a:pPr marL="690372" lvl="1" indent="-342900">
              <a:lnSpc>
                <a:spcPct val="90000"/>
              </a:lnSpc>
              <a:buFont typeface="Calibri" panose="020F0502020204030204" pitchFamily="34" charset="0"/>
            </a:pPr>
            <a:r>
              <a:rPr lang="en-US" sz="2300" dirty="0">
                <a:latin typeface="Century Schoolbook" panose="02040604050505020304" pitchFamily="18" charset="0"/>
              </a:rPr>
              <a:t>This includes handwritten notes</a:t>
            </a:r>
            <a:r>
              <a:rPr lang="en-US" sz="1900" dirty="0">
                <a:latin typeface="Century Schoolbook" panose="02040604050505020304" pitchFamily="18" charset="0"/>
              </a:rPr>
              <a:t>!</a:t>
            </a:r>
          </a:p>
        </p:txBody>
      </p:sp>
      <p:sp>
        <p:nvSpPr>
          <p:cNvPr id="21" name="Rectangle 20">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88213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3F0A8-525B-FFB5-1006-CBD588C88B5C}"/>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Drafting the Report</a:t>
            </a:r>
          </a:p>
        </p:txBody>
      </p:sp>
      <p:pic>
        <p:nvPicPr>
          <p:cNvPr id="5" name="Picture 4" descr="Person working with laptop and binder">
            <a:extLst>
              <a:ext uri="{FF2B5EF4-FFF2-40B4-BE49-F238E27FC236}">
                <a16:creationId xmlns:a16="http://schemas.microsoft.com/office/drawing/2014/main" id="{6C119958-29C7-995E-C71E-DC782C78999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421F0E-3640-0E4C-22B8-5717690B7B82}"/>
              </a:ext>
            </a:extLst>
          </p:cNvPr>
          <p:cNvSpPr>
            <a:spLocks noGrp="1"/>
          </p:cNvSpPr>
          <p:nvPr>
            <p:ph idx="1"/>
          </p:nvPr>
        </p:nvSpPr>
        <p:spPr>
          <a:xfrm>
            <a:off x="4791075" y="2108201"/>
            <a:ext cx="7210425" cy="3940154"/>
          </a:xfrm>
        </p:spPr>
        <p:txBody>
          <a:bodyPr>
            <a:normAutofit fontScale="92500" lnSpcReduction="20000"/>
          </a:bodyPr>
          <a:lstStyle/>
          <a:p>
            <a:pPr>
              <a:lnSpc>
                <a:spcPct val="90000"/>
              </a:lnSpc>
              <a:buFont typeface="Arial" panose="020B0604020202020204" pitchFamily="34" charset="0"/>
              <a:buChar char="•"/>
            </a:pPr>
            <a:r>
              <a:rPr lang="en-US" sz="2400" dirty="0">
                <a:latin typeface="Century Schoolbook" panose="02040604050505020304" pitchFamily="18" charset="0"/>
              </a:rPr>
              <a:t> Describe Allegations</a:t>
            </a:r>
          </a:p>
          <a:p>
            <a:pPr>
              <a:lnSpc>
                <a:spcPct val="90000"/>
              </a:lnSpc>
              <a:buFont typeface="Arial" panose="020B0604020202020204" pitchFamily="34" charset="0"/>
              <a:buChar char="•"/>
            </a:pPr>
            <a:r>
              <a:rPr lang="en-US" sz="2400" dirty="0">
                <a:latin typeface="Century Schoolbook" panose="02040604050505020304" pitchFamily="18" charset="0"/>
              </a:rPr>
              <a:t> Summarize facts developed from witness interviews, documents and other evidence.</a:t>
            </a:r>
          </a:p>
          <a:p>
            <a:pPr>
              <a:lnSpc>
                <a:spcPct val="90000"/>
              </a:lnSpc>
              <a:buFont typeface="Arial" panose="020B0604020202020204" pitchFamily="34" charset="0"/>
              <a:buChar char="•"/>
            </a:pPr>
            <a:r>
              <a:rPr lang="en-US" sz="2400" dirty="0">
                <a:latin typeface="Century Schoolbook" panose="02040604050505020304" pitchFamily="18" charset="0"/>
              </a:rPr>
              <a:t> Identify relevant company policies.</a:t>
            </a:r>
          </a:p>
          <a:p>
            <a:pPr>
              <a:lnSpc>
                <a:spcPct val="90000"/>
              </a:lnSpc>
              <a:buFont typeface="Arial" panose="020B0604020202020204" pitchFamily="34" charset="0"/>
              <a:buChar char="•"/>
            </a:pPr>
            <a:r>
              <a:rPr lang="en-US" sz="2400" dirty="0">
                <a:latin typeface="Century Schoolbook" panose="02040604050505020304" pitchFamily="18" charset="0"/>
              </a:rPr>
              <a:t> Identify factual conflicts and inconsistencies,  including reasons (not conclusions) why witness was or was not credible.</a:t>
            </a:r>
          </a:p>
          <a:p>
            <a:pPr>
              <a:lnSpc>
                <a:spcPct val="90000"/>
              </a:lnSpc>
              <a:buFont typeface="Arial" panose="020B0604020202020204" pitchFamily="34" charset="0"/>
              <a:buChar char="•"/>
            </a:pPr>
            <a:r>
              <a:rPr lang="en-US" sz="2400" dirty="0">
                <a:latin typeface="Century Schoolbook" panose="02040604050505020304" pitchFamily="18" charset="0"/>
              </a:rPr>
              <a:t> Unless you are the final decision maker on the disciplinary action to take, never recommend or suggest the disciplinary action to be taken.</a:t>
            </a:r>
          </a:p>
          <a:p>
            <a:pPr lvl="1">
              <a:lnSpc>
                <a:spcPct val="90000"/>
              </a:lnSpc>
              <a:buFont typeface="Arial" panose="020B0604020202020204" pitchFamily="34" charset="0"/>
              <a:buChar char="•"/>
            </a:pPr>
            <a:r>
              <a:rPr lang="en-US" sz="2200" dirty="0">
                <a:latin typeface="Century Schoolbook" panose="02040604050505020304" pitchFamily="18" charset="0"/>
              </a:rPr>
              <a:t>If employer makes different decision, this can create disputed fact requiring a jury trial.</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48287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25974-C89A-F7F2-4462-5CD4678943B3}"/>
              </a:ext>
            </a:extLst>
          </p:cNvPr>
          <p:cNvSpPr>
            <a:spLocks noGrp="1"/>
          </p:cNvSpPr>
          <p:nvPr>
            <p:ph type="title"/>
          </p:nvPr>
        </p:nvSpPr>
        <p:spPr>
          <a:xfrm>
            <a:off x="1097280" y="286603"/>
            <a:ext cx="10058400" cy="1450757"/>
          </a:xfrm>
        </p:spPr>
        <p:txBody>
          <a:bodyPr>
            <a:normAutofit/>
          </a:bodyPr>
          <a:lstStyle/>
          <a:p>
            <a:r>
              <a:rPr lang="en-US" dirty="0">
                <a:latin typeface="Century Schoolbook" panose="02040604050505020304" pitchFamily="18" charset="0"/>
              </a:rPr>
              <a:t>How (not) to Document</a:t>
            </a:r>
          </a:p>
        </p:txBody>
      </p:sp>
      <p:cxnSp>
        <p:nvCxnSpPr>
          <p:cNvPr id="12"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2BE7E8-9584-084D-3E59-7D2ECED5CBFF}"/>
              </a:ext>
            </a:extLst>
          </p:cNvPr>
          <p:cNvSpPr>
            <a:spLocks noGrp="1"/>
          </p:cNvSpPr>
          <p:nvPr>
            <p:ph idx="1"/>
          </p:nvPr>
        </p:nvSpPr>
        <p:spPr>
          <a:xfrm>
            <a:off x="371475" y="2108200"/>
            <a:ext cx="6896099" cy="4016369"/>
          </a:xfrm>
        </p:spPr>
        <p:txBody>
          <a:bodyPr>
            <a:normAutofit fontScale="92500" lnSpcReduction="10000"/>
          </a:bodyPr>
          <a:lstStyle/>
          <a:p>
            <a:pPr>
              <a:lnSpc>
                <a:spcPct val="90000"/>
              </a:lnSpc>
              <a:buFont typeface="Arial" panose="020B0604020202020204" pitchFamily="34" charset="0"/>
              <a:buChar char="•"/>
            </a:pPr>
            <a:r>
              <a:rPr lang="en-US" sz="1800" dirty="0">
                <a:latin typeface="Century Schoolbook" panose="02040604050505020304" pitchFamily="18" charset="0"/>
              </a:rPr>
              <a:t> Avoid conclusory statements e.g., not “manager made employee feel uncomfortable;” recount the manager’s conduct or statements to the employee.</a:t>
            </a:r>
          </a:p>
          <a:p>
            <a:pPr>
              <a:lnSpc>
                <a:spcPct val="90000"/>
              </a:lnSpc>
              <a:buFont typeface="Arial" panose="020B0604020202020204" pitchFamily="34" charset="0"/>
              <a:buChar char="•"/>
            </a:pPr>
            <a:r>
              <a:rPr lang="en-US" sz="1800" dirty="0">
                <a:latin typeface="Century Schoolbook" panose="02040604050505020304" pitchFamily="18" charset="0"/>
              </a:rPr>
              <a:t> State relevant facts. </a:t>
            </a:r>
          </a:p>
          <a:p>
            <a:pPr lvl="1">
              <a:lnSpc>
                <a:spcPct val="90000"/>
              </a:lnSpc>
              <a:buFont typeface="Arial" panose="020B0604020202020204" pitchFamily="34" charset="0"/>
              <a:buChar char="•"/>
            </a:pPr>
            <a:r>
              <a:rPr lang="en-US" sz="1600" dirty="0">
                <a:latin typeface="Century Schoolbook" panose="02040604050505020304" pitchFamily="18" charset="0"/>
              </a:rPr>
              <a:t>Avoid irrelevant facts / issues.  No tangents.</a:t>
            </a:r>
          </a:p>
          <a:p>
            <a:pPr>
              <a:lnSpc>
                <a:spcPct val="90000"/>
              </a:lnSpc>
              <a:buFont typeface="Arial" panose="020B0604020202020204" pitchFamily="34" charset="0"/>
              <a:buChar char="•"/>
            </a:pPr>
            <a:r>
              <a:rPr lang="en-US" sz="1800" dirty="0">
                <a:latin typeface="Century Schoolbook" panose="02040604050505020304" pitchFamily="18" charset="0"/>
              </a:rPr>
              <a:t> Avoid short-hand conclusions, e.g., “sustained” or “substantiated.”</a:t>
            </a:r>
          </a:p>
          <a:p>
            <a:pPr>
              <a:lnSpc>
                <a:spcPct val="90000"/>
              </a:lnSpc>
              <a:buFont typeface="Arial" panose="020B0604020202020204" pitchFamily="34" charset="0"/>
              <a:buChar char="•"/>
            </a:pPr>
            <a:r>
              <a:rPr lang="en-US" sz="1800" dirty="0">
                <a:latin typeface="Century Schoolbook" panose="02040604050505020304" pitchFamily="18" charset="0"/>
              </a:rPr>
              <a:t> Never use legal terminology.</a:t>
            </a:r>
          </a:p>
          <a:p>
            <a:pPr lvl="1">
              <a:lnSpc>
                <a:spcPct val="90000"/>
              </a:lnSpc>
              <a:buFont typeface="Arial" panose="020B0604020202020204" pitchFamily="34" charset="0"/>
              <a:buChar char="•"/>
            </a:pPr>
            <a:r>
              <a:rPr lang="en-US" dirty="0">
                <a:latin typeface="Century Schoolbook" panose="02040604050505020304" pitchFamily="18" charset="0"/>
              </a:rPr>
              <a:t>Not “manager did not sexually harass secretary.”</a:t>
            </a:r>
          </a:p>
          <a:p>
            <a:pPr lvl="1">
              <a:lnSpc>
                <a:spcPct val="90000"/>
              </a:lnSpc>
              <a:buFont typeface="Arial" panose="020B0604020202020204" pitchFamily="34" charset="0"/>
              <a:buChar char="•"/>
            </a:pPr>
            <a:r>
              <a:rPr lang="en-US" dirty="0">
                <a:latin typeface="Century Schoolbook" panose="02040604050505020304" pitchFamily="18" charset="0"/>
              </a:rPr>
              <a:t>Not “employee was not promoted because of her sex.”</a:t>
            </a:r>
          </a:p>
          <a:p>
            <a:pPr>
              <a:lnSpc>
                <a:spcPct val="90000"/>
              </a:lnSpc>
              <a:buFont typeface="Arial" panose="020B0604020202020204" pitchFamily="34" charset="0"/>
              <a:buChar char="•"/>
            </a:pPr>
            <a:r>
              <a:rPr lang="en-US" sz="1800" dirty="0">
                <a:latin typeface="Century Schoolbook" panose="02040604050505020304" pitchFamily="18" charset="0"/>
              </a:rPr>
              <a:t> Credibility assessments should be based on observed facts.</a:t>
            </a:r>
          </a:p>
          <a:p>
            <a:pPr lvl="2">
              <a:lnSpc>
                <a:spcPct val="90000"/>
              </a:lnSpc>
              <a:buFont typeface="Arial" panose="020B0604020202020204" pitchFamily="34" charset="0"/>
              <a:buChar char="•"/>
            </a:pPr>
            <a:r>
              <a:rPr lang="en-US" sz="1800" dirty="0">
                <a:latin typeface="Century Schoolbook" panose="02040604050505020304" pitchFamily="18" charset="0"/>
              </a:rPr>
              <a:t>Not “witness was not credible” but “witness contradicted himself by stating x and then y.”</a:t>
            </a:r>
          </a:p>
          <a:p>
            <a:pPr lvl="2">
              <a:lnSpc>
                <a:spcPct val="90000"/>
              </a:lnSpc>
              <a:buFont typeface="Arial" panose="020B0604020202020204" pitchFamily="34" charset="0"/>
              <a:buChar char="•"/>
            </a:pPr>
            <a:r>
              <a:rPr lang="en-US" sz="1800" dirty="0">
                <a:latin typeface="Century Schoolbook" panose="02040604050505020304" pitchFamily="18" charset="0"/>
              </a:rPr>
              <a:t>Note demeanor during interviews.</a:t>
            </a:r>
          </a:p>
          <a:p>
            <a:pPr lvl="1">
              <a:lnSpc>
                <a:spcPct val="90000"/>
              </a:lnSpc>
              <a:buFont typeface="Arial" panose="020B0604020202020204" pitchFamily="34" charset="0"/>
              <a:buChar char="•"/>
            </a:pPr>
            <a:endParaRPr lang="en-US" sz="2200" dirty="0">
              <a:latin typeface="Century Schoolbook" panose="02040604050505020304" pitchFamily="18" charset="0"/>
            </a:endParaRPr>
          </a:p>
          <a:p>
            <a:pPr>
              <a:lnSpc>
                <a:spcPct val="90000"/>
              </a:lnSpc>
              <a:buFont typeface="Arial" panose="020B0604020202020204" pitchFamily="34" charset="0"/>
              <a:buChar char="•"/>
            </a:pPr>
            <a:endParaRPr lang="en-US" sz="1800" dirty="0">
              <a:latin typeface="Century Schoolbook" panose="02040604050505020304" pitchFamily="18" charset="0"/>
            </a:endParaRPr>
          </a:p>
        </p:txBody>
      </p:sp>
      <p:pic>
        <p:nvPicPr>
          <p:cNvPr id="5" name="Picture 4" descr="Paper files on the table">
            <a:extLst>
              <a:ext uri="{FF2B5EF4-FFF2-40B4-BE49-F238E27FC236}">
                <a16:creationId xmlns:a16="http://schemas.microsoft.com/office/drawing/2014/main" id="{A6B5AD62-199A-E665-2C4D-D67AE573EFF4}"/>
              </a:ext>
            </a:extLst>
          </p:cNvPr>
          <p:cNvPicPr>
            <a:picLocks noChangeAspect="1"/>
          </p:cNvPicPr>
          <p:nvPr/>
        </p:nvPicPr>
        <p:blipFill>
          <a:blip r:embed="rId3">
            <a:extLst>
              <a:ext uri="{28A0092B-C50C-407E-A947-70E740481C1C}">
                <a14:useLocalDpi xmlns:a14="http://schemas.microsoft.com/office/drawing/2010/main"/>
              </a:ext>
            </a:extLst>
          </a:blip>
          <a:srcRect b="-1"/>
          <a:stretch>
            <a:fillRect/>
          </a:stretch>
        </p:blipFill>
        <p:spPr>
          <a:xfrm>
            <a:off x="7639049" y="2066035"/>
            <a:ext cx="4123944" cy="4100698"/>
          </a:xfrm>
          <a:prstGeom prst="rect">
            <a:avLst/>
          </a:prstGeom>
        </p:spPr>
      </p:pic>
      <p:sp>
        <p:nvSpPr>
          <p:cNvPr id="14" name="Rectangle 13">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86056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0939A-F06E-4E7F-9DDE-F228D38AEFA1}"/>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Investigative Diary</a:t>
            </a:r>
          </a:p>
        </p:txBody>
      </p:sp>
      <p:pic>
        <p:nvPicPr>
          <p:cNvPr id="5" name="Picture 4" descr="Colored pins pinned on a calendar">
            <a:extLst>
              <a:ext uri="{FF2B5EF4-FFF2-40B4-BE49-F238E27FC236}">
                <a16:creationId xmlns:a16="http://schemas.microsoft.com/office/drawing/2014/main" id="{42B9DF09-8A0D-77A0-9D6C-A4F1FB6CF8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B010BD-C4F7-8792-B152-ABA4AB8AE136}"/>
              </a:ext>
            </a:extLst>
          </p:cNvPr>
          <p:cNvSpPr>
            <a:spLocks noGrp="1"/>
          </p:cNvSpPr>
          <p:nvPr>
            <p:ph idx="1"/>
          </p:nvPr>
        </p:nvSpPr>
        <p:spPr>
          <a:xfrm>
            <a:off x="5172074" y="2108201"/>
            <a:ext cx="5983606" cy="3760891"/>
          </a:xfrm>
        </p:spPr>
        <p:txBody>
          <a:bodyPr>
            <a:normAutofit/>
          </a:bodyPr>
          <a:lstStyle/>
          <a:p>
            <a:r>
              <a:rPr lang="en-US" sz="3200" dirty="0">
                <a:latin typeface="Century Schoolbook" panose="02040604050505020304" pitchFamily="18" charset="0"/>
              </a:rPr>
              <a:t>Keep a chronological listing of all actions taken and the date of such action and all interviews and topics discusses</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10775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072A03-4554-5662-ED90-B172608216E1}"/>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Possible Outcomes</a:t>
            </a:r>
          </a:p>
        </p:txBody>
      </p:sp>
      <p:pic>
        <p:nvPicPr>
          <p:cNvPr id="5" name="Picture 4" descr="Woman looking at laptop">
            <a:extLst>
              <a:ext uri="{FF2B5EF4-FFF2-40B4-BE49-F238E27FC236}">
                <a16:creationId xmlns:a16="http://schemas.microsoft.com/office/drawing/2014/main" id="{0BFEB87C-2DAF-B137-FA6B-3FAEDF9F8F0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AE373F-2387-2EC2-70E8-8094E50451AA}"/>
              </a:ext>
            </a:extLst>
          </p:cNvPr>
          <p:cNvSpPr>
            <a:spLocks noGrp="1"/>
          </p:cNvSpPr>
          <p:nvPr>
            <p:ph idx="1"/>
          </p:nvPr>
        </p:nvSpPr>
        <p:spPr>
          <a:xfrm>
            <a:off x="5172074" y="2108201"/>
            <a:ext cx="5983606" cy="3760891"/>
          </a:xfrm>
        </p:spPr>
        <p:txBody>
          <a:bodyPr>
            <a:normAutofit/>
          </a:bodyPr>
          <a:lstStyle/>
          <a:p>
            <a:pPr>
              <a:buFont typeface="Arial" panose="020B0604020202020204" pitchFamily="34" charset="0"/>
              <a:buChar char="•"/>
            </a:pPr>
            <a:r>
              <a:rPr lang="en-US" sz="2400" dirty="0">
                <a:latin typeface="Century Schoolbook" panose="02040604050505020304" pitchFamily="18" charset="0"/>
              </a:rPr>
              <a:t> No Policy Violation Found</a:t>
            </a:r>
          </a:p>
          <a:p>
            <a:pPr>
              <a:buFont typeface="Arial" panose="020B0604020202020204" pitchFamily="34" charset="0"/>
              <a:buChar char="•"/>
            </a:pPr>
            <a:r>
              <a:rPr lang="en-US" sz="2400" dirty="0">
                <a:latin typeface="Century Schoolbook" panose="02040604050505020304" pitchFamily="18" charset="0"/>
              </a:rPr>
              <a:t> The Inconclusive Investigation</a:t>
            </a:r>
          </a:p>
          <a:p>
            <a:pPr lvl="1">
              <a:buFont typeface="Arial" panose="020B0604020202020204" pitchFamily="34" charset="0"/>
              <a:buChar char="•"/>
            </a:pPr>
            <a:r>
              <a:rPr lang="en-US" sz="2200" dirty="0">
                <a:latin typeface="Century Schoolbook" panose="02040604050505020304" pitchFamily="18" charset="0"/>
              </a:rPr>
              <a:t>She said / he said…</a:t>
            </a:r>
          </a:p>
          <a:p>
            <a:pPr>
              <a:buFont typeface="Arial" panose="020B0604020202020204" pitchFamily="34" charset="0"/>
              <a:buChar char="•"/>
            </a:pPr>
            <a:r>
              <a:rPr lang="en-US" sz="2400" dirty="0">
                <a:latin typeface="Century Schoolbook" panose="02040604050505020304" pitchFamily="18" charset="0"/>
              </a:rPr>
              <a:t> Remedial Responses When Violation of Policy Found or not found.</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6441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3344E3-5052-6BAD-EFB6-8CBF1E3B75C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763E6-0DA2-ECE6-30BC-1AFE58336BDC}"/>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Follow-up</a:t>
            </a:r>
          </a:p>
        </p:txBody>
      </p:sp>
      <p:pic>
        <p:nvPicPr>
          <p:cNvPr id="6" name="Picture 5" descr="Camera in bag">
            <a:extLst>
              <a:ext uri="{FF2B5EF4-FFF2-40B4-BE49-F238E27FC236}">
                <a16:creationId xmlns:a16="http://schemas.microsoft.com/office/drawing/2014/main" id="{EC105664-F8B8-ACA5-59C7-E72C9EF9293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2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739853-E152-4550-2C4A-C5F77CA4A9C3}"/>
              </a:ext>
            </a:extLst>
          </p:cNvPr>
          <p:cNvSpPr>
            <a:spLocks noGrp="1"/>
          </p:cNvSpPr>
          <p:nvPr>
            <p:ph idx="1"/>
          </p:nvPr>
        </p:nvSpPr>
        <p:spPr>
          <a:xfrm>
            <a:off x="5172074" y="2108201"/>
            <a:ext cx="5983606" cy="3760891"/>
          </a:xfrm>
        </p:spPr>
        <p:txBody>
          <a:bodyPr>
            <a:normAutofit fontScale="92500" lnSpcReduction="10000"/>
          </a:bodyPr>
          <a:lstStyle/>
          <a:p>
            <a:pPr>
              <a:buFont typeface="Arial" panose="020B0604020202020204" pitchFamily="34" charset="0"/>
              <a:buChar char="•"/>
            </a:pPr>
            <a:r>
              <a:rPr lang="en-US" sz="2800" dirty="0">
                <a:latin typeface="Century Schoolbook" panose="02040604050505020304" pitchFamily="18" charset="0"/>
              </a:rPr>
              <a:t> When investigation has concluded inform both complainant and accused.</a:t>
            </a:r>
          </a:p>
          <a:p>
            <a:pPr lvl="1">
              <a:buFont typeface="Arial" panose="020B0604020202020204" pitchFamily="34" charset="0"/>
              <a:buChar char="•"/>
            </a:pPr>
            <a:r>
              <a:rPr lang="en-US" sz="2600" dirty="0">
                <a:latin typeface="Century Schoolbook" panose="02040604050505020304" pitchFamily="18" charset="0"/>
              </a:rPr>
              <a:t>Inform complainant of disciplinary action only as may be necessary, e.g. remedial action in response to harassment allegations.</a:t>
            </a:r>
          </a:p>
          <a:p>
            <a:pPr>
              <a:buFont typeface="Arial" panose="020B0604020202020204" pitchFamily="34" charset="0"/>
              <a:buChar char="•"/>
            </a:pPr>
            <a:r>
              <a:rPr lang="en-US" sz="2800" dirty="0">
                <a:latin typeface="Century Schoolbook" panose="02040604050505020304" pitchFamily="18" charset="0"/>
              </a:rPr>
              <a:t> Remind both about prohibition of retaliation.</a:t>
            </a:r>
          </a:p>
          <a:p>
            <a:pPr>
              <a:buFont typeface="Arial" panose="020B0604020202020204" pitchFamily="34" charset="0"/>
              <a:buChar char="•"/>
            </a:pPr>
            <a:r>
              <a:rPr lang="en-US" sz="2800" dirty="0">
                <a:latin typeface="Century Schoolbook" panose="02040604050505020304" pitchFamily="18" charset="0"/>
              </a:rPr>
              <a:t> Emphasize open door policy.</a:t>
            </a:r>
          </a:p>
        </p:txBody>
      </p:sp>
      <p:sp>
        <p:nvSpPr>
          <p:cNvPr id="23" name="Rectangle 2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2922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group of people">
            <a:extLst>
              <a:ext uri="{FF2B5EF4-FFF2-40B4-BE49-F238E27FC236}">
                <a16:creationId xmlns:a16="http://schemas.microsoft.com/office/drawing/2014/main" id="{09326C02-AA2C-C412-E1A4-A2EAFAA84AEF}"/>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3F5278DA-6C8A-199D-CC43-831ACF8AF132}"/>
              </a:ext>
            </a:extLst>
          </p:cNvPr>
          <p:cNvSpPr>
            <a:spLocks noGrp="1"/>
          </p:cNvSpPr>
          <p:nvPr>
            <p:ph type="ctrTitle"/>
          </p:nvPr>
        </p:nvSpPr>
        <p:spPr/>
        <p:txBody>
          <a:bodyPr bIns="548640" anchor="b" anchorCtr="0"/>
          <a:lstStyle/>
          <a:p>
            <a:r>
              <a:rPr lang="en-US" dirty="0">
                <a:latin typeface="Century Schoolbook" panose="02040604050505020304" pitchFamily="18" charset="0"/>
              </a:rPr>
              <a:t>Conducting Investigations </a:t>
            </a:r>
          </a:p>
        </p:txBody>
      </p:sp>
    </p:spTree>
    <p:extLst>
      <p:ext uri="{BB962C8B-B14F-4D97-AF65-F5344CB8AC3E}">
        <p14:creationId xmlns:p14="http://schemas.microsoft.com/office/powerpoint/2010/main" val="2972507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41AB44-C51E-3B15-CC69-547F05809D16}"/>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Comparators </a:t>
            </a:r>
          </a:p>
        </p:txBody>
      </p:sp>
      <p:pic>
        <p:nvPicPr>
          <p:cNvPr id="5" name="Picture 4" descr="Yellow brick in red wall">
            <a:extLst>
              <a:ext uri="{FF2B5EF4-FFF2-40B4-BE49-F238E27FC236}">
                <a16:creationId xmlns:a16="http://schemas.microsoft.com/office/drawing/2014/main" id="{2413F647-94AF-5432-E19E-DF14518748B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2B2882-5862-2000-853B-CBEAB1C1B7ED}"/>
              </a:ext>
            </a:extLst>
          </p:cNvPr>
          <p:cNvSpPr>
            <a:spLocks noGrp="1"/>
          </p:cNvSpPr>
          <p:nvPr>
            <p:ph idx="1"/>
          </p:nvPr>
        </p:nvSpPr>
        <p:spPr>
          <a:xfrm>
            <a:off x="5172074" y="2108201"/>
            <a:ext cx="5983606" cy="3760891"/>
          </a:xfrm>
        </p:spPr>
        <p:txBody>
          <a:bodyPr>
            <a:normAutofit fontScale="85000" lnSpcReduction="10000"/>
          </a:bodyPr>
          <a:lstStyle/>
          <a:p>
            <a:pPr>
              <a:buFont typeface="Arial" panose="020B0604020202020204" pitchFamily="34" charset="0"/>
              <a:buChar char="•"/>
            </a:pPr>
            <a:r>
              <a:rPr lang="en-US" dirty="0">
                <a:latin typeface="Century Schoolbook" panose="02040604050505020304" pitchFamily="18" charset="0"/>
              </a:rPr>
              <a:t> In misconduct investigation, never make a conclusive decision on whether an employee is a proper comparator without consulting counsel.</a:t>
            </a:r>
          </a:p>
          <a:p>
            <a:pPr lvl="1">
              <a:buFont typeface="Arial" panose="020B0604020202020204" pitchFamily="34" charset="0"/>
              <a:buChar char="•"/>
            </a:pPr>
            <a:r>
              <a:rPr lang="en-US" dirty="0">
                <a:latin typeface="Century Schoolbook" panose="02040604050505020304" pitchFamily="18" charset="0"/>
              </a:rPr>
              <a:t>Whether employees or conduct is “similarly situated” turns on multiple factors and is complex.  </a:t>
            </a:r>
          </a:p>
          <a:p>
            <a:pPr lvl="1">
              <a:buFont typeface="Arial" panose="020B0604020202020204" pitchFamily="34" charset="0"/>
              <a:buChar char="•"/>
            </a:pPr>
            <a:r>
              <a:rPr lang="en-US" dirty="0">
                <a:latin typeface="Century Schoolbook" panose="02040604050505020304" pitchFamily="18" charset="0"/>
              </a:rPr>
              <a:t>Courts often disagree on whether conduct is “similarly situated.”</a:t>
            </a:r>
          </a:p>
          <a:p>
            <a:pPr>
              <a:buFont typeface="Arial" panose="020B0604020202020204" pitchFamily="34" charset="0"/>
              <a:buChar char="•"/>
            </a:pPr>
            <a:r>
              <a:rPr lang="en-US" dirty="0">
                <a:latin typeface="Century Schoolbook" panose="02040604050505020304" pitchFamily="18" charset="0"/>
              </a:rPr>
              <a:t>May ask interviewees questions about potential comparators:</a:t>
            </a:r>
          </a:p>
          <a:p>
            <a:pPr lvl="1">
              <a:buFont typeface="Arial" panose="020B0604020202020204" pitchFamily="34" charset="0"/>
              <a:buChar char="•"/>
            </a:pPr>
            <a:r>
              <a:rPr lang="en-US" dirty="0">
                <a:latin typeface="Century Schoolbook" panose="02040604050505020304" pitchFamily="18" charset="0"/>
              </a:rPr>
              <a:t>Have any other events like this happened?</a:t>
            </a:r>
          </a:p>
          <a:p>
            <a:pPr lvl="1">
              <a:buFont typeface="Arial" panose="020B0604020202020204" pitchFamily="34" charset="0"/>
              <a:buChar char="•"/>
            </a:pPr>
            <a:r>
              <a:rPr lang="en-US" dirty="0">
                <a:latin typeface="Century Schoolbook" panose="02040604050505020304" pitchFamily="18" charset="0"/>
              </a:rPr>
              <a:t>Did the employee involved in a similar event hold the same position as the complainant? Did they have the same supervisor?</a:t>
            </a:r>
          </a:p>
          <a:p>
            <a:pPr lvl="1">
              <a:buFont typeface="Arial" panose="020B0604020202020204" pitchFamily="34" charset="0"/>
              <a:buChar char="•"/>
            </a:pPr>
            <a:r>
              <a:rPr lang="en-US" dirty="0">
                <a:latin typeface="Century Schoolbook" panose="02040604050505020304" pitchFamily="18" charset="0"/>
              </a:rPr>
              <a:t>How did the similar event differ from the present events?</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37252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EE49-D1D1-AC61-F6C4-AA6B07CA6400}"/>
              </a:ext>
            </a:extLst>
          </p:cNvPr>
          <p:cNvSpPr>
            <a:spLocks noGrp="1"/>
          </p:cNvSpPr>
          <p:nvPr>
            <p:ph type="title"/>
          </p:nvPr>
        </p:nvSpPr>
        <p:spPr/>
        <p:txBody>
          <a:bodyPr>
            <a:noAutofit/>
          </a:bodyPr>
          <a:lstStyle/>
          <a:p>
            <a:r>
              <a:rPr lang="en-US" dirty="0">
                <a:latin typeface="Century Schoolbook" panose="02040604050505020304" pitchFamily="18" charset="0"/>
              </a:rPr>
              <a:t>Technology &amp; Your Investigation </a:t>
            </a:r>
          </a:p>
        </p:txBody>
      </p:sp>
      <p:pic>
        <p:nvPicPr>
          <p:cNvPr id="7" name="Picture Placeholder 7" descr="Business man sitting at a desk">
            <a:extLst>
              <a:ext uri="{FF2B5EF4-FFF2-40B4-BE49-F238E27FC236}">
                <a16:creationId xmlns:a16="http://schemas.microsoft.com/office/drawing/2014/main" id="{44F51528-7C6C-676D-62ED-40AB97D9C5F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pic>
        <p:nvPicPr>
          <p:cNvPr id="8" name="Picture Placeholder 9" descr="Handshake">
            <a:extLst>
              <a:ext uri="{FF2B5EF4-FFF2-40B4-BE49-F238E27FC236}">
                <a16:creationId xmlns:a16="http://schemas.microsoft.com/office/drawing/2014/main" id="{42986763-B4C8-5057-6222-0EC4939E7104}"/>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pic>
        <p:nvPicPr>
          <p:cNvPr id="9" name="Picture Placeholder 11" descr="A group of people meeting in a room and writing">
            <a:extLst>
              <a:ext uri="{FF2B5EF4-FFF2-40B4-BE49-F238E27FC236}">
                <a16:creationId xmlns:a16="http://schemas.microsoft.com/office/drawing/2014/main" id="{140AE90F-CD65-3895-59E8-B7606863E8F6}"/>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35895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1CDF-C16E-D9FB-0490-6752F3BAC257}"/>
              </a:ext>
            </a:extLst>
          </p:cNvPr>
          <p:cNvSpPr>
            <a:spLocks noGrp="1"/>
          </p:cNvSpPr>
          <p:nvPr>
            <p:ph type="title"/>
          </p:nvPr>
        </p:nvSpPr>
        <p:spPr/>
        <p:txBody>
          <a:bodyPr/>
          <a:lstStyle/>
          <a:p>
            <a:r>
              <a:rPr lang="en-US" dirty="0">
                <a:latin typeface="Century Schoolbook" panose="02040604050505020304" pitchFamily="18" charset="0"/>
              </a:rPr>
              <a:t>It’s amazing what people put in writing. </a:t>
            </a:r>
          </a:p>
        </p:txBody>
      </p:sp>
      <p:sp>
        <p:nvSpPr>
          <p:cNvPr id="4" name="Content Placeholder 3">
            <a:extLst>
              <a:ext uri="{FF2B5EF4-FFF2-40B4-BE49-F238E27FC236}">
                <a16:creationId xmlns:a16="http://schemas.microsoft.com/office/drawing/2014/main" id="{906F8E5A-CF7D-4AEA-7B11-1CF53A729837}"/>
              </a:ext>
            </a:extLst>
          </p:cNvPr>
          <p:cNvSpPr>
            <a:spLocks noGrp="1"/>
          </p:cNvSpPr>
          <p:nvPr>
            <p:ph idx="1"/>
          </p:nvPr>
        </p:nvSpPr>
        <p:spPr>
          <a:xfrm>
            <a:off x="718185" y="2194560"/>
            <a:ext cx="6024003" cy="3754425"/>
          </a:xfrm>
        </p:spPr>
        <p:txBody>
          <a:bodyPr>
            <a:normAutofit/>
          </a:bodyPr>
          <a:lstStyle/>
          <a:p>
            <a:pPr marL="342900" indent="-342900">
              <a:buFont typeface="Arial" panose="020B0604020202020204" pitchFamily="34" charset="0"/>
              <a:buChar char="•"/>
            </a:pPr>
            <a:r>
              <a:rPr lang="en-US" dirty="0">
                <a:latin typeface="Century Schoolbook" panose="02040604050505020304" pitchFamily="18" charset="0"/>
              </a:rPr>
              <a:t>Check all involved employee’s media. </a:t>
            </a:r>
          </a:p>
          <a:p>
            <a:pPr marL="342900" indent="-342900">
              <a:buFont typeface="Arial" panose="020B0604020202020204" pitchFamily="34" charset="0"/>
              <a:buChar char="•"/>
            </a:pPr>
            <a:r>
              <a:rPr lang="en-US" dirty="0">
                <a:latin typeface="Century Schoolbook" panose="02040604050505020304" pitchFamily="18" charset="0"/>
              </a:rPr>
              <a:t>Preserve any relevant findings. </a:t>
            </a:r>
          </a:p>
        </p:txBody>
      </p:sp>
      <p:sp>
        <p:nvSpPr>
          <p:cNvPr id="3" name="Content Placeholder 2">
            <a:extLst>
              <a:ext uri="{FF2B5EF4-FFF2-40B4-BE49-F238E27FC236}">
                <a16:creationId xmlns:a16="http://schemas.microsoft.com/office/drawing/2014/main" id="{58024F7D-6361-80D6-276E-7CF274A9DF13}"/>
              </a:ext>
            </a:extLst>
          </p:cNvPr>
          <p:cNvSpPr>
            <a:spLocks noGrp="1"/>
          </p:cNvSpPr>
          <p:nvPr>
            <p:ph sz="quarter" idx="16"/>
          </p:nvPr>
        </p:nvSpPr>
        <p:spPr>
          <a:xfrm>
            <a:off x="1175146" y="3429000"/>
            <a:ext cx="4539854" cy="2507768"/>
          </a:xfrm>
        </p:spPr>
        <p:txBody>
          <a:bodyPr/>
          <a:lstStyle/>
          <a:p>
            <a:r>
              <a:rPr lang="en-US" dirty="0">
                <a:latin typeface="Century Schoolbook" panose="02040604050505020304" pitchFamily="18" charset="0"/>
              </a:rPr>
              <a:t>Emails</a:t>
            </a:r>
          </a:p>
          <a:p>
            <a:r>
              <a:rPr lang="en-US" dirty="0">
                <a:latin typeface="Century Schoolbook" panose="02040604050505020304" pitchFamily="18" charset="0"/>
              </a:rPr>
              <a:t>Social Media</a:t>
            </a:r>
          </a:p>
          <a:p>
            <a:r>
              <a:rPr lang="en-US" dirty="0">
                <a:latin typeface="Century Schoolbook" panose="02040604050505020304" pitchFamily="18" charset="0"/>
              </a:rPr>
              <a:t>Chats (Teams messages, WhatsApp, etc.)</a:t>
            </a:r>
          </a:p>
          <a:p>
            <a:pPr marL="0" indent="0">
              <a:buNone/>
            </a:pPr>
            <a:endParaRPr lang="en-US" dirty="0">
              <a:latin typeface="Century Schoolbook" panose="02040604050505020304" pitchFamily="18" charset="0"/>
            </a:endParaRPr>
          </a:p>
        </p:txBody>
      </p:sp>
      <p:pic>
        <p:nvPicPr>
          <p:cNvPr id="6" name="Picture 5" descr="Two people with speech bubbles">
            <a:extLst>
              <a:ext uri="{FF2B5EF4-FFF2-40B4-BE49-F238E27FC236}">
                <a16:creationId xmlns:a16="http://schemas.microsoft.com/office/drawing/2014/main" id="{54059B74-A92B-5AC4-F27E-C1ADF19F7E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27699" y="2061512"/>
            <a:ext cx="2907509" cy="3887473"/>
          </a:xfrm>
          <a:prstGeom prst="rect">
            <a:avLst/>
          </a:prstGeom>
        </p:spPr>
      </p:pic>
    </p:spTree>
    <p:extLst>
      <p:ext uri="{BB962C8B-B14F-4D97-AF65-F5344CB8AC3E}">
        <p14:creationId xmlns:p14="http://schemas.microsoft.com/office/powerpoint/2010/main" val="2651670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33003-C02E-0770-8464-EB90A91CEB1E}"/>
              </a:ext>
            </a:extLst>
          </p:cNvPr>
          <p:cNvSpPr>
            <a:spLocks noGrp="1"/>
          </p:cNvSpPr>
          <p:nvPr>
            <p:ph type="title"/>
          </p:nvPr>
        </p:nvSpPr>
        <p:spPr>
          <a:xfrm>
            <a:off x="642257" y="634946"/>
            <a:ext cx="3690257" cy="1450757"/>
          </a:xfrm>
        </p:spPr>
        <p:txBody>
          <a:bodyPr>
            <a:normAutofit/>
          </a:bodyPr>
          <a:lstStyle/>
          <a:p>
            <a:r>
              <a:rPr lang="en-US" sz="4100" dirty="0">
                <a:latin typeface="Century Schoolbook" panose="02040604050505020304" pitchFamily="18" charset="0"/>
              </a:rPr>
              <a:t>“Complaining” to AI</a:t>
            </a:r>
          </a:p>
        </p:txBody>
      </p:sp>
      <p:cxnSp>
        <p:nvCxnSpPr>
          <p:cNvPr id="30" name="Straight Connector 29">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04BDBD8-E1E3-41A5-8C42-98DA9F310A8E}"/>
              </a:ext>
            </a:extLst>
          </p:cNvPr>
          <p:cNvSpPr>
            <a:spLocks noGrp="1"/>
          </p:cNvSpPr>
          <p:nvPr>
            <p:ph idx="1"/>
          </p:nvPr>
        </p:nvSpPr>
        <p:spPr>
          <a:xfrm>
            <a:off x="642257" y="2407436"/>
            <a:ext cx="3690257" cy="3461658"/>
          </a:xfrm>
        </p:spPr>
        <p:txBody>
          <a:bodyPr>
            <a:normAutofit/>
          </a:bodyPr>
          <a:lstStyle/>
          <a:p>
            <a:pPr>
              <a:buFont typeface="Arial" panose="020B0604020202020204" pitchFamily="34" charset="0"/>
              <a:buChar char="•"/>
            </a:pPr>
            <a:r>
              <a:rPr lang="en-US" dirty="0">
                <a:latin typeface="Century Schoolbook" panose="02040604050505020304" pitchFamily="18" charset="0"/>
              </a:rPr>
              <a:t> HR chatbots can be super useful for allowing employees to ask general questions about policies. </a:t>
            </a:r>
          </a:p>
          <a:p>
            <a:pPr>
              <a:buFont typeface="Arial" panose="020B0604020202020204" pitchFamily="34" charset="0"/>
              <a:buChar char="•"/>
            </a:pPr>
            <a:r>
              <a:rPr lang="en-US" dirty="0">
                <a:latin typeface="Century Schoolbook" panose="02040604050505020304" pitchFamily="18" charset="0"/>
              </a:rPr>
              <a:t> If an employee mentions or tries to file a complaint with the chat bot, </a:t>
            </a:r>
            <a:r>
              <a:rPr lang="en-US" u="sng" dirty="0">
                <a:latin typeface="Century Schoolbook" panose="02040604050505020304" pitchFamily="18" charset="0"/>
              </a:rPr>
              <a:t>make sure that complaint makes it to a person</a:t>
            </a:r>
            <a:r>
              <a:rPr lang="en-US" dirty="0">
                <a:latin typeface="Century Schoolbook" panose="02040604050505020304" pitchFamily="18" charset="0"/>
              </a:rPr>
              <a:t>. </a:t>
            </a:r>
          </a:p>
        </p:txBody>
      </p:sp>
      <p:pic>
        <p:nvPicPr>
          <p:cNvPr id="5" name="Picture 4" descr="Robot hands and technology">
            <a:extLst>
              <a:ext uri="{FF2B5EF4-FFF2-40B4-BE49-F238E27FC236}">
                <a16:creationId xmlns:a16="http://schemas.microsoft.com/office/drawing/2014/main" id="{68025513-4BA0-C29C-7513-12002CE9C79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648201" y="640081"/>
            <a:ext cx="6909801" cy="5314406"/>
          </a:xfrm>
          <a:prstGeom prst="rect">
            <a:avLst/>
          </a:prstGeom>
        </p:spPr>
      </p:pic>
      <p:sp>
        <p:nvSpPr>
          <p:cNvPr id="32" name="Rectangle 31">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12820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8B512-2C8B-AAB7-C0CC-34F6C9CAC147}"/>
              </a:ext>
            </a:extLst>
          </p:cNvPr>
          <p:cNvSpPr>
            <a:spLocks noGrp="1"/>
          </p:cNvSpPr>
          <p:nvPr>
            <p:ph type="title"/>
          </p:nvPr>
        </p:nvSpPr>
        <p:spPr>
          <a:xfrm>
            <a:off x="7859485" y="634946"/>
            <a:ext cx="3690257" cy="1450757"/>
          </a:xfrm>
        </p:spPr>
        <p:txBody>
          <a:bodyPr>
            <a:normAutofit fontScale="90000"/>
          </a:bodyPr>
          <a:lstStyle/>
          <a:p>
            <a:r>
              <a:rPr lang="en-US" sz="4100" dirty="0">
                <a:latin typeface="Century Schoolbook" panose="02040604050505020304" pitchFamily="18" charset="0"/>
              </a:rPr>
              <a:t>AI and Decisions – RUN AWAY</a:t>
            </a:r>
          </a:p>
        </p:txBody>
      </p:sp>
      <p:pic>
        <p:nvPicPr>
          <p:cNvPr id="5" name="Picture 4" descr="A robot using a laptop sitting on a blue chair">
            <a:extLst>
              <a:ext uri="{FF2B5EF4-FFF2-40B4-BE49-F238E27FC236}">
                <a16:creationId xmlns:a16="http://schemas.microsoft.com/office/drawing/2014/main" id="{11BCC272-EE15-5081-8E52-242319D561C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33999" y="640081"/>
            <a:ext cx="6909801" cy="5314406"/>
          </a:xfrm>
          <a:prstGeom prst="rect">
            <a:avLst/>
          </a:prstGeom>
        </p:spPr>
      </p:pic>
      <p:cxnSp>
        <p:nvCxnSpPr>
          <p:cNvPr id="12"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A4423A-9AAC-104E-5061-895A601810B2}"/>
              </a:ext>
            </a:extLst>
          </p:cNvPr>
          <p:cNvSpPr>
            <a:spLocks noGrp="1"/>
          </p:cNvSpPr>
          <p:nvPr>
            <p:ph idx="1"/>
          </p:nvPr>
        </p:nvSpPr>
        <p:spPr>
          <a:xfrm>
            <a:off x="7859485" y="2407436"/>
            <a:ext cx="3690257" cy="3461658"/>
          </a:xfrm>
        </p:spPr>
        <p:txBody>
          <a:bodyPr>
            <a:normAutofit fontScale="92500"/>
          </a:bodyPr>
          <a:lstStyle/>
          <a:p>
            <a:pPr>
              <a:buFont typeface="Arial" panose="020B0604020202020204" pitchFamily="34" charset="0"/>
              <a:buChar char="•"/>
            </a:pPr>
            <a:r>
              <a:rPr lang="en-US" sz="2400" dirty="0">
                <a:latin typeface="Century Schoolbook" panose="02040604050505020304" pitchFamily="18" charset="0"/>
              </a:rPr>
              <a:t> AI should </a:t>
            </a:r>
            <a:r>
              <a:rPr lang="en-US" sz="2400" u="sng" dirty="0">
                <a:latin typeface="Century Schoolbook" panose="02040604050505020304" pitchFamily="18" charset="0"/>
              </a:rPr>
              <a:t>never</a:t>
            </a:r>
            <a:r>
              <a:rPr lang="en-US" sz="2400" dirty="0">
                <a:latin typeface="Century Schoolbook" panose="02040604050505020304" pitchFamily="18" charset="0"/>
              </a:rPr>
              <a:t> (ever, ever) be making decisions about the investigation (i.e., it should not decide who to interview, what questions to ask, whether someone is credible, what the final outcome is, how is a proper comparator, or the action to take). </a:t>
            </a:r>
          </a:p>
        </p:txBody>
      </p:sp>
      <p:sp>
        <p:nvSpPr>
          <p:cNvPr id="14" name="Rectangle 1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59214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B32F6-E9AD-9602-3AA6-6B81695FBE1B}"/>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AI Tools – Use With Discernment</a:t>
            </a:r>
          </a:p>
        </p:txBody>
      </p:sp>
      <p:pic>
        <p:nvPicPr>
          <p:cNvPr id="5" name="Picture 4" descr="Man analyzing data on a screen">
            <a:extLst>
              <a:ext uri="{FF2B5EF4-FFF2-40B4-BE49-F238E27FC236}">
                <a16:creationId xmlns:a16="http://schemas.microsoft.com/office/drawing/2014/main" id="{76015FB1-B05B-AE92-267F-001EC1C83BB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E911F7-08A5-D542-3484-253EE06A5E59}"/>
              </a:ext>
            </a:extLst>
          </p:cNvPr>
          <p:cNvSpPr>
            <a:spLocks noGrp="1"/>
          </p:cNvSpPr>
          <p:nvPr>
            <p:ph idx="1"/>
          </p:nvPr>
        </p:nvSpPr>
        <p:spPr>
          <a:xfrm>
            <a:off x="4824249" y="2108202"/>
            <a:ext cx="7041930" cy="4112094"/>
          </a:xfrm>
        </p:spPr>
        <p:txBody>
          <a:bodyPr>
            <a:normAutofit lnSpcReduction="10000"/>
          </a:bodyPr>
          <a:lstStyle/>
          <a:p>
            <a:pPr>
              <a:lnSpc>
                <a:spcPct val="90000"/>
              </a:lnSpc>
              <a:buFont typeface="Arial" panose="020B0604020202020204" pitchFamily="34" charset="0"/>
              <a:buChar char="•"/>
            </a:pPr>
            <a:r>
              <a:rPr lang="en-US" dirty="0">
                <a:latin typeface="Century Schoolbook" panose="02040604050505020304" pitchFamily="18" charset="0"/>
              </a:rPr>
              <a:t> Transcription tools (ex., Teams meetings transcription)</a:t>
            </a:r>
          </a:p>
          <a:p>
            <a:pPr>
              <a:lnSpc>
                <a:spcPct val="90000"/>
              </a:lnSpc>
              <a:buFont typeface="Arial" panose="020B0604020202020204" pitchFamily="34" charset="0"/>
              <a:buChar char="•"/>
            </a:pPr>
            <a:r>
              <a:rPr lang="en-US" dirty="0">
                <a:latin typeface="Century Schoolbook" panose="02040604050505020304" pitchFamily="18" charset="0"/>
              </a:rPr>
              <a:t> Using AI to “jump start” an outline of questions for an interview</a:t>
            </a:r>
          </a:p>
          <a:p>
            <a:pPr>
              <a:lnSpc>
                <a:spcPct val="90000"/>
              </a:lnSpc>
              <a:buFont typeface="Arial" panose="020B0604020202020204" pitchFamily="34" charset="0"/>
              <a:buChar char="•"/>
            </a:pPr>
            <a:r>
              <a:rPr lang="en-US" dirty="0">
                <a:latin typeface="Century Schoolbook" panose="02040604050505020304" pitchFamily="18" charset="0"/>
              </a:rPr>
              <a:t> Never put confidential or “need to know” information into AI unless you have access to a secure platform approved by the Company for such use.</a:t>
            </a:r>
          </a:p>
          <a:p>
            <a:pPr lvl="1">
              <a:lnSpc>
                <a:spcPct val="90000"/>
              </a:lnSpc>
              <a:buFont typeface="Arial" panose="020B0604020202020204" pitchFamily="34" charset="0"/>
              <a:buChar char="•"/>
            </a:pPr>
            <a:r>
              <a:rPr lang="en-US" sz="2000" dirty="0">
                <a:latin typeface="Century Schoolbook" panose="02040604050505020304" pitchFamily="18" charset="0"/>
              </a:rPr>
              <a:t>If you do have this access, AI tools can be used to:</a:t>
            </a:r>
          </a:p>
          <a:p>
            <a:pPr lvl="2">
              <a:lnSpc>
                <a:spcPct val="90000"/>
              </a:lnSpc>
              <a:buFont typeface="Arial" panose="020B0604020202020204" pitchFamily="34" charset="0"/>
              <a:buChar char="•"/>
            </a:pPr>
            <a:r>
              <a:rPr lang="en-US" sz="2000" dirty="0">
                <a:latin typeface="Century Schoolbook" panose="02040604050505020304" pitchFamily="18" charset="0"/>
              </a:rPr>
              <a:t>Build timelines</a:t>
            </a:r>
          </a:p>
          <a:p>
            <a:pPr lvl="2">
              <a:lnSpc>
                <a:spcPct val="90000"/>
              </a:lnSpc>
              <a:buFont typeface="Arial" panose="020B0604020202020204" pitchFamily="34" charset="0"/>
              <a:buChar char="•"/>
            </a:pPr>
            <a:r>
              <a:rPr lang="en-US" sz="2000" dirty="0">
                <a:latin typeface="Century Schoolbook" panose="02040604050505020304" pitchFamily="18" charset="0"/>
              </a:rPr>
              <a:t>Create summaries </a:t>
            </a:r>
          </a:p>
          <a:p>
            <a:pPr lvl="2">
              <a:lnSpc>
                <a:spcPct val="90000"/>
              </a:lnSpc>
              <a:buFont typeface="Arial" panose="020B0604020202020204" pitchFamily="34" charset="0"/>
              <a:buChar char="•"/>
            </a:pPr>
            <a:r>
              <a:rPr lang="en-US" sz="2000" dirty="0">
                <a:latin typeface="Century Schoolbook" panose="02040604050505020304" pitchFamily="18" charset="0"/>
              </a:rPr>
              <a:t>Search for patterns</a:t>
            </a:r>
          </a:p>
          <a:p>
            <a:pPr>
              <a:lnSpc>
                <a:spcPct val="90000"/>
              </a:lnSpc>
              <a:buFont typeface="Arial" panose="020B0604020202020204" pitchFamily="34" charset="0"/>
              <a:buChar char="•"/>
            </a:pPr>
            <a:r>
              <a:rPr lang="en-US" dirty="0">
                <a:latin typeface="Century Schoolbook" panose="02040604050505020304" pitchFamily="18" charset="0"/>
              </a:rPr>
              <a:t> Remember: anything and everything AI does needs to be subject to human review and oversight.</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63761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9031D8-DA1C-9A5D-2CF6-D78CBD4F2B3D}"/>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Close up of person writing">
            <a:extLst>
              <a:ext uri="{FF2B5EF4-FFF2-40B4-BE49-F238E27FC236}">
                <a16:creationId xmlns:a16="http://schemas.microsoft.com/office/drawing/2014/main" id="{3AF559CA-10F2-3AE5-7F11-31C4234EC2C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2" y="10"/>
            <a:ext cx="12192031" cy="6857990"/>
          </a:xfrm>
          <a:prstGeom prst="rect">
            <a:avLst/>
          </a:prstGeom>
        </p:spPr>
      </p:pic>
      <p:sp>
        <p:nvSpPr>
          <p:cNvPr id="23" name="Rectangle 22">
            <a:extLst>
              <a:ext uri="{FF2B5EF4-FFF2-40B4-BE49-F238E27FC236}">
                <a16:creationId xmlns:a16="http://schemas.microsoft.com/office/drawing/2014/main" id="{DFD57664-637D-40CA-83F2-B729A932B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3300E8B-8E78-DE05-57D2-E12E57C8D716}"/>
              </a:ext>
            </a:extLst>
          </p:cNvPr>
          <p:cNvSpPr>
            <a:spLocks noGrp="1"/>
          </p:cNvSpPr>
          <p:nvPr>
            <p:ph type="ctrTitle"/>
          </p:nvPr>
        </p:nvSpPr>
        <p:spPr>
          <a:xfrm>
            <a:off x="828675" y="5120639"/>
            <a:ext cx="7137263" cy="1280161"/>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vert="horz" lIns="91440" tIns="45720" rIns="91440" bIns="45720" rtlCol="0" anchor="ctr" anchorCtr="0">
            <a:normAutofit fontScale="90000"/>
          </a:bodyPr>
          <a:lstStyle/>
          <a:p>
            <a:pPr algn="ctr">
              <a:lnSpc>
                <a:spcPct val="90000"/>
              </a:lnSpc>
            </a:pPr>
            <a:r>
              <a:rPr lang="en-US" dirty="0">
                <a:solidFill>
                  <a:schemeClr val="tx1"/>
                </a:solidFill>
                <a:latin typeface="Century Schoolbook" panose="02040604050505020304" pitchFamily="18" charset="0"/>
              </a:rPr>
              <a:t>Common Pitfalls to Avoid  </a:t>
            </a:r>
          </a:p>
        </p:txBody>
      </p:sp>
      <p:cxnSp>
        <p:nvCxnSpPr>
          <p:cNvPr id="24" name="Straight Connector 23">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626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0DE0D-7F92-68D0-B5B2-F893A542721C}"/>
              </a:ext>
            </a:extLst>
          </p:cNvPr>
          <p:cNvSpPr>
            <a:spLocks noGrp="1"/>
          </p:cNvSpPr>
          <p:nvPr>
            <p:ph type="title"/>
          </p:nvPr>
        </p:nvSpPr>
        <p:spPr>
          <a:xfrm>
            <a:off x="5172075" y="637756"/>
            <a:ext cx="5983605" cy="702304"/>
          </a:xfrm>
        </p:spPr>
        <p:txBody>
          <a:bodyPr>
            <a:normAutofit fontScale="90000"/>
          </a:bodyPr>
          <a:lstStyle/>
          <a:p>
            <a:r>
              <a:rPr lang="en-US" dirty="0">
                <a:latin typeface="Century Schoolbook" panose="02040604050505020304" pitchFamily="18" charset="0"/>
              </a:rPr>
              <a:t>Avoiding the Cat’s Paw</a:t>
            </a:r>
          </a:p>
        </p:txBody>
      </p:sp>
      <p:pic>
        <p:nvPicPr>
          <p:cNvPr id="5" name="Picture 4" descr="Cat playing">
            <a:extLst>
              <a:ext uri="{FF2B5EF4-FFF2-40B4-BE49-F238E27FC236}">
                <a16:creationId xmlns:a16="http://schemas.microsoft.com/office/drawing/2014/main" id="{B24E785A-8CD1-5F9C-DFA9-E4A2C7D85F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DCD642-BB29-CA1D-B97A-45753C6CFD54}"/>
              </a:ext>
            </a:extLst>
          </p:cNvPr>
          <p:cNvSpPr>
            <a:spLocks noGrp="1"/>
          </p:cNvSpPr>
          <p:nvPr>
            <p:ph idx="1"/>
          </p:nvPr>
        </p:nvSpPr>
        <p:spPr>
          <a:xfrm>
            <a:off x="5172074" y="2108201"/>
            <a:ext cx="5983606" cy="3760891"/>
          </a:xfrm>
        </p:spPr>
        <p:txBody>
          <a:bodyPr>
            <a:normAutofit fontScale="70000" lnSpcReduction="20000"/>
          </a:bodyPr>
          <a:lstStyle/>
          <a:p>
            <a:pPr>
              <a:buFont typeface="Arial" panose="020B0604020202020204" pitchFamily="34" charset="0"/>
              <a:buChar char="•"/>
            </a:pPr>
            <a:r>
              <a:rPr lang="en-US" sz="2400" dirty="0">
                <a:latin typeface="Century Schoolbook" panose="02040604050505020304" pitchFamily="18" charset="0"/>
              </a:rPr>
              <a:t>Cat’s paw doctrine makes employer liable for discrimination if the adverse action is based on the recommendation of a biased supervisor.</a:t>
            </a:r>
          </a:p>
          <a:p>
            <a:pPr lvl="1">
              <a:buFont typeface="Arial" panose="020B0604020202020204" pitchFamily="34" charset="0"/>
              <a:buChar char="•"/>
            </a:pPr>
            <a:r>
              <a:rPr lang="en-US" sz="2200" dirty="0">
                <a:latin typeface="Century Schoolbook" panose="02040604050505020304" pitchFamily="18" charset="0"/>
              </a:rPr>
              <a:t>But a person who conducts an in-depth and truly independent investigation is not being manipulated by biased lower-level supervisors, but rather making a decision based on an independent evaluation of the situation.</a:t>
            </a:r>
          </a:p>
          <a:p>
            <a:pPr lvl="1">
              <a:buFont typeface="Arial" panose="020B0604020202020204" pitchFamily="34" charset="0"/>
              <a:buChar char="•"/>
            </a:pPr>
            <a:r>
              <a:rPr lang="en-US" sz="2200" dirty="0">
                <a:latin typeface="Century Schoolbook" panose="02040604050505020304" pitchFamily="18" charset="0"/>
              </a:rPr>
              <a:t>Would the discipline be justified apart from the supervisor’s recommendation or report </a:t>
            </a:r>
            <a:r>
              <a:rPr lang="en-US" sz="2200">
                <a:latin typeface="Century Schoolbook" panose="02040604050505020304" pitchFamily="18" charset="0"/>
              </a:rPr>
              <a:t>of misconduct?</a:t>
            </a:r>
            <a:endParaRPr lang="en-US" sz="2200" dirty="0">
              <a:latin typeface="Century Schoolbook" panose="02040604050505020304" pitchFamily="18" charset="0"/>
            </a:endParaRPr>
          </a:p>
          <a:p>
            <a:pPr>
              <a:buFont typeface="Arial" panose="020B0604020202020204" pitchFamily="34" charset="0"/>
              <a:buChar char="•"/>
            </a:pPr>
            <a:r>
              <a:rPr lang="en-US" sz="2400" dirty="0">
                <a:latin typeface="Century Schoolbook" panose="02040604050505020304" pitchFamily="18" charset="0"/>
              </a:rPr>
              <a:t>Strategies to avoid:</a:t>
            </a:r>
          </a:p>
          <a:p>
            <a:pPr lvl="1">
              <a:buFont typeface="Arial" panose="020B0604020202020204" pitchFamily="34" charset="0"/>
              <a:buChar char="•"/>
            </a:pPr>
            <a:r>
              <a:rPr lang="en-US" sz="2000" dirty="0">
                <a:latin typeface="Century Schoolbook" panose="02040604050505020304" pitchFamily="18" charset="0"/>
              </a:rPr>
              <a:t>Interview all sides, probing for evidence of bias by supervisors who recommend an adverse action. </a:t>
            </a:r>
          </a:p>
          <a:p>
            <a:pPr lvl="1">
              <a:buFont typeface="Arial" panose="020B0604020202020204" pitchFamily="34" charset="0"/>
              <a:buChar char="•"/>
            </a:pPr>
            <a:r>
              <a:rPr lang="en-US" sz="2000" dirty="0">
                <a:latin typeface="Century Schoolbook" panose="02040604050505020304" pitchFamily="18" charset="0"/>
              </a:rPr>
              <a:t>Gather complete documents. </a:t>
            </a:r>
          </a:p>
          <a:p>
            <a:pPr lvl="1">
              <a:buFont typeface="Arial" panose="020B0604020202020204" pitchFamily="34" charset="0"/>
              <a:buChar char="•"/>
            </a:pPr>
            <a:r>
              <a:rPr lang="en-US" sz="2000" dirty="0">
                <a:latin typeface="Century Schoolbook" panose="02040604050505020304" pitchFamily="18" charset="0"/>
              </a:rPr>
              <a:t>Consider contrary evidence. </a:t>
            </a:r>
          </a:p>
          <a:p>
            <a:pPr lvl="1">
              <a:buFont typeface="Arial" panose="020B0604020202020204" pitchFamily="34" charset="0"/>
              <a:buChar char="•"/>
            </a:pPr>
            <a:r>
              <a:rPr lang="en-US" sz="2000" dirty="0">
                <a:latin typeface="Century Schoolbook" panose="02040604050505020304" pitchFamily="18" charset="0"/>
              </a:rPr>
              <a:t>Be patient.</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8270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C0E26-0B68-B2A2-72BC-A19101D1E1E9}"/>
              </a:ext>
            </a:extLst>
          </p:cNvPr>
          <p:cNvSpPr>
            <a:spLocks noGrp="1"/>
          </p:cNvSpPr>
          <p:nvPr>
            <p:ph type="title"/>
          </p:nvPr>
        </p:nvSpPr>
        <p:spPr>
          <a:xfrm>
            <a:off x="642257" y="634946"/>
            <a:ext cx="3690257" cy="1450757"/>
          </a:xfrm>
        </p:spPr>
        <p:txBody>
          <a:bodyPr>
            <a:normAutofit/>
          </a:bodyPr>
          <a:lstStyle/>
          <a:p>
            <a:r>
              <a:rPr lang="en-US" dirty="0">
                <a:latin typeface="Century Schoolbook" panose="02040604050505020304" pitchFamily="18" charset="0"/>
              </a:rPr>
              <a:t>Common Pitfalls</a:t>
            </a:r>
          </a:p>
        </p:txBody>
      </p:sp>
      <p:cxnSp>
        <p:nvCxnSpPr>
          <p:cNvPr id="17" name="Straight Connector 16">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8778DE6-3B49-9B7A-724C-E61D5589F278}"/>
              </a:ext>
            </a:extLst>
          </p:cNvPr>
          <p:cNvSpPr>
            <a:spLocks noGrp="1"/>
          </p:cNvSpPr>
          <p:nvPr>
            <p:ph idx="1"/>
          </p:nvPr>
        </p:nvSpPr>
        <p:spPr>
          <a:xfrm>
            <a:off x="642257" y="2407436"/>
            <a:ext cx="3690257" cy="3461658"/>
          </a:xfrm>
        </p:spPr>
        <p:txBody>
          <a:bodyPr>
            <a:normAutofit/>
          </a:bodyPr>
          <a:lstStyle/>
          <a:p>
            <a:pPr>
              <a:buFont typeface="Arial" panose="020B0604020202020204" pitchFamily="34" charset="0"/>
              <a:buChar char="•"/>
            </a:pPr>
            <a:r>
              <a:rPr lang="en-US" dirty="0"/>
              <a:t> </a:t>
            </a:r>
            <a:r>
              <a:rPr lang="en-US" dirty="0">
                <a:latin typeface="Century Schoolbook" panose="02040604050505020304" pitchFamily="18" charset="0"/>
              </a:rPr>
              <a:t>Playing the Ostrich</a:t>
            </a:r>
          </a:p>
          <a:p>
            <a:pPr>
              <a:buFont typeface="Arial" panose="020B0604020202020204" pitchFamily="34" charset="0"/>
              <a:buChar char="•"/>
            </a:pPr>
            <a:r>
              <a:rPr lang="en-US" dirty="0">
                <a:latin typeface="Century Schoolbook" panose="02040604050505020304" pitchFamily="18" charset="0"/>
              </a:rPr>
              <a:t> I’ll Get to It Later</a:t>
            </a:r>
          </a:p>
          <a:p>
            <a:pPr>
              <a:buFont typeface="Arial" panose="020B0604020202020204" pitchFamily="34" charset="0"/>
              <a:buChar char="•"/>
            </a:pPr>
            <a:r>
              <a:rPr lang="en-US" dirty="0">
                <a:latin typeface="Century Schoolbook" panose="02040604050505020304" pitchFamily="18" charset="0"/>
              </a:rPr>
              <a:t> Go to Your Rooms</a:t>
            </a:r>
          </a:p>
          <a:p>
            <a:pPr>
              <a:buFont typeface="Arial" panose="020B0604020202020204" pitchFamily="34" charset="0"/>
              <a:buChar char="•"/>
            </a:pPr>
            <a:r>
              <a:rPr lang="en-US" dirty="0">
                <a:latin typeface="Century Schoolbook" panose="02040604050505020304" pitchFamily="18" charset="0"/>
              </a:rPr>
              <a:t> Playing the Friend</a:t>
            </a:r>
          </a:p>
          <a:p>
            <a:pPr>
              <a:buFont typeface="Arial" panose="020B0604020202020204" pitchFamily="34" charset="0"/>
              <a:buChar char="•"/>
            </a:pPr>
            <a:r>
              <a:rPr lang="en-US" dirty="0">
                <a:latin typeface="Century Schoolbook" panose="02040604050505020304" pitchFamily="18" charset="0"/>
              </a:rPr>
              <a:t> Investigator as Inquisitor </a:t>
            </a:r>
          </a:p>
          <a:p>
            <a:pPr>
              <a:buFont typeface="Arial" panose="020B0604020202020204" pitchFamily="34" charset="0"/>
              <a:buChar char="•"/>
            </a:pPr>
            <a:r>
              <a:rPr lang="en-US" dirty="0">
                <a:latin typeface="Century Schoolbook" panose="02040604050505020304" pitchFamily="18" charset="0"/>
              </a:rPr>
              <a:t> Failing to Follow Leads</a:t>
            </a:r>
          </a:p>
        </p:txBody>
      </p:sp>
      <p:pic>
        <p:nvPicPr>
          <p:cNvPr id="5" name="Picture 4" descr="Ostrich in the wild">
            <a:extLst>
              <a:ext uri="{FF2B5EF4-FFF2-40B4-BE49-F238E27FC236}">
                <a16:creationId xmlns:a16="http://schemas.microsoft.com/office/drawing/2014/main" id="{DFC983ED-A472-4CEF-D431-00318888682E}"/>
              </a:ext>
            </a:extLst>
          </p:cNvPr>
          <p:cNvPicPr>
            <a:picLocks noChangeAspect="1"/>
          </p:cNvPicPr>
          <p:nvPr/>
        </p:nvPicPr>
        <p:blipFill>
          <a:blip r:embed="rId2">
            <a:extLst>
              <a:ext uri="{28A0092B-C50C-407E-A947-70E740481C1C}">
                <a14:useLocalDpi xmlns:a14="http://schemas.microsoft.com/office/drawing/2010/main"/>
              </a:ext>
            </a:extLst>
          </a:blip>
          <a:srcRect b="-1"/>
          <a:stretch>
            <a:fillRect/>
          </a:stretch>
        </p:blipFill>
        <p:spPr>
          <a:xfrm>
            <a:off x="4648201" y="640081"/>
            <a:ext cx="6909801" cy="5314406"/>
          </a:xfrm>
          <a:prstGeom prst="rect">
            <a:avLst/>
          </a:prstGeom>
        </p:spPr>
      </p:pic>
      <p:sp>
        <p:nvSpPr>
          <p:cNvPr id="18" name="Rectangle 17">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35169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0D78F8-5F39-790E-A764-62074B4764B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3A921C-C617-C44B-8AA1-D90A7DE7B3DC}"/>
              </a:ext>
            </a:extLst>
          </p:cNvPr>
          <p:cNvSpPr>
            <a:spLocks noGrp="1"/>
          </p:cNvSpPr>
          <p:nvPr>
            <p:ph type="title"/>
          </p:nvPr>
        </p:nvSpPr>
        <p:spPr>
          <a:xfrm>
            <a:off x="642257" y="634946"/>
            <a:ext cx="3690257" cy="1450757"/>
          </a:xfrm>
        </p:spPr>
        <p:txBody>
          <a:bodyPr>
            <a:normAutofit/>
          </a:bodyPr>
          <a:lstStyle/>
          <a:p>
            <a:r>
              <a:rPr lang="en-US">
                <a:latin typeface="Century Schoolbook" panose="02040604050505020304" pitchFamily="18" charset="0"/>
              </a:rPr>
              <a:t>Common Pitfalls</a:t>
            </a:r>
            <a:endParaRPr lang="en-US" dirty="0">
              <a:latin typeface="Century Schoolbook" panose="02040604050505020304" pitchFamily="18" charset="0"/>
            </a:endParaRPr>
          </a:p>
        </p:txBody>
      </p:sp>
      <p:cxnSp>
        <p:nvCxnSpPr>
          <p:cNvPr id="12" name="Straight Connector 11">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AC51F6-0E35-809F-073C-4D384C5A8135}"/>
              </a:ext>
            </a:extLst>
          </p:cNvPr>
          <p:cNvSpPr>
            <a:spLocks noGrp="1"/>
          </p:cNvSpPr>
          <p:nvPr>
            <p:ph idx="1"/>
          </p:nvPr>
        </p:nvSpPr>
        <p:spPr>
          <a:xfrm>
            <a:off x="642257" y="2407436"/>
            <a:ext cx="3690257" cy="3461658"/>
          </a:xfrm>
        </p:spPr>
        <p:txBody>
          <a:bodyPr>
            <a:normAutofit fontScale="92500" lnSpcReduction="20000"/>
          </a:bodyPr>
          <a:lstStyle/>
          <a:p>
            <a:pPr>
              <a:lnSpc>
                <a:spcPct val="90000"/>
              </a:lnSpc>
              <a:buFont typeface="Arial" panose="020B0604020202020204" pitchFamily="34" charset="0"/>
              <a:buChar char="•"/>
            </a:pPr>
            <a:r>
              <a:rPr lang="en-US" dirty="0">
                <a:latin typeface="Century Schoolbook" panose="02040604050505020304" pitchFamily="18" charset="0"/>
              </a:rPr>
              <a:t> Failing to Document or Documenting Poorly</a:t>
            </a:r>
          </a:p>
          <a:p>
            <a:pPr>
              <a:lnSpc>
                <a:spcPct val="90000"/>
              </a:lnSpc>
              <a:buFont typeface="Arial" panose="020B0604020202020204" pitchFamily="34" charset="0"/>
              <a:buChar char="•"/>
            </a:pPr>
            <a:r>
              <a:rPr lang="en-US" dirty="0">
                <a:latin typeface="Century Schoolbook" panose="02040604050505020304" pitchFamily="18" charset="0"/>
              </a:rPr>
              <a:t> Confusing Confidentiality with Need to Know</a:t>
            </a:r>
          </a:p>
          <a:p>
            <a:pPr>
              <a:lnSpc>
                <a:spcPct val="90000"/>
              </a:lnSpc>
              <a:buFont typeface="Arial" panose="020B0604020202020204" pitchFamily="34" charset="0"/>
              <a:buChar char="•"/>
            </a:pPr>
            <a:r>
              <a:rPr lang="en-US" dirty="0">
                <a:latin typeface="Century Schoolbook" panose="02040604050505020304" pitchFamily="18" charset="0"/>
              </a:rPr>
              <a:t> Open Mouth, Insert Foot </a:t>
            </a:r>
          </a:p>
          <a:p>
            <a:pPr>
              <a:lnSpc>
                <a:spcPct val="90000"/>
              </a:lnSpc>
              <a:buFont typeface="Arial" panose="020B0604020202020204" pitchFamily="34" charset="0"/>
              <a:buChar char="•"/>
            </a:pPr>
            <a:r>
              <a:rPr lang="en-US" dirty="0">
                <a:latin typeface="Century Schoolbook" panose="02040604050505020304" pitchFamily="18" charset="0"/>
              </a:rPr>
              <a:t> Letting the Grapevine Determine the Outcome</a:t>
            </a:r>
          </a:p>
          <a:p>
            <a:pPr>
              <a:lnSpc>
                <a:spcPct val="90000"/>
              </a:lnSpc>
              <a:buFont typeface="Arial" panose="020B0604020202020204" pitchFamily="34" charset="0"/>
              <a:buChar char="•"/>
            </a:pPr>
            <a:r>
              <a:rPr lang="en-US" dirty="0">
                <a:latin typeface="Century Schoolbook" panose="02040604050505020304" pitchFamily="18" charset="0"/>
              </a:rPr>
              <a:t> One Size Fits All </a:t>
            </a:r>
          </a:p>
          <a:p>
            <a:pPr>
              <a:lnSpc>
                <a:spcPct val="90000"/>
              </a:lnSpc>
              <a:buFont typeface="Arial" panose="020B0604020202020204" pitchFamily="34" charset="0"/>
              <a:buChar char="•"/>
            </a:pPr>
            <a:r>
              <a:rPr lang="en-US" dirty="0">
                <a:latin typeface="Century Schoolbook" panose="02040604050505020304" pitchFamily="18" charset="0"/>
              </a:rPr>
              <a:t> Forgetting to Follow-Up</a:t>
            </a:r>
          </a:p>
          <a:p>
            <a:pPr>
              <a:lnSpc>
                <a:spcPct val="90000"/>
              </a:lnSpc>
              <a:buFont typeface="Arial" panose="020B0604020202020204" pitchFamily="34" charset="0"/>
              <a:buChar char="•"/>
            </a:pPr>
            <a:r>
              <a:rPr lang="en-US" dirty="0">
                <a:latin typeface="Century Schoolbook" panose="02040604050505020304" pitchFamily="18" charset="0"/>
              </a:rPr>
              <a:t>Taking too long to complete investigation.</a:t>
            </a:r>
          </a:p>
        </p:txBody>
      </p:sp>
      <p:pic>
        <p:nvPicPr>
          <p:cNvPr id="5" name="Picture 4" descr="Birds perched on power lines against blue sky">
            <a:extLst>
              <a:ext uri="{FF2B5EF4-FFF2-40B4-BE49-F238E27FC236}">
                <a16:creationId xmlns:a16="http://schemas.microsoft.com/office/drawing/2014/main" id="{6B99761E-8C5D-F3CA-C1DA-52DE06BA3A7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648201" y="640081"/>
            <a:ext cx="6909801" cy="5314406"/>
          </a:xfrm>
          <a:prstGeom prst="rect">
            <a:avLst/>
          </a:prstGeom>
        </p:spPr>
      </p:pic>
      <p:sp>
        <p:nvSpPr>
          <p:cNvPr id="14" name="Rectangle 1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99995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2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latin typeface="Century Schoolbook" panose="02040604050505020304" pitchFamily="18" charset="0"/>
              </a:rPr>
              <a:t>Start with a Good Policy</a:t>
            </a:r>
          </a:p>
        </p:txBody>
      </p:sp>
      <p:cxnSp>
        <p:nvCxnSpPr>
          <p:cNvPr id="29"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a:xfrm>
            <a:off x="1097280" y="2108201"/>
            <a:ext cx="5575367" cy="3760891"/>
          </a:xfrm>
        </p:spPr>
        <p:txBody>
          <a:bodyPr vert="horz" lIns="0" tIns="45720" rIns="0" bIns="45720" rtlCol="0">
            <a:normAutofit fontScale="92500" lnSpcReduction="10000"/>
          </a:bodyPr>
          <a:lstStyle/>
          <a:p>
            <a:pPr marL="342900" indent="-342900">
              <a:lnSpc>
                <a:spcPct val="90000"/>
              </a:lnSpc>
              <a:buFont typeface="Calibri" panose="020F0502020204030204" pitchFamily="34" charset="0"/>
              <a:buChar char="•"/>
            </a:pPr>
            <a:r>
              <a:rPr lang="en-US" sz="2000" dirty="0">
                <a:latin typeface="Century Schoolbook" panose="02040604050505020304" pitchFamily="18" charset="0"/>
              </a:rPr>
              <a:t>Proclaims zero tolerance for discrimination and harassment. </a:t>
            </a:r>
          </a:p>
          <a:p>
            <a:pPr marL="342900" indent="-342900">
              <a:lnSpc>
                <a:spcPct val="90000"/>
              </a:lnSpc>
              <a:buFont typeface="Calibri" panose="020F0502020204030204" pitchFamily="34" charset="0"/>
              <a:buChar char="•"/>
            </a:pPr>
            <a:r>
              <a:rPr lang="en-US" sz="2000" dirty="0">
                <a:latin typeface="Century Schoolbook" panose="02040604050505020304" pitchFamily="18" charset="0"/>
              </a:rPr>
              <a:t>Defines and gives examples of unacceptable behavior. </a:t>
            </a:r>
          </a:p>
          <a:p>
            <a:pPr marL="342900" indent="-342900">
              <a:lnSpc>
                <a:spcPct val="90000"/>
              </a:lnSpc>
              <a:buFont typeface="Calibri" panose="020F0502020204030204" pitchFamily="34" charset="0"/>
              <a:buChar char="•"/>
            </a:pPr>
            <a:r>
              <a:rPr lang="en-US" sz="2000" dirty="0">
                <a:latin typeface="Century Schoolbook" panose="02040604050505020304" pitchFamily="18" charset="0"/>
              </a:rPr>
              <a:t>Emphasizes the need and requirement to report the complaint immediately. </a:t>
            </a:r>
          </a:p>
          <a:p>
            <a:pPr marL="342900" indent="-342900">
              <a:lnSpc>
                <a:spcPct val="90000"/>
              </a:lnSpc>
              <a:buFont typeface="Calibri" panose="020F0502020204030204" pitchFamily="34" charset="0"/>
              <a:buChar char="•"/>
            </a:pPr>
            <a:r>
              <a:rPr lang="en-US" sz="2000" dirty="0">
                <a:latin typeface="Century Schoolbook" panose="02040604050505020304" pitchFamily="18" charset="0"/>
              </a:rPr>
              <a:t>Names two or more specific people or position to receive the complaint (optimally, one male and one female). </a:t>
            </a:r>
          </a:p>
          <a:p>
            <a:pPr marL="342900" indent="-342900">
              <a:lnSpc>
                <a:spcPct val="90000"/>
              </a:lnSpc>
              <a:buFont typeface="Calibri" panose="020F0502020204030204" pitchFamily="34" charset="0"/>
              <a:buChar char="•"/>
            </a:pPr>
            <a:r>
              <a:rPr lang="en-US" sz="2000" dirty="0">
                <a:latin typeface="Century Schoolbook" panose="02040604050505020304" pitchFamily="18" charset="0"/>
              </a:rPr>
              <a:t>Describes the typical investigation process. </a:t>
            </a:r>
          </a:p>
          <a:p>
            <a:pPr marL="342900" indent="-342900">
              <a:lnSpc>
                <a:spcPct val="90000"/>
              </a:lnSpc>
              <a:buFont typeface="Calibri" panose="020F0502020204030204" pitchFamily="34" charset="0"/>
              <a:buChar char="•"/>
            </a:pPr>
            <a:r>
              <a:rPr lang="en-US" sz="2000" dirty="0">
                <a:latin typeface="Century Schoolbook" panose="02040604050505020304" pitchFamily="18" charset="0"/>
              </a:rPr>
              <a:t>Assures that retaliation is never tolerated. </a:t>
            </a:r>
          </a:p>
          <a:p>
            <a:pPr marL="726948" lvl="1" indent="-342900">
              <a:lnSpc>
                <a:spcPct val="90000"/>
              </a:lnSpc>
              <a:buFont typeface="Calibri" panose="020F0502020204030204" pitchFamily="34" charset="0"/>
            </a:pPr>
            <a:endParaRPr lang="en-US" sz="1700" dirty="0">
              <a:latin typeface="Century Schoolbook" panose="02040604050505020304" pitchFamily="18" charset="0"/>
            </a:endParaRPr>
          </a:p>
        </p:txBody>
      </p:sp>
      <p:pic>
        <p:nvPicPr>
          <p:cNvPr id="5" name="Picture 4" descr="People at the meeting desk">
            <a:extLst>
              <a:ext uri="{FF2B5EF4-FFF2-40B4-BE49-F238E27FC236}">
                <a16:creationId xmlns:a16="http://schemas.microsoft.com/office/drawing/2014/main" id="{3761E3CE-4930-07EA-7DD8-E5690F9B089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534656" y="2108200"/>
            <a:ext cx="3621024" cy="3600613"/>
          </a:xfrm>
          <a:prstGeom prst="rect">
            <a:avLst/>
          </a:prstGeom>
        </p:spPr>
      </p:pic>
      <p:sp>
        <p:nvSpPr>
          <p:cNvPr id="31" name="Rectangle 30">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66731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p:txBody>
          <a:bodyPr>
            <a:normAutofit/>
          </a:bodyPr>
          <a:lstStyle/>
          <a:p>
            <a:r>
              <a:rPr lang="en-US" dirty="0">
                <a:latin typeface="Century Schoolbook" panose="02040604050505020304" pitchFamily="18" charset="0"/>
              </a:rPr>
              <a:t>Thank you</a:t>
            </a:r>
          </a:p>
        </p:txBody>
      </p:sp>
      <p:pic>
        <p:nvPicPr>
          <p:cNvPr id="6" name="Picture Placeholder 5" descr="People in the background shaking hands">
            <a:extLst>
              <a:ext uri="{FF2B5EF4-FFF2-40B4-BE49-F238E27FC236}">
                <a16:creationId xmlns:a16="http://schemas.microsoft.com/office/drawing/2014/main" id="{7152A34F-5793-48E6-BC6E-4B7215AA9A1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3" name="Content Placeholder 2">
            <a:extLst>
              <a:ext uri="{FF2B5EF4-FFF2-40B4-BE49-F238E27FC236}">
                <a16:creationId xmlns:a16="http://schemas.microsoft.com/office/drawing/2014/main" id="{6E155294-59B0-43EB-94D1-0BF9E1754452}"/>
              </a:ext>
            </a:extLst>
          </p:cNvPr>
          <p:cNvSpPr>
            <a:spLocks noGrp="1"/>
          </p:cNvSpPr>
          <p:nvPr>
            <p:ph idx="1"/>
          </p:nvPr>
        </p:nvSpPr>
        <p:spPr/>
        <p:txBody>
          <a:bodyPr vert="horz" lIns="91440" tIns="45720" rIns="0" bIns="45720" rtlCol="0" anchor="t">
            <a:normAutofit/>
          </a:bodyPr>
          <a:lstStyle/>
          <a:p>
            <a:r>
              <a:rPr lang="en-US" dirty="0">
                <a:latin typeface="Century Schoolbook" panose="02040604050505020304" pitchFamily="18" charset="0"/>
              </a:rPr>
              <a:t>Jack Burgin </a:t>
            </a:r>
          </a:p>
          <a:p>
            <a:r>
              <a:rPr lang="en-US" dirty="0">
                <a:latin typeface="Century Schoolbook" panose="02040604050505020304" pitchFamily="18" charset="0"/>
              </a:rPr>
              <a:t>Kramer Rayson LLP</a:t>
            </a:r>
          </a:p>
          <a:p>
            <a:r>
              <a:rPr lang="en-US" dirty="0">
                <a:latin typeface="Century Schoolbook" panose="02040604050505020304" pitchFamily="18" charset="0"/>
                <a:hlinkClick r:id="rId4"/>
              </a:rPr>
              <a:t>jburgin@kramer-rayson</a:t>
            </a:r>
            <a:r>
              <a:rPr lang="en-US">
                <a:latin typeface="Century Schoolbook" panose="02040604050505020304" pitchFamily="18" charset="0"/>
                <a:hlinkClick r:id="rId4"/>
              </a:rPr>
              <a:t>.com</a:t>
            </a:r>
            <a:endParaRPr lang="en-US" dirty="0">
              <a:latin typeface="Century Schoolbook" panose="02040604050505020304" pitchFamily="18" charset="0"/>
            </a:endParaRPr>
          </a:p>
        </p:txBody>
      </p:sp>
    </p:spTree>
    <p:extLst>
      <p:ext uri="{BB962C8B-B14F-4D97-AF65-F5344CB8AC3E}">
        <p14:creationId xmlns:p14="http://schemas.microsoft.com/office/powerpoint/2010/main" val="850743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478B74-0394-1E64-5904-DBA97DB8BF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BE128-FE57-426E-D754-D069F17C155A}"/>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dirty="0">
                <a:latin typeface="Century Schoolbook" panose="02040604050505020304" pitchFamily="18" charset="0"/>
              </a:rPr>
              <a:t>Why focus on proper investigation?</a:t>
            </a:r>
          </a:p>
        </p:txBody>
      </p:sp>
      <p:pic>
        <p:nvPicPr>
          <p:cNvPr id="5" name="Picture 4" descr="Desk in office">
            <a:extLst>
              <a:ext uri="{FF2B5EF4-FFF2-40B4-BE49-F238E27FC236}">
                <a16:creationId xmlns:a16="http://schemas.microsoft.com/office/drawing/2014/main" id="{3A517BD7-A027-1999-4EF7-04F3AB1D368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6"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23E1D8-2CC9-7649-CD69-222557B375D9}"/>
              </a:ext>
            </a:extLst>
          </p:cNvPr>
          <p:cNvSpPr>
            <a:spLocks noGrp="1"/>
          </p:cNvSpPr>
          <p:nvPr>
            <p:ph idx="1"/>
          </p:nvPr>
        </p:nvSpPr>
        <p:spPr>
          <a:xfrm>
            <a:off x="5172074" y="2108201"/>
            <a:ext cx="5983606" cy="3760891"/>
          </a:xfrm>
        </p:spPr>
        <p:txBody>
          <a:bodyPr vert="horz" lIns="0" tIns="45720" rIns="0" bIns="45720" rtlCol="0">
            <a:normAutofit fontScale="85000" lnSpcReduction="10000"/>
          </a:bodyPr>
          <a:lstStyle/>
          <a:p>
            <a:pPr marL="342900" indent="-342900">
              <a:lnSpc>
                <a:spcPct val="90000"/>
              </a:lnSpc>
              <a:buFont typeface="Calibri" panose="020F0502020204030204" pitchFamily="34" charset="0"/>
              <a:buChar char="•"/>
            </a:pPr>
            <a:r>
              <a:rPr lang="en-US" sz="2000" dirty="0">
                <a:latin typeface="Century Schoolbook" panose="02040604050505020304" pitchFamily="18" charset="0"/>
              </a:rPr>
              <a:t>A properly conducted investigation provides an employer with advantages in litigation. </a:t>
            </a:r>
          </a:p>
          <a:p>
            <a:pPr marL="726948" lvl="1" indent="-342900">
              <a:lnSpc>
                <a:spcPct val="90000"/>
              </a:lnSpc>
              <a:buFont typeface="Calibri" panose="020F0502020204030204" pitchFamily="34" charset="0"/>
            </a:pPr>
            <a:r>
              <a:rPr lang="en-US" sz="2000" dirty="0">
                <a:latin typeface="Century Schoolbook" panose="02040604050505020304" pitchFamily="18" charset="0"/>
              </a:rPr>
              <a:t>Under the “honest belief” rule, the employer can win in a discrimination claim as long as it shows it honestly believed, after a reasonably conducted investigation, that the employee engaged in the misconduct for which the employee was disciplined or discharged.</a:t>
            </a:r>
          </a:p>
          <a:p>
            <a:pPr marL="726948" lvl="1" indent="-342900">
              <a:lnSpc>
                <a:spcPct val="90000"/>
              </a:lnSpc>
              <a:buFont typeface="Calibri" panose="020F0502020204030204" pitchFamily="34" charset="0"/>
            </a:pPr>
            <a:r>
              <a:rPr lang="en-US" sz="2000" dirty="0">
                <a:latin typeface="Century Schoolbook" panose="02040604050505020304" pitchFamily="18" charset="0"/>
              </a:rPr>
              <a:t>Also, in harassment litigation, employer needs to be able to show it conducted an investigation into the employee’s allegations once the employer “knew or should have known” about the harassing conduct.</a:t>
            </a:r>
          </a:p>
          <a:p>
            <a:pPr marL="726948" lvl="1" indent="-342900">
              <a:lnSpc>
                <a:spcPct val="90000"/>
              </a:lnSpc>
              <a:buFont typeface="Calibri" panose="020F0502020204030204" pitchFamily="34" charset="0"/>
            </a:pPr>
            <a:r>
              <a:rPr lang="en-US" sz="2000" dirty="0">
                <a:latin typeface="Century Schoolbook" panose="02040604050505020304" pitchFamily="18" charset="0"/>
              </a:rPr>
              <a:t>Practically, lack of investigation chills future concerns and often leads to inconsistent application of policy.</a:t>
            </a:r>
          </a:p>
          <a:p>
            <a:pPr marL="726948" lvl="1" indent="-342900">
              <a:lnSpc>
                <a:spcPct val="90000"/>
              </a:lnSpc>
              <a:buFont typeface="Calibri" panose="020F0502020204030204" pitchFamily="34" charset="0"/>
            </a:pPr>
            <a:endParaRPr lang="en-US" sz="2000" dirty="0"/>
          </a:p>
        </p:txBody>
      </p:sp>
      <p:sp>
        <p:nvSpPr>
          <p:cNvPr id="18" name="Rectangle 17">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5929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FED1-16EC-59A8-914A-2AF72154ECE2}"/>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Leaving Stones Unturned</a:t>
            </a:r>
          </a:p>
        </p:txBody>
      </p:sp>
      <p:pic>
        <p:nvPicPr>
          <p:cNvPr id="7" name="Picture 6" descr="People in an office">
            <a:extLst>
              <a:ext uri="{FF2B5EF4-FFF2-40B4-BE49-F238E27FC236}">
                <a16:creationId xmlns:a16="http://schemas.microsoft.com/office/drawing/2014/main" id="{9732B98B-24E0-5512-0D90-D21EBDB8D71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sp>
        <p:nvSpPr>
          <p:cNvPr id="3" name="Content Placeholder 2">
            <a:extLst>
              <a:ext uri="{FF2B5EF4-FFF2-40B4-BE49-F238E27FC236}">
                <a16:creationId xmlns:a16="http://schemas.microsoft.com/office/drawing/2014/main" id="{D48A49C1-9E58-E605-D241-E40A46A1E6CC}"/>
              </a:ext>
            </a:extLst>
          </p:cNvPr>
          <p:cNvSpPr>
            <a:spLocks noGrp="1"/>
          </p:cNvSpPr>
          <p:nvPr>
            <p:ph idx="1"/>
          </p:nvPr>
        </p:nvSpPr>
        <p:spPr>
          <a:xfrm>
            <a:off x="4848225" y="2108201"/>
            <a:ext cx="7058025" cy="4112079"/>
          </a:xfrm>
        </p:spPr>
        <p:txBody>
          <a:bodyPr>
            <a:normAutofit fontScale="85000" lnSpcReduction="10000"/>
          </a:bodyPr>
          <a:lstStyle/>
          <a:p>
            <a:pPr>
              <a:lnSpc>
                <a:spcPct val="90000"/>
              </a:lnSpc>
              <a:buFont typeface="Arial" panose="020B0604020202020204" pitchFamily="34" charset="0"/>
              <a:buChar char="•"/>
            </a:pPr>
            <a:r>
              <a:rPr lang="en-US" dirty="0">
                <a:latin typeface="Century Schoolbook" panose="02040604050505020304" pitchFamily="18" charset="0"/>
              </a:rPr>
              <a:t> Courts do not require that the employer’s investigation be optimal or that it left no stone unturned.</a:t>
            </a:r>
          </a:p>
          <a:p>
            <a:pPr>
              <a:lnSpc>
                <a:spcPct val="90000"/>
              </a:lnSpc>
              <a:buFont typeface="Arial" panose="020B0604020202020204" pitchFamily="34" charset="0"/>
              <a:buChar char="•"/>
            </a:pPr>
            <a:r>
              <a:rPr lang="en-US" dirty="0">
                <a:latin typeface="Century Schoolbook" panose="02040604050505020304" pitchFamily="18" charset="0"/>
              </a:rPr>
              <a:t> Key inquiry is whether the employer made a reasonably informed and considered decision before taking an adverse employment action.</a:t>
            </a:r>
          </a:p>
          <a:p>
            <a:pPr>
              <a:lnSpc>
                <a:spcPct val="90000"/>
              </a:lnSpc>
              <a:buFont typeface="Arial" panose="020B0604020202020204" pitchFamily="34" charset="0"/>
              <a:buChar char="•"/>
            </a:pPr>
            <a:r>
              <a:rPr lang="en-US" dirty="0">
                <a:latin typeface="Century Schoolbook" panose="02040604050505020304" pitchFamily="18" charset="0"/>
              </a:rPr>
              <a:t>Ask yourself:</a:t>
            </a:r>
          </a:p>
          <a:p>
            <a:pPr lvl="1">
              <a:lnSpc>
                <a:spcPct val="90000"/>
              </a:lnSpc>
              <a:buFont typeface="Arial" panose="020B0604020202020204" pitchFamily="34" charset="0"/>
              <a:buChar char="•"/>
            </a:pPr>
            <a:r>
              <a:rPr lang="en-US" sz="2000" dirty="0">
                <a:latin typeface="Century Schoolbook" panose="02040604050505020304" pitchFamily="18" charset="0"/>
              </a:rPr>
              <a:t>“If I was being investigated, would I consider this process fair?”</a:t>
            </a:r>
          </a:p>
          <a:p>
            <a:pPr lvl="1">
              <a:lnSpc>
                <a:spcPct val="90000"/>
              </a:lnSpc>
              <a:buFont typeface="Arial" panose="020B0604020202020204" pitchFamily="34" charset="0"/>
              <a:buChar char="•"/>
            </a:pPr>
            <a:r>
              <a:rPr lang="en-US" sz="2000" dirty="0">
                <a:latin typeface="Century Schoolbook" panose="02040604050505020304" pitchFamily="18" charset="0"/>
              </a:rPr>
              <a:t>“If I’m on the jury in a case based on this situation, would I think this investigation was thorough and prompt?”</a:t>
            </a:r>
            <a:endParaRPr lang="en-US" dirty="0">
              <a:latin typeface="Century Schoolbook" panose="02040604050505020304" pitchFamily="18" charset="0"/>
            </a:endParaRPr>
          </a:p>
          <a:p>
            <a:pPr>
              <a:lnSpc>
                <a:spcPct val="90000"/>
              </a:lnSpc>
              <a:buFont typeface="Arial" panose="020B0604020202020204" pitchFamily="34" charset="0"/>
              <a:buChar char="•"/>
            </a:pPr>
            <a:r>
              <a:rPr lang="en-US" dirty="0">
                <a:latin typeface="Century Schoolbook" panose="02040604050505020304" pitchFamily="18" charset="0"/>
              </a:rPr>
              <a:t> If there is a special problem witness, document your attempts to interview them and why the interview could not be conducted.</a:t>
            </a:r>
          </a:p>
          <a:p>
            <a:pPr lvl="1">
              <a:lnSpc>
                <a:spcPct val="90000"/>
              </a:lnSpc>
              <a:buFont typeface="Arial" panose="020B0604020202020204" pitchFamily="34" charset="0"/>
              <a:buChar char="•"/>
            </a:pPr>
            <a:r>
              <a:rPr lang="en-US" sz="2000" dirty="0">
                <a:latin typeface="Century Schoolbook" panose="02040604050505020304" pitchFamily="18" charset="0"/>
              </a:rPr>
              <a:t>Example: Employee on medical leave. Contacted on XX/XX/XXXX and XX/XX/XXXX via email (emails saved to investigation file). Employee did not respond. </a:t>
            </a:r>
          </a:p>
          <a:p>
            <a:pPr lvl="1">
              <a:lnSpc>
                <a:spcPct val="90000"/>
              </a:lnSpc>
              <a:buFont typeface="Arial" panose="020B0604020202020204" pitchFamily="34" charset="0"/>
              <a:buChar char="•"/>
            </a:pPr>
            <a:r>
              <a:rPr lang="en-US" sz="2000" dirty="0">
                <a:latin typeface="Century Schoolbook" panose="02040604050505020304" pitchFamily="18" charset="0"/>
              </a:rPr>
              <a:t>If witness is important (e.g., witness to harassing conduct) consider compelling them to be interviewed.</a:t>
            </a:r>
          </a:p>
          <a:p>
            <a:pPr>
              <a:lnSpc>
                <a:spcPct val="90000"/>
              </a:lnSpc>
              <a:buFont typeface="Arial" panose="020B0604020202020204" pitchFamily="34" charset="0"/>
              <a:buChar char="•"/>
            </a:pPr>
            <a:endParaRPr lang="en-US" sz="1500" dirty="0"/>
          </a:p>
          <a:p>
            <a:pPr lvl="1">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3202751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933C2F-204F-D5F0-EF4E-BE0E23B372A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1E81E1E-AA53-AED6-068C-BD48D1DD9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25B37-990D-DE37-555C-DA1871365BF8}"/>
              </a:ext>
            </a:extLst>
          </p:cNvPr>
          <p:cNvSpPr>
            <a:spLocks noGrp="1"/>
          </p:cNvSpPr>
          <p:nvPr>
            <p:ph type="title"/>
          </p:nvPr>
        </p:nvSpPr>
        <p:spPr>
          <a:xfrm>
            <a:off x="1097280" y="286603"/>
            <a:ext cx="10058400" cy="1450757"/>
          </a:xfrm>
        </p:spPr>
        <p:txBody>
          <a:bodyPr>
            <a:normAutofit/>
          </a:bodyPr>
          <a:lstStyle/>
          <a:p>
            <a:r>
              <a:rPr lang="en-US" dirty="0">
                <a:latin typeface="Century Schoolbook" panose="02040604050505020304" pitchFamily="18" charset="0"/>
              </a:rPr>
              <a:t>Do I need to investigate?</a:t>
            </a:r>
          </a:p>
        </p:txBody>
      </p:sp>
      <p:cxnSp>
        <p:nvCxnSpPr>
          <p:cNvPr id="16" name="!!Straight Connector">
            <a:extLst>
              <a:ext uri="{FF2B5EF4-FFF2-40B4-BE49-F238E27FC236}">
                <a16:creationId xmlns:a16="http://schemas.microsoft.com/office/drawing/2014/main" id="{912D1099-4773-88ED-4477-083217C7D7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98499F-9697-0F77-63F9-1D803E195D11}"/>
              </a:ext>
            </a:extLst>
          </p:cNvPr>
          <p:cNvSpPr>
            <a:spLocks noGrp="1"/>
          </p:cNvSpPr>
          <p:nvPr>
            <p:ph idx="1"/>
          </p:nvPr>
        </p:nvSpPr>
        <p:spPr>
          <a:xfrm>
            <a:off x="1097280" y="2108201"/>
            <a:ext cx="5575367" cy="3760891"/>
          </a:xfrm>
        </p:spPr>
        <p:txBody>
          <a:bodyPr>
            <a:noAutofit/>
          </a:bodyPr>
          <a:lstStyle/>
          <a:p>
            <a:pPr>
              <a:buFont typeface="Arial" panose="020B0604020202020204" pitchFamily="34" charset="0"/>
              <a:buChar char="•"/>
            </a:pPr>
            <a:r>
              <a:rPr lang="en-US" dirty="0">
                <a:latin typeface="Century Schoolbook" panose="02040604050505020304" pitchFamily="18" charset="0"/>
              </a:rPr>
              <a:t> The duty to investigate reports of harassing conduct or discriminatory behavior arises:</a:t>
            </a:r>
          </a:p>
          <a:p>
            <a:pPr lvl="1">
              <a:buFont typeface="Arial" panose="020B0604020202020204" pitchFamily="34" charset="0"/>
              <a:buChar char="•"/>
            </a:pPr>
            <a:r>
              <a:rPr lang="en-US" sz="2000" dirty="0">
                <a:latin typeface="Century Schoolbook" panose="02040604050505020304" pitchFamily="18" charset="0"/>
              </a:rPr>
              <a:t>As soon as evidence of potentially harassing conduct becomes known to the employer (or its managers or supervisors). </a:t>
            </a:r>
          </a:p>
          <a:p>
            <a:pPr lvl="1">
              <a:buFont typeface="Arial" panose="020B0604020202020204" pitchFamily="34" charset="0"/>
              <a:buChar char="•"/>
            </a:pPr>
            <a:r>
              <a:rPr lang="en-US" sz="2000" dirty="0">
                <a:latin typeface="Century Schoolbook" panose="02040604050505020304" pitchFamily="18" charset="0"/>
              </a:rPr>
              <a:t>Regardless of whether a “formal complaint” is lodged. </a:t>
            </a:r>
          </a:p>
          <a:p>
            <a:pPr lvl="1">
              <a:buFont typeface="Arial" panose="020B0604020202020204" pitchFamily="34" charset="0"/>
              <a:buChar char="•"/>
            </a:pPr>
            <a:r>
              <a:rPr lang="en-US" sz="2000" dirty="0">
                <a:latin typeface="Century Schoolbook" panose="02040604050505020304" pitchFamily="18" charset="0"/>
              </a:rPr>
              <a:t>Regardless of whether the complaining employee requests an investigation. </a:t>
            </a:r>
          </a:p>
          <a:p>
            <a:pPr lvl="1">
              <a:buFont typeface="Arial" panose="020B0604020202020204" pitchFamily="34" charset="0"/>
              <a:buChar char="•"/>
            </a:pPr>
            <a:r>
              <a:rPr lang="en-US" sz="2000" dirty="0">
                <a:latin typeface="Century Schoolbook" panose="02040604050505020304" pitchFamily="18" charset="0"/>
              </a:rPr>
              <a:t>Complaint does not have to be in writing.</a:t>
            </a:r>
          </a:p>
        </p:txBody>
      </p:sp>
      <p:pic>
        <p:nvPicPr>
          <p:cNvPr id="5" name="Picture 4" descr="Person sitting in office">
            <a:extLst>
              <a:ext uri="{FF2B5EF4-FFF2-40B4-BE49-F238E27FC236}">
                <a16:creationId xmlns:a16="http://schemas.microsoft.com/office/drawing/2014/main" id="{E20D27B5-8486-0825-78DF-6F67927DE09C}"/>
              </a:ext>
            </a:extLst>
          </p:cNvPr>
          <p:cNvPicPr>
            <a:picLocks noChangeAspect="1"/>
          </p:cNvPicPr>
          <p:nvPr/>
        </p:nvPicPr>
        <p:blipFill>
          <a:blip r:embed="rId3">
            <a:extLst>
              <a:ext uri="{28A0092B-C50C-407E-A947-70E740481C1C}">
                <a14:useLocalDpi xmlns:a14="http://schemas.microsoft.com/office/drawing/2010/main"/>
              </a:ext>
            </a:extLst>
          </a:blip>
          <a:srcRect b="-3"/>
          <a:stretch>
            <a:fillRect/>
          </a:stretch>
        </p:blipFill>
        <p:spPr>
          <a:xfrm>
            <a:off x="7534656" y="2108200"/>
            <a:ext cx="3621024" cy="3600613"/>
          </a:xfrm>
          <a:prstGeom prst="rect">
            <a:avLst/>
          </a:prstGeom>
        </p:spPr>
      </p:pic>
      <p:sp>
        <p:nvSpPr>
          <p:cNvPr id="14" name="Rectangle 13">
            <a:extLst>
              <a:ext uri="{FF2B5EF4-FFF2-40B4-BE49-F238E27FC236}">
                <a16:creationId xmlns:a16="http://schemas.microsoft.com/office/drawing/2014/main" id="{DC79E672-1C8B-E91F-174A-E12ACF530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00563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5FBF7-07BA-D653-3071-EDC30A20B95F}"/>
              </a:ext>
            </a:extLst>
          </p:cNvPr>
          <p:cNvSpPr>
            <a:spLocks noGrp="1"/>
          </p:cNvSpPr>
          <p:nvPr>
            <p:ph type="title"/>
          </p:nvPr>
        </p:nvSpPr>
        <p:spPr>
          <a:xfrm>
            <a:off x="5172074" y="286603"/>
            <a:ext cx="5983605" cy="1450757"/>
          </a:xfrm>
        </p:spPr>
        <p:txBody>
          <a:bodyPr>
            <a:normAutofit/>
          </a:bodyPr>
          <a:lstStyle/>
          <a:p>
            <a:r>
              <a:rPr lang="en-US" dirty="0">
                <a:latin typeface="Century Schoolbook" panose="02040604050505020304" pitchFamily="18" charset="0"/>
              </a:rPr>
              <a:t>Purpose &amp; Goal of Investigation </a:t>
            </a:r>
          </a:p>
        </p:txBody>
      </p:sp>
      <p:pic>
        <p:nvPicPr>
          <p:cNvPr id="5" name="Picture 4" descr="People in front of computer">
            <a:extLst>
              <a:ext uri="{FF2B5EF4-FFF2-40B4-BE49-F238E27FC236}">
                <a16:creationId xmlns:a16="http://schemas.microsoft.com/office/drawing/2014/main" id="{FB4EA43C-F47F-5A0A-B2A7-439E9B07FB2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 y="10"/>
            <a:ext cx="4580077" cy="6400784"/>
          </a:xfrm>
          <a:prstGeom prst="rect">
            <a:avLst/>
          </a:prstGeom>
        </p:spPr>
      </p:pic>
      <p:cxnSp>
        <p:nvCxnSpPr>
          <p:cNvPr id="17"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8E0304-90B2-0058-4C65-E11A9BFB147C}"/>
              </a:ext>
            </a:extLst>
          </p:cNvPr>
          <p:cNvSpPr>
            <a:spLocks noGrp="1"/>
          </p:cNvSpPr>
          <p:nvPr>
            <p:ph idx="1"/>
          </p:nvPr>
        </p:nvSpPr>
        <p:spPr>
          <a:xfrm>
            <a:off x="5172074" y="2108201"/>
            <a:ext cx="5983606" cy="3760891"/>
          </a:xfrm>
        </p:spPr>
        <p:txBody>
          <a:bodyPr>
            <a:normAutofit lnSpcReduction="10000"/>
          </a:bodyPr>
          <a:lstStyle/>
          <a:p>
            <a:pPr>
              <a:buFont typeface="Arial" panose="020B0604020202020204" pitchFamily="34" charset="0"/>
              <a:buChar char="•"/>
            </a:pPr>
            <a:r>
              <a:rPr lang="en-US" dirty="0">
                <a:latin typeface="Century Schoolbook" panose="02040604050505020304" pitchFamily="18" charset="0"/>
              </a:rPr>
              <a:t> Purpose: Uncover facts to make an informed decision in a timely manner by identifying individuals with relevant knowledge.</a:t>
            </a:r>
          </a:p>
          <a:p>
            <a:pPr>
              <a:buFont typeface="Arial" panose="020B0604020202020204" pitchFamily="34" charset="0"/>
              <a:buChar char="•"/>
            </a:pPr>
            <a:r>
              <a:rPr lang="en-US" dirty="0">
                <a:latin typeface="Century Schoolbook" panose="02040604050505020304" pitchFamily="18" charset="0"/>
              </a:rPr>
              <a:t> Goal: Enforce policy, take prompt remedial action, limit lawsuit exposure, deter future conduct.</a:t>
            </a:r>
          </a:p>
          <a:p>
            <a:pPr>
              <a:buFont typeface="Arial" panose="020B0604020202020204" pitchFamily="34" charset="0"/>
              <a:buChar char="•"/>
            </a:pPr>
            <a:r>
              <a:rPr lang="en-US" dirty="0">
                <a:latin typeface="Century Schoolbook" panose="02040604050505020304" pitchFamily="18" charset="0"/>
              </a:rPr>
              <a:t> Timely investigation.</a:t>
            </a:r>
          </a:p>
          <a:p>
            <a:pPr lvl="1">
              <a:buFont typeface="Arial" panose="020B0604020202020204" pitchFamily="34" charset="0"/>
              <a:buChar char="•"/>
            </a:pPr>
            <a:r>
              <a:rPr lang="en-US" dirty="0">
                <a:latin typeface="Century Schoolbook" panose="02040604050505020304" pitchFamily="18" charset="0"/>
              </a:rPr>
              <a:t>Use judgment but triage investigations based on potential severity and risk.</a:t>
            </a:r>
          </a:p>
          <a:p>
            <a:pPr lvl="2">
              <a:buFont typeface="Arial" panose="020B0604020202020204" pitchFamily="34" charset="0"/>
              <a:buChar char="•"/>
            </a:pPr>
            <a:r>
              <a:rPr lang="en-US" dirty="0">
                <a:latin typeface="Century Schoolbook" panose="02040604050505020304" pitchFamily="18" charset="0"/>
              </a:rPr>
              <a:t>Claims of racial harassment where racial slurs are alleged. </a:t>
            </a:r>
          </a:p>
          <a:p>
            <a:pPr lvl="2">
              <a:buFont typeface="Arial" panose="020B0604020202020204" pitchFamily="34" charset="0"/>
              <a:buChar char="•"/>
            </a:pPr>
            <a:r>
              <a:rPr lang="en-US" dirty="0">
                <a:latin typeface="Century Schoolbook" panose="02040604050505020304" pitchFamily="18" charset="0"/>
              </a:rPr>
              <a:t>Claims of sexual harassment where touching is alleged. </a:t>
            </a:r>
          </a:p>
          <a:p>
            <a:pPr lvl="2">
              <a:buFont typeface="Arial" panose="020B0604020202020204" pitchFamily="34" charset="0"/>
              <a:buChar char="•"/>
            </a:pPr>
            <a:r>
              <a:rPr lang="en-US" dirty="0">
                <a:latin typeface="Century Schoolbook" panose="02040604050505020304" pitchFamily="18" charset="0"/>
              </a:rPr>
              <a:t>Where a party is on leave as a result of the allegation.</a:t>
            </a:r>
          </a:p>
        </p:txBody>
      </p:sp>
      <p:sp>
        <p:nvSpPr>
          <p:cNvPr id="18" name="Rectangle 17">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2819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2964B-B633-CFE6-DF06-6BAEC7C6DD24}"/>
              </a:ext>
            </a:extLst>
          </p:cNvPr>
          <p:cNvSpPr>
            <a:spLocks noGrp="1"/>
          </p:cNvSpPr>
          <p:nvPr>
            <p:ph type="title"/>
          </p:nvPr>
        </p:nvSpPr>
        <p:spPr>
          <a:xfrm>
            <a:off x="642257" y="634946"/>
            <a:ext cx="6432434" cy="1450757"/>
          </a:xfrm>
        </p:spPr>
        <p:txBody>
          <a:bodyPr>
            <a:normAutofit/>
          </a:bodyPr>
          <a:lstStyle/>
          <a:p>
            <a:r>
              <a:rPr lang="en-US" dirty="0">
                <a:latin typeface="Century Schoolbook" panose="02040604050505020304" pitchFamily="18" charset="0"/>
              </a:rPr>
              <a:t>Two Key Questions </a:t>
            </a:r>
          </a:p>
        </p:txBody>
      </p:sp>
      <p:cxnSp>
        <p:nvCxnSpPr>
          <p:cNvPr id="17" name="!!Straight Connector">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19" y="2267421"/>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44AC02-E44C-BC8B-EBED-74DBF8FCE572}"/>
              </a:ext>
            </a:extLst>
          </p:cNvPr>
          <p:cNvSpPr>
            <a:spLocks noGrp="1"/>
          </p:cNvSpPr>
          <p:nvPr>
            <p:ph idx="1"/>
          </p:nvPr>
        </p:nvSpPr>
        <p:spPr>
          <a:xfrm>
            <a:off x="642257" y="2407435"/>
            <a:ext cx="6432434" cy="3644747"/>
          </a:xfrm>
        </p:spPr>
        <p:txBody>
          <a:bodyPr>
            <a:normAutofit fontScale="85000" lnSpcReduction="10000"/>
          </a:bodyPr>
          <a:lstStyle/>
          <a:p>
            <a:pPr marL="457200" indent="-457200">
              <a:buFont typeface="+mj-lt"/>
              <a:buAutoNum type="arabicPeriod"/>
            </a:pPr>
            <a:r>
              <a:rPr lang="en-US" sz="3600" dirty="0">
                <a:latin typeface="Century Schoolbook" panose="02040604050505020304" pitchFamily="18" charset="0"/>
              </a:rPr>
              <a:t>Did the alleged conduct occur?</a:t>
            </a:r>
          </a:p>
          <a:p>
            <a:pPr marL="457200" indent="-457200">
              <a:buFont typeface="+mj-lt"/>
              <a:buAutoNum type="arabicPeriod"/>
            </a:pPr>
            <a:r>
              <a:rPr lang="en-US" sz="3600" dirty="0">
                <a:latin typeface="Century Schoolbook" panose="02040604050505020304" pitchFamily="18" charset="0"/>
              </a:rPr>
              <a:t>If the alleged conduct occurred, did it violate the employer’s policy?</a:t>
            </a:r>
          </a:p>
          <a:p>
            <a:r>
              <a:rPr lang="en-US" sz="3600" dirty="0">
                <a:latin typeface="Century Schoolbook" panose="02040604050505020304" pitchFamily="18" charset="0"/>
              </a:rPr>
              <a:t>The goal is not to determine whether the conduct might cause legal liability for the employer.</a:t>
            </a:r>
          </a:p>
        </p:txBody>
      </p:sp>
      <p:pic>
        <p:nvPicPr>
          <p:cNvPr id="5" name="Picture 4" descr="Person using laptop">
            <a:extLst>
              <a:ext uri="{FF2B5EF4-FFF2-40B4-BE49-F238E27FC236}">
                <a16:creationId xmlns:a16="http://schemas.microsoft.com/office/drawing/2014/main" id="{C5004266-9E4C-E34C-53A4-770E048986AD}"/>
              </a:ext>
            </a:extLst>
          </p:cNvPr>
          <p:cNvPicPr>
            <a:picLocks noChangeAspect="1"/>
          </p:cNvPicPr>
          <p:nvPr/>
        </p:nvPicPr>
        <p:blipFill>
          <a:blip r:embed="rId2">
            <a:extLst>
              <a:ext uri="{28A0092B-C50C-407E-A947-70E740481C1C}">
                <a14:useLocalDpi xmlns:a14="http://schemas.microsoft.com/office/drawing/2010/main"/>
              </a:ext>
            </a:extLst>
          </a:blip>
          <a:srcRect b="-1"/>
          <a:stretch>
            <a:fillRect/>
          </a:stretch>
        </p:blipFill>
        <p:spPr>
          <a:xfrm>
            <a:off x="7556686" y="640081"/>
            <a:ext cx="4001315" cy="5314406"/>
          </a:xfrm>
          <a:prstGeom prst="rect">
            <a:avLst/>
          </a:prstGeom>
        </p:spPr>
      </p:pic>
      <p:sp>
        <p:nvSpPr>
          <p:cNvPr id="18" name="Rectangle 17">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38847510"/>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2758B7-967A-4498-B97C-FB2DA73E53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868538-B675-4989-A913-DBD0C85C8FC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01833C9-2D98-4616-B1F9-535FF9D3F4B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RetrospectVTI</Template>
  <TotalTime>736</TotalTime>
  <Words>3256</Words>
  <Application>Microsoft Macintosh PowerPoint</Application>
  <PresentationFormat>Widescreen</PresentationFormat>
  <Paragraphs>280</Paragraphs>
  <Slides>40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Aptos</vt:lpstr>
      <vt:lpstr>Arial</vt:lpstr>
      <vt:lpstr>Calibri</vt:lpstr>
      <vt:lpstr>Calibri Light</vt:lpstr>
      <vt:lpstr>Century Schoolbook</vt:lpstr>
      <vt:lpstr>RetrospectVTI</vt:lpstr>
      <vt:lpstr>The Do’s and Don’ts of Investigations with Jack Burgin  Kramer Rayson LLP</vt:lpstr>
      <vt:lpstr>Agenda</vt:lpstr>
      <vt:lpstr>Conducting Investigations </vt:lpstr>
      <vt:lpstr>Start with a Good Policy</vt:lpstr>
      <vt:lpstr>Why focus on proper investigation?</vt:lpstr>
      <vt:lpstr>Leaving Stones Unturned</vt:lpstr>
      <vt:lpstr>Do I need to investigate?</vt:lpstr>
      <vt:lpstr>Purpose &amp; Goal of Investigation </vt:lpstr>
      <vt:lpstr>Two Key Questions </vt:lpstr>
      <vt:lpstr>Who should investigate?</vt:lpstr>
      <vt:lpstr>Who should investigate? (cont.)</vt:lpstr>
      <vt:lpstr>Investigatory Plan of Action </vt:lpstr>
      <vt:lpstr>Credibility Considerations</vt:lpstr>
      <vt:lpstr>Credibility Considerations (cont.)</vt:lpstr>
      <vt:lpstr>Gather the Facts</vt:lpstr>
      <vt:lpstr>Interviews – Preliminary Points</vt:lpstr>
      <vt:lpstr>Interviews – the Substance</vt:lpstr>
      <vt:lpstr>Interviews – closing remarks </vt:lpstr>
      <vt:lpstr>Interviewing the Complainant</vt:lpstr>
      <vt:lpstr>Interviewing the Accused</vt:lpstr>
      <vt:lpstr>Interviewing the Accused (cont.)</vt:lpstr>
      <vt:lpstr>Who else to interview?</vt:lpstr>
      <vt:lpstr>Documenting Investigations </vt:lpstr>
      <vt:lpstr>Proper Documentation is Key</vt:lpstr>
      <vt:lpstr>Drafting the Report</vt:lpstr>
      <vt:lpstr>How (not) to Document</vt:lpstr>
      <vt:lpstr>Investigative Diary</vt:lpstr>
      <vt:lpstr>Possible Outcomes</vt:lpstr>
      <vt:lpstr>Follow-up</vt:lpstr>
      <vt:lpstr>Comparators </vt:lpstr>
      <vt:lpstr>Technology &amp; Your Investigation </vt:lpstr>
      <vt:lpstr>It’s amazing what people put in writing. </vt:lpstr>
      <vt:lpstr>“Complaining” to AI</vt:lpstr>
      <vt:lpstr>AI and Decisions – RUN AWAY</vt:lpstr>
      <vt:lpstr>AI Tools – Use With Discernment</vt:lpstr>
      <vt:lpstr>Common Pitfalls to Avoid  </vt:lpstr>
      <vt:lpstr>Avoiding the Cat’s Paw</vt:lpstr>
      <vt:lpstr>Common Pitfalls</vt:lpstr>
      <vt:lpstr>Common Pitfalls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Bethany Wilson</dc:creator>
  <cp:lastModifiedBy>Jack Burgin</cp:lastModifiedBy>
  <cp:revision>18</cp:revision>
  <dcterms:created xsi:type="dcterms:W3CDTF">2024-01-10T14:28:08Z</dcterms:created>
  <dcterms:modified xsi:type="dcterms:W3CDTF">2025-08-11T18:10:39Z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