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handoutMasterIdLst>
    <p:handoutMasterId r:id="rId25"/>
  </p:handoutMasterIdLst>
  <p:sldIdLst>
    <p:sldId id="270" r:id="rId2"/>
    <p:sldId id="283" r:id="rId3"/>
    <p:sldId id="284" r:id="rId4"/>
    <p:sldId id="285" r:id="rId5"/>
    <p:sldId id="288" r:id="rId6"/>
    <p:sldId id="289" r:id="rId7"/>
    <p:sldId id="290" r:id="rId8"/>
    <p:sldId id="291" r:id="rId9"/>
    <p:sldId id="292" r:id="rId10"/>
    <p:sldId id="293" r:id="rId11"/>
    <p:sldId id="294" r:id="rId12"/>
    <p:sldId id="295" r:id="rId13"/>
    <p:sldId id="304" r:id="rId14"/>
    <p:sldId id="297" r:id="rId15"/>
    <p:sldId id="287" r:id="rId16"/>
    <p:sldId id="299" r:id="rId17"/>
    <p:sldId id="305" r:id="rId18"/>
    <p:sldId id="306" r:id="rId19"/>
    <p:sldId id="309" r:id="rId20"/>
    <p:sldId id="307" r:id="rId21"/>
    <p:sldId id="308" r:id="rId22"/>
    <p:sldId id="30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BDD470-7772-477B-953F-73B63E0017DB}" v="17" dt="2025-08-14T02:55:04.888"/>
  </p1510:revLst>
</p1510:revInfo>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60"/>
  </p:normalViewPr>
  <p:slideViewPr>
    <p:cSldViewPr snapToGrid="0">
      <p:cViewPr varScale="1">
        <p:scale>
          <a:sx n="71" d="100"/>
          <a:sy n="71" d="100"/>
        </p:scale>
        <p:origin x="516" y="78"/>
      </p:cViewPr>
      <p:guideLst/>
    </p:cSldViewPr>
  </p:slideViewPr>
  <p:notesTextViewPr>
    <p:cViewPr>
      <p:scale>
        <a:sx n="3" d="2"/>
        <a:sy n="3" d="2"/>
      </p:scale>
      <p:origin x="0" y="0"/>
    </p:cViewPr>
  </p:notesTextViewPr>
  <p:notesViewPr>
    <p:cSldViewPr snapToGrid="0">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597F9B-3C32-4CA8-B87C-8C8604342E8C}"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49EBEDC9-210C-4136-9D39-105D9C1B76F3}">
      <dgm:prSet phldrT="[Text]"/>
      <dgm:spPr/>
      <dgm:t>
        <a:bodyPr/>
        <a:lstStyle/>
        <a:p>
          <a:r>
            <a:rPr lang="en-US" dirty="0">
              <a:latin typeface="+mj-lt"/>
            </a:rPr>
            <a:t>Who </a:t>
          </a:r>
          <a:r>
            <a:rPr lang="en-US" b="1" dirty="0">
              <a:latin typeface="+mj-lt"/>
            </a:rPr>
            <a:t>can</a:t>
          </a:r>
          <a:r>
            <a:rPr lang="en-US" dirty="0">
              <a:latin typeface="+mj-lt"/>
            </a:rPr>
            <a:t> be sued under 1</a:t>
          </a:r>
          <a:r>
            <a:rPr lang="en-US" baseline="30000" dirty="0">
              <a:latin typeface="+mj-lt"/>
            </a:rPr>
            <a:t>st</a:t>
          </a:r>
          <a:r>
            <a:rPr lang="en-US" dirty="0">
              <a:latin typeface="+mj-lt"/>
            </a:rPr>
            <a:t>? </a:t>
          </a:r>
        </a:p>
      </dgm:t>
    </dgm:pt>
    <dgm:pt modelId="{18CFDB6E-8EE4-4262-9CF3-6AD84C1861A7}" type="parTrans" cxnId="{DECEF625-2DC3-4407-857A-598A58600A28}">
      <dgm:prSet/>
      <dgm:spPr/>
      <dgm:t>
        <a:bodyPr/>
        <a:lstStyle/>
        <a:p>
          <a:endParaRPr lang="en-US"/>
        </a:p>
      </dgm:t>
    </dgm:pt>
    <dgm:pt modelId="{6482BD3B-4681-4E08-81A5-0A6116CA6ACE}" type="sibTrans" cxnId="{DECEF625-2DC3-4407-857A-598A58600A28}">
      <dgm:prSet/>
      <dgm:spPr/>
      <dgm:t>
        <a:bodyPr/>
        <a:lstStyle/>
        <a:p>
          <a:endParaRPr lang="en-US"/>
        </a:p>
      </dgm:t>
    </dgm:pt>
    <dgm:pt modelId="{EC81833F-A97A-4E8E-875E-73B348193D43}">
      <dgm:prSet phldrT="[Text]"/>
      <dgm:spPr/>
      <dgm:t>
        <a:bodyPr/>
        <a:lstStyle/>
        <a:p>
          <a:r>
            <a:rPr lang="en-US" dirty="0">
              <a:latin typeface="+mj-lt"/>
            </a:rPr>
            <a:t>Public</a:t>
          </a:r>
        </a:p>
        <a:p>
          <a:r>
            <a:rPr lang="en-US" dirty="0">
              <a:latin typeface="+mj-lt"/>
            </a:rPr>
            <a:t>Entities</a:t>
          </a:r>
        </a:p>
      </dgm:t>
    </dgm:pt>
    <dgm:pt modelId="{4FFE4740-4441-4ADD-BBD0-D3CE24F1C489}" type="parTrans" cxnId="{929F0E53-5897-4C07-8EE5-5DFAA38D3EEB}">
      <dgm:prSet/>
      <dgm:spPr/>
      <dgm:t>
        <a:bodyPr/>
        <a:lstStyle/>
        <a:p>
          <a:endParaRPr lang="en-US"/>
        </a:p>
      </dgm:t>
    </dgm:pt>
    <dgm:pt modelId="{35908E5C-10D3-43C6-BD56-0C31FDBB84E4}" type="sibTrans" cxnId="{929F0E53-5897-4C07-8EE5-5DFAA38D3EEB}">
      <dgm:prSet/>
      <dgm:spPr/>
      <dgm:t>
        <a:bodyPr/>
        <a:lstStyle/>
        <a:p>
          <a:endParaRPr lang="en-US"/>
        </a:p>
      </dgm:t>
    </dgm:pt>
    <dgm:pt modelId="{2121D3A9-0DF6-4D37-A09C-F58C537670C6}">
      <dgm:prSet phldrT="[Text]"/>
      <dgm:spPr/>
      <dgm:t>
        <a:bodyPr/>
        <a:lstStyle/>
        <a:p>
          <a:r>
            <a:rPr lang="en-US" dirty="0">
              <a:latin typeface="+mj-lt"/>
            </a:rPr>
            <a:t>Who </a:t>
          </a:r>
          <a:r>
            <a:rPr lang="en-US" b="1" dirty="0">
              <a:latin typeface="+mj-lt"/>
            </a:rPr>
            <a:t>can’t</a:t>
          </a:r>
          <a:r>
            <a:rPr lang="en-US" dirty="0">
              <a:latin typeface="+mj-lt"/>
            </a:rPr>
            <a:t> be sued under 1</a:t>
          </a:r>
          <a:r>
            <a:rPr lang="en-US" baseline="30000" dirty="0">
              <a:latin typeface="+mj-lt"/>
            </a:rPr>
            <a:t>st</a:t>
          </a:r>
          <a:r>
            <a:rPr lang="en-US" dirty="0">
              <a:latin typeface="+mj-lt"/>
            </a:rPr>
            <a:t>? </a:t>
          </a:r>
        </a:p>
      </dgm:t>
    </dgm:pt>
    <dgm:pt modelId="{381ED04D-E10A-47E3-85DB-CC93A5865AC1}" type="parTrans" cxnId="{AF986AC9-B986-44BB-B2BC-F7ADC6B1FE4B}">
      <dgm:prSet/>
      <dgm:spPr/>
      <dgm:t>
        <a:bodyPr/>
        <a:lstStyle/>
        <a:p>
          <a:endParaRPr lang="en-US"/>
        </a:p>
      </dgm:t>
    </dgm:pt>
    <dgm:pt modelId="{16EDA4AB-5162-4568-8293-E7E204F50390}" type="sibTrans" cxnId="{AF986AC9-B986-44BB-B2BC-F7ADC6B1FE4B}">
      <dgm:prSet/>
      <dgm:spPr/>
      <dgm:t>
        <a:bodyPr/>
        <a:lstStyle/>
        <a:p>
          <a:endParaRPr lang="en-US"/>
        </a:p>
      </dgm:t>
    </dgm:pt>
    <dgm:pt modelId="{F4C0FAAE-6B77-44BE-9E9E-62FECF5937A7}">
      <dgm:prSet phldrT="[Text]"/>
      <dgm:spPr/>
      <dgm:t>
        <a:bodyPr/>
        <a:lstStyle/>
        <a:p>
          <a:r>
            <a:rPr lang="en-US" dirty="0">
              <a:latin typeface="+mj-lt"/>
            </a:rPr>
            <a:t>Private</a:t>
          </a:r>
        </a:p>
        <a:p>
          <a:r>
            <a:rPr lang="en-US" dirty="0">
              <a:latin typeface="+mj-lt"/>
            </a:rPr>
            <a:t>Entities</a:t>
          </a:r>
        </a:p>
      </dgm:t>
    </dgm:pt>
    <dgm:pt modelId="{69F11003-FA17-4DC6-A829-5625D76D3E89}" type="parTrans" cxnId="{075D5A8E-CCF8-40B4-9B19-A3A1C5B26FE2}">
      <dgm:prSet/>
      <dgm:spPr/>
      <dgm:t>
        <a:bodyPr/>
        <a:lstStyle/>
        <a:p>
          <a:endParaRPr lang="en-US"/>
        </a:p>
      </dgm:t>
    </dgm:pt>
    <dgm:pt modelId="{CC45D557-991D-4C41-8E9F-058BCC6327E1}" type="sibTrans" cxnId="{075D5A8E-CCF8-40B4-9B19-A3A1C5B26FE2}">
      <dgm:prSet/>
      <dgm:spPr/>
      <dgm:t>
        <a:bodyPr/>
        <a:lstStyle/>
        <a:p>
          <a:endParaRPr lang="en-US"/>
        </a:p>
      </dgm:t>
    </dgm:pt>
    <dgm:pt modelId="{5A387289-5296-405E-A70C-D8D43820C4FC}" type="pres">
      <dgm:prSet presAssocID="{18597F9B-3C32-4CA8-B87C-8C8604342E8C}" presName="Name0" presStyleCnt="0">
        <dgm:presLayoutVars>
          <dgm:chMax val="2"/>
          <dgm:dir/>
          <dgm:animOne val="branch"/>
          <dgm:animLvl val="lvl"/>
          <dgm:resizeHandles val="exact"/>
        </dgm:presLayoutVars>
      </dgm:prSet>
      <dgm:spPr/>
    </dgm:pt>
    <dgm:pt modelId="{99238394-8D3A-4565-946B-E042E6D9C71B}" type="pres">
      <dgm:prSet presAssocID="{18597F9B-3C32-4CA8-B87C-8C8604342E8C}" presName="Background" presStyleLbl="node1" presStyleIdx="0" presStyleCnt="1"/>
      <dgm:spPr/>
    </dgm:pt>
    <dgm:pt modelId="{B3AC8E73-4DC2-48D5-891D-7428CB1FA90A}" type="pres">
      <dgm:prSet presAssocID="{18597F9B-3C32-4CA8-B87C-8C8604342E8C}" presName="Divider" presStyleLbl="callout" presStyleIdx="0" presStyleCnt="1"/>
      <dgm:spPr/>
    </dgm:pt>
    <dgm:pt modelId="{527044CF-015B-43C6-BB2A-4A0220DD68B8}" type="pres">
      <dgm:prSet presAssocID="{18597F9B-3C32-4CA8-B87C-8C8604342E8C}" presName="ChildText1" presStyleLbl="revTx" presStyleIdx="0" presStyleCnt="0">
        <dgm:presLayoutVars>
          <dgm:chMax val="0"/>
          <dgm:chPref val="0"/>
          <dgm:bulletEnabled val="1"/>
        </dgm:presLayoutVars>
      </dgm:prSet>
      <dgm:spPr/>
    </dgm:pt>
    <dgm:pt modelId="{267E6105-1E5D-4686-B656-5163E0111130}" type="pres">
      <dgm:prSet presAssocID="{18597F9B-3C32-4CA8-B87C-8C8604342E8C}" presName="ChildText2" presStyleLbl="revTx" presStyleIdx="0" presStyleCnt="0">
        <dgm:presLayoutVars>
          <dgm:chMax val="0"/>
          <dgm:chPref val="0"/>
          <dgm:bulletEnabled val="1"/>
        </dgm:presLayoutVars>
      </dgm:prSet>
      <dgm:spPr/>
    </dgm:pt>
    <dgm:pt modelId="{6657A667-DED8-4111-9833-8E0E66966DD9}" type="pres">
      <dgm:prSet presAssocID="{18597F9B-3C32-4CA8-B87C-8C8604342E8C}" presName="ParentText1" presStyleLbl="revTx" presStyleIdx="0" presStyleCnt="0">
        <dgm:presLayoutVars>
          <dgm:chMax val="1"/>
          <dgm:chPref val="1"/>
        </dgm:presLayoutVars>
      </dgm:prSet>
      <dgm:spPr/>
    </dgm:pt>
    <dgm:pt modelId="{237B40A2-337D-4DEE-A224-F274F26A5A24}" type="pres">
      <dgm:prSet presAssocID="{18597F9B-3C32-4CA8-B87C-8C8604342E8C}" presName="ParentShape1" presStyleLbl="alignImgPlace1" presStyleIdx="0" presStyleCnt="2">
        <dgm:presLayoutVars/>
      </dgm:prSet>
      <dgm:spPr/>
    </dgm:pt>
    <dgm:pt modelId="{131C40B0-E2EB-4BD0-A205-83D84014AE22}" type="pres">
      <dgm:prSet presAssocID="{18597F9B-3C32-4CA8-B87C-8C8604342E8C}" presName="ParentText2" presStyleLbl="revTx" presStyleIdx="0" presStyleCnt="0">
        <dgm:presLayoutVars>
          <dgm:chMax val="1"/>
          <dgm:chPref val="1"/>
        </dgm:presLayoutVars>
      </dgm:prSet>
      <dgm:spPr/>
    </dgm:pt>
    <dgm:pt modelId="{59BC60F1-BF5E-4D14-BF51-A9075389BA1F}" type="pres">
      <dgm:prSet presAssocID="{18597F9B-3C32-4CA8-B87C-8C8604342E8C}" presName="ParentShape2" presStyleLbl="alignImgPlace1" presStyleIdx="1" presStyleCnt="2">
        <dgm:presLayoutVars/>
      </dgm:prSet>
      <dgm:spPr/>
    </dgm:pt>
  </dgm:ptLst>
  <dgm:cxnLst>
    <dgm:cxn modelId="{D8C24B0E-DDD7-4C12-93E0-189C25573800}" type="presOf" srcId="{2121D3A9-0DF6-4D37-A09C-F58C537670C6}" destId="{59BC60F1-BF5E-4D14-BF51-A9075389BA1F}" srcOrd="1" destOrd="0" presId="urn:microsoft.com/office/officeart/2009/3/layout/OpposingIdeas"/>
    <dgm:cxn modelId="{DECEF625-2DC3-4407-857A-598A58600A28}" srcId="{18597F9B-3C32-4CA8-B87C-8C8604342E8C}" destId="{49EBEDC9-210C-4136-9D39-105D9C1B76F3}" srcOrd="0" destOrd="0" parTransId="{18CFDB6E-8EE4-4262-9CF3-6AD84C1861A7}" sibTransId="{6482BD3B-4681-4E08-81A5-0A6116CA6ACE}"/>
    <dgm:cxn modelId="{67F7215D-8061-4E51-BD91-A474FA98718F}" type="presOf" srcId="{F4C0FAAE-6B77-44BE-9E9E-62FECF5937A7}" destId="{267E6105-1E5D-4686-B656-5163E0111130}" srcOrd="0" destOrd="0" presId="urn:microsoft.com/office/officeart/2009/3/layout/OpposingIdeas"/>
    <dgm:cxn modelId="{929F0E53-5897-4C07-8EE5-5DFAA38D3EEB}" srcId="{49EBEDC9-210C-4136-9D39-105D9C1B76F3}" destId="{EC81833F-A97A-4E8E-875E-73B348193D43}" srcOrd="0" destOrd="0" parTransId="{4FFE4740-4441-4ADD-BBD0-D3CE24F1C489}" sibTransId="{35908E5C-10D3-43C6-BD56-0C31FDBB84E4}"/>
    <dgm:cxn modelId="{D9E08B74-1483-4B8A-A4ED-DE9447964ABF}" type="presOf" srcId="{EC81833F-A97A-4E8E-875E-73B348193D43}" destId="{527044CF-015B-43C6-BB2A-4A0220DD68B8}" srcOrd="0" destOrd="0" presId="urn:microsoft.com/office/officeart/2009/3/layout/OpposingIdeas"/>
    <dgm:cxn modelId="{075D5A8E-CCF8-40B4-9B19-A3A1C5B26FE2}" srcId="{2121D3A9-0DF6-4D37-A09C-F58C537670C6}" destId="{F4C0FAAE-6B77-44BE-9E9E-62FECF5937A7}" srcOrd="0" destOrd="0" parTransId="{69F11003-FA17-4DC6-A829-5625D76D3E89}" sibTransId="{CC45D557-991D-4C41-8E9F-058BCC6327E1}"/>
    <dgm:cxn modelId="{CD94D09F-841C-4471-85EF-D6E417C5BB97}" type="presOf" srcId="{2121D3A9-0DF6-4D37-A09C-F58C537670C6}" destId="{131C40B0-E2EB-4BD0-A205-83D84014AE22}" srcOrd="0" destOrd="0" presId="urn:microsoft.com/office/officeart/2009/3/layout/OpposingIdeas"/>
    <dgm:cxn modelId="{C17145A9-5B2C-4075-B90C-D13F9287D918}" type="presOf" srcId="{49EBEDC9-210C-4136-9D39-105D9C1B76F3}" destId="{6657A667-DED8-4111-9833-8E0E66966DD9}" srcOrd="0" destOrd="0" presId="urn:microsoft.com/office/officeart/2009/3/layout/OpposingIdeas"/>
    <dgm:cxn modelId="{12BDEBAC-2CCA-4130-810F-6684ECA618D3}" type="presOf" srcId="{49EBEDC9-210C-4136-9D39-105D9C1B76F3}" destId="{237B40A2-337D-4DEE-A224-F274F26A5A24}" srcOrd="1" destOrd="0" presId="urn:microsoft.com/office/officeart/2009/3/layout/OpposingIdeas"/>
    <dgm:cxn modelId="{AF986AC9-B986-44BB-B2BC-F7ADC6B1FE4B}" srcId="{18597F9B-3C32-4CA8-B87C-8C8604342E8C}" destId="{2121D3A9-0DF6-4D37-A09C-F58C537670C6}" srcOrd="1" destOrd="0" parTransId="{381ED04D-E10A-47E3-85DB-CC93A5865AC1}" sibTransId="{16EDA4AB-5162-4568-8293-E7E204F50390}"/>
    <dgm:cxn modelId="{0184DCD1-3DCB-48C9-8BAA-BDE73A853B8A}" type="presOf" srcId="{18597F9B-3C32-4CA8-B87C-8C8604342E8C}" destId="{5A387289-5296-405E-A70C-D8D43820C4FC}" srcOrd="0" destOrd="0" presId="urn:microsoft.com/office/officeart/2009/3/layout/OpposingIdeas"/>
    <dgm:cxn modelId="{5C92D958-A4FF-4B73-81D2-BC6B8CED41A9}" type="presParOf" srcId="{5A387289-5296-405E-A70C-D8D43820C4FC}" destId="{99238394-8D3A-4565-946B-E042E6D9C71B}" srcOrd="0" destOrd="0" presId="urn:microsoft.com/office/officeart/2009/3/layout/OpposingIdeas"/>
    <dgm:cxn modelId="{AFD6FAC8-2E3D-4E38-BD7C-3CB4279461DF}" type="presParOf" srcId="{5A387289-5296-405E-A70C-D8D43820C4FC}" destId="{B3AC8E73-4DC2-48D5-891D-7428CB1FA90A}" srcOrd="1" destOrd="0" presId="urn:microsoft.com/office/officeart/2009/3/layout/OpposingIdeas"/>
    <dgm:cxn modelId="{54535322-E869-4F37-8A01-C47A9F0A2023}" type="presParOf" srcId="{5A387289-5296-405E-A70C-D8D43820C4FC}" destId="{527044CF-015B-43C6-BB2A-4A0220DD68B8}" srcOrd="2" destOrd="0" presId="urn:microsoft.com/office/officeart/2009/3/layout/OpposingIdeas"/>
    <dgm:cxn modelId="{33F3BEB2-54B6-4CC2-A58C-5734CCC5524A}" type="presParOf" srcId="{5A387289-5296-405E-A70C-D8D43820C4FC}" destId="{267E6105-1E5D-4686-B656-5163E0111130}" srcOrd="3" destOrd="0" presId="urn:microsoft.com/office/officeart/2009/3/layout/OpposingIdeas"/>
    <dgm:cxn modelId="{916CB74E-125C-43C3-AE3B-3D245CBE9915}" type="presParOf" srcId="{5A387289-5296-405E-A70C-D8D43820C4FC}" destId="{6657A667-DED8-4111-9833-8E0E66966DD9}" srcOrd="4" destOrd="0" presId="urn:microsoft.com/office/officeart/2009/3/layout/OpposingIdeas"/>
    <dgm:cxn modelId="{73A90099-7816-484F-B6AF-D581B1ED67BC}" type="presParOf" srcId="{5A387289-5296-405E-A70C-D8D43820C4FC}" destId="{237B40A2-337D-4DEE-A224-F274F26A5A24}" srcOrd="5" destOrd="0" presId="urn:microsoft.com/office/officeart/2009/3/layout/OpposingIdeas"/>
    <dgm:cxn modelId="{737569BE-0CA9-4975-A6D5-3EE1A0D9CAC6}" type="presParOf" srcId="{5A387289-5296-405E-A70C-D8D43820C4FC}" destId="{131C40B0-E2EB-4BD0-A205-83D84014AE22}" srcOrd="6" destOrd="0" presId="urn:microsoft.com/office/officeart/2009/3/layout/OpposingIdeas"/>
    <dgm:cxn modelId="{50C69A87-9AAB-4A20-B79B-DCDFCB3890BE}" type="presParOf" srcId="{5A387289-5296-405E-A70C-D8D43820C4FC}" destId="{59BC60F1-BF5E-4D14-BF51-A9075389BA1F}"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38394-8D3A-4565-946B-E042E6D9C71B}">
      <dsp:nvSpPr>
        <dsp:cNvPr id="0" name=""/>
        <dsp:cNvSpPr/>
      </dsp:nvSpPr>
      <dsp:spPr>
        <a:xfrm>
          <a:off x="2818528" y="899198"/>
          <a:ext cx="6491683" cy="3491005"/>
        </a:xfrm>
        <a:prstGeom prst="round2DiagRect">
          <a:avLst>
            <a:gd name="adj1" fmla="val 0"/>
            <a:gd name="adj2"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AC8E73-4DC2-48D5-891D-7428CB1FA90A}">
      <dsp:nvSpPr>
        <dsp:cNvPr id="0" name=""/>
        <dsp:cNvSpPr/>
      </dsp:nvSpPr>
      <dsp:spPr>
        <a:xfrm>
          <a:off x="6064370" y="1269456"/>
          <a:ext cx="865" cy="2750489"/>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7044CF-015B-43C6-BB2A-4A0220DD68B8}">
      <dsp:nvSpPr>
        <dsp:cNvPr id="0" name=""/>
        <dsp:cNvSpPr/>
      </dsp:nvSpPr>
      <dsp:spPr>
        <a:xfrm>
          <a:off x="3034917" y="1163668"/>
          <a:ext cx="2813062" cy="29620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t" anchorCtr="0">
          <a:noAutofit/>
        </a:bodyPr>
        <a:lstStyle/>
        <a:p>
          <a:pPr marL="0" lvl="0" indent="0" algn="l" defTabSz="2489200">
            <a:lnSpc>
              <a:spcPct val="90000"/>
            </a:lnSpc>
            <a:spcBef>
              <a:spcPct val="0"/>
            </a:spcBef>
            <a:spcAft>
              <a:spcPct val="35000"/>
            </a:spcAft>
            <a:buNone/>
          </a:pPr>
          <a:r>
            <a:rPr lang="en-US" sz="5600" kern="1200" dirty="0">
              <a:latin typeface="+mj-lt"/>
            </a:rPr>
            <a:t>Public</a:t>
          </a:r>
        </a:p>
        <a:p>
          <a:pPr marL="0" lvl="0" indent="0" algn="l" defTabSz="2489200">
            <a:lnSpc>
              <a:spcPct val="90000"/>
            </a:lnSpc>
            <a:spcBef>
              <a:spcPct val="0"/>
            </a:spcBef>
            <a:spcAft>
              <a:spcPct val="35000"/>
            </a:spcAft>
            <a:buNone/>
          </a:pPr>
          <a:r>
            <a:rPr lang="en-US" sz="5600" kern="1200" dirty="0">
              <a:latin typeface="+mj-lt"/>
            </a:rPr>
            <a:t>Entities</a:t>
          </a:r>
        </a:p>
      </dsp:txBody>
      <dsp:txXfrm>
        <a:off x="3034917" y="1163668"/>
        <a:ext cx="2813062" cy="2962065"/>
      </dsp:txXfrm>
    </dsp:sp>
    <dsp:sp modelId="{267E6105-1E5D-4686-B656-5163E0111130}">
      <dsp:nvSpPr>
        <dsp:cNvPr id="0" name=""/>
        <dsp:cNvSpPr/>
      </dsp:nvSpPr>
      <dsp:spPr>
        <a:xfrm>
          <a:off x="6280759" y="1163668"/>
          <a:ext cx="2813062" cy="29620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t" anchorCtr="0">
          <a:noAutofit/>
        </a:bodyPr>
        <a:lstStyle/>
        <a:p>
          <a:pPr marL="0" lvl="0" indent="0" algn="l" defTabSz="2489200">
            <a:lnSpc>
              <a:spcPct val="90000"/>
            </a:lnSpc>
            <a:spcBef>
              <a:spcPct val="0"/>
            </a:spcBef>
            <a:spcAft>
              <a:spcPct val="35000"/>
            </a:spcAft>
            <a:buNone/>
          </a:pPr>
          <a:r>
            <a:rPr lang="en-US" sz="5600" kern="1200" dirty="0">
              <a:latin typeface="+mj-lt"/>
            </a:rPr>
            <a:t>Private</a:t>
          </a:r>
        </a:p>
        <a:p>
          <a:pPr marL="0" lvl="0" indent="0" algn="l" defTabSz="2489200">
            <a:lnSpc>
              <a:spcPct val="90000"/>
            </a:lnSpc>
            <a:spcBef>
              <a:spcPct val="0"/>
            </a:spcBef>
            <a:spcAft>
              <a:spcPct val="35000"/>
            </a:spcAft>
            <a:buNone/>
          </a:pPr>
          <a:r>
            <a:rPr lang="en-US" sz="5600" kern="1200" dirty="0">
              <a:latin typeface="+mj-lt"/>
            </a:rPr>
            <a:t>Entities</a:t>
          </a:r>
        </a:p>
      </dsp:txBody>
      <dsp:txXfrm>
        <a:off x="6280759" y="1163668"/>
        <a:ext cx="2813062" cy="2962065"/>
      </dsp:txXfrm>
    </dsp:sp>
    <dsp:sp modelId="{237B40A2-337D-4DEE-A224-F274F26A5A24}">
      <dsp:nvSpPr>
        <dsp:cNvPr id="0" name=""/>
        <dsp:cNvSpPr/>
      </dsp:nvSpPr>
      <dsp:spPr>
        <a:xfrm rot="16200000">
          <a:off x="373370" y="1363211"/>
          <a:ext cx="3808369" cy="1081947"/>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kern="1200" dirty="0">
              <a:latin typeface="+mj-lt"/>
            </a:rPr>
            <a:t>Who </a:t>
          </a:r>
          <a:r>
            <a:rPr lang="en-US" sz="1800" b="1" kern="1200" dirty="0">
              <a:latin typeface="+mj-lt"/>
            </a:rPr>
            <a:t>can</a:t>
          </a:r>
          <a:r>
            <a:rPr lang="en-US" sz="1800" kern="1200" dirty="0">
              <a:latin typeface="+mj-lt"/>
            </a:rPr>
            <a:t> be sued under 1</a:t>
          </a:r>
          <a:r>
            <a:rPr lang="en-US" sz="1800" kern="1200" baseline="30000" dirty="0">
              <a:latin typeface="+mj-lt"/>
            </a:rPr>
            <a:t>st</a:t>
          </a:r>
          <a:r>
            <a:rPr lang="en-US" sz="1800" kern="1200" dirty="0">
              <a:latin typeface="+mj-lt"/>
            </a:rPr>
            <a:t>? </a:t>
          </a:r>
        </a:p>
      </dsp:txBody>
      <dsp:txXfrm>
        <a:off x="536890" y="1798137"/>
        <a:ext cx="3481330" cy="539135"/>
      </dsp:txXfrm>
    </dsp:sp>
    <dsp:sp modelId="{59BC60F1-BF5E-4D14-BF51-A9075389BA1F}">
      <dsp:nvSpPr>
        <dsp:cNvPr id="0" name=""/>
        <dsp:cNvSpPr/>
      </dsp:nvSpPr>
      <dsp:spPr>
        <a:xfrm rot="5400000">
          <a:off x="7947000" y="2844243"/>
          <a:ext cx="3808369" cy="1081947"/>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kern="1200" dirty="0">
              <a:latin typeface="+mj-lt"/>
            </a:rPr>
            <a:t>Who </a:t>
          </a:r>
          <a:r>
            <a:rPr lang="en-US" sz="1800" b="1" kern="1200" dirty="0">
              <a:latin typeface="+mj-lt"/>
            </a:rPr>
            <a:t>can’t</a:t>
          </a:r>
          <a:r>
            <a:rPr lang="en-US" sz="1800" kern="1200" dirty="0">
              <a:latin typeface="+mj-lt"/>
            </a:rPr>
            <a:t> be sued under 1</a:t>
          </a:r>
          <a:r>
            <a:rPr lang="en-US" sz="1800" kern="1200" baseline="30000" dirty="0">
              <a:latin typeface="+mj-lt"/>
            </a:rPr>
            <a:t>st</a:t>
          </a:r>
          <a:r>
            <a:rPr lang="en-US" sz="1800" kern="1200" dirty="0">
              <a:latin typeface="+mj-lt"/>
            </a:rPr>
            <a:t>? </a:t>
          </a:r>
        </a:p>
      </dsp:txBody>
      <dsp:txXfrm>
        <a:off x="8110520" y="2952130"/>
        <a:ext cx="3481330" cy="539135"/>
      </dsp:txXfrm>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700FC0-9E7A-4C53-8A3B-3C3C9A736C42}" type="datetimeFigureOut">
              <a:rPr lang="en-US" smtClean="0"/>
              <a:t>8/14/2025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48944F-81ED-4843-A3E6-D41A6908762D}" type="slidenum">
              <a:rPr lang="en-US" smtClean="0"/>
              <a:t>‹#›</a:t>
            </a:fld>
            <a:endParaRPr lang="en-US"/>
          </a:p>
        </p:txBody>
      </p:sp>
    </p:spTree>
    <p:extLst>
      <p:ext uri="{BB962C8B-B14F-4D97-AF65-F5344CB8AC3E}">
        <p14:creationId xmlns:p14="http://schemas.microsoft.com/office/powerpoint/2010/main" val="1450714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122B6-E47E-4A80-A9F3-23FD10D674FE}"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1C5CE-222C-4659-9A99-B99FC42AF6EC}" type="slidenum">
              <a:rPr lang="en-US" smtClean="0"/>
              <a:t>‹#›</a:t>
            </a:fld>
            <a:endParaRPr lang="en-US"/>
          </a:p>
        </p:txBody>
      </p:sp>
    </p:spTree>
    <p:extLst>
      <p:ext uri="{BB962C8B-B14F-4D97-AF65-F5344CB8AC3E}">
        <p14:creationId xmlns:p14="http://schemas.microsoft.com/office/powerpoint/2010/main" val="221252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66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Footer Placeholder 8"/>
          <p:cNvSpPr>
            <a:spLocks noGrp="1"/>
          </p:cNvSpPr>
          <p:nvPr>
            <p:ph type="ftr" sz="quarter" idx="12"/>
          </p:nvPr>
        </p:nvSpPr>
        <p:spPr/>
        <p:txBody>
          <a:bodyPr/>
          <a:lstStyle>
            <a:lvl1pPr>
              <a:defRPr>
                <a:solidFill>
                  <a:schemeClr val="tx1"/>
                </a:solidFill>
              </a:defRPr>
            </a:lvl1pPr>
          </a:lstStyle>
          <a:p>
            <a:r>
              <a:rPr lang="en-US" dirty="0"/>
              <a:t>Add a footer</a:t>
            </a:r>
          </a:p>
        </p:txBody>
      </p:sp>
      <p:sp>
        <p:nvSpPr>
          <p:cNvPr id="7" name="Date Placeholder 6"/>
          <p:cNvSpPr>
            <a:spLocks noGrp="1"/>
          </p:cNvSpPr>
          <p:nvPr>
            <p:ph type="dt" sz="half" idx="10"/>
          </p:nvPr>
        </p:nvSpPr>
        <p:spPr/>
        <p:txBody>
          <a:bodyPr/>
          <a:lstStyle>
            <a:lvl1pPr>
              <a:defRPr>
                <a:solidFill>
                  <a:schemeClr val="tx1"/>
                </a:solidFill>
              </a:defRPr>
            </a:lvl1pPr>
          </a:lstStyle>
          <a:p>
            <a:fld id="{349BF3EA-1A78-4F07-BDC0-C8A1BD461199}" type="datetimeFigureOut">
              <a:rPr lang="en-US" smtClean="0"/>
              <a:pPr/>
              <a:t>8/14/2025</a:t>
            </a:fld>
            <a:endParaRPr lang="en-US"/>
          </a:p>
        </p:txBody>
      </p:sp>
      <p:sp>
        <p:nvSpPr>
          <p:cNvPr id="8" name="Slide Number Placeholder 7"/>
          <p:cNvSpPr>
            <a:spLocks noGrp="1"/>
          </p:cNvSpPr>
          <p:nvPr>
            <p:ph type="sldNum" sz="quarter" idx="11"/>
          </p:nvPr>
        </p:nvSpPr>
        <p:spPr/>
        <p:txBody>
          <a:bodyPr/>
          <a:lstStyle>
            <a:lvl1pPr>
              <a:defRPr>
                <a:solidFill>
                  <a:schemeClr val="tx1"/>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279482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effectLs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49BF3EA-1A78-4F07-BDC0-C8A1BD461199}" type="datetimeFigureOut">
              <a:rPr lang="en-US" smtClean="0"/>
              <a:t>8/14/2025</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417299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2060"/>
                </a:solidFill>
                <a:effectLst/>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49BF3EA-1A78-4F07-BDC0-C8A1BD461199}" type="datetimeFigureOut">
              <a:rPr lang="en-US" smtClean="0"/>
              <a:t>8/14/2025</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71199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buFont typeface="Arial" pitchFamily="34" charset="0"/>
              <a:buChar char="•"/>
              <a:defRPr>
                <a:solidFill>
                  <a:schemeClr val="tx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49BF3EA-1A78-4F07-BDC0-C8A1BD461199}" type="datetimeFigureOut">
              <a:rPr lang="en-US" smtClean="0"/>
              <a:t>8/14/2025</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38106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rgbClr val="002060"/>
                </a:solidFill>
                <a:effectLst/>
                <a:latin typeface="+mj-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rgbClr val="00206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49BF3EA-1A78-4F07-BDC0-C8A1BD461199}" type="datetimeFigureOut">
              <a:rPr lang="en-US" smtClean="0"/>
              <a:t>8/14/2025</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41568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effectLst/>
              </a:defRPr>
            </a:lvl1pPr>
          </a:lstStyle>
          <a:p>
            <a:r>
              <a:rPr lang="en-US" dirty="0"/>
              <a:t>Click to edit Master title style</a:t>
            </a:r>
          </a:p>
        </p:txBody>
      </p:sp>
      <p:sp>
        <p:nvSpPr>
          <p:cNvPr id="9" name="Content Placeholder 8"/>
          <p:cNvSpPr>
            <a:spLocks noGrp="1"/>
          </p:cNvSpPr>
          <p:nvPr>
            <p:ph sz="quarter" idx="13"/>
          </p:nvPr>
        </p:nvSpPr>
        <p:spPr>
          <a:xfrm>
            <a:off x="487680" y="1600200"/>
            <a:ext cx="5388864" cy="4526280"/>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400">
                <a:solidFill>
                  <a:srgbClr val="002060"/>
                </a:solidFill>
              </a:defRPr>
            </a:lvl1pPr>
            <a:lvl2pPr>
              <a:defRPr sz="1600">
                <a:solidFill>
                  <a:srgbClr val="002060"/>
                </a:solidFill>
              </a:defRPr>
            </a:lvl2pPr>
            <a:lvl3pPr>
              <a:defRPr sz="16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49BF3EA-1A78-4F07-BDC0-C8A1BD461199}" type="datetimeFigureOut">
              <a:rPr lang="en-US" smtClean="0"/>
              <a:t>8/14/2025</a:t>
            </a:fld>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53333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effectLst/>
              </a:defRPr>
            </a:lvl1pPr>
          </a:lstStyle>
          <a:p>
            <a:r>
              <a:rPr lang="en-US" dirty="0"/>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solidFill>
                  <a:srgbClr val="002060"/>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10"/>
          <p:cNvSpPr>
            <a:spLocks noGrp="1"/>
          </p:cNvSpPr>
          <p:nvPr>
            <p:ph sz="quarter" idx="13"/>
          </p:nvPr>
        </p:nvSpPr>
        <p:spPr>
          <a:xfrm>
            <a:off x="609600" y="2212848"/>
            <a:ext cx="5388864" cy="3913632"/>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solidFill>
                  <a:srgbClr val="002060"/>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12"/>
          <p:cNvSpPr>
            <a:spLocks noGrp="1"/>
          </p:cNvSpPr>
          <p:nvPr>
            <p:ph sz="quarter" idx="14"/>
          </p:nvPr>
        </p:nvSpPr>
        <p:spPr>
          <a:xfrm>
            <a:off x="6230112" y="2212849"/>
            <a:ext cx="5388864" cy="3913187"/>
          </a:xfrm>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49BF3EA-1A78-4F07-BDC0-C8A1BD461199}" type="datetimeFigureOut">
              <a:rPr lang="en-US" smtClean="0"/>
              <a:t>8/14/2025</a:t>
            </a:fld>
            <a:endParaRPr lang="en-US"/>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24459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9625"/>
            <a:ext cx="10972800" cy="1600200"/>
          </a:xfrm>
        </p:spPr>
        <p:txBody>
          <a:bodyPr/>
          <a:lstStyle>
            <a:lvl1pPr>
              <a:defRPr>
                <a:solidFill>
                  <a:srgbClr val="002060"/>
                </a:solidFill>
                <a:effectLst/>
              </a:defRPr>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49BF3EA-1A78-4F07-BDC0-C8A1BD461199}" type="datetimeFigureOut">
              <a:rPr lang="en-US" smtClean="0"/>
              <a:t>8/14/2025</a:t>
            </a:fld>
            <a:endParaRPr lang="en-US"/>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06798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349BF3EA-1A78-4F07-BDC0-C8A1BD461199}" type="datetimeFigureOut">
              <a:rPr lang="en-US" smtClean="0"/>
              <a:t>8/14/2025</a:t>
            </a:fld>
            <a:endParaRPr lang="en-US"/>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54600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solidFill>
                  <a:srgbClr val="002060"/>
                </a:solidFill>
                <a:effectLst/>
              </a:defRPr>
            </a:lvl1pPr>
          </a:lstStyle>
          <a:p>
            <a:r>
              <a:rPr lang="en-US" dirty="0"/>
              <a:t>Click to edit Master title style</a:t>
            </a:r>
          </a:p>
        </p:txBody>
      </p:sp>
      <p:sp>
        <p:nvSpPr>
          <p:cNvPr id="3" name="Content Placeholder 2"/>
          <p:cNvSpPr>
            <a:spLocks noGrp="1"/>
          </p:cNvSpPr>
          <p:nvPr>
            <p:ph idx="1"/>
          </p:nvPr>
        </p:nvSpPr>
        <p:spPr>
          <a:xfrm>
            <a:off x="958850" y="273051"/>
            <a:ext cx="6661151" cy="5853113"/>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49BF3EA-1A78-4F07-BDC0-C8A1BD461199}" type="datetimeFigureOut">
              <a:rPr lang="en-US" smtClean="0"/>
              <a:t>8/14/2025</a:t>
            </a:fld>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0778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solidFill>
                  <a:srgbClr val="002060"/>
                </a:solidFill>
                <a:effectLst/>
              </a:defRPr>
            </a:lvl1pPr>
          </a:lstStyle>
          <a:p>
            <a:r>
              <a:rPr lang="en-US" dirty="0"/>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solidFill>
                  <a:srgbClr val="00206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49BF3EA-1A78-4F07-BDC0-C8A1BD461199}" type="datetimeFigureOut">
              <a:rPr lang="en-US" smtClean="0"/>
              <a:t>8/14/2025</a:t>
            </a:fld>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65547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2">
        <a:schemeClr val="bg2"/>
      </p:bgRef>
    </p:bg>
    <p:spTree>
      <p:nvGrpSpPr>
        <p:cNvPr id="1" name=""/>
        <p:cNvGrpSpPr/>
        <p:nvPr/>
      </p:nvGrpSpPr>
      <p:grpSpPr>
        <a:xfrm>
          <a:off x="0" y="0"/>
          <a:ext cx="0" cy="0"/>
          <a:chOff x="0" y="0"/>
          <a:chExt cx="0" cy="0"/>
        </a:xfrm>
      </p:grpSpPr>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tx1">
                  <a:lumMod val="65000"/>
                  <a:lumOff val="35000"/>
                </a:schemeClr>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65000"/>
                  <a:lumOff val="35000"/>
                </a:schemeClr>
              </a:solidFill>
            </a:endParaRPr>
          </a:p>
        </p:txBody>
      </p:sp>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solidFill>
                <a:latin typeface="Century Gothic" pitchFamily="34" charset="0"/>
              </a:defRPr>
            </a:lvl1pPr>
          </a:lstStyle>
          <a:p>
            <a:r>
              <a:rPr lang="en-US" dirty="0"/>
              <a:t>Add a footer</a:t>
            </a:r>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solidFill>
                <a:latin typeface="Century Gothic" pitchFamily="34" charset="0"/>
              </a:defRPr>
            </a:lvl1pPr>
          </a:lstStyle>
          <a:p>
            <a:fld id="{349BF3EA-1A78-4F07-BDC0-C8A1BD461199}" type="datetimeFigureOut">
              <a:rPr lang="en-US" smtClean="0"/>
              <a:pPr/>
              <a:t>8/14/2025</a:t>
            </a:fld>
            <a:endParaRPr lang="en-US" dirty="0"/>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solidFill>
                <a:latin typeface="Century Gothic" pitchFamily="34" charset="0"/>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30122519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ts val="4800"/>
        </a:lnSpc>
        <a:spcBef>
          <a:spcPct val="0"/>
        </a:spcBef>
        <a:buNone/>
        <a:defRPr sz="4800" kern="1200">
          <a:solidFill>
            <a:srgbClr val="002060"/>
          </a:solidFill>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rgbClr val="002060"/>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2060"/>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49260"/>
            <a:ext cx="10363200" cy="2159480"/>
          </a:xfrm>
        </p:spPr>
        <p:txBody>
          <a:bodyPr/>
          <a:lstStyle/>
          <a:p>
            <a:r>
              <a:rPr lang="en-US" sz="4400" dirty="0"/>
              <a:t>Comparing Public &amp; Private Sector Employer Requirements Under the 1</a:t>
            </a:r>
            <a:r>
              <a:rPr lang="en-US" sz="4400" baseline="30000" dirty="0"/>
              <a:t>st</a:t>
            </a:r>
            <a:r>
              <a:rPr lang="en-US" sz="4400" dirty="0"/>
              <a:t> Amendment &amp; the NLRA </a:t>
            </a:r>
          </a:p>
        </p:txBody>
      </p:sp>
      <p:sp>
        <p:nvSpPr>
          <p:cNvPr id="3" name="Content Placeholder 2"/>
          <p:cNvSpPr>
            <a:spLocks noGrp="1"/>
          </p:cNvSpPr>
          <p:nvPr>
            <p:ph type="subTitle" idx="1"/>
          </p:nvPr>
        </p:nvSpPr>
        <p:spPr/>
        <p:txBody>
          <a:bodyPr>
            <a:normAutofit fontScale="77500" lnSpcReduction="20000"/>
          </a:bodyPr>
          <a:lstStyle/>
          <a:p>
            <a:endParaRPr lang="en-US" dirty="0"/>
          </a:p>
          <a:p>
            <a:r>
              <a:rPr lang="en-US" dirty="0">
                <a:latin typeface="+mj-lt"/>
              </a:rPr>
              <a:t>Chris W. McCarty </a:t>
            </a:r>
          </a:p>
          <a:p>
            <a:r>
              <a:rPr lang="en-US" dirty="0">
                <a:latin typeface="+mj-lt"/>
              </a:rPr>
              <a:t>Lewis Thomason, P.C. </a:t>
            </a:r>
          </a:p>
          <a:p>
            <a:r>
              <a:rPr lang="en-US" dirty="0">
                <a:latin typeface="+mj-lt"/>
              </a:rPr>
              <a:t>Knoxville, TN </a:t>
            </a:r>
          </a:p>
        </p:txBody>
      </p:sp>
      <p:pic>
        <p:nvPicPr>
          <p:cNvPr id="1026" name="Picture 2" descr="Suppliers – L - Denny's Franchise Association">
            <a:extLst>
              <a:ext uri="{FF2B5EF4-FFF2-40B4-BE49-F238E27FC236}">
                <a16:creationId xmlns:a16="http://schemas.microsoft.com/office/drawing/2014/main" id="{C7962F2A-81BA-1F6B-567C-6071B7AF2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2934" y="301924"/>
            <a:ext cx="2940531" cy="139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35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0C1E-A74B-CB6D-E8B7-D7327B95F2B4}"/>
              </a:ext>
            </a:extLst>
          </p:cNvPr>
          <p:cNvSpPr>
            <a:spLocks noGrp="1"/>
          </p:cNvSpPr>
          <p:nvPr>
            <p:ph type="title"/>
          </p:nvPr>
        </p:nvSpPr>
        <p:spPr>
          <a:xfrm>
            <a:off x="609600" y="0"/>
            <a:ext cx="10972800" cy="1600200"/>
          </a:xfrm>
        </p:spPr>
        <p:txBody>
          <a:bodyPr anchor="b">
            <a:normAutofit/>
          </a:bodyPr>
          <a:lstStyle/>
          <a:p>
            <a:r>
              <a:rPr lang="en-US" dirty="0"/>
              <a:t>1</a:t>
            </a:r>
            <a:r>
              <a:rPr lang="en-US" baseline="30000" dirty="0"/>
              <a:t>st</a:t>
            </a:r>
            <a:r>
              <a:rPr lang="en-US" dirty="0"/>
              <a:t> Amendment:</a:t>
            </a:r>
            <a:br>
              <a:rPr lang="en-US" dirty="0"/>
            </a:br>
            <a:r>
              <a:rPr lang="en-US" dirty="0"/>
              <a:t>Governmental Retaliation</a:t>
            </a:r>
          </a:p>
        </p:txBody>
      </p:sp>
      <p:pic>
        <p:nvPicPr>
          <p:cNvPr id="4" name="Picture 3">
            <a:extLst>
              <a:ext uri="{FF2B5EF4-FFF2-40B4-BE49-F238E27FC236}">
                <a16:creationId xmlns:a16="http://schemas.microsoft.com/office/drawing/2014/main" id="{4402A59B-6CF2-FF36-0382-762DD0587C1C}"/>
              </a:ext>
            </a:extLst>
          </p:cNvPr>
          <p:cNvPicPr>
            <a:picLocks noChangeAspect="1"/>
          </p:cNvPicPr>
          <p:nvPr/>
        </p:nvPicPr>
        <p:blipFill>
          <a:blip r:embed="rId2"/>
          <a:srcRect l="22851" r="10180" b="1"/>
          <a:stretch>
            <a:fillRect/>
          </a:stretch>
        </p:blipFill>
        <p:spPr>
          <a:xfrm>
            <a:off x="479054" y="1858992"/>
            <a:ext cx="5388864" cy="4526280"/>
          </a:xfrm>
          <a:prstGeom prst="rect">
            <a:avLst/>
          </a:prstGeom>
          <a:noFill/>
          <a:ln w="25400">
            <a:solidFill>
              <a:srgbClr val="002060"/>
            </a:solidFill>
          </a:ln>
        </p:spPr>
      </p:pic>
      <p:sp>
        <p:nvSpPr>
          <p:cNvPr id="3" name="Content Placeholder 2">
            <a:extLst>
              <a:ext uri="{FF2B5EF4-FFF2-40B4-BE49-F238E27FC236}">
                <a16:creationId xmlns:a16="http://schemas.microsoft.com/office/drawing/2014/main" id="{7B69CDFA-1A4D-3132-339A-2AE5B2F5E74F}"/>
              </a:ext>
            </a:extLst>
          </p:cNvPr>
          <p:cNvSpPr>
            <a:spLocks noGrp="1"/>
          </p:cNvSpPr>
          <p:nvPr>
            <p:ph sz="half" idx="2"/>
          </p:nvPr>
        </p:nvSpPr>
        <p:spPr>
          <a:xfrm>
            <a:off x="6324084" y="2471467"/>
            <a:ext cx="5384800" cy="4525963"/>
          </a:xfrm>
        </p:spPr>
        <p:txBody>
          <a:bodyPr>
            <a:normAutofit/>
          </a:bodyPr>
          <a:lstStyle/>
          <a:p>
            <a:pPr marL="0" indent="0">
              <a:buNone/>
            </a:pPr>
            <a:endParaRPr lang="en-US" dirty="0"/>
          </a:p>
          <a:p>
            <a:pPr marL="0" indent="0">
              <a:buNone/>
            </a:pPr>
            <a:r>
              <a:rPr lang="en-US" dirty="0">
                <a:latin typeface="+mj-lt"/>
              </a:rPr>
              <a:t>Governmental retaliation occurs when a governmental entity (or official) takes adverse action against an individual in response to his/her exercise of First Amendment rights. </a:t>
            </a:r>
          </a:p>
        </p:txBody>
      </p:sp>
    </p:spTree>
    <p:extLst>
      <p:ext uri="{BB962C8B-B14F-4D97-AF65-F5344CB8AC3E}">
        <p14:creationId xmlns:p14="http://schemas.microsoft.com/office/powerpoint/2010/main" val="62756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D776-E0A7-204C-A55E-65E42DD1D53A}"/>
              </a:ext>
            </a:extLst>
          </p:cNvPr>
          <p:cNvSpPr>
            <a:spLocks noGrp="1"/>
          </p:cNvSpPr>
          <p:nvPr>
            <p:ph type="title"/>
          </p:nvPr>
        </p:nvSpPr>
        <p:spPr>
          <a:xfrm>
            <a:off x="609600" y="0"/>
            <a:ext cx="10972800" cy="1600200"/>
          </a:xfrm>
        </p:spPr>
        <p:txBody>
          <a:bodyPr anchor="b">
            <a:normAutofit/>
          </a:bodyPr>
          <a:lstStyle/>
          <a:p>
            <a:r>
              <a:rPr lang="en-US" dirty="0"/>
              <a:t>McLaughlin v. Sullivan County </a:t>
            </a:r>
            <a:br>
              <a:rPr lang="en-US" dirty="0"/>
            </a:br>
            <a:r>
              <a:rPr lang="en-US" dirty="0"/>
              <a:t>Board of Education</a:t>
            </a:r>
          </a:p>
        </p:txBody>
      </p:sp>
      <p:sp>
        <p:nvSpPr>
          <p:cNvPr id="3" name="Content Placeholder 2">
            <a:extLst>
              <a:ext uri="{FF2B5EF4-FFF2-40B4-BE49-F238E27FC236}">
                <a16:creationId xmlns:a16="http://schemas.microsoft.com/office/drawing/2014/main" id="{E561959D-2B55-2F84-D029-58B6C9779F0D}"/>
              </a:ext>
            </a:extLst>
          </p:cNvPr>
          <p:cNvSpPr>
            <a:spLocks noGrp="1"/>
          </p:cNvSpPr>
          <p:nvPr>
            <p:ph sz="quarter" idx="13"/>
          </p:nvPr>
        </p:nvSpPr>
        <p:spPr>
          <a:xfrm>
            <a:off x="478695" y="1798292"/>
            <a:ext cx="5505608" cy="4526280"/>
          </a:xfrm>
        </p:spPr>
        <p:txBody>
          <a:bodyPr>
            <a:normAutofit/>
          </a:bodyPr>
          <a:lstStyle/>
          <a:p>
            <a:pPr marL="0" indent="0">
              <a:lnSpc>
                <a:spcPct val="90000"/>
              </a:lnSpc>
              <a:buNone/>
            </a:pPr>
            <a:endParaRPr lang="en-US" dirty="0"/>
          </a:p>
          <a:p>
            <a:pPr marL="0" indent="0">
              <a:lnSpc>
                <a:spcPct val="90000"/>
              </a:lnSpc>
              <a:buNone/>
            </a:pPr>
            <a:r>
              <a:rPr lang="en-US" dirty="0"/>
              <a:t>This is a case I handled through a jury trial before the United States District Court for the Eastern District of Tennessee (Greeneville).</a:t>
            </a:r>
          </a:p>
          <a:p>
            <a:pPr marL="0" indent="0">
              <a:lnSpc>
                <a:spcPct val="90000"/>
              </a:lnSpc>
              <a:buNone/>
            </a:pPr>
            <a:endParaRPr lang="en-US" dirty="0"/>
          </a:p>
          <a:p>
            <a:pPr marL="0" indent="0">
              <a:lnSpc>
                <a:spcPct val="90000"/>
              </a:lnSpc>
              <a:buNone/>
            </a:pPr>
            <a:r>
              <a:rPr lang="en-US" sz="2000" i="1" u="sng" dirty="0">
                <a:latin typeface="+mj-lt"/>
              </a:rPr>
              <a:t>Disclaimer</a:t>
            </a:r>
            <a:r>
              <a:rPr lang="en-US" sz="2000" i="1" dirty="0">
                <a:latin typeface="+mj-lt"/>
              </a:rPr>
              <a:t>: To be clear, I am not in any way comparing anything I have handled to the Pentagon Papers case… I just have access to the exhibits in this case, and thought you would find this case to be illustrative (and maybe a tad entertaining).</a:t>
            </a:r>
          </a:p>
        </p:txBody>
      </p:sp>
      <p:pic>
        <p:nvPicPr>
          <p:cNvPr id="5" name="Picture 4" descr="A red and black sign with a exclamation mark&#10;&#10;AI-generated content may be incorrect.">
            <a:extLst>
              <a:ext uri="{FF2B5EF4-FFF2-40B4-BE49-F238E27FC236}">
                <a16:creationId xmlns:a16="http://schemas.microsoft.com/office/drawing/2014/main" id="{A3DEC313-C49E-5894-C5EB-88C284495AC8}"/>
              </a:ext>
            </a:extLst>
          </p:cNvPr>
          <p:cNvPicPr>
            <a:picLocks noChangeAspect="1"/>
          </p:cNvPicPr>
          <p:nvPr/>
        </p:nvPicPr>
        <p:blipFill>
          <a:blip r:embed="rId2"/>
          <a:stretch>
            <a:fillRect/>
          </a:stretch>
        </p:blipFill>
        <p:spPr>
          <a:xfrm>
            <a:off x="6466490" y="1798609"/>
            <a:ext cx="4525963" cy="4525963"/>
          </a:xfrm>
          <a:prstGeom prst="rect">
            <a:avLst/>
          </a:prstGeom>
          <a:noFill/>
          <a:ln w="25400">
            <a:solidFill>
              <a:srgbClr val="002060"/>
            </a:solidFill>
          </a:ln>
        </p:spPr>
      </p:pic>
    </p:spTree>
    <p:extLst>
      <p:ext uri="{BB962C8B-B14F-4D97-AF65-F5344CB8AC3E}">
        <p14:creationId xmlns:p14="http://schemas.microsoft.com/office/powerpoint/2010/main" val="27591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2D45493-D782-064E-0458-13296A932640}"/>
              </a:ext>
            </a:extLst>
          </p:cNvPr>
          <p:cNvPicPr>
            <a:picLocks noChangeAspect="1"/>
          </p:cNvPicPr>
          <p:nvPr/>
        </p:nvPicPr>
        <p:blipFill>
          <a:blip r:embed="rId2"/>
          <a:stretch>
            <a:fillRect/>
          </a:stretch>
        </p:blipFill>
        <p:spPr>
          <a:xfrm>
            <a:off x="3780125" y="339545"/>
            <a:ext cx="4631749" cy="6178909"/>
          </a:xfrm>
          <a:prstGeom prst="rect">
            <a:avLst/>
          </a:prstGeom>
          <a:ln w="25400">
            <a:solidFill>
              <a:srgbClr val="002060"/>
            </a:solidFill>
          </a:ln>
        </p:spPr>
      </p:pic>
    </p:spTree>
    <p:extLst>
      <p:ext uri="{BB962C8B-B14F-4D97-AF65-F5344CB8AC3E}">
        <p14:creationId xmlns:p14="http://schemas.microsoft.com/office/powerpoint/2010/main" val="265815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24D82-340D-7D64-E9AB-C2BB980718F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A67D0C-F8A1-EDD2-CF82-6AB3A7EF2418}"/>
              </a:ext>
            </a:extLst>
          </p:cNvPr>
          <p:cNvPicPr>
            <a:picLocks noChangeAspect="1"/>
          </p:cNvPicPr>
          <p:nvPr/>
        </p:nvPicPr>
        <p:blipFill>
          <a:blip r:embed="rId2"/>
          <a:stretch>
            <a:fillRect/>
          </a:stretch>
        </p:blipFill>
        <p:spPr>
          <a:xfrm>
            <a:off x="1151715" y="1133657"/>
            <a:ext cx="9888569" cy="4590686"/>
          </a:xfrm>
          <a:prstGeom prst="rect">
            <a:avLst/>
          </a:prstGeom>
        </p:spPr>
      </p:pic>
    </p:spTree>
    <p:extLst>
      <p:ext uri="{BB962C8B-B14F-4D97-AF65-F5344CB8AC3E}">
        <p14:creationId xmlns:p14="http://schemas.microsoft.com/office/powerpoint/2010/main" val="355718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B693C-BEBF-9050-9AE5-87D004E49EF9}"/>
              </a:ext>
            </a:extLst>
          </p:cNvPr>
          <p:cNvSpPr>
            <a:spLocks noGrp="1"/>
          </p:cNvSpPr>
          <p:nvPr>
            <p:ph type="title"/>
          </p:nvPr>
        </p:nvSpPr>
        <p:spPr>
          <a:xfrm>
            <a:off x="609600" y="0"/>
            <a:ext cx="10972800" cy="1600200"/>
          </a:xfrm>
        </p:spPr>
        <p:txBody>
          <a:bodyPr anchor="b">
            <a:normAutofit/>
          </a:bodyPr>
          <a:lstStyle/>
          <a:p>
            <a:r>
              <a:rPr lang="en-US" dirty="0"/>
              <a:t>The Question at MSJ Stage</a:t>
            </a:r>
          </a:p>
        </p:txBody>
      </p:sp>
      <p:pic>
        <p:nvPicPr>
          <p:cNvPr id="4" name="Picture 3" descr="A white person with a red question mark&#10;&#10;AI-generated content may be incorrect.">
            <a:extLst>
              <a:ext uri="{FF2B5EF4-FFF2-40B4-BE49-F238E27FC236}">
                <a16:creationId xmlns:a16="http://schemas.microsoft.com/office/drawing/2014/main" id="{7B01CA57-C4BB-37A4-F6D8-DB1F85F12C5B}"/>
              </a:ext>
            </a:extLst>
          </p:cNvPr>
          <p:cNvPicPr>
            <a:picLocks noChangeAspect="1"/>
          </p:cNvPicPr>
          <p:nvPr/>
        </p:nvPicPr>
        <p:blipFill>
          <a:blip r:embed="rId2"/>
          <a:srcRect r="-1" b="15795"/>
          <a:stretch>
            <a:fillRect/>
          </a:stretch>
        </p:blipFill>
        <p:spPr>
          <a:xfrm>
            <a:off x="487680" y="1600200"/>
            <a:ext cx="5388864" cy="4526280"/>
          </a:xfrm>
          <a:prstGeom prst="rect">
            <a:avLst/>
          </a:prstGeom>
          <a:noFill/>
          <a:ln w="25400">
            <a:solidFill>
              <a:srgbClr val="002060"/>
            </a:solidFill>
          </a:ln>
        </p:spPr>
      </p:pic>
      <p:sp>
        <p:nvSpPr>
          <p:cNvPr id="3" name="Content Placeholder 2">
            <a:extLst>
              <a:ext uri="{FF2B5EF4-FFF2-40B4-BE49-F238E27FC236}">
                <a16:creationId xmlns:a16="http://schemas.microsoft.com/office/drawing/2014/main" id="{ED1CD01A-6AEB-4CA7-7675-7E290A97664E}"/>
              </a:ext>
            </a:extLst>
          </p:cNvPr>
          <p:cNvSpPr>
            <a:spLocks noGrp="1"/>
          </p:cNvSpPr>
          <p:nvPr>
            <p:ph sz="half" idx="2"/>
          </p:nvPr>
        </p:nvSpPr>
        <p:spPr>
          <a:xfrm>
            <a:off x="6197600" y="1600201"/>
            <a:ext cx="5384800" cy="4525963"/>
          </a:xfrm>
        </p:spPr>
        <p:txBody>
          <a:bodyPr>
            <a:normAutofit/>
          </a:bodyPr>
          <a:lstStyle/>
          <a:p>
            <a:pPr marL="0" indent="0">
              <a:lnSpc>
                <a:spcPct val="90000"/>
              </a:lnSpc>
              <a:buNone/>
            </a:pPr>
            <a:endParaRPr lang="en-US" sz="1700" dirty="0"/>
          </a:p>
          <a:p>
            <a:pPr marL="0" indent="0">
              <a:lnSpc>
                <a:spcPct val="90000"/>
              </a:lnSpc>
              <a:buNone/>
            </a:pPr>
            <a:r>
              <a:rPr lang="en-US" sz="1700" dirty="0"/>
              <a:t>As Judge Corker summarized it: </a:t>
            </a:r>
          </a:p>
          <a:p>
            <a:pPr marL="0" indent="0">
              <a:lnSpc>
                <a:spcPct val="90000"/>
              </a:lnSpc>
              <a:buNone/>
            </a:pPr>
            <a:endParaRPr lang="en-US" sz="1700" dirty="0"/>
          </a:p>
          <a:p>
            <a:pPr>
              <a:lnSpc>
                <a:spcPct val="90000"/>
              </a:lnSpc>
            </a:pPr>
            <a:r>
              <a:rPr lang="en-US" sz="1700" dirty="0"/>
              <a:t>“The determination of whether speech is protected is a question of law. </a:t>
            </a:r>
            <a:r>
              <a:rPr lang="en-US" sz="1700" i="1" dirty="0"/>
              <a:t>Leary</a:t>
            </a:r>
            <a:r>
              <a:rPr lang="en-US" sz="1700" dirty="0"/>
              <a:t>, 228 F.3d at 737. For McLaughlin's speech to be protected, he must show that he spoke ‘as a citizen addressing matters of public concern[,]’</a:t>
            </a:r>
            <a:r>
              <a:rPr lang="en-US" sz="1700" i="1" dirty="0"/>
              <a:t> Garcetti v. Ceballos</a:t>
            </a:r>
            <a:r>
              <a:rPr lang="en-US" sz="1700" dirty="0"/>
              <a:t>, 547 U.S. 410,417 (2006), and that his interest in commenting on such matters outweighs ‘the interest of the State, as an employer, in promoting the efficiency of the public services it performs through its employees.’ </a:t>
            </a:r>
            <a:r>
              <a:rPr lang="en-US" sz="1700" i="1" dirty="0"/>
              <a:t>Pickering v. Bd. of Educ.</a:t>
            </a:r>
            <a:r>
              <a:rPr lang="en-US" sz="1700" dirty="0"/>
              <a:t>, 391 U.S. 563, 568 (1968) ("the Pickering balancing test").”</a:t>
            </a:r>
          </a:p>
          <a:p>
            <a:pPr marL="0" indent="0">
              <a:lnSpc>
                <a:spcPct val="90000"/>
              </a:lnSpc>
              <a:buNone/>
            </a:pPr>
            <a:endParaRPr lang="en-US" sz="1700" dirty="0"/>
          </a:p>
        </p:txBody>
      </p:sp>
    </p:spTree>
    <p:extLst>
      <p:ext uri="{BB962C8B-B14F-4D97-AF65-F5344CB8AC3E}">
        <p14:creationId xmlns:p14="http://schemas.microsoft.com/office/powerpoint/2010/main" val="419682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737E-2EFB-E4C0-EE09-629784C466E4}"/>
              </a:ext>
            </a:extLst>
          </p:cNvPr>
          <p:cNvSpPr>
            <a:spLocks noGrp="1"/>
          </p:cNvSpPr>
          <p:nvPr>
            <p:ph type="title"/>
          </p:nvPr>
        </p:nvSpPr>
        <p:spPr>
          <a:xfrm>
            <a:off x="7876117" y="266700"/>
            <a:ext cx="4011084" cy="2095500"/>
          </a:xfrm>
        </p:spPr>
        <p:txBody>
          <a:bodyPr anchor="b">
            <a:normAutofit/>
          </a:bodyPr>
          <a:lstStyle/>
          <a:p>
            <a:r>
              <a:rPr lang="en-US" sz="2000" b="1" dirty="0">
                <a:effectLst>
                  <a:outerShdw blurRad="38100" dist="38100" dir="2700000" algn="tl">
                    <a:srgbClr val="000000">
                      <a:alpha val="43137"/>
                    </a:srgbClr>
                  </a:outerShdw>
                </a:effectLst>
              </a:rPr>
              <a:t>So… what do you all think??? </a:t>
            </a:r>
          </a:p>
        </p:txBody>
      </p:sp>
      <p:pic>
        <p:nvPicPr>
          <p:cNvPr id="6" name="Picture 5" descr="A person pointing at the camera&#10;&#10;AI-generated content may be incorrect.">
            <a:extLst>
              <a:ext uri="{FF2B5EF4-FFF2-40B4-BE49-F238E27FC236}">
                <a16:creationId xmlns:a16="http://schemas.microsoft.com/office/drawing/2014/main" id="{5688FAFC-B40E-9833-51C3-64FACB349183}"/>
              </a:ext>
            </a:extLst>
          </p:cNvPr>
          <p:cNvPicPr>
            <a:picLocks noChangeAspect="1"/>
          </p:cNvPicPr>
          <p:nvPr/>
        </p:nvPicPr>
        <p:blipFill>
          <a:blip r:embed="rId2"/>
          <a:srcRect l="9392" r="14643" b="1"/>
          <a:stretch>
            <a:fillRect/>
          </a:stretch>
        </p:blipFill>
        <p:spPr>
          <a:xfrm>
            <a:off x="958850" y="273051"/>
            <a:ext cx="6661151" cy="5853113"/>
          </a:xfrm>
          <a:prstGeom prst="rect">
            <a:avLst/>
          </a:prstGeom>
          <a:noFill/>
          <a:ln w="25400">
            <a:solidFill>
              <a:srgbClr val="002060"/>
            </a:solidFill>
          </a:ln>
        </p:spPr>
      </p:pic>
      <p:sp>
        <p:nvSpPr>
          <p:cNvPr id="11" name="Text Placeholder 3">
            <a:extLst>
              <a:ext uri="{FF2B5EF4-FFF2-40B4-BE49-F238E27FC236}">
                <a16:creationId xmlns:a16="http://schemas.microsoft.com/office/drawing/2014/main" id="{5438812F-A1EE-F2B5-21D2-E2D3C97DF7BD}"/>
              </a:ext>
            </a:extLst>
          </p:cNvPr>
          <p:cNvSpPr>
            <a:spLocks noGrp="1"/>
          </p:cNvSpPr>
          <p:nvPr>
            <p:ph type="body" sz="half" idx="2"/>
          </p:nvPr>
        </p:nvSpPr>
        <p:spPr>
          <a:xfrm>
            <a:off x="7876117" y="2438401"/>
            <a:ext cx="4011084" cy="3687763"/>
          </a:xfrm>
        </p:spPr>
        <p:txBody>
          <a:bodyPr/>
          <a:lstStyle/>
          <a:p>
            <a:endParaRPr lang="en-US" b="1" dirty="0">
              <a:effectLst>
                <a:outerShdw blurRad="38100" dist="38100" dir="2700000" algn="tl">
                  <a:srgbClr val="000000">
                    <a:alpha val="43137"/>
                  </a:srgbClr>
                </a:outerShdw>
              </a:effectLst>
            </a:endParaRPr>
          </a:p>
          <a:p>
            <a:pPr algn="l"/>
            <a:r>
              <a:rPr lang="en-US" sz="1800" dirty="0"/>
              <a:t>Should the teacher’s interest in commenting on such matters on social media have outweighed the school system’s interest in promoting the efficiency of the public services it performs through its employees (</a:t>
            </a:r>
            <a:r>
              <a:rPr lang="en-US" sz="1800" i="1" dirty="0"/>
              <a:t>i.e.</a:t>
            </a:r>
            <a:r>
              <a:rPr lang="en-US" sz="1800" dirty="0"/>
              <a:t>, promoting professional behavior and civil discourse amongst those who are hired to be role models for kids)?</a:t>
            </a:r>
          </a:p>
        </p:txBody>
      </p:sp>
    </p:spTree>
    <p:extLst>
      <p:ext uri="{BB962C8B-B14F-4D97-AF65-F5344CB8AC3E}">
        <p14:creationId xmlns:p14="http://schemas.microsoft.com/office/powerpoint/2010/main" val="382694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2164-AC94-855E-7533-CC441C2DD735}"/>
              </a:ext>
            </a:extLst>
          </p:cNvPr>
          <p:cNvSpPr>
            <a:spLocks noGrp="1"/>
          </p:cNvSpPr>
          <p:nvPr>
            <p:ph type="title"/>
          </p:nvPr>
        </p:nvSpPr>
        <p:spPr/>
        <p:txBody>
          <a:bodyPr/>
          <a:lstStyle/>
          <a:p>
            <a:r>
              <a:rPr lang="en-US" dirty="0"/>
              <a:t>WE LOST (AT MSJ)</a:t>
            </a:r>
          </a:p>
        </p:txBody>
      </p:sp>
      <p:sp>
        <p:nvSpPr>
          <p:cNvPr id="3" name="Content Placeholder 2">
            <a:extLst>
              <a:ext uri="{FF2B5EF4-FFF2-40B4-BE49-F238E27FC236}">
                <a16:creationId xmlns:a16="http://schemas.microsoft.com/office/drawing/2014/main" id="{B911CB08-8EC3-CD83-B5EE-F28EB366233C}"/>
              </a:ext>
            </a:extLst>
          </p:cNvPr>
          <p:cNvSpPr>
            <a:spLocks noGrp="1"/>
          </p:cNvSpPr>
          <p:nvPr>
            <p:ph idx="1"/>
          </p:nvPr>
        </p:nvSpPr>
        <p:spPr/>
        <p:txBody>
          <a:bodyPr>
            <a:normAutofit fontScale="92500" lnSpcReduction="10000"/>
          </a:bodyPr>
          <a:lstStyle/>
          <a:p>
            <a:pPr marL="0" indent="0">
              <a:buNone/>
            </a:pPr>
            <a:r>
              <a:rPr lang="en-US" dirty="0">
                <a:solidFill>
                  <a:srgbClr val="002060"/>
                </a:solidFill>
                <a:latin typeface="+mj-lt"/>
              </a:rPr>
              <a:t>Again from Judge Corker: </a:t>
            </a:r>
          </a:p>
          <a:p>
            <a:pPr marL="0" indent="0">
              <a:buNone/>
            </a:pPr>
            <a:endParaRPr lang="en-US" dirty="0">
              <a:solidFill>
                <a:srgbClr val="002060"/>
              </a:solidFill>
              <a:latin typeface="+mj-lt"/>
            </a:endParaRPr>
          </a:p>
          <a:p>
            <a:r>
              <a:rPr lang="en-US" dirty="0">
                <a:solidFill>
                  <a:srgbClr val="002060"/>
                </a:solidFill>
                <a:latin typeface="+mj-lt"/>
              </a:rPr>
              <a:t>“Each of McLaughlin's posts, as detailed above, addressed his opinion on matters of widespread political and social debate-the compensation of nurses at the height of the pandemic, the importance of wearing masks amid the pandemic, the sitting President's authority to delay the presidential election, and his personal opposition to a presidential candidate. Despite the inclusion of arguably offensive language, his statements are encompassed within the core value of the First Amendment. </a:t>
            </a:r>
            <a:r>
              <a:rPr lang="en-US" i="1" dirty="0">
                <a:solidFill>
                  <a:srgbClr val="002060"/>
                </a:solidFill>
                <a:latin typeface="+mj-lt"/>
              </a:rPr>
              <a:t>See</a:t>
            </a:r>
            <a:r>
              <a:rPr lang="en-US" dirty="0">
                <a:solidFill>
                  <a:srgbClr val="002060"/>
                </a:solidFill>
                <a:latin typeface="+mj-lt"/>
              </a:rPr>
              <a:t> </a:t>
            </a:r>
            <a:r>
              <a:rPr lang="en-US" i="1" dirty="0">
                <a:solidFill>
                  <a:srgbClr val="002060"/>
                </a:solidFill>
                <a:latin typeface="+mj-lt"/>
              </a:rPr>
              <a:t>Snyder v. Phelps</a:t>
            </a:r>
            <a:r>
              <a:rPr lang="en-US" dirty="0">
                <a:solidFill>
                  <a:srgbClr val="002060"/>
                </a:solidFill>
                <a:latin typeface="+mj-lt"/>
              </a:rPr>
              <a:t>, 562 U.S. 443,461 (2011) (‘As a Nation we have chosen ... to protect even hurtful speech on public issues to ensure that we do not stifle public debate.’). </a:t>
            </a:r>
            <a:r>
              <a:rPr lang="en-US" b="1" dirty="0">
                <a:solidFill>
                  <a:srgbClr val="002060"/>
                </a:solidFill>
                <a:latin typeface="+mj-lt"/>
              </a:rPr>
              <a:t>Therefore, McLaughlin's statements in the posts at issue are entitled to special protection</a:t>
            </a:r>
            <a:r>
              <a:rPr lang="en-US" dirty="0">
                <a:solidFill>
                  <a:srgbClr val="002060"/>
                </a:solidFill>
                <a:latin typeface="+mj-lt"/>
              </a:rPr>
              <a:t>.”</a:t>
            </a:r>
          </a:p>
          <a:p>
            <a:pPr marL="0" indent="0">
              <a:buNone/>
            </a:pPr>
            <a:endParaRPr lang="en-US" dirty="0"/>
          </a:p>
        </p:txBody>
      </p:sp>
    </p:spTree>
    <p:extLst>
      <p:ext uri="{BB962C8B-B14F-4D97-AF65-F5344CB8AC3E}">
        <p14:creationId xmlns:p14="http://schemas.microsoft.com/office/powerpoint/2010/main" val="420537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633C-CB7F-D9B3-50EB-FAA6BDEBD6AA}"/>
              </a:ext>
            </a:extLst>
          </p:cNvPr>
          <p:cNvSpPr>
            <a:spLocks noGrp="1"/>
          </p:cNvSpPr>
          <p:nvPr>
            <p:ph type="title"/>
          </p:nvPr>
        </p:nvSpPr>
        <p:spPr>
          <a:xfrm>
            <a:off x="609600" y="0"/>
            <a:ext cx="10972800" cy="1600200"/>
          </a:xfrm>
        </p:spPr>
        <p:txBody>
          <a:bodyPr anchor="b">
            <a:normAutofit/>
          </a:bodyPr>
          <a:lstStyle/>
          <a:p>
            <a:r>
              <a:rPr lang="en-US" dirty="0"/>
              <a:t>The National Labor Relations Act: </a:t>
            </a:r>
            <a:br>
              <a:rPr lang="en-US" dirty="0"/>
            </a:br>
            <a:r>
              <a:rPr lang="en-US" dirty="0"/>
              <a:t>Speech in the Private Sector</a:t>
            </a:r>
          </a:p>
        </p:txBody>
      </p:sp>
      <p:pic>
        <p:nvPicPr>
          <p:cNvPr id="4" name="Picture 3">
            <a:extLst>
              <a:ext uri="{FF2B5EF4-FFF2-40B4-BE49-F238E27FC236}">
                <a16:creationId xmlns:a16="http://schemas.microsoft.com/office/drawing/2014/main" id="{96C76A28-327D-5131-2A71-98A109C2AE5B}"/>
              </a:ext>
            </a:extLst>
          </p:cNvPr>
          <p:cNvPicPr>
            <a:picLocks noChangeAspect="1"/>
          </p:cNvPicPr>
          <p:nvPr/>
        </p:nvPicPr>
        <p:blipFill>
          <a:blip r:embed="rId2"/>
          <a:srcRect t="17068" b="3611"/>
          <a:stretch>
            <a:fillRect/>
          </a:stretch>
        </p:blipFill>
        <p:spPr>
          <a:xfrm>
            <a:off x="609600" y="1600201"/>
            <a:ext cx="10972800" cy="4525963"/>
          </a:xfrm>
          <a:prstGeom prst="rect">
            <a:avLst/>
          </a:prstGeom>
          <a:noFill/>
        </p:spPr>
      </p:pic>
    </p:spTree>
    <p:extLst>
      <p:ext uri="{BB962C8B-B14F-4D97-AF65-F5344CB8AC3E}">
        <p14:creationId xmlns:p14="http://schemas.microsoft.com/office/powerpoint/2010/main" val="137396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2D2C4-DA50-2DAB-30F3-657138521BBB}"/>
              </a:ext>
            </a:extLst>
          </p:cNvPr>
          <p:cNvPicPr>
            <a:picLocks noChangeAspect="1"/>
          </p:cNvPicPr>
          <p:nvPr/>
        </p:nvPicPr>
        <p:blipFill>
          <a:blip r:embed="rId2"/>
          <a:stretch>
            <a:fillRect/>
          </a:stretch>
        </p:blipFill>
        <p:spPr>
          <a:xfrm>
            <a:off x="1776412" y="709612"/>
            <a:ext cx="8639175" cy="5438775"/>
          </a:xfrm>
          <a:prstGeom prst="rect">
            <a:avLst/>
          </a:prstGeom>
          <a:ln w="12700">
            <a:solidFill>
              <a:srgbClr val="002060"/>
            </a:solidFill>
          </a:ln>
        </p:spPr>
      </p:pic>
    </p:spTree>
    <p:extLst>
      <p:ext uri="{BB962C8B-B14F-4D97-AF65-F5344CB8AC3E}">
        <p14:creationId xmlns:p14="http://schemas.microsoft.com/office/powerpoint/2010/main" val="85904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E7FD4-D1CB-5CE4-6A0C-752A7CBCE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5FCC4-5FF5-E2B8-C49F-2CFA9C2D452E}"/>
              </a:ext>
            </a:extLst>
          </p:cNvPr>
          <p:cNvSpPr>
            <a:spLocks noGrp="1"/>
          </p:cNvSpPr>
          <p:nvPr>
            <p:ph type="title"/>
          </p:nvPr>
        </p:nvSpPr>
        <p:spPr>
          <a:xfrm>
            <a:off x="609600" y="0"/>
            <a:ext cx="10972800" cy="1600200"/>
          </a:xfrm>
        </p:spPr>
        <p:txBody>
          <a:bodyPr anchor="b">
            <a:normAutofit/>
          </a:bodyPr>
          <a:lstStyle/>
          <a:p>
            <a:r>
              <a:rPr lang="en-US" dirty="0"/>
              <a:t>Section 7 of the NLRA</a:t>
            </a:r>
          </a:p>
        </p:txBody>
      </p:sp>
      <p:sp>
        <p:nvSpPr>
          <p:cNvPr id="3" name="Content Placeholder 2">
            <a:extLst>
              <a:ext uri="{FF2B5EF4-FFF2-40B4-BE49-F238E27FC236}">
                <a16:creationId xmlns:a16="http://schemas.microsoft.com/office/drawing/2014/main" id="{5F1B5359-D6DC-4258-FCF4-579D61007B0A}"/>
              </a:ext>
            </a:extLst>
          </p:cNvPr>
          <p:cNvSpPr>
            <a:spLocks noGrp="1"/>
          </p:cNvSpPr>
          <p:nvPr>
            <p:ph sz="quarter" idx="13"/>
          </p:nvPr>
        </p:nvSpPr>
        <p:spPr>
          <a:xfrm>
            <a:off x="487680" y="1600200"/>
            <a:ext cx="5388864" cy="4526280"/>
          </a:xfrm>
        </p:spPr>
        <p:txBody>
          <a:bodyPr>
            <a:normAutofit/>
          </a:bodyPr>
          <a:lstStyle/>
          <a:p>
            <a:pPr marL="0" indent="0">
              <a:buNone/>
            </a:pPr>
            <a:endParaRPr lang="en-US" dirty="0"/>
          </a:p>
          <a:p>
            <a:pPr marL="0" indent="0">
              <a:buNone/>
            </a:pPr>
            <a:r>
              <a:rPr lang="en-US" dirty="0"/>
              <a:t>Section 7 guarantees employees "the right to self-organization, to form, join, or assist labor organizations, to bargain collectively through representatives of their own choosing, and to engage in other concerted activities for the purpose of collective bargaining or other mutual aid or protection," as well as the right "to refrain from any or all such activities."</a:t>
            </a:r>
          </a:p>
        </p:txBody>
      </p:sp>
      <p:pic>
        <p:nvPicPr>
          <p:cNvPr id="4" name="Picture 3" descr="Cartoon of people with fists&#10;&#10;AI-generated content may be incorrect.">
            <a:extLst>
              <a:ext uri="{FF2B5EF4-FFF2-40B4-BE49-F238E27FC236}">
                <a16:creationId xmlns:a16="http://schemas.microsoft.com/office/drawing/2014/main" id="{E9D400B2-7BD4-DADD-F610-45F20BCEC722}"/>
              </a:ext>
            </a:extLst>
          </p:cNvPr>
          <p:cNvPicPr>
            <a:picLocks noChangeAspect="1"/>
          </p:cNvPicPr>
          <p:nvPr/>
        </p:nvPicPr>
        <p:blipFill>
          <a:blip r:embed="rId2"/>
          <a:stretch>
            <a:fillRect/>
          </a:stretch>
        </p:blipFill>
        <p:spPr>
          <a:xfrm>
            <a:off x="6197600" y="2212094"/>
            <a:ext cx="5384800" cy="3302177"/>
          </a:xfrm>
          <a:prstGeom prst="rect">
            <a:avLst/>
          </a:prstGeom>
          <a:noFill/>
          <a:ln w="12700">
            <a:solidFill>
              <a:srgbClr val="002060"/>
            </a:solidFill>
          </a:ln>
        </p:spPr>
      </p:pic>
    </p:spTree>
    <p:extLst>
      <p:ext uri="{BB962C8B-B14F-4D97-AF65-F5344CB8AC3E}">
        <p14:creationId xmlns:p14="http://schemas.microsoft.com/office/powerpoint/2010/main" val="130848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DB499DB-5917-6E64-7880-91A678B45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27729"/>
          <a:stretch>
            <a:fillRect/>
          </a:stretch>
        </p:blipFill>
        <p:spPr bwMode="auto">
          <a:xfrm>
            <a:off x="958850" y="273051"/>
            <a:ext cx="6661151" cy="5853113"/>
          </a:xfrm>
          <a:prstGeom prst="rect">
            <a:avLst/>
          </a:prstGeom>
          <a:solidFill>
            <a:srgbClr val="FFFFFF"/>
          </a:solidFill>
          <a:ln w="25400">
            <a:solidFill>
              <a:srgbClr val="002060"/>
            </a:solidFill>
          </a:ln>
        </p:spPr>
      </p:pic>
      <p:sp>
        <p:nvSpPr>
          <p:cNvPr id="3" name="Content Placeholder 2">
            <a:extLst>
              <a:ext uri="{FF2B5EF4-FFF2-40B4-BE49-F238E27FC236}">
                <a16:creationId xmlns:a16="http://schemas.microsoft.com/office/drawing/2014/main" id="{53A0507F-79ED-279F-D17A-5FF91099E1FA}"/>
              </a:ext>
            </a:extLst>
          </p:cNvPr>
          <p:cNvSpPr>
            <a:spLocks noGrp="1"/>
          </p:cNvSpPr>
          <p:nvPr>
            <p:ph type="body" sz="half" idx="2"/>
          </p:nvPr>
        </p:nvSpPr>
        <p:spPr>
          <a:xfrm>
            <a:off x="7876117" y="2438401"/>
            <a:ext cx="4011084" cy="3687763"/>
          </a:xfrm>
        </p:spPr>
        <p:txBody>
          <a:bodyPr>
            <a:normAutofit/>
          </a:bodyPr>
          <a:lstStyle/>
          <a:p>
            <a:pPr marL="0" indent="0">
              <a:buNone/>
            </a:pPr>
            <a:r>
              <a:rPr lang="en-US"/>
              <a:t>“The people shall not be deprived or abridged of their right to speak, to write, or to publish their sentiments; and the freedom of the press, as one of the great bulwarks of liberty, shall be inviolable.”</a:t>
            </a:r>
          </a:p>
          <a:p>
            <a:pPr marL="0" indent="0">
              <a:buNone/>
            </a:pPr>
            <a:endParaRPr lang="en-US"/>
          </a:p>
          <a:p>
            <a:pPr marL="0" indent="0">
              <a:buNone/>
            </a:pPr>
            <a:r>
              <a:rPr lang="en-US"/>
              <a:t>~ James Madison</a:t>
            </a:r>
          </a:p>
        </p:txBody>
      </p:sp>
    </p:spTree>
    <p:extLst>
      <p:ext uri="{BB962C8B-B14F-4D97-AF65-F5344CB8AC3E}">
        <p14:creationId xmlns:p14="http://schemas.microsoft.com/office/powerpoint/2010/main" val="191734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A470B8-294C-48E5-A710-86D56ADCD95C}"/>
              </a:ext>
            </a:extLst>
          </p:cNvPr>
          <p:cNvPicPr>
            <a:picLocks noChangeAspect="1"/>
          </p:cNvPicPr>
          <p:nvPr/>
        </p:nvPicPr>
        <p:blipFill>
          <a:blip r:embed="rId2"/>
          <a:stretch>
            <a:fillRect/>
          </a:stretch>
        </p:blipFill>
        <p:spPr>
          <a:xfrm>
            <a:off x="496677" y="1437701"/>
            <a:ext cx="11198646" cy="3982598"/>
          </a:xfrm>
          <a:prstGeom prst="rect">
            <a:avLst/>
          </a:prstGeom>
          <a:ln w="12700">
            <a:solidFill>
              <a:srgbClr val="002060"/>
            </a:solidFill>
          </a:ln>
        </p:spPr>
      </p:pic>
    </p:spTree>
    <p:extLst>
      <p:ext uri="{BB962C8B-B14F-4D97-AF65-F5344CB8AC3E}">
        <p14:creationId xmlns:p14="http://schemas.microsoft.com/office/powerpoint/2010/main" val="374084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3E08-4C3E-1E5E-6E76-BC251B1B17B8}"/>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FE5BB851-5404-9610-3037-EADAE007F548}"/>
              </a:ext>
            </a:extLst>
          </p:cNvPr>
          <p:cNvSpPr>
            <a:spLocks noGrp="1"/>
          </p:cNvSpPr>
          <p:nvPr>
            <p:ph sz="quarter" idx="13"/>
          </p:nvPr>
        </p:nvSpPr>
        <p:spPr/>
        <p:txBody>
          <a:bodyPr>
            <a:normAutofit lnSpcReduction="10000"/>
          </a:bodyPr>
          <a:lstStyle/>
          <a:p>
            <a:pPr marL="0" indent="0" algn="ctr">
              <a:buNone/>
            </a:pPr>
            <a:r>
              <a:rPr lang="en-US" i="1" dirty="0"/>
              <a:t>Triple Play Sports Bar &amp; Grille Case</a:t>
            </a:r>
          </a:p>
          <a:p>
            <a:pPr marL="0" indent="0">
              <a:buNone/>
            </a:pPr>
            <a:endParaRPr lang="en-US" dirty="0"/>
          </a:p>
          <a:p>
            <a:r>
              <a:rPr lang="en-US" dirty="0"/>
              <a:t>Centered on a Facebook ‘like’ of a co-worker’s disparaging / profane post criticizing their manager’s inability to manage paycheck tax situation.</a:t>
            </a:r>
          </a:p>
          <a:p>
            <a:pPr marL="0" indent="0">
              <a:buNone/>
            </a:pPr>
            <a:endParaRPr lang="en-US" dirty="0"/>
          </a:p>
          <a:p>
            <a:r>
              <a:rPr lang="en-US" dirty="0"/>
              <a:t>NLRB ruled even a Facebook “like” in that context was a protected concerted activity, and the 2</a:t>
            </a:r>
            <a:r>
              <a:rPr lang="en-US" baseline="30000" dirty="0"/>
              <a:t>nd</a:t>
            </a:r>
            <a:r>
              <a:rPr lang="en-US" dirty="0"/>
              <a:t> Circuit Court of Appeals affirmed.</a:t>
            </a:r>
          </a:p>
        </p:txBody>
      </p:sp>
      <p:pic>
        <p:nvPicPr>
          <p:cNvPr id="1026" name="Picture 2" descr="The Psychology Of Liking On Facebook">
            <a:extLst>
              <a:ext uri="{FF2B5EF4-FFF2-40B4-BE49-F238E27FC236}">
                <a16:creationId xmlns:a16="http://schemas.microsoft.com/office/drawing/2014/main" id="{20C3D505-25B7-CDB6-1DCA-B6A8E8B72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5613" y="2401252"/>
            <a:ext cx="3648749" cy="2924175"/>
          </a:xfrm>
          <a:prstGeom prst="rect">
            <a:avLst/>
          </a:prstGeom>
          <a:noFill/>
          <a:ln w="127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44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6EC2-5656-F597-429C-087EE6BC230C}"/>
              </a:ext>
            </a:extLst>
          </p:cNvPr>
          <p:cNvSpPr>
            <a:spLocks noGrp="1"/>
          </p:cNvSpPr>
          <p:nvPr>
            <p:ph type="title"/>
          </p:nvPr>
        </p:nvSpPr>
        <p:spPr>
          <a:xfrm>
            <a:off x="7876117" y="266700"/>
            <a:ext cx="4011084" cy="2095500"/>
          </a:xfrm>
        </p:spPr>
        <p:txBody>
          <a:bodyPr anchor="b">
            <a:normAutofit/>
          </a:bodyPr>
          <a:lstStyle/>
          <a:p>
            <a:r>
              <a:rPr lang="en-US" b="1" dirty="0">
                <a:effectLst>
                  <a:outerShdw blurRad="38100" dist="38100" dir="2700000" algn="tl">
                    <a:srgbClr val="000000">
                      <a:alpha val="43137"/>
                    </a:srgbClr>
                  </a:outerShdw>
                </a:effectLst>
              </a:rPr>
              <a:t>Questions?</a:t>
            </a:r>
          </a:p>
        </p:txBody>
      </p:sp>
      <p:pic>
        <p:nvPicPr>
          <p:cNvPr id="2050" name="Picture 2" descr="30 Questions To Ask To Get To Know Someone">
            <a:extLst>
              <a:ext uri="{FF2B5EF4-FFF2-40B4-BE49-F238E27FC236}">
                <a16:creationId xmlns:a16="http://schemas.microsoft.com/office/drawing/2014/main" id="{84C54213-71D6-9DE6-C1C9-6EF74051BA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8850" y="1534320"/>
            <a:ext cx="6661151" cy="3330575"/>
          </a:xfrm>
          <a:prstGeom prst="rect">
            <a:avLst/>
          </a:prstGeom>
          <a:solidFill>
            <a:srgbClr val="FFFFFF"/>
          </a:solidFill>
        </p:spPr>
      </p:pic>
      <p:sp>
        <p:nvSpPr>
          <p:cNvPr id="3" name="Content Placeholder 2">
            <a:extLst>
              <a:ext uri="{FF2B5EF4-FFF2-40B4-BE49-F238E27FC236}">
                <a16:creationId xmlns:a16="http://schemas.microsoft.com/office/drawing/2014/main" id="{63D792FE-5A37-1AA9-2C7F-E2BE11936461}"/>
              </a:ext>
            </a:extLst>
          </p:cNvPr>
          <p:cNvSpPr>
            <a:spLocks noGrp="1"/>
          </p:cNvSpPr>
          <p:nvPr>
            <p:ph type="body" sz="half" idx="2"/>
          </p:nvPr>
        </p:nvSpPr>
        <p:spPr>
          <a:xfrm>
            <a:off x="7876117" y="2438401"/>
            <a:ext cx="4011084" cy="3687763"/>
          </a:xfrm>
        </p:spPr>
        <p:txBody>
          <a:bodyPr>
            <a:normAutofit/>
          </a:bodyPr>
          <a:lstStyle/>
          <a:p>
            <a:pPr marL="0" indent="0">
              <a:buNone/>
            </a:pPr>
            <a:endParaRPr lang="en-US" dirty="0"/>
          </a:p>
          <a:p>
            <a:pPr marL="0" indent="0">
              <a:buNone/>
            </a:pPr>
            <a:r>
              <a:rPr lang="en-US" dirty="0">
                <a:latin typeface="+mj-lt"/>
              </a:rPr>
              <a:t>Chris W. McCarty</a:t>
            </a:r>
          </a:p>
          <a:p>
            <a:pPr marL="0" indent="0">
              <a:buNone/>
            </a:pPr>
            <a:r>
              <a:rPr lang="en-US" dirty="0">
                <a:latin typeface="+mj-lt"/>
              </a:rPr>
              <a:t>cmccarty@lewisthomason.com</a:t>
            </a:r>
          </a:p>
          <a:p>
            <a:pPr marL="0" indent="0">
              <a:buNone/>
            </a:pPr>
            <a:r>
              <a:rPr lang="en-US" dirty="0">
                <a:latin typeface="+mj-lt"/>
              </a:rPr>
              <a:t>865-546-4646 (Knoxville Office)</a:t>
            </a:r>
          </a:p>
          <a:p>
            <a:pPr marL="0" indent="0">
              <a:buNone/>
            </a:pPr>
            <a:endParaRPr lang="en-US" dirty="0">
              <a:latin typeface="+mj-lt"/>
            </a:endParaRPr>
          </a:p>
          <a:p>
            <a:pPr marL="0" indent="0">
              <a:buNone/>
            </a:pPr>
            <a:endParaRPr lang="en-US" dirty="0">
              <a:latin typeface="+mj-lt"/>
            </a:endParaRPr>
          </a:p>
          <a:p>
            <a:pPr marL="0" indent="0">
              <a:buNone/>
            </a:pPr>
            <a:endParaRPr lang="en-US" dirty="0"/>
          </a:p>
          <a:p>
            <a:pPr marL="0" indent="0">
              <a:buNone/>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Tree>
    <p:extLst>
      <p:ext uri="{BB962C8B-B14F-4D97-AF65-F5344CB8AC3E}">
        <p14:creationId xmlns:p14="http://schemas.microsoft.com/office/powerpoint/2010/main" val="428407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F39536-AE1C-1528-867A-893943BE9D5B}"/>
              </a:ext>
            </a:extLst>
          </p:cNvPr>
          <p:cNvPicPr>
            <a:picLocks noChangeAspect="1"/>
          </p:cNvPicPr>
          <p:nvPr/>
        </p:nvPicPr>
        <p:blipFill>
          <a:blip r:embed="rId2"/>
          <a:srcRect t="8163"/>
          <a:stretch>
            <a:fillRect/>
          </a:stretch>
        </p:blipFill>
        <p:spPr>
          <a:xfrm>
            <a:off x="20" y="10"/>
            <a:ext cx="12191980" cy="6857990"/>
          </a:xfrm>
          <a:prstGeom prst="rect">
            <a:avLst/>
          </a:prstGeom>
          <a:noFill/>
          <a:ln w="25400">
            <a:solidFill>
              <a:srgbClr val="002060"/>
            </a:solidFill>
          </a:ln>
        </p:spPr>
      </p:pic>
    </p:spTree>
    <p:extLst>
      <p:ext uri="{BB962C8B-B14F-4D97-AF65-F5344CB8AC3E}">
        <p14:creationId xmlns:p14="http://schemas.microsoft.com/office/powerpoint/2010/main" val="256417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6945B96-4A14-7AFE-B901-597314569DC8}"/>
              </a:ext>
            </a:extLst>
          </p:cNvPr>
          <p:cNvGraphicFramePr>
            <a:graphicFrameLocks noGrp="1"/>
          </p:cNvGraphicFramePr>
          <p:nvPr>
            <p:ph idx="1"/>
            <p:extLst>
              <p:ext uri="{D42A27DB-BD31-4B8C-83A1-F6EECF244321}">
                <p14:modId xmlns:p14="http://schemas.microsoft.com/office/powerpoint/2010/main" val="958940148"/>
              </p:ext>
            </p:extLst>
          </p:nvPr>
        </p:nvGraphicFramePr>
        <p:xfrm>
          <a:off x="31630" y="784299"/>
          <a:ext cx="12128740" cy="5289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060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DEF87-F148-6613-7447-F635C1080FF4}"/>
              </a:ext>
            </a:extLst>
          </p:cNvPr>
          <p:cNvSpPr>
            <a:spLocks noGrp="1"/>
          </p:cNvSpPr>
          <p:nvPr>
            <p:ph type="title"/>
          </p:nvPr>
        </p:nvSpPr>
        <p:spPr>
          <a:xfrm>
            <a:off x="7876117" y="266700"/>
            <a:ext cx="4011084" cy="2095500"/>
          </a:xfrm>
        </p:spPr>
        <p:txBody>
          <a:bodyPr anchor="b">
            <a:normAutofit/>
          </a:bodyPr>
          <a:lstStyle/>
          <a:p>
            <a:r>
              <a:rPr lang="en-US" dirty="0"/>
              <a:t>1</a:t>
            </a:r>
            <a:r>
              <a:rPr lang="en-US" baseline="30000" dirty="0"/>
              <a:t>st</a:t>
            </a:r>
            <a:r>
              <a:rPr lang="en-US" dirty="0"/>
              <a:t> Amendment: </a:t>
            </a:r>
            <a:br>
              <a:rPr lang="en-US" dirty="0"/>
            </a:br>
            <a:r>
              <a:rPr lang="en-US" dirty="0"/>
              <a:t>Prior Restraint</a:t>
            </a:r>
          </a:p>
        </p:txBody>
      </p:sp>
      <p:pic>
        <p:nvPicPr>
          <p:cNvPr id="4" name="Picture 3" descr="A newspaper on a printing press&#10;&#10;AI-generated content may be incorrect.">
            <a:extLst>
              <a:ext uri="{FF2B5EF4-FFF2-40B4-BE49-F238E27FC236}">
                <a16:creationId xmlns:a16="http://schemas.microsoft.com/office/drawing/2014/main" id="{40274DC3-ABF1-A8CA-96B7-D6B28C899F51}"/>
              </a:ext>
            </a:extLst>
          </p:cNvPr>
          <p:cNvPicPr>
            <a:picLocks noChangeAspect="1"/>
          </p:cNvPicPr>
          <p:nvPr/>
        </p:nvPicPr>
        <p:blipFill>
          <a:blip r:embed="rId2"/>
          <a:stretch>
            <a:fillRect/>
          </a:stretch>
        </p:blipFill>
        <p:spPr>
          <a:xfrm>
            <a:off x="958850" y="701676"/>
            <a:ext cx="6661151" cy="4995863"/>
          </a:xfrm>
          <a:prstGeom prst="rect">
            <a:avLst/>
          </a:prstGeom>
          <a:noFill/>
          <a:ln w="25400">
            <a:solidFill>
              <a:srgbClr val="002060"/>
            </a:solidFill>
          </a:ln>
        </p:spPr>
      </p:pic>
      <p:sp>
        <p:nvSpPr>
          <p:cNvPr id="3" name="Content Placeholder 2">
            <a:extLst>
              <a:ext uri="{FF2B5EF4-FFF2-40B4-BE49-F238E27FC236}">
                <a16:creationId xmlns:a16="http://schemas.microsoft.com/office/drawing/2014/main" id="{BECAC51F-1E45-33B7-A3CC-90021DD5244B}"/>
              </a:ext>
            </a:extLst>
          </p:cNvPr>
          <p:cNvSpPr>
            <a:spLocks noGrp="1"/>
          </p:cNvSpPr>
          <p:nvPr>
            <p:ph type="body" sz="half" idx="2"/>
          </p:nvPr>
        </p:nvSpPr>
        <p:spPr>
          <a:xfrm>
            <a:off x="7876117" y="2438401"/>
            <a:ext cx="4011084" cy="3687763"/>
          </a:xfrm>
        </p:spPr>
        <p:txBody>
          <a:bodyPr>
            <a:normAutofit/>
          </a:bodyPr>
          <a:lstStyle/>
          <a:p>
            <a:pPr marL="0" indent="0">
              <a:buNone/>
            </a:pPr>
            <a:endParaRPr lang="en-US" dirty="0"/>
          </a:p>
          <a:p>
            <a:pPr marL="0" indent="0">
              <a:buNone/>
            </a:pPr>
            <a:r>
              <a:rPr lang="en-US" dirty="0"/>
              <a:t>Prior restraint occurs when a governmental agency somehow prohibits speech or other expression before the speech happens.</a:t>
            </a:r>
          </a:p>
        </p:txBody>
      </p:sp>
    </p:spTree>
    <p:extLst>
      <p:ext uri="{BB962C8B-B14F-4D97-AF65-F5344CB8AC3E}">
        <p14:creationId xmlns:p14="http://schemas.microsoft.com/office/powerpoint/2010/main" val="165223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CA59-1C0D-52ED-D2C0-8C906481FFE3}"/>
              </a:ext>
            </a:extLst>
          </p:cNvPr>
          <p:cNvSpPr>
            <a:spLocks noGrp="1"/>
          </p:cNvSpPr>
          <p:nvPr>
            <p:ph type="title"/>
          </p:nvPr>
        </p:nvSpPr>
        <p:spPr>
          <a:xfrm>
            <a:off x="328008" y="241539"/>
            <a:ext cx="4800601" cy="1073372"/>
          </a:xfrm>
        </p:spPr>
        <p:txBody>
          <a:bodyPr/>
          <a:lstStyle/>
          <a:p>
            <a:r>
              <a:rPr lang="en-US" sz="2000" b="1" dirty="0"/>
              <a:t>New York Times Co. v. United States</a:t>
            </a:r>
            <a:br>
              <a:rPr lang="en-US" sz="2000" b="1" dirty="0"/>
            </a:br>
            <a:r>
              <a:rPr lang="en-US" sz="2000" b="1" dirty="0"/>
              <a:t>1971</a:t>
            </a:r>
          </a:p>
        </p:txBody>
      </p:sp>
      <p:sp>
        <p:nvSpPr>
          <p:cNvPr id="3" name="Content Placeholder 2">
            <a:extLst>
              <a:ext uri="{FF2B5EF4-FFF2-40B4-BE49-F238E27FC236}">
                <a16:creationId xmlns:a16="http://schemas.microsoft.com/office/drawing/2014/main" id="{FE7F091E-B492-5394-8248-0FF54192B7A7}"/>
              </a:ext>
            </a:extLst>
          </p:cNvPr>
          <p:cNvSpPr>
            <a:spLocks noGrp="1"/>
          </p:cNvSpPr>
          <p:nvPr>
            <p:ph idx="1"/>
          </p:nvPr>
        </p:nvSpPr>
        <p:spPr>
          <a:xfrm>
            <a:off x="328008" y="1711726"/>
            <a:ext cx="4800601" cy="4525963"/>
          </a:xfrm>
        </p:spPr>
        <p:txBody>
          <a:bodyPr>
            <a:normAutofit fontScale="62500" lnSpcReduction="20000"/>
          </a:bodyPr>
          <a:lstStyle/>
          <a:p>
            <a:pPr marL="0" indent="0">
              <a:buNone/>
            </a:pPr>
            <a:r>
              <a:rPr lang="en-US" dirty="0">
                <a:solidFill>
                  <a:srgbClr val="002060"/>
                </a:solidFill>
                <a:latin typeface="+mj-lt"/>
              </a:rPr>
              <a:t>In 1967, Secretary of Defense Robert McNamara commissioned a secret government study on American involvement in Vietnam. The project comprised 47 volumes containing more than 7,000 pages. The work was labeled classified. </a:t>
            </a:r>
          </a:p>
          <a:p>
            <a:endParaRPr lang="en-US" dirty="0">
              <a:solidFill>
                <a:srgbClr val="002060"/>
              </a:solidFill>
              <a:latin typeface="+mj-lt"/>
            </a:endParaRPr>
          </a:p>
          <a:p>
            <a:pPr marL="0" indent="0">
              <a:buNone/>
            </a:pPr>
            <a:r>
              <a:rPr lang="en-US" dirty="0">
                <a:solidFill>
                  <a:srgbClr val="002060"/>
                </a:solidFill>
                <a:latin typeface="+mj-lt"/>
              </a:rPr>
              <a:t>In early 1971, Daniel Ellsberg, a RAND Corporation employee who had worked on the project, secretly made copies of the documents and passed them to reporters for the New York Times. On June 13, 1971, after several months of review, the Times began to publish these so-called “Pentagon Papers.”</a:t>
            </a:r>
          </a:p>
          <a:p>
            <a:endParaRPr lang="en-US" dirty="0">
              <a:solidFill>
                <a:srgbClr val="002060"/>
              </a:solidFill>
              <a:latin typeface="+mj-lt"/>
            </a:endParaRPr>
          </a:p>
          <a:p>
            <a:pPr marL="0" indent="0">
              <a:buNone/>
            </a:pPr>
            <a:r>
              <a:rPr lang="en-US" dirty="0">
                <a:solidFill>
                  <a:srgbClr val="002060"/>
                </a:solidFill>
                <a:latin typeface="+mj-lt"/>
              </a:rPr>
              <a:t>After the first three installments were published, the Nixon administration, citing national security concerns, obtained a restraining order barring further publication of the Papers. When the Second Circuit Court of Appeals affirmed the order, the Times sought emergency relief from the United States Supreme Court.</a:t>
            </a:r>
          </a:p>
        </p:txBody>
      </p:sp>
      <p:pic>
        <p:nvPicPr>
          <p:cNvPr id="5" name="Picture 4">
            <a:extLst>
              <a:ext uri="{FF2B5EF4-FFF2-40B4-BE49-F238E27FC236}">
                <a16:creationId xmlns:a16="http://schemas.microsoft.com/office/drawing/2014/main" id="{F5C65322-470D-4D4D-D11F-325ACF7AEE7A}"/>
              </a:ext>
            </a:extLst>
          </p:cNvPr>
          <p:cNvPicPr>
            <a:picLocks noChangeAspect="1"/>
          </p:cNvPicPr>
          <p:nvPr/>
        </p:nvPicPr>
        <p:blipFill>
          <a:blip r:embed="rId2"/>
          <a:stretch>
            <a:fillRect/>
          </a:stretch>
        </p:blipFill>
        <p:spPr>
          <a:xfrm>
            <a:off x="5410201" y="0"/>
            <a:ext cx="6781800" cy="6858000"/>
          </a:xfrm>
          <a:prstGeom prst="rect">
            <a:avLst/>
          </a:prstGeom>
          <a:ln w="25400">
            <a:solidFill>
              <a:srgbClr val="002060"/>
            </a:solidFill>
          </a:ln>
        </p:spPr>
      </p:pic>
    </p:spTree>
    <p:extLst>
      <p:ext uri="{BB962C8B-B14F-4D97-AF65-F5344CB8AC3E}">
        <p14:creationId xmlns:p14="http://schemas.microsoft.com/office/powerpoint/2010/main" val="152762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D002B-AE41-CE3F-695A-42AF269C238D}"/>
              </a:ext>
            </a:extLst>
          </p:cNvPr>
          <p:cNvPicPr>
            <a:picLocks noChangeAspect="1"/>
          </p:cNvPicPr>
          <p:nvPr/>
        </p:nvPicPr>
        <p:blipFill>
          <a:blip r:embed="rId2"/>
          <a:srcRect t="4513" r="-2" b="35011"/>
          <a:stretch>
            <a:fillRect/>
          </a:stretch>
        </p:blipFill>
        <p:spPr>
          <a:xfrm>
            <a:off x="487680" y="1600200"/>
            <a:ext cx="5388864" cy="4526280"/>
          </a:xfrm>
          <a:prstGeom prst="rect">
            <a:avLst/>
          </a:prstGeom>
          <a:noFill/>
          <a:ln w="25400">
            <a:solidFill>
              <a:srgbClr val="002060"/>
            </a:solidFill>
          </a:ln>
        </p:spPr>
      </p:pic>
      <p:sp>
        <p:nvSpPr>
          <p:cNvPr id="3" name="Content Placeholder 2">
            <a:extLst>
              <a:ext uri="{FF2B5EF4-FFF2-40B4-BE49-F238E27FC236}">
                <a16:creationId xmlns:a16="http://schemas.microsoft.com/office/drawing/2014/main" id="{FD859D9D-44C9-5091-59A7-3138A8983B9D}"/>
              </a:ext>
            </a:extLst>
          </p:cNvPr>
          <p:cNvSpPr>
            <a:spLocks noGrp="1"/>
          </p:cNvSpPr>
          <p:nvPr>
            <p:ph sz="half" idx="2"/>
          </p:nvPr>
        </p:nvSpPr>
        <p:spPr>
          <a:xfrm>
            <a:off x="6315458" y="1469573"/>
            <a:ext cx="5384800" cy="4525963"/>
          </a:xfrm>
        </p:spPr>
        <p:txBody>
          <a:bodyPr>
            <a:normAutofit/>
          </a:bodyPr>
          <a:lstStyle/>
          <a:p>
            <a:pPr marL="0" indent="0">
              <a:lnSpc>
                <a:spcPct val="90000"/>
              </a:lnSpc>
              <a:buNone/>
            </a:pPr>
            <a:endParaRPr lang="en-US" sz="2000" dirty="0"/>
          </a:p>
          <a:p>
            <a:pPr marL="0" indent="0">
              <a:lnSpc>
                <a:spcPct val="90000"/>
              </a:lnSpc>
              <a:buNone/>
            </a:pPr>
            <a:r>
              <a:rPr lang="en-US" sz="2000" dirty="0"/>
              <a:t>In a 6-3 decision, the Court dissolved the restraining order and allowed the Times to continue with publication of the Pentagon Papers. </a:t>
            </a:r>
          </a:p>
          <a:p>
            <a:pPr marL="0" indent="0">
              <a:lnSpc>
                <a:spcPct val="90000"/>
              </a:lnSpc>
              <a:buNone/>
            </a:pPr>
            <a:endParaRPr lang="en-US" sz="2000" dirty="0"/>
          </a:p>
          <a:p>
            <a:pPr marL="0" indent="0">
              <a:lnSpc>
                <a:spcPct val="90000"/>
              </a:lnSpc>
              <a:buNone/>
            </a:pPr>
            <a:r>
              <a:rPr lang="en-US" sz="2000" dirty="0"/>
              <a:t>But, when addressing the question, the Court’s majority splintered into six concurring opinions:</a:t>
            </a:r>
          </a:p>
          <a:p>
            <a:pPr marL="0" indent="0">
              <a:lnSpc>
                <a:spcPct val="90000"/>
              </a:lnSpc>
              <a:buNone/>
            </a:pPr>
            <a:endParaRPr lang="en-US" sz="2000" dirty="0"/>
          </a:p>
          <a:p>
            <a:pPr>
              <a:lnSpc>
                <a:spcPct val="90000"/>
              </a:lnSpc>
            </a:pPr>
            <a:r>
              <a:rPr lang="en-US" sz="2000" dirty="0"/>
              <a:t>Justice Hugo L. Black argued that “only a free and unrestrained press can effectively expose deception in government” and rejected </a:t>
            </a:r>
            <a:r>
              <a:rPr lang="en-US" sz="2000" i="1" dirty="0"/>
              <a:t>any</a:t>
            </a:r>
            <a:r>
              <a:rPr lang="en-US" sz="2000" dirty="0"/>
              <a:t> prior restraints on the press.</a:t>
            </a:r>
          </a:p>
        </p:txBody>
      </p:sp>
    </p:spTree>
    <p:extLst>
      <p:ext uri="{BB962C8B-B14F-4D97-AF65-F5344CB8AC3E}">
        <p14:creationId xmlns:p14="http://schemas.microsoft.com/office/powerpoint/2010/main" val="136132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09BA8-0652-4154-5D17-A8635982BC47}"/>
              </a:ext>
            </a:extLst>
          </p:cNvPr>
          <p:cNvSpPr>
            <a:spLocks noGrp="1"/>
          </p:cNvSpPr>
          <p:nvPr>
            <p:ph type="title"/>
          </p:nvPr>
        </p:nvSpPr>
        <p:spPr>
          <a:xfrm>
            <a:off x="609600" y="0"/>
            <a:ext cx="10972800" cy="1600200"/>
          </a:xfrm>
        </p:spPr>
        <p:txBody>
          <a:bodyPr anchor="b">
            <a:normAutofit/>
          </a:bodyPr>
          <a:lstStyle/>
          <a:p>
            <a:r>
              <a:rPr lang="en-US" dirty="0"/>
              <a:t>Lindke v. Freed</a:t>
            </a:r>
            <a:br>
              <a:rPr lang="en-US" dirty="0"/>
            </a:br>
            <a:r>
              <a:rPr lang="en-US" dirty="0"/>
              <a:t>2024</a:t>
            </a:r>
          </a:p>
        </p:txBody>
      </p:sp>
      <p:sp>
        <p:nvSpPr>
          <p:cNvPr id="3" name="Content Placeholder 2">
            <a:extLst>
              <a:ext uri="{FF2B5EF4-FFF2-40B4-BE49-F238E27FC236}">
                <a16:creationId xmlns:a16="http://schemas.microsoft.com/office/drawing/2014/main" id="{1EE80292-FB44-BAB8-8012-09039D5A38CF}"/>
              </a:ext>
            </a:extLst>
          </p:cNvPr>
          <p:cNvSpPr>
            <a:spLocks noGrp="1"/>
          </p:cNvSpPr>
          <p:nvPr>
            <p:ph sz="quarter" idx="13"/>
          </p:nvPr>
        </p:nvSpPr>
        <p:spPr>
          <a:xfrm>
            <a:off x="487680" y="1936630"/>
            <a:ext cx="5388864" cy="4526280"/>
          </a:xfrm>
        </p:spPr>
        <p:txBody>
          <a:bodyPr>
            <a:normAutofit/>
          </a:bodyPr>
          <a:lstStyle/>
          <a:p>
            <a:pPr marL="0" indent="0">
              <a:buNone/>
            </a:pPr>
            <a:r>
              <a:rPr lang="en-US" dirty="0"/>
              <a:t>A public official who prevents someone from commenting on the official's social-media page engages in state action under 42 U.S.C. § 1983 only if the official both (1) possessed actual authority to speak on the state's behalf on a particular matter, and (2) purported to exercise that authority when speaking in the relevant social-media posts.</a:t>
            </a:r>
          </a:p>
        </p:txBody>
      </p:sp>
      <p:pic>
        <p:nvPicPr>
          <p:cNvPr id="5" name="Picture 4" descr="A collage of a person smiling&#10;&#10;AI-generated content may be incorrect.">
            <a:extLst>
              <a:ext uri="{FF2B5EF4-FFF2-40B4-BE49-F238E27FC236}">
                <a16:creationId xmlns:a16="http://schemas.microsoft.com/office/drawing/2014/main" id="{E8C63DE3-43DB-4ADF-59E0-E685FAC51212}"/>
              </a:ext>
            </a:extLst>
          </p:cNvPr>
          <p:cNvPicPr>
            <a:picLocks noChangeAspect="1"/>
          </p:cNvPicPr>
          <p:nvPr/>
        </p:nvPicPr>
        <p:blipFill>
          <a:blip r:embed="rId2"/>
          <a:srcRect l="5337" r="5890" b="1"/>
          <a:stretch>
            <a:fillRect/>
          </a:stretch>
        </p:blipFill>
        <p:spPr>
          <a:xfrm>
            <a:off x="6197600" y="1600201"/>
            <a:ext cx="5384800" cy="4525963"/>
          </a:xfrm>
          <a:prstGeom prst="rect">
            <a:avLst/>
          </a:prstGeom>
          <a:noFill/>
          <a:ln w="25400">
            <a:solidFill>
              <a:srgbClr val="002060"/>
            </a:solidFill>
          </a:ln>
        </p:spPr>
      </p:pic>
    </p:spTree>
    <p:extLst>
      <p:ext uri="{BB962C8B-B14F-4D97-AF65-F5344CB8AC3E}">
        <p14:creationId xmlns:p14="http://schemas.microsoft.com/office/powerpoint/2010/main" val="184359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2BB6C-CB20-DF89-B315-F0B0BB48F197}"/>
              </a:ext>
            </a:extLst>
          </p:cNvPr>
          <p:cNvSpPr>
            <a:spLocks noGrp="1"/>
          </p:cNvSpPr>
          <p:nvPr>
            <p:ph type="title"/>
          </p:nvPr>
        </p:nvSpPr>
        <p:spPr/>
        <p:txBody>
          <a:bodyPr/>
          <a:lstStyle/>
          <a:p>
            <a:r>
              <a:rPr lang="en-US" dirty="0"/>
              <a:t>Prior Restraint: </a:t>
            </a:r>
            <a:br>
              <a:rPr lang="en-US" dirty="0"/>
            </a:br>
            <a:r>
              <a:rPr lang="en-US" dirty="0"/>
              <a:t>Typical Defenses</a:t>
            </a:r>
          </a:p>
        </p:txBody>
      </p:sp>
      <p:graphicFrame>
        <p:nvGraphicFramePr>
          <p:cNvPr id="4" name="Content Placeholder 3">
            <a:extLst>
              <a:ext uri="{FF2B5EF4-FFF2-40B4-BE49-F238E27FC236}">
                <a16:creationId xmlns:a16="http://schemas.microsoft.com/office/drawing/2014/main" id="{03854FE2-3A8D-6C3C-402E-0A27EC73F6B7}"/>
              </a:ext>
            </a:extLst>
          </p:cNvPr>
          <p:cNvGraphicFramePr>
            <a:graphicFrameLocks noGrp="1"/>
          </p:cNvGraphicFramePr>
          <p:nvPr>
            <p:ph idx="1"/>
            <p:extLst>
              <p:ext uri="{D42A27DB-BD31-4B8C-83A1-F6EECF244321}">
                <p14:modId xmlns:p14="http://schemas.microsoft.com/office/powerpoint/2010/main" val="53368583"/>
              </p:ext>
            </p:extLst>
          </p:nvPr>
        </p:nvGraphicFramePr>
        <p:xfrm>
          <a:off x="609603" y="1970333"/>
          <a:ext cx="10972797" cy="741680"/>
        </p:xfrm>
        <a:graphic>
          <a:graphicData uri="http://schemas.openxmlformats.org/drawingml/2006/table">
            <a:tbl>
              <a:tblPr firstRow="1" bandRow="1">
                <a:tableStyleId>{8799B23B-EC83-4686-B30A-512413B5E67A}</a:tableStyleId>
              </a:tblPr>
              <a:tblGrid>
                <a:gridCol w="3657599">
                  <a:extLst>
                    <a:ext uri="{9D8B030D-6E8A-4147-A177-3AD203B41FA5}">
                      <a16:colId xmlns:a16="http://schemas.microsoft.com/office/drawing/2014/main" val="1152211530"/>
                    </a:ext>
                  </a:extLst>
                </a:gridCol>
                <a:gridCol w="3657599">
                  <a:extLst>
                    <a:ext uri="{9D8B030D-6E8A-4147-A177-3AD203B41FA5}">
                      <a16:colId xmlns:a16="http://schemas.microsoft.com/office/drawing/2014/main" val="2568079981"/>
                    </a:ext>
                  </a:extLst>
                </a:gridCol>
                <a:gridCol w="3657599">
                  <a:extLst>
                    <a:ext uri="{9D8B030D-6E8A-4147-A177-3AD203B41FA5}">
                      <a16:colId xmlns:a16="http://schemas.microsoft.com/office/drawing/2014/main" val="3179180319"/>
                    </a:ext>
                  </a:extLst>
                </a:gridCol>
              </a:tblGrid>
              <a:tr h="370840">
                <a:tc>
                  <a:txBody>
                    <a:bodyPr/>
                    <a:lstStyle/>
                    <a:p>
                      <a:r>
                        <a:rPr lang="en-US" sz="1600" b="1" dirty="0">
                          <a:solidFill>
                            <a:srgbClr val="002060"/>
                          </a:solidFill>
                          <a:latin typeface="+mj-lt"/>
                        </a:rPr>
                        <a:t>National Security</a:t>
                      </a:r>
                    </a:p>
                  </a:txBody>
                  <a:tcPr/>
                </a:tc>
                <a:tc>
                  <a:txBody>
                    <a:bodyPr/>
                    <a:lstStyle/>
                    <a:p>
                      <a:r>
                        <a:rPr lang="en-US" sz="1600" b="1" dirty="0">
                          <a:solidFill>
                            <a:srgbClr val="002060"/>
                          </a:solidFill>
                          <a:latin typeface="+mj-lt"/>
                        </a:rPr>
                        <a:t>Incitement of Violence</a:t>
                      </a:r>
                    </a:p>
                  </a:txBody>
                  <a:tcPr/>
                </a:tc>
                <a:tc>
                  <a:txBody>
                    <a:bodyPr/>
                    <a:lstStyle/>
                    <a:p>
                      <a:r>
                        <a:rPr lang="en-US" sz="1600" b="1" dirty="0">
                          <a:solidFill>
                            <a:srgbClr val="002060"/>
                          </a:solidFill>
                          <a:latin typeface="+mj-lt"/>
                        </a:rPr>
                        <a:t>Obscenity</a:t>
                      </a:r>
                    </a:p>
                  </a:txBody>
                  <a:tcPr/>
                </a:tc>
                <a:extLst>
                  <a:ext uri="{0D108BD9-81ED-4DB2-BD59-A6C34878D82A}">
                    <a16:rowId xmlns:a16="http://schemas.microsoft.com/office/drawing/2014/main" val="760989722"/>
                  </a:ext>
                </a:extLst>
              </a:tr>
              <a:tr h="370840">
                <a:tc>
                  <a:txBody>
                    <a:bodyPr/>
                    <a:lstStyle/>
                    <a:p>
                      <a:r>
                        <a:rPr lang="en-US" sz="1600" b="1" dirty="0">
                          <a:solidFill>
                            <a:srgbClr val="002060"/>
                          </a:solidFill>
                          <a:latin typeface="+mj-lt"/>
                        </a:rPr>
                        <a:t>Fair Trial Protection </a:t>
                      </a:r>
                    </a:p>
                  </a:txBody>
                  <a:tcPr/>
                </a:tc>
                <a:tc>
                  <a:txBody>
                    <a:bodyPr/>
                    <a:lstStyle/>
                    <a:p>
                      <a:r>
                        <a:rPr lang="en-US" sz="1600" b="1" dirty="0">
                          <a:solidFill>
                            <a:srgbClr val="002060"/>
                          </a:solidFill>
                          <a:latin typeface="+mj-lt"/>
                        </a:rPr>
                        <a:t>School-Sponsored</a:t>
                      </a:r>
                    </a:p>
                  </a:txBody>
                  <a:tcPr/>
                </a:tc>
                <a:tc>
                  <a:txBody>
                    <a:bodyPr/>
                    <a:lstStyle/>
                    <a:p>
                      <a:r>
                        <a:rPr lang="en-US" sz="1600" b="1" dirty="0">
                          <a:solidFill>
                            <a:srgbClr val="002060"/>
                          </a:solidFill>
                          <a:latin typeface="+mj-lt"/>
                        </a:rPr>
                        <a:t>Permits / Neutrality</a:t>
                      </a:r>
                    </a:p>
                  </a:txBody>
                  <a:tcPr/>
                </a:tc>
                <a:extLst>
                  <a:ext uri="{0D108BD9-81ED-4DB2-BD59-A6C34878D82A}">
                    <a16:rowId xmlns:a16="http://schemas.microsoft.com/office/drawing/2014/main" val="733739695"/>
                  </a:ext>
                </a:extLst>
              </a:tr>
            </a:tbl>
          </a:graphicData>
        </a:graphic>
      </p:graphicFrame>
      <p:pic>
        <p:nvPicPr>
          <p:cNvPr id="1028" name="Picture 4" descr="WINNERS Red rubber stamp on white background WINNERS stamp sign WINNERS  stamp | Premium Vector">
            <a:extLst>
              <a:ext uri="{FF2B5EF4-FFF2-40B4-BE49-F238E27FC236}">
                <a16:creationId xmlns:a16="http://schemas.microsoft.com/office/drawing/2014/main" id="{019575CA-EE84-A22E-BBF9-4EDDD42DF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2920815"/>
            <a:ext cx="5962650" cy="3695700"/>
          </a:xfrm>
          <a:prstGeom prst="rect">
            <a:avLst/>
          </a:prstGeom>
          <a:noFill/>
          <a:ln w="254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2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mpany background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spDef>
      <a:spPr>
        <a:solidFill>
          <a:schemeClr val="tx2"/>
        </a:solidFill>
        <a:ln>
          <a:solidFill>
            <a:schemeClr val="tx2"/>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mpany meeting presentation.potx" id="{77F2D8A2-507B-4878-B2FF-8D528D9C7FD9}" vid="{1CC704D5-A0BA-4179-BDE4-EF17843D99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Company meeting presentation</Template>
  <TotalTime>614</TotalTime>
  <Words>1050</Words>
  <Application>Microsoft Office PowerPoint</Application>
  <PresentationFormat>Widescreen</PresentationFormat>
  <Paragraphs>77</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Century Gothic</vt:lpstr>
      <vt:lpstr>Courier New</vt:lpstr>
      <vt:lpstr>Palatino Linotype</vt:lpstr>
      <vt:lpstr>Company background presentation</vt:lpstr>
      <vt:lpstr>Comparing Public &amp; Private Sector Employer Requirements Under the 1st Amendment &amp; the NLRA </vt:lpstr>
      <vt:lpstr>PowerPoint Presentation</vt:lpstr>
      <vt:lpstr>PowerPoint Presentation</vt:lpstr>
      <vt:lpstr>PowerPoint Presentation</vt:lpstr>
      <vt:lpstr>1st Amendment:  Prior Restraint</vt:lpstr>
      <vt:lpstr>New York Times Co. v. United States 1971</vt:lpstr>
      <vt:lpstr>PowerPoint Presentation</vt:lpstr>
      <vt:lpstr>Lindke v. Freed 2024</vt:lpstr>
      <vt:lpstr>Prior Restraint:  Typical Defenses</vt:lpstr>
      <vt:lpstr>1st Amendment: Governmental Retaliation</vt:lpstr>
      <vt:lpstr>McLaughlin v. Sullivan County  Board of Education</vt:lpstr>
      <vt:lpstr>PowerPoint Presentation</vt:lpstr>
      <vt:lpstr>PowerPoint Presentation</vt:lpstr>
      <vt:lpstr>The Question at MSJ Stage</vt:lpstr>
      <vt:lpstr>So… what do you all think??? </vt:lpstr>
      <vt:lpstr>WE LOST (AT MSJ)</vt:lpstr>
      <vt:lpstr>The National Labor Relations Act:  Speech in the Private Sector</vt:lpstr>
      <vt:lpstr>PowerPoint Presentation</vt:lpstr>
      <vt:lpstr>Section 7 of the NLRA</vt:lpstr>
      <vt:lpstr>PowerPoint Presentation</vt:lpstr>
      <vt:lpstr>Example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McCarty, Chris W.</dc:creator>
  <cp:lastModifiedBy>Reppert, Paige</cp:lastModifiedBy>
  <cp:revision>15</cp:revision>
  <dcterms:created xsi:type="dcterms:W3CDTF">2025-06-13T06:20:01Z</dcterms:created>
  <dcterms:modified xsi:type="dcterms:W3CDTF">2025-08-14T10:14:56Z</dcterms:modified>
</cp:coreProperties>
</file>