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7961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1417320"/>
            <a:ext cx="6949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Keeping Compliant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1737360" y="2011680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Immigration Enforcement Trends and Best Practices for Employers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737360" y="2880360"/>
            <a:ext cx="548640" cy="32004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737360" y="306324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by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737360" y="331012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Bernhard W. Mueller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737360" y="363931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Ogletree Deakins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00200" y="0"/>
            <a:ext cx="7543800" cy="514350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737360" y="14173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1737360" y="1810512"/>
            <a:ext cx="640080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737360" y="1993392"/>
            <a:ext cx="65836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Reclassification of I-9</a:t>
            </a:r>
            <a:endParaRPr lang="en-US" sz="27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Failures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1737360" y="3246120"/>
            <a:ext cx="6492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50" dirty="0">
                <a:solidFill>
                  <a:srgbClr val="C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 March 2026 fact sheet redrew the line between technical and substantive violations.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737360" y="475945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C9D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8595360" y="475945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C9D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I-9 RECLASSIFICATION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Reclassification of I-9 Errors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34440"/>
            <a:ext cx="3429000" cy="45720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874520" y="12344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Before: 1997 Virtue Memorandum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737360" y="1691640"/>
            <a:ext cx="3429000" cy="2948940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938528" y="1828800"/>
            <a:ext cx="3063240" cy="26746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Governed I-9 enforcement for nearly three decades.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common errors were classified as “technical” violations.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violations were covered by a ten-day cure period.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394960" y="1234440"/>
            <a:ext cx="3429000" cy="457200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12344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Now: March 2026 Fact Sheet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394960" y="1691640"/>
            <a:ext cx="3429000" cy="2948940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596128" y="1828800"/>
            <a:ext cx="3063240" cy="26746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 updated the I-9 Inspection Fact Sheet, reclassifying compliance errors.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former “technical” errors are now “substantive” violations.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Substantive violations are subject to immediate penalties — no cure period.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penalties range from $288 to $2,861 per I-9 violation.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I-9 RECLASSIFICATION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Substantive I-9 Violations Per New Fact Sheet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737360" y="1234440"/>
            <a:ext cx="7086600" cy="34518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prepare or present the I-9 Form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ensure timely completion of Section 1 and Section 2 (and Supplement B, if applicable)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of the Spanish-language form outside Puerto Rico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meet electronic I-9 standards</a:t>
            </a:r>
            <a:endParaRPr lang="en-US" sz="1300" dirty="0"/>
          </a:p>
          <a:p>
            <a:pPr marL="0" indent="0">
              <a:spcBef>
                <a:spcPts val="1000"/>
              </a:spcBef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1:</a:t>
            </a:r>
            <a:endParaRPr lang="en-US" sz="1300" dirty="0"/>
          </a:p>
          <a:p>
            <a:pPr marL="685800" lvl="1" indent="-342900">
              <a:spcAft>
                <a:spcPts val="600"/>
              </a:spcAft>
              <a:buSzPct val="100000"/>
              <a:buChar char="▪"/>
            </a:pPr>
            <a:r>
              <a:rPr lang="en-US" sz="12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ensure employee provides legal name and date of birth</a:t>
            </a:r>
            <a:endParaRPr lang="en-US" sz="1300" dirty="0"/>
          </a:p>
          <a:p>
            <a:pPr marL="685800" lvl="1" indent="-342900">
              <a:spcAft>
                <a:spcPts val="600"/>
              </a:spcAft>
              <a:buSzPct val="100000"/>
              <a:buChar char="▪"/>
            </a:pPr>
            <a:r>
              <a:rPr lang="en-US" sz="12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check correct citizenship/immigration status box</a:t>
            </a:r>
            <a:endParaRPr lang="en-US" sz="1300" dirty="0"/>
          </a:p>
          <a:p>
            <a:pPr marL="685800" lvl="1" indent="-342900">
              <a:spcAft>
                <a:spcPts val="600"/>
              </a:spcAft>
              <a:buSzPct val="100000"/>
              <a:buChar char="▪"/>
            </a:pPr>
            <a:r>
              <a:rPr lang="en-US" sz="12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complete required alien registration, admission number, or foreign passport fields</a:t>
            </a:r>
            <a:endParaRPr lang="en-US" sz="1300" dirty="0"/>
          </a:p>
          <a:p>
            <a:pPr marL="685800" lvl="1" indent="-342900">
              <a:buSzPct val="100000"/>
              <a:buChar char="▪"/>
            </a:pPr>
            <a:r>
              <a:rPr lang="en-US" sz="12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sign and date Section 1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I-9 RECLASSIFICATION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Substantive I-9 Violations — Section 2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737360" y="1234440"/>
            <a:ext cx="7086600" cy="34518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examine and verify acceptable documents within three business days of hire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record required document information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mark the alternative procedure box if virtual I-9 verification was used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print employer’s name and title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provide the date of hire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sign and date Section 2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· I-9 RECLASSIFICATION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Substantive I-9 Violations — Supplements A &amp; B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34440"/>
            <a:ext cx="3429000" cy="45720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874520" y="12344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Supplement A (Preparer/Translator)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737360" y="1691640"/>
            <a:ext cx="3429000" cy="2948940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938528" y="1828800"/>
            <a:ext cx="3063240" cy="26746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ensure the preparer or translator provides a complete name, address, signature, and date.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394960" y="1234440"/>
            <a:ext cx="3429000" cy="457200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12344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Supplement B (Reverification)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394960" y="1691640"/>
            <a:ext cx="3429000" cy="2948940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596128" y="1828800"/>
            <a:ext cx="3063240" cy="26746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reverify by the authorization expiration date.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provide the rehire date.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record reverification document information.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print the employer’s name, sign, and date the reverification on or before the expiration date.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00200" y="0"/>
            <a:ext cx="7543800" cy="514350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737360" y="14173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1737360" y="1810512"/>
            <a:ext cx="640080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737360" y="1993392"/>
            <a:ext cx="68580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“Project Firewall” and Focus</a:t>
            </a:r>
            <a:r>
              <a:rPr lang="en-US" sz="2700" dirty="0"/>
              <a:t> </a:t>
            </a: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H-1B Sponsors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1737360" y="3246120"/>
            <a:ext cx="6492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50" dirty="0">
                <a:solidFill>
                  <a:srgbClr val="C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new DOL enforcement initiative puts H-1B wage and compliance practices under the microscope.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737360" y="475945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C9D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8595360" y="475945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C9D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PROJECT FIREWALL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 Department’s “Project Firewall”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737360" y="1234440"/>
            <a:ext cx="7086600" cy="34518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enforcement initiative announced in September 2025.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 the DOL Secretary complete discretion to target employers about H-1B compliance.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250" i="1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“safeguard the rights, wages, and job opportunities of highly skilled American workers by ensuring employers prioritize qualified Americans when hiring workers and holding employers accountable if they abuse the H-1B visa process.”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inter-agency coordination: DOL will share information with USCIS, DOJ, and EEOC to pursue violations and ensure enforcement consistency.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PROJECT FIREWALL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“Project Firewall” Focuses 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80160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737360" y="1280160"/>
            <a:ext cx="64008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993392" y="1408176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Wage Compliance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993392" y="1783080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H-1B workers are paid at or above the required wage.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381244" y="1280160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381244" y="1280160"/>
            <a:ext cx="64008" cy="1417320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637276" y="1408176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LCA Accuracy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637276" y="1783080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pay matches what was certified in the Labor Condition Application.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1737360" y="2898648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737360" y="2898648"/>
            <a:ext cx="64008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993392" y="3026664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Recordkeeping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993392" y="3401568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Maintenance of Public Access Files (PAFs), postings, and recordkeeping obligations.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381244" y="2898648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381244" y="2898648"/>
            <a:ext cx="64008" cy="1417320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637276" y="3026664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Worksite Accuracy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637276" y="3401568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Misreporting of worksite locations or misrepresentation of actual worksite assignments.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PROJECT FIREWALL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“Project Firewall” — Penalties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34440"/>
            <a:ext cx="2377440" cy="728091"/>
          </a:xfrm>
          <a:prstGeom prst="roundRect">
            <a:avLst>
              <a:gd name="adj" fmla="val 10047"/>
            </a:avLst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874520" y="1234440"/>
            <a:ext cx="2103120" cy="7280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New Penalties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4279392" y="1234440"/>
            <a:ext cx="4544568" cy="728091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462272" y="1234440"/>
            <a:ext cx="4160520" cy="7280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Firewall does NOT introduce new penalties or compliance consequences.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1737360" y="2127123"/>
            <a:ext cx="2377440" cy="728091"/>
          </a:xfrm>
          <a:prstGeom prst="roundRect">
            <a:avLst>
              <a:gd name="adj" fmla="val 10047"/>
            </a:avLst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874520" y="2127123"/>
            <a:ext cx="2103120" cy="7280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 Wages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279392" y="2127123"/>
            <a:ext cx="4544568" cy="728091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462272" y="2127123"/>
            <a:ext cx="4160520" cy="7280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Compensation to H-1B workers for underpayment or unpaid time.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737360" y="3019806"/>
            <a:ext cx="2377440" cy="728091"/>
          </a:xfrm>
          <a:prstGeom prst="roundRect">
            <a:avLst>
              <a:gd name="adj" fmla="val 10047"/>
            </a:avLst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874520" y="3019806"/>
            <a:ext cx="2103120" cy="7280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 Fines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279392" y="3019806"/>
            <a:ext cx="4544568" cy="728091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462272" y="3019806"/>
            <a:ext cx="4160520" cy="7280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failure to meet LCA compliance obligations.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1737360" y="3912489"/>
            <a:ext cx="2377440" cy="728091"/>
          </a:xfrm>
          <a:prstGeom prst="roundRect">
            <a:avLst>
              <a:gd name="adj" fmla="val 10047"/>
            </a:avLst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874520" y="3912489"/>
            <a:ext cx="2103120" cy="7280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Debarment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4279392" y="3912489"/>
            <a:ext cx="4544568" cy="728091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462272" y="3912489"/>
            <a:ext cx="4160520" cy="7280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Temporary or permanent debarment from using the H-1B program.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PROJECT FIREWALL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338882"/>
            <a:ext cx="7086600" cy="830997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USCIS Initiative to “Combat Fraud and Abuse in the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H-1B Program”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34440"/>
            <a:ext cx="7086600" cy="114300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011680" y="1344168"/>
            <a:ext cx="6537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“Too many American workers who are as qualified, willing, and deserving to work … have been ignored or unfairly disadvantaged.”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2011680" y="2103120"/>
            <a:ext cx="6537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USCIS, on the aim of the initiative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737360" y="2606040"/>
            <a:ext cx="7086600" cy="20345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2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Aim: protect American workers by combating fraud in employment-based immigration.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2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H-1B program is meant to help U.S. companies recruit highly skilled foreign workers only when there is a shortage of qualified U.S. workers.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320040"/>
            <a:ext cx="7086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1737360" y="1143000"/>
            <a:ext cx="502920" cy="530352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737360" y="1143000"/>
            <a:ext cx="502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2240280" y="1143000"/>
            <a:ext cx="6583680" cy="530352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423160" y="1143000"/>
            <a:ext cx="62636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Current Enforcement Landscape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737360" y="1801368"/>
            <a:ext cx="502920" cy="530352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737360" y="1801368"/>
            <a:ext cx="502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2240280" y="1801368"/>
            <a:ext cx="6583680" cy="530352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423160" y="1801368"/>
            <a:ext cx="62636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Reclassification of I-9 Compliance Failures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1737360" y="2459736"/>
            <a:ext cx="502920" cy="530352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737360" y="2459736"/>
            <a:ext cx="502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2240280" y="2459736"/>
            <a:ext cx="6583680" cy="530352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423160" y="2459736"/>
            <a:ext cx="62636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“Project Firewall” &amp; Focus on H-1B Sponsors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737360" y="3118104"/>
            <a:ext cx="502920" cy="530352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737360" y="3118104"/>
            <a:ext cx="502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2240280" y="3118104"/>
            <a:ext cx="6583680" cy="530352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2423160" y="3118104"/>
            <a:ext cx="62636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Anti-American Bias Discrimination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1737360" y="3776472"/>
            <a:ext cx="502920" cy="530352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737360" y="3776472"/>
            <a:ext cx="502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2240280" y="3776472"/>
            <a:ext cx="6583680" cy="530352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2423160" y="3776472"/>
            <a:ext cx="62636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Changes Impacting Foreign National Employees</a:t>
            </a:r>
            <a:endParaRPr lang="en-US" sz="1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· PROJECT FIREWALL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USCIS Fraud &amp; Abuse Indicators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80160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737360" y="1280160"/>
            <a:ext cx="64008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993392" y="1408176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Wage Disparity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993392" y="1783080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Between H-1B workers and U.S. workers performing the same or similar duties.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381244" y="1280160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381244" y="1280160"/>
            <a:ext cx="64008" cy="1417320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637276" y="1408176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Underpayment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637276" y="1783080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H-1B worker not paid the wage stated in the H-1B petition.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1737360" y="2898648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737360" y="2898648"/>
            <a:ext cx="64008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993392" y="3026664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Experience Gap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993392" y="3401568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H-1B worker has less experience than U.S. workers in similar positions.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381244" y="2898648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381244" y="2898648"/>
            <a:ext cx="64008" cy="1417320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637276" y="3026664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Location/Duties Mismatch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637276" y="3401568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H-1B worker is not working in the intended location or performing petitioned duties.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00200" y="0"/>
            <a:ext cx="7543800" cy="514350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737360" y="14173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1737360" y="1810512"/>
            <a:ext cx="640080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737360" y="1993392"/>
            <a:ext cx="65836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Anti-American Bias</a:t>
            </a:r>
            <a:endParaRPr lang="en-US" sz="27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Discrimination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1737360" y="3246120"/>
            <a:ext cx="6492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50" dirty="0">
                <a:solidFill>
                  <a:srgbClr val="C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DOJ has re-launched its Protecting U.S. Workers Initiative — and PERM recruitment is under the microscope.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737360" y="475945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C9D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8595360" y="475945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C9D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· ANTI-AMERICAN BIAS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DOJ’s Re-Focus on Anti-American Bias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737360" y="1234440"/>
            <a:ext cx="7086600" cy="34518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DOJ’s Civil Rights Division re-launched its 2017 Protecting U.S. Workers Initiative.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Investigates and prosecutes employers that illegally favor temporary visa workers (e.g., H-1B workers) over U.S. workers.</a:t>
            </a:r>
            <a:endParaRPr lang="en-US" sz="1300" dirty="0"/>
          </a:p>
          <a:p>
            <a:pPr marL="685800" lvl="1" indent="-342900"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posting specifies a preference for foreign workers.</a:t>
            </a:r>
            <a:endParaRPr lang="en-US" sz="1300" dirty="0"/>
          </a:p>
          <a:p>
            <a:pPr marL="685800" lvl="1" indent="-342900"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posting lists overly restrictive experience requirements that effectively exclude U.S. applicants.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DOJ collaborates with EEOC, DOL, and DOS to share information, refer cases, and coordinate enforcement efforts.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7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· ANTI-AMERICAN BIAS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Discrimination Claims Under the INA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34440"/>
            <a:ext cx="2377440" cy="1025652"/>
          </a:xfrm>
          <a:prstGeom prst="roundRect">
            <a:avLst>
              <a:gd name="adj" fmla="val 7132"/>
            </a:avLst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874520" y="1234440"/>
            <a:ext cx="2103120" cy="10256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Citizenship Status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4279392" y="1234440"/>
            <a:ext cx="4544568" cy="1025652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462272" y="1234440"/>
            <a:ext cx="4160520" cy="10256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Discrimination in hiring, firing, or recruitment or referral for a fee.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1737360" y="2424684"/>
            <a:ext cx="2377440" cy="1025652"/>
          </a:xfrm>
          <a:prstGeom prst="roundRect">
            <a:avLst>
              <a:gd name="adj" fmla="val 7132"/>
            </a:avLst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874520" y="2424684"/>
            <a:ext cx="2103120" cy="10256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Origin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279392" y="2424684"/>
            <a:ext cx="4544568" cy="1025652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462272" y="2424684"/>
            <a:ext cx="4160520" cy="10256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Discrimination in hiring, firing, or recruitment or referral for a fee.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737360" y="3614928"/>
            <a:ext cx="2377440" cy="1025652"/>
          </a:xfrm>
          <a:prstGeom prst="roundRect">
            <a:avLst>
              <a:gd name="adj" fmla="val 7132"/>
            </a:avLst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874520" y="3614928"/>
            <a:ext cx="2103120" cy="10256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Practices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279392" y="3614928"/>
            <a:ext cx="4544568" cy="1025652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462272" y="3614928"/>
            <a:ext cx="4160520" cy="10256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Discriminatory document practices during the I-9 employment eligibility verification process.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7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· ANTI-AMERICAN BIAS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Falls Within the Protected Class?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34440"/>
            <a:ext cx="3429000" cy="45720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874520" y="12344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Protected Class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737360" y="1691640"/>
            <a:ext cx="3429000" cy="2948940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938528" y="1828800"/>
            <a:ext cx="3063240" cy="26746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U.S. citizens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U.S. nationals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Asylees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Refugees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 lawful permanent residents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394960" y="1234440"/>
            <a:ext cx="3429000" cy="457200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12344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 Considerations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394960" y="1691640"/>
            <a:ext cx="3429000" cy="2948940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596128" y="1828800"/>
            <a:ext cx="3063240" cy="26746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 permits employers to prefer a U.S. citizen / national over a foreign person where both are equally qualified.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Title VII and INA recognize a bona fide occupational qualification (“BFOQ”) exception when a protected characteristic — e.g., U.S. citizenship — must be considered as a specific job requirement.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7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· ANTI-AMERICAN BIAS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PERM Recruitment for Green Card Sponsorship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737360" y="1234440"/>
            <a:ext cx="7086600" cy="34518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Re-focus on the PERM process to assess whether recruitment disfavors U.S. citizens.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Investigating the appearance of anti-American hiring bias.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DOL and DOJ are using AI to comb through PERM job postings for potential violations or job tailoring.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DOJ will examine whether a company’s PERM recruitment differs from its normal recruiting efforts.</a:t>
            </a:r>
            <a:endParaRPr lang="en-US" sz="1300" dirty="0"/>
          </a:p>
          <a:p>
            <a:pPr marL="342900" indent="-342900">
              <a:buSzPct val="100000"/>
              <a:buChar char="▪"/>
            </a:pPr>
            <a:r>
              <a:rPr lang="en-US" sz="1200" i="1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question: do instructions or requirements in PERM job postings discourage U.S. workers from applying — or keep the postings from reaching U.S. workers at all?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7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· ANTI-AMERICAN BIAS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PERM Recruitment Enforcement Wave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34440"/>
            <a:ext cx="2252472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737360" y="1234440"/>
            <a:ext cx="2252472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865376" y="1399032"/>
            <a:ext cx="1996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865376" y="1856232"/>
            <a:ext cx="1996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Settlements under DOJ’s Protecting U.S. Workers Initiative since its 2025 relaunch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154424" y="1234440"/>
            <a:ext cx="2252472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154424" y="1234440"/>
            <a:ext cx="2252472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282440" y="1399032"/>
            <a:ext cx="1996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$18.25M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282440" y="1856232"/>
            <a:ext cx="1996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 pay distributed to U.S. workers in a single PERM recruitment settlement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571488" y="1234440"/>
            <a:ext cx="2252472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571488" y="1234440"/>
            <a:ext cx="2252472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699504" y="1399032"/>
            <a:ext cx="1996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$3.2M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6699504" y="1856232"/>
            <a:ext cx="1996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single settlement to date (Aug. 2026) — one of 13 in the initiative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1737360" y="2834640"/>
            <a:ext cx="7086600" cy="1805940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938528" y="2944368"/>
            <a:ext cx="6684264" cy="15864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pattern IER keeps finding:  </a:t>
            </a:r>
            <a:r>
              <a:rPr lang="en-US" sz="11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PERM-related roles routed applicants to a separate, harder channel (e.g., mail-only paper applications) while other openings could be applied for online — no explicit citizenship statement is required for liability.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7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00200" y="0"/>
            <a:ext cx="7543800" cy="514350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737360" y="14173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1737360" y="1810512"/>
            <a:ext cx="640080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737360" y="1993392"/>
            <a:ext cx="65836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Changes Impacting</a:t>
            </a:r>
            <a:endParaRPr lang="en-US" sz="27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 National Employees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1737360" y="3246120"/>
            <a:ext cx="6492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50" dirty="0">
                <a:solidFill>
                  <a:srgbClr val="C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end of Duration of Status to proposed grace-period cuts — what employers need to track next.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737360" y="475945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C9D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8595360" y="475945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C9D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7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· OTHER CHANGES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of Duration of Status for F-1, J-1, and I Nonimmigrants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80160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737360" y="1280160"/>
            <a:ext cx="64008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993392" y="1408176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Duration of Status Is Gone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993392" y="1783080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F-1 admission after September 15th gets a fixed end date on the I-94 — capped at 4 years — instead of open-ended “D/S.” The grace period drops from 60 to 30 days.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381244" y="1280160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381244" y="1280160"/>
            <a:ext cx="64008" cy="1417320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637276" y="1408176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Unlawful Presence Accrues Automatically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637276" y="1783080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the I-94 expires, unlawful presence begins the next day unless an extension was timely filed. No prior USCIS finding is required, and 3- or 10-year bars can follow.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1737360" y="2898648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737360" y="2898648"/>
            <a:ext cx="64008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993392" y="3026664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OPT / STEM OPT Timing Is Tighter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993392" y="3401568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authorization is tied to fixed dates rather than open status — EAD end date (or DSO-recommended I-20 date) plus 30 days. Late filings can create gaps.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381244" y="2898648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381244" y="2898648"/>
            <a:ext cx="64008" cy="1417320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637276" y="3026664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Employers Are Exposed, Even as Non-Sponsors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637276" y="3401568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university remains the legal sponsor, but onboarding delays, I-9 gaps, and unlawful-presence bars land on employer hiring timelines.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7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· OTHER CHANGES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Changes Impacting Foreign Employees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34440"/>
            <a:ext cx="3429000" cy="45720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874520" y="12344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Airport Enforcement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737360" y="1691640"/>
            <a:ext cx="3429000" cy="2948940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938528" y="1828800"/>
            <a:ext cx="3063240" cy="26746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Airport detentions have risen in the last month, often over expired visas rather than active removal orders.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 is drawing on airline passenger data shared by TSA.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394960" y="1234440"/>
            <a:ext cx="3429000" cy="457200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12344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Potential $100,000 OPT Fee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394960" y="1691640"/>
            <a:ext cx="3429000" cy="2948940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596128" y="1828800"/>
            <a:ext cx="3063240" cy="26746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administration is considering a $100,000 fee for international students to remain in the U.S. and work after graduation via OPT.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 is used by nearly 300,000 international students — about a quarter of the U.S. foreign student population.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00200" y="0"/>
            <a:ext cx="7543800" cy="514350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737360" y="14173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1737360" y="1810512"/>
            <a:ext cx="640080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737360" y="1993392"/>
            <a:ext cx="65836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Current Enforcement</a:t>
            </a:r>
            <a:endParaRPr lang="en-US" sz="27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Landscape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1737360" y="3246120"/>
            <a:ext cx="6492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50" dirty="0">
                <a:solidFill>
                  <a:srgbClr val="C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Agency priorities, new tools, and the data pipelines reshaping worksite risk in 2026.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737360" y="475945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C9D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8595360" y="475945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C9D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7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· OTHER CHANGES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Proposed Change: Post-Employment Grace Period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737360" y="1234440"/>
            <a:ext cx="7086600" cy="34518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proposes a rule to eliminate the 60-day grace period for certain nonimmigrants on work visas following termination of employment.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text of the proposed rule has not yet been published and is currently under review by the Office of Management and Budget (OMB).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implemented, individuals whose employment ends before their petition expiration date would be required to depart immediately and would be unable to change status or change employers.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7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00200" y="0"/>
            <a:ext cx="7543800" cy="514350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737360" y="1828800"/>
            <a:ext cx="5486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you!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737360" y="2606040"/>
            <a:ext cx="640080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737360" y="27889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Bernhard Mueller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737360" y="3108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bernhard.mueller@ogletree.com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ENFORCEMENT LANDSCAPE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Enforcement Landscape: A “Zero-Tolerance” Shift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80160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737360" y="1280160"/>
            <a:ext cx="64008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993392" y="1408176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Audits Are Up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993392" y="1783080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Worksite enforcement, investigations, and audits increased sharply in 2025 and 2026.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381244" y="1280160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381244" y="1280160"/>
            <a:ext cx="64008" cy="1417320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637276" y="1408176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Zero-Tolerance Policy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637276" y="1783080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Immigration agencies have moved to a zero-tolerance posture on compliance gaps.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1737360" y="2898648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737360" y="2898648"/>
            <a:ext cx="64008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993392" y="3026664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Room for Good Faith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993392" y="3401568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Employers’ good-faith efforts are no longer given the same weight in enforcement decisions.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381244" y="2898648"/>
            <a:ext cx="344271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1"/>
            </a:solidFill>
            <a:prstDash val="solid"/>
          </a:ln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381244" y="2898648"/>
            <a:ext cx="64008" cy="1417320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637276" y="3026664"/>
            <a:ext cx="30312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Expanded Field Tactics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637276" y="3401568"/>
            <a:ext cx="3031236" cy="795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 has intensified worksite enforcement through unannounced site visits, raids, and administrative warrants.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ENFORCEMENT LANDSCAPE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Immigration Enforcement Landscape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34440"/>
            <a:ext cx="1648206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737360" y="1234440"/>
            <a:ext cx="1648206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865376" y="1399032"/>
            <a:ext cx="139217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$170B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865376" y="1856232"/>
            <a:ext cx="139217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for immigration and border enforcement under OBBBA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550158" y="1234440"/>
            <a:ext cx="1648206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550158" y="1234440"/>
            <a:ext cx="1648206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78174" y="1399032"/>
            <a:ext cx="139217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10,000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3678174" y="1856232"/>
            <a:ext cx="139217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ICE officers funded for hiring under the recruitment campaign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362956" y="1234440"/>
            <a:ext cx="1648206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5362956" y="1234440"/>
            <a:ext cx="1648206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490972" y="1399032"/>
            <a:ext cx="139217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120%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5490972" y="1856232"/>
            <a:ext cx="139217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in ICE’s workforce over a four-month recruitment campaign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7175754" y="1234440"/>
            <a:ext cx="1648206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175754" y="1234440"/>
            <a:ext cx="1648206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303770" y="1399032"/>
            <a:ext cx="139217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12,000+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7303770" y="1856232"/>
            <a:ext cx="139217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officers added to ICE’s workforce by January 2026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1737360" y="2834640"/>
            <a:ext cx="7086600" cy="1805940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938528" y="2944368"/>
            <a:ext cx="6684264" cy="15864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 line:  </a:t>
            </a:r>
            <a:r>
              <a:rPr lang="en-US" sz="11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Big Beautiful Bill Act (OBBBA) dramatically expanded ICE’s enforcement capacity heading into 2026.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ENFORCEMENT LANDSCAPE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Cross-Agency Data Sharing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34440"/>
            <a:ext cx="3429000" cy="45720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874520" y="12344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Data-Sharing Pipelines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737360" y="1691640"/>
            <a:ext cx="3429000" cy="2948940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938528" y="1828800"/>
            <a:ext cx="3063240" cy="26746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April 2025 MOU allows ICE to access IRS employer records.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 2026: DHS requests access to a federal database with employment records on virtually every U.S. worker.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 can request W-2s and employer tax data to identify businesses employing workers whose SSNs don’t match.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394960" y="1234440"/>
            <a:ext cx="3429000" cy="457200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123444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AI-Enabled Targeting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394960" y="1691640"/>
            <a:ext cx="3429000" cy="2948940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596128" y="1828800"/>
            <a:ext cx="3063240" cy="26746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 may have already requested data on over one million taxpayers.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enables ICE to target specific employers for enforcement.</a:t>
            </a:r>
            <a:endParaRPr lang="en-US" sz="10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0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tools are used to detect inconsistencies in I-9 records.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ENFORCEMENT LANDSCAPE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Enforcement by the Numbers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34440"/>
            <a:ext cx="1648206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737360" y="1234440"/>
            <a:ext cx="1648206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865376" y="1399032"/>
            <a:ext cx="139217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5,200+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865376" y="1856232"/>
            <a:ext cx="139217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Notices of Inspection served by ICE/HSI in a two-phase nationwide I-9 audit operation (Jan.–July 2025)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550158" y="1234440"/>
            <a:ext cx="1648206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550158" y="1234440"/>
            <a:ext cx="1648206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78174" y="1399032"/>
            <a:ext cx="139217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93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3678174" y="1856232"/>
            <a:ext cx="139217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Arrests made during that same nationwide NOI operation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362956" y="1234440"/>
            <a:ext cx="1648206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5362956" y="1234440"/>
            <a:ext cx="1648206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490972" y="1399032"/>
            <a:ext cx="139217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1.28M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5490972" y="1856232"/>
            <a:ext cx="139217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Individuals’ tax records ICE requested from the IRS under the 2025 data-sharing agreement; only ~47,000 were verifiable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7175754" y="1234440"/>
            <a:ext cx="1648206" cy="1417320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175754" y="1234440"/>
            <a:ext cx="1648206" cy="45720"/>
          </a:xfrm>
          <a:prstGeom prst="rect">
            <a:avLst/>
          </a:prstGeom>
          <a:solidFill>
            <a:srgbClr val="FAF06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303770" y="1399032"/>
            <a:ext cx="139217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AF0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$28,619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7303770" y="1856232"/>
            <a:ext cx="139217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Maximum civil penalty per violation for repeat knowing-hire violations (DHS, 2025 inflation adjustment)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1737360" y="2834640"/>
            <a:ext cx="7086600" cy="1805940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938528" y="2944368"/>
            <a:ext cx="6684264" cy="15864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 line:  </a:t>
            </a:r>
            <a:r>
              <a:rPr lang="en-US" sz="115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Worksite enforcement — I-9 audits, interagency data-sharing, and civil penalties — has escalated sharply since the start of the current administration.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ENFORCEMENT LANDSCAPE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Immigration Worksite Enforcement Trends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234440"/>
            <a:ext cx="2377440" cy="1025652"/>
          </a:xfrm>
          <a:prstGeom prst="roundRect">
            <a:avLst>
              <a:gd name="adj" fmla="val 7132"/>
            </a:avLst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874520" y="1234440"/>
            <a:ext cx="2103120" cy="10256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Visa Sponsorship Verification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4279392" y="1234440"/>
            <a:ext cx="4544568" cy="1025652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462272" y="1234440"/>
            <a:ext cx="4160520" cy="10256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 visits to employers which have sponsored professional employees for certain visa types, such as H-1B, L-1, or F-1 STEM OPT.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1737360" y="2424684"/>
            <a:ext cx="2377440" cy="1025652"/>
          </a:xfrm>
          <a:prstGeom prst="roundRect">
            <a:avLst>
              <a:gd name="adj" fmla="val 7132"/>
            </a:avLst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874520" y="2424684"/>
            <a:ext cx="2103120" cy="10256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I-9 Inspection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279392" y="2424684"/>
            <a:ext cx="4544568" cy="1025652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462272" y="2424684"/>
            <a:ext cx="4160520" cy="10256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that the employer produce Forms I-9 and supporting documents.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737360" y="3614928"/>
            <a:ext cx="2377440" cy="1025652"/>
          </a:xfrm>
          <a:prstGeom prst="roundRect">
            <a:avLst>
              <a:gd name="adj" fmla="val 7132"/>
            </a:avLst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874520" y="3614928"/>
            <a:ext cx="2103120" cy="10256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Warrant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279392" y="3614928"/>
            <a:ext cx="4544568" cy="1025652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462272" y="3614928"/>
            <a:ext cx="4160520" cy="10256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1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immigration agent may present an arrest warrant or search warrant.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37360" y="201168"/>
            <a:ext cx="7086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89B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· ENFORCEMENT LANDSCAPE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737360" y="457200"/>
            <a:ext cx="7086600" cy="594360"/>
          </a:xfrm>
          <a:prstGeom prst="rect">
            <a:avLst/>
          </a:prstGeom>
          <a:noFill/>
          <a:ln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of Government Encounters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737360" y="1188720"/>
            <a:ext cx="7086600" cy="547878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737360" y="1188720"/>
            <a:ext cx="1554480" cy="547878"/>
          </a:xfrm>
          <a:prstGeom prst="rect">
            <a:avLst/>
          </a:prstGeom>
          <a:solidFill>
            <a:srgbClr val="004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737360" y="1188720"/>
            <a:ext cx="155448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LIKELY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474720" y="1188720"/>
            <a:ext cx="210312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USCIS Site Visit (FDNS)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669280" y="1188720"/>
            <a:ext cx="301752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Fraud Detection and National Security officer verifies details of an H-1B, L-1, or other visa-sponsorship filing.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1737360" y="1764030"/>
            <a:ext cx="7086600" cy="54787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1737360" y="1764030"/>
            <a:ext cx="1554480" cy="547878"/>
          </a:xfrm>
          <a:prstGeom prst="rect">
            <a:avLst/>
          </a:prstGeom>
          <a:solidFill>
            <a:srgbClr val="3D6B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737360" y="1764030"/>
            <a:ext cx="155448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SOMEWHAT LIKELY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474720" y="1764030"/>
            <a:ext cx="210312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E-Verify or ICE I-9 Audit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669280" y="1764030"/>
            <a:ext cx="301752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desk review or a formal Notice of Inspection requiring production of Forms I-9 and supporting records.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737360" y="2339340"/>
            <a:ext cx="7086600" cy="547878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1737360" y="2339340"/>
            <a:ext cx="1554480" cy="547878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737360" y="2339340"/>
            <a:ext cx="155448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LIKELY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474720" y="2339340"/>
            <a:ext cx="210312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Administrative Warrant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669280" y="2339340"/>
            <a:ext cx="301752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arrest of a specific named employee, valid only in public, non-REP areas absent consent.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1737360" y="2914650"/>
            <a:ext cx="7086600" cy="54787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1737360" y="2914650"/>
            <a:ext cx="1554480" cy="547878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737360" y="2914650"/>
            <a:ext cx="155448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LIKELY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474720" y="2914650"/>
            <a:ext cx="210312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Judicial Warrant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669280" y="2914650"/>
            <a:ext cx="301752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Criminal arrest of an employee, signed by a judge, with authority to enter private space.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1737360" y="3489960"/>
            <a:ext cx="7086600" cy="547878"/>
          </a:xfrm>
          <a:prstGeom prst="rect">
            <a:avLst/>
          </a:prstGeom>
          <a:solidFill>
            <a:srgbClr val="F1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1737360" y="3489960"/>
            <a:ext cx="1554480" cy="547878"/>
          </a:xfrm>
          <a:prstGeom prst="rect">
            <a:avLst/>
          </a:prstGeom>
          <a:solidFill>
            <a:srgbClr val="B89B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737360" y="3489960"/>
            <a:ext cx="155448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LIKELY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474720" y="3489960"/>
            <a:ext cx="210312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IER Investigation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669280" y="3489960"/>
            <a:ext cx="301752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DOJ’s Immigrant and Employee Rights Section investigates citizenship-status or document-abuse discrimination claims.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1737360" y="4065270"/>
            <a:ext cx="7086600" cy="54787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1737360" y="4065270"/>
            <a:ext cx="1554480" cy="547878"/>
          </a:xfrm>
          <a:prstGeom prst="rect">
            <a:avLst/>
          </a:prstGeom>
          <a:solidFill>
            <a:srgbClr val="6B72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1737360" y="4065270"/>
            <a:ext cx="155448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LEAST LIKELY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3474720" y="4065270"/>
            <a:ext cx="210312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Search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669280" y="4065270"/>
            <a:ext cx="3017520" cy="547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dirty="0">
                <a:solidFill>
                  <a:srgbClr val="262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coordinated, multi-agent search of the premises — the scenario that feels like a “raid.”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1737360" y="4850892"/>
            <a:ext cx="5486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FRONT LINES  |  Worksite Immigration Enforcement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8595360" y="48508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2580</Words>
  <Application>Microsoft Office PowerPoint</Application>
  <PresentationFormat>On-screen Show (16:9)</PresentationFormat>
  <Paragraphs>342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Mueller, Bernhard</cp:lastModifiedBy>
  <cp:revision>2</cp:revision>
  <dcterms:created xsi:type="dcterms:W3CDTF">2026-08-21T12:28:04Z</dcterms:created>
  <dcterms:modified xsi:type="dcterms:W3CDTF">2026-08-21T12:33:38Z</dcterms:modified>
</cp:coreProperties>
</file>