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6"/>
  </p:notesMasterIdLst>
  <p:sldIdLst>
    <p:sldId id="256" r:id="rId2"/>
    <p:sldId id="257" r:id="rId3"/>
    <p:sldId id="258" r:id="rId4"/>
    <p:sldId id="1126" r:id="rId5"/>
    <p:sldId id="923" r:id="rId6"/>
    <p:sldId id="1141" r:id="rId7"/>
    <p:sldId id="259" r:id="rId8"/>
    <p:sldId id="1145" r:id="rId9"/>
    <p:sldId id="1148" r:id="rId10"/>
    <p:sldId id="1155" r:id="rId11"/>
    <p:sldId id="1156" r:id="rId12"/>
    <p:sldId id="1179" r:id="rId13"/>
    <p:sldId id="1158" r:id="rId14"/>
    <p:sldId id="1159" r:id="rId15"/>
    <p:sldId id="1160" r:id="rId16"/>
    <p:sldId id="1161" r:id="rId17"/>
    <p:sldId id="1162" r:id="rId18"/>
    <p:sldId id="1163" r:id="rId19"/>
    <p:sldId id="1165" r:id="rId20"/>
    <p:sldId id="1227" r:id="rId21"/>
    <p:sldId id="1182" r:id="rId22"/>
    <p:sldId id="1189" r:id="rId23"/>
    <p:sldId id="1191" r:id="rId24"/>
    <p:sldId id="1192" r:id="rId25"/>
    <p:sldId id="1172" r:id="rId26"/>
    <p:sldId id="1164" r:id="rId27"/>
    <p:sldId id="1193" r:id="rId28"/>
    <p:sldId id="1185" r:id="rId29"/>
    <p:sldId id="1186" r:id="rId30"/>
    <p:sldId id="1188" r:id="rId31"/>
    <p:sldId id="1174" r:id="rId32"/>
    <p:sldId id="1228" r:id="rId33"/>
    <p:sldId id="1229" r:id="rId34"/>
    <p:sldId id="1187" r:id="rId35"/>
    <p:sldId id="1167" r:id="rId36"/>
    <p:sldId id="1169" r:id="rId37"/>
    <p:sldId id="1168" r:id="rId38"/>
    <p:sldId id="1177" r:id="rId39"/>
    <p:sldId id="1181" r:id="rId40"/>
    <p:sldId id="1212" r:id="rId41"/>
    <p:sldId id="1213" r:id="rId42"/>
    <p:sldId id="1214" r:id="rId43"/>
    <p:sldId id="1215" r:id="rId44"/>
    <p:sldId id="1216" r:id="rId45"/>
    <p:sldId id="1170" r:id="rId46"/>
    <p:sldId id="1230" r:id="rId47"/>
    <p:sldId id="1226" r:id="rId48"/>
    <p:sldId id="1195" r:id="rId49"/>
    <p:sldId id="825" r:id="rId50"/>
    <p:sldId id="1196" r:id="rId51"/>
    <p:sldId id="646" r:id="rId52"/>
    <p:sldId id="1198" r:id="rId53"/>
    <p:sldId id="1200" r:id="rId54"/>
    <p:sldId id="826" r:id="rId55"/>
    <p:sldId id="827" r:id="rId56"/>
    <p:sldId id="857" r:id="rId57"/>
    <p:sldId id="1233" r:id="rId58"/>
    <p:sldId id="1201" r:id="rId59"/>
    <p:sldId id="1231" r:id="rId60"/>
    <p:sldId id="1232" r:id="rId61"/>
    <p:sldId id="1243" r:id="rId62"/>
    <p:sldId id="830" r:id="rId63"/>
    <p:sldId id="1234" r:id="rId64"/>
    <p:sldId id="1236" r:id="rId65"/>
    <p:sldId id="1237" r:id="rId66"/>
    <p:sldId id="1235" r:id="rId67"/>
    <p:sldId id="1238" r:id="rId68"/>
    <p:sldId id="1239" r:id="rId69"/>
    <p:sldId id="1240" r:id="rId70"/>
    <p:sldId id="1202" r:id="rId71"/>
    <p:sldId id="448" r:id="rId72"/>
    <p:sldId id="1203" r:id="rId73"/>
    <p:sldId id="1204" r:id="rId74"/>
    <p:sldId id="1241" r:id="rId75"/>
    <p:sldId id="1217" r:id="rId76"/>
    <p:sldId id="1219" r:id="rId77"/>
    <p:sldId id="1218" r:id="rId78"/>
    <p:sldId id="1220" r:id="rId79"/>
    <p:sldId id="1221" r:id="rId80"/>
    <p:sldId id="1222" r:id="rId81"/>
    <p:sldId id="1225" r:id="rId82"/>
    <p:sldId id="1224" r:id="rId83"/>
    <p:sldId id="1223" r:id="rId84"/>
    <p:sldId id="1013" r:id="rId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27"/>
    <p:restoredTop sz="94726"/>
  </p:normalViewPr>
  <p:slideViewPr>
    <p:cSldViewPr snapToGrid="0">
      <p:cViewPr varScale="1">
        <p:scale>
          <a:sx n="105" d="100"/>
          <a:sy n="105" d="100"/>
        </p:scale>
        <p:origin x="192" y="4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F22529-2D19-44FC-8C26-F535840ECD40}"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4319785-497E-436C-B5A6-021794EF9B94}">
      <dgm:prSet/>
      <dgm:spPr/>
      <dgm:t>
        <a:bodyPr/>
        <a:lstStyle/>
        <a:p>
          <a:pPr>
            <a:lnSpc>
              <a:spcPct val="100000"/>
            </a:lnSpc>
          </a:pPr>
          <a:r>
            <a:rPr lang="en-US" dirty="0"/>
            <a:t>Scenarios that Raise Attorney Ethics Issues</a:t>
          </a:r>
        </a:p>
      </dgm:t>
    </dgm:pt>
    <dgm:pt modelId="{5D1D527C-5684-416E-854C-23A461D9FBDF}" type="parTrans" cxnId="{28E3B3B3-8E5E-41E9-9A2E-50D2EB71E9E7}">
      <dgm:prSet/>
      <dgm:spPr/>
      <dgm:t>
        <a:bodyPr/>
        <a:lstStyle/>
        <a:p>
          <a:endParaRPr lang="en-US"/>
        </a:p>
      </dgm:t>
    </dgm:pt>
    <dgm:pt modelId="{81BE367F-859C-4CA1-992A-57EBBDC11C9D}" type="sibTrans" cxnId="{28E3B3B3-8E5E-41E9-9A2E-50D2EB71E9E7}">
      <dgm:prSet/>
      <dgm:spPr/>
      <dgm:t>
        <a:bodyPr/>
        <a:lstStyle/>
        <a:p>
          <a:endParaRPr lang="en-US"/>
        </a:p>
      </dgm:t>
    </dgm:pt>
    <dgm:pt modelId="{426B7674-389B-49C1-91C8-8C761E7074C0}">
      <dgm:prSet/>
      <dgm:spPr/>
      <dgm:t>
        <a:bodyPr/>
        <a:lstStyle/>
        <a:p>
          <a:pPr>
            <a:lnSpc>
              <a:spcPct val="100000"/>
            </a:lnSpc>
          </a:pPr>
          <a:r>
            <a:rPr lang="en-US" dirty="0"/>
            <a:t>Tennessee Rules of Professional Conduct</a:t>
          </a:r>
        </a:p>
      </dgm:t>
    </dgm:pt>
    <dgm:pt modelId="{9C1F4B3E-A055-47CD-ABED-8D77CE317E85}" type="parTrans" cxnId="{E4831665-9FD3-4E0B-ACE1-5409C2137277}">
      <dgm:prSet/>
      <dgm:spPr/>
      <dgm:t>
        <a:bodyPr/>
        <a:lstStyle/>
        <a:p>
          <a:endParaRPr lang="en-US"/>
        </a:p>
      </dgm:t>
    </dgm:pt>
    <dgm:pt modelId="{C6A480EF-ED8A-4836-ACB4-1CE015F2EA6D}" type="sibTrans" cxnId="{E4831665-9FD3-4E0B-ACE1-5409C2137277}">
      <dgm:prSet/>
      <dgm:spPr/>
      <dgm:t>
        <a:bodyPr/>
        <a:lstStyle/>
        <a:p>
          <a:endParaRPr lang="en-US"/>
        </a:p>
      </dgm:t>
    </dgm:pt>
    <dgm:pt modelId="{58EA82F2-CA65-4BCE-8FAA-52CF2CAB8550}">
      <dgm:prSet/>
      <dgm:spPr/>
      <dgm:t>
        <a:bodyPr/>
        <a:lstStyle/>
        <a:p>
          <a:pPr>
            <a:lnSpc>
              <a:spcPct val="100000"/>
            </a:lnSpc>
          </a:pPr>
          <a:r>
            <a:rPr lang="en-US" dirty="0"/>
            <a:t>Polling – Pick the Best Answer</a:t>
          </a:r>
        </a:p>
      </dgm:t>
    </dgm:pt>
    <dgm:pt modelId="{10899D92-166D-481A-BF3B-A1040FA2C690}" type="parTrans" cxnId="{3A5F7165-52A7-48AF-A2CF-C12FC4B45EB7}">
      <dgm:prSet/>
      <dgm:spPr/>
      <dgm:t>
        <a:bodyPr/>
        <a:lstStyle/>
        <a:p>
          <a:endParaRPr lang="en-US"/>
        </a:p>
      </dgm:t>
    </dgm:pt>
    <dgm:pt modelId="{96AF4A28-4D6C-4D30-8004-3A647064F0E0}" type="sibTrans" cxnId="{3A5F7165-52A7-48AF-A2CF-C12FC4B45EB7}">
      <dgm:prSet/>
      <dgm:spPr/>
      <dgm:t>
        <a:bodyPr/>
        <a:lstStyle/>
        <a:p>
          <a:endParaRPr lang="en-US"/>
        </a:p>
      </dgm:t>
    </dgm:pt>
    <dgm:pt modelId="{8C96BA81-49A3-4547-A179-6381639AE415}">
      <dgm:prSet/>
      <dgm:spPr/>
      <dgm:t>
        <a:bodyPr/>
        <a:lstStyle/>
        <a:p>
          <a:pPr>
            <a:lnSpc>
              <a:spcPct val="100000"/>
            </a:lnSpc>
          </a:pPr>
          <a:r>
            <a:rPr lang="en-US" dirty="0"/>
            <a:t>Discussion</a:t>
          </a:r>
        </a:p>
      </dgm:t>
    </dgm:pt>
    <dgm:pt modelId="{193E6800-91C1-4920-BD4F-EC07EFADA6D5}" type="parTrans" cxnId="{4938619B-C61B-4454-897B-9DC2AF2A05CE}">
      <dgm:prSet/>
      <dgm:spPr/>
      <dgm:t>
        <a:bodyPr/>
        <a:lstStyle/>
        <a:p>
          <a:endParaRPr lang="en-US"/>
        </a:p>
      </dgm:t>
    </dgm:pt>
    <dgm:pt modelId="{D37F132D-9EEA-43C3-ACEB-9F1C017ECD68}" type="sibTrans" cxnId="{4938619B-C61B-4454-897B-9DC2AF2A05CE}">
      <dgm:prSet/>
      <dgm:spPr/>
      <dgm:t>
        <a:bodyPr/>
        <a:lstStyle/>
        <a:p>
          <a:endParaRPr lang="en-US"/>
        </a:p>
      </dgm:t>
    </dgm:pt>
    <dgm:pt modelId="{4C898F20-E611-4FD9-B189-2ECEAAD18890}" type="pres">
      <dgm:prSet presAssocID="{F8F22529-2D19-44FC-8C26-F535840ECD40}" presName="root" presStyleCnt="0">
        <dgm:presLayoutVars>
          <dgm:dir/>
          <dgm:resizeHandles val="exact"/>
        </dgm:presLayoutVars>
      </dgm:prSet>
      <dgm:spPr/>
    </dgm:pt>
    <dgm:pt modelId="{2A836579-1E1D-4FDC-85E5-3714C1D985F9}" type="pres">
      <dgm:prSet presAssocID="{34319785-497E-436C-B5A6-021794EF9B94}" presName="compNode" presStyleCnt="0"/>
      <dgm:spPr/>
    </dgm:pt>
    <dgm:pt modelId="{A94953B0-536E-492A-9B84-B97DC075A287}" type="pres">
      <dgm:prSet presAssocID="{34319785-497E-436C-B5A6-021794EF9B94}"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ales of Justice"/>
        </a:ext>
      </dgm:extLst>
    </dgm:pt>
    <dgm:pt modelId="{E0E920C3-4F29-416D-A797-D637527C0B05}" type="pres">
      <dgm:prSet presAssocID="{34319785-497E-436C-B5A6-021794EF9B94}" presName="spaceRect" presStyleCnt="0"/>
      <dgm:spPr/>
    </dgm:pt>
    <dgm:pt modelId="{A40ED299-C064-41B0-8515-B01E2F69D625}" type="pres">
      <dgm:prSet presAssocID="{34319785-497E-436C-B5A6-021794EF9B94}" presName="textRect" presStyleLbl="revTx" presStyleIdx="0" presStyleCnt="4">
        <dgm:presLayoutVars>
          <dgm:chMax val="1"/>
          <dgm:chPref val="1"/>
        </dgm:presLayoutVars>
      </dgm:prSet>
      <dgm:spPr/>
    </dgm:pt>
    <dgm:pt modelId="{E874B7EC-C065-4E70-92B1-A998DC90A324}" type="pres">
      <dgm:prSet presAssocID="{81BE367F-859C-4CA1-992A-57EBBDC11C9D}" presName="sibTrans" presStyleCnt="0"/>
      <dgm:spPr/>
    </dgm:pt>
    <dgm:pt modelId="{D3FBEF9E-6846-4FBE-AA90-4251415CF726}" type="pres">
      <dgm:prSet presAssocID="{426B7674-389B-49C1-91C8-8C761E7074C0}" presName="compNode" presStyleCnt="0"/>
      <dgm:spPr/>
    </dgm:pt>
    <dgm:pt modelId="{4DFDC272-E9E0-4B63-B562-EF2A5CE899FD}" type="pres">
      <dgm:prSet presAssocID="{426B7674-389B-49C1-91C8-8C761E7074C0}"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4D7D2CF0-18CF-48FE-9147-F9E755741B01}" type="pres">
      <dgm:prSet presAssocID="{426B7674-389B-49C1-91C8-8C761E7074C0}" presName="spaceRect" presStyleCnt="0"/>
      <dgm:spPr/>
    </dgm:pt>
    <dgm:pt modelId="{1DADB99A-AB81-4DFC-B719-EE6CD55712D8}" type="pres">
      <dgm:prSet presAssocID="{426B7674-389B-49C1-91C8-8C761E7074C0}" presName="textRect" presStyleLbl="revTx" presStyleIdx="1" presStyleCnt="4">
        <dgm:presLayoutVars>
          <dgm:chMax val="1"/>
          <dgm:chPref val="1"/>
        </dgm:presLayoutVars>
      </dgm:prSet>
      <dgm:spPr/>
    </dgm:pt>
    <dgm:pt modelId="{E6EB7A10-8372-4A24-A865-7555A5D2F65C}" type="pres">
      <dgm:prSet presAssocID="{C6A480EF-ED8A-4836-ACB4-1CE015F2EA6D}" presName="sibTrans" presStyleCnt="0"/>
      <dgm:spPr/>
    </dgm:pt>
    <dgm:pt modelId="{E9694FBA-A555-4FAC-A532-0E432F8104EC}" type="pres">
      <dgm:prSet presAssocID="{58EA82F2-CA65-4BCE-8FAA-52CF2CAB8550}" presName="compNode" presStyleCnt="0"/>
      <dgm:spPr/>
    </dgm:pt>
    <dgm:pt modelId="{13387771-859E-4E13-8FF1-6FFA524DE10B}" type="pres">
      <dgm:prSet presAssocID="{58EA82F2-CA65-4BCE-8FAA-52CF2CAB8550}"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ie chart"/>
        </a:ext>
      </dgm:extLst>
    </dgm:pt>
    <dgm:pt modelId="{285F48D3-7A99-4C18-B11B-0B6BFB83DE74}" type="pres">
      <dgm:prSet presAssocID="{58EA82F2-CA65-4BCE-8FAA-52CF2CAB8550}" presName="spaceRect" presStyleCnt="0"/>
      <dgm:spPr/>
    </dgm:pt>
    <dgm:pt modelId="{A2403588-9711-4B57-8F9D-6D93BA7B3FF7}" type="pres">
      <dgm:prSet presAssocID="{58EA82F2-CA65-4BCE-8FAA-52CF2CAB8550}" presName="textRect" presStyleLbl="revTx" presStyleIdx="2" presStyleCnt="4">
        <dgm:presLayoutVars>
          <dgm:chMax val="1"/>
          <dgm:chPref val="1"/>
        </dgm:presLayoutVars>
      </dgm:prSet>
      <dgm:spPr/>
    </dgm:pt>
    <dgm:pt modelId="{117062F6-10C6-4B32-8F92-0C90C57D4F76}" type="pres">
      <dgm:prSet presAssocID="{96AF4A28-4D6C-4D30-8004-3A647064F0E0}" presName="sibTrans" presStyleCnt="0"/>
      <dgm:spPr/>
    </dgm:pt>
    <dgm:pt modelId="{5247E8C9-B9F2-4868-BC2A-AF54A65F44F5}" type="pres">
      <dgm:prSet presAssocID="{8C96BA81-49A3-4547-A179-6381639AE415}" presName="compNode" presStyleCnt="0"/>
      <dgm:spPr/>
    </dgm:pt>
    <dgm:pt modelId="{4E1CA14E-AE54-4D36-AF49-00815BAFA861}" type="pres">
      <dgm:prSet presAssocID="{8C96BA81-49A3-4547-A179-6381639AE415}"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3FAFD44-F105-4EB5-8B16-CFE3A34CAB0C}" type="pres">
      <dgm:prSet presAssocID="{8C96BA81-49A3-4547-A179-6381639AE415}" presName="spaceRect" presStyleCnt="0"/>
      <dgm:spPr/>
    </dgm:pt>
    <dgm:pt modelId="{D3E49E77-DA7D-42EF-BB00-6AFE47AE7194}" type="pres">
      <dgm:prSet presAssocID="{8C96BA81-49A3-4547-A179-6381639AE415}" presName="textRect" presStyleLbl="revTx" presStyleIdx="3" presStyleCnt="4">
        <dgm:presLayoutVars>
          <dgm:chMax val="1"/>
          <dgm:chPref val="1"/>
        </dgm:presLayoutVars>
      </dgm:prSet>
      <dgm:spPr/>
    </dgm:pt>
  </dgm:ptLst>
  <dgm:cxnLst>
    <dgm:cxn modelId="{37A1F31E-6260-9447-95B6-51200A7C8DBC}" type="presOf" srcId="{34319785-497E-436C-B5A6-021794EF9B94}" destId="{A40ED299-C064-41B0-8515-B01E2F69D625}" srcOrd="0" destOrd="0" presId="urn:microsoft.com/office/officeart/2018/2/layout/IconLabelList"/>
    <dgm:cxn modelId="{A832432C-3E0D-CD43-9A64-9D4F30F355FC}" type="presOf" srcId="{58EA82F2-CA65-4BCE-8FAA-52CF2CAB8550}" destId="{A2403588-9711-4B57-8F9D-6D93BA7B3FF7}" srcOrd="0" destOrd="0" presId="urn:microsoft.com/office/officeart/2018/2/layout/IconLabelList"/>
    <dgm:cxn modelId="{B607A462-C848-FB40-B40E-F3E2FD9A3205}" type="presOf" srcId="{F8F22529-2D19-44FC-8C26-F535840ECD40}" destId="{4C898F20-E611-4FD9-B189-2ECEAAD18890}" srcOrd="0" destOrd="0" presId="urn:microsoft.com/office/officeart/2018/2/layout/IconLabelList"/>
    <dgm:cxn modelId="{E4831665-9FD3-4E0B-ACE1-5409C2137277}" srcId="{F8F22529-2D19-44FC-8C26-F535840ECD40}" destId="{426B7674-389B-49C1-91C8-8C761E7074C0}" srcOrd="1" destOrd="0" parTransId="{9C1F4B3E-A055-47CD-ABED-8D77CE317E85}" sibTransId="{C6A480EF-ED8A-4836-ACB4-1CE015F2EA6D}"/>
    <dgm:cxn modelId="{3A5F7165-52A7-48AF-A2CF-C12FC4B45EB7}" srcId="{F8F22529-2D19-44FC-8C26-F535840ECD40}" destId="{58EA82F2-CA65-4BCE-8FAA-52CF2CAB8550}" srcOrd="2" destOrd="0" parTransId="{10899D92-166D-481A-BF3B-A1040FA2C690}" sibTransId="{96AF4A28-4D6C-4D30-8004-3A647064F0E0}"/>
    <dgm:cxn modelId="{4938619B-C61B-4454-897B-9DC2AF2A05CE}" srcId="{F8F22529-2D19-44FC-8C26-F535840ECD40}" destId="{8C96BA81-49A3-4547-A179-6381639AE415}" srcOrd="3" destOrd="0" parTransId="{193E6800-91C1-4920-BD4F-EC07EFADA6D5}" sibTransId="{D37F132D-9EEA-43C3-ACEB-9F1C017ECD68}"/>
    <dgm:cxn modelId="{28E3B3B3-8E5E-41E9-9A2E-50D2EB71E9E7}" srcId="{F8F22529-2D19-44FC-8C26-F535840ECD40}" destId="{34319785-497E-436C-B5A6-021794EF9B94}" srcOrd="0" destOrd="0" parTransId="{5D1D527C-5684-416E-854C-23A461D9FBDF}" sibTransId="{81BE367F-859C-4CA1-992A-57EBBDC11C9D}"/>
    <dgm:cxn modelId="{F14DA9CC-A24A-CC45-855B-4609E3749358}" type="presOf" srcId="{8C96BA81-49A3-4547-A179-6381639AE415}" destId="{D3E49E77-DA7D-42EF-BB00-6AFE47AE7194}" srcOrd="0" destOrd="0" presId="urn:microsoft.com/office/officeart/2018/2/layout/IconLabelList"/>
    <dgm:cxn modelId="{5DEEE2D1-EA02-3340-8B86-99094BAA1866}" type="presOf" srcId="{426B7674-389B-49C1-91C8-8C761E7074C0}" destId="{1DADB99A-AB81-4DFC-B719-EE6CD55712D8}" srcOrd="0" destOrd="0" presId="urn:microsoft.com/office/officeart/2018/2/layout/IconLabelList"/>
    <dgm:cxn modelId="{DD7A6534-383D-C949-90AA-F46867D329AC}" type="presParOf" srcId="{4C898F20-E611-4FD9-B189-2ECEAAD18890}" destId="{2A836579-1E1D-4FDC-85E5-3714C1D985F9}" srcOrd="0" destOrd="0" presId="urn:microsoft.com/office/officeart/2018/2/layout/IconLabelList"/>
    <dgm:cxn modelId="{7DF5317A-728C-8544-AF15-EDEB1D54ED65}" type="presParOf" srcId="{2A836579-1E1D-4FDC-85E5-3714C1D985F9}" destId="{A94953B0-536E-492A-9B84-B97DC075A287}" srcOrd="0" destOrd="0" presId="urn:microsoft.com/office/officeart/2018/2/layout/IconLabelList"/>
    <dgm:cxn modelId="{16279A81-F044-B24D-93E1-607EB832F1B6}" type="presParOf" srcId="{2A836579-1E1D-4FDC-85E5-3714C1D985F9}" destId="{E0E920C3-4F29-416D-A797-D637527C0B05}" srcOrd="1" destOrd="0" presId="urn:microsoft.com/office/officeart/2018/2/layout/IconLabelList"/>
    <dgm:cxn modelId="{DB017975-D20E-9147-AFEA-5D75731BC9DC}" type="presParOf" srcId="{2A836579-1E1D-4FDC-85E5-3714C1D985F9}" destId="{A40ED299-C064-41B0-8515-B01E2F69D625}" srcOrd="2" destOrd="0" presId="urn:microsoft.com/office/officeart/2018/2/layout/IconLabelList"/>
    <dgm:cxn modelId="{747DF52A-3D39-504C-B77F-E1017040ECCD}" type="presParOf" srcId="{4C898F20-E611-4FD9-B189-2ECEAAD18890}" destId="{E874B7EC-C065-4E70-92B1-A998DC90A324}" srcOrd="1" destOrd="0" presId="urn:microsoft.com/office/officeart/2018/2/layout/IconLabelList"/>
    <dgm:cxn modelId="{47EFF5AD-81F9-9444-B179-7F8A77554450}" type="presParOf" srcId="{4C898F20-E611-4FD9-B189-2ECEAAD18890}" destId="{D3FBEF9E-6846-4FBE-AA90-4251415CF726}" srcOrd="2" destOrd="0" presId="urn:microsoft.com/office/officeart/2018/2/layout/IconLabelList"/>
    <dgm:cxn modelId="{4D3A8D4D-6A0E-CB49-991F-67D2532806C1}" type="presParOf" srcId="{D3FBEF9E-6846-4FBE-AA90-4251415CF726}" destId="{4DFDC272-E9E0-4B63-B562-EF2A5CE899FD}" srcOrd="0" destOrd="0" presId="urn:microsoft.com/office/officeart/2018/2/layout/IconLabelList"/>
    <dgm:cxn modelId="{39D2BAFA-1E8C-CD4C-BF57-C96C99D41A10}" type="presParOf" srcId="{D3FBEF9E-6846-4FBE-AA90-4251415CF726}" destId="{4D7D2CF0-18CF-48FE-9147-F9E755741B01}" srcOrd="1" destOrd="0" presId="urn:microsoft.com/office/officeart/2018/2/layout/IconLabelList"/>
    <dgm:cxn modelId="{CBCECBC7-D684-CB43-B3C9-DA30C47E9B1C}" type="presParOf" srcId="{D3FBEF9E-6846-4FBE-AA90-4251415CF726}" destId="{1DADB99A-AB81-4DFC-B719-EE6CD55712D8}" srcOrd="2" destOrd="0" presId="urn:microsoft.com/office/officeart/2018/2/layout/IconLabelList"/>
    <dgm:cxn modelId="{FC49203F-234E-1E43-9F9F-1CE5D0D24B17}" type="presParOf" srcId="{4C898F20-E611-4FD9-B189-2ECEAAD18890}" destId="{E6EB7A10-8372-4A24-A865-7555A5D2F65C}" srcOrd="3" destOrd="0" presId="urn:microsoft.com/office/officeart/2018/2/layout/IconLabelList"/>
    <dgm:cxn modelId="{24807F30-06CB-1F46-83CA-F0CE11F9E9DA}" type="presParOf" srcId="{4C898F20-E611-4FD9-B189-2ECEAAD18890}" destId="{E9694FBA-A555-4FAC-A532-0E432F8104EC}" srcOrd="4" destOrd="0" presId="urn:microsoft.com/office/officeart/2018/2/layout/IconLabelList"/>
    <dgm:cxn modelId="{E108176D-6626-594F-863C-1D42B09C1C1B}" type="presParOf" srcId="{E9694FBA-A555-4FAC-A532-0E432F8104EC}" destId="{13387771-859E-4E13-8FF1-6FFA524DE10B}" srcOrd="0" destOrd="0" presId="urn:microsoft.com/office/officeart/2018/2/layout/IconLabelList"/>
    <dgm:cxn modelId="{84E91055-1F7D-2B41-B586-C1B304B86328}" type="presParOf" srcId="{E9694FBA-A555-4FAC-A532-0E432F8104EC}" destId="{285F48D3-7A99-4C18-B11B-0B6BFB83DE74}" srcOrd="1" destOrd="0" presId="urn:microsoft.com/office/officeart/2018/2/layout/IconLabelList"/>
    <dgm:cxn modelId="{F449B291-1367-1B41-8362-27D49CDA571E}" type="presParOf" srcId="{E9694FBA-A555-4FAC-A532-0E432F8104EC}" destId="{A2403588-9711-4B57-8F9D-6D93BA7B3FF7}" srcOrd="2" destOrd="0" presId="urn:microsoft.com/office/officeart/2018/2/layout/IconLabelList"/>
    <dgm:cxn modelId="{E825489B-3943-7E40-87A8-D39264ADAA8C}" type="presParOf" srcId="{4C898F20-E611-4FD9-B189-2ECEAAD18890}" destId="{117062F6-10C6-4B32-8F92-0C90C57D4F76}" srcOrd="5" destOrd="0" presId="urn:microsoft.com/office/officeart/2018/2/layout/IconLabelList"/>
    <dgm:cxn modelId="{4C2FAD26-745F-EE45-AA0A-7ACE97AC0826}" type="presParOf" srcId="{4C898F20-E611-4FD9-B189-2ECEAAD18890}" destId="{5247E8C9-B9F2-4868-BC2A-AF54A65F44F5}" srcOrd="6" destOrd="0" presId="urn:microsoft.com/office/officeart/2018/2/layout/IconLabelList"/>
    <dgm:cxn modelId="{22FF3606-9918-B249-9739-2A6A1BBD21D3}" type="presParOf" srcId="{5247E8C9-B9F2-4868-BC2A-AF54A65F44F5}" destId="{4E1CA14E-AE54-4D36-AF49-00815BAFA861}" srcOrd="0" destOrd="0" presId="urn:microsoft.com/office/officeart/2018/2/layout/IconLabelList"/>
    <dgm:cxn modelId="{33355A83-94AF-134B-8D83-2E888051D41A}" type="presParOf" srcId="{5247E8C9-B9F2-4868-BC2A-AF54A65F44F5}" destId="{23FAFD44-F105-4EB5-8B16-CFE3A34CAB0C}" srcOrd="1" destOrd="0" presId="urn:microsoft.com/office/officeart/2018/2/layout/IconLabelList"/>
    <dgm:cxn modelId="{0FC369E8-33C1-3743-92FD-CDB6AC19D982}" type="presParOf" srcId="{5247E8C9-B9F2-4868-BC2A-AF54A65F44F5}" destId="{D3E49E77-DA7D-42EF-BB00-6AFE47AE719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4953B0-536E-492A-9B84-B97DC075A287}">
      <dsp:nvSpPr>
        <dsp:cNvPr id="0" name=""/>
        <dsp:cNvSpPr/>
      </dsp:nvSpPr>
      <dsp:spPr>
        <a:xfrm>
          <a:off x="752566" y="1045320"/>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0ED299-C064-41B0-8515-B01E2F69D625}">
      <dsp:nvSpPr>
        <dsp:cNvPr id="0" name=""/>
        <dsp:cNvSpPr/>
      </dsp:nvSpPr>
      <dsp:spPr>
        <a:xfrm>
          <a:off x="100682"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Scenarios that Raise Attorney Ethics Issues</a:t>
          </a:r>
        </a:p>
      </dsp:txBody>
      <dsp:txXfrm>
        <a:off x="100682" y="2427484"/>
        <a:ext cx="2370489" cy="720000"/>
      </dsp:txXfrm>
    </dsp:sp>
    <dsp:sp modelId="{4DFDC272-E9E0-4B63-B562-EF2A5CE899FD}">
      <dsp:nvSpPr>
        <dsp:cNvPr id="0" name=""/>
        <dsp:cNvSpPr/>
      </dsp:nvSpPr>
      <dsp:spPr>
        <a:xfrm>
          <a:off x="3537891" y="1045320"/>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ADB99A-AB81-4DFC-B719-EE6CD55712D8}">
      <dsp:nvSpPr>
        <dsp:cNvPr id="0" name=""/>
        <dsp:cNvSpPr/>
      </dsp:nvSpPr>
      <dsp:spPr>
        <a:xfrm>
          <a:off x="2886007"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Tennessee Rules of Professional Conduct</a:t>
          </a:r>
        </a:p>
      </dsp:txBody>
      <dsp:txXfrm>
        <a:off x="2886007" y="2427484"/>
        <a:ext cx="2370489" cy="720000"/>
      </dsp:txXfrm>
    </dsp:sp>
    <dsp:sp modelId="{13387771-859E-4E13-8FF1-6FFA524DE10B}">
      <dsp:nvSpPr>
        <dsp:cNvPr id="0" name=""/>
        <dsp:cNvSpPr/>
      </dsp:nvSpPr>
      <dsp:spPr>
        <a:xfrm>
          <a:off x="6323216" y="1045320"/>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403588-9711-4B57-8F9D-6D93BA7B3FF7}">
      <dsp:nvSpPr>
        <dsp:cNvPr id="0" name=""/>
        <dsp:cNvSpPr/>
      </dsp:nvSpPr>
      <dsp:spPr>
        <a:xfrm>
          <a:off x="5671332"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Polling – Pick the Best Answer</a:t>
          </a:r>
        </a:p>
      </dsp:txBody>
      <dsp:txXfrm>
        <a:off x="5671332" y="2427484"/>
        <a:ext cx="2370489" cy="720000"/>
      </dsp:txXfrm>
    </dsp:sp>
    <dsp:sp modelId="{4E1CA14E-AE54-4D36-AF49-00815BAFA861}">
      <dsp:nvSpPr>
        <dsp:cNvPr id="0" name=""/>
        <dsp:cNvSpPr/>
      </dsp:nvSpPr>
      <dsp:spPr>
        <a:xfrm>
          <a:off x="9108541" y="1045320"/>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E49E77-DA7D-42EF-BB00-6AFE47AE7194}">
      <dsp:nvSpPr>
        <dsp:cNvPr id="0" name=""/>
        <dsp:cNvSpPr/>
      </dsp:nvSpPr>
      <dsp:spPr>
        <a:xfrm>
          <a:off x="8456657"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Discussion</a:t>
          </a:r>
        </a:p>
      </dsp:txBody>
      <dsp:txXfrm>
        <a:off x="8456657" y="2427484"/>
        <a:ext cx="2370489"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B9C35D-BC5B-7544-B228-925AC6D26693}" type="datetimeFigureOut">
              <a:rPr lang="en-US" smtClean="0"/>
              <a:t>8/10/26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9F8FFA-DEE9-4B48-A83E-76154FF0102D}" type="slidenum">
              <a:rPr lang="en-US" smtClean="0"/>
              <a:t>‹#›</a:t>
            </a:fld>
            <a:endParaRPr lang="en-US" dirty="0"/>
          </a:p>
        </p:txBody>
      </p:sp>
    </p:spTree>
    <p:extLst>
      <p:ext uri="{BB962C8B-B14F-4D97-AF65-F5344CB8AC3E}">
        <p14:creationId xmlns:p14="http://schemas.microsoft.com/office/powerpoint/2010/main" val="57144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9F8FFA-DEE9-4B48-A83E-76154FF0102D}" type="slidenum">
              <a:rPr lang="en-US" smtClean="0"/>
              <a:t>1</a:t>
            </a:fld>
            <a:endParaRPr lang="en-US"/>
          </a:p>
        </p:txBody>
      </p:sp>
    </p:spTree>
    <p:extLst>
      <p:ext uri="{BB962C8B-B14F-4D97-AF65-F5344CB8AC3E}">
        <p14:creationId xmlns:p14="http://schemas.microsoft.com/office/powerpoint/2010/main" val="1346786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So, in every case in which a lawyer in a firm submits a brief that contains hallucinated cases to a court, there is a question of whether the firm as a whole has procedures in place to prevent this from happening and whether supervisory lawyers are adequately supervising more junior attorneys.  In this case, a partner in Boies Schiller submitted such a brief and fell on his sword, saying it was all his fault.  But the incident raises a question as to what procedures the firm had in place to prevent this sort of thing from happening.</a:t>
            </a:r>
          </a:p>
        </p:txBody>
      </p:sp>
      <p:sp>
        <p:nvSpPr>
          <p:cNvPr id="4" name="Slide Number Placeholder 3"/>
          <p:cNvSpPr>
            <a:spLocks noGrp="1"/>
          </p:cNvSpPr>
          <p:nvPr>
            <p:ph type="sldNum" sz="quarter" idx="5"/>
          </p:nvPr>
        </p:nvSpPr>
        <p:spPr/>
        <p:txBody>
          <a:bodyPr/>
          <a:lstStyle/>
          <a:p>
            <a:fld id="{AD9F8FFA-DEE9-4B48-A83E-76154FF0102D}" type="slidenum">
              <a:rPr lang="en-US" smtClean="0"/>
              <a:t>38</a:t>
            </a:fld>
            <a:endParaRPr lang="en-US" dirty="0"/>
          </a:p>
        </p:txBody>
      </p:sp>
    </p:spTree>
    <p:extLst>
      <p:ext uri="{BB962C8B-B14F-4D97-AF65-F5344CB8AC3E}">
        <p14:creationId xmlns:p14="http://schemas.microsoft.com/office/powerpoint/2010/main" val="3204863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Earlier this spring, a judge sanctioned a partner in a law firm over the partner’s failure to properly supervise a subordinate attorney who submitted filings with hallucinated cases.  The judge ordered the lawyer to pay $1,001 as a personal sanction, and to circulate the order to all attorneys and paralegals in Webb’s firm. Webb also must complete four hours of continuing legal education,, including two hours on supervision of junior attorneys/staff, and at least another two in the area of “ethical/professional use” of AI in legal practice, according to the order.</a:t>
            </a:r>
          </a:p>
        </p:txBody>
      </p:sp>
      <p:sp>
        <p:nvSpPr>
          <p:cNvPr id="4" name="Slide Number Placeholder 3"/>
          <p:cNvSpPr>
            <a:spLocks noGrp="1"/>
          </p:cNvSpPr>
          <p:nvPr>
            <p:ph type="sldNum" sz="quarter" idx="5"/>
          </p:nvPr>
        </p:nvSpPr>
        <p:spPr/>
        <p:txBody>
          <a:bodyPr/>
          <a:lstStyle/>
          <a:p>
            <a:fld id="{AD9F8FFA-DEE9-4B48-A83E-76154FF0102D}" type="slidenum">
              <a:rPr lang="en-US" smtClean="0"/>
              <a:t>39</a:t>
            </a:fld>
            <a:endParaRPr lang="en-US" dirty="0"/>
          </a:p>
        </p:txBody>
      </p:sp>
    </p:spTree>
    <p:extLst>
      <p:ext uri="{BB962C8B-B14F-4D97-AF65-F5344CB8AC3E}">
        <p14:creationId xmlns:p14="http://schemas.microsoft.com/office/powerpoint/2010/main" val="4244203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 one case from California, Lawyer 1 sent a letter to Lawyer 2 that cited two hallucinated cases.  Lawyer 2 didn’t catch the problem and submitted to the court a proposed order and findings of fact that cited hallucinated cases as if they were real.  The trial court adopted them.  Lawyer 2 later appealed and claimed the trial court had erred by citing and relying on the fake cases, to which the appeals court agreed. But the appeals court also held that Torres had forfeited that claim because his counsel had not only failed to object to or notify the trial court of the fabricated citations but had drafted and submitted a proposed order containing them.</a:t>
            </a:r>
          </a:p>
        </p:txBody>
      </p:sp>
      <p:sp>
        <p:nvSpPr>
          <p:cNvPr id="4" name="Slide Number Placeholder 3"/>
          <p:cNvSpPr>
            <a:spLocks noGrp="1"/>
          </p:cNvSpPr>
          <p:nvPr>
            <p:ph type="sldNum" sz="quarter" idx="5"/>
          </p:nvPr>
        </p:nvSpPr>
        <p:spPr/>
        <p:txBody>
          <a:bodyPr/>
          <a:lstStyle/>
          <a:p>
            <a:fld id="{AD9F8FFA-DEE9-4B48-A83E-76154FF0102D}" type="slidenum">
              <a:rPr lang="en-US" smtClean="0"/>
              <a:t>45</a:t>
            </a:fld>
            <a:endParaRPr lang="en-US" dirty="0"/>
          </a:p>
        </p:txBody>
      </p:sp>
    </p:spTree>
    <p:extLst>
      <p:ext uri="{BB962C8B-B14F-4D97-AF65-F5344CB8AC3E}">
        <p14:creationId xmlns:p14="http://schemas.microsoft.com/office/powerpoint/2010/main" val="2761858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 that case, the offending lawyer didn’t catch the first lawyer’s mistake and submitted the fact cites without checking them.  But does a lawyer have an obligation to check opposing counsel’s cites and notify the court if the cites turn out to be fake&gt;. According to one court, the answer is yes.</a:t>
            </a:r>
          </a:p>
        </p:txBody>
      </p:sp>
      <p:sp>
        <p:nvSpPr>
          <p:cNvPr id="4" name="Slide Number Placeholder 3"/>
          <p:cNvSpPr>
            <a:spLocks noGrp="1"/>
          </p:cNvSpPr>
          <p:nvPr>
            <p:ph type="sldNum" sz="quarter" idx="5"/>
          </p:nvPr>
        </p:nvSpPr>
        <p:spPr/>
        <p:txBody>
          <a:bodyPr/>
          <a:lstStyle/>
          <a:p>
            <a:fld id="{AD9F8FFA-DEE9-4B48-A83E-76154FF0102D}" type="slidenum">
              <a:rPr lang="en-US" smtClean="0"/>
              <a:t>46</a:t>
            </a:fld>
            <a:endParaRPr lang="en-US" dirty="0"/>
          </a:p>
        </p:txBody>
      </p:sp>
    </p:spTree>
    <p:extLst>
      <p:ext uri="{BB962C8B-B14F-4D97-AF65-F5344CB8AC3E}">
        <p14:creationId xmlns:p14="http://schemas.microsoft.com/office/powerpoint/2010/main" val="2276341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 court ultimately ordered that the lawyer pay a sanction of $2,500 to the Lawyers' Fund for Client Protection of the State of New York.  A recent decision from a California court took a similar view of an attorney’s obligations in imposing a $10,000 sanction on the lawyer who submitted a brief with hallucinated cases but awarding no attorney’s fees to the other lawyer who failed to call his opponent’s mistake to the court’s attention.</a:t>
            </a:r>
          </a:p>
        </p:txBody>
      </p:sp>
      <p:sp>
        <p:nvSpPr>
          <p:cNvPr id="4" name="Slide Number Placeholder 3"/>
          <p:cNvSpPr>
            <a:spLocks noGrp="1"/>
          </p:cNvSpPr>
          <p:nvPr>
            <p:ph type="sldNum" sz="quarter" idx="5"/>
          </p:nvPr>
        </p:nvSpPr>
        <p:spPr/>
        <p:txBody>
          <a:bodyPr/>
          <a:lstStyle/>
          <a:p>
            <a:fld id="{AD9F8FFA-DEE9-4B48-A83E-76154FF0102D}" type="slidenum">
              <a:rPr lang="en-US" smtClean="0"/>
              <a:t>47</a:t>
            </a:fld>
            <a:endParaRPr lang="en-US" dirty="0"/>
          </a:p>
        </p:txBody>
      </p:sp>
    </p:spTree>
    <p:extLst>
      <p:ext uri="{BB962C8B-B14F-4D97-AF65-F5344CB8AC3E}">
        <p14:creationId xmlns:p14="http://schemas.microsoft.com/office/powerpoint/2010/main" val="4117281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An associate altered a date on a schematic drawing and showed the altered drawing to a witness at a deposition without telling the witness it had been altered.   He did so in order to prove that the dates on such documents can be unreliable.  He then showed the witness the actual document.  The associate had mentioned his plan to do this in an email to a partner, which the partner never read.  There are multiple possible rule violations.</a:t>
            </a:r>
          </a:p>
        </p:txBody>
      </p:sp>
      <p:sp>
        <p:nvSpPr>
          <p:cNvPr id="4" name="Slide Number Placeholder 3"/>
          <p:cNvSpPr>
            <a:spLocks noGrp="1"/>
          </p:cNvSpPr>
          <p:nvPr>
            <p:ph type="sldNum" sz="quarter" idx="5"/>
          </p:nvPr>
        </p:nvSpPr>
        <p:spPr/>
        <p:txBody>
          <a:bodyPr/>
          <a:lstStyle/>
          <a:p>
            <a:fld id="{AD9F8FFA-DEE9-4B48-A83E-76154FF0102D}" type="slidenum">
              <a:rPr lang="en-US" smtClean="0"/>
              <a:t>72</a:t>
            </a:fld>
            <a:endParaRPr lang="en-US" dirty="0"/>
          </a:p>
        </p:txBody>
      </p:sp>
    </p:spTree>
    <p:extLst>
      <p:ext uri="{BB962C8B-B14F-4D97-AF65-F5344CB8AC3E}">
        <p14:creationId xmlns:p14="http://schemas.microsoft.com/office/powerpoint/2010/main" val="262473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006F9-C5B5-760C-D951-272FAC4451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2485A8-FAA9-57BD-7218-93F9F1ACFF2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B000C46-0D09-13F2-6945-38964EB39707}"/>
              </a:ext>
            </a:extLst>
          </p:cNvPr>
          <p:cNvSpPr>
            <a:spLocks noGrp="1"/>
          </p:cNvSpPr>
          <p:nvPr>
            <p:ph type="body" idx="1"/>
          </p:nvPr>
        </p:nvSpPr>
        <p:spPr/>
        <p:txBody>
          <a:bodyPr/>
          <a:lstStyle/>
          <a:p>
            <a:r>
              <a:rPr lang="en-US" dirty="0"/>
              <a:t>Court sanctioned the two lawyers:  (1) the lawyers had to pay fees and costs incurred by the special master and the other party in connection with the sanctions motion; (2) he firm’s client was stripped of an hour of trial time in its patent infringement case; (3) the two lawyers had to attend 30 hours of ethics training; and (4) the entire firm had to undergo an in-house ethics training session.</a:t>
            </a:r>
          </a:p>
        </p:txBody>
      </p:sp>
      <p:sp>
        <p:nvSpPr>
          <p:cNvPr id="4" name="Slide Number Placeholder 3">
            <a:extLst>
              <a:ext uri="{FF2B5EF4-FFF2-40B4-BE49-F238E27FC236}">
                <a16:creationId xmlns:a16="http://schemas.microsoft.com/office/drawing/2014/main" id="{267E4932-F3C5-A471-B26A-119E4D697F18}"/>
              </a:ext>
            </a:extLst>
          </p:cNvPr>
          <p:cNvSpPr>
            <a:spLocks noGrp="1"/>
          </p:cNvSpPr>
          <p:nvPr>
            <p:ph type="sldNum" sz="quarter" idx="5"/>
          </p:nvPr>
        </p:nvSpPr>
        <p:spPr/>
        <p:txBody>
          <a:bodyPr/>
          <a:lstStyle/>
          <a:p>
            <a:fld id="{AD9F8FFA-DEE9-4B48-A83E-76154FF0102D}" type="slidenum">
              <a:rPr lang="en-US" smtClean="0"/>
              <a:t>74</a:t>
            </a:fld>
            <a:endParaRPr lang="en-US" dirty="0"/>
          </a:p>
        </p:txBody>
      </p:sp>
    </p:spTree>
    <p:extLst>
      <p:ext uri="{BB962C8B-B14F-4D97-AF65-F5344CB8AC3E}">
        <p14:creationId xmlns:p14="http://schemas.microsoft.com/office/powerpoint/2010/main" val="3295698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As one recent example,  Senior Judge Walter H. Rice of the U.S. District Court for the Southern District of Ohio imposed a collective sanction of $7,500 against two attorneys for AI hallucinations, Law.com reports. He also found them in contempt and referred them to the Ohio Supreme Court’s Office of Disciplinary Counsel for “the most egregious violations of Rule 11” that he’d seen on the bench.  In another recent case, the 6th Circuit at Cincinnati imposed a total sanction of $30,000 against two attorneys for more than two dozen fake case citations. It also dismissed the case because of “the pervasive misconduct” that rendered it “almost entirely frivolous.”</a:t>
            </a:r>
          </a:p>
        </p:txBody>
      </p:sp>
      <p:sp>
        <p:nvSpPr>
          <p:cNvPr id="4" name="Slide Number Placeholder 3"/>
          <p:cNvSpPr>
            <a:spLocks noGrp="1"/>
          </p:cNvSpPr>
          <p:nvPr>
            <p:ph type="sldNum" sz="quarter" idx="5"/>
          </p:nvPr>
        </p:nvSpPr>
        <p:spPr/>
        <p:txBody>
          <a:bodyPr/>
          <a:lstStyle/>
          <a:p>
            <a:fld id="{AD9F8FFA-DEE9-4B48-A83E-76154FF0102D}" type="slidenum">
              <a:rPr lang="en-US" smtClean="0"/>
              <a:t>21</a:t>
            </a:fld>
            <a:endParaRPr lang="en-US" dirty="0"/>
          </a:p>
        </p:txBody>
      </p:sp>
    </p:spTree>
    <p:extLst>
      <p:ext uri="{BB962C8B-B14F-4D97-AF65-F5344CB8AC3E}">
        <p14:creationId xmlns:p14="http://schemas.microsoft.com/office/powerpoint/2010/main" val="1794195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In one case, a lawyer submitted a brief with “conspicuously florid prose” and extended quotation from Ray Bradbury’s Fahrenheit 451.  The court noted that the brief appeared to contain notably distinct styles of writing, which apparently made the judge suspicious about the possible use of AI.  Courts are starting to impose some interesting sanctions.</a:t>
            </a:r>
          </a:p>
        </p:txBody>
      </p:sp>
      <p:sp>
        <p:nvSpPr>
          <p:cNvPr id="4" name="Slide Number Placeholder 3"/>
          <p:cNvSpPr>
            <a:spLocks noGrp="1"/>
          </p:cNvSpPr>
          <p:nvPr>
            <p:ph type="sldNum" sz="quarter" idx="5"/>
          </p:nvPr>
        </p:nvSpPr>
        <p:spPr/>
        <p:txBody>
          <a:bodyPr/>
          <a:lstStyle/>
          <a:p>
            <a:fld id="{AD9F8FFA-DEE9-4B48-A83E-76154FF0102D}" type="slidenum">
              <a:rPr lang="en-US" smtClean="0"/>
              <a:t>22</a:t>
            </a:fld>
            <a:endParaRPr lang="en-US" dirty="0"/>
          </a:p>
        </p:txBody>
      </p:sp>
    </p:spTree>
    <p:extLst>
      <p:ext uri="{BB962C8B-B14F-4D97-AF65-F5344CB8AC3E}">
        <p14:creationId xmlns:p14="http://schemas.microsoft.com/office/powerpoint/2010/main" val="1537585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And in one recent case, a federal judge disqualified both sets of lawyers from representing their clients after both filed AI-written briefs with fake citations, both of whom had been admitted on a pro hac vice basis.</a:t>
            </a:r>
          </a:p>
        </p:txBody>
      </p:sp>
      <p:sp>
        <p:nvSpPr>
          <p:cNvPr id="4" name="Slide Number Placeholder 3"/>
          <p:cNvSpPr>
            <a:spLocks noGrp="1"/>
          </p:cNvSpPr>
          <p:nvPr>
            <p:ph type="sldNum" sz="quarter" idx="5"/>
          </p:nvPr>
        </p:nvSpPr>
        <p:spPr/>
        <p:txBody>
          <a:bodyPr/>
          <a:lstStyle/>
          <a:p>
            <a:fld id="{AD9F8FFA-DEE9-4B48-A83E-76154FF0102D}" type="slidenum">
              <a:rPr lang="en-US" smtClean="0"/>
              <a:t>25</a:t>
            </a:fld>
            <a:endParaRPr lang="en-US" dirty="0"/>
          </a:p>
        </p:txBody>
      </p:sp>
    </p:spTree>
    <p:extLst>
      <p:ext uri="{BB962C8B-B14F-4D97-AF65-F5344CB8AC3E}">
        <p14:creationId xmlns:p14="http://schemas.microsoft.com/office/powerpoint/2010/main" val="332698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Several courts have adopted court rules to deal with the problem.  The Florida Supreme Court amended its statewide rules requiring certification that any cases cited in a  brief that has been submitted have been verified to exist.  The new rule also expressly allows courts to impose sanctions in the case of hallucinated cases.</a:t>
            </a:r>
          </a:p>
        </p:txBody>
      </p:sp>
      <p:sp>
        <p:nvSpPr>
          <p:cNvPr id="4" name="Slide Number Placeholder 3"/>
          <p:cNvSpPr>
            <a:spLocks noGrp="1"/>
          </p:cNvSpPr>
          <p:nvPr>
            <p:ph type="sldNum" sz="quarter" idx="5"/>
          </p:nvPr>
        </p:nvSpPr>
        <p:spPr/>
        <p:txBody>
          <a:bodyPr/>
          <a:lstStyle/>
          <a:p>
            <a:fld id="{AD9F8FFA-DEE9-4B48-A83E-76154FF0102D}" type="slidenum">
              <a:rPr lang="en-US" smtClean="0"/>
              <a:t>26</a:t>
            </a:fld>
            <a:endParaRPr lang="en-US" dirty="0"/>
          </a:p>
        </p:txBody>
      </p:sp>
    </p:spTree>
    <p:extLst>
      <p:ext uri="{BB962C8B-B14F-4D97-AF65-F5344CB8AC3E}">
        <p14:creationId xmlns:p14="http://schemas.microsoft.com/office/powerpoint/2010/main" val="4213034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If you want to keep up with all of these events, here is a database that tracks all of these cases.</a:t>
            </a:r>
          </a:p>
        </p:txBody>
      </p:sp>
      <p:sp>
        <p:nvSpPr>
          <p:cNvPr id="4" name="Slide Number Placeholder 3"/>
          <p:cNvSpPr>
            <a:spLocks noGrp="1"/>
          </p:cNvSpPr>
          <p:nvPr>
            <p:ph type="sldNum" sz="quarter" idx="5"/>
          </p:nvPr>
        </p:nvSpPr>
        <p:spPr/>
        <p:txBody>
          <a:bodyPr/>
          <a:lstStyle/>
          <a:p>
            <a:fld id="{AD9F8FFA-DEE9-4B48-A83E-76154FF0102D}" type="slidenum">
              <a:rPr lang="en-US" smtClean="0"/>
              <a:t>27</a:t>
            </a:fld>
            <a:endParaRPr lang="en-US" dirty="0"/>
          </a:p>
        </p:txBody>
      </p:sp>
    </p:spTree>
    <p:extLst>
      <p:ext uri="{BB962C8B-B14F-4D97-AF65-F5344CB8AC3E}">
        <p14:creationId xmlns:p14="http://schemas.microsoft.com/office/powerpoint/2010/main" val="2785426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According to its designers, Claude “is an artificial intelligence, trained by Anthropic … to be safe, accurate, and secure.”  Aside from bestowing upon Claude a human name, its designers routinely refer to Claude in human terms in their marketing.  But Claude is not a human being, let alone a lawyer.  And a recent decision from a federal judge in New York makes clear that this reality has implications for the applicability of the attorney-client privilege and a lawyer’s duty of confidentiality when dealing with Claude and other forms of AI.</a:t>
            </a:r>
          </a:p>
        </p:txBody>
      </p:sp>
      <p:sp>
        <p:nvSpPr>
          <p:cNvPr id="4" name="Slide Number Placeholder 3"/>
          <p:cNvSpPr>
            <a:spLocks noGrp="1"/>
          </p:cNvSpPr>
          <p:nvPr>
            <p:ph type="sldNum" sz="quarter" idx="5"/>
          </p:nvPr>
        </p:nvSpPr>
        <p:spPr/>
        <p:txBody>
          <a:bodyPr/>
          <a:lstStyle/>
          <a:p>
            <a:fld id="{AD9F8FFA-DEE9-4B48-A83E-76154FF0102D}" type="slidenum">
              <a:rPr lang="en-US" smtClean="0"/>
              <a:t>31</a:t>
            </a:fld>
            <a:endParaRPr lang="en-US" dirty="0"/>
          </a:p>
        </p:txBody>
      </p:sp>
    </p:spTree>
    <p:extLst>
      <p:ext uri="{BB962C8B-B14F-4D97-AF65-F5344CB8AC3E}">
        <p14:creationId xmlns:p14="http://schemas.microsoft.com/office/powerpoint/2010/main" val="26696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86911-C909-D0D5-285F-DEE3210754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FC3432-5097-F27D-88E1-5EDEBE92F00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FF1BC49-5C44-6643-A2B7-88465B23C420}"/>
              </a:ext>
            </a:extLst>
          </p:cNvPr>
          <p:cNvSpPr>
            <a:spLocks noGrp="1"/>
          </p:cNvSpPr>
          <p:nvPr>
            <p:ph type="body" idx="1"/>
          </p:nvPr>
        </p:nvSpPr>
        <p:spPr/>
        <p:txBody>
          <a:bodyPr/>
          <a:lstStyle/>
          <a:p>
            <a:r>
              <a:rPr lang="en-US" dirty="0"/>
              <a:t>In November 2025, Bradley Heppner was arrested on charges of securities and wire fraud in New York.  Prior to his arrest, Heppner had retained legal counsel and used Claude to prepare reports outlining his defense strategy and potential legal arguments, which Heppner intended to provide to his lawyers.  During the arrest, federal agents seized electronic devices containing these documents.  Heppner’s lawyers asserted that the documents were covered by the attorney-client privilege because they incorporated information conveyed to their client by Claude during the course of the representation for the purpose of receiving legal advice from counsel.   In February, a federal court rejected this argument.</a:t>
            </a:r>
          </a:p>
        </p:txBody>
      </p:sp>
      <p:sp>
        <p:nvSpPr>
          <p:cNvPr id="4" name="Slide Number Placeholder 3">
            <a:extLst>
              <a:ext uri="{FF2B5EF4-FFF2-40B4-BE49-F238E27FC236}">
                <a16:creationId xmlns:a16="http://schemas.microsoft.com/office/drawing/2014/main" id="{0007C9A4-791B-A5C4-3626-DBF9186314F2}"/>
              </a:ext>
            </a:extLst>
          </p:cNvPr>
          <p:cNvSpPr>
            <a:spLocks noGrp="1"/>
          </p:cNvSpPr>
          <p:nvPr>
            <p:ph type="sldNum" sz="quarter" idx="5"/>
          </p:nvPr>
        </p:nvSpPr>
        <p:spPr/>
        <p:txBody>
          <a:bodyPr/>
          <a:lstStyle/>
          <a:p>
            <a:fld id="{AD9F8FFA-DEE9-4B48-A83E-76154FF0102D}" type="slidenum">
              <a:rPr lang="en-US" smtClean="0"/>
              <a:t>32</a:t>
            </a:fld>
            <a:endParaRPr lang="en-US" dirty="0"/>
          </a:p>
        </p:txBody>
      </p:sp>
    </p:spTree>
    <p:extLst>
      <p:ext uri="{BB962C8B-B14F-4D97-AF65-F5344CB8AC3E}">
        <p14:creationId xmlns:p14="http://schemas.microsoft.com/office/powerpoint/2010/main" val="525892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3E739-0A08-58B3-479B-412BAFA63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0CEEF-BB9D-A620-2F23-3EB7D3AB19E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0A2F992-A285-068A-3221-6712417ECC11}"/>
              </a:ext>
            </a:extLst>
          </p:cNvPr>
          <p:cNvSpPr>
            <a:spLocks noGrp="1"/>
          </p:cNvSpPr>
          <p:nvPr>
            <p:ph type="body" idx="1"/>
          </p:nvPr>
        </p:nvSpPr>
        <p:spPr/>
        <p:txBody>
          <a:bodyPr/>
          <a:lstStyle/>
          <a:p>
            <a:r>
              <a:rPr lang="en-US" dirty="0"/>
              <a:t>In order for the attorney-client privilege to apply, there must be a communication, made in confidence between privileged parties, for the purpose of providing or receiving legal advice.  Rakoff noted that all privileges are based on the existence of a “trusting human relationship,” such as a relationship between a client and a lawyer, who is subject to professional discipline.  Despite the marketing statements of Claude’s designer that Claude is a “trusted assistant,” Claude is neither a lawyer nor human. </a:t>
            </a:r>
          </a:p>
        </p:txBody>
      </p:sp>
      <p:sp>
        <p:nvSpPr>
          <p:cNvPr id="4" name="Slide Number Placeholder 3">
            <a:extLst>
              <a:ext uri="{FF2B5EF4-FFF2-40B4-BE49-F238E27FC236}">
                <a16:creationId xmlns:a16="http://schemas.microsoft.com/office/drawing/2014/main" id="{5757A207-24E5-7283-828A-AE4A974B382E}"/>
              </a:ext>
            </a:extLst>
          </p:cNvPr>
          <p:cNvSpPr>
            <a:spLocks noGrp="1"/>
          </p:cNvSpPr>
          <p:nvPr>
            <p:ph type="sldNum" sz="quarter" idx="5"/>
          </p:nvPr>
        </p:nvSpPr>
        <p:spPr/>
        <p:txBody>
          <a:bodyPr/>
          <a:lstStyle/>
          <a:p>
            <a:fld id="{AD9F8FFA-DEE9-4B48-A83E-76154FF0102D}" type="slidenum">
              <a:rPr lang="en-US" smtClean="0"/>
              <a:t>33</a:t>
            </a:fld>
            <a:endParaRPr lang="en-US" dirty="0"/>
          </a:p>
        </p:txBody>
      </p:sp>
    </p:spTree>
    <p:extLst>
      <p:ext uri="{BB962C8B-B14F-4D97-AF65-F5344CB8AC3E}">
        <p14:creationId xmlns:p14="http://schemas.microsoft.com/office/powerpoint/2010/main" val="1006429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CD2D4-16CD-814E-23BC-E0EC671F98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F39C35-B28E-5442-47A7-D76C96AE50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844F8B-7BB7-B911-7BA6-51DB3968191D}"/>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5" name="Footer Placeholder 4">
            <a:extLst>
              <a:ext uri="{FF2B5EF4-FFF2-40B4-BE49-F238E27FC236}">
                <a16:creationId xmlns:a16="http://schemas.microsoft.com/office/drawing/2014/main" id="{3EBBD8C1-2FF4-D843-E928-CF66F124768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B3E64C-D634-1575-743E-54253D91DE5F}"/>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3186240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C868A-FFA2-CE15-10A9-39C9FFD0CC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121BB4-25BA-B68C-8ABD-ABBFDB98D6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2B9F99-D2BE-B255-AA66-AA785C471EFE}"/>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5" name="Footer Placeholder 4">
            <a:extLst>
              <a:ext uri="{FF2B5EF4-FFF2-40B4-BE49-F238E27FC236}">
                <a16:creationId xmlns:a16="http://schemas.microsoft.com/office/drawing/2014/main" id="{E10E0FAA-3548-1D9A-2B17-FE22057913E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2D0B86-B705-4B77-8829-A6323E4DC504}"/>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1025633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1AAC79-70BE-4D59-41B4-7662D0705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02DC7B-CF86-96EC-D20F-68E502A6B4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989562-2CED-5D74-C3AB-AD5C203E3C0F}"/>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5" name="Footer Placeholder 4">
            <a:extLst>
              <a:ext uri="{FF2B5EF4-FFF2-40B4-BE49-F238E27FC236}">
                <a16:creationId xmlns:a16="http://schemas.microsoft.com/office/drawing/2014/main" id="{F75FCCD3-939F-D260-10C7-850D2C46B8A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0D1272-2E76-16C1-CE04-5838CFFB901A}"/>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2388798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694402-C571-45E4-9586-6FAC2837F487}" type="datetimeFigureOut">
              <a:rPr lang="en-US" smtClean="0"/>
              <a:pPr/>
              <a:t>8/10/26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AFAB9D-F346-479F-BF39-33F9CF5FC09B}" type="slidenum">
              <a:rPr lang="en-US" smtClean="0"/>
              <a:pPr/>
              <a:t>‹#›</a:t>
            </a:fld>
            <a:endParaRPr lang="en-US" dirty="0"/>
          </a:p>
        </p:txBody>
      </p:sp>
    </p:spTree>
    <p:extLst>
      <p:ext uri="{BB962C8B-B14F-4D97-AF65-F5344CB8AC3E}">
        <p14:creationId xmlns:p14="http://schemas.microsoft.com/office/powerpoint/2010/main" val="407240808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35E47-C36D-9BCB-797E-D3AD4850D7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61D0E5-C827-8BBA-C3BC-EB5A58C7D2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F88243-32D6-309F-D51B-2D5220AC96D5}"/>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5" name="Footer Placeholder 4">
            <a:extLst>
              <a:ext uri="{FF2B5EF4-FFF2-40B4-BE49-F238E27FC236}">
                <a16:creationId xmlns:a16="http://schemas.microsoft.com/office/drawing/2014/main" id="{B1E976F2-94D9-005E-9DC4-FBCD22F396C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AF8D973-1035-B2AE-DAE3-CFA9D423A5B8}"/>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3148869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98562-DE58-B336-7B9E-4CA4B4835F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DE075F-209D-E8F5-46DC-D6861B086D8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1C4FE5-9DCF-72AC-8FB5-DE8484E7A29E}"/>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5" name="Footer Placeholder 4">
            <a:extLst>
              <a:ext uri="{FF2B5EF4-FFF2-40B4-BE49-F238E27FC236}">
                <a16:creationId xmlns:a16="http://schemas.microsoft.com/office/drawing/2014/main" id="{5F7C8A46-EFFE-1D1E-E93C-5F1F7F16A22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B0DAEB-B03A-CD8C-34AB-668468ADBD77}"/>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562636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8319A-2202-8755-72A0-C049E7BCA4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407E18-B96C-26E3-9C3A-127F23C253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00F759-CF8A-4165-BB56-B9DF4A6482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6E2155-D3E7-614B-7B06-183C7D3AF991}"/>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6" name="Footer Placeholder 5">
            <a:extLst>
              <a:ext uri="{FF2B5EF4-FFF2-40B4-BE49-F238E27FC236}">
                <a16:creationId xmlns:a16="http://schemas.microsoft.com/office/drawing/2014/main" id="{2D43FCFF-FC12-9C72-0EA0-D026B194DB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247E8A-E634-44D9-2392-6236DE40E7DD}"/>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1327414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C2EC-34BA-F907-2B5C-445A28D1AD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41E18D-F142-7591-A29A-12E8A44757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BFCB05-9036-76B2-A76A-841EE05DF1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763F29-2B23-BDFA-8B64-533C8D1367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ED4AF1-C673-3BB4-594E-25882E8A7C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E7F027-E8F6-5E60-B509-538C2EE3423B}"/>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8" name="Footer Placeholder 7">
            <a:extLst>
              <a:ext uri="{FF2B5EF4-FFF2-40B4-BE49-F238E27FC236}">
                <a16:creationId xmlns:a16="http://schemas.microsoft.com/office/drawing/2014/main" id="{10E4A1B5-F214-450B-435A-B5035863E00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D39589D-C3FD-4FC3-239F-475D00A239EA}"/>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349010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A79B6-B73A-3AD6-E497-1874B66AD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7EDDBF-25C6-CD6D-2AF9-6CC770529555}"/>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4" name="Footer Placeholder 3">
            <a:extLst>
              <a:ext uri="{FF2B5EF4-FFF2-40B4-BE49-F238E27FC236}">
                <a16:creationId xmlns:a16="http://schemas.microsoft.com/office/drawing/2014/main" id="{649B0995-03DF-9657-EF23-29011E975C8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551EEC3-A945-33E2-B177-0355596DB903}"/>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2205748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D490E0-1FA6-89DE-4DF2-1DBB2A700DD3}"/>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3" name="Footer Placeholder 2">
            <a:extLst>
              <a:ext uri="{FF2B5EF4-FFF2-40B4-BE49-F238E27FC236}">
                <a16:creationId xmlns:a16="http://schemas.microsoft.com/office/drawing/2014/main" id="{53C53886-273E-8D70-3F70-244EEB8DA9D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883CC4B-6526-4F77-1BFC-CC19B6E57F41}"/>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91250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5E11E-A898-FC79-F9D3-9C1E714DB3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C8D5A-6AED-DD7A-E795-BF1AE3866E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309386-1247-1AB2-6CE8-2DB9A97E77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BDD0BD-88E7-3E60-E989-CF806C04697C}"/>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6" name="Footer Placeholder 5">
            <a:extLst>
              <a:ext uri="{FF2B5EF4-FFF2-40B4-BE49-F238E27FC236}">
                <a16:creationId xmlns:a16="http://schemas.microsoft.com/office/drawing/2014/main" id="{5A08508A-9E04-A1EC-51A5-F3C270C41F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BAFFDF-2FBD-3220-58D4-49FC24734C43}"/>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2294755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F0EE2-AD8B-F376-5C76-A0BB8822D2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E79AAE-1C4E-41C6-F2A2-48A665EE12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F76F036-4ED0-BFE5-A3E3-90A08D34A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09AC7E-5BB7-301D-A7A6-BA29352B40AD}"/>
              </a:ext>
            </a:extLst>
          </p:cNvPr>
          <p:cNvSpPr>
            <a:spLocks noGrp="1"/>
          </p:cNvSpPr>
          <p:nvPr>
            <p:ph type="dt" sz="half" idx="10"/>
          </p:nvPr>
        </p:nvSpPr>
        <p:spPr/>
        <p:txBody>
          <a:bodyPr/>
          <a:lstStyle/>
          <a:p>
            <a:fld id="{1B2262C3-D6FB-994E-B189-61D677A7DE7C}" type="datetimeFigureOut">
              <a:rPr lang="en-US" smtClean="0"/>
              <a:t>8/10/26</a:t>
            </a:fld>
            <a:endParaRPr lang="en-US" dirty="0"/>
          </a:p>
        </p:txBody>
      </p:sp>
      <p:sp>
        <p:nvSpPr>
          <p:cNvPr id="6" name="Footer Placeholder 5">
            <a:extLst>
              <a:ext uri="{FF2B5EF4-FFF2-40B4-BE49-F238E27FC236}">
                <a16:creationId xmlns:a16="http://schemas.microsoft.com/office/drawing/2014/main" id="{C5753306-D425-28F3-8F5C-EB85D3F1382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8C84939-A0E1-FBE9-809D-DE23B8E31F6F}"/>
              </a:ext>
            </a:extLst>
          </p:cNvPr>
          <p:cNvSpPr>
            <a:spLocks noGrp="1"/>
          </p:cNvSpPr>
          <p:nvPr>
            <p:ph type="sldNum" sz="quarter" idx="12"/>
          </p:nvPr>
        </p:nvSpPr>
        <p:spPr/>
        <p:txBody>
          <a:bodyPr/>
          <a:lstStyle/>
          <a:p>
            <a:fld id="{114BE242-6C8D-6F42-9037-C2FC8112FD98}" type="slidenum">
              <a:rPr lang="en-US" smtClean="0"/>
              <a:t>‹#›</a:t>
            </a:fld>
            <a:endParaRPr lang="en-US" dirty="0"/>
          </a:p>
        </p:txBody>
      </p:sp>
    </p:spTree>
    <p:extLst>
      <p:ext uri="{BB962C8B-B14F-4D97-AF65-F5344CB8AC3E}">
        <p14:creationId xmlns:p14="http://schemas.microsoft.com/office/powerpoint/2010/main" val="2501651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EA909C-19F1-165A-7EAA-39B153C53A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93BCCA-880C-D121-EA2F-1A0E3932DF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FF055-D66F-0272-D895-2DCD46D6CC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B2262C3-D6FB-994E-B189-61D677A7DE7C}" type="datetimeFigureOut">
              <a:rPr lang="en-US" smtClean="0"/>
              <a:t>8/10/26</a:t>
            </a:fld>
            <a:endParaRPr lang="en-US" dirty="0"/>
          </a:p>
        </p:txBody>
      </p:sp>
      <p:sp>
        <p:nvSpPr>
          <p:cNvPr id="5" name="Footer Placeholder 4">
            <a:extLst>
              <a:ext uri="{FF2B5EF4-FFF2-40B4-BE49-F238E27FC236}">
                <a16:creationId xmlns:a16="http://schemas.microsoft.com/office/drawing/2014/main" id="{43A71256-447C-05C7-566A-F52B4414BF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9D420DDA-DCF2-0AAC-C0D7-BD537754F7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14BE242-6C8D-6F42-9037-C2FC8112FD98}" type="slidenum">
              <a:rPr lang="en-US" smtClean="0"/>
              <a:t>‹#›</a:t>
            </a:fld>
            <a:endParaRPr lang="en-US" dirty="0"/>
          </a:p>
        </p:txBody>
      </p:sp>
    </p:spTree>
    <p:extLst>
      <p:ext uri="{BB962C8B-B14F-4D97-AF65-F5344CB8AC3E}">
        <p14:creationId xmlns:p14="http://schemas.microsoft.com/office/powerpoint/2010/main" val="2629375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reddit.com/r/law/comments/1trds5d/when_a_judge_starts_reciting_model_rule_33a_to/"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damiencharlotin.com/hallucination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reddit.com/r/law/comments/1trds5d/when_a_judge_starts_reciting_model_rule_33a_to/"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file:///C:\Program%20Files\Inknoe%20ClassPoint\Images\multiple_choice_without%20result_default.png"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0.emf"/><Relationship Id="rId5" Type="http://schemas.openxmlformats.org/officeDocument/2006/relationships/oleObject" Target="../embeddings/oleObject1.bin"/><Relationship Id="rId4"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40.emf"/><Relationship Id="rId5" Type="http://schemas.openxmlformats.org/officeDocument/2006/relationships/oleObject" Target="../embeddings/oleObject1.bin"/><Relationship Id="rId4"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40.emf"/><Relationship Id="rId5" Type="http://schemas.openxmlformats.org/officeDocument/2006/relationships/oleObject" Target="../embeddings/oleObject1.bin"/><Relationship Id="rId4"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coloradolegalregulation.com/wp-content/uploads/PDJ/Decisions/Gonzales,%20Order%20Approving%20Stipulation,%2024PDJ094,%2008292025.pdf"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s://www.idahostatejournal.com/judge-ryan-d-nelson-confrontation-video/video_3bda1d0b-c645-467d-8d5a-faa1f0047483.html"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40.emf"/><Relationship Id="rId5" Type="http://schemas.openxmlformats.org/officeDocument/2006/relationships/oleObject" Target="../embeddings/oleObject1.bin"/><Relationship Id="rId4"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40.emf"/><Relationship Id="rId5" Type="http://schemas.openxmlformats.org/officeDocument/2006/relationships/oleObject" Target="../embeddings/oleObject1.bin"/><Relationship Id="rId4"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40.emf"/><Relationship Id="rId5" Type="http://schemas.openxmlformats.org/officeDocument/2006/relationships/oleObject" Target="../embeddings/oleObject1.bin"/><Relationship Id="rId4"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40.emf"/><Relationship Id="rId5" Type="http://schemas.openxmlformats.org/officeDocument/2006/relationships/oleObject" Target="../embeddings/oleObject1.bin"/><Relationship Id="rId4"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620A45B2-01A9-FF1A-19CA-D908D9643D50}"/>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5400" dirty="0"/>
              <a:t>2026 Tennessee Legal Ethics Update</a:t>
            </a:r>
          </a:p>
        </p:txBody>
      </p:sp>
      <p:pic>
        <p:nvPicPr>
          <p:cNvPr id="8" name="Content Placeholder 7" descr="A scales of justice on a book&#10;&#10;Description automatically generated">
            <a:extLst>
              <a:ext uri="{FF2B5EF4-FFF2-40B4-BE49-F238E27FC236}">
                <a16:creationId xmlns:a16="http://schemas.microsoft.com/office/drawing/2014/main" id="{A61DF4A5-2378-E4D7-364B-61CBBAEC5A8E}"/>
              </a:ext>
            </a:extLst>
          </p:cNvPr>
          <p:cNvPicPr>
            <a:picLocks noGrp="1" noChangeAspect="1"/>
          </p:cNvPicPr>
          <p:nvPr>
            <p:ph idx="1"/>
          </p:nvPr>
        </p:nvPicPr>
        <p:blipFill rotWithShape="1">
          <a:blip r:embed="rId3"/>
          <a:srcRect l="10169" r="1017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470F2FB9-A1BE-2ABF-25AE-31535787DCAA}"/>
              </a:ext>
            </a:extLst>
          </p:cNvPr>
          <p:cNvSpPr>
            <a:spLocks noGrp="1"/>
          </p:cNvSpPr>
          <p:nvPr>
            <p:ph type="body" sz="half" idx="2"/>
          </p:nvPr>
        </p:nvSpPr>
        <p:spPr>
          <a:xfrm>
            <a:off x="5297762" y="2706624"/>
            <a:ext cx="6251110" cy="3483864"/>
          </a:xfrm>
        </p:spPr>
        <p:txBody>
          <a:bodyPr vert="horz" lIns="91440" tIns="45720" rIns="91440" bIns="45720" rtlCol="0">
            <a:normAutofit/>
          </a:bodyPr>
          <a:lstStyle/>
          <a:p>
            <a:pPr indent="-228600">
              <a:buFont typeface="Arial" panose="020B0604020202020204" pitchFamily="34" charset="0"/>
              <a:buChar char="•"/>
            </a:pPr>
            <a:endParaRPr lang="en-US" sz="2200" dirty="0"/>
          </a:p>
          <a:p>
            <a:pPr indent="-228600">
              <a:buFont typeface="Arial" panose="020B0604020202020204" pitchFamily="34" charset="0"/>
              <a:buChar char="•"/>
            </a:pPr>
            <a:endParaRPr lang="en-US" sz="2200" dirty="0"/>
          </a:p>
          <a:p>
            <a:pPr algn="ctr"/>
            <a:r>
              <a:rPr lang="en-US" sz="2200" dirty="0"/>
              <a:t>Professor Alex B. Long</a:t>
            </a:r>
          </a:p>
          <a:p>
            <a:pPr algn="ctr"/>
            <a:r>
              <a:rPr lang="en-US" sz="2200" dirty="0"/>
              <a:t>University of Tennessee</a:t>
            </a:r>
          </a:p>
          <a:p>
            <a:pPr algn="ctr"/>
            <a:r>
              <a:rPr lang="en-US" sz="2200" dirty="0"/>
              <a:t>Winston College of Law</a:t>
            </a:r>
          </a:p>
        </p:txBody>
      </p:sp>
    </p:spTree>
    <p:extLst>
      <p:ext uri="{BB962C8B-B14F-4D97-AF65-F5344CB8AC3E}">
        <p14:creationId xmlns:p14="http://schemas.microsoft.com/office/powerpoint/2010/main" val="230918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72516-BB82-1237-E357-AC61D2E47B7D}"/>
            </a:ext>
          </a:extLst>
        </p:cNvPr>
        <p:cNvGrpSpPr/>
        <p:nvPr/>
      </p:nvGrpSpPr>
      <p:grpSpPr>
        <a:xfrm>
          <a:off x="0" y="0"/>
          <a:ext cx="0" cy="0"/>
          <a:chOff x="0" y="0"/>
          <a:chExt cx="0" cy="0"/>
        </a:xfrm>
      </p:grpSpPr>
      <p:pic>
        <p:nvPicPr>
          <p:cNvPr id="6" name="Picture 5" descr="A robot holding a sign&#10;&#10;Description automatically generated">
            <a:extLst>
              <a:ext uri="{FF2B5EF4-FFF2-40B4-BE49-F238E27FC236}">
                <a16:creationId xmlns:a16="http://schemas.microsoft.com/office/drawing/2014/main" id="{6E1D1E7D-87AC-C1A5-4E21-E37E76FB40C0}"/>
              </a:ext>
            </a:extLst>
          </p:cNvPr>
          <p:cNvPicPr>
            <a:picLocks noChangeAspect="1"/>
          </p:cNvPicPr>
          <p:nvPr/>
        </p:nvPicPr>
        <p:blipFill>
          <a:blip r:embed="rId2"/>
          <a:stretch>
            <a:fillRect/>
          </a:stretch>
        </p:blipFill>
        <p:spPr>
          <a:xfrm>
            <a:off x="3310467" y="643467"/>
            <a:ext cx="5571066" cy="5571066"/>
          </a:xfrm>
          <a:prstGeom prst="rect">
            <a:avLst/>
          </a:prstGeom>
        </p:spPr>
      </p:pic>
    </p:spTree>
    <p:extLst>
      <p:ext uri="{BB962C8B-B14F-4D97-AF65-F5344CB8AC3E}">
        <p14:creationId xmlns:p14="http://schemas.microsoft.com/office/powerpoint/2010/main" val="4113738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5D2B7-7507-7F21-2AEA-FE53FA7287A4}"/>
            </a:ext>
          </a:extLst>
        </p:cNvPr>
        <p:cNvGrpSpPr/>
        <p:nvPr/>
      </p:nvGrpSpPr>
      <p:grpSpPr>
        <a:xfrm>
          <a:off x="0" y="0"/>
          <a:ext cx="0" cy="0"/>
          <a:chOff x="0" y="0"/>
          <a:chExt cx="0" cy="0"/>
        </a:xfrm>
      </p:grpSpPr>
      <p:pic>
        <p:nvPicPr>
          <p:cNvPr id="4" name="Picture 3" descr="A cell phone with a cartoon cat and a magnifying glass&#10;&#10;Description automatically generated">
            <a:extLst>
              <a:ext uri="{FF2B5EF4-FFF2-40B4-BE49-F238E27FC236}">
                <a16:creationId xmlns:a16="http://schemas.microsoft.com/office/drawing/2014/main" id="{B5632A51-34BA-54C3-DAE6-C833B7ECB92E}"/>
              </a:ext>
            </a:extLst>
          </p:cNvPr>
          <p:cNvPicPr>
            <a:picLocks noChangeAspect="1"/>
          </p:cNvPicPr>
          <p:nvPr/>
        </p:nvPicPr>
        <p:blipFill>
          <a:blip r:embed="rId2"/>
          <a:stretch>
            <a:fillRect/>
          </a:stretch>
        </p:blipFill>
        <p:spPr>
          <a:xfrm>
            <a:off x="1143942" y="643467"/>
            <a:ext cx="9904116" cy="5571066"/>
          </a:xfrm>
          <a:prstGeom prst="rect">
            <a:avLst/>
          </a:prstGeom>
        </p:spPr>
      </p:pic>
    </p:spTree>
    <p:extLst>
      <p:ext uri="{BB962C8B-B14F-4D97-AF65-F5344CB8AC3E}">
        <p14:creationId xmlns:p14="http://schemas.microsoft.com/office/powerpoint/2010/main" val="2034513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5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5C049EE2-156D-E376-231E-7F84B98C2424}"/>
              </a:ext>
            </a:extLst>
          </p:cNvPr>
          <p:cNvPicPr>
            <a:picLocks noChangeAspect="1"/>
          </p:cNvPicPr>
          <p:nvPr/>
        </p:nvPicPr>
        <p:blipFill>
          <a:blip r:embed="rId2"/>
          <a:stretch>
            <a:fillRect/>
          </a:stretch>
        </p:blipFill>
        <p:spPr>
          <a:xfrm>
            <a:off x="3253619" y="643467"/>
            <a:ext cx="5684762" cy="5571066"/>
          </a:xfrm>
          <a:prstGeom prst="rect">
            <a:avLst/>
          </a:prstGeom>
        </p:spPr>
      </p:pic>
    </p:spTree>
    <p:extLst>
      <p:ext uri="{BB962C8B-B14F-4D97-AF65-F5344CB8AC3E}">
        <p14:creationId xmlns:p14="http://schemas.microsoft.com/office/powerpoint/2010/main" val="1723211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A3BB2D-9D68-5511-7DE4-64E5B7B30C0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0E375C28-63B1-A1B5-568C-5C8664C4156B}"/>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kern="1200" dirty="0">
                <a:solidFill>
                  <a:srgbClr val="FFFFFF"/>
                </a:solidFill>
                <a:latin typeface="+mj-lt"/>
                <a:ea typeface="+mj-ea"/>
                <a:cs typeface="+mj-cs"/>
              </a:rPr>
              <a:t>Competence</a:t>
            </a:r>
          </a:p>
        </p:txBody>
      </p:sp>
      <p:sp>
        <p:nvSpPr>
          <p:cNvPr id="24" name="Rectangle 2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812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9CE2C-A260-DCAD-F162-D878E72E1F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EE7082-6898-2009-FACD-CB2F96E50883}"/>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3400" kern="1200" dirty="0">
                <a:solidFill>
                  <a:schemeClr val="tx1"/>
                </a:solidFill>
                <a:latin typeface="+mj-lt"/>
                <a:ea typeface="+mj-ea"/>
                <a:cs typeface="+mj-cs"/>
              </a:rPr>
              <a:t>The Duty of Competence Regarding Technology</a:t>
            </a:r>
          </a:p>
        </p:txBody>
      </p:sp>
      <p:sp>
        <p:nvSpPr>
          <p:cNvPr id="5" name="Content Placeholder 4">
            <a:extLst>
              <a:ext uri="{FF2B5EF4-FFF2-40B4-BE49-F238E27FC236}">
                <a16:creationId xmlns:a16="http://schemas.microsoft.com/office/drawing/2014/main" id="{1CFDDC1D-0B68-1ED2-8C52-31B24165F6E3}"/>
              </a:ext>
            </a:extLst>
          </p:cNvPr>
          <p:cNvSpPr>
            <a:spLocks noGrp="1"/>
          </p:cNvSpPr>
          <p:nvPr>
            <p:ph sz="quarter" idx="1"/>
          </p:nvPr>
        </p:nvSpPr>
        <p:spPr>
          <a:xfrm>
            <a:off x="630935" y="2660904"/>
            <a:ext cx="5103123" cy="3547872"/>
          </a:xfrm>
        </p:spPr>
        <p:txBody>
          <a:bodyPr vert="horz" lIns="91440" tIns="45720" rIns="91440" bIns="45720" rtlCol="0" anchor="t">
            <a:normAutofit/>
          </a:bodyPr>
          <a:lstStyle/>
          <a:p>
            <a:r>
              <a:rPr lang="en-US" dirty="0"/>
              <a:t>TRPC Rule 1.1:  A lawyer shall provide competent representation to a client. Competent representation requires the legal knowledge, skill, thoroughness, and preparation reasonably necessary for the representation.</a:t>
            </a:r>
          </a:p>
          <a:p>
            <a:endParaRPr lang="en-US" sz="2200" dirty="0"/>
          </a:p>
        </p:txBody>
      </p:sp>
      <p:pic>
        <p:nvPicPr>
          <p:cNvPr id="9" name="Content Placeholder 8" descr="Technology.jpg">
            <a:extLst>
              <a:ext uri="{FF2B5EF4-FFF2-40B4-BE49-F238E27FC236}">
                <a16:creationId xmlns:a16="http://schemas.microsoft.com/office/drawing/2014/main" id="{0CC56C0B-CEE0-7982-27A8-3B1766B60AD7}"/>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rcRect t="-38235" b="-38235"/>
          <a:stretch>
            <a:fillRect/>
          </a:stretch>
        </p:blipFill>
        <p:spPr>
          <a:xfrm>
            <a:off x="6457942" y="640080"/>
            <a:ext cx="4741180" cy="5577840"/>
          </a:xfrm>
          <a:prstGeom prst="rect">
            <a:avLst/>
          </a:prstGeom>
        </p:spPr>
      </p:pic>
    </p:spTree>
    <p:extLst>
      <p:ext uri="{BB962C8B-B14F-4D97-AF65-F5344CB8AC3E}">
        <p14:creationId xmlns:p14="http://schemas.microsoft.com/office/powerpoint/2010/main" val="1157067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D1C65-FAD7-32BC-A106-5C791D76E9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0C9707-2B28-F1AC-54EE-AD27A63E2098}"/>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3400" kern="1200" dirty="0">
                <a:solidFill>
                  <a:schemeClr val="tx1"/>
                </a:solidFill>
                <a:latin typeface="+mj-lt"/>
                <a:ea typeface="+mj-ea"/>
                <a:cs typeface="+mj-cs"/>
              </a:rPr>
              <a:t>The Duty of Competence Regarding Technology</a:t>
            </a:r>
          </a:p>
        </p:txBody>
      </p:sp>
      <p:sp>
        <p:nvSpPr>
          <p:cNvPr id="5" name="Content Placeholder 4">
            <a:extLst>
              <a:ext uri="{FF2B5EF4-FFF2-40B4-BE49-F238E27FC236}">
                <a16:creationId xmlns:a16="http://schemas.microsoft.com/office/drawing/2014/main" id="{D0D8231E-E513-82CC-A1D1-386DF8B9D92E}"/>
              </a:ext>
            </a:extLst>
          </p:cNvPr>
          <p:cNvSpPr>
            <a:spLocks noGrp="1"/>
          </p:cNvSpPr>
          <p:nvPr>
            <p:ph sz="quarter" idx="1"/>
          </p:nvPr>
        </p:nvSpPr>
        <p:spPr>
          <a:xfrm>
            <a:off x="297951" y="2660904"/>
            <a:ext cx="5798049" cy="3742156"/>
          </a:xfrm>
        </p:spPr>
        <p:txBody>
          <a:bodyPr vert="horz" lIns="91440" tIns="45720" rIns="91440" bIns="45720" rtlCol="0" anchor="t">
            <a:noAutofit/>
          </a:bodyPr>
          <a:lstStyle/>
          <a:p>
            <a:r>
              <a:rPr lang="en-US" sz="2200" dirty="0"/>
              <a:t>ABA Model Rule 1.1:  A lawyer shall provide competent representation to a client. Competent representation requires the legal knowledge, skill, thoroughness, and preparation </a:t>
            </a:r>
            <a:r>
              <a:rPr lang="en-US" sz="2200" b="1" dirty="0"/>
              <a:t>reasonably necessary for the representation</a:t>
            </a:r>
            <a:r>
              <a:rPr lang="en-US" sz="2200" dirty="0"/>
              <a:t>.</a:t>
            </a:r>
          </a:p>
          <a:p>
            <a:endParaRPr lang="en-US" sz="2200" dirty="0"/>
          </a:p>
          <a:p>
            <a:r>
              <a:rPr lang="en-US" sz="2200" dirty="0"/>
              <a:t>Comment 8: “To maintain the requisite knowledge and skill, a lawyer should keep abreast of changes in the law and its practice, </a:t>
            </a:r>
            <a:r>
              <a:rPr lang="en-US" sz="2200" b="1" dirty="0"/>
              <a:t>including the benefits and risks associated with relevant technology</a:t>
            </a:r>
            <a:r>
              <a:rPr lang="en-US" sz="2200" dirty="0"/>
              <a:t>” </a:t>
            </a:r>
          </a:p>
        </p:txBody>
      </p:sp>
      <p:pic>
        <p:nvPicPr>
          <p:cNvPr id="9" name="Content Placeholder 8" descr="Technology.jpg">
            <a:extLst>
              <a:ext uri="{FF2B5EF4-FFF2-40B4-BE49-F238E27FC236}">
                <a16:creationId xmlns:a16="http://schemas.microsoft.com/office/drawing/2014/main" id="{48491A89-1009-98AF-8250-F44D424CCD97}"/>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rcRect t="-38235" b="-38235"/>
          <a:stretch>
            <a:fillRect/>
          </a:stretch>
        </p:blipFill>
        <p:spPr>
          <a:xfrm>
            <a:off x="6457942" y="640080"/>
            <a:ext cx="4741180" cy="5577840"/>
          </a:xfrm>
          <a:prstGeom prst="rect">
            <a:avLst/>
          </a:prstGeom>
        </p:spPr>
      </p:pic>
    </p:spTree>
    <p:extLst>
      <p:ext uri="{BB962C8B-B14F-4D97-AF65-F5344CB8AC3E}">
        <p14:creationId xmlns:p14="http://schemas.microsoft.com/office/powerpoint/2010/main" val="715748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363DE-0B28-0B69-D3B2-AAACBE25DF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BAE544-F48E-0073-6AD1-6AFC143BFE6A}"/>
              </a:ext>
            </a:extLst>
          </p:cNvPr>
          <p:cNvSpPr>
            <a:spLocks noGrp="1"/>
          </p:cNvSpPr>
          <p:nvPr>
            <p:ph type="title"/>
          </p:nvPr>
        </p:nvSpPr>
        <p:spPr>
          <a:xfrm>
            <a:off x="6412091" y="501651"/>
            <a:ext cx="4395340" cy="1716255"/>
          </a:xfrm>
        </p:spPr>
        <p:txBody>
          <a:bodyPr vert="horz" lIns="91440" tIns="45720" rIns="91440" bIns="45720" rtlCol="0" anchor="b">
            <a:normAutofit/>
          </a:bodyPr>
          <a:lstStyle/>
          <a:p>
            <a:r>
              <a:rPr lang="en-US" sz="3500" kern="1200" dirty="0">
                <a:solidFill>
                  <a:schemeClr val="tx1"/>
                </a:solidFill>
                <a:latin typeface="+mj-lt"/>
                <a:ea typeface="+mj-ea"/>
                <a:cs typeface="+mj-cs"/>
              </a:rPr>
              <a:t>The Duty of Competence Regarding Technology </a:t>
            </a:r>
          </a:p>
        </p:txBody>
      </p:sp>
      <p:pic>
        <p:nvPicPr>
          <p:cNvPr id="6" name="Content Placeholder 5" descr="A page of a book&#10;&#10;Description automatically generated">
            <a:extLst>
              <a:ext uri="{FF2B5EF4-FFF2-40B4-BE49-F238E27FC236}">
                <a16:creationId xmlns:a16="http://schemas.microsoft.com/office/drawing/2014/main" id="{618432AF-EC27-19EA-3A0C-555019888E4B}"/>
              </a:ext>
            </a:extLst>
          </p:cNvPr>
          <p:cNvPicPr>
            <a:picLocks noGrp="1" noChangeAspect="1"/>
          </p:cNvPicPr>
          <p:nvPr>
            <p:ph sz="half" idx="2"/>
          </p:nvPr>
        </p:nvPicPr>
        <p:blipFill>
          <a:blip r:embed="rId2"/>
          <a:stretch>
            <a:fillRect/>
          </a:stretch>
        </p:blipFill>
        <p:spPr>
          <a:xfrm rot="16200000">
            <a:off x="-218154" y="818188"/>
            <a:ext cx="6216220" cy="5221625"/>
          </a:xfrm>
          <a:prstGeom prst="rect">
            <a:avLst/>
          </a:prstGeom>
        </p:spPr>
      </p:pic>
      <p:sp>
        <p:nvSpPr>
          <p:cNvPr id="3" name="Content Placeholder 2">
            <a:extLst>
              <a:ext uri="{FF2B5EF4-FFF2-40B4-BE49-F238E27FC236}">
                <a16:creationId xmlns:a16="http://schemas.microsoft.com/office/drawing/2014/main" id="{67B81CFE-7F24-5E47-62B0-C3B9D1CCD9F1}"/>
              </a:ext>
            </a:extLst>
          </p:cNvPr>
          <p:cNvSpPr>
            <a:spLocks noGrp="1"/>
          </p:cNvSpPr>
          <p:nvPr>
            <p:ph sz="half" idx="1"/>
          </p:nvPr>
        </p:nvSpPr>
        <p:spPr>
          <a:xfrm>
            <a:off x="6392583" y="2645922"/>
            <a:ext cx="4434721" cy="3710427"/>
          </a:xfrm>
        </p:spPr>
        <p:txBody>
          <a:bodyPr vert="horz" lIns="91440" tIns="45720" rIns="91440" bIns="45720" rtlCol="0" anchor="t">
            <a:normAutofit/>
          </a:bodyPr>
          <a:lstStyle/>
          <a:p>
            <a:r>
              <a:rPr lang="en-US" sz="2400" dirty="0">
                <a:solidFill>
                  <a:schemeClr val="tx1">
                    <a:alpha val="80000"/>
                  </a:schemeClr>
                </a:solidFill>
              </a:rPr>
              <a:t>“To competently use a GAI tool in a client representation, lawyers need not become GAI experts. Rather, lawyers must have a reasonable understanding of the capabilities and limitations of the specific GAI technology that the lawyer might use.”</a:t>
            </a:r>
          </a:p>
          <a:p>
            <a:pPr lvl="1"/>
            <a:r>
              <a:rPr lang="en-US" dirty="0">
                <a:solidFill>
                  <a:schemeClr val="tx1">
                    <a:alpha val="80000"/>
                  </a:schemeClr>
                </a:solidFill>
              </a:rPr>
              <a:t>ABA Formal Op. No. 512</a:t>
            </a:r>
          </a:p>
        </p:txBody>
      </p:sp>
    </p:spTree>
    <p:extLst>
      <p:ext uri="{BB962C8B-B14F-4D97-AF65-F5344CB8AC3E}">
        <p14:creationId xmlns:p14="http://schemas.microsoft.com/office/powerpoint/2010/main" val="4071108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3BCB7-DBFF-A60E-F08E-4CC69FFECE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09D6BC-1BED-A522-EB79-248489224DC8}"/>
              </a:ext>
            </a:extLst>
          </p:cNvPr>
          <p:cNvSpPr>
            <a:spLocks noGrp="1"/>
          </p:cNvSpPr>
          <p:nvPr>
            <p:ph type="title"/>
          </p:nvPr>
        </p:nvSpPr>
        <p:spPr>
          <a:xfrm>
            <a:off x="6412091" y="501651"/>
            <a:ext cx="4395340" cy="1716255"/>
          </a:xfrm>
        </p:spPr>
        <p:txBody>
          <a:bodyPr vert="horz" lIns="91440" tIns="45720" rIns="91440" bIns="45720" rtlCol="0" anchor="b">
            <a:normAutofit/>
          </a:bodyPr>
          <a:lstStyle/>
          <a:p>
            <a:r>
              <a:rPr lang="en-US" sz="3500" kern="1200" dirty="0">
                <a:solidFill>
                  <a:schemeClr val="tx1"/>
                </a:solidFill>
                <a:latin typeface="+mj-lt"/>
                <a:ea typeface="+mj-ea"/>
                <a:cs typeface="+mj-cs"/>
              </a:rPr>
              <a:t>The Duty of Competence Regarding Technology </a:t>
            </a:r>
          </a:p>
        </p:txBody>
      </p:sp>
      <p:pic>
        <p:nvPicPr>
          <p:cNvPr id="6" name="Content Placeholder 5" descr="A page of a book&#10;&#10;Description automatically generated">
            <a:extLst>
              <a:ext uri="{FF2B5EF4-FFF2-40B4-BE49-F238E27FC236}">
                <a16:creationId xmlns:a16="http://schemas.microsoft.com/office/drawing/2014/main" id="{30A55D09-1899-FD43-9C82-971AA397D19E}"/>
              </a:ext>
            </a:extLst>
          </p:cNvPr>
          <p:cNvPicPr>
            <a:picLocks noGrp="1" noChangeAspect="1"/>
          </p:cNvPicPr>
          <p:nvPr>
            <p:ph sz="half" idx="2"/>
          </p:nvPr>
        </p:nvPicPr>
        <p:blipFill>
          <a:blip r:embed="rId2"/>
          <a:stretch>
            <a:fillRect/>
          </a:stretch>
        </p:blipFill>
        <p:spPr>
          <a:xfrm rot="16200000">
            <a:off x="-218154" y="818188"/>
            <a:ext cx="6216220" cy="5221625"/>
          </a:xfrm>
          <a:prstGeom prst="rect">
            <a:avLst/>
          </a:prstGeom>
        </p:spPr>
      </p:pic>
      <p:sp>
        <p:nvSpPr>
          <p:cNvPr id="3" name="Content Placeholder 2">
            <a:extLst>
              <a:ext uri="{FF2B5EF4-FFF2-40B4-BE49-F238E27FC236}">
                <a16:creationId xmlns:a16="http://schemas.microsoft.com/office/drawing/2014/main" id="{E68E1822-8BEC-B325-6FD9-616971CB2E79}"/>
              </a:ext>
            </a:extLst>
          </p:cNvPr>
          <p:cNvSpPr>
            <a:spLocks noGrp="1"/>
          </p:cNvSpPr>
          <p:nvPr>
            <p:ph sz="half" idx="1"/>
          </p:nvPr>
        </p:nvSpPr>
        <p:spPr>
          <a:xfrm>
            <a:off x="6392583" y="2645922"/>
            <a:ext cx="4434721" cy="3710427"/>
          </a:xfrm>
        </p:spPr>
        <p:txBody>
          <a:bodyPr vert="horz" lIns="91440" tIns="45720" rIns="91440" bIns="45720" rtlCol="0" anchor="t">
            <a:normAutofit lnSpcReduction="10000"/>
          </a:bodyPr>
          <a:lstStyle/>
          <a:p>
            <a:r>
              <a:rPr lang="en-US" sz="2400" dirty="0">
                <a:solidFill>
                  <a:schemeClr val="tx1">
                    <a:alpha val="80000"/>
                  </a:schemeClr>
                </a:solidFill>
              </a:rPr>
              <a:t>“This means that lawyers should either acquire a reasonable understanding of the benefits and risks of the GAI tools that they employ in their practices or draw on the expertise of others who can provide guidance about the relevant GAI tool’s capabilities and limitations.”</a:t>
            </a:r>
          </a:p>
          <a:p>
            <a:pPr lvl="1"/>
            <a:r>
              <a:rPr lang="en-US" dirty="0">
                <a:solidFill>
                  <a:schemeClr val="tx1">
                    <a:alpha val="80000"/>
                  </a:schemeClr>
                </a:solidFill>
              </a:rPr>
              <a:t>ABA Formal Op. No. 512</a:t>
            </a:r>
          </a:p>
        </p:txBody>
      </p:sp>
    </p:spTree>
    <p:extLst>
      <p:ext uri="{BB962C8B-B14F-4D97-AF65-F5344CB8AC3E}">
        <p14:creationId xmlns:p14="http://schemas.microsoft.com/office/powerpoint/2010/main" val="213734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19BBD0-6049-AC6D-2EF0-C67B0DBD8B98}"/>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42C56A60-A28F-72E3-6EDF-D1184C705B4E}"/>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3000" kern="1200" dirty="0">
                <a:solidFill>
                  <a:schemeClr val="tx1"/>
                </a:solidFill>
                <a:latin typeface="+mj-lt"/>
                <a:ea typeface="+mj-ea"/>
                <a:cs typeface="+mj-cs"/>
              </a:rPr>
              <a:t>ABA Ethics Opinion</a:t>
            </a:r>
            <a:br>
              <a:rPr lang="en-US" sz="3000" kern="1200" dirty="0">
                <a:solidFill>
                  <a:schemeClr val="tx1"/>
                </a:solidFill>
                <a:latin typeface="+mj-lt"/>
                <a:ea typeface="+mj-ea"/>
                <a:cs typeface="+mj-cs"/>
              </a:rPr>
            </a:br>
            <a:r>
              <a:rPr lang="en-US" sz="3000" kern="1200" dirty="0">
                <a:solidFill>
                  <a:schemeClr val="tx1"/>
                </a:solidFill>
                <a:latin typeface="+mj-lt"/>
                <a:ea typeface="+mj-ea"/>
                <a:cs typeface="+mj-cs"/>
              </a:rPr>
              <a:t>Formal Opinion No. 512 (July 2024) </a:t>
            </a:r>
          </a:p>
        </p:txBody>
      </p:sp>
      <p:sp>
        <p:nvSpPr>
          <p:cNvPr id="1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4D9076D6-9FE3-C584-0CC5-365E311A81AA}"/>
              </a:ext>
            </a:extLst>
          </p:cNvPr>
          <p:cNvSpPr>
            <a:spLocks noGrp="1"/>
          </p:cNvSpPr>
          <p:nvPr>
            <p:ph sz="half" idx="1"/>
          </p:nvPr>
        </p:nvSpPr>
        <p:spPr>
          <a:xfrm>
            <a:off x="630936" y="2807208"/>
            <a:ext cx="3429000" cy="3410712"/>
          </a:xfrm>
        </p:spPr>
        <p:txBody>
          <a:bodyPr vert="horz" lIns="91440" tIns="45720" rIns="91440" bIns="45720" rtlCol="0" anchor="t">
            <a:normAutofit/>
          </a:bodyPr>
          <a:lstStyle/>
          <a:p>
            <a:r>
              <a:rPr lang="en-US" sz="2000" dirty="0"/>
              <a:t>“[A] lawyer’s reliance on, or submission of, a Generative AI tool’s output—without an appropriate degree of independent verification or review of its output—could violate the duty to provide competent representation as required by Model Rule 1.1.”</a:t>
            </a:r>
          </a:p>
        </p:txBody>
      </p:sp>
      <p:pic>
        <p:nvPicPr>
          <p:cNvPr id="7" name="Content Placeholder 6" descr="A blue and white logo&#10;&#10;Description automatically generated">
            <a:extLst>
              <a:ext uri="{FF2B5EF4-FFF2-40B4-BE49-F238E27FC236}">
                <a16:creationId xmlns:a16="http://schemas.microsoft.com/office/drawing/2014/main" id="{7E264507-AEF6-FBB0-5987-E8A082F4BDDD}"/>
              </a:ext>
            </a:extLst>
          </p:cNvPr>
          <p:cNvPicPr>
            <a:picLocks noGrp="1" noChangeAspect="1"/>
          </p:cNvPicPr>
          <p:nvPr>
            <p:ph sz="half" idx="2"/>
          </p:nvPr>
        </p:nvPicPr>
        <p:blipFill>
          <a:blip r:embed="rId2"/>
          <a:stretch>
            <a:fillRect/>
          </a:stretch>
        </p:blipFill>
        <p:spPr>
          <a:xfrm>
            <a:off x="4654296" y="1616773"/>
            <a:ext cx="6903720" cy="3624453"/>
          </a:xfrm>
          <a:prstGeom prst="rect">
            <a:avLst/>
          </a:prstGeom>
        </p:spPr>
      </p:pic>
    </p:spTree>
    <p:extLst>
      <p:ext uri="{BB962C8B-B14F-4D97-AF65-F5344CB8AC3E}">
        <p14:creationId xmlns:p14="http://schemas.microsoft.com/office/powerpoint/2010/main" val="3825942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You're Supposed To Bang Your Gavel, Not Flash Your Gun, Former Judge -  Above the Law">
            <a:extLst>
              <a:ext uri="{FF2B5EF4-FFF2-40B4-BE49-F238E27FC236}">
                <a16:creationId xmlns:a16="http://schemas.microsoft.com/office/drawing/2014/main" id="{D3BEAE9C-1BDE-4A4E-3CA9-0D2FFD72772B}"/>
              </a:ext>
            </a:extLst>
          </p:cNvPr>
          <p:cNvPicPr>
            <a:picLocks noChangeAspect="1"/>
          </p:cNvPicPr>
          <p:nvPr/>
        </p:nvPicPr>
        <p:blipFill>
          <a:blip r:embed="rId2"/>
          <a:srcRect t="6780" b="20275"/>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4224935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C1A7422-2DB9-454A-925C-A1861FA8E375}"/>
              </a:ext>
            </a:extLst>
          </p:cNvPr>
          <p:cNvPicPr>
            <a:picLocks noChangeAspect="1"/>
          </p:cNvPicPr>
          <p:nvPr/>
        </p:nvPicPr>
        <p:blipFill rotWithShape="1">
          <a:blip r:embed="rId2">
            <a:alphaModFix amt="58000"/>
          </a:blip>
          <a:srcRect b="15730"/>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a:effectLst>
            <a:reflection blurRad="835369" stA="42000" endPos="87374" dist="1051523" dir="5400000" sy="-100000" algn="bl" rotWithShape="0"/>
          </a:effectLst>
        </p:spPr>
      </p:pic>
      <p:sp>
        <p:nvSpPr>
          <p:cNvPr id="2" name="Title 1">
            <a:extLst>
              <a:ext uri="{FF2B5EF4-FFF2-40B4-BE49-F238E27FC236}">
                <a16:creationId xmlns:a16="http://schemas.microsoft.com/office/drawing/2014/main" id="{1E824F9C-3318-40C3-AD1D-5582FEBE794B}"/>
              </a:ext>
            </a:extLst>
          </p:cNvPr>
          <p:cNvSpPr>
            <a:spLocks noGrp="1"/>
          </p:cNvSpPr>
          <p:nvPr>
            <p:ph type="title"/>
          </p:nvPr>
        </p:nvSpPr>
        <p:spPr>
          <a:xfrm>
            <a:off x="2107200" y="1096965"/>
            <a:ext cx="7977600" cy="2085696"/>
          </a:xfrm>
        </p:spPr>
        <p:txBody>
          <a:bodyPr vert="horz" lIns="91440" tIns="45720" rIns="91440" bIns="45720" rtlCol="0" anchor="b" anchorCtr="0">
            <a:normAutofit/>
          </a:bodyPr>
          <a:lstStyle/>
          <a:p>
            <a:pPr algn="ctr"/>
            <a:r>
              <a:rPr lang="en-US" sz="4800" dirty="0">
                <a:solidFill>
                  <a:srgbClr val="FFFFFF"/>
                </a:solidFill>
              </a:rPr>
              <a:t>Introduction</a:t>
            </a:r>
          </a:p>
        </p:txBody>
      </p:sp>
      <p:sp>
        <p:nvSpPr>
          <p:cNvPr id="3" name="Content Placeholder 2">
            <a:extLst>
              <a:ext uri="{FF2B5EF4-FFF2-40B4-BE49-F238E27FC236}">
                <a16:creationId xmlns:a16="http://schemas.microsoft.com/office/drawing/2014/main" id="{519B4D9C-9F1C-4919-95EF-845406441E23}"/>
              </a:ext>
            </a:extLst>
          </p:cNvPr>
          <p:cNvSpPr>
            <a:spLocks noGrp="1"/>
          </p:cNvSpPr>
          <p:nvPr>
            <p:ph idx="1"/>
          </p:nvPr>
        </p:nvSpPr>
        <p:spPr>
          <a:xfrm>
            <a:off x="3216000" y="3945771"/>
            <a:ext cx="5760000" cy="1832730"/>
          </a:xfrm>
        </p:spPr>
        <p:txBody>
          <a:bodyPr vert="horz" lIns="91440" tIns="45720" rIns="91440" bIns="45720" rtlCol="0">
            <a:normAutofit/>
          </a:bodyPr>
          <a:lstStyle/>
          <a:p>
            <a:pPr marL="0" indent="0" algn="ctr">
              <a:lnSpc>
                <a:spcPct val="125000"/>
              </a:lnSpc>
              <a:buNone/>
            </a:pPr>
            <a:r>
              <a:rPr lang="en-US" sz="2400" dirty="0">
                <a:solidFill>
                  <a:srgbClr val="FFFFFF">
                    <a:alpha val="80000"/>
                  </a:srgbClr>
                </a:solidFill>
              </a:rPr>
              <a:t>Program Format &amp; Question Lineup</a:t>
            </a:r>
          </a:p>
        </p:txBody>
      </p:sp>
    </p:spTree>
    <p:extLst>
      <p:ext uri="{BB962C8B-B14F-4D97-AF65-F5344CB8AC3E}">
        <p14:creationId xmlns:p14="http://schemas.microsoft.com/office/powerpoint/2010/main" val="577670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C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54E09D1-C3C3-DDA3-6819-2FB37CB20462}"/>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The Duty of Competence Regarding Technology</a:t>
            </a:r>
          </a:p>
        </p:txBody>
      </p:sp>
      <p:pic>
        <p:nvPicPr>
          <p:cNvPr id="4" name="Content Placeholder 3">
            <a:extLst>
              <a:ext uri="{FF2B5EF4-FFF2-40B4-BE49-F238E27FC236}">
                <a16:creationId xmlns:a16="http://schemas.microsoft.com/office/drawing/2014/main" id="{2A1495EF-1FE2-9B1C-C46F-4E00D973E52A}"/>
              </a:ext>
            </a:extLst>
          </p:cNvPr>
          <p:cNvPicPr>
            <a:picLocks noGrp="1" noChangeAspect="1"/>
          </p:cNvPicPr>
          <p:nvPr>
            <p:ph idx="1"/>
          </p:nvPr>
        </p:nvPicPr>
        <p:blipFill>
          <a:blip r:embed="rId2"/>
          <a:stretch>
            <a:fillRect/>
          </a:stretch>
        </p:blipFill>
        <p:spPr>
          <a:xfrm>
            <a:off x="4531450" y="961812"/>
            <a:ext cx="6202499" cy="4930987"/>
          </a:xfrm>
          <a:prstGeom prst="rect">
            <a:avLst/>
          </a:prstGeom>
        </p:spPr>
      </p:pic>
      <p:sp>
        <p:nvSpPr>
          <p:cNvPr id="5" name="TextBox 4">
            <a:extLst>
              <a:ext uri="{FF2B5EF4-FFF2-40B4-BE49-F238E27FC236}">
                <a16:creationId xmlns:a16="http://schemas.microsoft.com/office/drawing/2014/main" id="{D44F87A9-3116-C1FC-7C42-11FFC926B52B}"/>
              </a:ext>
            </a:extLst>
          </p:cNvPr>
          <p:cNvSpPr txBox="1"/>
          <p:nvPr/>
        </p:nvSpPr>
        <p:spPr>
          <a:xfrm>
            <a:off x="4986528" y="6205728"/>
            <a:ext cx="5181600" cy="369332"/>
          </a:xfrm>
          <a:prstGeom prst="rect">
            <a:avLst/>
          </a:prstGeom>
          <a:noFill/>
        </p:spPr>
        <p:txBody>
          <a:bodyPr wrap="square" rtlCol="0">
            <a:spAutoFit/>
          </a:bodyPr>
          <a:lstStyle/>
          <a:p>
            <a:r>
              <a:rPr lang="en-US" dirty="0">
                <a:hlinkClick r:id="rId3"/>
              </a:rPr>
              <a:t>Landbert v. City of New York (appellant)</a:t>
            </a:r>
            <a:endParaRPr lang="en-US" dirty="0"/>
          </a:p>
        </p:txBody>
      </p:sp>
    </p:spTree>
    <p:extLst>
      <p:ext uri="{BB962C8B-B14F-4D97-AF65-F5344CB8AC3E}">
        <p14:creationId xmlns:p14="http://schemas.microsoft.com/office/powerpoint/2010/main" val="3812349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DA21D318-8A24-62CD-C0CF-77609702579F}"/>
              </a:ext>
            </a:extLst>
          </p:cNvPr>
          <p:cNvPicPr>
            <a:picLocks noChangeAspect="1"/>
          </p:cNvPicPr>
          <p:nvPr/>
        </p:nvPicPr>
        <p:blipFill>
          <a:blip r:embed="rId3"/>
          <a:stretch>
            <a:fillRect/>
          </a:stretch>
        </p:blipFill>
        <p:spPr>
          <a:xfrm>
            <a:off x="2984167" y="457200"/>
            <a:ext cx="6223665" cy="5943600"/>
          </a:xfrm>
          <a:prstGeom prst="rect">
            <a:avLst/>
          </a:prstGeom>
        </p:spPr>
      </p:pic>
    </p:spTree>
    <p:extLst>
      <p:ext uri="{BB962C8B-B14F-4D97-AF65-F5344CB8AC3E}">
        <p14:creationId xmlns:p14="http://schemas.microsoft.com/office/powerpoint/2010/main" val="1717348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A1CC7DC-66C9-9C08-EBC0-AE98E446955A}"/>
              </a:ext>
            </a:extLst>
          </p:cNvPr>
          <p:cNvPicPr>
            <a:picLocks noChangeAspect="1"/>
          </p:cNvPicPr>
          <p:nvPr/>
        </p:nvPicPr>
        <p:blipFill>
          <a:blip r:embed="rId3"/>
          <a:stretch>
            <a:fillRect/>
          </a:stretch>
        </p:blipFill>
        <p:spPr>
          <a:xfrm>
            <a:off x="3361945" y="457200"/>
            <a:ext cx="5468110" cy="5943600"/>
          </a:xfrm>
          <a:prstGeom prst="rect">
            <a:avLst/>
          </a:prstGeom>
        </p:spPr>
      </p:pic>
    </p:spTree>
    <p:extLst>
      <p:ext uri="{BB962C8B-B14F-4D97-AF65-F5344CB8AC3E}">
        <p14:creationId xmlns:p14="http://schemas.microsoft.com/office/powerpoint/2010/main" val="347748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8D436F-9ACD-4C92-AFC8-C934C527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90538E0-A884-4E60-A6AB-77D830E2F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815FF592-4C0A-BC39-1761-791B4D0EBF35}"/>
              </a:ext>
            </a:extLst>
          </p:cNvPr>
          <p:cNvSpPr>
            <a:spLocks noGrp="1"/>
          </p:cNvSpPr>
          <p:nvPr>
            <p:ph type="title"/>
          </p:nvPr>
        </p:nvSpPr>
        <p:spPr>
          <a:xfrm>
            <a:off x="1901162" y="3050434"/>
            <a:ext cx="3722933" cy="757130"/>
          </a:xfrm>
          <a:ln w="25400" cap="sq">
            <a:solidFill>
              <a:srgbClr val="FFFFFF"/>
            </a:solidFill>
            <a:miter lim="800000"/>
          </a:ln>
        </p:spPr>
        <p:txBody>
          <a:bodyPr wrap="square">
            <a:normAutofit/>
          </a:bodyPr>
          <a:lstStyle/>
          <a:p>
            <a:pPr algn="ctr"/>
            <a:r>
              <a:rPr lang="en-US" sz="2800" dirty="0">
                <a:solidFill>
                  <a:srgbClr val="FFFFFF"/>
                </a:solidFill>
              </a:rPr>
              <a:t>Monetary Sanctions</a:t>
            </a:r>
          </a:p>
        </p:txBody>
      </p:sp>
      <p:sp>
        <p:nvSpPr>
          <p:cNvPr id="15" name="Rectangle 14">
            <a:extLst>
              <a:ext uri="{FF2B5EF4-FFF2-40B4-BE49-F238E27FC236}">
                <a16:creationId xmlns:a16="http://schemas.microsoft.com/office/drawing/2014/main" id="{DB0D7DD0-1C67-4D4C-9E06-678233DB8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0631A1DB-24F7-0074-497E-4A4C5D34D268}"/>
              </a:ext>
            </a:extLst>
          </p:cNvPr>
          <p:cNvSpPr>
            <a:spLocks noGrp="1"/>
          </p:cNvSpPr>
          <p:nvPr>
            <p:ph sz="half" idx="1"/>
          </p:nvPr>
        </p:nvSpPr>
        <p:spPr>
          <a:xfrm>
            <a:off x="6574536" y="640080"/>
            <a:ext cx="5053066" cy="2546604"/>
          </a:xfrm>
        </p:spPr>
        <p:txBody>
          <a:bodyPr>
            <a:normAutofit/>
          </a:bodyPr>
          <a:lstStyle/>
          <a:p>
            <a:r>
              <a:rPr lang="en-US" sz="2400" i="1" dirty="0"/>
              <a:t>Byoplanet International, LLC v. Knecht</a:t>
            </a:r>
            <a:r>
              <a:rPr lang="en-US" sz="2400" dirty="0"/>
              <a:t>, 0:25-cv-60646, 2025 WL 3091094 (S.D. Fla. Aug. 21, 2025)</a:t>
            </a:r>
          </a:p>
          <a:p>
            <a:r>
              <a:rPr lang="en-US" sz="2400" dirty="0"/>
              <a:t>Solo practitioner</a:t>
            </a:r>
          </a:p>
          <a:p>
            <a:endParaRPr lang="en-US" sz="2000" dirty="0"/>
          </a:p>
        </p:txBody>
      </p:sp>
      <p:sp>
        <p:nvSpPr>
          <p:cNvPr id="6" name="Content Placeholder 5">
            <a:extLst>
              <a:ext uri="{FF2B5EF4-FFF2-40B4-BE49-F238E27FC236}">
                <a16:creationId xmlns:a16="http://schemas.microsoft.com/office/drawing/2014/main" id="{C3D2FB65-1265-0A9E-E948-7EA1AD3D6E9D}"/>
              </a:ext>
            </a:extLst>
          </p:cNvPr>
          <p:cNvSpPr>
            <a:spLocks noGrp="1"/>
          </p:cNvSpPr>
          <p:nvPr>
            <p:ph sz="half" idx="2"/>
          </p:nvPr>
        </p:nvSpPr>
        <p:spPr>
          <a:xfrm>
            <a:off x="6570204" y="2434729"/>
            <a:ext cx="5057398" cy="3783192"/>
          </a:xfrm>
        </p:spPr>
        <p:txBody>
          <a:bodyPr>
            <a:noAutofit/>
          </a:bodyPr>
          <a:lstStyle/>
          <a:p>
            <a:r>
              <a:rPr lang="en-US" sz="2400" dirty="0"/>
              <a:t>Lawyer uses AI multiple times. AI hallucinates multiple cases.</a:t>
            </a:r>
          </a:p>
          <a:p>
            <a:r>
              <a:rPr lang="en-US" sz="2400" dirty="0"/>
              <a:t>Judge imposes sanctions:  pay Defendants’ counsel “for all time spent responding to any filing in which generative AI was used to develop hallucinated cases and fabricated quotations.”</a:t>
            </a:r>
          </a:p>
          <a:p>
            <a:pPr lvl="1"/>
            <a:r>
              <a:rPr lang="en-US" dirty="0"/>
              <a:t>Defendants’ alleged fees:  $85,567.75</a:t>
            </a:r>
          </a:p>
          <a:p>
            <a:pPr lvl="1"/>
            <a:r>
              <a:rPr lang="en-US" dirty="0"/>
              <a:t>Court says they are reasonable and orders Lawyer to pay</a:t>
            </a:r>
          </a:p>
        </p:txBody>
      </p:sp>
    </p:spTree>
    <p:extLst>
      <p:ext uri="{BB962C8B-B14F-4D97-AF65-F5344CB8AC3E}">
        <p14:creationId xmlns:p14="http://schemas.microsoft.com/office/powerpoint/2010/main" val="248345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dissolv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dissolv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dissolve">
                                      <p:cBhvr>
                                        <p:cTn id="1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F34951-9902-BFFB-96D7-E285F62C7DBB}"/>
              </a:ext>
            </a:extLst>
          </p:cNvPr>
          <p:cNvSpPr>
            <a:spLocks noGrp="1"/>
          </p:cNvSpPr>
          <p:nvPr>
            <p:ph type="title"/>
          </p:nvPr>
        </p:nvSpPr>
        <p:spPr>
          <a:xfrm>
            <a:off x="838200" y="963507"/>
            <a:ext cx="3494362" cy="4930986"/>
          </a:xfrm>
        </p:spPr>
        <p:txBody>
          <a:bodyPr>
            <a:normAutofit/>
          </a:bodyPr>
          <a:lstStyle/>
          <a:p>
            <a:pPr algn="r"/>
            <a:r>
              <a:rPr lang="en-US" dirty="0">
                <a:solidFill>
                  <a:schemeClr val="accent1"/>
                </a:solidFill>
              </a:rPr>
              <a:t>Disgorgement of Fees</a:t>
            </a:r>
          </a:p>
        </p:txBody>
      </p:sp>
      <p:cxnSp>
        <p:nvCxnSpPr>
          <p:cNvPr id="11" name="Straight Connector 10">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2C71DC3F-9222-D13F-39C9-2E3EEF8F5C0B}"/>
              </a:ext>
            </a:extLst>
          </p:cNvPr>
          <p:cNvSpPr>
            <a:spLocks noGrp="1"/>
          </p:cNvSpPr>
          <p:nvPr>
            <p:ph sz="half" idx="1"/>
          </p:nvPr>
        </p:nvSpPr>
        <p:spPr>
          <a:xfrm>
            <a:off x="4976030" y="963507"/>
            <a:ext cx="6250940" cy="2304627"/>
          </a:xfrm>
        </p:spPr>
        <p:txBody>
          <a:bodyPr anchor="b">
            <a:normAutofit/>
          </a:bodyPr>
          <a:lstStyle/>
          <a:p>
            <a:r>
              <a:rPr lang="en-US" sz="2000" i="1" dirty="0"/>
              <a:t>In re Baby Boy</a:t>
            </a:r>
            <a:r>
              <a:rPr lang="en-US" sz="2000" dirty="0"/>
              <a:t>, 2025 WL 2046315 (Ill. Ct. App. July 21, 2025)</a:t>
            </a:r>
          </a:p>
          <a:p>
            <a:r>
              <a:rPr lang="en-US" sz="2000" dirty="0"/>
              <a:t>Appointed counsel</a:t>
            </a:r>
          </a:p>
          <a:p>
            <a:endParaRPr lang="en-US" sz="2000" dirty="0"/>
          </a:p>
          <a:p>
            <a:endParaRPr lang="en-US" sz="2000" dirty="0"/>
          </a:p>
        </p:txBody>
      </p:sp>
      <p:sp>
        <p:nvSpPr>
          <p:cNvPr id="4" name="Content Placeholder 3">
            <a:extLst>
              <a:ext uri="{FF2B5EF4-FFF2-40B4-BE49-F238E27FC236}">
                <a16:creationId xmlns:a16="http://schemas.microsoft.com/office/drawing/2014/main" id="{9B76218A-72D9-E4BC-E13D-E841171E7E7F}"/>
              </a:ext>
            </a:extLst>
          </p:cNvPr>
          <p:cNvSpPr>
            <a:spLocks noGrp="1"/>
          </p:cNvSpPr>
          <p:nvPr>
            <p:ph sz="half" idx="2"/>
          </p:nvPr>
        </p:nvSpPr>
        <p:spPr>
          <a:xfrm>
            <a:off x="4976030" y="2596896"/>
            <a:ext cx="6250940" cy="3941064"/>
          </a:xfrm>
        </p:spPr>
        <p:txBody>
          <a:bodyPr>
            <a:normAutofit/>
          </a:bodyPr>
          <a:lstStyle/>
          <a:p>
            <a:r>
              <a:rPr lang="en-US" sz="2000" dirty="0"/>
              <a:t>Lawyer uses AI to draft brief.  AI hallucinates multiple cases.  Lawyer did not verify accuracy.</a:t>
            </a:r>
          </a:p>
          <a:p>
            <a:r>
              <a:rPr lang="en-US" sz="2000" dirty="0"/>
              <a:t>Ethics violations:</a:t>
            </a:r>
          </a:p>
          <a:p>
            <a:pPr lvl="1"/>
            <a:r>
              <a:rPr lang="en-US" sz="2000" dirty="0"/>
              <a:t>1.1 (competence)</a:t>
            </a:r>
          </a:p>
          <a:p>
            <a:pPr lvl="1"/>
            <a:r>
              <a:rPr lang="en-US" sz="2000" dirty="0"/>
              <a:t>3.1 (frivolous claims)</a:t>
            </a:r>
          </a:p>
          <a:p>
            <a:pPr lvl="1"/>
            <a:r>
              <a:rPr lang="en-US" sz="2000" dirty="0"/>
              <a:t>3.3 (candor towards the tribunal</a:t>
            </a:r>
          </a:p>
          <a:p>
            <a:pPr lvl="1"/>
            <a:r>
              <a:rPr lang="en-US" sz="2000" dirty="0"/>
              <a:t>8.4(c) (dishonesty) </a:t>
            </a:r>
          </a:p>
          <a:p>
            <a:r>
              <a:rPr lang="en-US" sz="2000" dirty="0"/>
              <a:t>Monetary sanction:  disgorgement of attorney’s fees received as appointed counsel (almost $7,000)</a:t>
            </a:r>
          </a:p>
        </p:txBody>
      </p:sp>
    </p:spTree>
    <p:extLst>
      <p:ext uri="{BB962C8B-B14F-4D97-AF65-F5344CB8AC3E}">
        <p14:creationId xmlns:p14="http://schemas.microsoft.com/office/powerpoint/2010/main" val="1757704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8036CBA1-AC66-9479-0F48-1F4AA8C45856}"/>
              </a:ext>
            </a:extLst>
          </p:cNvPr>
          <p:cNvPicPr>
            <a:picLocks noChangeAspect="1"/>
          </p:cNvPicPr>
          <p:nvPr/>
        </p:nvPicPr>
        <p:blipFill>
          <a:blip r:embed="rId3"/>
          <a:stretch>
            <a:fillRect/>
          </a:stretch>
        </p:blipFill>
        <p:spPr>
          <a:xfrm>
            <a:off x="3016414" y="457200"/>
            <a:ext cx="6159172" cy="5943600"/>
          </a:xfrm>
          <a:prstGeom prst="rect">
            <a:avLst/>
          </a:prstGeom>
        </p:spPr>
      </p:pic>
    </p:spTree>
    <p:extLst>
      <p:ext uri="{BB962C8B-B14F-4D97-AF65-F5344CB8AC3E}">
        <p14:creationId xmlns:p14="http://schemas.microsoft.com/office/powerpoint/2010/main" val="2999770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429FD44-8EB5-F2C9-74D5-7FE27BCEE37E}"/>
              </a:ext>
            </a:extLst>
          </p:cNvPr>
          <p:cNvPicPr>
            <a:picLocks noChangeAspect="1"/>
          </p:cNvPicPr>
          <p:nvPr/>
        </p:nvPicPr>
        <p:blipFill>
          <a:blip r:embed="rId3"/>
          <a:stretch>
            <a:fillRect/>
          </a:stretch>
        </p:blipFill>
        <p:spPr>
          <a:xfrm>
            <a:off x="3332227" y="457200"/>
            <a:ext cx="5527546" cy="5943600"/>
          </a:xfrm>
          <a:prstGeom prst="rect">
            <a:avLst/>
          </a:prstGeom>
        </p:spPr>
      </p:pic>
    </p:spTree>
    <p:extLst>
      <p:ext uri="{BB962C8B-B14F-4D97-AF65-F5344CB8AC3E}">
        <p14:creationId xmlns:p14="http://schemas.microsoft.com/office/powerpoint/2010/main" val="2507818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92C748-9552-4247-1FE9-0A754B1A7022}"/>
              </a:ext>
            </a:extLst>
          </p:cNvPr>
          <p:cNvSpPr>
            <a:spLocks noGrp="1"/>
          </p:cNvSpPr>
          <p:nvPr>
            <p:ph type="title"/>
          </p:nvPr>
        </p:nvSpPr>
        <p:spPr>
          <a:xfrm>
            <a:off x="2197101" y="735283"/>
            <a:ext cx="4978399" cy="3165045"/>
          </a:xfrm>
        </p:spPr>
        <p:txBody>
          <a:bodyPr vert="horz" lIns="91440" tIns="45720" rIns="91440" bIns="45720" rtlCol="0" anchor="b">
            <a:normAutofit/>
          </a:bodyPr>
          <a:lstStyle/>
          <a:p>
            <a:r>
              <a:rPr lang="en-US" sz="5200" kern="1200" dirty="0">
                <a:solidFill>
                  <a:schemeClr val="tx1"/>
                </a:solidFill>
                <a:latin typeface="+mj-lt"/>
                <a:ea typeface="+mj-ea"/>
                <a:cs typeface="+mj-cs"/>
              </a:rPr>
              <a:t>AI Sanctions Database</a:t>
            </a:r>
          </a:p>
        </p:txBody>
      </p:sp>
      <p:sp>
        <p:nvSpPr>
          <p:cNvPr id="3" name="Content Placeholder 2">
            <a:extLst>
              <a:ext uri="{FF2B5EF4-FFF2-40B4-BE49-F238E27FC236}">
                <a16:creationId xmlns:a16="http://schemas.microsoft.com/office/drawing/2014/main" id="{F7BD2D8C-C48D-41F4-A0DD-88F0F1452A7A}"/>
              </a:ext>
            </a:extLst>
          </p:cNvPr>
          <p:cNvSpPr>
            <a:spLocks noGrp="1"/>
          </p:cNvSpPr>
          <p:nvPr>
            <p:ph idx="1"/>
          </p:nvPr>
        </p:nvSpPr>
        <p:spPr>
          <a:xfrm>
            <a:off x="2197101" y="4078423"/>
            <a:ext cx="4978399" cy="2058657"/>
          </a:xfrm>
        </p:spPr>
        <p:txBody>
          <a:bodyPr vert="horz" lIns="91440" tIns="45720" rIns="91440" bIns="45720" rtlCol="0">
            <a:normAutofit/>
          </a:bodyPr>
          <a:lstStyle/>
          <a:p>
            <a:pPr marL="0" indent="0">
              <a:buNone/>
            </a:pPr>
            <a:r>
              <a:rPr lang="en-US" sz="2400" kern="1200" dirty="0">
                <a:solidFill>
                  <a:schemeClr val="tx1"/>
                </a:solidFill>
                <a:latin typeface="+mn-lt"/>
                <a:ea typeface="+mn-ea"/>
                <a:cs typeface="+mn-cs"/>
                <a:hlinkClick r:id="rId3"/>
              </a:rPr>
              <a:t>https://www.damiencharlotin.com/hallucinations</a:t>
            </a:r>
            <a:r>
              <a:rPr lang="en-US" sz="2400" kern="1200" dirty="0">
                <a:solidFill>
                  <a:schemeClr val="tx1"/>
                </a:solidFill>
                <a:latin typeface="+mn-lt"/>
                <a:ea typeface="+mn-ea"/>
                <a:cs typeface="+mn-cs"/>
              </a:rPr>
              <a:t> </a:t>
            </a:r>
          </a:p>
        </p:txBody>
      </p:sp>
      <p:pic>
        <p:nvPicPr>
          <p:cNvPr id="7" name="Graphic 6" descr="Database">
            <a:extLst>
              <a:ext uri="{FF2B5EF4-FFF2-40B4-BE49-F238E27FC236}">
                <a16:creationId xmlns:a16="http://schemas.microsoft.com/office/drawing/2014/main" id="{61C1F91A-797B-DA9A-C787-0E9B6E4CD88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7549" y="2776619"/>
            <a:ext cx="1289051" cy="1289051"/>
          </a:xfrm>
          <a:prstGeom prst="rect">
            <a:avLst/>
          </a:prstGeom>
        </p:spPr>
      </p:pic>
      <p:pic>
        <p:nvPicPr>
          <p:cNvPr id="9" name="Graphic 8" descr="Database">
            <a:extLst>
              <a:ext uri="{FF2B5EF4-FFF2-40B4-BE49-F238E27FC236}">
                <a16:creationId xmlns:a16="http://schemas.microsoft.com/office/drawing/2014/main" id="{CAC52074-445A-451A-AD87-F069A174F8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07815" y="716407"/>
            <a:ext cx="5411343" cy="5411343"/>
          </a:xfrm>
          <a:prstGeom prst="rect">
            <a:avLst/>
          </a:prstGeom>
        </p:spPr>
      </p:pic>
    </p:spTree>
    <p:extLst>
      <p:ext uri="{BB962C8B-B14F-4D97-AF65-F5344CB8AC3E}">
        <p14:creationId xmlns:p14="http://schemas.microsoft.com/office/powerpoint/2010/main" val="1196934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D63398-EEE4-4E6A-BEF3-E92924A28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3" y="0"/>
            <a:ext cx="12226755" cy="6858000"/>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6804B24-17AC-406D-9636-1332F5DF9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903156" y="-2460574"/>
            <a:ext cx="6859919" cy="11777232"/>
          </a:xfrm>
          <a:prstGeom prst="rect">
            <a:avLst/>
          </a:prstGeom>
          <a:gradFill>
            <a:gsLst>
              <a:gs pos="0">
                <a:schemeClr val="accent1">
                  <a:lumMod val="50000"/>
                  <a:alpha val="0"/>
                </a:schemeClr>
              </a:gs>
              <a:gs pos="100000">
                <a:schemeClr val="accent1">
                  <a:lumMod val="50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3" y="-864"/>
            <a:ext cx="3608179" cy="6858864"/>
          </a:xfrm>
          <a:prstGeom prst="rect">
            <a:avLst/>
          </a:prstGeom>
          <a:gradFill>
            <a:gsLst>
              <a:gs pos="0">
                <a:schemeClr val="accent1">
                  <a:lumMod val="75000"/>
                  <a:alpha val="48000"/>
                </a:schemeClr>
              </a:gs>
              <a:gs pos="99000">
                <a:srgbClr val="000000">
                  <a:alpha val="46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626703">
            <a:off x="1164940" y="1025588"/>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70DF94D-F28F-435E-AD56-C40FC99AF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2409782"/>
            <a:ext cx="12221732" cy="4443259"/>
          </a:xfrm>
          <a:prstGeom prst="rect">
            <a:avLst/>
          </a:prstGeom>
          <a:gradFill>
            <a:gsLst>
              <a:gs pos="0">
                <a:schemeClr val="accent1">
                  <a:lumMod val="75000"/>
                  <a:alpha val="50000"/>
                </a:schemeClr>
              </a:gs>
              <a:gs pos="99000">
                <a:srgbClr val="000000">
                  <a:alpha val="11000"/>
                </a:srgb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84F952EE-9AAE-4D81-BF98-35DF71334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942096" y="-2872097"/>
            <a:ext cx="6407535" cy="12151737"/>
          </a:xfrm>
          <a:prstGeom prst="rect">
            <a:avLst/>
          </a:prstGeom>
          <a:gradFill>
            <a:gsLst>
              <a:gs pos="1000">
                <a:srgbClr val="000000">
                  <a:alpha val="33000"/>
                </a:srgbClr>
              </a:gs>
              <a:gs pos="100000">
                <a:schemeClr val="accent1">
                  <a:lumMod val="50000"/>
                  <a:alpha val="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4EE2D375-F365-5914-6177-7B825D732921}"/>
              </a:ext>
            </a:extLst>
          </p:cNvPr>
          <p:cNvSpPr>
            <a:spLocks noGrp="1"/>
          </p:cNvSpPr>
          <p:nvPr>
            <p:ph type="title"/>
          </p:nvPr>
        </p:nvSpPr>
        <p:spPr>
          <a:xfrm>
            <a:off x="4244454" y="3006586"/>
            <a:ext cx="7284935" cy="2732297"/>
          </a:xfrm>
        </p:spPr>
        <p:txBody>
          <a:bodyPr vert="horz" lIns="91440" tIns="45720" rIns="91440" bIns="45720" rtlCol="0" anchor="t">
            <a:normAutofit/>
          </a:bodyPr>
          <a:lstStyle/>
          <a:p>
            <a:r>
              <a:rPr lang="en-US" sz="4800" kern="1200" dirty="0">
                <a:solidFill>
                  <a:srgbClr val="FFFFFF"/>
                </a:solidFill>
                <a:latin typeface="+mj-lt"/>
                <a:ea typeface="+mj-ea"/>
                <a:cs typeface="+mj-cs"/>
              </a:rPr>
              <a:t>Confidentiality</a:t>
            </a:r>
          </a:p>
        </p:txBody>
      </p:sp>
    </p:spTree>
    <p:extLst>
      <p:ext uri="{BB962C8B-B14F-4D97-AF65-F5344CB8AC3E}">
        <p14:creationId xmlns:p14="http://schemas.microsoft.com/office/powerpoint/2010/main" val="42525734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A46E92-95F4-A932-7604-BB711BB03C0C}"/>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41CC1E-8EDA-D7B9-5F70-38B7A9ADF7F8}"/>
              </a:ext>
            </a:extLst>
          </p:cNvPr>
          <p:cNvSpPr>
            <a:spLocks noGrp="1"/>
          </p:cNvSpPr>
          <p:nvPr>
            <p:ph type="title"/>
          </p:nvPr>
        </p:nvSpPr>
        <p:spPr>
          <a:xfrm>
            <a:off x="572493" y="238539"/>
            <a:ext cx="11018520" cy="1434415"/>
          </a:xfrm>
        </p:spPr>
        <p:txBody>
          <a:bodyPr vert="horz" lIns="91440" tIns="45720" rIns="91440" bIns="45720" rtlCol="0" anchor="b" anchorCtr="0">
            <a:normAutofit/>
          </a:bodyPr>
          <a:lstStyle/>
          <a:p>
            <a:r>
              <a:rPr lang="en-US" sz="5400" cap="none" spc="0" baseline="0" dirty="0"/>
              <a:t>The Duty of Confidentiality</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F9F1191-9427-5755-50E6-AED57AA7A8DD}"/>
              </a:ext>
            </a:extLst>
          </p:cNvPr>
          <p:cNvSpPr>
            <a:spLocks noGrp="1"/>
          </p:cNvSpPr>
          <p:nvPr>
            <p:ph sz="half" idx="1"/>
          </p:nvPr>
        </p:nvSpPr>
        <p:spPr>
          <a:xfrm>
            <a:off x="572493" y="2071316"/>
            <a:ext cx="6713552" cy="4119172"/>
          </a:xfrm>
        </p:spPr>
        <p:txBody>
          <a:bodyPr vert="horz" lIns="91440" tIns="45720" rIns="91440" bIns="45720" rtlCol="0" anchor="t">
            <a:normAutofit/>
          </a:bodyPr>
          <a:lstStyle/>
          <a:p>
            <a:pPr marL="0"/>
            <a:r>
              <a:rPr lang="en-US" sz="2200" b="1" dirty="0"/>
              <a:t>TRPC Rule 1.6: Confidentiality of Information</a:t>
            </a:r>
          </a:p>
          <a:p>
            <a:pPr marL="0"/>
            <a:r>
              <a:rPr lang="en-US" sz="2200" dirty="0"/>
              <a:t>(a) A lawyer shall not reveal information relating to the representation of a client unless:</a:t>
            </a:r>
          </a:p>
          <a:p>
            <a:pPr marL="0"/>
            <a:r>
              <a:rPr lang="en-US" sz="2200" dirty="0"/>
              <a:t>(1) the client gives informed consent;</a:t>
            </a:r>
          </a:p>
          <a:p>
            <a:pPr marL="0"/>
            <a:r>
              <a:rPr lang="en-US" sz="2200" dirty="0"/>
              <a:t>(2) the disclosure is impliedly authorized in order to carry out the representation; or</a:t>
            </a:r>
          </a:p>
          <a:p>
            <a:pPr marL="0"/>
            <a:r>
              <a:rPr lang="en-US" sz="2200" dirty="0"/>
              <a:t>(3) the disclosure is permitted by paragraph (b) or required by paragraph (c).</a:t>
            </a:r>
          </a:p>
        </p:txBody>
      </p:sp>
      <p:pic>
        <p:nvPicPr>
          <p:cNvPr id="6" name="Content Placeholder 5" descr="Two men wearing hats and holding their finger to their lips&#10;&#10;Description automatically generated">
            <a:extLst>
              <a:ext uri="{FF2B5EF4-FFF2-40B4-BE49-F238E27FC236}">
                <a16:creationId xmlns:a16="http://schemas.microsoft.com/office/drawing/2014/main" id="{3FF79138-DA75-0D9A-8D8B-B5C572D4317E}"/>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3531" r="20578" b="-1"/>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408301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ectangle 8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7D35B62-CD9A-4E9E-9DE6-D83BE32B6CB2}"/>
              </a:ext>
            </a:extLst>
          </p:cNvPr>
          <p:cNvSpPr>
            <a:spLocks noGrp="1"/>
          </p:cNvSpPr>
          <p:nvPr>
            <p:ph type="title"/>
          </p:nvPr>
        </p:nvSpPr>
        <p:spPr>
          <a:xfrm>
            <a:off x="1371597" y="348865"/>
            <a:ext cx="10044023" cy="877729"/>
          </a:xfrm>
        </p:spPr>
        <p:txBody>
          <a:bodyPr anchor="ctr">
            <a:normAutofit/>
          </a:bodyPr>
          <a:lstStyle/>
          <a:p>
            <a:pPr algn="ctr"/>
            <a:r>
              <a:rPr lang="en-US" sz="4000" dirty="0">
                <a:solidFill>
                  <a:srgbClr val="FFFFFF"/>
                </a:solidFill>
              </a:rPr>
              <a:t>Today’s Program</a:t>
            </a:r>
          </a:p>
        </p:txBody>
      </p:sp>
      <p:graphicFrame>
        <p:nvGraphicFramePr>
          <p:cNvPr id="76" name="Content Placeholder 2">
            <a:extLst>
              <a:ext uri="{FF2B5EF4-FFF2-40B4-BE49-F238E27FC236}">
                <a16:creationId xmlns:a16="http://schemas.microsoft.com/office/drawing/2014/main" id="{E0AE358F-F8DE-A8C0-1468-755FA272CACE}"/>
              </a:ext>
            </a:extLst>
          </p:cNvPr>
          <p:cNvGraphicFramePr>
            <a:graphicFrameLocks noGrp="1"/>
          </p:cNvGraphicFramePr>
          <p:nvPr>
            <p:ph idx="1"/>
            <p:extLst>
              <p:ext uri="{D42A27DB-BD31-4B8C-83A1-F6EECF244321}">
                <p14:modId xmlns:p14="http://schemas.microsoft.com/office/powerpoint/2010/main" val="283240099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8745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390BBE5-9723-A75E-0EC0-D8873221E573}"/>
              </a:ext>
            </a:extLst>
          </p:cNvPr>
          <p:cNvPicPr>
            <a:picLocks noChangeAspect="1"/>
          </p:cNvPicPr>
          <p:nvPr/>
        </p:nvPicPr>
        <p:blipFill>
          <a:blip r:embed="rId2"/>
          <a:stretch>
            <a:fillRect/>
          </a:stretch>
        </p:blipFill>
        <p:spPr>
          <a:xfrm>
            <a:off x="3228213" y="457200"/>
            <a:ext cx="5735573" cy="5943600"/>
          </a:xfrm>
          <a:prstGeom prst="rect">
            <a:avLst/>
          </a:prstGeom>
        </p:spPr>
      </p:pic>
    </p:spTree>
    <p:extLst>
      <p:ext uri="{BB962C8B-B14F-4D97-AF65-F5344CB8AC3E}">
        <p14:creationId xmlns:p14="http://schemas.microsoft.com/office/powerpoint/2010/main" val="473716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343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0B46A6-BEB1-3375-F453-998A766B797F}"/>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Claude is not a Lawyer</a:t>
            </a:r>
          </a:p>
        </p:txBody>
      </p:sp>
      <p:pic>
        <p:nvPicPr>
          <p:cNvPr id="4" name="Content Placeholder 3">
            <a:extLst>
              <a:ext uri="{FF2B5EF4-FFF2-40B4-BE49-F238E27FC236}">
                <a16:creationId xmlns:a16="http://schemas.microsoft.com/office/drawing/2014/main" id="{5E4CB452-C257-7C2F-873C-52EA76D4293A}"/>
              </a:ext>
            </a:extLst>
          </p:cNvPr>
          <p:cNvPicPr>
            <a:picLocks noGrp="1" noChangeAspect="1"/>
          </p:cNvPicPr>
          <p:nvPr>
            <p:ph idx="1"/>
          </p:nvPr>
        </p:nvPicPr>
        <p:blipFill>
          <a:blip r:embed="rId3"/>
          <a:stretch>
            <a:fillRect/>
          </a:stretch>
        </p:blipFill>
        <p:spPr>
          <a:xfrm>
            <a:off x="4038600" y="1019260"/>
            <a:ext cx="7188199" cy="4816091"/>
          </a:xfrm>
          <a:prstGeom prst="rect">
            <a:avLst/>
          </a:prstGeom>
        </p:spPr>
      </p:pic>
    </p:spTree>
    <p:extLst>
      <p:ext uri="{BB962C8B-B14F-4D97-AF65-F5344CB8AC3E}">
        <p14:creationId xmlns:p14="http://schemas.microsoft.com/office/powerpoint/2010/main" val="1000708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BE16BD-C741-1FD2-EF7F-36D739A81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4D9584-6A5B-16BA-154E-65F3BEA5313F}"/>
              </a:ext>
            </a:extLst>
          </p:cNvPr>
          <p:cNvSpPr>
            <a:spLocks noGrp="1"/>
          </p:cNvSpPr>
          <p:nvPr>
            <p:ph type="title"/>
          </p:nvPr>
        </p:nvSpPr>
        <p:spPr>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Claude is not a Lawyer</a:t>
            </a:r>
          </a:p>
        </p:txBody>
      </p:sp>
      <p:pic>
        <p:nvPicPr>
          <p:cNvPr id="4" name="Content Placeholder 3">
            <a:extLst>
              <a:ext uri="{FF2B5EF4-FFF2-40B4-BE49-F238E27FC236}">
                <a16:creationId xmlns:a16="http://schemas.microsoft.com/office/drawing/2014/main" id="{FC0733C3-483C-703A-619F-1E2B8300E696}"/>
              </a:ext>
            </a:extLst>
          </p:cNvPr>
          <p:cNvPicPr>
            <a:picLocks noGrp="1" noChangeAspect="1"/>
          </p:cNvPicPr>
          <p:nvPr>
            <p:ph sz="half" idx="1"/>
          </p:nvPr>
        </p:nvPicPr>
        <p:blipFill>
          <a:blip r:embed="rId3"/>
          <a:stretch>
            <a:fillRect/>
          </a:stretch>
        </p:blipFill>
        <p:spPr>
          <a:xfrm>
            <a:off x="838200" y="2268012"/>
            <a:ext cx="5181600" cy="3466563"/>
          </a:xfrm>
          <a:prstGeom prst="rect">
            <a:avLst/>
          </a:prstGeom>
        </p:spPr>
      </p:pic>
      <p:pic>
        <p:nvPicPr>
          <p:cNvPr id="6" name="Content Placeholder 5">
            <a:extLst>
              <a:ext uri="{FF2B5EF4-FFF2-40B4-BE49-F238E27FC236}">
                <a16:creationId xmlns:a16="http://schemas.microsoft.com/office/drawing/2014/main" id="{267B66BF-C9B7-8BC5-FB1F-F95BAF0CF65A}"/>
              </a:ext>
            </a:extLst>
          </p:cNvPr>
          <p:cNvPicPr>
            <a:picLocks noGrp="1" noChangeAspect="1"/>
          </p:cNvPicPr>
          <p:nvPr>
            <p:ph sz="half" idx="2"/>
          </p:nvPr>
        </p:nvPicPr>
        <p:blipFill>
          <a:blip r:embed="rId4"/>
          <a:stretch>
            <a:fillRect/>
          </a:stretch>
        </p:blipFill>
        <p:spPr>
          <a:xfrm>
            <a:off x="6819900" y="2064544"/>
            <a:ext cx="3886200" cy="3873500"/>
          </a:xfrm>
          <a:prstGeom prst="rect">
            <a:avLst/>
          </a:prstGeom>
        </p:spPr>
      </p:pic>
    </p:spTree>
    <p:extLst>
      <p:ext uri="{BB962C8B-B14F-4D97-AF65-F5344CB8AC3E}">
        <p14:creationId xmlns:p14="http://schemas.microsoft.com/office/powerpoint/2010/main" val="27043910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36CCD8-ACC3-0BB8-4508-0D5042E6FBE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6EC9CD-7E97-649E-2A9A-61426AC56FEE}"/>
              </a:ext>
            </a:extLst>
          </p:cNvPr>
          <p:cNvSpPr>
            <a:spLocks noGrp="1"/>
          </p:cNvSpPr>
          <p:nvPr>
            <p:ph type="title"/>
          </p:nvPr>
        </p:nvSpPr>
        <p:spPr>
          <a:xfrm>
            <a:off x="638881" y="457200"/>
            <a:ext cx="10909640" cy="1368614"/>
          </a:xfrm>
          <a:prstGeom prst="ellipse">
            <a:avLst/>
          </a:prstGeom>
        </p:spPr>
        <p:txBody>
          <a:bodyPr vert="horz" lIns="91440" tIns="45720" rIns="91440" bIns="45720" rtlCol="0" anchor="ctr">
            <a:normAutofit/>
          </a:bodyPr>
          <a:lstStyle/>
          <a:p>
            <a:pPr algn="ctr"/>
            <a:r>
              <a:rPr lang="en-US" sz="6100" dirty="0"/>
              <a:t>Claude is not a Lawyer</a:t>
            </a:r>
          </a:p>
        </p:txBody>
      </p:sp>
      <p:sp>
        <p:nvSpPr>
          <p:cNvPr id="13"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Content Placeholder 5">
            <a:extLst>
              <a:ext uri="{FF2B5EF4-FFF2-40B4-BE49-F238E27FC236}">
                <a16:creationId xmlns:a16="http://schemas.microsoft.com/office/drawing/2014/main" id="{4CCC3BD0-EFC7-8112-2941-88A9DCCE237C}"/>
              </a:ext>
            </a:extLst>
          </p:cNvPr>
          <p:cNvPicPr>
            <a:picLocks noGrp="1" noChangeAspect="1"/>
          </p:cNvPicPr>
          <p:nvPr>
            <p:ph sz="half" idx="2"/>
          </p:nvPr>
        </p:nvPicPr>
        <p:blipFill>
          <a:blip r:embed="rId3"/>
          <a:stretch>
            <a:fillRect/>
          </a:stretch>
        </p:blipFill>
        <p:spPr>
          <a:xfrm>
            <a:off x="1319838" y="2642616"/>
            <a:ext cx="3614820" cy="3605784"/>
          </a:xfrm>
          <a:prstGeom prst="rect">
            <a:avLst/>
          </a:prstGeom>
        </p:spPr>
      </p:pic>
      <p:pic>
        <p:nvPicPr>
          <p:cNvPr id="4" name="Content Placeholder 3">
            <a:extLst>
              <a:ext uri="{FF2B5EF4-FFF2-40B4-BE49-F238E27FC236}">
                <a16:creationId xmlns:a16="http://schemas.microsoft.com/office/drawing/2014/main" id="{D27378A0-C798-F987-17E5-34857F682602}"/>
              </a:ext>
            </a:extLst>
          </p:cNvPr>
          <p:cNvPicPr>
            <a:picLocks noGrp="1" noChangeAspect="1"/>
          </p:cNvPicPr>
          <p:nvPr>
            <p:ph sz="half" idx="1"/>
          </p:nvPr>
        </p:nvPicPr>
        <p:blipFill>
          <a:blip r:embed="rId4"/>
          <a:stretch>
            <a:fillRect/>
          </a:stretch>
        </p:blipFill>
        <p:spPr>
          <a:xfrm>
            <a:off x="6370819" y="2642616"/>
            <a:ext cx="5381769" cy="3605784"/>
          </a:xfrm>
          <a:prstGeom prst="rect">
            <a:avLst/>
          </a:prstGeom>
        </p:spPr>
      </p:pic>
    </p:spTree>
    <p:extLst>
      <p:ext uri="{BB962C8B-B14F-4D97-AF65-F5344CB8AC3E}">
        <p14:creationId xmlns:p14="http://schemas.microsoft.com/office/powerpoint/2010/main" val="28148959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CBA6B2-D849-5E65-4527-2AC130E3DEF0}"/>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BB44A853-ADE4-3608-4EB7-BACEE02C7B15}"/>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kern="1200" dirty="0">
                <a:solidFill>
                  <a:srgbClr val="FFFFFF"/>
                </a:solidFill>
                <a:latin typeface="+mj-lt"/>
                <a:ea typeface="+mj-ea"/>
                <a:cs typeface="+mj-cs"/>
              </a:rPr>
              <a:t>Supervisory Responsibility</a:t>
            </a:r>
          </a:p>
        </p:txBody>
      </p:sp>
    </p:spTree>
    <p:extLst>
      <p:ext uri="{BB962C8B-B14F-4D97-AF65-F5344CB8AC3E}">
        <p14:creationId xmlns:p14="http://schemas.microsoft.com/office/powerpoint/2010/main" val="781559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14E47-CF69-FBE6-7990-DBF39B2BD12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2B6E36-5523-0E2A-7914-F34E9243B193}"/>
              </a:ext>
            </a:extLst>
          </p:cNvPr>
          <p:cNvSpPr>
            <a:spLocks noGrp="1"/>
          </p:cNvSpPr>
          <p:nvPr>
            <p:ph type="title"/>
          </p:nvPr>
        </p:nvSpPr>
        <p:spPr>
          <a:xfrm>
            <a:off x="5297762" y="329184"/>
            <a:ext cx="6251110" cy="1783080"/>
          </a:xfrm>
        </p:spPr>
        <p:txBody>
          <a:bodyPr vert="horz" lIns="91440" tIns="45720" rIns="91440" bIns="45720" rtlCol="0" anchor="b">
            <a:normAutofit fontScale="90000"/>
          </a:bodyPr>
          <a:lstStyle/>
          <a:p>
            <a:r>
              <a:rPr lang="en-US" sz="3800" dirty="0"/>
              <a:t>TRPC Rule 5.1:  Responsibilities of Partners, Managers, and Supervisory Lawyers</a:t>
            </a:r>
          </a:p>
        </p:txBody>
      </p:sp>
      <p:pic>
        <p:nvPicPr>
          <p:cNvPr id="7" name="Content Placeholder 6" descr="A red cover with blue text&#10;&#10;Description automatically generated">
            <a:extLst>
              <a:ext uri="{FF2B5EF4-FFF2-40B4-BE49-F238E27FC236}">
                <a16:creationId xmlns:a16="http://schemas.microsoft.com/office/drawing/2014/main" id="{AABDCBB1-4E22-E763-CAF4-F39811D8C268}"/>
              </a:ext>
            </a:extLst>
          </p:cNvPr>
          <p:cNvPicPr>
            <a:picLocks noGrp="1" noChangeAspect="1"/>
          </p:cNvPicPr>
          <p:nvPr>
            <p:ph sz="half" idx="2"/>
          </p:nvPr>
        </p:nvPicPr>
        <p:blipFill rotWithShape="1">
          <a:blip r:embed="rId2"/>
          <a:srcRect r="1" b="1156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 name="Content Placeholder 3">
            <a:extLst>
              <a:ext uri="{FF2B5EF4-FFF2-40B4-BE49-F238E27FC236}">
                <a16:creationId xmlns:a16="http://schemas.microsoft.com/office/drawing/2014/main" id="{B59A379A-EA1C-32BA-3F2D-A21E0A9EDE2C}"/>
              </a:ext>
            </a:extLst>
          </p:cNvPr>
          <p:cNvSpPr>
            <a:spLocks noGrp="1"/>
          </p:cNvSpPr>
          <p:nvPr>
            <p:ph sz="half" idx="1"/>
          </p:nvPr>
        </p:nvSpPr>
        <p:spPr>
          <a:xfrm>
            <a:off x="5297762" y="2706624"/>
            <a:ext cx="6251110" cy="3483864"/>
          </a:xfrm>
        </p:spPr>
        <p:txBody>
          <a:bodyPr vert="horz" lIns="91440" tIns="45720" rIns="91440" bIns="45720" rtlCol="0">
            <a:noAutofit/>
          </a:bodyPr>
          <a:lstStyle/>
          <a:p>
            <a:pPr marL="0" indent="0">
              <a:buNone/>
            </a:pPr>
            <a:r>
              <a:rPr lang="en-US" sz="2200" dirty="0"/>
              <a:t>(a) A partner in a law firm, and a lawyer who individually or together with other lawyers possesses comparable managerial authority in a law firm, shall make reasonable efforts to ensure that the firm has in effect measures giving reasonable assurance that all lawyers in the firm conform to the Rules of Professional Conduct.</a:t>
            </a:r>
          </a:p>
          <a:p>
            <a:pPr marL="0" indent="0">
              <a:buNone/>
            </a:pPr>
            <a:r>
              <a:rPr lang="en-US" sz="2200" dirty="0"/>
              <a:t>(b) A lawyer having direct supervisory authority over another lawyer shall make reasonable efforts to ensure that the other lawyer conforms to the Rules of Professional Conduct.</a:t>
            </a:r>
          </a:p>
        </p:txBody>
      </p:sp>
    </p:spTree>
    <p:extLst>
      <p:ext uri="{BB962C8B-B14F-4D97-AF65-F5344CB8AC3E}">
        <p14:creationId xmlns:p14="http://schemas.microsoft.com/office/powerpoint/2010/main" val="30764160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9E490-23A4-8C1D-7187-EF8C8B6E4E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441C71D-699F-E46C-DB6E-FAD5F0D2128B}"/>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3800" dirty="0"/>
              <a:t>TRPC Rule 5.3: Responsibilities Regarding Nonlawyer Assistants</a:t>
            </a:r>
          </a:p>
        </p:txBody>
      </p:sp>
      <p:pic>
        <p:nvPicPr>
          <p:cNvPr id="7" name="Content Placeholder 6" descr="A red cover with blue text&#10;&#10;Description automatically generated">
            <a:extLst>
              <a:ext uri="{FF2B5EF4-FFF2-40B4-BE49-F238E27FC236}">
                <a16:creationId xmlns:a16="http://schemas.microsoft.com/office/drawing/2014/main" id="{C4AC6E7F-B2E2-711D-8085-02EB21B09E91}"/>
              </a:ext>
            </a:extLst>
          </p:cNvPr>
          <p:cNvPicPr>
            <a:picLocks noGrp="1" noChangeAspect="1"/>
          </p:cNvPicPr>
          <p:nvPr>
            <p:ph sz="half" idx="2"/>
          </p:nvPr>
        </p:nvPicPr>
        <p:blipFill rotWithShape="1">
          <a:blip r:embed="rId2"/>
          <a:srcRect r="1" b="1156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 name="Content Placeholder 3">
            <a:extLst>
              <a:ext uri="{FF2B5EF4-FFF2-40B4-BE49-F238E27FC236}">
                <a16:creationId xmlns:a16="http://schemas.microsoft.com/office/drawing/2014/main" id="{2D3518D9-AFC6-D603-5AC0-5BD5FBDCB275}"/>
              </a:ext>
            </a:extLst>
          </p:cNvPr>
          <p:cNvSpPr>
            <a:spLocks noGrp="1"/>
          </p:cNvSpPr>
          <p:nvPr>
            <p:ph sz="half" idx="1"/>
          </p:nvPr>
        </p:nvSpPr>
        <p:spPr>
          <a:xfrm>
            <a:off x="5297762" y="2706624"/>
            <a:ext cx="6251110" cy="3483864"/>
          </a:xfrm>
        </p:spPr>
        <p:txBody>
          <a:bodyPr vert="horz" lIns="91440" tIns="45720" rIns="91440" bIns="45720" rtlCol="0">
            <a:noAutofit/>
          </a:bodyPr>
          <a:lstStyle/>
          <a:p>
            <a:pPr marL="0" indent="0">
              <a:buNone/>
            </a:pPr>
            <a:r>
              <a:rPr lang="en-US" sz="2200" dirty="0"/>
              <a:t>(a) a partner, and a lawyer who individually or together with other lawyers possesses comparable managerial authority in a law firm, shall make reasonable efforts to ensure that the firm has in effect measures giving reasonable assurance that the nonlawyer's conduct is compatible with the professional obligations of the lawyer;</a:t>
            </a:r>
          </a:p>
          <a:p>
            <a:pPr marL="0" indent="0">
              <a:buNone/>
            </a:pPr>
            <a:r>
              <a:rPr lang="en-US" sz="2200" dirty="0"/>
              <a:t>(b) a lawyer having direct supervisory authority over a nonlawyer shall make reasonable efforts to ensure that the nonlawyer's conduct is compatible with the professional obligations of the lawyer</a:t>
            </a:r>
          </a:p>
        </p:txBody>
      </p:sp>
    </p:spTree>
    <p:extLst>
      <p:ext uri="{BB962C8B-B14F-4D97-AF65-F5344CB8AC3E}">
        <p14:creationId xmlns:p14="http://schemas.microsoft.com/office/powerpoint/2010/main" val="2119602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DB31E-1366-5A38-E8A8-E0ABAB8268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D146467-3A08-925F-ECBA-C165D5BC5F3B}"/>
              </a:ext>
            </a:extLst>
          </p:cNvPr>
          <p:cNvSpPr>
            <a:spLocks noGrp="1"/>
          </p:cNvSpPr>
          <p:nvPr>
            <p:ph type="title"/>
          </p:nvPr>
        </p:nvSpPr>
        <p:spPr/>
        <p:txBody>
          <a:bodyPr vert="horz" lIns="91440" tIns="45720" rIns="91440" bIns="45720" rtlCol="0" anchor="b">
            <a:normAutofit/>
          </a:bodyPr>
          <a:lstStyle/>
          <a:p>
            <a:r>
              <a:rPr lang="en-US" sz="4000" kern="1200" dirty="0">
                <a:solidFill>
                  <a:srgbClr val="FFFFFF"/>
                </a:solidFill>
                <a:latin typeface="+mj-lt"/>
                <a:ea typeface="+mj-ea"/>
                <a:cs typeface="+mj-cs"/>
              </a:rPr>
              <a:t>12July 2024) </a:t>
            </a:r>
            <a:r>
              <a:rPr lang="en-US" sz="4000" b="1" dirty="0"/>
              <a:t>ABA Ethics Op. 512 (2024)</a:t>
            </a:r>
            <a:br>
              <a:rPr lang="en-US" sz="4000" b="1" dirty="0"/>
            </a:br>
            <a:r>
              <a:rPr lang="en-US" sz="4000" kern="1200" dirty="0">
                <a:solidFill>
                  <a:srgbClr val="FFFFFF"/>
                </a:solidFill>
                <a:latin typeface="+mj-lt"/>
                <a:ea typeface="+mj-ea"/>
                <a:cs typeface="+mj-cs"/>
              </a:rPr>
              <a:t>ono. 512 (July 2024) </a:t>
            </a:r>
          </a:p>
        </p:txBody>
      </p:sp>
      <p:sp>
        <p:nvSpPr>
          <p:cNvPr id="4" name="Content Placeholder 3">
            <a:extLst>
              <a:ext uri="{FF2B5EF4-FFF2-40B4-BE49-F238E27FC236}">
                <a16:creationId xmlns:a16="http://schemas.microsoft.com/office/drawing/2014/main" id="{C64C6186-B0E9-A814-8205-A4D6CAC350D7}"/>
              </a:ext>
            </a:extLst>
          </p:cNvPr>
          <p:cNvSpPr>
            <a:spLocks noGrp="1"/>
          </p:cNvSpPr>
          <p:nvPr>
            <p:ph sz="half" idx="1"/>
          </p:nvPr>
        </p:nvSpPr>
        <p:spPr/>
        <p:txBody>
          <a:bodyPr vert="horz" lIns="91440" tIns="45720" rIns="91440" bIns="45720" rtlCol="0" anchor="ctr">
            <a:noAutofit/>
          </a:bodyPr>
          <a:lstStyle/>
          <a:p>
            <a:r>
              <a:rPr lang="en-US" sz="2400" dirty="0"/>
              <a:t>Responsibilities of Managerial and Supervisory Lawyers:</a:t>
            </a:r>
          </a:p>
          <a:p>
            <a:pPr lvl="1"/>
            <a:r>
              <a:rPr lang="en-US" sz="2000" dirty="0"/>
              <a:t>establish clear policies regarding the law firm’s permissible use of GAI, </a:t>
            </a:r>
          </a:p>
          <a:p>
            <a:pPr lvl="1"/>
            <a:r>
              <a:rPr lang="en-US" sz="2000" dirty="0"/>
              <a:t>make reasonable efforts to ensure that the firm’s lawyers comply with their professional obligations when using GAI tools</a:t>
            </a:r>
          </a:p>
          <a:p>
            <a:pPr lvl="1"/>
            <a:r>
              <a:rPr lang="en-US" sz="2000" dirty="0"/>
              <a:t>ensure that subordinate lawyers are trained on use of AI as well as ethics and risks</a:t>
            </a:r>
          </a:p>
        </p:txBody>
      </p:sp>
      <p:pic>
        <p:nvPicPr>
          <p:cNvPr id="7" name="Content Placeholder 6" descr="A blue and white logo&#10;&#10;Description automatically generated">
            <a:extLst>
              <a:ext uri="{FF2B5EF4-FFF2-40B4-BE49-F238E27FC236}">
                <a16:creationId xmlns:a16="http://schemas.microsoft.com/office/drawing/2014/main" id="{149FBF4B-8B13-E07B-A968-15D61B9D3B0D}"/>
              </a:ext>
            </a:extLst>
          </p:cNvPr>
          <p:cNvPicPr>
            <a:picLocks noGrp="1" noChangeAspect="1"/>
          </p:cNvPicPr>
          <p:nvPr>
            <p:ph sz="half" idx="2"/>
          </p:nvPr>
        </p:nvPicPr>
        <p:blipFill>
          <a:blip r:embed="rId2"/>
          <a:stretch>
            <a:fillRect/>
          </a:stretch>
        </p:blipFill>
        <p:spPr>
          <a:xfrm>
            <a:off x="6172200" y="2641124"/>
            <a:ext cx="5181600" cy="2720340"/>
          </a:xfrm>
        </p:spPr>
      </p:pic>
    </p:spTree>
    <p:extLst>
      <p:ext uri="{BB962C8B-B14F-4D97-AF65-F5344CB8AC3E}">
        <p14:creationId xmlns:p14="http://schemas.microsoft.com/office/powerpoint/2010/main" val="414793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dissolv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dissolve">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E57403B4-0C73-E2B0-8D69-5CDC75175A1A}"/>
              </a:ext>
            </a:extLst>
          </p:cNvPr>
          <p:cNvPicPr>
            <a:picLocks noChangeAspect="1"/>
          </p:cNvPicPr>
          <p:nvPr/>
        </p:nvPicPr>
        <p:blipFill>
          <a:blip r:embed="rId3"/>
          <a:stretch>
            <a:fillRect/>
          </a:stretch>
        </p:blipFill>
        <p:spPr>
          <a:xfrm>
            <a:off x="3272791" y="457200"/>
            <a:ext cx="5646418" cy="5943600"/>
          </a:xfrm>
          <a:prstGeom prst="rect">
            <a:avLst/>
          </a:prstGeom>
        </p:spPr>
      </p:pic>
    </p:spTree>
    <p:extLst>
      <p:ext uri="{BB962C8B-B14F-4D97-AF65-F5344CB8AC3E}">
        <p14:creationId xmlns:p14="http://schemas.microsoft.com/office/powerpoint/2010/main" val="7537453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2C4BF985-C2B2-4DCA-0683-782F554F4B0D}"/>
              </a:ext>
            </a:extLst>
          </p:cNvPr>
          <p:cNvPicPr>
            <a:picLocks noChangeAspect="1"/>
          </p:cNvPicPr>
          <p:nvPr/>
        </p:nvPicPr>
        <p:blipFill>
          <a:blip r:embed="rId3"/>
          <a:stretch>
            <a:fillRect/>
          </a:stretch>
        </p:blipFill>
        <p:spPr>
          <a:xfrm>
            <a:off x="1341120" y="457200"/>
            <a:ext cx="9509759" cy="5943600"/>
          </a:xfrm>
          <a:prstGeom prst="rect">
            <a:avLst/>
          </a:prstGeom>
        </p:spPr>
      </p:pic>
    </p:spTree>
    <p:extLst>
      <p:ext uri="{BB962C8B-B14F-4D97-AF65-F5344CB8AC3E}">
        <p14:creationId xmlns:p14="http://schemas.microsoft.com/office/powerpoint/2010/main" val="1906291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A person wearing a hat pointing at a microphone&#10;&#10;Description automatically generated">
            <a:extLst>
              <a:ext uri="{FF2B5EF4-FFF2-40B4-BE49-F238E27FC236}">
                <a16:creationId xmlns:a16="http://schemas.microsoft.com/office/drawing/2014/main" id="{5D4755C3-BA96-8C0F-B150-D5566429273F}"/>
              </a:ext>
            </a:extLst>
          </p:cNvPr>
          <p:cNvPicPr>
            <a:picLocks noGrp="1" noChangeAspect="1"/>
          </p:cNvPicPr>
          <p:nvPr>
            <p:ph sz="half" idx="1"/>
          </p:nvPr>
        </p:nvPicPr>
        <p:blipFill>
          <a:blip r:embed="rId2"/>
          <a:srcRect t="14166" b="10834"/>
          <a:stretch/>
        </p:blipFill>
        <p:spPr>
          <a:xfrm>
            <a:off x="20" y="10"/>
            <a:ext cx="12191980" cy="6857990"/>
          </a:xfrm>
          <a:prstGeom prst="rect">
            <a:avLst/>
          </a:prstGeom>
        </p:spPr>
      </p:pic>
      <p:sp>
        <p:nvSpPr>
          <p:cNvPr id="9" name="Title 8">
            <a:extLst>
              <a:ext uri="{FF2B5EF4-FFF2-40B4-BE49-F238E27FC236}">
                <a16:creationId xmlns:a16="http://schemas.microsoft.com/office/drawing/2014/main" id="{C5F0214F-02EE-DC8A-D4BF-4F6861110A73}"/>
              </a:ext>
            </a:extLst>
          </p:cNvPr>
          <p:cNvSpPr>
            <a:spLocks noGrp="1"/>
          </p:cNvSpPr>
          <p:nvPr>
            <p:ph type="title"/>
          </p:nvPr>
        </p:nvSpPr>
        <p:spPr>
          <a:xfrm>
            <a:off x="523875" y="5317240"/>
            <a:ext cx="11210925" cy="744836"/>
          </a:xfrm>
        </p:spPr>
        <p:style>
          <a:lnRef idx="3">
            <a:schemeClr val="lt1"/>
          </a:lnRef>
          <a:fillRef idx="1">
            <a:schemeClr val="accent2"/>
          </a:fillRef>
          <a:effectRef idx="1">
            <a:schemeClr val="accent2"/>
          </a:effectRef>
          <a:fontRef idx="minor">
            <a:schemeClr val="lt1"/>
          </a:fontRef>
        </p:style>
        <p:txBody>
          <a:bodyPr vert="horz" lIns="91440" tIns="45720" rIns="91440" bIns="45720" rtlCol="0" anchor="ctr">
            <a:normAutofit/>
          </a:bodyPr>
          <a:lstStyle/>
          <a:p>
            <a:pPr algn="ctr"/>
            <a:r>
              <a:rPr lang="en-US" sz="3600" dirty="0">
                <a:solidFill>
                  <a:schemeClr val="tx1">
                    <a:lumMod val="85000"/>
                    <a:lumOff val="15000"/>
                  </a:schemeClr>
                </a:solidFill>
              </a:rPr>
              <a:t>Practice Question</a:t>
            </a:r>
          </a:p>
        </p:txBody>
      </p:sp>
    </p:spTree>
    <p:extLst>
      <p:ext uri="{BB962C8B-B14F-4D97-AF65-F5344CB8AC3E}">
        <p14:creationId xmlns:p14="http://schemas.microsoft.com/office/powerpoint/2010/main" val="27037210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descr="What Can Your Law Library Offer You? - Law School Toolbox®">
            <a:extLst>
              <a:ext uri="{FF2B5EF4-FFF2-40B4-BE49-F238E27FC236}">
                <a16:creationId xmlns:a16="http://schemas.microsoft.com/office/drawing/2014/main" id="{92F91FA9-F43E-85B0-D138-846E4590A670}"/>
              </a:ext>
            </a:extLst>
          </p:cNvPr>
          <p:cNvPicPr>
            <a:picLocks noGrp="1" noChangeAspect="1"/>
          </p:cNvPicPr>
          <p:nvPr>
            <p:ph idx="1"/>
          </p:nvPr>
        </p:nvPicPr>
        <p:blipFill>
          <a:blip r:embed="rId2"/>
          <a:srcRect l="3108" t="2390" r="14844" b="-1"/>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7A5084-A46A-086C-136A-DF1BEFB4C2EA}"/>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3700" dirty="0">
                <a:solidFill>
                  <a:schemeClr val="bg1"/>
                </a:solidFill>
              </a:rPr>
              <a:t>Disclosing Adverse Authority (and Correcting Opposing Counsel’s Mistakes)</a:t>
            </a:r>
            <a:br>
              <a:rPr lang="en-US" sz="3700" dirty="0">
                <a:solidFill>
                  <a:schemeClr val="bg1"/>
                </a:solidFill>
              </a:rPr>
            </a:br>
            <a:endParaRPr lang="en-US" sz="3700" dirty="0">
              <a:solidFill>
                <a:schemeClr val="bg1"/>
              </a:solidFill>
            </a:endParaRP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100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useBgFill="1">
        <p:nvSpPr>
          <p:cNvPr id="13" name="Rectangle 1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02B8E073-D658-0128-E87B-0635F92C5F5A}"/>
              </a:ext>
            </a:extLst>
          </p:cNvPr>
          <p:cNvSpPr>
            <a:spLocks noGrp="1"/>
          </p:cNvSpPr>
          <p:nvPr>
            <p:ph type="title"/>
          </p:nvPr>
        </p:nvSpPr>
        <p:spPr>
          <a:xfrm>
            <a:off x="761803" y="350196"/>
            <a:ext cx="4646904" cy="1624520"/>
          </a:xfrm>
        </p:spPr>
        <p:txBody>
          <a:bodyPr anchor="ctr">
            <a:normAutofit/>
          </a:bodyPr>
          <a:lstStyle/>
          <a:p>
            <a:r>
              <a:rPr lang="en-US" sz="4000" dirty="0"/>
              <a:t>Disclosing Adverse Legal Authority</a:t>
            </a:r>
          </a:p>
        </p:txBody>
      </p:sp>
      <p:sp>
        <p:nvSpPr>
          <p:cNvPr id="5" name="Content Placeholder 4">
            <a:extLst>
              <a:ext uri="{FF2B5EF4-FFF2-40B4-BE49-F238E27FC236}">
                <a16:creationId xmlns:a16="http://schemas.microsoft.com/office/drawing/2014/main" id="{F555E5C9-E627-6D26-F1B8-365EADCF0561}"/>
              </a:ext>
            </a:extLst>
          </p:cNvPr>
          <p:cNvSpPr>
            <a:spLocks noGrp="1"/>
          </p:cNvSpPr>
          <p:nvPr>
            <p:ph idx="1"/>
          </p:nvPr>
        </p:nvSpPr>
        <p:spPr>
          <a:xfrm>
            <a:off x="761802" y="2743200"/>
            <a:ext cx="4646905" cy="3613149"/>
          </a:xfrm>
        </p:spPr>
        <p:txBody>
          <a:bodyPr anchor="ctr">
            <a:normAutofit lnSpcReduction="10000"/>
          </a:bodyPr>
          <a:lstStyle/>
          <a:p>
            <a:r>
              <a:rPr lang="en-US" sz="2000" dirty="0"/>
              <a:t>Hypo:  While drafting a brief to be filed in federal court in Knoxville you notice that opposing counsel failed to cite a decision from a federal district court in Memphis that is adverse to the opposing client’s legal position.  But you note that the facts of the other case are arguably distinguishable from the present case.  </a:t>
            </a:r>
          </a:p>
          <a:p>
            <a:endParaRPr lang="en-US" sz="2000" dirty="0"/>
          </a:p>
          <a:p>
            <a:r>
              <a:rPr lang="en-US" sz="2000" dirty="0"/>
              <a:t>Did opposing counsel have an obligation to cite this decision?</a:t>
            </a:r>
          </a:p>
        </p:txBody>
      </p:sp>
      <p:pic>
        <p:nvPicPr>
          <p:cNvPr id="7" name="Picture 6" descr="Stone pillars">
            <a:extLst>
              <a:ext uri="{FF2B5EF4-FFF2-40B4-BE49-F238E27FC236}">
                <a16:creationId xmlns:a16="http://schemas.microsoft.com/office/drawing/2014/main" id="{476D9307-94C5-C2E1-A8D9-F76ECEB1AC01}"/>
              </a:ext>
            </a:extLst>
          </p:cNvPr>
          <p:cNvPicPr>
            <a:picLocks noChangeAspect="1"/>
          </p:cNvPicPr>
          <p:nvPr/>
        </p:nvPicPr>
        <p:blipFill>
          <a:blip r:embed="rId2"/>
          <a:srcRect l="2232" r="39703" b="1"/>
          <a:stretch>
            <a:fillRect/>
          </a:stretch>
        </p:blipFill>
        <p:spPr>
          <a:xfrm>
            <a:off x="6096000" y="1"/>
            <a:ext cx="6102825" cy="6858000"/>
          </a:xfrm>
          <a:prstGeom prst="rect">
            <a:avLst/>
          </a:prstGeom>
        </p:spPr>
      </p:pic>
    </p:spTree>
    <p:extLst>
      <p:ext uri="{BB962C8B-B14F-4D97-AF65-F5344CB8AC3E}">
        <p14:creationId xmlns:p14="http://schemas.microsoft.com/office/powerpoint/2010/main" val="3405468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vintage weighing scales">
            <a:extLst>
              <a:ext uri="{FF2B5EF4-FFF2-40B4-BE49-F238E27FC236}">
                <a16:creationId xmlns:a16="http://schemas.microsoft.com/office/drawing/2014/main" id="{4C4AA115-006F-250F-796A-CC3B216E8ED4}"/>
              </a:ext>
            </a:extLst>
          </p:cNvPr>
          <p:cNvPicPr>
            <a:picLocks noChangeAspect="1"/>
          </p:cNvPicPr>
          <p:nvPr/>
        </p:nvPicPr>
        <p:blipFill>
          <a:blip r:embed="rId2"/>
          <a:srcRect r="-4" b="15490"/>
          <a:stretch>
            <a:fillRect/>
          </a:stretch>
        </p:blipFill>
        <p:spPr>
          <a:xfrm>
            <a:off x="-1" y="-2"/>
            <a:ext cx="5410198" cy="6858002"/>
          </a:xfrm>
          <a:prstGeom prst="rect">
            <a:avLst/>
          </a:prstGeom>
        </p:spPr>
      </p:pic>
      <p:sp useBgFill="1">
        <p:nvSpPr>
          <p:cNvPr id="14" name="Rectangle 13">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87B361A3-CF2D-6099-0796-F741485C48ED}"/>
              </a:ext>
            </a:extLst>
          </p:cNvPr>
          <p:cNvSpPr>
            <a:spLocks noGrp="1"/>
          </p:cNvSpPr>
          <p:nvPr>
            <p:ph type="title"/>
          </p:nvPr>
        </p:nvSpPr>
        <p:spPr>
          <a:xfrm>
            <a:off x="6115317" y="405685"/>
            <a:ext cx="5464968" cy="1559301"/>
          </a:xfrm>
        </p:spPr>
        <p:txBody>
          <a:bodyPr>
            <a:normAutofit/>
          </a:bodyPr>
          <a:lstStyle/>
          <a:p>
            <a:r>
              <a:rPr lang="en-US" sz="3400" dirty="0"/>
              <a:t>Disclosing Adverse Legal Authority: TRPC Rule 3.3(a)(2)</a:t>
            </a:r>
          </a:p>
        </p:txBody>
      </p:sp>
      <p:sp>
        <p:nvSpPr>
          <p:cNvPr id="6" name="Content Placeholder 5">
            <a:extLst>
              <a:ext uri="{FF2B5EF4-FFF2-40B4-BE49-F238E27FC236}">
                <a16:creationId xmlns:a16="http://schemas.microsoft.com/office/drawing/2014/main" id="{2325723E-B932-17C6-B61C-CA1BC472EDD2}"/>
              </a:ext>
            </a:extLst>
          </p:cNvPr>
          <p:cNvSpPr>
            <a:spLocks noGrp="1"/>
          </p:cNvSpPr>
          <p:nvPr>
            <p:ph idx="1"/>
          </p:nvPr>
        </p:nvSpPr>
        <p:spPr>
          <a:xfrm>
            <a:off x="6115317" y="2743200"/>
            <a:ext cx="5247340" cy="3496878"/>
          </a:xfrm>
        </p:spPr>
        <p:txBody>
          <a:bodyPr anchor="ctr">
            <a:normAutofit/>
          </a:bodyPr>
          <a:lstStyle/>
          <a:p>
            <a:r>
              <a:rPr lang="en-US" sz="2400" dirty="0"/>
              <a:t>A lawyer shall not knowingly … fail to disclose to the tribunal legal authority in the controlling jurisdiction known to the lawyer to be directly adverse to the position of the client and not disclosed by opposing counsel; </a:t>
            </a:r>
          </a:p>
        </p:txBody>
      </p:sp>
    </p:spTree>
    <p:extLst>
      <p:ext uri="{BB962C8B-B14F-4D97-AF65-F5344CB8AC3E}">
        <p14:creationId xmlns:p14="http://schemas.microsoft.com/office/powerpoint/2010/main" val="22399054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698401-FEAC-9D2E-4B37-ADE9E61BAB06}"/>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B21E1D03-B5BE-0A85-6F09-31CE3FFF3022}"/>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Disclosing Adverse Legal Authority: TRPC Rule 3.3(a)(2)</a:t>
            </a:r>
          </a:p>
        </p:txBody>
      </p:sp>
      <p:sp>
        <p:nvSpPr>
          <p:cNvPr id="6" name="Content Placeholder 5">
            <a:extLst>
              <a:ext uri="{FF2B5EF4-FFF2-40B4-BE49-F238E27FC236}">
                <a16:creationId xmlns:a16="http://schemas.microsoft.com/office/drawing/2014/main" id="{9902F5F7-9AEA-133A-7C45-43A81A9DE7A4}"/>
              </a:ext>
            </a:extLst>
          </p:cNvPr>
          <p:cNvSpPr>
            <a:spLocks noGrp="1"/>
          </p:cNvSpPr>
          <p:nvPr>
            <p:ph idx="1"/>
          </p:nvPr>
        </p:nvSpPr>
        <p:spPr>
          <a:xfrm>
            <a:off x="4810259" y="649480"/>
            <a:ext cx="6555347" cy="5546047"/>
          </a:xfrm>
        </p:spPr>
        <p:txBody>
          <a:bodyPr anchor="ctr">
            <a:normAutofit/>
          </a:bodyPr>
          <a:lstStyle/>
          <a:p>
            <a:r>
              <a:rPr lang="en-US" sz="2000" dirty="0"/>
              <a:t>(1) the lawyer must know that the authority exists (but knowledge may be inferred from the circumstances)</a:t>
            </a:r>
          </a:p>
          <a:p>
            <a:r>
              <a:rPr lang="en-US" sz="2000" dirty="0"/>
              <a:t>(2) the adverse authority must be from within “the controlling jurisdiction.” </a:t>
            </a:r>
          </a:p>
          <a:p>
            <a:pPr lvl="1"/>
            <a:r>
              <a:rPr lang="en-US" sz="2000" dirty="0"/>
              <a:t>In federal court, the “controlling jurisdiction” is the circuit in which the district court sits</a:t>
            </a:r>
          </a:p>
          <a:p>
            <a:pPr lvl="1"/>
            <a:r>
              <a:rPr lang="en-US" sz="2000" i="1" dirty="0"/>
              <a:t>See Matthews v. Kindred Healthcare Inc</a:t>
            </a:r>
            <a:r>
              <a:rPr lang="en-US" sz="2000" dirty="0"/>
              <a:t>, 2005 U.S. Dist. LEXIS 38295 (W.D. Tenn.) (Dec. 7, 2005) (admonishing lawyer for failing to cite decisions from other courts within the district that had ruled against the defendant on the same legal issue)</a:t>
            </a:r>
          </a:p>
          <a:p>
            <a:r>
              <a:rPr lang="en-US" sz="2000" dirty="0"/>
              <a:t>(3) the authority must be “directly adverse.” </a:t>
            </a:r>
          </a:p>
          <a:p>
            <a:r>
              <a:rPr lang="en-US" sz="2000" dirty="0"/>
              <a:t>(4) the lawyer must disclose the authority to the tribunal</a:t>
            </a:r>
          </a:p>
          <a:p>
            <a:endParaRPr lang="en-US" sz="2000" dirty="0"/>
          </a:p>
        </p:txBody>
      </p:sp>
    </p:spTree>
    <p:extLst>
      <p:ext uri="{BB962C8B-B14F-4D97-AF65-F5344CB8AC3E}">
        <p14:creationId xmlns:p14="http://schemas.microsoft.com/office/powerpoint/2010/main" val="39672216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020EB9-7792-E8B5-5065-C4B68BBBDCEC}"/>
            </a:ext>
          </a:extLst>
        </p:cNvPr>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E0949130-BA03-6131-BD0A-3FD30E9E7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useBgFill="1">
        <p:nvSpPr>
          <p:cNvPr id="13" name="Rectangle 12">
            <a:extLst>
              <a:ext uri="{FF2B5EF4-FFF2-40B4-BE49-F238E27FC236}">
                <a16:creationId xmlns:a16="http://schemas.microsoft.com/office/drawing/2014/main" id="{FE59D726-C5CF-350B-3FAB-75C12FEF0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4CED7B3C-AA99-11ED-93DF-21F5514748CF}"/>
              </a:ext>
            </a:extLst>
          </p:cNvPr>
          <p:cNvSpPr>
            <a:spLocks noGrp="1"/>
          </p:cNvSpPr>
          <p:nvPr>
            <p:ph type="title"/>
          </p:nvPr>
        </p:nvSpPr>
        <p:spPr>
          <a:xfrm>
            <a:off x="761803" y="350196"/>
            <a:ext cx="4646904" cy="1624520"/>
          </a:xfrm>
        </p:spPr>
        <p:txBody>
          <a:bodyPr anchor="ctr">
            <a:normAutofit/>
          </a:bodyPr>
          <a:lstStyle/>
          <a:p>
            <a:r>
              <a:rPr lang="en-US" sz="4000" dirty="0"/>
              <a:t>Disclosing Adverse Legal Authority</a:t>
            </a:r>
          </a:p>
        </p:txBody>
      </p:sp>
      <p:sp>
        <p:nvSpPr>
          <p:cNvPr id="5" name="Content Placeholder 4">
            <a:extLst>
              <a:ext uri="{FF2B5EF4-FFF2-40B4-BE49-F238E27FC236}">
                <a16:creationId xmlns:a16="http://schemas.microsoft.com/office/drawing/2014/main" id="{80EE03A9-57F8-4809-9BB3-E0C12D4AF038}"/>
              </a:ext>
            </a:extLst>
          </p:cNvPr>
          <p:cNvSpPr>
            <a:spLocks noGrp="1"/>
          </p:cNvSpPr>
          <p:nvPr>
            <p:ph idx="1"/>
          </p:nvPr>
        </p:nvSpPr>
        <p:spPr>
          <a:xfrm>
            <a:off x="761802" y="2743200"/>
            <a:ext cx="4646905" cy="3613149"/>
          </a:xfrm>
        </p:spPr>
        <p:txBody>
          <a:bodyPr anchor="ctr">
            <a:normAutofit lnSpcReduction="10000"/>
          </a:bodyPr>
          <a:lstStyle/>
          <a:p>
            <a:r>
              <a:rPr lang="en-US" sz="2000" dirty="0"/>
              <a:t>Hypo:  While drafting a brief to be filed in federal court in Knoxville you notice that opposing counsel cited several non-existent cases.  You reasonably surmise that opposing counsel had relied on generative artificial intelligence for research but failed to verify the sources produced.</a:t>
            </a:r>
          </a:p>
          <a:p>
            <a:endParaRPr lang="en-US" sz="2000" dirty="0"/>
          </a:p>
          <a:p>
            <a:r>
              <a:rPr lang="en-US" sz="2000" dirty="0"/>
              <a:t>Do you have an obligation to inform the court about these hallucinated cases?</a:t>
            </a:r>
          </a:p>
        </p:txBody>
      </p:sp>
      <p:pic>
        <p:nvPicPr>
          <p:cNvPr id="7" name="Picture 6" descr="Stone pillars">
            <a:extLst>
              <a:ext uri="{FF2B5EF4-FFF2-40B4-BE49-F238E27FC236}">
                <a16:creationId xmlns:a16="http://schemas.microsoft.com/office/drawing/2014/main" id="{BE0EC529-3117-55B0-084E-37265DAA703E}"/>
              </a:ext>
            </a:extLst>
          </p:cNvPr>
          <p:cNvPicPr>
            <a:picLocks noChangeAspect="1"/>
          </p:cNvPicPr>
          <p:nvPr/>
        </p:nvPicPr>
        <p:blipFill>
          <a:blip r:embed="rId2"/>
          <a:srcRect l="2232" r="39703" b="1"/>
          <a:stretch>
            <a:fillRect/>
          </a:stretch>
        </p:blipFill>
        <p:spPr>
          <a:xfrm>
            <a:off x="6096000" y="1"/>
            <a:ext cx="6102825" cy="6858000"/>
          </a:xfrm>
          <a:prstGeom prst="rect">
            <a:avLst/>
          </a:prstGeom>
        </p:spPr>
      </p:pic>
    </p:spTree>
    <p:extLst>
      <p:ext uri="{BB962C8B-B14F-4D97-AF65-F5344CB8AC3E}">
        <p14:creationId xmlns:p14="http://schemas.microsoft.com/office/powerpoint/2010/main" val="27289186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4776F749-5DD1-EFCB-AB54-B3854794851B}"/>
              </a:ext>
            </a:extLst>
          </p:cNvPr>
          <p:cNvPicPr>
            <a:picLocks noChangeAspect="1"/>
          </p:cNvPicPr>
          <p:nvPr/>
        </p:nvPicPr>
        <p:blipFill>
          <a:blip r:embed="rId3"/>
          <a:stretch>
            <a:fillRect/>
          </a:stretch>
        </p:blipFill>
        <p:spPr>
          <a:xfrm>
            <a:off x="3235643" y="457200"/>
            <a:ext cx="5720714" cy="5943600"/>
          </a:xfrm>
          <a:prstGeom prst="rect">
            <a:avLst/>
          </a:prstGeom>
        </p:spPr>
      </p:pic>
    </p:spTree>
    <p:extLst>
      <p:ext uri="{BB962C8B-B14F-4D97-AF65-F5344CB8AC3E}">
        <p14:creationId xmlns:p14="http://schemas.microsoft.com/office/powerpoint/2010/main" val="36875396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A85CED-3299-E760-491F-41274A46CBCF}"/>
            </a:ext>
          </a:extLst>
        </p:cNvPr>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E9287A28-D7A7-30E8-7B6D-8A70822993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useBgFill="1">
        <p:nvSpPr>
          <p:cNvPr id="13" name="Rectangle 12">
            <a:extLst>
              <a:ext uri="{FF2B5EF4-FFF2-40B4-BE49-F238E27FC236}">
                <a16:creationId xmlns:a16="http://schemas.microsoft.com/office/drawing/2014/main" id="{489FAB19-5A28-D283-09C8-20889EC79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CC9D837D-71C3-58F1-3C91-1BD9D5BAC780}"/>
              </a:ext>
            </a:extLst>
          </p:cNvPr>
          <p:cNvSpPr>
            <a:spLocks noGrp="1"/>
          </p:cNvSpPr>
          <p:nvPr>
            <p:ph type="title"/>
          </p:nvPr>
        </p:nvSpPr>
        <p:spPr>
          <a:xfrm>
            <a:off x="761803" y="350196"/>
            <a:ext cx="4646904" cy="1624520"/>
          </a:xfrm>
        </p:spPr>
        <p:txBody>
          <a:bodyPr anchor="ctr">
            <a:normAutofit/>
          </a:bodyPr>
          <a:lstStyle/>
          <a:p>
            <a:r>
              <a:rPr lang="en-US" sz="4000" dirty="0"/>
              <a:t>Disclosing Adverse Legal Authority</a:t>
            </a:r>
          </a:p>
        </p:txBody>
      </p:sp>
      <p:sp>
        <p:nvSpPr>
          <p:cNvPr id="5" name="Content Placeholder 4">
            <a:extLst>
              <a:ext uri="{FF2B5EF4-FFF2-40B4-BE49-F238E27FC236}">
                <a16:creationId xmlns:a16="http://schemas.microsoft.com/office/drawing/2014/main" id="{7FF3FC5A-9D2B-0050-9F55-406EFE10FF1D}"/>
              </a:ext>
            </a:extLst>
          </p:cNvPr>
          <p:cNvSpPr>
            <a:spLocks noGrp="1"/>
          </p:cNvSpPr>
          <p:nvPr>
            <p:ph idx="1"/>
          </p:nvPr>
        </p:nvSpPr>
        <p:spPr>
          <a:xfrm>
            <a:off x="761802" y="2743200"/>
            <a:ext cx="4646905" cy="3613149"/>
          </a:xfrm>
        </p:spPr>
        <p:txBody>
          <a:bodyPr anchor="ctr">
            <a:normAutofit lnSpcReduction="10000"/>
          </a:bodyPr>
          <a:lstStyle/>
          <a:p>
            <a:r>
              <a:rPr lang="en-US" sz="2000" dirty="0"/>
              <a:t>Hypo:  While drafting a brief to be filed in federal court in Knoxville you notice that opposing counsel cited several non-existent cases.  You reasonably surmise that opposing counsel had relied on generative artificial intelligence for research but failed to verify the sources produced.</a:t>
            </a:r>
          </a:p>
          <a:p>
            <a:endParaRPr lang="en-US" sz="2000" dirty="0"/>
          </a:p>
          <a:p>
            <a:r>
              <a:rPr lang="en-US" sz="2000" dirty="0"/>
              <a:t>Do you have an obligation to inform the court about these hallucinated cases?</a:t>
            </a:r>
          </a:p>
        </p:txBody>
      </p:sp>
      <p:pic>
        <p:nvPicPr>
          <p:cNvPr id="7" name="Picture 6" descr="Stone pillars">
            <a:extLst>
              <a:ext uri="{FF2B5EF4-FFF2-40B4-BE49-F238E27FC236}">
                <a16:creationId xmlns:a16="http://schemas.microsoft.com/office/drawing/2014/main" id="{0A76D08C-7C26-C5A3-2864-2A03B6AF934B}"/>
              </a:ext>
            </a:extLst>
          </p:cNvPr>
          <p:cNvPicPr>
            <a:picLocks noChangeAspect="1"/>
          </p:cNvPicPr>
          <p:nvPr/>
        </p:nvPicPr>
        <p:blipFill>
          <a:blip r:embed="rId3"/>
          <a:srcRect l="2232" r="39703" b="1"/>
          <a:stretch>
            <a:fillRect/>
          </a:stretch>
        </p:blipFill>
        <p:spPr>
          <a:xfrm>
            <a:off x="6096000" y="1"/>
            <a:ext cx="6102825" cy="6858000"/>
          </a:xfrm>
          <a:prstGeom prst="rect">
            <a:avLst/>
          </a:prstGeom>
        </p:spPr>
      </p:pic>
    </p:spTree>
    <p:extLst>
      <p:ext uri="{BB962C8B-B14F-4D97-AF65-F5344CB8AC3E}">
        <p14:creationId xmlns:p14="http://schemas.microsoft.com/office/powerpoint/2010/main" val="6589973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42495-4D8A-1893-8DC8-40E864B02DD7}"/>
              </a:ext>
            </a:extLst>
          </p:cNvPr>
          <p:cNvSpPr>
            <a:spLocks noGrp="1"/>
          </p:cNvSpPr>
          <p:nvPr>
            <p:ph type="title"/>
          </p:nvPr>
        </p:nvSpPr>
        <p:spPr>
          <a:xfrm>
            <a:off x="838199" y="1320126"/>
            <a:ext cx="3806729" cy="3072359"/>
          </a:xfrm>
        </p:spPr>
        <p:txBody>
          <a:bodyPr vert="horz" lIns="91440" tIns="45720" rIns="91440" bIns="45720" rtlCol="0" anchor="t">
            <a:normAutofit/>
          </a:bodyPr>
          <a:lstStyle/>
          <a:p>
            <a:r>
              <a:rPr lang="en-US" sz="4000" kern="1200" dirty="0">
                <a:solidFill>
                  <a:schemeClr val="tx1"/>
                </a:solidFill>
                <a:latin typeface="+mj-lt"/>
                <a:ea typeface="+mj-ea"/>
                <a:cs typeface="+mj-cs"/>
              </a:rPr>
              <a:t>Landberg v. City of New York, 2026 NY Slip Op 03433 (June 30, 2026)</a:t>
            </a:r>
          </a:p>
        </p:txBody>
      </p:sp>
      <p:pic>
        <p:nvPicPr>
          <p:cNvPr id="4" name="Content Placeholder 3">
            <a:extLst>
              <a:ext uri="{FF2B5EF4-FFF2-40B4-BE49-F238E27FC236}">
                <a16:creationId xmlns:a16="http://schemas.microsoft.com/office/drawing/2014/main" id="{9605C08B-2BBC-9DB8-13AD-8DC0339D1320}"/>
              </a:ext>
            </a:extLst>
          </p:cNvPr>
          <p:cNvPicPr>
            <a:picLocks noGrp="1" noChangeAspect="1"/>
          </p:cNvPicPr>
          <p:nvPr>
            <p:ph idx="1"/>
          </p:nvPr>
        </p:nvPicPr>
        <p:blipFill>
          <a:blip r:embed="rId3"/>
          <a:stretch>
            <a:fillRect/>
          </a:stretch>
        </p:blipFill>
        <p:spPr>
          <a:xfrm>
            <a:off x="5810714" y="787115"/>
            <a:ext cx="5246847" cy="5141910"/>
          </a:xfrm>
          <a:prstGeom prst="rect">
            <a:avLst/>
          </a:prstGeom>
        </p:spPr>
      </p:pic>
      <p:grpSp>
        <p:nvGrpSpPr>
          <p:cNvPr id="9" name="Group 8">
            <a:extLst>
              <a:ext uri="{FF2B5EF4-FFF2-40B4-BE49-F238E27FC236}">
                <a16:creationId xmlns:a16="http://schemas.microsoft.com/office/drawing/2014/main" id="{71E4E172-1EA7-E251-8265-AD4D673154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0" name="Rectangle 9">
              <a:extLst>
                <a:ext uri="{FF2B5EF4-FFF2-40B4-BE49-F238E27FC236}">
                  <a16:creationId xmlns:a16="http://schemas.microsoft.com/office/drawing/2014/main" id="{B36EE4C1-7905-4652-A645-D2C3112E2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B2D6870-BDC0-AE8B-A7F5-D570327D1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4">
            <a:extLst>
              <a:ext uri="{FF2B5EF4-FFF2-40B4-BE49-F238E27FC236}">
                <a16:creationId xmlns:a16="http://schemas.microsoft.com/office/drawing/2014/main" id="{71D0A843-315F-85A9-20F8-A315D7BF93B6}"/>
              </a:ext>
            </a:extLst>
          </p:cNvPr>
          <p:cNvSpPr txBox="1"/>
          <p:nvPr/>
        </p:nvSpPr>
        <p:spPr>
          <a:xfrm>
            <a:off x="838200" y="4852416"/>
            <a:ext cx="3806728" cy="369332"/>
          </a:xfrm>
          <a:prstGeom prst="rect">
            <a:avLst/>
          </a:prstGeom>
          <a:noFill/>
        </p:spPr>
        <p:txBody>
          <a:bodyPr wrap="square" rtlCol="0">
            <a:spAutoFit/>
          </a:bodyPr>
          <a:lstStyle/>
          <a:p>
            <a:r>
              <a:rPr lang="en-US" dirty="0">
                <a:hlinkClick r:id="rId4"/>
              </a:rPr>
              <a:t>Appellate Oral Argument - Appellee</a:t>
            </a:r>
            <a:endParaRPr lang="en-US" dirty="0"/>
          </a:p>
        </p:txBody>
      </p:sp>
    </p:spTree>
    <p:extLst>
      <p:ext uri="{BB962C8B-B14F-4D97-AF65-F5344CB8AC3E}">
        <p14:creationId xmlns:p14="http://schemas.microsoft.com/office/powerpoint/2010/main" val="38802907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8E836EE5-018A-C314-2005-A2BCC5E6C489}"/>
              </a:ext>
            </a:extLst>
          </p:cNvPr>
          <p:cNvSpPr txBox="1"/>
          <p:nvPr/>
        </p:nvSpPr>
        <p:spPr>
          <a:xfrm>
            <a:off x="838200" y="3146400"/>
            <a:ext cx="4391025" cy="2454300"/>
          </a:xfrm>
          <a:prstGeom prst="rect">
            <a:avLst/>
          </a:prstGeom>
        </p:spPr>
        <p:txBody>
          <a:bodyPr vert="horz" lIns="91440" tIns="45720" rIns="91440" bIns="45720" rtlCol="0">
            <a:normAutofit/>
          </a:bodyPr>
          <a:lstStyle/>
          <a:p>
            <a:pPr>
              <a:lnSpc>
                <a:spcPct val="90000"/>
              </a:lnSpc>
              <a:spcAft>
                <a:spcPts val="600"/>
              </a:spcAft>
            </a:pPr>
            <a:r>
              <a:rPr lang="en-US" sz="2400" dirty="0">
                <a:solidFill>
                  <a:schemeClr val="bg1">
                    <a:alpha val="80000"/>
                  </a:schemeClr>
                </a:solidFill>
              </a:rPr>
              <a:t>Responding to Online Reviews</a:t>
            </a:r>
          </a:p>
        </p:txBody>
      </p:sp>
      <p:pic>
        <p:nvPicPr>
          <p:cNvPr id="4" name="Picture 3" descr="How to Deal with Negative Online Reviews and Tips on How to Increase  Positive Reviews - Furia Rubel Communications, Inc.">
            <a:extLst>
              <a:ext uri="{FF2B5EF4-FFF2-40B4-BE49-F238E27FC236}">
                <a16:creationId xmlns:a16="http://schemas.microsoft.com/office/drawing/2014/main" id="{F887A08A-8A6C-A7D3-E3CC-6A434E451D6F}"/>
              </a:ext>
            </a:extLst>
          </p:cNvPr>
          <p:cNvPicPr>
            <a:picLocks noChangeAspect="1"/>
          </p:cNvPicPr>
          <p:nvPr/>
        </p:nvPicPr>
        <p:blipFill>
          <a:blip r:embed="rId2"/>
          <a:stretch>
            <a:fillRect/>
          </a:stretch>
        </p:blipFill>
        <p:spPr>
          <a:xfrm>
            <a:off x="6095999" y="1719399"/>
            <a:ext cx="5260976" cy="3380177"/>
          </a:xfrm>
          <a:prstGeom prst="rect">
            <a:avLst/>
          </a:prstGeom>
        </p:spPr>
      </p:pic>
    </p:spTree>
    <p:extLst>
      <p:ext uri="{BB962C8B-B14F-4D97-AF65-F5344CB8AC3E}">
        <p14:creationId xmlns:p14="http://schemas.microsoft.com/office/powerpoint/2010/main" val="1459731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00200" y="0"/>
            <a:ext cx="8915400" cy="1219200"/>
          </a:xfrm>
        </p:spPr>
        <p:txBody>
          <a:bodyPr>
            <a:normAutofit/>
          </a:bodyPr>
          <a:lstStyle/>
          <a:p>
            <a:pPr algn="ctr"/>
            <a:r>
              <a:rPr lang="en-US" sz="3600" dirty="0"/>
              <a:t>Online Client Reviews</a:t>
            </a:r>
          </a:p>
        </p:txBody>
      </p:sp>
      <p:sp>
        <p:nvSpPr>
          <p:cNvPr id="6" name="Content Placeholder 5"/>
          <p:cNvSpPr>
            <a:spLocks noGrp="1"/>
          </p:cNvSpPr>
          <p:nvPr>
            <p:ph sz="quarter" idx="2"/>
          </p:nvPr>
        </p:nvSpPr>
        <p:spPr/>
        <p:style>
          <a:lnRef idx="1">
            <a:schemeClr val="accent1"/>
          </a:lnRef>
          <a:fillRef idx="2">
            <a:schemeClr val="accent1"/>
          </a:fillRef>
          <a:effectRef idx="1">
            <a:schemeClr val="accent1"/>
          </a:effectRef>
          <a:fontRef idx="minor">
            <a:schemeClr val="dk1"/>
          </a:fontRef>
        </p:style>
        <p:txBody>
          <a:bodyPr>
            <a:normAutofit/>
          </a:bodyPr>
          <a:lstStyle/>
          <a:p>
            <a:pPr>
              <a:lnSpc>
                <a:spcPct val="80000"/>
              </a:lnSpc>
            </a:pPr>
            <a:r>
              <a:rPr lang="en-US" i="1" dirty="0"/>
              <a:t>People v. Bernadette Teresa Gonzales</a:t>
            </a:r>
            <a:r>
              <a:rPr lang="en-US" dirty="0"/>
              <a:t>. 24PDJ094. August 29, 2025 (Colorado)</a:t>
            </a:r>
          </a:p>
          <a:p>
            <a:pPr lvl="1">
              <a:lnSpc>
                <a:spcPct val="80000"/>
              </a:lnSpc>
            </a:pPr>
            <a:r>
              <a:rPr lang="en-US" dirty="0"/>
              <a:t>former client posted a negative and disparaging review of Lawyer on her firm’s Facebook page. </a:t>
            </a:r>
          </a:p>
          <a:p>
            <a:pPr lvl="1">
              <a:lnSpc>
                <a:spcPct val="80000"/>
              </a:lnSpc>
            </a:pPr>
            <a:r>
              <a:rPr lang="en-US" dirty="0"/>
              <a:t>Said she was a “horrible lawyer” who “doesn’t do her job and is a nasty rude person.”</a:t>
            </a:r>
          </a:p>
        </p:txBody>
      </p:sp>
      <p:pic>
        <p:nvPicPr>
          <p:cNvPr id="10" name="Content Placeholder 9" descr="Negative Online Reviews.jpg"/>
          <p:cNvPicPr>
            <a:picLocks noGrp="1" noChangeAspect="1"/>
          </p:cNvPicPr>
          <p:nvPr>
            <p:ph sz="quarter" idx="1"/>
          </p:nvPr>
        </p:nvPicPr>
        <p:blipFill>
          <a:blip r:embed="rId2">
            <a:extLst>
              <a:ext uri="{28A0092B-C50C-407E-A947-70E740481C1C}">
                <a14:useLocalDpi xmlns:a14="http://schemas.microsoft.com/office/drawing/2010/main" val="0"/>
              </a:ext>
            </a:extLst>
          </a:blip>
          <a:srcRect l="24500" r="24500"/>
          <a:stretch>
            <a:fillRect/>
          </a:stretch>
        </p:blipFill>
        <p:spPr/>
      </p:pic>
    </p:spTree>
    <p:extLst>
      <p:ext uri="{BB962C8B-B14F-4D97-AF65-F5344CB8AC3E}">
        <p14:creationId xmlns:p14="http://schemas.microsoft.com/office/powerpoint/2010/main" val="17013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97A4F7-D513-F76C-6FCF-8E1B6EAC71A1}"/>
              </a:ext>
            </a:extLst>
          </p:cNvPr>
          <p:cNvSpPr>
            <a:spLocks noGrp="1"/>
          </p:cNvSpPr>
          <p:nvPr>
            <p:ph type="title"/>
          </p:nvPr>
        </p:nvSpPr>
        <p:spPr>
          <a:xfrm>
            <a:off x="1079501" y="395288"/>
            <a:ext cx="10033000" cy="1421775"/>
          </a:xfrm>
        </p:spPr>
        <p:txBody>
          <a:bodyPr wrap="square" anchor="b">
            <a:normAutofit fontScale="90000"/>
          </a:bodyPr>
          <a:lstStyle/>
          <a:p>
            <a:pPr algn="ctr"/>
            <a:br>
              <a:rPr lang="en-US" dirty="0"/>
            </a:br>
            <a:br>
              <a:rPr lang="en-US" dirty="0"/>
            </a:br>
            <a:r>
              <a:rPr lang="en-US" dirty="0"/>
              <a:t>Question 1: Practice </a:t>
            </a:r>
          </a:p>
        </p:txBody>
      </p:sp>
      <p:sp>
        <p:nvSpPr>
          <p:cNvPr id="6" name="Content Placeholder 5">
            <a:extLst>
              <a:ext uri="{FF2B5EF4-FFF2-40B4-BE49-F238E27FC236}">
                <a16:creationId xmlns:a16="http://schemas.microsoft.com/office/drawing/2014/main" id="{BB77A980-857B-5C20-DBB1-8CE09DFF1379}"/>
              </a:ext>
            </a:extLst>
          </p:cNvPr>
          <p:cNvSpPr>
            <a:spLocks noGrp="1"/>
          </p:cNvSpPr>
          <p:nvPr>
            <p:ph idx="1"/>
          </p:nvPr>
        </p:nvSpPr>
        <p:spPr>
          <a:xfrm>
            <a:off x="990600" y="1969338"/>
            <a:ext cx="9873343" cy="3179605"/>
          </a:xfrm>
        </p:spPr>
        <p:txBody>
          <a:bodyPr>
            <a:normAutofit fontScale="92500" lnSpcReduction="20000"/>
          </a:bodyPr>
          <a:lstStyle/>
          <a:p>
            <a:pPr marL="0" indent="0">
              <a:lnSpc>
                <a:spcPct val="100000"/>
              </a:lnSpc>
              <a:buNone/>
            </a:pPr>
            <a:r>
              <a:rPr lang="en-US" dirty="0"/>
              <a:t>Judge Ryan Nelson of the Court of Appeals for the Ninth Circuit is facing criminal charges for which of the following actions?</a:t>
            </a:r>
          </a:p>
          <a:p>
            <a:pPr marL="457200" indent="-457200">
              <a:lnSpc>
                <a:spcPct val="140000"/>
              </a:lnSpc>
              <a:buAutoNum type="alphaUcParenBoth"/>
            </a:pPr>
            <a:r>
              <a:rPr lang="en-US" dirty="0"/>
              <a:t>Ramming his car into another car in a parking lot.</a:t>
            </a:r>
          </a:p>
          <a:p>
            <a:pPr marL="457200" indent="-457200">
              <a:lnSpc>
                <a:spcPct val="140000"/>
              </a:lnSpc>
              <a:buAutoNum type="alphaUcParenBoth"/>
            </a:pPr>
            <a:r>
              <a:rPr lang="en-US" dirty="0"/>
              <a:t>Taking a man’s glasses and stomping on them in a parking lot.</a:t>
            </a:r>
          </a:p>
          <a:p>
            <a:pPr marL="457200" indent="-457200">
              <a:lnSpc>
                <a:spcPct val="140000"/>
              </a:lnSpc>
              <a:buAutoNum type="alphaUcParenBoth"/>
            </a:pPr>
            <a:r>
              <a:rPr lang="en-US" dirty="0"/>
              <a:t>Buying beer for underaged teenagers in a parking lot.</a:t>
            </a:r>
          </a:p>
          <a:p>
            <a:pPr marL="457200" indent="-457200">
              <a:lnSpc>
                <a:spcPct val="140000"/>
              </a:lnSpc>
              <a:buAutoNum type="alphaUcParenBoth"/>
            </a:pPr>
            <a:r>
              <a:rPr lang="en-US" dirty="0"/>
              <a:t>Throwing his cell phone at a man in a parking lot.</a:t>
            </a:r>
          </a:p>
          <a:p>
            <a:pPr marL="457200" indent="-457200">
              <a:lnSpc>
                <a:spcPct val="140000"/>
              </a:lnSpc>
              <a:buAutoNum type="alphaUcParenBoth"/>
            </a:pPr>
            <a:endParaRPr lang="en-US" sz="1300" dirty="0"/>
          </a:p>
          <a:p>
            <a:pPr marL="0" indent="0">
              <a:lnSpc>
                <a:spcPct val="140000"/>
              </a:lnSpc>
              <a:buNone/>
            </a:pPr>
            <a:endParaRPr lang="en-US" sz="1300" dirty="0"/>
          </a:p>
        </p:txBody>
      </p:sp>
      <p:pic>
        <p:nvPicPr>
          <p:cNvPr id="7" name="btnInknoeActivity" descr="A blue rectangle with white text&#10;&#10;Description automatically generated">
            <a:extLst>
              <a:ext uri="{FF2B5EF4-FFF2-40B4-BE49-F238E27FC236}">
                <a16:creationId xmlns:a16="http://schemas.microsoft.com/office/drawing/2014/main" id="{AC548620-21AE-8DB5-98AB-47ACB126AC99}"/>
              </a:ext>
            </a:extLst>
          </p:cNvPr>
          <p:cNvPicPr>
            <a:picLocks noChangeAspect="1"/>
          </p:cNvPicPr>
          <p:nvPr>
            <p:custDataLst>
              <p:tags r:id="rId1"/>
            </p:custDataLst>
          </p:nvPr>
        </p:nvPicPr>
        <p:blipFill>
          <a:blip r:embed="rId3" r:link="rId4">
            <a:extLst>
              <a:ext uri="{28A0092B-C50C-407E-A947-70E740481C1C}">
                <a14:useLocalDpi xmlns:a14="http://schemas.microsoft.com/office/drawing/2010/main" val="0"/>
              </a:ext>
            </a:extLst>
          </a:blip>
          <a:stretch>
            <a:fillRect/>
          </a:stretch>
        </p:blipFill>
        <p:spPr>
          <a:xfrm>
            <a:off x="8692308" y="5660481"/>
            <a:ext cx="3115460" cy="802231"/>
          </a:xfrm>
          <a:prstGeom prst="rect">
            <a:avLst/>
          </a:prstGeom>
        </p:spPr>
      </p:pic>
    </p:spTree>
    <p:extLst>
      <p:ext uri="{BB962C8B-B14F-4D97-AF65-F5344CB8AC3E}">
        <p14:creationId xmlns:p14="http://schemas.microsoft.com/office/powerpoint/2010/main" val="3944800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F7FC9-0616-851D-1D5D-8C33A0B37BF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E4E3E4A-8F7B-C8EA-8101-D5FF9886A6C0}"/>
              </a:ext>
            </a:extLst>
          </p:cNvPr>
          <p:cNvSpPr>
            <a:spLocks noGrp="1"/>
          </p:cNvSpPr>
          <p:nvPr>
            <p:ph type="title"/>
          </p:nvPr>
        </p:nvSpPr>
        <p:spPr>
          <a:xfrm>
            <a:off x="1600200" y="0"/>
            <a:ext cx="8915400" cy="1219200"/>
          </a:xfrm>
        </p:spPr>
        <p:txBody>
          <a:bodyPr>
            <a:normAutofit/>
          </a:bodyPr>
          <a:lstStyle/>
          <a:p>
            <a:pPr algn="ctr"/>
            <a:r>
              <a:rPr lang="en-US" sz="3600" dirty="0"/>
              <a:t>Online Client Reviews</a:t>
            </a:r>
          </a:p>
        </p:txBody>
      </p:sp>
      <p:sp>
        <p:nvSpPr>
          <p:cNvPr id="6" name="Content Placeholder 5">
            <a:extLst>
              <a:ext uri="{FF2B5EF4-FFF2-40B4-BE49-F238E27FC236}">
                <a16:creationId xmlns:a16="http://schemas.microsoft.com/office/drawing/2014/main" id="{49D7EAE8-4D87-F76A-1FE0-A19EDE2F1A60}"/>
              </a:ext>
            </a:extLst>
          </p:cNvPr>
          <p:cNvSpPr>
            <a:spLocks noGrp="1"/>
          </p:cNvSpPr>
          <p:nvPr>
            <p:ph sz="quarter" idx="2"/>
          </p:nvPr>
        </p:nvSpPr>
        <p:spPr/>
        <p:style>
          <a:lnRef idx="1">
            <a:schemeClr val="accent1"/>
          </a:lnRef>
          <a:fillRef idx="2">
            <a:schemeClr val="accent1"/>
          </a:fillRef>
          <a:effectRef idx="1">
            <a:schemeClr val="accent1"/>
          </a:effectRef>
          <a:fontRef idx="minor">
            <a:schemeClr val="dk1"/>
          </a:fontRef>
        </p:style>
        <p:txBody>
          <a:bodyPr>
            <a:normAutofit lnSpcReduction="10000"/>
          </a:bodyPr>
          <a:lstStyle/>
          <a:p>
            <a:pPr>
              <a:lnSpc>
                <a:spcPct val="80000"/>
              </a:lnSpc>
            </a:pPr>
            <a:r>
              <a:rPr lang="en-US" i="1" dirty="0"/>
              <a:t>People v. Bernadette Teresa Gonzales</a:t>
            </a:r>
            <a:r>
              <a:rPr lang="en-US" dirty="0"/>
              <a:t>. 24PDJ094. August 29, 2025 (Colorado)</a:t>
            </a:r>
          </a:p>
          <a:p>
            <a:pPr lvl="1">
              <a:lnSpc>
                <a:spcPct val="80000"/>
              </a:lnSpc>
            </a:pPr>
            <a:r>
              <a:rPr lang="en-US" dirty="0"/>
              <a:t>Lawyer posted a public reply</a:t>
            </a:r>
          </a:p>
          <a:p>
            <a:pPr lvl="1">
              <a:lnSpc>
                <a:spcPct val="80000"/>
              </a:lnSpc>
            </a:pPr>
            <a:r>
              <a:rPr lang="en-US" dirty="0"/>
              <a:t>“Be careful of this woman and her family,” Gonzales wrote. “She is a terrible mother. She allows her kids to damage other people’s property and then blames everyone else. She does not like hearing the truth about her lack of parenting nor the worthless child she raised. Just another dysfunctional family raising entitled children.”</a:t>
            </a:r>
          </a:p>
        </p:txBody>
      </p:sp>
      <p:pic>
        <p:nvPicPr>
          <p:cNvPr id="10" name="Content Placeholder 9" descr="Negative Online Reviews.jpg">
            <a:extLst>
              <a:ext uri="{FF2B5EF4-FFF2-40B4-BE49-F238E27FC236}">
                <a16:creationId xmlns:a16="http://schemas.microsoft.com/office/drawing/2014/main" id="{E229BA6A-594B-CD3D-3929-260426D6BAE9}"/>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rcRect l="24500" r="24500"/>
          <a:stretch>
            <a:fillRect/>
          </a:stretch>
        </p:blipFill>
        <p:spPr/>
      </p:pic>
    </p:spTree>
    <p:extLst>
      <p:ext uri="{BB962C8B-B14F-4D97-AF65-F5344CB8AC3E}">
        <p14:creationId xmlns:p14="http://schemas.microsoft.com/office/powerpoint/2010/main" val="194427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dissolve">
                                      <p:cBhvr>
                                        <p:cTn id="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Confidentiality:  TRPC Rule 1.6(b)</a:t>
            </a:r>
          </a:p>
        </p:txBody>
      </p:sp>
      <p:sp>
        <p:nvSpPr>
          <p:cNvPr id="4" name="Content Placeholder 3"/>
          <p:cNvSpPr>
            <a:spLocks noGrp="1"/>
          </p:cNvSpPr>
          <p:nvPr>
            <p:ph sz="quarter" idx="1"/>
          </p:nvPr>
        </p:nvSpPr>
        <p:spPr>
          <a:xfrm>
            <a:off x="2136648" y="1600200"/>
            <a:ext cx="8153400" cy="4267200"/>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marL="0" indent="0">
              <a:buNone/>
            </a:pPr>
            <a:endParaRPr lang="en-US" sz="3400" b="1" dirty="0"/>
          </a:p>
          <a:p>
            <a:r>
              <a:rPr lang="en-US" sz="3400" dirty="0"/>
              <a:t>b) A lawyer may reveal information relating to the representation of a client to the extent the lawyer reasonably believes necessary </a:t>
            </a:r>
            <a:r>
              <a:rPr lang="is-IS" sz="3400"/>
              <a:t>…</a:t>
            </a:r>
            <a:endParaRPr lang="en-US" sz="3400" dirty="0"/>
          </a:p>
          <a:p>
            <a:r>
              <a:rPr lang="en-US" sz="3400" dirty="0"/>
              <a:t>(5) to establish a claim or defense on behalf of the lawyer [a] in a </a:t>
            </a:r>
            <a:r>
              <a:rPr lang="en-US" sz="3400" i="1" dirty="0"/>
              <a:t>controversy between the lawyer and the client</a:t>
            </a:r>
            <a:r>
              <a:rPr lang="en-US" sz="3400" dirty="0"/>
              <a:t>, [b] to establish a defense to a criminal charge or civil claim against the lawyer based upon conduct in which the client was involved, or [c] to respond to allegations in any proceeding concerning the lawyer's representation of the client.</a:t>
            </a:r>
          </a:p>
          <a:p>
            <a:endParaRPr lang="en-US" dirty="0"/>
          </a:p>
        </p:txBody>
      </p:sp>
      <p:sp>
        <p:nvSpPr>
          <p:cNvPr id="6" name="TextBox 5">
            <a:extLst>
              <a:ext uri="{FF2B5EF4-FFF2-40B4-BE49-F238E27FC236}">
                <a16:creationId xmlns:a16="http://schemas.microsoft.com/office/drawing/2014/main" id="{0CB829B3-42B3-C346-9D76-7339495112DE}"/>
              </a:ext>
            </a:extLst>
          </p:cNvPr>
          <p:cNvSpPr txBox="1"/>
          <p:nvPr/>
        </p:nvSpPr>
        <p:spPr>
          <a:xfrm>
            <a:off x="2136648" y="6019800"/>
            <a:ext cx="7997952" cy="923330"/>
          </a:xfrm>
          <a:prstGeom prst="rect">
            <a:avLst/>
          </a:prstGeom>
          <a:solidFill>
            <a:srgbClr val="FFC000"/>
          </a:solidFill>
        </p:spPr>
        <p:txBody>
          <a:bodyPr wrap="square" rtlCol="0">
            <a:spAutoFit/>
          </a:bodyPr>
          <a:lstStyle/>
          <a:p>
            <a:r>
              <a:rPr lang="en-US" dirty="0"/>
              <a:t>TRPC Rule 1.9(c) prohibits a lawyer from disclosing confidential information about a </a:t>
            </a:r>
            <a:r>
              <a:rPr lang="en-US" i="1" dirty="0"/>
              <a:t>former client </a:t>
            </a:r>
            <a:r>
              <a:rPr lang="en-US" dirty="0"/>
              <a:t>to the disadvantage of a client unless permitted by the Rules. </a:t>
            </a:r>
          </a:p>
        </p:txBody>
      </p:sp>
    </p:spTree>
    <p:extLst>
      <p:ext uri="{BB962C8B-B14F-4D97-AF65-F5344CB8AC3E}">
        <p14:creationId xmlns:p14="http://schemas.microsoft.com/office/powerpoint/2010/main" val="399851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C16CE65-8121-5A0D-3DA6-F08D045446D4}"/>
              </a:ext>
            </a:extLst>
          </p:cNvPr>
          <p:cNvPicPr>
            <a:picLocks noChangeAspect="1"/>
          </p:cNvPicPr>
          <p:nvPr/>
        </p:nvPicPr>
        <p:blipFill>
          <a:blip r:embed="rId2"/>
          <a:stretch>
            <a:fillRect/>
          </a:stretch>
        </p:blipFill>
        <p:spPr>
          <a:xfrm>
            <a:off x="717175" y="457200"/>
            <a:ext cx="10757649" cy="5943600"/>
          </a:xfrm>
          <a:prstGeom prst="rect">
            <a:avLst/>
          </a:prstGeom>
        </p:spPr>
      </p:pic>
    </p:spTree>
    <p:extLst>
      <p:ext uri="{BB962C8B-B14F-4D97-AF65-F5344CB8AC3E}">
        <p14:creationId xmlns:p14="http://schemas.microsoft.com/office/powerpoint/2010/main" val="35931785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85DE5-8879-C2B0-2E8A-025C6F83B18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0136E76-D603-6896-A67B-A60ADCB5D4C9}"/>
              </a:ext>
            </a:extLst>
          </p:cNvPr>
          <p:cNvSpPr>
            <a:spLocks noGrp="1"/>
          </p:cNvSpPr>
          <p:nvPr>
            <p:ph type="title"/>
          </p:nvPr>
        </p:nvSpPr>
        <p:spPr>
          <a:xfrm>
            <a:off x="1600200" y="0"/>
            <a:ext cx="8915400" cy="1219200"/>
          </a:xfrm>
        </p:spPr>
        <p:txBody>
          <a:bodyPr>
            <a:normAutofit/>
          </a:bodyPr>
          <a:lstStyle/>
          <a:p>
            <a:pPr algn="ctr"/>
            <a:r>
              <a:rPr lang="en-US" sz="3600" dirty="0"/>
              <a:t>Online Client Reviews:  Ethics Opinions</a:t>
            </a:r>
          </a:p>
        </p:txBody>
      </p:sp>
      <p:sp>
        <p:nvSpPr>
          <p:cNvPr id="6" name="Content Placeholder 5">
            <a:extLst>
              <a:ext uri="{FF2B5EF4-FFF2-40B4-BE49-F238E27FC236}">
                <a16:creationId xmlns:a16="http://schemas.microsoft.com/office/drawing/2014/main" id="{1F125933-4098-BBA5-F373-CE0F5EAEC4E0}"/>
              </a:ext>
            </a:extLst>
          </p:cNvPr>
          <p:cNvSpPr>
            <a:spLocks noGrp="1"/>
          </p:cNvSpPr>
          <p:nvPr>
            <p:ph sz="quarter" idx="2"/>
          </p:nvPr>
        </p:nvSpPr>
        <p:spPr>
          <a:xfrm>
            <a:off x="4800601" y="1589567"/>
            <a:ext cx="5454501" cy="4887433"/>
          </a:xfrm>
        </p:spPr>
        <p:style>
          <a:lnRef idx="1">
            <a:schemeClr val="accent1"/>
          </a:lnRef>
          <a:fillRef idx="2">
            <a:schemeClr val="accent1"/>
          </a:fillRef>
          <a:effectRef idx="1">
            <a:schemeClr val="accent1"/>
          </a:effectRef>
          <a:fontRef idx="minor">
            <a:schemeClr val="dk1"/>
          </a:fontRef>
        </p:style>
        <p:txBody>
          <a:bodyPr>
            <a:normAutofit/>
          </a:bodyPr>
          <a:lstStyle/>
          <a:p>
            <a:r>
              <a:rPr lang="en-US" dirty="0"/>
              <a:t>In response to a negative online review, Lawyer posted a public response with:</a:t>
            </a:r>
          </a:p>
          <a:p>
            <a:pPr lvl="1"/>
            <a:r>
              <a:rPr lang="en-US" dirty="0"/>
              <a:t>Detailed confidential information relating to the representation</a:t>
            </a:r>
          </a:p>
          <a:p>
            <a:pPr lvl="1"/>
            <a:r>
              <a:rPr lang="en-US" dirty="0"/>
              <a:t>Information about client’s failure to pay fee</a:t>
            </a:r>
          </a:p>
          <a:p>
            <a:pPr lvl="1"/>
            <a:r>
              <a:rPr lang="en-US" dirty="0"/>
              <a:t>Information about a contempt action filed against the client for failure to pay child support</a:t>
            </a:r>
          </a:p>
          <a:p>
            <a:pPr lvl="1"/>
            <a:endParaRPr lang="en-US" dirty="0"/>
          </a:p>
          <a:p>
            <a:pPr lvl="1"/>
            <a:endParaRPr lang="en-US" dirty="0"/>
          </a:p>
          <a:p>
            <a:pPr marL="0" indent="0">
              <a:buNone/>
            </a:pPr>
            <a:endParaRPr lang="en-US" dirty="0"/>
          </a:p>
        </p:txBody>
      </p:sp>
      <p:pic>
        <p:nvPicPr>
          <p:cNvPr id="10" name="Content Placeholder 9" descr="Negative Online Reviews.jpg">
            <a:extLst>
              <a:ext uri="{FF2B5EF4-FFF2-40B4-BE49-F238E27FC236}">
                <a16:creationId xmlns:a16="http://schemas.microsoft.com/office/drawing/2014/main" id="{02F8833A-CC20-4851-2671-1B872B5F85DC}"/>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rcRect l="24500" r="24500"/>
          <a:stretch>
            <a:fillRect/>
          </a:stretch>
        </p:blipFill>
        <p:spPr>
          <a:xfrm>
            <a:off x="2133600" y="1589568"/>
            <a:ext cx="2514600" cy="3744433"/>
          </a:xfrm>
        </p:spPr>
      </p:pic>
    </p:spTree>
    <p:extLst>
      <p:ext uri="{BB962C8B-B14F-4D97-AF65-F5344CB8AC3E}">
        <p14:creationId xmlns:p14="http://schemas.microsoft.com/office/powerpoint/2010/main" val="13102465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00200" y="0"/>
            <a:ext cx="8915400" cy="1219200"/>
          </a:xfrm>
        </p:spPr>
        <p:txBody>
          <a:bodyPr>
            <a:normAutofit/>
          </a:bodyPr>
          <a:lstStyle/>
          <a:p>
            <a:pPr algn="ctr"/>
            <a:r>
              <a:rPr lang="en-US" sz="3600" dirty="0"/>
              <a:t>Online Client Reviews:  Ethics Opinions</a:t>
            </a:r>
          </a:p>
        </p:txBody>
      </p:sp>
      <p:sp>
        <p:nvSpPr>
          <p:cNvPr id="6" name="Content Placeholder 5"/>
          <p:cNvSpPr>
            <a:spLocks noGrp="1"/>
          </p:cNvSpPr>
          <p:nvPr>
            <p:ph sz="quarter" idx="2"/>
          </p:nvPr>
        </p:nvSpPr>
        <p:spPr>
          <a:xfrm>
            <a:off x="4800601" y="1589567"/>
            <a:ext cx="5454501" cy="4887433"/>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r>
              <a:rPr lang="en-US" dirty="0"/>
              <a:t>Does this qualify as a “controversy between the lawyer and the client?”</a:t>
            </a:r>
          </a:p>
          <a:p>
            <a:pPr lvl="1"/>
            <a:r>
              <a:rPr lang="en-US" dirty="0"/>
              <a:t>Colorado Ethics Op. No. 136 (2019):  the self-defense exception may apply even absent a formal proceeding.</a:t>
            </a:r>
          </a:p>
          <a:p>
            <a:pPr lvl="1"/>
            <a:r>
              <a:rPr lang="en-US" dirty="0"/>
              <a:t>State Bar of Ariz., Ethics Op. 93-02 (1993):  the self-defense exception applies to a client’s public allegations against a former lawyer appearing in a book</a:t>
            </a:r>
          </a:p>
          <a:p>
            <a:pPr lvl="1"/>
            <a:r>
              <a:rPr lang="en-US" dirty="0"/>
              <a:t>TRPC Rule 1.6, cmt. 10: “Paragraph (b)(5) does not require the lawyer to await the commencement of an action or proceeding that charges [wrongdoing]</a:t>
            </a:r>
          </a:p>
          <a:p>
            <a:pPr lvl="1"/>
            <a:endParaRPr lang="en-US" dirty="0"/>
          </a:p>
          <a:p>
            <a:pPr marL="0" indent="0">
              <a:buNone/>
            </a:pPr>
            <a:endParaRPr lang="en-US" dirty="0"/>
          </a:p>
        </p:txBody>
      </p:sp>
      <p:pic>
        <p:nvPicPr>
          <p:cNvPr id="10" name="Content Placeholder 9" descr="Negative Online Reviews.jpg"/>
          <p:cNvPicPr>
            <a:picLocks noGrp="1" noChangeAspect="1"/>
          </p:cNvPicPr>
          <p:nvPr>
            <p:ph sz="quarter" idx="1"/>
          </p:nvPr>
        </p:nvPicPr>
        <p:blipFill>
          <a:blip r:embed="rId2">
            <a:extLst>
              <a:ext uri="{28A0092B-C50C-407E-A947-70E740481C1C}">
                <a14:useLocalDpi xmlns:a14="http://schemas.microsoft.com/office/drawing/2010/main" val="0"/>
              </a:ext>
            </a:extLst>
          </a:blip>
          <a:srcRect l="24500" r="24500"/>
          <a:stretch>
            <a:fillRect/>
          </a:stretch>
        </p:blipFill>
        <p:spPr>
          <a:xfrm>
            <a:off x="2133600" y="1589568"/>
            <a:ext cx="2514600" cy="3744433"/>
          </a:xfrm>
        </p:spPr>
      </p:pic>
    </p:spTree>
    <p:extLst>
      <p:ext uri="{BB962C8B-B14F-4D97-AF65-F5344CB8AC3E}">
        <p14:creationId xmlns:p14="http://schemas.microsoft.com/office/powerpoint/2010/main" val="3730583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00200" y="0"/>
            <a:ext cx="8915400" cy="1219200"/>
          </a:xfrm>
        </p:spPr>
        <p:txBody>
          <a:bodyPr>
            <a:normAutofit/>
          </a:bodyPr>
          <a:lstStyle/>
          <a:p>
            <a:pPr algn="ctr"/>
            <a:r>
              <a:rPr lang="en-US" sz="3600" dirty="0"/>
              <a:t>Online Client Reviews</a:t>
            </a:r>
          </a:p>
        </p:txBody>
      </p:sp>
      <p:sp>
        <p:nvSpPr>
          <p:cNvPr id="6" name="Content Placeholder 5"/>
          <p:cNvSpPr>
            <a:spLocks noGrp="1"/>
          </p:cNvSpPr>
          <p:nvPr>
            <p:ph sz="quarter" idx="2"/>
          </p:nvPr>
        </p:nvSpPr>
        <p:spPr>
          <a:xfrm>
            <a:off x="5486401" y="1589567"/>
            <a:ext cx="4768701" cy="4572000"/>
          </a:xfrm>
        </p:spPr>
        <p:style>
          <a:lnRef idx="1">
            <a:schemeClr val="accent1"/>
          </a:lnRef>
          <a:fillRef idx="2">
            <a:schemeClr val="accent1"/>
          </a:fillRef>
          <a:effectRef idx="1">
            <a:schemeClr val="accent1"/>
          </a:effectRef>
          <a:fontRef idx="minor">
            <a:schemeClr val="dk1"/>
          </a:fontRef>
        </p:style>
        <p:txBody>
          <a:bodyPr>
            <a:normAutofit/>
          </a:bodyPr>
          <a:lstStyle/>
          <a:p>
            <a:r>
              <a:rPr lang="en-US" dirty="0"/>
              <a:t>Assuming the reviews qualify as a “controversy between the lawyer and the client,” was the lawyer’s disclosure of confidential client information appropriate? </a:t>
            </a:r>
          </a:p>
          <a:p>
            <a:pPr lvl="1"/>
            <a:endParaRPr lang="en-US" dirty="0"/>
          </a:p>
        </p:txBody>
      </p:sp>
      <p:pic>
        <p:nvPicPr>
          <p:cNvPr id="10" name="Content Placeholder 9" descr="Negative Online Reviews.jpg"/>
          <p:cNvPicPr>
            <a:picLocks noGrp="1" noChangeAspect="1"/>
          </p:cNvPicPr>
          <p:nvPr>
            <p:ph sz="quarter" idx="1"/>
          </p:nvPr>
        </p:nvPicPr>
        <p:blipFill>
          <a:blip r:embed="rId2">
            <a:extLst>
              <a:ext uri="{28A0092B-C50C-407E-A947-70E740481C1C}">
                <a14:useLocalDpi xmlns:a14="http://schemas.microsoft.com/office/drawing/2010/main" val="0"/>
              </a:ext>
            </a:extLst>
          </a:blip>
          <a:srcRect l="24500" r="24500"/>
          <a:stretch>
            <a:fillRect/>
          </a:stretch>
        </p:blipFill>
        <p:spPr>
          <a:xfrm>
            <a:off x="2133600" y="1589567"/>
            <a:ext cx="3124200" cy="4572000"/>
          </a:xfrm>
        </p:spPr>
      </p:pic>
    </p:spTree>
    <p:extLst>
      <p:ext uri="{BB962C8B-B14F-4D97-AF65-F5344CB8AC3E}">
        <p14:creationId xmlns:p14="http://schemas.microsoft.com/office/powerpoint/2010/main" val="39092709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PChart"/>
          <p:cNvGraphicFramePr>
            <a:graphicFrameLocks noChangeAspect="1"/>
          </p:cNvGraphicFramePr>
          <p:nvPr>
            <p:custDataLst>
              <p:tags r:id="rId2"/>
            </p:custDataLst>
          </p:nvPr>
        </p:nvGraphicFramePr>
        <p:xfrm>
          <a:off x="5461000" y="957264"/>
          <a:ext cx="5715000" cy="6429375"/>
        </p:xfrm>
        <a:graphic>
          <a:graphicData uri="http://schemas.openxmlformats.org/presentationml/2006/ole">
            <mc:AlternateContent xmlns:mc="http://schemas.openxmlformats.org/markup-compatibility/2006">
              <mc:Choice xmlns:v="urn:schemas-microsoft-com:vml" Requires="v">
                <p:oleObj name="Chart" r:id="rId5" imgW="5715000" imgH="6429375" progId="MSGraph.Chart.8">
                  <p:embed followColorScheme="full"/>
                </p:oleObj>
              </mc:Choice>
              <mc:Fallback>
                <p:oleObj name="Chart" r:id="rId5" imgW="5715000" imgH="6429375" progId="MSGraph.Chart.8">
                  <p:embed followColorScheme="full"/>
                  <p:pic>
                    <p:nvPicPr>
                      <p:cNvPr id="4" name="TPChart"/>
                      <p:cNvPicPr/>
                      <p:nvPr/>
                    </p:nvPicPr>
                    <p:blipFill>
                      <a:blip r:embed="rId6"/>
                      <a:stretch>
                        <a:fillRect/>
                      </a:stretch>
                    </p:blipFill>
                    <p:spPr>
                      <a:xfrm>
                        <a:off x="5461000" y="957264"/>
                        <a:ext cx="5715000" cy="6429375"/>
                      </a:xfrm>
                      <a:prstGeom prst="rect">
                        <a:avLst/>
                      </a:prstGeom>
                    </p:spPr>
                  </p:pic>
                </p:oleObj>
              </mc:Fallback>
            </mc:AlternateContent>
          </a:graphicData>
        </a:graphic>
      </p:graphicFrame>
      <p:sp>
        <p:nvSpPr>
          <p:cNvPr id="2" name="TPQuestion"/>
          <p:cNvSpPr>
            <a:spLocks noGrp="1"/>
          </p:cNvSpPr>
          <p:nvPr>
            <p:ph type="title"/>
          </p:nvPr>
        </p:nvSpPr>
        <p:spPr>
          <a:xfrm>
            <a:off x="1676400" y="0"/>
            <a:ext cx="8928100" cy="1265238"/>
          </a:xfrm>
        </p:spPr>
        <p:txBody>
          <a:bodyPr>
            <a:noAutofit/>
          </a:bodyPr>
          <a:lstStyle/>
          <a:p>
            <a:pPr>
              <a:lnSpc>
                <a:spcPts val="3600"/>
              </a:lnSpc>
            </a:pPr>
            <a:br>
              <a:rPr lang="en-US" sz="3600" dirty="0"/>
            </a:br>
            <a:r>
              <a:rPr lang="en-US" sz="3600" dirty="0"/>
              <a:t>Was the lawyer’s disclosure of confidential client information appropriate? </a:t>
            </a:r>
            <a:br>
              <a:rPr lang="en-US" sz="3600" dirty="0"/>
            </a:br>
            <a:endParaRPr lang="en-US" sz="3600" dirty="0"/>
          </a:p>
        </p:txBody>
      </p:sp>
      <p:sp>
        <p:nvSpPr>
          <p:cNvPr id="3" name="TPAnswers"/>
          <p:cNvSpPr>
            <a:spLocks noGrp="1"/>
          </p:cNvSpPr>
          <p:nvPr>
            <p:ph type="body" idx="1"/>
            <p:custDataLst>
              <p:tags r:id="rId3"/>
            </p:custDataLst>
          </p:nvPr>
        </p:nvSpPr>
        <p:spPr>
          <a:xfrm>
            <a:off x="1981200" y="1600200"/>
            <a:ext cx="4114800" cy="4526280"/>
          </a:xfrm>
        </p:spPr>
        <p:txBody>
          <a:bodyPr>
            <a:normAutofit/>
          </a:bodyPr>
          <a:lstStyle/>
          <a:p>
            <a:pPr marL="514350" indent="-514350">
              <a:spcBef>
                <a:spcPct val="20000"/>
              </a:spcBef>
              <a:buFont typeface="Wingdings"/>
              <a:buAutoNum type="alphaUcPeriod"/>
            </a:pPr>
            <a:r>
              <a:rPr lang="en-US" sz="3200" dirty="0"/>
              <a:t>Yes</a:t>
            </a:r>
          </a:p>
          <a:p>
            <a:pPr marL="514350" indent="-514350">
              <a:spcBef>
                <a:spcPct val="20000"/>
              </a:spcBef>
              <a:buFont typeface="Wingdings"/>
              <a:buAutoNum type="alphaUcPeriod"/>
            </a:pPr>
            <a:r>
              <a:rPr lang="en-US" sz="3200" b="1" i="1" dirty="0"/>
              <a:t>No</a:t>
            </a:r>
          </a:p>
        </p:txBody>
      </p:sp>
    </p:spTree>
    <p:custDataLst>
      <p:tags r:id="rId1"/>
    </p:custDataLst>
    <p:extLst>
      <p:ext uri="{BB962C8B-B14F-4D97-AF65-F5344CB8AC3E}">
        <p14:creationId xmlns:p14="http://schemas.microsoft.com/office/powerpoint/2010/main" val="4988731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55FDF-DC49-5A13-4195-5DC787C27AD7}"/>
            </a:ext>
          </a:extLst>
        </p:cNvPr>
        <p:cNvGrpSpPr/>
        <p:nvPr/>
      </p:nvGrpSpPr>
      <p:grpSpPr>
        <a:xfrm>
          <a:off x="0" y="0"/>
          <a:ext cx="0" cy="0"/>
          <a:chOff x="0" y="0"/>
          <a:chExt cx="0" cy="0"/>
        </a:xfrm>
      </p:grpSpPr>
      <p:graphicFrame>
        <p:nvGraphicFramePr>
          <p:cNvPr id="4" name="TPChart">
            <a:extLst>
              <a:ext uri="{FF2B5EF4-FFF2-40B4-BE49-F238E27FC236}">
                <a16:creationId xmlns:a16="http://schemas.microsoft.com/office/drawing/2014/main" id="{E17F0671-0ADE-7F16-D09D-2485B98FD245}"/>
              </a:ext>
            </a:extLst>
          </p:cNvPr>
          <p:cNvGraphicFramePr>
            <a:graphicFrameLocks noChangeAspect="1"/>
          </p:cNvGraphicFramePr>
          <p:nvPr>
            <p:custDataLst>
              <p:tags r:id="rId2"/>
            </p:custDataLst>
          </p:nvPr>
        </p:nvGraphicFramePr>
        <p:xfrm>
          <a:off x="5461000" y="957264"/>
          <a:ext cx="5715000" cy="6429375"/>
        </p:xfrm>
        <a:graphic>
          <a:graphicData uri="http://schemas.openxmlformats.org/presentationml/2006/ole">
            <mc:AlternateContent xmlns:mc="http://schemas.openxmlformats.org/markup-compatibility/2006">
              <mc:Choice xmlns:v="urn:schemas-microsoft-com:vml" Requires="v">
                <p:oleObj name="Chart" r:id="rId5" imgW="5715000" imgH="6429375" progId="MSGraph.Chart.8">
                  <p:embed followColorScheme="full"/>
                </p:oleObj>
              </mc:Choice>
              <mc:Fallback>
                <p:oleObj name="Chart" r:id="rId5" imgW="5715000" imgH="6429375" progId="MSGraph.Chart.8">
                  <p:embed followColorScheme="full"/>
                  <p:pic>
                    <p:nvPicPr>
                      <p:cNvPr id="4" name="TPChart">
                        <a:extLst>
                          <a:ext uri="{FF2B5EF4-FFF2-40B4-BE49-F238E27FC236}">
                            <a16:creationId xmlns:a16="http://schemas.microsoft.com/office/drawing/2014/main" id="{AABB31FD-16B1-DF45-FA0D-FEEC1FB860BD}"/>
                          </a:ext>
                        </a:extLst>
                      </p:cNvPr>
                      <p:cNvPicPr/>
                      <p:nvPr/>
                    </p:nvPicPr>
                    <p:blipFill>
                      <a:blip r:embed="rId6"/>
                      <a:stretch>
                        <a:fillRect/>
                      </a:stretch>
                    </p:blipFill>
                    <p:spPr>
                      <a:xfrm>
                        <a:off x="5461000" y="957264"/>
                        <a:ext cx="5715000" cy="6429375"/>
                      </a:xfrm>
                      <a:prstGeom prst="rect">
                        <a:avLst/>
                      </a:prstGeom>
                    </p:spPr>
                  </p:pic>
                </p:oleObj>
              </mc:Fallback>
            </mc:AlternateContent>
          </a:graphicData>
        </a:graphic>
      </p:graphicFrame>
      <p:sp>
        <p:nvSpPr>
          <p:cNvPr id="2" name="TPQuestion">
            <a:extLst>
              <a:ext uri="{FF2B5EF4-FFF2-40B4-BE49-F238E27FC236}">
                <a16:creationId xmlns:a16="http://schemas.microsoft.com/office/drawing/2014/main" id="{DD39A7A8-A43A-A2EA-BC57-B154C8186EDF}"/>
              </a:ext>
            </a:extLst>
          </p:cNvPr>
          <p:cNvSpPr>
            <a:spLocks noGrp="1"/>
          </p:cNvSpPr>
          <p:nvPr>
            <p:ph type="title"/>
          </p:nvPr>
        </p:nvSpPr>
        <p:spPr>
          <a:xfrm>
            <a:off x="1676400" y="0"/>
            <a:ext cx="8928100" cy="1265238"/>
          </a:xfrm>
        </p:spPr>
        <p:txBody>
          <a:bodyPr>
            <a:noAutofit/>
          </a:bodyPr>
          <a:lstStyle/>
          <a:p>
            <a:pPr>
              <a:lnSpc>
                <a:spcPts val="3600"/>
              </a:lnSpc>
            </a:pPr>
            <a:br>
              <a:rPr lang="en-US" sz="3600" dirty="0"/>
            </a:br>
            <a:r>
              <a:rPr lang="en-US" sz="3600" dirty="0"/>
              <a:t>What sanction is appropriate? </a:t>
            </a:r>
            <a:br>
              <a:rPr lang="en-US" sz="3600" dirty="0"/>
            </a:br>
            <a:endParaRPr lang="en-US" sz="3600" dirty="0"/>
          </a:p>
        </p:txBody>
      </p:sp>
      <p:sp>
        <p:nvSpPr>
          <p:cNvPr id="3" name="TPAnswers">
            <a:extLst>
              <a:ext uri="{FF2B5EF4-FFF2-40B4-BE49-F238E27FC236}">
                <a16:creationId xmlns:a16="http://schemas.microsoft.com/office/drawing/2014/main" id="{7ADA0E53-88A1-A8BA-70CB-C4F87263D7E0}"/>
              </a:ext>
            </a:extLst>
          </p:cNvPr>
          <p:cNvSpPr>
            <a:spLocks noGrp="1"/>
          </p:cNvSpPr>
          <p:nvPr>
            <p:ph type="body" idx="1"/>
            <p:custDataLst>
              <p:tags r:id="rId3"/>
            </p:custDataLst>
          </p:nvPr>
        </p:nvSpPr>
        <p:spPr>
          <a:xfrm>
            <a:off x="1981200" y="1600200"/>
            <a:ext cx="4114800" cy="4526280"/>
          </a:xfrm>
        </p:spPr>
        <p:txBody>
          <a:bodyPr>
            <a:normAutofit lnSpcReduction="10000"/>
          </a:bodyPr>
          <a:lstStyle/>
          <a:p>
            <a:pPr marL="514350" indent="-514350">
              <a:spcBef>
                <a:spcPct val="20000"/>
              </a:spcBef>
              <a:buFont typeface="Wingdings"/>
              <a:buAutoNum type="alphaUcPeriod"/>
            </a:pPr>
            <a:r>
              <a:rPr lang="en-US" sz="3200" dirty="0"/>
              <a:t>Public reprimand</a:t>
            </a:r>
          </a:p>
          <a:p>
            <a:pPr marL="514350" indent="-514350">
              <a:spcBef>
                <a:spcPct val="20000"/>
              </a:spcBef>
              <a:buFont typeface="Wingdings"/>
              <a:buAutoNum type="alphaUcPeriod"/>
            </a:pPr>
            <a:r>
              <a:rPr lang="en-US" sz="3200" dirty="0"/>
              <a:t>Public reprimand plus completion of 3 CLE hours regarding client confidentiality</a:t>
            </a:r>
          </a:p>
          <a:p>
            <a:pPr marL="514350" indent="-514350">
              <a:spcBef>
                <a:spcPct val="20000"/>
              </a:spcBef>
              <a:buFont typeface="Wingdings"/>
              <a:buAutoNum type="alphaUcPeriod"/>
            </a:pPr>
            <a:r>
              <a:rPr lang="en-US" sz="3200" dirty="0"/>
              <a:t>Suspension for less than 60 days</a:t>
            </a:r>
          </a:p>
          <a:p>
            <a:pPr marL="514350" indent="-514350">
              <a:spcBef>
                <a:spcPct val="20000"/>
              </a:spcBef>
              <a:buFont typeface="Wingdings"/>
              <a:buAutoNum type="alphaUcPeriod"/>
            </a:pPr>
            <a:r>
              <a:rPr lang="en-US" sz="3200" dirty="0"/>
              <a:t>Suspension for more than 60 days.</a:t>
            </a:r>
          </a:p>
        </p:txBody>
      </p:sp>
    </p:spTree>
    <p:custDataLst>
      <p:tags r:id="rId1"/>
    </p:custDataLst>
    <p:extLst>
      <p:ext uri="{BB962C8B-B14F-4D97-AF65-F5344CB8AC3E}">
        <p14:creationId xmlns:p14="http://schemas.microsoft.com/office/powerpoint/2010/main" val="42419174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C5B76-B108-FF8A-5A7E-B0B6FE544F22}"/>
            </a:ext>
          </a:extLst>
        </p:cNvPr>
        <p:cNvGrpSpPr/>
        <p:nvPr/>
      </p:nvGrpSpPr>
      <p:grpSpPr>
        <a:xfrm>
          <a:off x="0" y="0"/>
          <a:ext cx="0" cy="0"/>
          <a:chOff x="0" y="0"/>
          <a:chExt cx="0" cy="0"/>
        </a:xfrm>
      </p:grpSpPr>
      <p:graphicFrame>
        <p:nvGraphicFramePr>
          <p:cNvPr id="4" name="TPChart">
            <a:extLst>
              <a:ext uri="{FF2B5EF4-FFF2-40B4-BE49-F238E27FC236}">
                <a16:creationId xmlns:a16="http://schemas.microsoft.com/office/drawing/2014/main" id="{AABB31FD-16B1-DF45-FA0D-FEEC1FB860BD}"/>
              </a:ext>
            </a:extLst>
          </p:cNvPr>
          <p:cNvGraphicFramePr>
            <a:graphicFrameLocks noChangeAspect="1"/>
          </p:cNvGraphicFramePr>
          <p:nvPr>
            <p:custDataLst>
              <p:tags r:id="rId2"/>
            </p:custDataLst>
          </p:nvPr>
        </p:nvGraphicFramePr>
        <p:xfrm>
          <a:off x="5461000" y="957264"/>
          <a:ext cx="5715000" cy="6429375"/>
        </p:xfrm>
        <a:graphic>
          <a:graphicData uri="http://schemas.openxmlformats.org/presentationml/2006/ole">
            <mc:AlternateContent xmlns:mc="http://schemas.openxmlformats.org/markup-compatibility/2006">
              <mc:Choice xmlns:v="urn:schemas-microsoft-com:vml" Requires="v">
                <p:oleObj name="Chart" r:id="rId5" imgW="5715000" imgH="6429375" progId="MSGraph.Chart.8">
                  <p:embed followColorScheme="full"/>
                </p:oleObj>
              </mc:Choice>
              <mc:Fallback>
                <p:oleObj name="Chart" r:id="rId5" imgW="5715000" imgH="6429375" progId="MSGraph.Chart.8">
                  <p:embed followColorScheme="full"/>
                  <p:pic>
                    <p:nvPicPr>
                      <p:cNvPr id="4" name="TPChart">
                        <a:extLst>
                          <a:ext uri="{FF2B5EF4-FFF2-40B4-BE49-F238E27FC236}">
                            <a16:creationId xmlns:a16="http://schemas.microsoft.com/office/drawing/2014/main" id="{9ECB90F9-6F2B-9521-8671-3441F7E4640D}"/>
                          </a:ext>
                        </a:extLst>
                      </p:cNvPr>
                      <p:cNvPicPr/>
                      <p:nvPr/>
                    </p:nvPicPr>
                    <p:blipFill>
                      <a:blip r:embed="rId6"/>
                      <a:stretch>
                        <a:fillRect/>
                      </a:stretch>
                    </p:blipFill>
                    <p:spPr>
                      <a:xfrm>
                        <a:off x="5461000" y="957264"/>
                        <a:ext cx="5715000" cy="6429375"/>
                      </a:xfrm>
                      <a:prstGeom prst="rect">
                        <a:avLst/>
                      </a:prstGeom>
                    </p:spPr>
                  </p:pic>
                </p:oleObj>
              </mc:Fallback>
            </mc:AlternateContent>
          </a:graphicData>
        </a:graphic>
      </p:graphicFrame>
      <p:sp>
        <p:nvSpPr>
          <p:cNvPr id="2" name="TPQuestion">
            <a:extLst>
              <a:ext uri="{FF2B5EF4-FFF2-40B4-BE49-F238E27FC236}">
                <a16:creationId xmlns:a16="http://schemas.microsoft.com/office/drawing/2014/main" id="{1C7698BF-B93A-4951-216A-46F0B530F53B}"/>
              </a:ext>
            </a:extLst>
          </p:cNvPr>
          <p:cNvSpPr>
            <a:spLocks noGrp="1"/>
          </p:cNvSpPr>
          <p:nvPr>
            <p:ph type="title"/>
          </p:nvPr>
        </p:nvSpPr>
        <p:spPr>
          <a:xfrm>
            <a:off x="1676400" y="0"/>
            <a:ext cx="8928100" cy="1265238"/>
          </a:xfrm>
        </p:spPr>
        <p:txBody>
          <a:bodyPr>
            <a:noAutofit/>
          </a:bodyPr>
          <a:lstStyle/>
          <a:p>
            <a:pPr>
              <a:lnSpc>
                <a:spcPts val="3600"/>
              </a:lnSpc>
            </a:pPr>
            <a:br>
              <a:rPr lang="en-US" sz="3600" dirty="0"/>
            </a:br>
            <a:r>
              <a:rPr lang="en-US" sz="3600" dirty="0"/>
              <a:t>What sanction is appropriate? </a:t>
            </a:r>
            <a:br>
              <a:rPr lang="en-US" sz="3600" dirty="0"/>
            </a:br>
            <a:endParaRPr lang="en-US" sz="3600" dirty="0"/>
          </a:p>
        </p:txBody>
      </p:sp>
      <p:sp>
        <p:nvSpPr>
          <p:cNvPr id="3" name="TPAnswers">
            <a:extLst>
              <a:ext uri="{FF2B5EF4-FFF2-40B4-BE49-F238E27FC236}">
                <a16:creationId xmlns:a16="http://schemas.microsoft.com/office/drawing/2014/main" id="{978356CB-DF36-B961-9A42-00173799D950}"/>
              </a:ext>
            </a:extLst>
          </p:cNvPr>
          <p:cNvSpPr>
            <a:spLocks noGrp="1"/>
          </p:cNvSpPr>
          <p:nvPr>
            <p:ph type="body" idx="1"/>
            <p:custDataLst>
              <p:tags r:id="rId3"/>
            </p:custDataLst>
          </p:nvPr>
        </p:nvSpPr>
        <p:spPr>
          <a:xfrm>
            <a:off x="1981200" y="1600200"/>
            <a:ext cx="4114800" cy="4526280"/>
          </a:xfrm>
        </p:spPr>
        <p:txBody>
          <a:bodyPr>
            <a:normAutofit lnSpcReduction="10000"/>
          </a:bodyPr>
          <a:lstStyle/>
          <a:p>
            <a:pPr marL="514350" indent="-514350">
              <a:spcBef>
                <a:spcPct val="20000"/>
              </a:spcBef>
              <a:buFont typeface="Wingdings"/>
              <a:buAutoNum type="alphaUcPeriod"/>
            </a:pPr>
            <a:r>
              <a:rPr lang="en-US" sz="3200" dirty="0"/>
              <a:t>Public reprimand</a:t>
            </a:r>
          </a:p>
          <a:p>
            <a:pPr marL="514350" indent="-514350">
              <a:spcBef>
                <a:spcPct val="20000"/>
              </a:spcBef>
              <a:buFont typeface="Wingdings"/>
              <a:buAutoNum type="alphaUcPeriod"/>
            </a:pPr>
            <a:r>
              <a:rPr lang="en-US" sz="3200" b="1" i="1" dirty="0"/>
              <a:t>Public reprimand plus completion of 3 CLE hours regarding client confidentiality</a:t>
            </a:r>
          </a:p>
          <a:p>
            <a:pPr marL="514350" indent="-514350">
              <a:spcBef>
                <a:spcPct val="20000"/>
              </a:spcBef>
              <a:buFont typeface="Wingdings"/>
              <a:buAutoNum type="alphaUcPeriod"/>
            </a:pPr>
            <a:r>
              <a:rPr lang="en-US" sz="3200" dirty="0"/>
              <a:t>Suspension for less than 60 days</a:t>
            </a:r>
          </a:p>
          <a:p>
            <a:pPr marL="514350" indent="-514350">
              <a:spcBef>
                <a:spcPct val="20000"/>
              </a:spcBef>
              <a:buFont typeface="Wingdings"/>
              <a:buAutoNum type="alphaUcPeriod"/>
            </a:pPr>
            <a:r>
              <a:rPr lang="en-US" sz="3200" dirty="0"/>
              <a:t>Suspension for more than 60 days.</a:t>
            </a:r>
          </a:p>
        </p:txBody>
      </p:sp>
    </p:spTree>
    <p:custDataLst>
      <p:tags r:id="rId1"/>
    </p:custDataLst>
    <p:extLst>
      <p:ext uri="{BB962C8B-B14F-4D97-AF65-F5344CB8AC3E}">
        <p14:creationId xmlns:p14="http://schemas.microsoft.com/office/powerpoint/2010/main" val="36185374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04DA5206-36C6-AEF5-EEC6-7A1470E824D0}"/>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dirty="0"/>
              <a:t>Responding to Negative Client Reviews </a:t>
            </a:r>
          </a:p>
        </p:txBody>
      </p:sp>
      <p:sp>
        <p:nvSpPr>
          <p:cNvPr id="1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0349C085-CF30-8F18-FE1B-2120E4D4BD5B}"/>
              </a:ext>
            </a:extLst>
          </p:cNvPr>
          <p:cNvSpPr>
            <a:spLocks noGrp="1"/>
          </p:cNvSpPr>
          <p:nvPr>
            <p:ph sz="half" idx="1"/>
          </p:nvPr>
        </p:nvSpPr>
        <p:spPr>
          <a:xfrm>
            <a:off x="572493" y="2071316"/>
            <a:ext cx="6713552" cy="4511568"/>
          </a:xfrm>
        </p:spPr>
        <p:txBody>
          <a:bodyPr vert="horz" lIns="91440" tIns="45720" rIns="91440" bIns="45720" rtlCol="0" anchor="t">
            <a:normAutofit/>
          </a:bodyPr>
          <a:lstStyle/>
          <a:p>
            <a:r>
              <a:rPr lang="en-US" sz="2400" dirty="0"/>
              <a:t>Client posts negative review of Lawyer on Facebook.  Lawyer responds:</a:t>
            </a:r>
          </a:p>
          <a:p>
            <a:pPr lvl="1"/>
            <a:r>
              <a:rPr lang="en-US" dirty="0"/>
              <a:t>“Be careful of this woman and her family,” </a:t>
            </a:r>
          </a:p>
          <a:p>
            <a:pPr lvl="1"/>
            <a:r>
              <a:rPr lang="en-US" dirty="0"/>
              <a:t>“She is a terrible mother. She allows her kids to damage other people’s property and then blames everyone else. She does not like hearing the truth about her lack of parenting nor the worthless child she raised. Just another dysfunctional family raising entitled children.”</a:t>
            </a:r>
          </a:p>
          <a:p>
            <a:pPr lvl="1"/>
            <a:r>
              <a:rPr lang="en-US" dirty="0">
                <a:hlinkClick r:id="rId2"/>
              </a:rPr>
              <a:t>People v. Bernadette Teresa Gonzales. 24PDJ094. August 29, 2025.</a:t>
            </a:r>
            <a:endParaRPr lang="en-US" dirty="0"/>
          </a:p>
          <a:p>
            <a:pPr lvl="1"/>
            <a:endParaRPr lang="en-US" sz="2200" dirty="0"/>
          </a:p>
        </p:txBody>
      </p:sp>
      <p:pic>
        <p:nvPicPr>
          <p:cNvPr id="8" name="Content Placeholder 7">
            <a:extLst>
              <a:ext uri="{FF2B5EF4-FFF2-40B4-BE49-F238E27FC236}">
                <a16:creationId xmlns:a16="http://schemas.microsoft.com/office/drawing/2014/main" id="{070F4202-DCBF-9225-47A8-A5007FD0E83E}"/>
              </a:ext>
            </a:extLst>
          </p:cNvPr>
          <p:cNvPicPr>
            <a:picLocks noGrp="1" noChangeAspect="1"/>
          </p:cNvPicPr>
          <p:nvPr>
            <p:ph sz="half" idx="2"/>
          </p:nvPr>
        </p:nvPicPr>
        <p:blipFill>
          <a:blip r:embed="rId3"/>
          <a:srcRect l="33574" r="15841"/>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785445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506C-CD66-DCB3-1A9D-952651AD73B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0614CE5-3A16-B9AD-41FE-9062D36237BE}"/>
              </a:ext>
            </a:extLst>
          </p:cNvPr>
          <p:cNvSpPr>
            <a:spLocks noGrp="1"/>
          </p:cNvSpPr>
          <p:nvPr>
            <p:ph type="title"/>
          </p:nvPr>
        </p:nvSpPr>
        <p:spPr>
          <a:xfrm>
            <a:off x="1079501" y="395288"/>
            <a:ext cx="10033000" cy="1421775"/>
          </a:xfrm>
        </p:spPr>
        <p:txBody>
          <a:bodyPr wrap="square" anchor="b">
            <a:normAutofit fontScale="90000"/>
          </a:bodyPr>
          <a:lstStyle/>
          <a:p>
            <a:pPr algn="ctr"/>
            <a:br>
              <a:rPr lang="en-US" dirty="0"/>
            </a:br>
            <a:br>
              <a:rPr lang="en-US" dirty="0"/>
            </a:br>
            <a:r>
              <a:rPr lang="en-US" dirty="0"/>
              <a:t>Question 1: Practice </a:t>
            </a:r>
          </a:p>
        </p:txBody>
      </p:sp>
      <p:sp>
        <p:nvSpPr>
          <p:cNvPr id="6" name="Content Placeholder 5">
            <a:extLst>
              <a:ext uri="{FF2B5EF4-FFF2-40B4-BE49-F238E27FC236}">
                <a16:creationId xmlns:a16="http://schemas.microsoft.com/office/drawing/2014/main" id="{AA476666-B399-D75E-C4AA-0A99B64168B1}"/>
              </a:ext>
            </a:extLst>
          </p:cNvPr>
          <p:cNvSpPr>
            <a:spLocks noGrp="1"/>
          </p:cNvSpPr>
          <p:nvPr>
            <p:ph idx="1"/>
          </p:nvPr>
        </p:nvSpPr>
        <p:spPr>
          <a:xfrm>
            <a:off x="990600" y="1969338"/>
            <a:ext cx="9873343" cy="3179605"/>
          </a:xfrm>
        </p:spPr>
        <p:txBody>
          <a:bodyPr>
            <a:normAutofit fontScale="92500" lnSpcReduction="20000"/>
          </a:bodyPr>
          <a:lstStyle/>
          <a:p>
            <a:pPr marL="0" indent="0">
              <a:lnSpc>
                <a:spcPct val="100000"/>
              </a:lnSpc>
              <a:buNone/>
            </a:pPr>
            <a:r>
              <a:rPr lang="en-US" dirty="0"/>
              <a:t>Judge Ryan Nelson of the Court of Appeals for the Ninth Circuit is facing criminal charges for which of the following actions?</a:t>
            </a:r>
          </a:p>
          <a:p>
            <a:pPr marL="457200" indent="-457200">
              <a:lnSpc>
                <a:spcPct val="140000"/>
              </a:lnSpc>
              <a:buAutoNum type="alphaUcParenBoth"/>
            </a:pPr>
            <a:r>
              <a:rPr lang="en-US" dirty="0"/>
              <a:t>Ramming his car into another car in a parking lot.</a:t>
            </a:r>
          </a:p>
          <a:p>
            <a:pPr marL="457200" indent="-457200">
              <a:lnSpc>
                <a:spcPct val="140000"/>
              </a:lnSpc>
              <a:buAutoNum type="alphaUcParenBoth"/>
            </a:pPr>
            <a:r>
              <a:rPr lang="en-US" dirty="0"/>
              <a:t>Taking a man’s glasses and stomping on them in a parking lot.</a:t>
            </a:r>
          </a:p>
          <a:p>
            <a:pPr marL="457200" indent="-457200">
              <a:lnSpc>
                <a:spcPct val="140000"/>
              </a:lnSpc>
              <a:buAutoNum type="alphaUcParenBoth"/>
            </a:pPr>
            <a:r>
              <a:rPr lang="en-US" dirty="0"/>
              <a:t>Buying beer for underaged teenagers in a parking lot.</a:t>
            </a:r>
          </a:p>
          <a:p>
            <a:pPr marL="457200" indent="-457200">
              <a:lnSpc>
                <a:spcPct val="140000"/>
              </a:lnSpc>
              <a:buAutoNum type="alphaUcParenBoth"/>
            </a:pPr>
            <a:r>
              <a:rPr lang="en-US" dirty="0"/>
              <a:t>Throwing his cell phone at a man in a parking lot.</a:t>
            </a:r>
          </a:p>
          <a:p>
            <a:pPr marL="457200" indent="-457200">
              <a:lnSpc>
                <a:spcPct val="140000"/>
              </a:lnSpc>
              <a:buAutoNum type="alphaUcParenBoth"/>
            </a:pPr>
            <a:endParaRPr lang="en-US" sz="1300" dirty="0"/>
          </a:p>
          <a:p>
            <a:pPr marL="0" indent="0">
              <a:lnSpc>
                <a:spcPct val="140000"/>
              </a:lnSpc>
              <a:buNone/>
            </a:pPr>
            <a:endParaRPr lang="en-US" sz="1300" dirty="0"/>
          </a:p>
        </p:txBody>
      </p:sp>
      <p:sp>
        <p:nvSpPr>
          <p:cNvPr id="2" name="TextBox 1">
            <a:extLst>
              <a:ext uri="{FF2B5EF4-FFF2-40B4-BE49-F238E27FC236}">
                <a16:creationId xmlns:a16="http://schemas.microsoft.com/office/drawing/2014/main" id="{81AA9131-6FE3-22F9-89FF-56D4CA421B1A}"/>
              </a:ext>
            </a:extLst>
          </p:cNvPr>
          <p:cNvSpPr txBox="1"/>
          <p:nvPr/>
        </p:nvSpPr>
        <p:spPr>
          <a:xfrm>
            <a:off x="3316077" y="5552501"/>
            <a:ext cx="4010140" cy="369332"/>
          </a:xfrm>
          <a:prstGeom prst="rect">
            <a:avLst/>
          </a:prstGeom>
          <a:noFill/>
        </p:spPr>
        <p:txBody>
          <a:bodyPr wrap="square" rtlCol="0">
            <a:spAutoFit/>
          </a:bodyPr>
          <a:lstStyle/>
          <a:p>
            <a:r>
              <a:rPr lang="en-US" dirty="0">
                <a:hlinkClick r:id="rId2"/>
              </a:rPr>
              <a:t>The Video</a:t>
            </a:r>
            <a:endParaRPr lang="en-US" dirty="0"/>
          </a:p>
        </p:txBody>
      </p:sp>
    </p:spTree>
    <p:extLst>
      <p:ext uri="{BB962C8B-B14F-4D97-AF65-F5344CB8AC3E}">
        <p14:creationId xmlns:p14="http://schemas.microsoft.com/office/powerpoint/2010/main" val="4279902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6C8A1-C1EF-3C00-3953-74DEAF26BE0A}"/>
            </a:ext>
          </a:extLst>
        </p:cNvPr>
        <p:cNvGrpSpPr/>
        <p:nvPr/>
      </p:nvGrpSpPr>
      <p:grpSpPr>
        <a:xfrm>
          <a:off x="0" y="0"/>
          <a:ext cx="0" cy="0"/>
          <a:chOff x="0" y="0"/>
          <a:chExt cx="0" cy="0"/>
        </a:xfrm>
      </p:grpSpPr>
      <p:graphicFrame>
        <p:nvGraphicFramePr>
          <p:cNvPr id="4" name="TPChart">
            <a:extLst>
              <a:ext uri="{FF2B5EF4-FFF2-40B4-BE49-F238E27FC236}">
                <a16:creationId xmlns:a16="http://schemas.microsoft.com/office/drawing/2014/main" id="{A4421FEA-D998-4070-62D9-0F314F8FADCD}"/>
              </a:ext>
            </a:extLst>
          </p:cNvPr>
          <p:cNvGraphicFramePr>
            <a:graphicFrameLocks noChangeAspect="1"/>
          </p:cNvGraphicFramePr>
          <p:nvPr>
            <p:custDataLst>
              <p:tags r:id="rId2"/>
            </p:custDataLst>
          </p:nvPr>
        </p:nvGraphicFramePr>
        <p:xfrm>
          <a:off x="5461000" y="957264"/>
          <a:ext cx="5715000" cy="6429375"/>
        </p:xfrm>
        <a:graphic>
          <a:graphicData uri="http://schemas.openxmlformats.org/presentationml/2006/ole">
            <mc:AlternateContent xmlns:mc="http://schemas.openxmlformats.org/markup-compatibility/2006">
              <mc:Choice xmlns:v="urn:schemas-microsoft-com:vml" Requires="v">
                <p:oleObj name="Chart" r:id="rId5" imgW="5715000" imgH="6429375" progId="MSGraph.Chart.8">
                  <p:embed followColorScheme="full"/>
                </p:oleObj>
              </mc:Choice>
              <mc:Fallback>
                <p:oleObj name="Chart" r:id="rId5" imgW="5715000" imgH="6429375" progId="MSGraph.Chart.8">
                  <p:embed followColorScheme="full"/>
                  <p:pic>
                    <p:nvPicPr>
                      <p:cNvPr id="4" name="TPChart">
                        <a:extLst>
                          <a:ext uri="{FF2B5EF4-FFF2-40B4-BE49-F238E27FC236}">
                            <a16:creationId xmlns:a16="http://schemas.microsoft.com/office/drawing/2014/main" id="{9ECB90F9-6F2B-9521-8671-3441F7E4640D}"/>
                          </a:ext>
                        </a:extLst>
                      </p:cNvPr>
                      <p:cNvPicPr/>
                      <p:nvPr/>
                    </p:nvPicPr>
                    <p:blipFill>
                      <a:blip r:embed="rId6"/>
                      <a:stretch>
                        <a:fillRect/>
                      </a:stretch>
                    </p:blipFill>
                    <p:spPr>
                      <a:xfrm>
                        <a:off x="5461000" y="957264"/>
                        <a:ext cx="5715000" cy="6429375"/>
                      </a:xfrm>
                      <a:prstGeom prst="rect">
                        <a:avLst/>
                      </a:prstGeom>
                    </p:spPr>
                  </p:pic>
                </p:oleObj>
              </mc:Fallback>
            </mc:AlternateContent>
          </a:graphicData>
        </a:graphic>
      </p:graphicFrame>
      <p:sp>
        <p:nvSpPr>
          <p:cNvPr id="2" name="TPQuestion">
            <a:extLst>
              <a:ext uri="{FF2B5EF4-FFF2-40B4-BE49-F238E27FC236}">
                <a16:creationId xmlns:a16="http://schemas.microsoft.com/office/drawing/2014/main" id="{0FF8978D-8C18-403A-A1F8-3EF971B086D9}"/>
              </a:ext>
            </a:extLst>
          </p:cNvPr>
          <p:cNvSpPr>
            <a:spLocks noGrp="1"/>
          </p:cNvSpPr>
          <p:nvPr>
            <p:ph type="title"/>
          </p:nvPr>
        </p:nvSpPr>
        <p:spPr>
          <a:xfrm>
            <a:off x="1676400" y="0"/>
            <a:ext cx="8928100" cy="1265238"/>
          </a:xfrm>
        </p:spPr>
        <p:txBody>
          <a:bodyPr>
            <a:noAutofit/>
          </a:bodyPr>
          <a:lstStyle/>
          <a:p>
            <a:pPr>
              <a:lnSpc>
                <a:spcPts val="3600"/>
              </a:lnSpc>
            </a:pPr>
            <a:br>
              <a:rPr lang="en-US" sz="3600" dirty="0"/>
            </a:br>
            <a:r>
              <a:rPr lang="en-US" sz="3600" dirty="0"/>
              <a:t>What sanction is appropriate? </a:t>
            </a:r>
            <a:br>
              <a:rPr lang="en-US" sz="3600" dirty="0"/>
            </a:br>
            <a:endParaRPr lang="en-US" sz="3600" dirty="0"/>
          </a:p>
        </p:txBody>
      </p:sp>
      <p:sp>
        <p:nvSpPr>
          <p:cNvPr id="3" name="TPAnswers">
            <a:extLst>
              <a:ext uri="{FF2B5EF4-FFF2-40B4-BE49-F238E27FC236}">
                <a16:creationId xmlns:a16="http://schemas.microsoft.com/office/drawing/2014/main" id="{F1F15433-7E63-A40F-565F-527CD9E268FE}"/>
              </a:ext>
            </a:extLst>
          </p:cNvPr>
          <p:cNvSpPr>
            <a:spLocks noGrp="1"/>
          </p:cNvSpPr>
          <p:nvPr>
            <p:ph type="body" idx="1"/>
            <p:custDataLst>
              <p:tags r:id="rId3"/>
            </p:custDataLst>
          </p:nvPr>
        </p:nvSpPr>
        <p:spPr>
          <a:xfrm>
            <a:off x="1981200" y="1600200"/>
            <a:ext cx="4114800" cy="4526280"/>
          </a:xfrm>
        </p:spPr>
        <p:txBody>
          <a:bodyPr>
            <a:normAutofit/>
          </a:bodyPr>
          <a:lstStyle/>
          <a:p>
            <a:pPr marL="514350" indent="-514350">
              <a:spcBef>
                <a:spcPct val="20000"/>
              </a:spcBef>
              <a:buFont typeface="Wingdings"/>
              <a:buAutoNum type="alphaUcPeriod"/>
            </a:pPr>
            <a:r>
              <a:rPr lang="en-US" sz="3200" dirty="0"/>
              <a:t>Public reprimand</a:t>
            </a:r>
          </a:p>
          <a:p>
            <a:pPr marL="514350" indent="-514350">
              <a:spcBef>
                <a:spcPct val="20000"/>
              </a:spcBef>
              <a:buFont typeface="Wingdings"/>
              <a:buAutoNum type="alphaUcPeriod"/>
            </a:pPr>
            <a:r>
              <a:rPr lang="en-US" sz="3200" dirty="0"/>
              <a:t>Suspension for less than 60 days</a:t>
            </a:r>
          </a:p>
          <a:p>
            <a:pPr marL="514350" indent="-514350">
              <a:spcBef>
                <a:spcPct val="20000"/>
              </a:spcBef>
              <a:buFont typeface="Wingdings"/>
              <a:buAutoNum type="alphaUcPeriod"/>
            </a:pPr>
            <a:r>
              <a:rPr lang="en-US" sz="3200" dirty="0"/>
              <a:t>Suspension for more than 60 days.</a:t>
            </a:r>
          </a:p>
          <a:p>
            <a:pPr marL="514350" indent="-514350">
              <a:spcBef>
                <a:spcPct val="20000"/>
              </a:spcBef>
              <a:buFont typeface="Wingdings"/>
              <a:buAutoNum type="alphaUcPeriod"/>
            </a:pPr>
            <a:r>
              <a:rPr lang="en-US" sz="3200" dirty="0"/>
              <a:t>Disbarment </a:t>
            </a:r>
          </a:p>
        </p:txBody>
      </p:sp>
    </p:spTree>
    <p:custDataLst>
      <p:tags r:id="rId1"/>
    </p:custDataLst>
    <p:extLst>
      <p:ext uri="{BB962C8B-B14F-4D97-AF65-F5344CB8AC3E}">
        <p14:creationId xmlns:p14="http://schemas.microsoft.com/office/powerpoint/2010/main" val="34778731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3166-6173-E127-6CC9-F26B51F98913}"/>
            </a:ext>
          </a:extLst>
        </p:cNvPr>
        <p:cNvGrpSpPr/>
        <p:nvPr/>
      </p:nvGrpSpPr>
      <p:grpSpPr>
        <a:xfrm>
          <a:off x="0" y="0"/>
          <a:ext cx="0" cy="0"/>
          <a:chOff x="0" y="0"/>
          <a:chExt cx="0" cy="0"/>
        </a:xfrm>
      </p:grpSpPr>
      <p:graphicFrame>
        <p:nvGraphicFramePr>
          <p:cNvPr id="4" name="TPChart">
            <a:extLst>
              <a:ext uri="{FF2B5EF4-FFF2-40B4-BE49-F238E27FC236}">
                <a16:creationId xmlns:a16="http://schemas.microsoft.com/office/drawing/2014/main" id="{B338A2C1-2048-CF8F-B551-15E56614ED49}"/>
              </a:ext>
            </a:extLst>
          </p:cNvPr>
          <p:cNvGraphicFramePr>
            <a:graphicFrameLocks noChangeAspect="1"/>
          </p:cNvGraphicFramePr>
          <p:nvPr>
            <p:custDataLst>
              <p:tags r:id="rId2"/>
            </p:custDataLst>
          </p:nvPr>
        </p:nvGraphicFramePr>
        <p:xfrm>
          <a:off x="5461000" y="957264"/>
          <a:ext cx="5715000" cy="6429375"/>
        </p:xfrm>
        <a:graphic>
          <a:graphicData uri="http://schemas.openxmlformats.org/presentationml/2006/ole">
            <mc:AlternateContent xmlns:mc="http://schemas.openxmlformats.org/markup-compatibility/2006">
              <mc:Choice xmlns:v="urn:schemas-microsoft-com:vml" Requires="v">
                <p:oleObj name="Chart" r:id="rId5" imgW="5715000" imgH="6429375" progId="MSGraph.Chart.8">
                  <p:embed followColorScheme="full"/>
                </p:oleObj>
              </mc:Choice>
              <mc:Fallback>
                <p:oleObj name="Chart" r:id="rId5" imgW="5715000" imgH="6429375" progId="MSGraph.Chart.8">
                  <p:embed followColorScheme="full"/>
                  <p:pic>
                    <p:nvPicPr>
                      <p:cNvPr id="4" name="TPChart">
                        <a:extLst>
                          <a:ext uri="{FF2B5EF4-FFF2-40B4-BE49-F238E27FC236}">
                            <a16:creationId xmlns:a16="http://schemas.microsoft.com/office/drawing/2014/main" id="{A4421FEA-D998-4070-62D9-0F314F8FADCD}"/>
                          </a:ext>
                        </a:extLst>
                      </p:cNvPr>
                      <p:cNvPicPr/>
                      <p:nvPr/>
                    </p:nvPicPr>
                    <p:blipFill>
                      <a:blip r:embed="rId6"/>
                      <a:stretch>
                        <a:fillRect/>
                      </a:stretch>
                    </p:blipFill>
                    <p:spPr>
                      <a:xfrm>
                        <a:off x="5461000" y="957264"/>
                        <a:ext cx="5715000" cy="6429375"/>
                      </a:xfrm>
                      <a:prstGeom prst="rect">
                        <a:avLst/>
                      </a:prstGeom>
                    </p:spPr>
                  </p:pic>
                </p:oleObj>
              </mc:Fallback>
            </mc:AlternateContent>
          </a:graphicData>
        </a:graphic>
      </p:graphicFrame>
      <p:sp>
        <p:nvSpPr>
          <p:cNvPr id="2" name="TPQuestion">
            <a:extLst>
              <a:ext uri="{FF2B5EF4-FFF2-40B4-BE49-F238E27FC236}">
                <a16:creationId xmlns:a16="http://schemas.microsoft.com/office/drawing/2014/main" id="{563FF4C2-438D-E7F9-503B-395B481C0BE0}"/>
              </a:ext>
            </a:extLst>
          </p:cNvPr>
          <p:cNvSpPr>
            <a:spLocks noGrp="1"/>
          </p:cNvSpPr>
          <p:nvPr>
            <p:ph type="title"/>
          </p:nvPr>
        </p:nvSpPr>
        <p:spPr>
          <a:xfrm>
            <a:off x="1676400" y="0"/>
            <a:ext cx="8928100" cy="1265238"/>
          </a:xfrm>
        </p:spPr>
        <p:txBody>
          <a:bodyPr>
            <a:noAutofit/>
          </a:bodyPr>
          <a:lstStyle/>
          <a:p>
            <a:pPr>
              <a:lnSpc>
                <a:spcPts val="3600"/>
              </a:lnSpc>
            </a:pPr>
            <a:br>
              <a:rPr lang="en-US" sz="3600" dirty="0"/>
            </a:br>
            <a:r>
              <a:rPr lang="en-US" sz="3600" dirty="0"/>
              <a:t>What sanction is appropriate? </a:t>
            </a:r>
            <a:br>
              <a:rPr lang="en-US" sz="3600" dirty="0"/>
            </a:br>
            <a:endParaRPr lang="en-US" sz="3600" dirty="0"/>
          </a:p>
        </p:txBody>
      </p:sp>
      <p:sp>
        <p:nvSpPr>
          <p:cNvPr id="3" name="TPAnswers">
            <a:extLst>
              <a:ext uri="{FF2B5EF4-FFF2-40B4-BE49-F238E27FC236}">
                <a16:creationId xmlns:a16="http://schemas.microsoft.com/office/drawing/2014/main" id="{CD47528B-BCA4-6A94-2989-D6D27AA151B9}"/>
              </a:ext>
            </a:extLst>
          </p:cNvPr>
          <p:cNvSpPr>
            <a:spLocks noGrp="1"/>
          </p:cNvSpPr>
          <p:nvPr>
            <p:ph type="body" idx="1"/>
            <p:custDataLst>
              <p:tags r:id="rId3"/>
            </p:custDataLst>
          </p:nvPr>
        </p:nvSpPr>
        <p:spPr>
          <a:xfrm>
            <a:off x="1981200" y="1600200"/>
            <a:ext cx="4114800" cy="4526280"/>
          </a:xfrm>
        </p:spPr>
        <p:txBody>
          <a:bodyPr>
            <a:normAutofit/>
          </a:bodyPr>
          <a:lstStyle/>
          <a:p>
            <a:pPr marL="514350" indent="-514350">
              <a:spcBef>
                <a:spcPct val="20000"/>
              </a:spcBef>
              <a:buFont typeface="Wingdings"/>
              <a:buAutoNum type="alphaUcPeriod"/>
            </a:pPr>
            <a:r>
              <a:rPr lang="en-US" sz="3200" dirty="0"/>
              <a:t>Public reprimand</a:t>
            </a:r>
          </a:p>
          <a:p>
            <a:pPr marL="514350" indent="-514350">
              <a:spcBef>
                <a:spcPct val="20000"/>
              </a:spcBef>
              <a:buFont typeface="Wingdings"/>
              <a:buAutoNum type="alphaUcPeriod"/>
            </a:pPr>
            <a:r>
              <a:rPr lang="en-US" sz="3200" dirty="0"/>
              <a:t>Suspension for less than 60 days</a:t>
            </a:r>
          </a:p>
          <a:p>
            <a:pPr marL="514350" indent="-514350">
              <a:spcBef>
                <a:spcPct val="20000"/>
              </a:spcBef>
              <a:buFont typeface="Wingdings"/>
              <a:buAutoNum type="alphaUcPeriod"/>
            </a:pPr>
            <a:r>
              <a:rPr lang="en-US" sz="3200" b="1" i="1" dirty="0"/>
              <a:t>Suspension for more than 60 days</a:t>
            </a:r>
            <a:r>
              <a:rPr lang="en-US" sz="3200" dirty="0"/>
              <a:t>.</a:t>
            </a:r>
          </a:p>
          <a:p>
            <a:pPr marL="514350" indent="-514350">
              <a:spcBef>
                <a:spcPct val="20000"/>
              </a:spcBef>
              <a:buFont typeface="Wingdings"/>
              <a:buAutoNum type="alphaUcPeriod"/>
            </a:pPr>
            <a:r>
              <a:rPr lang="en-US" sz="3200" dirty="0"/>
              <a:t>Disbarment </a:t>
            </a:r>
          </a:p>
        </p:txBody>
      </p:sp>
    </p:spTree>
    <p:custDataLst>
      <p:tags r:id="rId1"/>
    </p:custDataLst>
    <p:extLst>
      <p:ext uri="{BB962C8B-B14F-4D97-AF65-F5344CB8AC3E}">
        <p14:creationId xmlns:p14="http://schemas.microsoft.com/office/powerpoint/2010/main" val="36055505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00200" y="0"/>
            <a:ext cx="8915400" cy="1219200"/>
          </a:xfrm>
        </p:spPr>
        <p:txBody>
          <a:bodyPr>
            <a:normAutofit/>
          </a:bodyPr>
          <a:lstStyle/>
          <a:p>
            <a:pPr algn="ctr"/>
            <a:r>
              <a:rPr lang="en-US" sz="3600" dirty="0"/>
              <a:t> Negative Online Client Reviews:  What Can I Do?</a:t>
            </a:r>
          </a:p>
        </p:txBody>
      </p:sp>
      <p:sp>
        <p:nvSpPr>
          <p:cNvPr id="6" name="Content Placeholder 5"/>
          <p:cNvSpPr>
            <a:spLocks noGrp="1"/>
          </p:cNvSpPr>
          <p:nvPr>
            <p:ph sz="quarter" idx="2"/>
          </p:nvPr>
        </p:nvSpPr>
        <p:spPr>
          <a:xfrm>
            <a:off x="3733801" y="1589567"/>
            <a:ext cx="6521301" cy="4572000"/>
          </a:xfrm>
        </p:spPr>
        <p:style>
          <a:lnRef idx="1">
            <a:schemeClr val="accent1"/>
          </a:lnRef>
          <a:fillRef idx="2">
            <a:schemeClr val="accent1"/>
          </a:fillRef>
          <a:effectRef idx="1">
            <a:schemeClr val="accent1"/>
          </a:effectRef>
          <a:fontRef idx="minor">
            <a:schemeClr val="dk1"/>
          </a:fontRef>
        </p:style>
        <p:txBody>
          <a:bodyPr>
            <a:normAutofit fontScale="92500"/>
          </a:bodyPr>
          <a:lstStyle/>
          <a:p>
            <a:r>
              <a:rPr lang="en-US" dirty="0"/>
              <a:t>Los Angeles County Bar Association Op. 525 (2012):  An attorney “may say no more than is necessary to rebut the public statement made by Former Client.”</a:t>
            </a:r>
          </a:p>
          <a:p>
            <a:r>
              <a:rPr lang="en-US" dirty="0"/>
              <a:t>Pa. Bar Ass’n Formal Op. 2014-200:  “A lawyer’s duty to keep client confidences has few exceptions and in an abundance of caution I do not feel at liberty to respond in a point-by-point fashion in this forum. Suffice it to say that I do not believe that the post presents a fair and accurate picture of the events.”</a:t>
            </a:r>
          </a:p>
          <a:p>
            <a:endParaRPr lang="en-US" dirty="0"/>
          </a:p>
          <a:p>
            <a:endParaRPr lang="en-US" dirty="0"/>
          </a:p>
        </p:txBody>
      </p:sp>
      <p:pic>
        <p:nvPicPr>
          <p:cNvPr id="10" name="Content Placeholder 9" descr="Negative Online Reviews.jpg"/>
          <p:cNvPicPr>
            <a:picLocks noGrp="1" noChangeAspect="1"/>
          </p:cNvPicPr>
          <p:nvPr>
            <p:ph sz="quarter" idx="1"/>
          </p:nvPr>
        </p:nvPicPr>
        <p:blipFill>
          <a:blip r:embed="rId2">
            <a:extLst>
              <a:ext uri="{28A0092B-C50C-407E-A947-70E740481C1C}">
                <a14:useLocalDpi xmlns:a14="http://schemas.microsoft.com/office/drawing/2010/main" val="0"/>
              </a:ext>
            </a:extLst>
          </a:blip>
          <a:srcRect l="24500" r="24500"/>
          <a:stretch>
            <a:fillRect/>
          </a:stretch>
        </p:blipFill>
        <p:spPr>
          <a:xfrm>
            <a:off x="2133600" y="2133600"/>
            <a:ext cx="1219200" cy="1905000"/>
          </a:xfrm>
        </p:spPr>
      </p:pic>
    </p:spTree>
    <p:extLst>
      <p:ext uri="{BB962C8B-B14F-4D97-AF65-F5344CB8AC3E}">
        <p14:creationId xmlns:p14="http://schemas.microsoft.com/office/powerpoint/2010/main" val="38021403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71640B1-85E3-874D-452B-D90382A15873}"/>
              </a:ext>
            </a:extLst>
          </p:cNvPr>
          <p:cNvPicPr>
            <a:picLocks noGrp="1" noChangeAspect="1"/>
          </p:cNvPicPr>
          <p:nvPr>
            <p:ph idx="1"/>
          </p:nvPr>
        </p:nvPicPr>
        <p:blipFill>
          <a:blip r:embed="rId2"/>
          <a:srcRect b="1747"/>
          <a:stretch>
            <a:fillRect/>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21C9FAA8-7138-76CD-12EB-8C00DA96A221}"/>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2300" dirty="0">
                <a:solidFill>
                  <a:schemeClr val="tx1">
                    <a:lumMod val="85000"/>
                    <a:lumOff val="15000"/>
                  </a:schemeClr>
                </a:solidFill>
              </a:rPr>
              <a:t>Criticizing Judges vs. Intimidating Judges:  </a:t>
            </a:r>
            <a:r>
              <a:rPr lang="en-US" sz="2300" i="1" dirty="0">
                <a:solidFill>
                  <a:schemeClr val="tx1">
                    <a:lumMod val="85000"/>
                    <a:lumOff val="15000"/>
                  </a:schemeClr>
                </a:solidFill>
              </a:rPr>
              <a:t>Reguli v. Board of Professional Responsibility</a:t>
            </a:r>
            <a:r>
              <a:rPr lang="en-US" sz="2300" dirty="0">
                <a:solidFill>
                  <a:schemeClr val="tx1">
                    <a:lumMod val="85000"/>
                    <a:lumOff val="15000"/>
                  </a:schemeClr>
                </a:solidFill>
              </a:rPr>
              <a:t> (July 2026)</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6028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F99947-81CD-EAF2-936C-72B9E874EA2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1A84D33-33F8-A16C-6237-9FE02170C12B}"/>
              </a:ext>
            </a:extLst>
          </p:cNvPr>
          <p:cNvSpPr>
            <a:spLocks noGrp="1"/>
          </p:cNvSpPr>
          <p:nvPr>
            <p:ph type="title"/>
          </p:nvPr>
        </p:nvSpPr>
        <p:spPr/>
        <p:txBody>
          <a:bodyPr vert="horz" lIns="91440" tIns="45720" rIns="91440" bIns="45720" rtlCol="0" anchor="ctr">
            <a:normAutofit/>
          </a:bodyPr>
          <a:lstStyle/>
          <a:p>
            <a:pPr algn="ctr"/>
            <a:r>
              <a:rPr lang="en-US" sz="2300" dirty="0">
                <a:solidFill>
                  <a:schemeClr val="tx1">
                    <a:lumMod val="85000"/>
                    <a:lumOff val="15000"/>
                  </a:schemeClr>
                </a:solidFill>
              </a:rPr>
              <a:t>Criticizing Judges vs. Intimidating Judges:  </a:t>
            </a:r>
            <a:r>
              <a:rPr lang="en-US" sz="2300" i="1" dirty="0">
                <a:solidFill>
                  <a:schemeClr val="tx1">
                    <a:lumMod val="85000"/>
                    <a:lumOff val="15000"/>
                  </a:schemeClr>
                </a:solidFill>
              </a:rPr>
              <a:t>Reguli v. Board of Professional Responsibility</a:t>
            </a:r>
            <a:r>
              <a:rPr lang="en-US" sz="2300" dirty="0">
                <a:solidFill>
                  <a:schemeClr val="tx1">
                    <a:lumMod val="85000"/>
                    <a:lumOff val="15000"/>
                  </a:schemeClr>
                </a:solidFill>
              </a:rPr>
              <a:t> (July 2026)</a:t>
            </a:r>
          </a:p>
        </p:txBody>
      </p:sp>
      <p:pic>
        <p:nvPicPr>
          <p:cNvPr id="7" name="Content Placeholder 6">
            <a:extLst>
              <a:ext uri="{FF2B5EF4-FFF2-40B4-BE49-F238E27FC236}">
                <a16:creationId xmlns:a16="http://schemas.microsoft.com/office/drawing/2014/main" id="{AB3961B8-0840-B1C4-7D43-17834025D7B1}"/>
              </a:ext>
            </a:extLst>
          </p:cNvPr>
          <p:cNvPicPr>
            <a:picLocks noGrp="1" noChangeAspect="1"/>
          </p:cNvPicPr>
          <p:nvPr>
            <p:ph sz="half" idx="1"/>
          </p:nvPr>
        </p:nvPicPr>
        <p:blipFill>
          <a:blip r:embed="rId2"/>
          <a:stretch>
            <a:fillRect/>
          </a:stretch>
        </p:blipFill>
        <p:spPr>
          <a:xfrm>
            <a:off x="838200" y="2515127"/>
            <a:ext cx="5181600" cy="2972334"/>
          </a:xfrm>
          <a:prstGeom prst="rect">
            <a:avLst/>
          </a:prstGeom>
        </p:spPr>
      </p:pic>
      <p:sp>
        <p:nvSpPr>
          <p:cNvPr id="2" name="Content Placeholder 1">
            <a:extLst>
              <a:ext uri="{FF2B5EF4-FFF2-40B4-BE49-F238E27FC236}">
                <a16:creationId xmlns:a16="http://schemas.microsoft.com/office/drawing/2014/main" id="{D6F259A8-8560-BB53-AD75-FE36C4E84925}"/>
              </a:ext>
            </a:extLst>
          </p:cNvPr>
          <p:cNvSpPr>
            <a:spLocks noGrp="1"/>
          </p:cNvSpPr>
          <p:nvPr>
            <p:ph sz="half" idx="2"/>
          </p:nvPr>
        </p:nvSpPr>
        <p:spPr/>
        <p:txBody>
          <a:bodyPr/>
          <a:lstStyle/>
          <a:p>
            <a:r>
              <a:rPr lang="en-US" dirty="0"/>
              <a:t>Lawyer arranged for a non-lawyer to speak at a TN General Assembly Subcommittee hearing in which the non-lawyer made a series of allegedly false statements about a judge.</a:t>
            </a:r>
          </a:p>
          <a:p>
            <a:r>
              <a:rPr lang="en-US" dirty="0"/>
              <a:t>The judge filed a disciplinary complain against the lawyer. </a:t>
            </a:r>
          </a:p>
          <a:p>
            <a:r>
              <a:rPr lang="en-US" dirty="0"/>
              <a:t>The lawyer then …</a:t>
            </a:r>
          </a:p>
        </p:txBody>
      </p:sp>
    </p:spTree>
    <p:extLst>
      <p:ext uri="{BB962C8B-B14F-4D97-AF65-F5344CB8AC3E}">
        <p14:creationId xmlns:p14="http://schemas.microsoft.com/office/powerpoint/2010/main" val="24359575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4A52D0-07F6-D67C-CBA9-1DF0A70B193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8A5EAF6-7B3E-593F-4098-C7332911F60E}"/>
              </a:ext>
            </a:extLst>
          </p:cNvPr>
          <p:cNvSpPr>
            <a:spLocks noGrp="1"/>
          </p:cNvSpPr>
          <p:nvPr>
            <p:ph type="title"/>
          </p:nvPr>
        </p:nvSpPr>
        <p:spPr/>
        <p:txBody>
          <a:bodyPr vert="horz" lIns="91440" tIns="45720" rIns="91440" bIns="45720" rtlCol="0" anchor="ctr">
            <a:normAutofit/>
          </a:bodyPr>
          <a:lstStyle/>
          <a:p>
            <a:pPr algn="ctr"/>
            <a:r>
              <a:rPr lang="en-US" sz="3200" dirty="0">
                <a:solidFill>
                  <a:schemeClr val="tx1">
                    <a:lumMod val="85000"/>
                    <a:lumOff val="15000"/>
                  </a:schemeClr>
                </a:solidFill>
              </a:rPr>
              <a:t>Criticizing Judges vs. Intimidating Judges:  </a:t>
            </a:r>
            <a:r>
              <a:rPr lang="en-US" sz="3200" i="1" dirty="0">
                <a:solidFill>
                  <a:schemeClr val="tx1">
                    <a:lumMod val="85000"/>
                    <a:lumOff val="15000"/>
                  </a:schemeClr>
                </a:solidFill>
              </a:rPr>
              <a:t>Reguli v. Board of Professional Responsibility</a:t>
            </a:r>
            <a:r>
              <a:rPr lang="en-US" sz="3200" dirty="0">
                <a:solidFill>
                  <a:schemeClr val="tx1">
                    <a:lumMod val="85000"/>
                    <a:lumOff val="15000"/>
                  </a:schemeClr>
                </a:solidFill>
              </a:rPr>
              <a:t> (July 2026)</a:t>
            </a:r>
          </a:p>
        </p:txBody>
      </p:sp>
      <p:pic>
        <p:nvPicPr>
          <p:cNvPr id="7" name="Content Placeholder 6">
            <a:extLst>
              <a:ext uri="{FF2B5EF4-FFF2-40B4-BE49-F238E27FC236}">
                <a16:creationId xmlns:a16="http://schemas.microsoft.com/office/drawing/2014/main" id="{3A4F8CD3-66C0-988D-9A04-8B57B6AF384E}"/>
              </a:ext>
            </a:extLst>
          </p:cNvPr>
          <p:cNvPicPr>
            <a:picLocks noGrp="1" noChangeAspect="1"/>
          </p:cNvPicPr>
          <p:nvPr>
            <p:ph sz="half" idx="1"/>
          </p:nvPr>
        </p:nvPicPr>
        <p:blipFill>
          <a:blip r:embed="rId2"/>
          <a:stretch>
            <a:fillRect/>
          </a:stretch>
        </p:blipFill>
        <p:spPr>
          <a:xfrm>
            <a:off x="838200" y="2515127"/>
            <a:ext cx="5181600" cy="2972334"/>
          </a:xfrm>
          <a:prstGeom prst="rect">
            <a:avLst/>
          </a:prstGeom>
        </p:spPr>
      </p:pic>
      <p:sp>
        <p:nvSpPr>
          <p:cNvPr id="2" name="Content Placeholder 1">
            <a:extLst>
              <a:ext uri="{FF2B5EF4-FFF2-40B4-BE49-F238E27FC236}">
                <a16:creationId xmlns:a16="http://schemas.microsoft.com/office/drawing/2014/main" id="{EE5E3B71-4262-F90B-CB40-D75FCB62C493}"/>
              </a:ext>
            </a:extLst>
          </p:cNvPr>
          <p:cNvSpPr>
            <a:spLocks noGrp="1"/>
          </p:cNvSpPr>
          <p:nvPr>
            <p:ph sz="half" idx="2"/>
          </p:nvPr>
        </p:nvSpPr>
        <p:spPr/>
        <p:txBody>
          <a:bodyPr>
            <a:normAutofit lnSpcReduction="10000"/>
          </a:bodyPr>
          <a:lstStyle/>
          <a:p>
            <a:r>
              <a:rPr lang="en-US" dirty="0"/>
              <a:t>Goes on Facebook and (1) criticizes judge and (2) posts judge’s cell phone and email address</a:t>
            </a:r>
          </a:p>
          <a:p>
            <a:pPr lvl="1"/>
            <a:r>
              <a:rPr lang="en-US" dirty="0"/>
              <a:t>Which triggers a series of harassing texts and emails from others</a:t>
            </a:r>
          </a:p>
          <a:p>
            <a:r>
              <a:rPr lang="en-US" dirty="0"/>
              <a:t>Helped set up a website (judgesharonguffee.com) that was “replete with falsehoods” and called for the judge’s removal</a:t>
            </a:r>
          </a:p>
        </p:txBody>
      </p:sp>
    </p:spTree>
    <p:extLst>
      <p:ext uri="{BB962C8B-B14F-4D97-AF65-F5344CB8AC3E}">
        <p14:creationId xmlns:p14="http://schemas.microsoft.com/office/powerpoint/2010/main" val="300292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dissolv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5B3DA-4F6A-7B8F-1D95-97E00BFC22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7425F67-A2DC-18F5-769C-B8C4CC372EF3}"/>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3800" dirty="0"/>
              <a:t>TRPC Rule 8.2: Judicial and Legal Officials</a:t>
            </a:r>
          </a:p>
        </p:txBody>
      </p:sp>
      <p:pic>
        <p:nvPicPr>
          <p:cNvPr id="7" name="Content Placeholder 6" descr="A red cover with blue text&#10;&#10;Description automatically generated">
            <a:extLst>
              <a:ext uri="{FF2B5EF4-FFF2-40B4-BE49-F238E27FC236}">
                <a16:creationId xmlns:a16="http://schemas.microsoft.com/office/drawing/2014/main" id="{00066FBE-0DFA-0849-8526-941965A755C0}"/>
              </a:ext>
            </a:extLst>
          </p:cNvPr>
          <p:cNvPicPr>
            <a:picLocks noGrp="1" noChangeAspect="1"/>
          </p:cNvPicPr>
          <p:nvPr>
            <p:ph sz="half" idx="2"/>
          </p:nvPr>
        </p:nvPicPr>
        <p:blipFill rotWithShape="1">
          <a:blip r:embed="rId2"/>
          <a:srcRect r="1" b="1156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 name="Content Placeholder 3">
            <a:extLst>
              <a:ext uri="{FF2B5EF4-FFF2-40B4-BE49-F238E27FC236}">
                <a16:creationId xmlns:a16="http://schemas.microsoft.com/office/drawing/2014/main" id="{5C986281-E8E7-4631-91FC-9C3E26D60797}"/>
              </a:ext>
            </a:extLst>
          </p:cNvPr>
          <p:cNvSpPr>
            <a:spLocks noGrp="1"/>
          </p:cNvSpPr>
          <p:nvPr>
            <p:ph sz="half" idx="1"/>
          </p:nvPr>
        </p:nvSpPr>
        <p:spPr>
          <a:xfrm>
            <a:off x="5297762" y="2706624"/>
            <a:ext cx="6251110" cy="3483864"/>
          </a:xfrm>
        </p:spPr>
        <p:txBody>
          <a:bodyPr vert="horz" lIns="91440" tIns="45720" rIns="91440" bIns="45720" rtlCol="0">
            <a:noAutofit/>
          </a:bodyPr>
          <a:lstStyle/>
          <a:p>
            <a:pPr marL="0" indent="0">
              <a:buNone/>
            </a:pPr>
            <a:r>
              <a:rPr lang="en-US" sz="2200" dirty="0"/>
              <a:t>A lawyer shall not make a statement that the lawyer knows to be false or that is made with reckless disregard as to its truth or falsity concerning the qualifications or integrity of the following persons: (1) a judge; (2) an adjudicatory officer or public legal officer[.]</a:t>
            </a:r>
          </a:p>
        </p:txBody>
      </p:sp>
    </p:spTree>
    <p:extLst>
      <p:ext uri="{BB962C8B-B14F-4D97-AF65-F5344CB8AC3E}">
        <p14:creationId xmlns:p14="http://schemas.microsoft.com/office/powerpoint/2010/main" val="6933057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DBA9A-51D1-7BDA-B0A5-B245878909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F14DA-4DA5-1687-A47D-EC9BCE7BBAD1}"/>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3800" dirty="0"/>
              <a:t>TRPC Rule 4.4: Respect for Rights of Third Persons</a:t>
            </a:r>
          </a:p>
        </p:txBody>
      </p:sp>
      <p:pic>
        <p:nvPicPr>
          <p:cNvPr id="7" name="Content Placeholder 6" descr="A red cover with blue text&#10;&#10;Description automatically generated">
            <a:extLst>
              <a:ext uri="{FF2B5EF4-FFF2-40B4-BE49-F238E27FC236}">
                <a16:creationId xmlns:a16="http://schemas.microsoft.com/office/drawing/2014/main" id="{7B3BC994-80A7-C8C0-D0FF-13B3EEE4EAF4}"/>
              </a:ext>
            </a:extLst>
          </p:cNvPr>
          <p:cNvPicPr>
            <a:picLocks noGrp="1" noChangeAspect="1"/>
          </p:cNvPicPr>
          <p:nvPr>
            <p:ph sz="half" idx="2"/>
          </p:nvPr>
        </p:nvPicPr>
        <p:blipFill rotWithShape="1">
          <a:blip r:embed="rId2"/>
          <a:srcRect r="1" b="1156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 name="Content Placeholder 3">
            <a:extLst>
              <a:ext uri="{FF2B5EF4-FFF2-40B4-BE49-F238E27FC236}">
                <a16:creationId xmlns:a16="http://schemas.microsoft.com/office/drawing/2014/main" id="{901A21DC-525F-0A41-7EA9-01C27A7D1B28}"/>
              </a:ext>
            </a:extLst>
          </p:cNvPr>
          <p:cNvSpPr>
            <a:spLocks noGrp="1"/>
          </p:cNvSpPr>
          <p:nvPr>
            <p:ph sz="half" idx="1"/>
          </p:nvPr>
        </p:nvSpPr>
        <p:spPr>
          <a:xfrm>
            <a:off x="5297762" y="2706624"/>
            <a:ext cx="6251110" cy="3483864"/>
          </a:xfrm>
        </p:spPr>
        <p:txBody>
          <a:bodyPr vert="horz" lIns="91440" tIns="45720" rIns="91440" bIns="45720" rtlCol="0">
            <a:noAutofit/>
          </a:bodyPr>
          <a:lstStyle/>
          <a:p>
            <a:pPr marL="0" indent="0">
              <a:buNone/>
            </a:pPr>
            <a:r>
              <a:rPr lang="en-US" sz="2200" dirty="0"/>
              <a:t>(a)  In representing a client, a lawyer shall not use means that have no substantial purpose other than to embarrass, delay, or burden a third person, or use methods of obtaining evidence that violate the legal rights of such a person.</a:t>
            </a:r>
          </a:p>
        </p:txBody>
      </p:sp>
    </p:spTree>
    <p:extLst>
      <p:ext uri="{BB962C8B-B14F-4D97-AF65-F5344CB8AC3E}">
        <p14:creationId xmlns:p14="http://schemas.microsoft.com/office/powerpoint/2010/main" val="21123583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B4587-68F4-16DA-88FB-12A9079A988C}"/>
            </a:ext>
          </a:extLst>
        </p:cNvPr>
        <p:cNvGrpSpPr/>
        <p:nvPr/>
      </p:nvGrpSpPr>
      <p:grpSpPr>
        <a:xfrm>
          <a:off x="0" y="0"/>
          <a:ext cx="0" cy="0"/>
          <a:chOff x="0" y="0"/>
          <a:chExt cx="0" cy="0"/>
        </a:xfrm>
      </p:grpSpPr>
      <p:graphicFrame>
        <p:nvGraphicFramePr>
          <p:cNvPr id="4" name="TPChart">
            <a:extLst>
              <a:ext uri="{FF2B5EF4-FFF2-40B4-BE49-F238E27FC236}">
                <a16:creationId xmlns:a16="http://schemas.microsoft.com/office/drawing/2014/main" id="{72B86B99-BA2F-9621-7252-0727D912E9E5}"/>
              </a:ext>
            </a:extLst>
          </p:cNvPr>
          <p:cNvGraphicFramePr>
            <a:graphicFrameLocks noChangeAspect="1"/>
          </p:cNvGraphicFramePr>
          <p:nvPr>
            <p:custDataLst>
              <p:tags r:id="rId2"/>
            </p:custDataLst>
          </p:nvPr>
        </p:nvGraphicFramePr>
        <p:xfrm>
          <a:off x="5461000" y="957264"/>
          <a:ext cx="5715000" cy="6429375"/>
        </p:xfrm>
        <a:graphic>
          <a:graphicData uri="http://schemas.openxmlformats.org/presentationml/2006/ole">
            <mc:AlternateContent xmlns:mc="http://schemas.openxmlformats.org/markup-compatibility/2006">
              <mc:Choice xmlns:v="urn:schemas-microsoft-com:vml" Requires="v">
                <p:oleObj name="Chart" r:id="rId5" imgW="5715000" imgH="6429375" progId="MSGraph.Chart.8">
                  <p:embed followColorScheme="full"/>
                </p:oleObj>
              </mc:Choice>
              <mc:Fallback>
                <p:oleObj name="Chart" r:id="rId5" imgW="5715000" imgH="6429375" progId="MSGraph.Chart.8">
                  <p:embed followColorScheme="full"/>
                  <p:pic>
                    <p:nvPicPr>
                      <p:cNvPr id="4" name="TPChart">
                        <a:extLst>
                          <a:ext uri="{FF2B5EF4-FFF2-40B4-BE49-F238E27FC236}">
                            <a16:creationId xmlns:a16="http://schemas.microsoft.com/office/drawing/2014/main" id="{A4421FEA-D998-4070-62D9-0F314F8FADCD}"/>
                          </a:ext>
                        </a:extLst>
                      </p:cNvPr>
                      <p:cNvPicPr/>
                      <p:nvPr/>
                    </p:nvPicPr>
                    <p:blipFill>
                      <a:blip r:embed="rId6"/>
                      <a:stretch>
                        <a:fillRect/>
                      </a:stretch>
                    </p:blipFill>
                    <p:spPr>
                      <a:xfrm>
                        <a:off x="5461000" y="957264"/>
                        <a:ext cx="5715000" cy="6429375"/>
                      </a:xfrm>
                      <a:prstGeom prst="rect">
                        <a:avLst/>
                      </a:prstGeom>
                    </p:spPr>
                  </p:pic>
                </p:oleObj>
              </mc:Fallback>
            </mc:AlternateContent>
          </a:graphicData>
        </a:graphic>
      </p:graphicFrame>
      <p:sp>
        <p:nvSpPr>
          <p:cNvPr id="2" name="TPQuestion">
            <a:extLst>
              <a:ext uri="{FF2B5EF4-FFF2-40B4-BE49-F238E27FC236}">
                <a16:creationId xmlns:a16="http://schemas.microsoft.com/office/drawing/2014/main" id="{AF37C49B-BA54-625C-06D2-D17773C7EF4E}"/>
              </a:ext>
            </a:extLst>
          </p:cNvPr>
          <p:cNvSpPr>
            <a:spLocks noGrp="1"/>
          </p:cNvSpPr>
          <p:nvPr>
            <p:ph type="title"/>
          </p:nvPr>
        </p:nvSpPr>
        <p:spPr>
          <a:xfrm>
            <a:off x="1676400" y="0"/>
            <a:ext cx="8928100" cy="1265238"/>
          </a:xfrm>
        </p:spPr>
        <p:txBody>
          <a:bodyPr>
            <a:noAutofit/>
          </a:bodyPr>
          <a:lstStyle/>
          <a:p>
            <a:pPr>
              <a:lnSpc>
                <a:spcPts val="3600"/>
              </a:lnSpc>
            </a:pPr>
            <a:br>
              <a:rPr lang="en-US" sz="3600" dirty="0"/>
            </a:br>
            <a:r>
              <a:rPr lang="en-US" sz="3600" dirty="0"/>
              <a:t>What sanction is appropriate? </a:t>
            </a:r>
            <a:br>
              <a:rPr lang="en-US" sz="3600" dirty="0"/>
            </a:br>
            <a:endParaRPr lang="en-US" sz="3600" dirty="0"/>
          </a:p>
        </p:txBody>
      </p:sp>
      <p:sp>
        <p:nvSpPr>
          <p:cNvPr id="3" name="TPAnswers">
            <a:extLst>
              <a:ext uri="{FF2B5EF4-FFF2-40B4-BE49-F238E27FC236}">
                <a16:creationId xmlns:a16="http://schemas.microsoft.com/office/drawing/2014/main" id="{647F977B-397A-C012-BA67-8AD8F03051A5}"/>
              </a:ext>
            </a:extLst>
          </p:cNvPr>
          <p:cNvSpPr>
            <a:spLocks noGrp="1"/>
          </p:cNvSpPr>
          <p:nvPr>
            <p:ph type="body" idx="1"/>
            <p:custDataLst>
              <p:tags r:id="rId3"/>
            </p:custDataLst>
          </p:nvPr>
        </p:nvSpPr>
        <p:spPr>
          <a:xfrm>
            <a:off x="1981200" y="1600200"/>
            <a:ext cx="4114800" cy="4526280"/>
          </a:xfrm>
        </p:spPr>
        <p:txBody>
          <a:bodyPr>
            <a:normAutofit/>
          </a:bodyPr>
          <a:lstStyle/>
          <a:p>
            <a:pPr marL="514350" indent="-514350">
              <a:spcBef>
                <a:spcPct val="20000"/>
              </a:spcBef>
              <a:buFont typeface="Wingdings"/>
              <a:buAutoNum type="alphaUcPeriod"/>
            </a:pPr>
            <a:r>
              <a:rPr lang="en-US" sz="3200" dirty="0"/>
              <a:t>Public reprimand</a:t>
            </a:r>
          </a:p>
          <a:p>
            <a:pPr marL="514350" indent="-514350">
              <a:spcBef>
                <a:spcPct val="20000"/>
              </a:spcBef>
              <a:buFont typeface="Wingdings"/>
              <a:buAutoNum type="alphaUcPeriod"/>
            </a:pPr>
            <a:r>
              <a:rPr lang="en-US" sz="3200" dirty="0"/>
              <a:t>Suspension for less than 60 days</a:t>
            </a:r>
          </a:p>
          <a:p>
            <a:pPr marL="514350" indent="-514350">
              <a:spcBef>
                <a:spcPct val="20000"/>
              </a:spcBef>
              <a:buFont typeface="Wingdings"/>
              <a:buAutoNum type="alphaUcPeriod"/>
            </a:pPr>
            <a:r>
              <a:rPr lang="en-US" sz="3200" dirty="0"/>
              <a:t>Suspension for more than 60 days.</a:t>
            </a:r>
          </a:p>
          <a:p>
            <a:pPr marL="514350" indent="-514350">
              <a:spcBef>
                <a:spcPct val="20000"/>
              </a:spcBef>
              <a:buFont typeface="Wingdings"/>
              <a:buAutoNum type="alphaUcPeriod"/>
            </a:pPr>
            <a:r>
              <a:rPr lang="en-US" sz="3200" dirty="0"/>
              <a:t>Disbarment </a:t>
            </a:r>
          </a:p>
        </p:txBody>
      </p:sp>
    </p:spTree>
    <p:custDataLst>
      <p:tags r:id="rId1"/>
    </p:custDataLst>
    <p:extLst>
      <p:ext uri="{BB962C8B-B14F-4D97-AF65-F5344CB8AC3E}">
        <p14:creationId xmlns:p14="http://schemas.microsoft.com/office/powerpoint/2010/main" val="34856498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049B7-47E3-3E32-8A2F-989A9C65641E}"/>
            </a:ext>
          </a:extLst>
        </p:cNvPr>
        <p:cNvGrpSpPr/>
        <p:nvPr/>
      </p:nvGrpSpPr>
      <p:grpSpPr>
        <a:xfrm>
          <a:off x="0" y="0"/>
          <a:ext cx="0" cy="0"/>
          <a:chOff x="0" y="0"/>
          <a:chExt cx="0" cy="0"/>
        </a:xfrm>
      </p:grpSpPr>
      <p:graphicFrame>
        <p:nvGraphicFramePr>
          <p:cNvPr id="4" name="TPChart">
            <a:extLst>
              <a:ext uri="{FF2B5EF4-FFF2-40B4-BE49-F238E27FC236}">
                <a16:creationId xmlns:a16="http://schemas.microsoft.com/office/drawing/2014/main" id="{024767F3-7D27-E94A-AAED-94C2D4464223}"/>
              </a:ext>
            </a:extLst>
          </p:cNvPr>
          <p:cNvGraphicFramePr>
            <a:graphicFrameLocks noChangeAspect="1"/>
          </p:cNvGraphicFramePr>
          <p:nvPr>
            <p:custDataLst>
              <p:tags r:id="rId2"/>
            </p:custDataLst>
          </p:nvPr>
        </p:nvGraphicFramePr>
        <p:xfrm>
          <a:off x="5461000" y="957264"/>
          <a:ext cx="5715000" cy="6429375"/>
        </p:xfrm>
        <a:graphic>
          <a:graphicData uri="http://schemas.openxmlformats.org/presentationml/2006/ole">
            <mc:AlternateContent xmlns:mc="http://schemas.openxmlformats.org/markup-compatibility/2006">
              <mc:Choice xmlns:v="urn:schemas-microsoft-com:vml" Requires="v">
                <p:oleObj name="Chart" r:id="rId5" imgW="5715000" imgH="6429375" progId="MSGraph.Chart.8">
                  <p:embed followColorScheme="full"/>
                </p:oleObj>
              </mc:Choice>
              <mc:Fallback>
                <p:oleObj name="Chart" r:id="rId5" imgW="5715000" imgH="6429375" progId="MSGraph.Chart.8">
                  <p:embed followColorScheme="full"/>
                  <p:pic>
                    <p:nvPicPr>
                      <p:cNvPr id="4" name="TPChart">
                        <a:extLst>
                          <a:ext uri="{FF2B5EF4-FFF2-40B4-BE49-F238E27FC236}">
                            <a16:creationId xmlns:a16="http://schemas.microsoft.com/office/drawing/2014/main" id="{72B86B99-BA2F-9621-7252-0727D912E9E5}"/>
                          </a:ext>
                        </a:extLst>
                      </p:cNvPr>
                      <p:cNvPicPr/>
                      <p:nvPr/>
                    </p:nvPicPr>
                    <p:blipFill>
                      <a:blip r:embed="rId6"/>
                      <a:stretch>
                        <a:fillRect/>
                      </a:stretch>
                    </p:blipFill>
                    <p:spPr>
                      <a:xfrm>
                        <a:off x="5461000" y="957264"/>
                        <a:ext cx="5715000" cy="6429375"/>
                      </a:xfrm>
                      <a:prstGeom prst="rect">
                        <a:avLst/>
                      </a:prstGeom>
                    </p:spPr>
                  </p:pic>
                </p:oleObj>
              </mc:Fallback>
            </mc:AlternateContent>
          </a:graphicData>
        </a:graphic>
      </p:graphicFrame>
      <p:sp>
        <p:nvSpPr>
          <p:cNvPr id="2" name="TPQuestion">
            <a:extLst>
              <a:ext uri="{FF2B5EF4-FFF2-40B4-BE49-F238E27FC236}">
                <a16:creationId xmlns:a16="http://schemas.microsoft.com/office/drawing/2014/main" id="{8BD8EBEA-901A-4F47-2DB0-EF3ABCEFE10B}"/>
              </a:ext>
            </a:extLst>
          </p:cNvPr>
          <p:cNvSpPr>
            <a:spLocks noGrp="1"/>
          </p:cNvSpPr>
          <p:nvPr>
            <p:ph type="title"/>
          </p:nvPr>
        </p:nvSpPr>
        <p:spPr>
          <a:xfrm>
            <a:off x="1676400" y="0"/>
            <a:ext cx="8928100" cy="1265238"/>
          </a:xfrm>
        </p:spPr>
        <p:txBody>
          <a:bodyPr>
            <a:noAutofit/>
          </a:bodyPr>
          <a:lstStyle/>
          <a:p>
            <a:pPr>
              <a:lnSpc>
                <a:spcPts val="3600"/>
              </a:lnSpc>
            </a:pPr>
            <a:br>
              <a:rPr lang="en-US" sz="3600" dirty="0"/>
            </a:br>
            <a:r>
              <a:rPr lang="en-US" sz="3600" dirty="0"/>
              <a:t>What sanction is appropriate? </a:t>
            </a:r>
            <a:br>
              <a:rPr lang="en-US" sz="3600" dirty="0"/>
            </a:br>
            <a:endParaRPr lang="en-US" sz="3600" dirty="0"/>
          </a:p>
        </p:txBody>
      </p:sp>
      <p:sp>
        <p:nvSpPr>
          <p:cNvPr id="3" name="TPAnswers">
            <a:extLst>
              <a:ext uri="{FF2B5EF4-FFF2-40B4-BE49-F238E27FC236}">
                <a16:creationId xmlns:a16="http://schemas.microsoft.com/office/drawing/2014/main" id="{12F030C4-C8F1-C4F6-0379-48EF870C8751}"/>
              </a:ext>
            </a:extLst>
          </p:cNvPr>
          <p:cNvSpPr>
            <a:spLocks noGrp="1"/>
          </p:cNvSpPr>
          <p:nvPr>
            <p:ph type="body" idx="1"/>
            <p:custDataLst>
              <p:tags r:id="rId3"/>
            </p:custDataLst>
          </p:nvPr>
        </p:nvSpPr>
        <p:spPr>
          <a:xfrm>
            <a:off x="1981200" y="1600200"/>
            <a:ext cx="4114800" cy="4526280"/>
          </a:xfrm>
        </p:spPr>
        <p:txBody>
          <a:bodyPr>
            <a:normAutofit/>
          </a:bodyPr>
          <a:lstStyle/>
          <a:p>
            <a:pPr marL="514350" indent="-514350">
              <a:spcBef>
                <a:spcPct val="20000"/>
              </a:spcBef>
              <a:buFont typeface="Wingdings"/>
              <a:buAutoNum type="alphaUcPeriod"/>
            </a:pPr>
            <a:r>
              <a:rPr lang="en-US" sz="3200" dirty="0"/>
              <a:t>Public reprimand</a:t>
            </a:r>
          </a:p>
          <a:p>
            <a:pPr marL="514350" indent="-514350">
              <a:spcBef>
                <a:spcPct val="20000"/>
              </a:spcBef>
              <a:buFont typeface="Wingdings"/>
              <a:buAutoNum type="alphaUcPeriod"/>
            </a:pPr>
            <a:r>
              <a:rPr lang="en-US" sz="3200" dirty="0"/>
              <a:t>Suspension for less than 60 days</a:t>
            </a:r>
          </a:p>
          <a:p>
            <a:pPr marL="514350" indent="-514350">
              <a:spcBef>
                <a:spcPct val="20000"/>
              </a:spcBef>
              <a:buFont typeface="Wingdings"/>
              <a:buAutoNum type="alphaUcPeriod"/>
            </a:pPr>
            <a:r>
              <a:rPr lang="en-US" sz="3200" dirty="0"/>
              <a:t>Suspension for more than 60 days.</a:t>
            </a:r>
          </a:p>
          <a:p>
            <a:pPr marL="514350" indent="-514350">
              <a:spcBef>
                <a:spcPct val="20000"/>
              </a:spcBef>
              <a:buFont typeface="Wingdings"/>
              <a:buAutoNum type="alphaUcPeriod"/>
            </a:pPr>
            <a:r>
              <a:rPr lang="en-US" sz="3200" b="1" i="1" dirty="0"/>
              <a:t>Disbarment</a:t>
            </a:r>
            <a:r>
              <a:rPr lang="en-US" sz="3200" dirty="0"/>
              <a:t> </a:t>
            </a:r>
          </a:p>
        </p:txBody>
      </p:sp>
    </p:spTree>
    <p:custDataLst>
      <p:tags r:id="rId1"/>
    </p:custDataLst>
    <p:extLst>
      <p:ext uri="{BB962C8B-B14F-4D97-AF65-F5344CB8AC3E}">
        <p14:creationId xmlns:p14="http://schemas.microsoft.com/office/powerpoint/2010/main" val="6745620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ABC5469-142A-8C41-B492-57E471BEA307}"/>
              </a:ext>
            </a:extLst>
          </p:cNvPr>
          <p:cNvSpPr>
            <a:spLocks noGrp="1"/>
          </p:cNvSpPr>
          <p:nvPr>
            <p:ph type="title"/>
          </p:nvPr>
        </p:nvSpPr>
        <p:spPr>
          <a:xfrm>
            <a:off x="6739128" y="638089"/>
            <a:ext cx="4818888" cy="1476801"/>
          </a:xfrm>
        </p:spPr>
        <p:txBody>
          <a:bodyPr vert="horz" lIns="91440" tIns="45720" rIns="91440" bIns="45720" rtlCol="0" anchor="b">
            <a:normAutofit/>
          </a:bodyPr>
          <a:lstStyle/>
          <a:p>
            <a:r>
              <a:rPr lang="en-US" sz="5400" kern="1200" dirty="0">
                <a:solidFill>
                  <a:schemeClr val="tx1"/>
                </a:solidFill>
                <a:latin typeface="+mj-lt"/>
                <a:ea typeface="+mj-ea"/>
                <a:cs typeface="+mj-cs"/>
              </a:rPr>
              <a:t>Today’s Lineup</a:t>
            </a:r>
          </a:p>
        </p:txBody>
      </p:sp>
      <p:pic>
        <p:nvPicPr>
          <p:cNvPr id="8" name="Content Placeholder 7" descr="A group of people standing in front of a wall&#10;&#10;Description automatically generated">
            <a:extLst>
              <a:ext uri="{FF2B5EF4-FFF2-40B4-BE49-F238E27FC236}">
                <a16:creationId xmlns:a16="http://schemas.microsoft.com/office/drawing/2014/main" id="{59754433-10D8-E0F0-B5BD-238E44FBC192}"/>
              </a:ext>
            </a:extLst>
          </p:cNvPr>
          <p:cNvPicPr>
            <a:picLocks noGrp="1" noChangeAspect="1"/>
          </p:cNvPicPr>
          <p:nvPr>
            <p:ph sz="half" idx="2"/>
          </p:nvPr>
        </p:nvPicPr>
        <p:blipFill>
          <a:blip r:embed="rId2"/>
          <a:stretch>
            <a:fillRect/>
          </a:stretch>
        </p:blipFill>
        <p:spPr>
          <a:xfrm>
            <a:off x="630936" y="1609344"/>
            <a:ext cx="5458968" cy="3639311"/>
          </a:xfrm>
          <a:prstGeom prst="rect">
            <a:avLst/>
          </a:prstGeom>
        </p:spPr>
      </p:pic>
      <p:sp>
        <p:nvSpPr>
          <p:cNvPr id="18"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8C5054B5-BD4D-4B91-819B-A32EB7A86B56}"/>
              </a:ext>
            </a:extLst>
          </p:cNvPr>
          <p:cNvSpPr>
            <a:spLocks noGrp="1"/>
          </p:cNvSpPr>
          <p:nvPr>
            <p:ph sz="half" idx="1"/>
          </p:nvPr>
        </p:nvSpPr>
        <p:spPr>
          <a:xfrm>
            <a:off x="6739128" y="2391156"/>
            <a:ext cx="4818888" cy="4299828"/>
          </a:xfrm>
        </p:spPr>
        <p:txBody>
          <a:bodyPr vert="horz" lIns="91440" tIns="45720" rIns="91440" bIns="45720" rtlCol="0" anchor="t">
            <a:normAutofit fontScale="55000" lnSpcReduction="20000"/>
          </a:bodyPr>
          <a:lstStyle/>
          <a:p>
            <a:endParaRPr lang="en-US" sz="2400" dirty="0"/>
          </a:p>
          <a:p>
            <a:r>
              <a:rPr lang="en-US" sz="3400" dirty="0"/>
              <a:t>Artificial Intelligence. Foolish Lawyers</a:t>
            </a:r>
          </a:p>
          <a:p>
            <a:r>
              <a:rPr lang="en-US" sz="3400" dirty="0"/>
              <a:t>Disclosing Adverse Authority (and Correcting Opposing Counsel’s Mistakes)</a:t>
            </a:r>
          </a:p>
          <a:p>
            <a:r>
              <a:rPr lang="en-US" sz="3400" dirty="0"/>
              <a:t>Responding to Online Client Reviews </a:t>
            </a:r>
          </a:p>
          <a:p>
            <a:r>
              <a:rPr lang="en-US" sz="3400" dirty="0"/>
              <a:t>Criticizing Judges vs. Intimidating Judges </a:t>
            </a:r>
          </a:p>
          <a:p>
            <a:r>
              <a:rPr lang="en-US" sz="3400" dirty="0"/>
              <a:t>The Ethics of Tricking Witnesses </a:t>
            </a:r>
          </a:p>
          <a:p>
            <a:r>
              <a:rPr lang="en-US" sz="3400" dirty="0"/>
              <a:t>ABA Ethics Opinion 522:  Lawyer’s Obligation to Disclose Information About Grounds for a Judge’s Disqualification</a:t>
            </a:r>
          </a:p>
          <a:p>
            <a:r>
              <a:rPr lang="en-US" sz="3400" dirty="0"/>
              <a:t>ABA Ethics Opinion 520:  A Lawyer’s Obligation to Convey Information to a Former Client or Successor Counsel</a:t>
            </a:r>
          </a:p>
          <a:p>
            <a:endParaRPr lang="en-US" sz="2400" dirty="0"/>
          </a:p>
        </p:txBody>
      </p:sp>
    </p:spTree>
    <p:extLst>
      <p:ext uri="{BB962C8B-B14F-4D97-AF65-F5344CB8AC3E}">
        <p14:creationId xmlns:p14="http://schemas.microsoft.com/office/powerpoint/2010/main" val="1160558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615DFB3E-5714-BBC8-F6F3-DEC4EC39C3EF}"/>
              </a:ext>
            </a:extLst>
          </p:cNvPr>
          <p:cNvSpPr>
            <a:spLocks noGrp="1"/>
          </p:cNvSpPr>
          <p:nvPr>
            <p:ph type="title"/>
          </p:nvPr>
        </p:nvSpPr>
        <p:spPr>
          <a:xfrm>
            <a:off x="660042" y="891652"/>
            <a:ext cx="4412021" cy="3030724"/>
          </a:xfrm>
        </p:spPr>
        <p:txBody>
          <a:bodyPr vert="horz" lIns="91440" tIns="45720" rIns="91440" bIns="45720" rtlCol="0" anchor="b">
            <a:normAutofit/>
          </a:bodyPr>
          <a:lstStyle/>
          <a:p>
            <a:pPr algn="ctr"/>
            <a:r>
              <a:rPr lang="en-US" sz="4000" kern="1200" dirty="0">
                <a:solidFill>
                  <a:srgbClr val="FFFFFF"/>
                </a:solidFill>
                <a:latin typeface="+mj-lt"/>
                <a:ea typeface="+mj-ea"/>
                <a:cs typeface="+mj-cs"/>
              </a:rPr>
              <a:t>The Ethics of Tricking Witnesses</a:t>
            </a:r>
          </a:p>
        </p:txBody>
      </p:sp>
      <p:pic>
        <p:nvPicPr>
          <p:cNvPr id="7" name="Content Placeholder 6" descr="Today's word of the day: skulduggery Meaning: dishonesty or trickery. Used  in a sentence: I don't want any skulduggery out of you.">
            <a:extLst>
              <a:ext uri="{FF2B5EF4-FFF2-40B4-BE49-F238E27FC236}">
                <a16:creationId xmlns:a16="http://schemas.microsoft.com/office/drawing/2014/main" id="{E48FEB81-1E6F-E459-F93D-7F26883C9B20}"/>
              </a:ext>
            </a:extLst>
          </p:cNvPr>
          <p:cNvPicPr>
            <a:picLocks noGrp="1" noChangeAspect="1"/>
          </p:cNvPicPr>
          <p:nvPr>
            <p:ph idx="1"/>
          </p:nvPr>
        </p:nvPicPr>
        <p:blipFill>
          <a:blip r:embed="rId2"/>
          <a:stretch>
            <a:fillRect/>
          </a:stretch>
        </p:blipFill>
        <p:spPr>
          <a:xfrm>
            <a:off x="6931979" y="457199"/>
            <a:ext cx="3936362" cy="5899152"/>
          </a:xfrm>
          <a:prstGeom prst="rect">
            <a:avLst/>
          </a:prstGeom>
        </p:spPr>
      </p:pic>
    </p:spTree>
    <p:extLst>
      <p:ext uri="{BB962C8B-B14F-4D97-AF65-F5344CB8AC3E}">
        <p14:creationId xmlns:p14="http://schemas.microsoft.com/office/powerpoint/2010/main" val="42062941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Deception &amp; Trickery</a:t>
            </a:r>
          </a:p>
        </p:txBody>
      </p:sp>
      <p:pic>
        <p:nvPicPr>
          <p:cNvPr id="7" name="Content Placeholder 6" descr="jury.jpeg"/>
          <p:cNvPicPr>
            <a:picLocks noGrp="1" noChangeAspect="1"/>
          </p:cNvPicPr>
          <p:nvPr>
            <p:ph sz="quarter" idx="1"/>
          </p:nvPr>
        </p:nvPicPr>
        <p:blipFill>
          <a:blip r:embed="rId2" cstate="print">
            <a:extLst>
              <a:ext uri="{28A0092B-C50C-407E-A947-70E740481C1C}">
                <a14:useLocalDpi xmlns:a14="http://schemas.microsoft.com/office/drawing/2010/main" val="0"/>
              </a:ext>
            </a:extLst>
          </a:blip>
          <a:srcRect t="-28574" b="-28574"/>
          <a:stretch>
            <a:fillRect/>
          </a:stretch>
        </p:blipFill>
        <p:spPr>
          <a:xfrm rot="5400000">
            <a:off x="2133600" y="1589567"/>
            <a:ext cx="3886200" cy="4572000"/>
          </a:xfrm>
        </p:spPr>
      </p:pic>
      <p:sp>
        <p:nvSpPr>
          <p:cNvPr id="6" name="Content Placeholder 5"/>
          <p:cNvSpPr>
            <a:spLocks noGrp="1"/>
          </p:cNvSpPr>
          <p:nvPr>
            <p:ph sz="quarter" idx="2"/>
          </p:nvPr>
        </p:nvSpPr>
        <p:spPr/>
        <p:txBody>
          <a:bodyPr/>
          <a:lstStyle/>
          <a:p>
            <a:r>
              <a:rPr lang="en-US" i="1" dirty="0"/>
              <a:t>United States v. Thoreen</a:t>
            </a:r>
            <a:r>
              <a:rPr lang="en-US" dirty="0"/>
              <a:t>, 653 F.2d 1332 (9</a:t>
            </a:r>
            <a:r>
              <a:rPr lang="en-US" baseline="30000" dirty="0"/>
              <a:t>th</a:t>
            </a:r>
            <a:r>
              <a:rPr lang="en-US" dirty="0"/>
              <a:t> Cir. 1981). </a:t>
            </a:r>
          </a:p>
          <a:p>
            <a:pPr lvl="1"/>
            <a:r>
              <a:rPr lang="en-US" dirty="0"/>
              <a:t>Lawyer tricks witness into misidentifying defendant (when identification of defendant was not at issue in the case)</a:t>
            </a:r>
          </a:p>
          <a:p>
            <a:pPr lvl="1"/>
            <a:r>
              <a:rPr lang="en-US" dirty="0"/>
              <a:t>Contempt of court</a:t>
            </a:r>
          </a:p>
          <a:p>
            <a:pPr lvl="1"/>
            <a:r>
              <a:rPr lang="en-US" dirty="0"/>
              <a:t>Zealous advocacy or misconduct?</a:t>
            </a:r>
          </a:p>
        </p:txBody>
      </p:sp>
    </p:spTree>
    <p:extLst>
      <p:ext uri="{BB962C8B-B14F-4D97-AF65-F5344CB8AC3E}">
        <p14:creationId xmlns:p14="http://schemas.microsoft.com/office/powerpoint/2010/main" val="40782714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AB8C447D-08D6-7E81-297E-DE340A293249}"/>
              </a:ext>
            </a:extLst>
          </p:cNvPr>
          <p:cNvPicPr>
            <a:picLocks noChangeAspect="1"/>
          </p:cNvPicPr>
          <p:nvPr/>
        </p:nvPicPr>
        <p:blipFill>
          <a:blip r:embed="rId3"/>
          <a:stretch>
            <a:fillRect/>
          </a:stretch>
        </p:blipFill>
        <p:spPr>
          <a:xfrm>
            <a:off x="3094181" y="457200"/>
            <a:ext cx="6003638" cy="5943600"/>
          </a:xfrm>
          <a:prstGeom prst="rect">
            <a:avLst/>
          </a:prstGeom>
        </p:spPr>
      </p:pic>
    </p:spTree>
    <p:extLst>
      <p:ext uri="{BB962C8B-B14F-4D97-AF65-F5344CB8AC3E}">
        <p14:creationId xmlns:p14="http://schemas.microsoft.com/office/powerpoint/2010/main" val="11437875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CD160-5658-64AC-E8CA-2A0D051B463D}"/>
              </a:ext>
            </a:extLst>
          </p:cNvPr>
          <p:cNvSpPr>
            <a:spLocks noGrp="1"/>
          </p:cNvSpPr>
          <p:nvPr>
            <p:ph type="title"/>
          </p:nvPr>
        </p:nvSpPr>
        <p:spPr/>
        <p:txBody>
          <a:bodyPr/>
          <a:lstStyle/>
          <a:p>
            <a:pPr algn="ctr"/>
            <a:r>
              <a:rPr lang="en-US" dirty="0"/>
              <a:t>Potential Rule Violations</a:t>
            </a:r>
          </a:p>
        </p:txBody>
      </p:sp>
      <p:sp>
        <p:nvSpPr>
          <p:cNvPr id="3" name="Content Placeholder 2">
            <a:extLst>
              <a:ext uri="{FF2B5EF4-FFF2-40B4-BE49-F238E27FC236}">
                <a16:creationId xmlns:a16="http://schemas.microsoft.com/office/drawing/2014/main" id="{47E4CF18-A233-CF83-99D9-560AFD8400D6}"/>
              </a:ext>
            </a:extLst>
          </p:cNvPr>
          <p:cNvSpPr>
            <a:spLocks noGrp="1"/>
          </p:cNvSpPr>
          <p:nvPr>
            <p:ph idx="1"/>
          </p:nvPr>
        </p:nvSpPr>
        <p:spPr/>
        <p:txBody>
          <a:bodyPr>
            <a:normAutofit fontScale="70000" lnSpcReduction="20000"/>
          </a:bodyPr>
          <a:lstStyle/>
          <a:p>
            <a:pPr marL="0" indent="0">
              <a:buNone/>
            </a:pPr>
            <a:r>
              <a:rPr lang="en-US" dirty="0"/>
              <a:t>• Rule 3.3(a)(1): “A lawyer shall not knowingly make a false statement of material fact or</a:t>
            </a:r>
          </a:p>
          <a:p>
            <a:pPr marL="0" indent="0">
              <a:buNone/>
            </a:pPr>
            <a:r>
              <a:rPr lang="en-US" dirty="0"/>
              <a:t>law to the tribunal.”</a:t>
            </a:r>
          </a:p>
          <a:p>
            <a:pPr marL="0" indent="0">
              <a:buNone/>
            </a:pPr>
            <a:r>
              <a:rPr lang="en-US" dirty="0"/>
              <a:t>• Rule 3.3(b): “A lawyer shall not knowingly offer or use evidence that the lawyer</a:t>
            </a:r>
          </a:p>
          <a:p>
            <a:pPr marL="0" indent="0">
              <a:buNone/>
            </a:pPr>
            <a:r>
              <a:rPr lang="en-US" dirty="0"/>
              <a:t>knows to be false.”</a:t>
            </a:r>
          </a:p>
          <a:p>
            <a:pPr marL="0" indent="0">
              <a:buNone/>
            </a:pPr>
            <a:r>
              <a:rPr lang="en-US" dirty="0"/>
              <a:t>• Rule 3.4(b): “A lawyer shall not falsify evidence.”</a:t>
            </a:r>
          </a:p>
          <a:p>
            <a:pPr marL="0" indent="0">
              <a:buNone/>
            </a:pPr>
            <a:r>
              <a:rPr lang="en-US" dirty="0"/>
              <a:t>• Rule 8.4(c): “A lawyer shall not engage in conduct involving dishonesty, fraud, deceit</a:t>
            </a:r>
          </a:p>
          <a:p>
            <a:pPr marL="0" indent="0">
              <a:buNone/>
            </a:pPr>
            <a:r>
              <a:rPr lang="en-US" dirty="0"/>
              <a:t>or misrepresentation.”</a:t>
            </a:r>
          </a:p>
          <a:p>
            <a:pPr marL="0" indent="0">
              <a:buNone/>
            </a:pPr>
            <a:r>
              <a:rPr lang="en-US" dirty="0"/>
              <a:t>• Rule 5.1(c)(2): “A lawyer shall be responsible for another lawyer's violation of these rules</a:t>
            </a:r>
          </a:p>
          <a:p>
            <a:pPr marL="0" indent="0">
              <a:buNone/>
            </a:pPr>
            <a:r>
              <a:rPr lang="en-US" dirty="0"/>
              <a:t>if the lawyer has managerial authority in the law firm in which the other lawyer practices,</a:t>
            </a:r>
          </a:p>
          <a:p>
            <a:pPr marL="0" indent="0">
              <a:buNone/>
            </a:pPr>
            <a:r>
              <a:rPr lang="en-US" dirty="0"/>
              <a:t>or has direct supervisory authority over the other lawyer, and knows of the conduct at a</a:t>
            </a:r>
          </a:p>
          <a:p>
            <a:pPr marL="0" indent="0">
              <a:buNone/>
            </a:pPr>
            <a:r>
              <a:rPr lang="en-US" dirty="0"/>
              <a:t>time when its consequences can be avoided or mitigated but fails to take reasonable</a:t>
            </a:r>
          </a:p>
          <a:p>
            <a:pPr marL="0" indent="0">
              <a:buNone/>
            </a:pPr>
            <a:r>
              <a:rPr lang="en-US" dirty="0"/>
              <a:t>remedial action.”</a:t>
            </a:r>
          </a:p>
          <a:p>
            <a:pPr marL="0" indent="0">
              <a:buNone/>
            </a:pPr>
            <a:endParaRPr lang="en-US" dirty="0"/>
          </a:p>
        </p:txBody>
      </p:sp>
    </p:spTree>
    <p:extLst>
      <p:ext uri="{BB962C8B-B14F-4D97-AF65-F5344CB8AC3E}">
        <p14:creationId xmlns:p14="http://schemas.microsoft.com/office/powerpoint/2010/main" val="19132876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8F7543-EDDD-21AA-AFE2-39151023C35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1564768-F4E0-1EE9-2406-D197AA494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9872927-847B-7A3D-CC70-64DA7F0B6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5EF46B6-32A7-653C-EC5F-BCD4087B7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1B249A16-3936-1728-0AEE-E8242FF5FC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9D02C0B5-CB48-F16D-103A-6FACF8AB1DA6}"/>
              </a:ext>
            </a:extLst>
          </p:cNvPr>
          <p:cNvPicPr>
            <a:picLocks noChangeAspect="1"/>
          </p:cNvPicPr>
          <p:nvPr/>
        </p:nvPicPr>
        <p:blipFill>
          <a:blip r:embed="rId3"/>
          <a:stretch>
            <a:fillRect/>
          </a:stretch>
        </p:blipFill>
        <p:spPr>
          <a:xfrm>
            <a:off x="3094181" y="457200"/>
            <a:ext cx="6003638" cy="5943600"/>
          </a:xfrm>
          <a:prstGeom prst="rect">
            <a:avLst/>
          </a:prstGeom>
        </p:spPr>
      </p:pic>
    </p:spTree>
    <p:extLst>
      <p:ext uri="{BB962C8B-B14F-4D97-AF65-F5344CB8AC3E}">
        <p14:creationId xmlns:p14="http://schemas.microsoft.com/office/powerpoint/2010/main" val="1342442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5349C3E7-0D7A-17F4-C1AF-FCEEE629A7B9}"/>
              </a:ext>
            </a:extLst>
          </p:cNvPr>
          <p:cNvSpPr>
            <a:spLocks noGrp="1"/>
          </p:cNvSpPr>
          <p:nvPr>
            <p:ph type="title"/>
          </p:nvPr>
        </p:nvSpPr>
        <p:spPr>
          <a:xfrm>
            <a:off x="660042" y="891652"/>
            <a:ext cx="4412021" cy="3030724"/>
          </a:xfrm>
        </p:spPr>
        <p:txBody>
          <a:bodyPr vert="horz" lIns="91440" tIns="45720" rIns="91440" bIns="45720" rtlCol="0" anchor="b">
            <a:normAutofit/>
          </a:bodyPr>
          <a:lstStyle/>
          <a:p>
            <a:pPr algn="r"/>
            <a:br>
              <a:rPr lang="en-US" sz="2500" kern="1200" dirty="0">
                <a:solidFill>
                  <a:srgbClr val="FFFFFF"/>
                </a:solidFill>
                <a:latin typeface="+mj-lt"/>
                <a:ea typeface="+mj-ea"/>
                <a:cs typeface="+mj-cs"/>
              </a:rPr>
            </a:br>
            <a:br>
              <a:rPr lang="en-US" sz="2500" kern="1200" dirty="0">
                <a:solidFill>
                  <a:srgbClr val="FFFFFF"/>
                </a:solidFill>
                <a:latin typeface="+mj-lt"/>
                <a:ea typeface="+mj-ea"/>
                <a:cs typeface="+mj-cs"/>
              </a:rPr>
            </a:br>
            <a:r>
              <a:rPr lang="en-US" sz="2500" kern="1200" dirty="0">
                <a:solidFill>
                  <a:srgbClr val="FFFFFF"/>
                </a:solidFill>
                <a:latin typeface="+mj-lt"/>
                <a:ea typeface="+mj-ea"/>
                <a:cs typeface="+mj-cs"/>
              </a:rPr>
              <a:t>ABA Ethics Opinion 522:  Lawyer’s Obligation to Disclose Information About Grounds for a Judge’s Disqualification</a:t>
            </a:r>
            <a:br>
              <a:rPr lang="en-US" sz="2500" kern="1200" dirty="0">
                <a:solidFill>
                  <a:srgbClr val="FFFFFF"/>
                </a:solidFill>
                <a:latin typeface="+mj-lt"/>
                <a:ea typeface="+mj-ea"/>
                <a:cs typeface="+mj-cs"/>
              </a:rPr>
            </a:br>
            <a:br>
              <a:rPr lang="en-US" sz="2500" kern="1200" dirty="0">
                <a:solidFill>
                  <a:srgbClr val="FFFFFF"/>
                </a:solidFill>
                <a:latin typeface="+mj-lt"/>
                <a:ea typeface="+mj-ea"/>
                <a:cs typeface="+mj-cs"/>
              </a:rPr>
            </a:br>
            <a:endParaRPr lang="en-US" sz="2500" kern="1200" dirty="0">
              <a:solidFill>
                <a:srgbClr val="FFFFFF"/>
              </a:solidFill>
              <a:latin typeface="+mj-lt"/>
              <a:ea typeface="+mj-ea"/>
              <a:cs typeface="+mj-cs"/>
            </a:endParaRPr>
          </a:p>
        </p:txBody>
      </p:sp>
      <p:pic>
        <p:nvPicPr>
          <p:cNvPr id="8" name="Content Placeholder 7">
            <a:extLst>
              <a:ext uri="{FF2B5EF4-FFF2-40B4-BE49-F238E27FC236}">
                <a16:creationId xmlns:a16="http://schemas.microsoft.com/office/drawing/2014/main" id="{B08C094C-1679-C183-8A85-4539E446E5E7}"/>
              </a:ext>
            </a:extLst>
          </p:cNvPr>
          <p:cNvPicPr>
            <a:picLocks noGrp="1" noChangeAspect="1"/>
          </p:cNvPicPr>
          <p:nvPr>
            <p:ph idx="1"/>
          </p:nvPr>
        </p:nvPicPr>
        <p:blipFill>
          <a:blip r:embed="rId2"/>
          <a:stretch>
            <a:fillRect/>
          </a:stretch>
        </p:blipFill>
        <p:spPr>
          <a:xfrm>
            <a:off x="7255771" y="457199"/>
            <a:ext cx="3288777" cy="5899152"/>
          </a:xfrm>
          <a:prstGeom prst="rect">
            <a:avLst/>
          </a:prstGeom>
        </p:spPr>
      </p:pic>
    </p:spTree>
    <p:extLst>
      <p:ext uri="{BB962C8B-B14F-4D97-AF65-F5344CB8AC3E}">
        <p14:creationId xmlns:p14="http://schemas.microsoft.com/office/powerpoint/2010/main" val="42667706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int">
            <a:extLst>
              <a:ext uri="{FF2B5EF4-FFF2-40B4-BE49-F238E27FC236}">
                <a16:creationId xmlns:a16="http://schemas.microsoft.com/office/drawing/2014/main" id="{D380959B-464C-9ED8-C9EB-AB6FC997C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25448" y="8300"/>
            <a:ext cx="10966551"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06B83858-ED7D-57B6-6CAA-83168807C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5" cy="6858000"/>
          </a:xfrm>
          <a:prstGeom prst="rect">
            <a:avLst/>
          </a:prstGeom>
          <a:ln>
            <a:noFill/>
          </a:ln>
          <a:effectLst>
            <a:outerShdw blurRad="317500" dist="127000" dir="2400000" sx="95000" sy="95000" algn="t"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B11B89BC-82BD-09F6-A91D-33CD76A63120}"/>
              </a:ext>
            </a:extLst>
          </p:cNvPr>
          <p:cNvSpPr>
            <a:spLocks noGrp="1"/>
          </p:cNvSpPr>
          <p:nvPr>
            <p:ph type="title"/>
          </p:nvPr>
        </p:nvSpPr>
        <p:spPr>
          <a:xfrm>
            <a:off x="6106390" y="759126"/>
            <a:ext cx="4596245" cy="1711119"/>
          </a:xfrm>
        </p:spPr>
        <p:txBody>
          <a:bodyPr vert="horz" lIns="91440" tIns="45720" rIns="91440" bIns="45720" rtlCol="0" anchor="ctr">
            <a:normAutofit/>
          </a:bodyPr>
          <a:lstStyle/>
          <a:p>
            <a:r>
              <a:rPr lang="en-US" sz="2500" kern="1200" dirty="0">
                <a:solidFill>
                  <a:schemeClr val="tx1"/>
                </a:solidFill>
                <a:latin typeface="+mj-lt"/>
                <a:ea typeface="+mj-ea"/>
                <a:cs typeface="+mj-cs"/>
              </a:rPr>
              <a:t>ABA Ethics Opinion 522:  Lawyer’s Obligation to Disclose Information About Grounds for a Judge’s Disqualification</a:t>
            </a:r>
          </a:p>
        </p:txBody>
      </p:sp>
      <p:sp>
        <p:nvSpPr>
          <p:cNvPr id="17" name="Rectangle 16">
            <a:extLst>
              <a:ext uri="{FF2B5EF4-FFF2-40B4-BE49-F238E27FC236}">
                <a16:creationId xmlns:a16="http://schemas.microsoft.com/office/drawing/2014/main" id="{FF97FFD4-A8B9-3D4D-1623-7BE467E46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0200" cy="6858000"/>
          </a:xfrm>
          <a:prstGeom prst="rect">
            <a:avLst/>
          </a:prstGeom>
          <a:solidFill>
            <a:srgbClr val="FFFFFF"/>
          </a:solidFill>
          <a:ln>
            <a:noFill/>
          </a:ln>
          <a:effectLst>
            <a:outerShdw blurRad="190500" dist="139700" dir="300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7">
            <a:extLst>
              <a:ext uri="{FF2B5EF4-FFF2-40B4-BE49-F238E27FC236}">
                <a16:creationId xmlns:a16="http://schemas.microsoft.com/office/drawing/2014/main" id="{42E1A387-7BFF-67D5-5CC8-ABAD1CD77104}"/>
              </a:ext>
            </a:extLst>
          </p:cNvPr>
          <p:cNvPicPr>
            <a:picLocks noGrp="1" noChangeAspect="1"/>
          </p:cNvPicPr>
          <p:nvPr>
            <p:ph sz="half" idx="2"/>
          </p:nvPr>
        </p:nvPicPr>
        <p:blipFill>
          <a:blip r:embed="rId2"/>
          <a:stretch>
            <a:fillRect/>
          </a:stretch>
        </p:blipFill>
        <p:spPr>
          <a:xfrm>
            <a:off x="768873" y="2410372"/>
            <a:ext cx="3872455" cy="2071763"/>
          </a:xfrm>
          <a:prstGeom prst="rect">
            <a:avLst/>
          </a:prstGeom>
        </p:spPr>
      </p:pic>
      <p:sp>
        <p:nvSpPr>
          <p:cNvPr id="5" name="Content Placeholder 4">
            <a:extLst>
              <a:ext uri="{FF2B5EF4-FFF2-40B4-BE49-F238E27FC236}">
                <a16:creationId xmlns:a16="http://schemas.microsoft.com/office/drawing/2014/main" id="{3C0CFA0E-E937-EDB0-D935-2A5B52DCFB02}"/>
              </a:ext>
            </a:extLst>
          </p:cNvPr>
          <p:cNvSpPr>
            <a:spLocks noGrp="1"/>
          </p:cNvSpPr>
          <p:nvPr>
            <p:ph sz="half" idx="1"/>
          </p:nvPr>
        </p:nvSpPr>
        <p:spPr>
          <a:xfrm>
            <a:off x="6106390" y="2470244"/>
            <a:ext cx="4596245" cy="3769836"/>
          </a:xfrm>
        </p:spPr>
        <p:txBody>
          <a:bodyPr vert="horz" lIns="91440" tIns="45720" rIns="91440" bIns="45720" rtlCol="0" anchor="ctr">
            <a:normAutofit/>
          </a:bodyPr>
          <a:lstStyle/>
          <a:p>
            <a:r>
              <a:rPr lang="en-US" sz="2000" dirty="0"/>
              <a:t>A lawyer learns that co-counsel for another party in a consolidated civil action has engaged the judge’s spouse’s law firm for related consulting work on discovery strategy. depositions.</a:t>
            </a:r>
          </a:p>
          <a:p>
            <a:r>
              <a:rPr lang="en-US" sz="2000" dirty="0"/>
              <a:t>As a partner in the firm, the spouse is likely to benefit financially from the engagement.  So, recusal on the part of the judge would be required.</a:t>
            </a:r>
          </a:p>
          <a:p>
            <a:r>
              <a:rPr lang="en-US" sz="2000" dirty="0"/>
              <a:t>Does the lawyer have an obligation to notify the judge about these facts?</a:t>
            </a:r>
          </a:p>
        </p:txBody>
      </p:sp>
    </p:spTree>
    <p:extLst>
      <p:ext uri="{BB962C8B-B14F-4D97-AF65-F5344CB8AC3E}">
        <p14:creationId xmlns:p14="http://schemas.microsoft.com/office/powerpoint/2010/main" val="3055062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C5421-C1EE-D5ED-09F5-65AF0E1A600C}"/>
              </a:ext>
            </a:extLst>
          </p:cNvPr>
          <p:cNvSpPr>
            <a:spLocks noGrp="1"/>
          </p:cNvSpPr>
          <p:nvPr>
            <p:ph type="title"/>
          </p:nvPr>
        </p:nvSpPr>
        <p:spPr/>
        <p:txBody>
          <a:bodyPr>
            <a:noAutofit/>
          </a:bodyPr>
          <a:lstStyle/>
          <a:p>
            <a:r>
              <a:rPr lang="en-US" sz="3600" dirty="0"/>
              <a:t>ABA Ethics Opinion 522:  Lawyer’s Obligation to Disclose Information About Grounds for a Judge’s Disqualification</a:t>
            </a:r>
          </a:p>
        </p:txBody>
      </p:sp>
      <p:sp>
        <p:nvSpPr>
          <p:cNvPr id="3" name="Content Placeholder 2">
            <a:extLst>
              <a:ext uri="{FF2B5EF4-FFF2-40B4-BE49-F238E27FC236}">
                <a16:creationId xmlns:a16="http://schemas.microsoft.com/office/drawing/2014/main" id="{C45AA708-6330-05CC-14AE-8C4A4CFAB00D}"/>
              </a:ext>
            </a:extLst>
          </p:cNvPr>
          <p:cNvSpPr>
            <a:spLocks noGrp="1"/>
          </p:cNvSpPr>
          <p:nvPr>
            <p:ph idx="1"/>
          </p:nvPr>
        </p:nvSpPr>
        <p:spPr/>
        <p:txBody>
          <a:bodyPr>
            <a:normAutofit lnSpcReduction="10000"/>
          </a:bodyPr>
          <a:lstStyle/>
          <a:p>
            <a:r>
              <a:rPr lang="en-US" dirty="0"/>
              <a:t>under ABA Model Rule of Professional Conduct 8.4(d), lawyers are prohibited from engaging in conduct that is "prejudicial to the administration of justice." </a:t>
            </a:r>
          </a:p>
          <a:p>
            <a:r>
              <a:rPr lang="en-US" dirty="0"/>
              <a:t>when a lawyer knows of information reasonably likely to trigger a judge’s disqualification obligation under the Model Code of Judicial Conduct, the lawyer has an affirmative duty to speak up.</a:t>
            </a:r>
          </a:p>
          <a:p>
            <a:r>
              <a:rPr lang="en-US" dirty="0"/>
              <a:t>Limitation:  “Absent the client’s informed consent or an applicable exception to the duty of confidentiality, … the duty to disclose information reasonably likely to require recusal is subject to the duty of confidentiality under Model Rule 1.6(a) when that information is “relating to the representation of a client.”</a:t>
            </a:r>
          </a:p>
        </p:txBody>
      </p:sp>
    </p:spTree>
    <p:extLst>
      <p:ext uri="{BB962C8B-B14F-4D97-AF65-F5344CB8AC3E}">
        <p14:creationId xmlns:p14="http://schemas.microsoft.com/office/powerpoint/2010/main" val="28120868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FF72AD-F473-6C04-F730-F8DEC12758AD}"/>
            </a:ext>
          </a:extLst>
        </p:cNvPr>
        <p:cNvGrpSpPr/>
        <p:nvPr/>
      </p:nvGrpSpPr>
      <p:grpSpPr>
        <a:xfrm>
          <a:off x="0" y="0"/>
          <a:ext cx="0" cy="0"/>
          <a:chOff x="0" y="0"/>
          <a:chExt cx="0" cy="0"/>
        </a:xfrm>
      </p:grpSpPr>
      <p:sp>
        <p:nvSpPr>
          <p:cNvPr id="16" name="tint">
            <a:extLst>
              <a:ext uri="{FF2B5EF4-FFF2-40B4-BE49-F238E27FC236}">
                <a16:creationId xmlns:a16="http://schemas.microsoft.com/office/drawing/2014/main" id="{4623605D-0799-57BE-7DC4-9B162EE0E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25448" y="8300"/>
            <a:ext cx="10966551"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C354F92B-E1CD-61F1-D1D6-156DBECE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5" cy="6858000"/>
          </a:xfrm>
          <a:prstGeom prst="rect">
            <a:avLst/>
          </a:prstGeom>
          <a:ln>
            <a:noFill/>
          </a:ln>
          <a:effectLst>
            <a:outerShdw blurRad="317500" dist="127000" dir="2400000" sx="95000" sy="95000" algn="t"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FB734B76-F0CC-63DE-8763-959B55937F43}"/>
              </a:ext>
            </a:extLst>
          </p:cNvPr>
          <p:cNvSpPr>
            <a:spLocks noGrp="1"/>
          </p:cNvSpPr>
          <p:nvPr>
            <p:ph type="title"/>
          </p:nvPr>
        </p:nvSpPr>
        <p:spPr>
          <a:xfrm>
            <a:off x="6106390" y="759126"/>
            <a:ext cx="4596245" cy="1711119"/>
          </a:xfrm>
        </p:spPr>
        <p:txBody>
          <a:bodyPr vert="horz" lIns="91440" tIns="45720" rIns="91440" bIns="45720" rtlCol="0" anchor="ctr">
            <a:normAutofit/>
          </a:bodyPr>
          <a:lstStyle/>
          <a:p>
            <a:r>
              <a:rPr lang="en-US" sz="2500" kern="1200" dirty="0">
                <a:solidFill>
                  <a:schemeClr val="tx1"/>
                </a:solidFill>
                <a:latin typeface="+mj-lt"/>
                <a:ea typeface="+mj-ea"/>
                <a:cs typeface="+mj-cs"/>
              </a:rPr>
              <a:t>ABA Ethics Opinion 522:  Lawyer’s Obligation to Disclose Information About Grounds for a Judge’s Disqualification</a:t>
            </a:r>
          </a:p>
        </p:txBody>
      </p:sp>
      <p:sp>
        <p:nvSpPr>
          <p:cNvPr id="17" name="Rectangle 16">
            <a:extLst>
              <a:ext uri="{FF2B5EF4-FFF2-40B4-BE49-F238E27FC236}">
                <a16:creationId xmlns:a16="http://schemas.microsoft.com/office/drawing/2014/main" id="{5B9B074B-6BB2-951A-9B14-783486A676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0200" cy="6858000"/>
          </a:xfrm>
          <a:prstGeom prst="rect">
            <a:avLst/>
          </a:prstGeom>
          <a:solidFill>
            <a:srgbClr val="FFFFFF"/>
          </a:solidFill>
          <a:ln>
            <a:noFill/>
          </a:ln>
          <a:effectLst>
            <a:outerShdw blurRad="190500" dist="139700" dir="300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7">
            <a:extLst>
              <a:ext uri="{FF2B5EF4-FFF2-40B4-BE49-F238E27FC236}">
                <a16:creationId xmlns:a16="http://schemas.microsoft.com/office/drawing/2014/main" id="{BDCCA8E7-5427-EC1A-BD0F-CED903866CB7}"/>
              </a:ext>
            </a:extLst>
          </p:cNvPr>
          <p:cNvPicPr>
            <a:picLocks noGrp="1" noChangeAspect="1"/>
          </p:cNvPicPr>
          <p:nvPr>
            <p:ph sz="half" idx="2"/>
          </p:nvPr>
        </p:nvPicPr>
        <p:blipFill>
          <a:blip r:embed="rId2"/>
          <a:stretch>
            <a:fillRect/>
          </a:stretch>
        </p:blipFill>
        <p:spPr>
          <a:xfrm>
            <a:off x="768873" y="2410372"/>
            <a:ext cx="3872455" cy="2071763"/>
          </a:xfrm>
          <a:prstGeom prst="rect">
            <a:avLst/>
          </a:prstGeom>
        </p:spPr>
      </p:pic>
      <p:sp>
        <p:nvSpPr>
          <p:cNvPr id="5" name="Content Placeholder 4">
            <a:extLst>
              <a:ext uri="{FF2B5EF4-FFF2-40B4-BE49-F238E27FC236}">
                <a16:creationId xmlns:a16="http://schemas.microsoft.com/office/drawing/2014/main" id="{8CF8E38B-BDFA-04FD-E913-3A18AAB908BE}"/>
              </a:ext>
            </a:extLst>
          </p:cNvPr>
          <p:cNvSpPr>
            <a:spLocks noGrp="1"/>
          </p:cNvSpPr>
          <p:nvPr>
            <p:ph sz="half" idx="1"/>
          </p:nvPr>
        </p:nvSpPr>
        <p:spPr>
          <a:xfrm>
            <a:off x="6106390" y="2470244"/>
            <a:ext cx="4596245" cy="3769836"/>
          </a:xfrm>
        </p:spPr>
        <p:txBody>
          <a:bodyPr vert="horz" lIns="91440" tIns="45720" rIns="91440" bIns="45720" rtlCol="0" anchor="ctr">
            <a:normAutofit/>
          </a:bodyPr>
          <a:lstStyle/>
          <a:p>
            <a:r>
              <a:rPr lang="en-US" sz="2000" dirty="0"/>
              <a:t>A lawyer learns that co-counsel for another party in a consolidated civil action has engaged the judge’s spouse’s law firm for related consulting work on discovery strategy. depositions.</a:t>
            </a:r>
          </a:p>
          <a:p>
            <a:r>
              <a:rPr lang="en-US" sz="2000" dirty="0"/>
              <a:t>As a partner in the firm, the spouse is likely to benefit financially from the engagement.  So, recusal on the part of the judge would be required.</a:t>
            </a:r>
          </a:p>
          <a:p>
            <a:r>
              <a:rPr lang="en-US" sz="2000" dirty="0"/>
              <a:t>Does the lawyer have an obligation to notify the judge about these facts?</a:t>
            </a:r>
          </a:p>
        </p:txBody>
      </p:sp>
    </p:spTree>
    <p:extLst>
      <p:ext uri="{BB962C8B-B14F-4D97-AF65-F5344CB8AC3E}">
        <p14:creationId xmlns:p14="http://schemas.microsoft.com/office/powerpoint/2010/main" val="14909720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2C4F27-6D01-EEDB-2116-FD55930EE0C6}"/>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B46460D-7EFE-41A4-86ED-2040BE96D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9565F04-81FF-4C2A-C113-C6963E7D9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F8BE877-12D9-8A6B-0CF7-1E64B3252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3CDE7544-559C-FCA3-3633-1A1881E60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8345628C-4F0F-1A38-8417-3B65F4F8D9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16F8F4F6-CCF7-8054-8D9F-CD58C03315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FDDB2563-F2D8-23BC-AB8A-52D3D952B356}"/>
              </a:ext>
            </a:extLst>
          </p:cNvPr>
          <p:cNvSpPr>
            <a:spLocks noGrp="1"/>
          </p:cNvSpPr>
          <p:nvPr>
            <p:ph type="title"/>
          </p:nvPr>
        </p:nvSpPr>
        <p:spPr>
          <a:xfrm>
            <a:off x="660042" y="891652"/>
            <a:ext cx="4412021" cy="3030724"/>
          </a:xfrm>
        </p:spPr>
        <p:txBody>
          <a:bodyPr vert="horz" lIns="91440" tIns="45720" rIns="91440" bIns="45720" rtlCol="0" anchor="b">
            <a:normAutofit/>
          </a:bodyPr>
          <a:lstStyle/>
          <a:p>
            <a:br>
              <a:rPr lang="en-US" sz="2500" kern="1200" dirty="0">
                <a:solidFill>
                  <a:srgbClr val="FFFFFF"/>
                </a:solidFill>
                <a:latin typeface="+mj-lt"/>
                <a:ea typeface="+mj-ea"/>
                <a:cs typeface="+mj-cs"/>
              </a:rPr>
            </a:br>
            <a:br>
              <a:rPr lang="en-US" sz="2500" kern="1200" dirty="0">
                <a:solidFill>
                  <a:srgbClr val="FFFFFF"/>
                </a:solidFill>
                <a:latin typeface="+mj-lt"/>
                <a:ea typeface="+mj-ea"/>
                <a:cs typeface="+mj-cs"/>
              </a:rPr>
            </a:br>
            <a:r>
              <a:rPr lang="en-US" sz="2500" kern="1200" dirty="0">
                <a:solidFill>
                  <a:srgbClr val="FFFFFF"/>
                </a:solidFill>
                <a:latin typeface="+mj-lt"/>
                <a:ea typeface="+mj-ea"/>
                <a:cs typeface="+mj-cs"/>
              </a:rPr>
              <a:t>ABA Ethics Opinion 520:A Lawyer’s Obligation to Convey Information to a Former Client or Successor Counsel</a:t>
            </a:r>
            <a:br>
              <a:rPr lang="en-US" sz="2500" kern="1200" dirty="0">
                <a:solidFill>
                  <a:srgbClr val="FFFFFF"/>
                </a:solidFill>
                <a:latin typeface="+mj-lt"/>
                <a:ea typeface="+mj-ea"/>
                <a:cs typeface="+mj-cs"/>
              </a:rPr>
            </a:br>
            <a:br>
              <a:rPr lang="en-US" sz="2500" kern="1200" dirty="0">
                <a:solidFill>
                  <a:srgbClr val="FFFFFF"/>
                </a:solidFill>
                <a:latin typeface="+mj-lt"/>
                <a:ea typeface="+mj-ea"/>
                <a:cs typeface="+mj-cs"/>
              </a:rPr>
            </a:br>
            <a:endParaRPr lang="en-US" sz="2500" kern="1200" dirty="0">
              <a:solidFill>
                <a:srgbClr val="FFFFFF"/>
              </a:solidFill>
              <a:latin typeface="+mj-lt"/>
              <a:ea typeface="+mj-ea"/>
              <a:cs typeface="+mj-cs"/>
            </a:endParaRPr>
          </a:p>
        </p:txBody>
      </p:sp>
      <p:pic>
        <p:nvPicPr>
          <p:cNvPr id="6" name="Content Placeholder 5">
            <a:extLst>
              <a:ext uri="{FF2B5EF4-FFF2-40B4-BE49-F238E27FC236}">
                <a16:creationId xmlns:a16="http://schemas.microsoft.com/office/drawing/2014/main" id="{24F95859-CB02-34F1-C57F-8428DC74147D}"/>
              </a:ext>
            </a:extLst>
          </p:cNvPr>
          <p:cNvPicPr>
            <a:picLocks noGrp="1" noChangeAspect="1"/>
          </p:cNvPicPr>
          <p:nvPr>
            <p:ph idx="1"/>
          </p:nvPr>
        </p:nvPicPr>
        <p:blipFill>
          <a:blip r:embed="rId2"/>
          <a:stretch>
            <a:fillRect/>
          </a:stretch>
        </p:blipFill>
        <p:spPr>
          <a:xfrm>
            <a:off x="6611797" y="2365248"/>
            <a:ext cx="4920161" cy="2877312"/>
          </a:xfrm>
          <a:prstGeom prst="rect">
            <a:avLst/>
          </a:prstGeom>
        </p:spPr>
      </p:pic>
    </p:spTree>
    <p:extLst>
      <p:ext uri="{BB962C8B-B14F-4D97-AF65-F5344CB8AC3E}">
        <p14:creationId xmlns:p14="http://schemas.microsoft.com/office/powerpoint/2010/main" val="1234926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1CC5CC-92F1-5CED-8BD1-A3BB2E3AEC5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02F05521-0316-8B8B-9AAC-821B3D10F7F1}"/>
              </a:ext>
            </a:extLst>
          </p:cNvPr>
          <p:cNvSpPr txBox="1"/>
          <p:nvPr/>
        </p:nvSpPr>
        <p:spPr>
          <a:xfrm>
            <a:off x="4853988" y="320041"/>
            <a:ext cx="6707084" cy="389266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600" kern="1200" dirty="0">
                <a:solidFill>
                  <a:schemeClr val="tx1"/>
                </a:solidFill>
                <a:latin typeface="+mj-lt"/>
                <a:ea typeface="+mj-ea"/>
                <a:cs typeface="+mj-cs"/>
              </a:rPr>
              <a:t>Artificial Intelligence.  Foolish Lawyers.</a:t>
            </a:r>
          </a:p>
        </p:txBody>
      </p:sp>
      <p:pic>
        <p:nvPicPr>
          <p:cNvPr id="6" name="Picture 5" descr="A cartoon of a robot&#10;&#10;Description automatically generated">
            <a:extLst>
              <a:ext uri="{FF2B5EF4-FFF2-40B4-BE49-F238E27FC236}">
                <a16:creationId xmlns:a16="http://schemas.microsoft.com/office/drawing/2014/main" id="{0347ED2E-9B4E-3773-DB7B-6D08D870D8BF}"/>
              </a:ext>
            </a:extLst>
          </p:cNvPr>
          <p:cNvPicPr>
            <a:picLocks noChangeAspect="1"/>
          </p:cNvPicPr>
          <p:nvPr/>
        </p:nvPicPr>
        <p:blipFill>
          <a:blip r:embed="rId2"/>
          <a:stretch>
            <a:fillRect/>
          </a:stretch>
        </p:blipFill>
        <p:spPr>
          <a:xfrm>
            <a:off x="719159" y="320040"/>
            <a:ext cx="3289130" cy="5899785"/>
          </a:xfrm>
          <a:prstGeom prst="rect">
            <a:avLst/>
          </a:prstGeom>
        </p:spPr>
      </p:pic>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3987" y="4409267"/>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350718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88BE94-E5BD-50E5-DAD2-BA1465818812}"/>
            </a:ext>
          </a:extLst>
        </p:cNvPr>
        <p:cNvGrpSpPr/>
        <p:nvPr/>
      </p:nvGrpSpPr>
      <p:grpSpPr>
        <a:xfrm>
          <a:off x="0" y="0"/>
          <a:ext cx="0" cy="0"/>
          <a:chOff x="0" y="0"/>
          <a:chExt cx="0" cy="0"/>
        </a:xfrm>
      </p:grpSpPr>
      <p:sp>
        <p:nvSpPr>
          <p:cNvPr id="16" name="tint">
            <a:extLst>
              <a:ext uri="{FF2B5EF4-FFF2-40B4-BE49-F238E27FC236}">
                <a16:creationId xmlns:a16="http://schemas.microsoft.com/office/drawing/2014/main" id="{94BD7589-2501-0A1C-82C8-16FABE86F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25448" y="8300"/>
            <a:ext cx="10966551"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7FEC6DD5-1C36-A6B9-CC6C-809C87F51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5" cy="6858000"/>
          </a:xfrm>
          <a:prstGeom prst="rect">
            <a:avLst/>
          </a:prstGeom>
          <a:ln>
            <a:noFill/>
          </a:ln>
          <a:effectLst>
            <a:outerShdw blurRad="317500" dist="127000" dir="2400000" sx="95000" sy="95000" algn="t"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FA10AF2-01EA-2118-80D4-CEAA405537A7}"/>
              </a:ext>
            </a:extLst>
          </p:cNvPr>
          <p:cNvSpPr>
            <a:spLocks noGrp="1"/>
          </p:cNvSpPr>
          <p:nvPr>
            <p:ph type="title"/>
          </p:nvPr>
        </p:nvSpPr>
        <p:spPr>
          <a:xfrm>
            <a:off x="6106390" y="759126"/>
            <a:ext cx="4596245" cy="1711119"/>
          </a:xfrm>
        </p:spPr>
        <p:txBody>
          <a:bodyPr vert="horz" lIns="91440" tIns="45720" rIns="91440" bIns="45720" rtlCol="0" anchor="ctr">
            <a:normAutofit/>
          </a:bodyPr>
          <a:lstStyle/>
          <a:p>
            <a:r>
              <a:rPr lang="en-US" sz="2500" kern="1200" dirty="0">
                <a:solidFill>
                  <a:schemeClr val="tx1"/>
                </a:solidFill>
                <a:latin typeface="+mj-lt"/>
                <a:ea typeface="+mj-ea"/>
                <a:cs typeface="+mj-cs"/>
              </a:rPr>
              <a:t>ABA Ethics Opinion 520: A Lawyer’s Obligation to Convey Information to a Former Client or Successor Counsel</a:t>
            </a:r>
          </a:p>
        </p:txBody>
      </p:sp>
      <p:sp>
        <p:nvSpPr>
          <p:cNvPr id="17" name="Rectangle 16">
            <a:extLst>
              <a:ext uri="{FF2B5EF4-FFF2-40B4-BE49-F238E27FC236}">
                <a16:creationId xmlns:a16="http://schemas.microsoft.com/office/drawing/2014/main" id="{11E44829-FD06-44E4-4AD5-5CDFC92C1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0200" cy="6858000"/>
          </a:xfrm>
          <a:prstGeom prst="rect">
            <a:avLst/>
          </a:prstGeom>
          <a:solidFill>
            <a:srgbClr val="FFFFFF"/>
          </a:solidFill>
          <a:ln>
            <a:noFill/>
          </a:ln>
          <a:effectLst>
            <a:outerShdw blurRad="190500" dist="139700" dir="300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7">
            <a:extLst>
              <a:ext uri="{FF2B5EF4-FFF2-40B4-BE49-F238E27FC236}">
                <a16:creationId xmlns:a16="http://schemas.microsoft.com/office/drawing/2014/main" id="{E0AC2E6C-456E-F6D3-50DC-53AEECB5D3AF}"/>
              </a:ext>
            </a:extLst>
          </p:cNvPr>
          <p:cNvPicPr>
            <a:picLocks noGrp="1" noChangeAspect="1"/>
          </p:cNvPicPr>
          <p:nvPr>
            <p:ph sz="half" idx="2"/>
          </p:nvPr>
        </p:nvPicPr>
        <p:blipFill>
          <a:blip r:embed="rId2"/>
          <a:stretch>
            <a:fillRect/>
          </a:stretch>
        </p:blipFill>
        <p:spPr>
          <a:xfrm>
            <a:off x="768873" y="2410372"/>
            <a:ext cx="3872455" cy="2071763"/>
          </a:xfrm>
          <a:prstGeom prst="rect">
            <a:avLst/>
          </a:prstGeom>
        </p:spPr>
      </p:pic>
      <p:sp>
        <p:nvSpPr>
          <p:cNvPr id="5" name="Content Placeholder 4">
            <a:extLst>
              <a:ext uri="{FF2B5EF4-FFF2-40B4-BE49-F238E27FC236}">
                <a16:creationId xmlns:a16="http://schemas.microsoft.com/office/drawing/2014/main" id="{99850577-CDBA-879F-A06E-56E0D90995BE}"/>
              </a:ext>
            </a:extLst>
          </p:cNvPr>
          <p:cNvSpPr>
            <a:spLocks noGrp="1"/>
          </p:cNvSpPr>
          <p:nvPr>
            <p:ph sz="half" idx="1"/>
          </p:nvPr>
        </p:nvSpPr>
        <p:spPr>
          <a:xfrm>
            <a:off x="6106390" y="2470244"/>
            <a:ext cx="4596245" cy="3769836"/>
          </a:xfrm>
        </p:spPr>
        <p:txBody>
          <a:bodyPr vert="horz" lIns="91440" tIns="45720" rIns="91440" bIns="45720" rtlCol="0" anchor="ctr">
            <a:normAutofit fontScale="92500" lnSpcReduction="20000"/>
          </a:bodyPr>
          <a:lstStyle/>
          <a:p>
            <a:r>
              <a:rPr lang="en-US" sz="2000" dirty="0"/>
              <a:t>Lawyer represented a client in the sale of a business. After negotiations began, the client became dissatisfied with the lawyer’s services and obtained successor counsel, who then requested the file from the lawyer. When reviewing the file, successor counsel could not determine why a specific term had been omitted from the most recent draft of the proposed terms of sale, and the client cannot recall any discussion with the lawyer about it.</a:t>
            </a:r>
          </a:p>
          <a:p>
            <a:r>
              <a:rPr lang="en-US" sz="2000" dirty="0"/>
              <a:t>Successor counsel calls Lawyer to learn about the omission of the term.  Must Lawyer answer Successor counsel’s questions?</a:t>
            </a:r>
          </a:p>
        </p:txBody>
      </p:sp>
    </p:spTree>
    <p:extLst>
      <p:ext uri="{BB962C8B-B14F-4D97-AF65-F5344CB8AC3E}">
        <p14:creationId xmlns:p14="http://schemas.microsoft.com/office/powerpoint/2010/main" val="15381519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8ED3A-0157-D118-7912-06742F6F68B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BA7F58-1B49-DC9C-708D-86224DC12848}"/>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3800" dirty="0"/>
              <a:t>TRPC Rule 1.16:  Declining or Terminating Representation</a:t>
            </a:r>
          </a:p>
        </p:txBody>
      </p:sp>
      <p:pic>
        <p:nvPicPr>
          <p:cNvPr id="7" name="Content Placeholder 6" descr="A red cover with blue text&#10;&#10;Description automatically generated">
            <a:extLst>
              <a:ext uri="{FF2B5EF4-FFF2-40B4-BE49-F238E27FC236}">
                <a16:creationId xmlns:a16="http://schemas.microsoft.com/office/drawing/2014/main" id="{FE32FF39-3A36-B468-2FEF-7BE07A13D8F8}"/>
              </a:ext>
            </a:extLst>
          </p:cNvPr>
          <p:cNvPicPr>
            <a:picLocks noGrp="1" noChangeAspect="1"/>
          </p:cNvPicPr>
          <p:nvPr>
            <p:ph sz="half" idx="2"/>
          </p:nvPr>
        </p:nvPicPr>
        <p:blipFill rotWithShape="1">
          <a:blip r:embed="rId2"/>
          <a:srcRect r="1" b="1156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 name="Content Placeholder 3">
            <a:extLst>
              <a:ext uri="{FF2B5EF4-FFF2-40B4-BE49-F238E27FC236}">
                <a16:creationId xmlns:a16="http://schemas.microsoft.com/office/drawing/2014/main" id="{A3674B7F-E00F-4368-FE83-75745C328B6D}"/>
              </a:ext>
            </a:extLst>
          </p:cNvPr>
          <p:cNvSpPr>
            <a:spLocks noGrp="1"/>
          </p:cNvSpPr>
          <p:nvPr>
            <p:ph sz="half" idx="1"/>
          </p:nvPr>
        </p:nvSpPr>
        <p:spPr>
          <a:xfrm>
            <a:off x="5297762" y="2706624"/>
            <a:ext cx="6251110" cy="3483864"/>
          </a:xfrm>
        </p:spPr>
        <p:txBody>
          <a:bodyPr vert="horz" lIns="91440" tIns="45720" rIns="91440" bIns="45720" rtlCol="0">
            <a:noAutofit/>
          </a:bodyPr>
          <a:lstStyle/>
          <a:p>
            <a:pPr marL="0" indent="0">
              <a:buNone/>
            </a:pPr>
            <a:r>
              <a:rPr lang="en-US" sz="2200" dirty="0"/>
              <a:t>(d) A lawyer who is discharged by a client, or withdraws from representation of a client, shall, to the extent reasonably practicable, take steps to protect the client's interests. </a:t>
            </a:r>
          </a:p>
        </p:txBody>
      </p:sp>
    </p:spTree>
    <p:extLst>
      <p:ext uri="{BB962C8B-B14F-4D97-AF65-F5344CB8AC3E}">
        <p14:creationId xmlns:p14="http://schemas.microsoft.com/office/powerpoint/2010/main" val="22622815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6BCFF2-62EB-E025-F3B6-0393429F030A}"/>
              </a:ext>
            </a:extLst>
          </p:cNvPr>
          <p:cNvSpPr>
            <a:spLocks noGrp="1"/>
          </p:cNvSpPr>
          <p:nvPr>
            <p:ph type="title"/>
          </p:nvPr>
        </p:nvSpPr>
        <p:spPr/>
        <p:txBody>
          <a:bodyPr>
            <a:normAutofit fontScale="90000"/>
          </a:bodyPr>
          <a:lstStyle/>
          <a:p>
            <a:r>
              <a:rPr lang="en-US" dirty="0"/>
              <a:t>ABA Ethics Opinion 520: A Lawyer’s Obligation to Convey Information to a Former Client or Successor Counsel</a:t>
            </a:r>
          </a:p>
        </p:txBody>
      </p:sp>
      <p:sp>
        <p:nvSpPr>
          <p:cNvPr id="6" name="Content Placeholder 5">
            <a:extLst>
              <a:ext uri="{FF2B5EF4-FFF2-40B4-BE49-F238E27FC236}">
                <a16:creationId xmlns:a16="http://schemas.microsoft.com/office/drawing/2014/main" id="{11D91C0A-2B40-C9B9-31D7-B48382852B44}"/>
              </a:ext>
            </a:extLst>
          </p:cNvPr>
          <p:cNvSpPr>
            <a:spLocks noGrp="1"/>
          </p:cNvSpPr>
          <p:nvPr>
            <p:ph idx="1"/>
          </p:nvPr>
        </p:nvSpPr>
        <p:spPr/>
        <p:txBody>
          <a:bodyPr>
            <a:normAutofit fontScale="92500" lnSpcReduction="10000"/>
          </a:bodyPr>
          <a:lstStyle/>
          <a:p>
            <a:r>
              <a:rPr lang="en-US" dirty="0"/>
              <a:t>Model Rule 1.16(d) requires a lawyer to respond to requests for information from former clients or successor counsel in certain limited circumstances when doing so is necessary to protect client interests and reasonably practicable. </a:t>
            </a:r>
          </a:p>
          <a:p>
            <a:r>
              <a:rPr lang="en-US" dirty="0"/>
              <a:t>Ordinarily, such a request will require a response when the requested information was acquired by the lawyer during the course of the representation, is unavailable from other sources, and is important to the client’s interests in the matter in which the lawyer formerly represented the client. </a:t>
            </a:r>
          </a:p>
          <a:p>
            <a:r>
              <a:rPr lang="en-US" dirty="0"/>
              <a:t>Rule 1.16(d) does not require a lawyer to take steps to acquire new information, generate written responses, or provide further legal services to the client in response to a request for information.</a:t>
            </a:r>
          </a:p>
        </p:txBody>
      </p:sp>
    </p:spTree>
    <p:extLst>
      <p:ext uri="{BB962C8B-B14F-4D97-AF65-F5344CB8AC3E}">
        <p14:creationId xmlns:p14="http://schemas.microsoft.com/office/powerpoint/2010/main" val="23426608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D5DABC-5667-D47F-1384-571D26C32A92}"/>
            </a:ext>
          </a:extLst>
        </p:cNvPr>
        <p:cNvGrpSpPr/>
        <p:nvPr/>
      </p:nvGrpSpPr>
      <p:grpSpPr>
        <a:xfrm>
          <a:off x="0" y="0"/>
          <a:ext cx="0" cy="0"/>
          <a:chOff x="0" y="0"/>
          <a:chExt cx="0" cy="0"/>
        </a:xfrm>
      </p:grpSpPr>
      <p:sp>
        <p:nvSpPr>
          <p:cNvPr id="16" name="tint">
            <a:extLst>
              <a:ext uri="{FF2B5EF4-FFF2-40B4-BE49-F238E27FC236}">
                <a16:creationId xmlns:a16="http://schemas.microsoft.com/office/drawing/2014/main" id="{0DEB80BF-42ED-4244-7F4D-7D2F68FC56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25448" y="8300"/>
            <a:ext cx="10966551"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4E3DA15C-DF3D-3460-6949-3CDCB65F8A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5" cy="6858000"/>
          </a:xfrm>
          <a:prstGeom prst="rect">
            <a:avLst/>
          </a:prstGeom>
          <a:ln>
            <a:noFill/>
          </a:ln>
          <a:effectLst>
            <a:outerShdw blurRad="317500" dist="127000" dir="2400000" sx="95000" sy="95000" algn="t"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3F9DFFA1-EE50-0319-56F7-CF845933511A}"/>
              </a:ext>
            </a:extLst>
          </p:cNvPr>
          <p:cNvSpPr>
            <a:spLocks noGrp="1"/>
          </p:cNvSpPr>
          <p:nvPr>
            <p:ph type="title"/>
          </p:nvPr>
        </p:nvSpPr>
        <p:spPr>
          <a:xfrm>
            <a:off x="6106390" y="759126"/>
            <a:ext cx="4596245" cy="1711119"/>
          </a:xfrm>
        </p:spPr>
        <p:txBody>
          <a:bodyPr vert="horz" lIns="91440" tIns="45720" rIns="91440" bIns="45720" rtlCol="0" anchor="ctr">
            <a:normAutofit/>
          </a:bodyPr>
          <a:lstStyle/>
          <a:p>
            <a:r>
              <a:rPr lang="en-US" sz="2500" kern="1200" dirty="0">
                <a:solidFill>
                  <a:schemeClr val="tx1"/>
                </a:solidFill>
                <a:latin typeface="+mj-lt"/>
                <a:ea typeface="+mj-ea"/>
                <a:cs typeface="+mj-cs"/>
              </a:rPr>
              <a:t>ABA Ethics Opinion 520: A Lawyer’s Obligation to Convey Information to a Former Client or Successor Counsel</a:t>
            </a:r>
          </a:p>
        </p:txBody>
      </p:sp>
      <p:sp>
        <p:nvSpPr>
          <p:cNvPr id="17" name="Rectangle 16">
            <a:extLst>
              <a:ext uri="{FF2B5EF4-FFF2-40B4-BE49-F238E27FC236}">
                <a16:creationId xmlns:a16="http://schemas.microsoft.com/office/drawing/2014/main" id="{1D7A86E0-75C6-D632-EF10-E8B92EA0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0200" cy="6858000"/>
          </a:xfrm>
          <a:prstGeom prst="rect">
            <a:avLst/>
          </a:prstGeom>
          <a:solidFill>
            <a:srgbClr val="FFFFFF"/>
          </a:solidFill>
          <a:ln>
            <a:noFill/>
          </a:ln>
          <a:effectLst>
            <a:outerShdw blurRad="190500" dist="139700" dir="300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7">
            <a:extLst>
              <a:ext uri="{FF2B5EF4-FFF2-40B4-BE49-F238E27FC236}">
                <a16:creationId xmlns:a16="http://schemas.microsoft.com/office/drawing/2014/main" id="{14169F9D-2811-4445-7941-A4A32546D81F}"/>
              </a:ext>
            </a:extLst>
          </p:cNvPr>
          <p:cNvPicPr>
            <a:picLocks noGrp="1" noChangeAspect="1"/>
          </p:cNvPicPr>
          <p:nvPr>
            <p:ph sz="half" idx="2"/>
          </p:nvPr>
        </p:nvPicPr>
        <p:blipFill>
          <a:blip r:embed="rId2"/>
          <a:stretch>
            <a:fillRect/>
          </a:stretch>
        </p:blipFill>
        <p:spPr>
          <a:xfrm>
            <a:off x="768873" y="2410372"/>
            <a:ext cx="3872455" cy="2071763"/>
          </a:xfrm>
          <a:prstGeom prst="rect">
            <a:avLst/>
          </a:prstGeom>
        </p:spPr>
      </p:pic>
      <p:sp>
        <p:nvSpPr>
          <p:cNvPr id="5" name="Content Placeholder 4">
            <a:extLst>
              <a:ext uri="{FF2B5EF4-FFF2-40B4-BE49-F238E27FC236}">
                <a16:creationId xmlns:a16="http://schemas.microsoft.com/office/drawing/2014/main" id="{A918B226-AAAA-BD7E-99E2-CCBEFAA4CF0E}"/>
              </a:ext>
            </a:extLst>
          </p:cNvPr>
          <p:cNvSpPr>
            <a:spLocks noGrp="1"/>
          </p:cNvSpPr>
          <p:nvPr>
            <p:ph sz="half" idx="1"/>
          </p:nvPr>
        </p:nvSpPr>
        <p:spPr>
          <a:xfrm>
            <a:off x="6106390" y="2470244"/>
            <a:ext cx="4596245" cy="3769836"/>
          </a:xfrm>
        </p:spPr>
        <p:txBody>
          <a:bodyPr vert="horz" lIns="91440" tIns="45720" rIns="91440" bIns="45720" rtlCol="0" anchor="ctr">
            <a:normAutofit fontScale="85000" lnSpcReduction="20000"/>
          </a:bodyPr>
          <a:lstStyle/>
          <a:p>
            <a:r>
              <a:rPr lang="en-US" sz="2000" dirty="0"/>
              <a:t>Lawyer represented a client in the sale of a business. After negotiations began, the client became dissatisfied with the lawyer’s services and obtained successor counsel, who then requested the file from the lawyer. When reviewing the file, successor counsel could not determine why a specific term had been omitted from the most recent draft of the proposed terms of sale, and the client cannot recall any discussion with the lawyer about it.</a:t>
            </a:r>
          </a:p>
          <a:p>
            <a:r>
              <a:rPr lang="en-US" sz="2000" dirty="0"/>
              <a:t>The lawyer must answer successor counsel’s questions about the omission of the term, to the extent that the lawyer is able to do so, because the information requested is important to a full understanding of the status of the ongoing transactional matter and it is reasonably practicable for the lawyer to provide the information.</a:t>
            </a:r>
          </a:p>
        </p:txBody>
      </p:sp>
    </p:spTree>
    <p:extLst>
      <p:ext uri="{BB962C8B-B14F-4D97-AF65-F5344CB8AC3E}">
        <p14:creationId xmlns:p14="http://schemas.microsoft.com/office/powerpoint/2010/main" val="80552399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620A45B2-01A9-FF1A-19CA-D908D9643D50}"/>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5400" dirty="0"/>
              <a:t>2026 Tennessee Legal Ethics Update</a:t>
            </a:r>
          </a:p>
        </p:txBody>
      </p:sp>
      <p:pic>
        <p:nvPicPr>
          <p:cNvPr id="8" name="Content Placeholder 7" descr="A scales of justice on a book&#10;&#10;Description automatically generated">
            <a:extLst>
              <a:ext uri="{FF2B5EF4-FFF2-40B4-BE49-F238E27FC236}">
                <a16:creationId xmlns:a16="http://schemas.microsoft.com/office/drawing/2014/main" id="{A61DF4A5-2378-E4D7-364B-61CBBAEC5A8E}"/>
              </a:ext>
            </a:extLst>
          </p:cNvPr>
          <p:cNvPicPr>
            <a:picLocks noGrp="1" noChangeAspect="1"/>
          </p:cNvPicPr>
          <p:nvPr>
            <p:ph idx="1"/>
          </p:nvPr>
        </p:nvPicPr>
        <p:blipFill rotWithShape="1">
          <a:blip r:embed="rId2"/>
          <a:srcRect l="10169" r="1017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470F2FB9-A1BE-2ABF-25AE-31535787DCAA}"/>
              </a:ext>
            </a:extLst>
          </p:cNvPr>
          <p:cNvSpPr>
            <a:spLocks noGrp="1"/>
          </p:cNvSpPr>
          <p:nvPr>
            <p:ph type="body" sz="half" idx="2"/>
          </p:nvPr>
        </p:nvSpPr>
        <p:spPr>
          <a:xfrm>
            <a:off x="5297762" y="2706624"/>
            <a:ext cx="6251110" cy="3483864"/>
          </a:xfrm>
        </p:spPr>
        <p:txBody>
          <a:bodyPr vert="horz" lIns="91440" tIns="45720" rIns="91440" bIns="45720" rtlCol="0">
            <a:normAutofit/>
          </a:bodyPr>
          <a:lstStyle/>
          <a:p>
            <a:pPr indent="-228600">
              <a:buFont typeface="Arial" panose="020B0604020202020204" pitchFamily="34" charset="0"/>
              <a:buChar char="•"/>
            </a:pPr>
            <a:endParaRPr lang="en-US" sz="2200" dirty="0"/>
          </a:p>
          <a:p>
            <a:pPr indent="-228600">
              <a:buFont typeface="Arial" panose="020B0604020202020204" pitchFamily="34" charset="0"/>
              <a:buChar char="•"/>
            </a:pPr>
            <a:endParaRPr lang="en-US" sz="2200" dirty="0"/>
          </a:p>
          <a:p>
            <a:r>
              <a:rPr lang="en-US" sz="2200" dirty="0"/>
              <a:t>Professor Alex B. Long, University of Tennessee College of Law</a:t>
            </a:r>
          </a:p>
        </p:txBody>
      </p:sp>
    </p:spTree>
    <p:extLst>
      <p:ext uri="{BB962C8B-B14F-4D97-AF65-F5344CB8AC3E}">
        <p14:creationId xmlns:p14="http://schemas.microsoft.com/office/powerpoint/2010/main" val="1689623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64A5F-680A-2C70-FDC2-411EED969EB7}"/>
            </a:ext>
          </a:extLst>
        </p:cNvPr>
        <p:cNvGrpSpPr/>
        <p:nvPr/>
      </p:nvGrpSpPr>
      <p:grpSpPr>
        <a:xfrm>
          <a:off x="0" y="0"/>
          <a:ext cx="0" cy="0"/>
          <a:chOff x="0" y="0"/>
          <a:chExt cx="0" cy="0"/>
        </a:xfrm>
      </p:grpSpPr>
      <p:pic>
        <p:nvPicPr>
          <p:cNvPr id="6" name="Picture 5" descr="A cartoon character holding a word&#10;&#10;Description automatically generated">
            <a:extLst>
              <a:ext uri="{FF2B5EF4-FFF2-40B4-BE49-F238E27FC236}">
                <a16:creationId xmlns:a16="http://schemas.microsoft.com/office/drawing/2014/main" id="{DA3523EA-A2D9-D97D-975F-50449C515EC7}"/>
              </a:ext>
            </a:extLst>
          </p:cNvPr>
          <p:cNvPicPr>
            <a:picLocks noChangeAspect="1"/>
          </p:cNvPicPr>
          <p:nvPr/>
        </p:nvPicPr>
        <p:blipFill>
          <a:blip r:embed="rId2"/>
          <a:stretch>
            <a:fillRect/>
          </a:stretch>
        </p:blipFill>
        <p:spPr>
          <a:xfrm>
            <a:off x="3310467" y="643467"/>
            <a:ext cx="5571066" cy="5571066"/>
          </a:xfrm>
          <a:prstGeom prst="rect">
            <a:avLst/>
          </a:prstGeom>
        </p:spPr>
      </p:pic>
    </p:spTree>
    <p:extLst>
      <p:ext uri="{BB962C8B-B14F-4D97-AF65-F5344CB8AC3E}">
        <p14:creationId xmlns:p14="http://schemas.microsoft.com/office/powerpoint/2010/main" val="24187739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NSWERS" val="false"/>
  <p:tag name="INKNOEBUTTONMODEL" val="{&quot;ActivityType&quot;:1,&quot;OptionCount&quot;:4,&quot;WcOptionCount&quot;:10,&quot;HasMultipleSubmission&quot;:false,&quot;HasAutoStop&quot;:false,&quot;HasMinimizeMode&quot;:false,&quot;TimerValue&quot;:&quot;01:00&quot;,&quot;HasAutoStart&quot;:false,&quot;HasCorrectAnswers&quot;:true,&quot;McqAnswers&quot;:[&quot;C&quot;],&quot;ActivityId&quot;:&quot;&quot;,&quot;IaMcqCompetition&quot;:false,&quot;IsAnonymous&quot;:false,&quot;AutoAdvance&quot;:false,&quot;IsCompetitionMode&quot;:false}"/>
</p:tagLst>
</file>

<file path=ppt/tags/tag10.xml><?xml version="1.0" encoding="utf-8"?>
<p:tagLst xmlns:a="http://schemas.openxmlformats.org/drawingml/2006/main" xmlns:r="http://schemas.openxmlformats.org/officeDocument/2006/relationships" xmlns:p="http://schemas.openxmlformats.org/presentationml/2006/main">
  <p:tag name="ZEROBASED" val="False"/>
</p:tagLst>
</file>

<file path=ppt/tags/tag11.xml><?xml version="1.0" encoding="utf-8"?>
<p:tagLst xmlns:a="http://schemas.openxmlformats.org/drawingml/2006/main" xmlns:r="http://schemas.openxmlformats.org/officeDocument/2006/relationships" xmlns:p="http://schemas.openxmlformats.org/presentationml/2006/main">
  <p:tag name="SLIDEGUID" val="4ACFDE8037D445B5807EE202BE872499"/>
  <p:tag name="CHARTTYPE" val="0"/>
  <p:tag name="CHARTDEFINEDCOLORS" val="3,6,10,45,32,50,13,4,9,55,1"/>
  <p:tag name="HASRESULTS" val="False"/>
  <p:tag name="LIVECHARTING" val="False"/>
  <p:tag name="AUTOOPENPOLL" val="True"/>
  <p:tag name="AUTOFORMATCHART" val="True"/>
  <p:tag name="TYPE" val="MultiChoiceSlide"/>
  <p:tag name="TPQUESTIONXML" val="﻿&lt;?xml version=&quot;1.0&quot; encoding=&quot;utf-8&quot;?&gt;&#10;&lt;questionlist&gt;&#10;    &lt;properties&gt;&#10;        &lt;guid&gt;30BF082957E44EA680531653B7DF4056&lt;/guid&gt;&#10;        &lt;description /&gt;&#10;        &lt;date&gt;9/13/2017 3:34:35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7E23D33F4D8E43FC9DB8D153D1CD82E9&lt;/guid&gt;&#10;            &lt;repollguid&gt;6449EC4B4460451281B066F26E3290B6&lt;/repollguid&gt;&#10;            &lt;sourceid&gt;664BA6ACB0A44D6DB2EDC4A373D87AAE&lt;/sourceid&gt;&#10;            &lt;questiontext&gt;Was the lawyer’s disclosure of confidential client information appropriate?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D013193299C846BABF01E593E74EC54E&lt;/guid&gt;&#10;                    &lt;answertext&gt;Yes&lt;/answertext&gt;&#10;                    &lt;valuetype&gt;0&lt;/valuetype&gt;&#10;                &lt;/answer&gt;&#10;                &lt;answer&gt;&#10;                    &lt;guid&gt;0BDE2ABEC9A24E238521434561B1A7BB&lt;/guid&gt;&#10;                    &lt;answertext&gt;No&lt;/answertext&gt;&#10;                    &lt;valuetype&gt;0&lt;/valuetype&gt;&#10;                &lt;/answer&gt;&#10;            &lt;/answers&gt;&#10;        &lt;/multichoice&gt;&#10;    &lt;/questions&gt;&#10;&lt;/questionlist&gt;"/>
</p:tagLst>
</file>

<file path=ppt/tags/tag12.xml><?xml version="1.0" encoding="utf-8"?>
<p:tagLst xmlns:a="http://schemas.openxmlformats.org/drawingml/2006/main" xmlns:r="http://schemas.openxmlformats.org/officeDocument/2006/relationships" xmlns:p="http://schemas.openxmlformats.org/presentationml/2006/main">
  <p:tag name="TYPE" val="0"/>
  <p:tag name="COLORTYPE" val="SCHEME"/>
  <p:tag name="DEFINEDCOLORS" val="3,6,10,45,32,50,13,4,9,55,1"/>
  <p:tag name="NUMBERFORMAT" val="0"/>
  <p:tag name="LABELFORMAT" val="0"/>
</p:tagLst>
</file>

<file path=ppt/tags/tag13.xml><?xml version="1.0" encoding="utf-8"?>
<p:tagLst xmlns:a="http://schemas.openxmlformats.org/drawingml/2006/main" xmlns:r="http://schemas.openxmlformats.org/officeDocument/2006/relationships" xmlns:p="http://schemas.openxmlformats.org/presentationml/2006/main">
  <p:tag name="ZEROBASED" val="False"/>
</p:tagLst>
</file>

<file path=ppt/tags/tag14.xml><?xml version="1.0" encoding="utf-8"?>
<p:tagLst xmlns:a="http://schemas.openxmlformats.org/drawingml/2006/main" xmlns:r="http://schemas.openxmlformats.org/officeDocument/2006/relationships" xmlns:p="http://schemas.openxmlformats.org/presentationml/2006/main">
  <p:tag name="SLIDEGUID" val="4ACFDE8037D445B5807EE202BE872499"/>
  <p:tag name="CHARTTYPE" val="0"/>
  <p:tag name="CHARTDEFINEDCOLORS" val="3,6,10,45,32,50,13,4,9,55,1"/>
  <p:tag name="HASRESULTS" val="False"/>
  <p:tag name="LIVECHARTING" val="False"/>
  <p:tag name="AUTOOPENPOLL" val="True"/>
  <p:tag name="AUTOFORMATCHART" val="True"/>
  <p:tag name="TYPE" val="MultiChoiceSlide"/>
  <p:tag name="TPQUESTIONXML" val="﻿&lt;?xml version=&quot;1.0&quot; encoding=&quot;utf-8&quot;?&gt;&#10;&lt;questionlist&gt;&#10;    &lt;properties&gt;&#10;        &lt;guid&gt;30BF082957E44EA680531653B7DF4056&lt;/guid&gt;&#10;        &lt;description /&gt;&#10;        &lt;date&gt;9/13/2017 3:34:35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7E23D33F4D8E43FC9DB8D153D1CD82E9&lt;/guid&gt;&#10;            &lt;repollguid&gt;6449EC4B4460451281B066F26E3290B6&lt;/repollguid&gt;&#10;            &lt;sourceid&gt;664BA6ACB0A44D6DB2EDC4A373D87AAE&lt;/sourceid&gt;&#10;            &lt;questiontext&gt;Was the lawyer’s disclosure of confidential client information appropriate?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D013193299C846BABF01E593E74EC54E&lt;/guid&gt;&#10;                    &lt;answertext&gt;Yes&lt;/answertext&gt;&#10;                    &lt;valuetype&gt;0&lt;/valuetype&gt;&#10;                &lt;/answer&gt;&#10;                &lt;answer&gt;&#10;                    &lt;guid&gt;0BDE2ABEC9A24E238521434561B1A7BB&lt;/guid&gt;&#10;                    &lt;answertext&gt;No&lt;/answertext&gt;&#10;                    &lt;valuetype&gt;0&lt;/valuetype&gt;&#10;                &lt;/answer&gt;&#10;            &lt;/answers&gt;&#10;        &lt;/multichoice&gt;&#10;    &lt;/questions&gt;&#10;&lt;/questionlist&gt;"/>
</p:tagLst>
</file>

<file path=ppt/tags/tag15.xml><?xml version="1.0" encoding="utf-8"?>
<p:tagLst xmlns:a="http://schemas.openxmlformats.org/drawingml/2006/main" xmlns:r="http://schemas.openxmlformats.org/officeDocument/2006/relationships" xmlns:p="http://schemas.openxmlformats.org/presentationml/2006/main">
  <p:tag name="TYPE" val="0"/>
  <p:tag name="COLORTYPE" val="SCHEME"/>
  <p:tag name="DEFINEDCOLORS" val="3,6,10,45,32,50,13,4,9,55,1"/>
  <p:tag name="NUMBERFORMAT" val="0"/>
  <p:tag name="LABELFORMAT" val="0"/>
</p:tagLst>
</file>

<file path=ppt/tags/tag16.xml><?xml version="1.0" encoding="utf-8"?>
<p:tagLst xmlns:a="http://schemas.openxmlformats.org/drawingml/2006/main" xmlns:r="http://schemas.openxmlformats.org/officeDocument/2006/relationships" xmlns:p="http://schemas.openxmlformats.org/presentationml/2006/main">
  <p:tag name="ZEROBASED" val="False"/>
</p:tagLst>
</file>

<file path=ppt/tags/tag17.xml><?xml version="1.0" encoding="utf-8"?>
<p:tagLst xmlns:a="http://schemas.openxmlformats.org/drawingml/2006/main" xmlns:r="http://schemas.openxmlformats.org/officeDocument/2006/relationships" xmlns:p="http://schemas.openxmlformats.org/presentationml/2006/main">
  <p:tag name="SLIDEGUID" val="4ACFDE8037D445B5807EE202BE872499"/>
  <p:tag name="CHARTTYPE" val="0"/>
  <p:tag name="CHARTDEFINEDCOLORS" val="3,6,10,45,32,50,13,4,9,55,1"/>
  <p:tag name="HASRESULTS" val="False"/>
  <p:tag name="LIVECHARTING" val="False"/>
  <p:tag name="AUTOOPENPOLL" val="True"/>
  <p:tag name="AUTOFORMATCHART" val="True"/>
  <p:tag name="TYPE" val="MultiChoiceSlide"/>
  <p:tag name="TPQUESTIONXML" val="﻿&lt;?xml version=&quot;1.0&quot; encoding=&quot;utf-8&quot;?&gt;&#10;&lt;questionlist&gt;&#10;    &lt;properties&gt;&#10;        &lt;guid&gt;30BF082957E44EA680531653B7DF4056&lt;/guid&gt;&#10;        &lt;description /&gt;&#10;        &lt;date&gt;9/13/2017 3:34:35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7E23D33F4D8E43FC9DB8D153D1CD82E9&lt;/guid&gt;&#10;            &lt;repollguid&gt;6449EC4B4460451281B066F26E3290B6&lt;/repollguid&gt;&#10;            &lt;sourceid&gt;664BA6ACB0A44D6DB2EDC4A373D87AAE&lt;/sourceid&gt;&#10;            &lt;questiontext&gt;Was the lawyer’s disclosure of confidential client information appropriate?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D013193299C846BABF01E593E74EC54E&lt;/guid&gt;&#10;                    &lt;answertext&gt;Yes&lt;/answertext&gt;&#10;                    &lt;valuetype&gt;0&lt;/valuetype&gt;&#10;                &lt;/answer&gt;&#10;                &lt;answer&gt;&#10;                    &lt;guid&gt;0BDE2ABEC9A24E238521434561B1A7BB&lt;/guid&gt;&#10;                    &lt;answertext&gt;No&lt;/answertext&gt;&#10;                    &lt;valuetype&gt;0&lt;/valuetype&gt;&#10;                &lt;/answer&gt;&#10;            &lt;/answers&gt;&#10;        &lt;/multichoice&gt;&#10;    &lt;/questions&gt;&#10;&lt;/questionlist&gt;"/>
</p:tagLst>
</file>

<file path=ppt/tags/tag18.xml><?xml version="1.0" encoding="utf-8"?>
<p:tagLst xmlns:a="http://schemas.openxmlformats.org/drawingml/2006/main" xmlns:r="http://schemas.openxmlformats.org/officeDocument/2006/relationships" xmlns:p="http://schemas.openxmlformats.org/presentationml/2006/main">
  <p:tag name="TYPE" val="0"/>
  <p:tag name="COLORTYPE" val="SCHEME"/>
  <p:tag name="DEFINEDCOLORS" val="3,6,10,45,32,50,13,4,9,55,1"/>
  <p:tag name="NUMBERFORMAT" val="0"/>
  <p:tag name="LABELFORMAT" val="0"/>
</p:tagLst>
</file>

<file path=ppt/tags/tag19.xml><?xml version="1.0" encoding="utf-8"?>
<p:tagLst xmlns:a="http://schemas.openxmlformats.org/drawingml/2006/main" xmlns:r="http://schemas.openxmlformats.org/officeDocument/2006/relationships" xmlns:p="http://schemas.openxmlformats.org/presentationml/2006/main">
  <p:tag name="ZEROBASED" val="False"/>
</p:tagLst>
</file>

<file path=ppt/tags/tag2.xml><?xml version="1.0" encoding="utf-8"?>
<p:tagLst xmlns:a="http://schemas.openxmlformats.org/drawingml/2006/main" xmlns:r="http://schemas.openxmlformats.org/officeDocument/2006/relationships" xmlns:p="http://schemas.openxmlformats.org/presentationml/2006/main">
  <p:tag name="SLIDEGUID" val="4ACFDE8037D445B5807EE202BE872499"/>
  <p:tag name="CHARTTYPE" val="0"/>
  <p:tag name="CHARTDEFINEDCOLORS" val="3,6,10,45,32,50,13,4,9,55,1"/>
  <p:tag name="HASRESULTS" val="False"/>
  <p:tag name="LIVECHARTING" val="False"/>
  <p:tag name="AUTOOPENPOLL" val="True"/>
  <p:tag name="AUTOFORMATCHART" val="True"/>
  <p:tag name="TYPE" val="MultiChoiceSlide"/>
  <p:tag name="TPQUESTIONXML" val="﻿&lt;?xml version=&quot;1.0&quot; encoding=&quot;utf-8&quot;?&gt;&#10;&lt;questionlist&gt;&#10;    &lt;properties&gt;&#10;        &lt;guid&gt;30BF082957E44EA680531653B7DF4056&lt;/guid&gt;&#10;        &lt;description /&gt;&#10;        &lt;date&gt;9/13/2017 3:34:35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7E23D33F4D8E43FC9DB8D153D1CD82E9&lt;/guid&gt;&#10;            &lt;repollguid&gt;6449EC4B4460451281B066F26E3290B6&lt;/repollguid&gt;&#10;            &lt;sourceid&gt;664BA6ACB0A44D6DB2EDC4A373D87AAE&lt;/sourceid&gt;&#10;            &lt;questiontext&gt;Was the lawyer’s disclosure of confidential client information appropriate?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D013193299C846BABF01E593E74EC54E&lt;/guid&gt;&#10;                    &lt;answertext&gt;Yes&lt;/answertext&gt;&#10;                    &lt;valuetype&gt;0&lt;/valuetype&gt;&#10;                &lt;/answer&gt;&#10;                &lt;answer&gt;&#10;                    &lt;guid&gt;0BDE2ABEC9A24E238521434561B1A7BB&lt;/guid&gt;&#10;                    &lt;answertext&gt;No&lt;/answertext&gt;&#10;                    &lt;valuetype&gt;0&lt;/valuetype&gt;&#10;                &lt;/answer&gt;&#10;            &lt;/answers&gt;&#10;        &lt;/multichoice&gt;&#10;    &lt;/questions&gt;&#10;&lt;/questionlist&gt;"/>
</p:tagLst>
</file>

<file path=ppt/tags/tag20.xml><?xml version="1.0" encoding="utf-8"?>
<p:tagLst xmlns:a="http://schemas.openxmlformats.org/drawingml/2006/main" xmlns:r="http://schemas.openxmlformats.org/officeDocument/2006/relationships" xmlns:p="http://schemas.openxmlformats.org/presentationml/2006/main">
  <p:tag name="SLIDEGUID" val="4ACFDE8037D445B5807EE202BE872499"/>
  <p:tag name="CHARTTYPE" val="0"/>
  <p:tag name="CHARTDEFINEDCOLORS" val="3,6,10,45,32,50,13,4,9,55,1"/>
  <p:tag name="HASRESULTS" val="False"/>
  <p:tag name="LIVECHARTING" val="False"/>
  <p:tag name="AUTOOPENPOLL" val="True"/>
  <p:tag name="AUTOFORMATCHART" val="True"/>
  <p:tag name="TYPE" val="MultiChoiceSlide"/>
  <p:tag name="TPQUESTIONXML" val="﻿&lt;?xml version=&quot;1.0&quot; encoding=&quot;utf-8&quot;?&gt;&#10;&lt;questionlist&gt;&#10;    &lt;properties&gt;&#10;        &lt;guid&gt;30BF082957E44EA680531653B7DF4056&lt;/guid&gt;&#10;        &lt;description /&gt;&#10;        &lt;date&gt;9/13/2017 3:34:35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7E23D33F4D8E43FC9DB8D153D1CD82E9&lt;/guid&gt;&#10;            &lt;repollguid&gt;6449EC4B4460451281B066F26E3290B6&lt;/repollguid&gt;&#10;            &lt;sourceid&gt;664BA6ACB0A44D6DB2EDC4A373D87AAE&lt;/sourceid&gt;&#10;            &lt;questiontext&gt;Was the lawyer’s disclosure of confidential client information appropriate?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D013193299C846BABF01E593E74EC54E&lt;/guid&gt;&#10;                    &lt;answertext&gt;Yes&lt;/answertext&gt;&#10;                    &lt;valuetype&gt;0&lt;/valuetype&gt;&#10;                &lt;/answer&gt;&#10;                &lt;answer&gt;&#10;                    &lt;guid&gt;0BDE2ABEC9A24E238521434561B1A7BB&lt;/guid&gt;&#10;                    &lt;answertext&gt;No&lt;/answertext&gt;&#10;                    &lt;valuetype&gt;0&lt;/valuetype&gt;&#10;                &lt;/answer&gt;&#10;            &lt;/answers&gt;&#10;        &lt;/multichoice&gt;&#10;    &lt;/questions&gt;&#10;&lt;/questionlist&gt;"/>
</p:tagLst>
</file>

<file path=ppt/tags/tag21.xml><?xml version="1.0" encoding="utf-8"?>
<p:tagLst xmlns:a="http://schemas.openxmlformats.org/drawingml/2006/main" xmlns:r="http://schemas.openxmlformats.org/officeDocument/2006/relationships" xmlns:p="http://schemas.openxmlformats.org/presentationml/2006/main">
  <p:tag name="TYPE" val="0"/>
  <p:tag name="COLORTYPE" val="SCHEME"/>
  <p:tag name="DEFINEDCOLORS" val="3,6,10,45,32,50,13,4,9,55,1"/>
  <p:tag name="NUMBERFORMAT" val="0"/>
  <p:tag name="LABELFORMAT" val="0"/>
</p:tagLst>
</file>

<file path=ppt/tags/tag22.xml><?xml version="1.0" encoding="utf-8"?>
<p:tagLst xmlns:a="http://schemas.openxmlformats.org/drawingml/2006/main" xmlns:r="http://schemas.openxmlformats.org/officeDocument/2006/relationships" xmlns:p="http://schemas.openxmlformats.org/presentationml/2006/main">
  <p:tag name="ZEROBASED" val="False"/>
</p:tagLst>
</file>

<file path=ppt/tags/tag3.xml><?xml version="1.0" encoding="utf-8"?>
<p:tagLst xmlns:a="http://schemas.openxmlformats.org/drawingml/2006/main" xmlns:r="http://schemas.openxmlformats.org/officeDocument/2006/relationships" xmlns:p="http://schemas.openxmlformats.org/presentationml/2006/main">
  <p:tag name="TYPE" val="0"/>
  <p:tag name="COLORTYPE" val="SCHEME"/>
  <p:tag name="DEFINEDCOLORS" val="3,6,10,45,32,50,13,4,9,55,1"/>
  <p:tag name="NUMBERFORMAT" val="0"/>
  <p:tag name="LABELFORMAT" val="0"/>
</p:tagLst>
</file>

<file path=ppt/tags/tag4.xml><?xml version="1.0" encoding="utf-8"?>
<p:tagLst xmlns:a="http://schemas.openxmlformats.org/drawingml/2006/main" xmlns:r="http://schemas.openxmlformats.org/officeDocument/2006/relationships" xmlns:p="http://schemas.openxmlformats.org/presentationml/2006/main">
  <p:tag name="ZEROBASED" val="False"/>
</p:tagLst>
</file>

<file path=ppt/tags/tag5.xml><?xml version="1.0" encoding="utf-8"?>
<p:tagLst xmlns:a="http://schemas.openxmlformats.org/drawingml/2006/main" xmlns:r="http://schemas.openxmlformats.org/officeDocument/2006/relationships" xmlns:p="http://schemas.openxmlformats.org/presentationml/2006/main">
  <p:tag name="SLIDEGUID" val="4ACFDE8037D445B5807EE202BE872499"/>
  <p:tag name="CHARTTYPE" val="0"/>
  <p:tag name="CHARTDEFINEDCOLORS" val="3,6,10,45,32,50,13,4,9,55,1"/>
  <p:tag name="HASRESULTS" val="False"/>
  <p:tag name="LIVECHARTING" val="False"/>
  <p:tag name="AUTOOPENPOLL" val="True"/>
  <p:tag name="AUTOFORMATCHART" val="True"/>
  <p:tag name="TYPE" val="MultiChoiceSlide"/>
  <p:tag name="TPQUESTIONXML" val="﻿&lt;?xml version=&quot;1.0&quot; encoding=&quot;utf-8&quot;?&gt;&#10;&lt;questionlist&gt;&#10;    &lt;properties&gt;&#10;        &lt;guid&gt;30BF082957E44EA680531653B7DF4056&lt;/guid&gt;&#10;        &lt;description /&gt;&#10;        &lt;date&gt;9/13/2017 3:34:35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7E23D33F4D8E43FC9DB8D153D1CD82E9&lt;/guid&gt;&#10;            &lt;repollguid&gt;6449EC4B4460451281B066F26E3290B6&lt;/repollguid&gt;&#10;            &lt;sourceid&gt;664BA6ACB0A44D6DB2EDC4A373D87AAE&lt;/sourceid&gt;&#10;            &lt;questiontext&gt;Was the lawyer’s disclosure of confidential client information appropriate?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D013193299C846BABF01E593E74EC54E&lt;/guid&gt;&#10;                    &lt;answertext&gt;Yes&lt;/answertext&gt;&#10;                    &lt;valuetype&gt;0&lt;/valuetype&gt;&#10;                &lt;/answer&gt;&#10;                &lt;answer&gt;&#10;                    &lt;guid&gt;0BDE2ABEC9A24E238521434561B1A7BB&lt;/guid&gt;&#10;                    &lt;answertext&gt;No&lt;/answertext&gt;&#10;                    &lt;valuetype&gt;0&lt;/valuetype&gt;&#10;                &lt;/answer&gt;&#10;            &lt;/answers&gt;&#10;        &lt;/multichoice&gt;&#10;    &lt;/questions&gt;&#10;&lt;/questionlist&gt;"/>
</p:tagLst>
</file>

<file path=ppt/tags/tag6.xml><?xml version="1.0" encoding="utf-8"?>
<p:tagLst xmlns:a="http://schemas.openxmlformats.org/drawingml/2006/main" xmlns:r="http://schemas.openxmlformats.org/officeDocument/2006/relationships" xmlns:p="http://schemas.openxmlformats.org/presentationml/2006/main">
  <p:tag name="TYPE" val="0"/>
  <p:tag name="COLORTYPE" val="SCHEME"/>
  <p:tag name="DEFINEDCOLORS" val="3,6,10,45,32,50,13,4,9,55,1"/>
  <p:tag name="NUMBERFORMAT" val="0"/>
  <p:tag name="LABELFORMAT" val="0"/>
</p:tagLst>
</file>

<file path=ppt/tags/tag7.xml><?xml version="1.0" encoding="utf-8"?>
<p:tagLst xmlns:a="http://schemas.openxmlformats.org/drawingml/2006/main" xmlns:r="http://schemas.openxmlformats.org/officeDocument/2006/relationships" xmlns:p="http://schemas.openxmlformats.org/presentationml/2006/main">
  <p:tag name="ZEROBASED" val="False"/>
</p:tagLst>
</file>

<file path=ppt/tags/tag8.xml><?xml version="1.0" encoding="utf-8"?>
<p:tagLst xmlns:a="http://schemas.openxmlformats.org/drawingml/2006/main" xmlns:r="http://schemas.openxmlformats.org/officeDocument/2006/relationships" xmlns:p="http://schemas.openxmlformats.org/presentationml/2006/main">
  <p:tag name="SLIDEGUID" val="4ACFDE8037D445B5807EE202BE872499"/>
  <p:tag name="CHARTTYPE" val="0"/>
  <p:tag name="CHARTDEFINEDCOLORS" val="3,6,10,45,32,50,13,4,9,55,1"/>
  <p:tag name="HASRESULTS" val="False"/>
  <p:tag name="LIVECHARTING" val="False"/>
  <p:tag name="AUTOOPENPOLL" val="True"/>
  <p:tag name="AUTOFORMATCHART" val="True"/>
  <p:tag name="TYPE" val="MultiChoiceSlide"/>
  <p:tag name="TPQUESTIONXML" val="﻿&lt;?xml version=&quot;1.0&quot; encoding=&quot;utf-8&quot;?&gt;&#10;&lt;questionlist&gt;&#10;    &lt;properties&gt;&#10;        &lt;guid&gt;30BF082957E44EA680531653B7DF4056&lt;/guid&gt;&#10;        &lt;description /&gt;&#10;        &lt;date&gt;9/13/2017 3:34:35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7E23D33F4D8E43FC9DB8D153D1CD82E9&lt;/guid&gt;&#10;            &lt;repollguid&gt;6449EC4B4460451281B066F26E3290B6&lt;/repollguid&gt;&#10;            &lt;sourceid&gt;664BA6ACB0A44D6DB2EDC4A373D87AAE&lt;/sourceid&gt;&#10;            &lt;questiontext&gt;Was the lawyer’s disclosure of confidential client information appropriate?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D013193299C846BABF01E593E74EC54E&lt;/guid&gt;&#10;                    &lt;answertext&gt;Yes&lt;/answertext&gt;&#10;                    &lt;valuetype&gt;0&lt;/valuetype&gt;&#10;                &lt;/answer&gt;&#10;                &lt;answer&gt;&#10;                    &lt;guid&gt;0BDE2ABEC9A24E238521434561B1A7BB&lt;/guid&gt;&#10;                    &lt;answertext&gt;No&lt;/answertext&gt;&#10;                    &lt;valuetype&gt;0&lt;/valuetype&gt;&#10;                &lt;/answer&gt;&#10;            &lt;/answers&gt;&#10;        &lt;/multichoice&gt;&#10;    &lt;/questions&gt;&#10;&lt;/questionlist&gt;"/>
</p:tagLst>
</file>

<file path=ppt/tags/tag9.xml><?xml version="1.0" encoding="utf-8"?>
<p:tagLst xmlns:a="http://schemas.openxmlformats.org/drawingml/2006/main" xmlns:r="http://schemas.openxmlformats.org/officeDocument/2006/relationships" xmlns:p="http://schemas.openxmlformats.org/presentationml/2006/main">
  <p:tag name="TYPE" val="0"/>
  <p:tag name="COLORTYPE" val="SCHEME"/>
  <p:tag name="DEFINEDCOLORS" val="3,6,10,45,32,50,13,4,9,55,1"/>
  <p:tag name="NUMBERFORMAT" val="0"/>
  <p:tag name="LABELFORMAT"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15130</TotalTime>
  <Words>4970</Words>
  <Application>Microsoft Macintosh PowerPoint</Application>
  <PresentationFormat>Widescreen</PresentationFormat>
  <Paragraphs>280</Paragraphs>
  <Slides>84</Slides>
  <Notes>16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91" baseType="lpstr">
      <vt:lpstr>Aptos</vt:lpstr>
      <vt:lpstr>Aptos Display</vt:lpstr>
      <vt:lpstr>Arial</vt:lpstr>
      <vt:lpstr>Calibri</vt:lpstr>
      <vt:lpstr>Wingdings</vt:lpstr>
      <vt:lpstr>Office Theme</vt:lpstr>
      <vt:lpstr>Chart</vt:lpstr>
      <vt:lpstr>2026 Tennessee Legal Ethics Update</vt:lpstr>
      <vt:lpstr>Introduction</vt:lpstr>
      <vt:lpstr>Today’s Program</vt:lpstr>
      <vt:lpstr>Practice Question</vt:lpstr>
      <vt:lpstr>  Question 1: Practice </vt:lpstr>
      <vt:lpstr>  Question 1: Practice </vt:lpstr>
      <vt:lpstr>Today’s Lineup</vt:lpstr>
      <vt:lpstr>PowerPoint Presentation</vt:lpstr>
      <vt:lpstr>PowerPoint Presentation</vt:lpstr>
      <vt:lpstr>PowerPoint Presentation</vt:lpstr>
      <vt:lpstr>PowerPoint Presentation</vt:lpstr>
      <vt:lpstr>PowerPoint Presentation</vt:lpstr>
      <vt:lpstr>Competence</vt:lpstr>
      <vt:lpstr>The Duty of Competence Regarding Technology</vt:lpstr>
      <vt:lpstr>The Duty of Competence Regarding Technology</vt:lpstr>
      <vt:lpstr>The Duty of Competence Regarding Technology </vt:lpstr>
      <vt:lpstr>The Duty of Competence Regarding Technology </vt:lpstr>
      <vt:lpstr>ABA Ethics Opinion Formal Opinion No. 512 (July 2024) </vt:lpstr>
      <vt:lpstr>PowerPoint Presentation</vt:lpstr>
      <vt:lpstr>The Duty of Competence Regarding Technology</vt:lpstr>
      <vt:lpstr>PowerPoint Presentation</vt:lpstr>
      <vt:lpstr>PowerPoint Presentation</vt:lpstr>
      <vt:lpstr>Monetary Sanctions</vt:lpstr>
      <vt:lpstr>Disgorgement of Fees</vt:lpstr>
      <vt:lpstr>PowerPoint Presentation</vt:lpstr>
      <vt:lpstr>PowerPoint Presentation</vt:lpstr>
      <vt:lpstr>AI Sanctions Database</vt:lpstr>
      <vt:lpstr>Confidentiality</vt:lpstr>
      <vt:lpstr>The Duty of Confidentiality</vt:lpstr>
      <vt:lpstr>PowerPoint Presentation</vt:lpstr>
      <vt:lpstr>Claude is not a Lawyer</vt:lpstr>
      <vt:lpstr>Claude is not a Lawyer</vt:lpstr>
      <vt:lpstr>Claude is not a Lawyer</vt:lpstr>
      <vt:lpstr>Supervisory Responsibility</vt:lpstr>
      <vt:lpstr>TRPC Rule 5.1:  Responsibilities of Partners, Managers, and Supervisory Lawyers</vt:lpstr>
      <vt:lpstr>TRPC Rule 5.3: Responsibilities Regarding Nonlawyer Assistants</vt:lpstr>
      <vt:lpstr>12July 2024) ABA Ethics Op. 512 (2024) ono. 512 (July 2024) </vt:lpstr>
      <vt:lpstr>PowerPoint Presentation</vt:lpstr>
      <vt:lpstr>PowerPoint Presentation</vt:lpstr>
      <vt:lpstr>Disclosing Adverse Authority (and Correcting Opposing Counsel’s Mistakes) </vt:lpstr>
      <vt:lpstr>Disclosing Adverse Legal Authority</vt:lpstr>
      <vt:lpstr>Disclosing Adverse Legal Authority: TRPC Rule 3.3(a)(2)</vt:lpstr>
      <vt:lpstr>Disclosing Adverse Legal Authority: TRPC Rule 3.3(a)(2)</vt:lpstr>
      <vt:lpstr>Disclosing Adverse Legal Authority</vt:lpstr>
      <vt:lpstr>PowerPoint Presentation</vt:lpstr>
      <vt:lpstr>Disclosing Adverse Legal Authority</vt:lpstr>
      <vt:lpstr>Landberg v. City of New York, 2026 NY Slip Op 03433 (June 30, 2026)</vt:lpstr>
      <vt:lpstr>PowerPoint Presentation</vt:lpstr>
      <vt:lpstr>Online Client Reviews</vt:lpstr>
      <vt:lpstr>Online Client Reviews</vt:lpstr>
      <vt:lpstr>Confidentiality:  TRPC Rule 1.6(b)</vt:lpstr>
      <vt:lpstr>PowerPoint Presentation</vt:lpstr>
      <vt:lpstr>Online Client Reviews:  Ethics Opinions</vt:lpstr>
      <vt:lpstr>Online Client Reviews:  Ethics Opinions</vt:lpstr>
      <vt:lpstr>Online Client Reviews</vt:lpstr>
      <vt:lpstr> Was the lawyer’s disclosure of confidential client information appropriate?  </vt:lpstr>
      <vt:lpstr> What sanction is appropriate?  </vt:lpstr>
      <vt:lpstr> What sanction is appropriate?  </vt:lpstr>
      <vt:lpstr>Responding to Negative Client Reviews </vt:lpstr>
      <vt:lpstr> What sanction is appropriate?  </vt:lpstr>
      <vt:lpstr> What sanction is appropriate?  </vt:lpstr>
      <vt:lpstr> Negative Online Client Reviews:  What Can I Do?</vt:lpstr>
      <vt:lpstr>Criticizing Judges vs. Intimidating Judges:  Reguli v. Board of Professional Responsibility (July 2026)</vt:lpstr>
      <vt:lpstr>Criticizing Judges vs. Intimidating Judges:  Reguli v. Board of Professional Responsibility (July 2026)</vt:lpstr>
      <vt:lpstr>Criticizing Judges vs. Intimidating Judges:  Reguli v. Board of Professional Responsibility (July 2026)</vt:lpstr>
      <vt:lpstr>TRPC Rule 8.2: Judicial and Legal Officials</vt:lpstr>
      <vt:lpstr>TRPC Rule 4.4: Respect for Rights of Third Persons</vt:lpstr>
      <vt:lpstr> What sanction is appropriate?  </vt:lpstr>
      <vt:lpstr> What sanction is appropriate?  </vt:lpstr>
      <vt:lpstr>The Ethics of Tricking Witnesses</vt:lpstr>
      <vt:lpstr>Deception &amp; Trickery</vt:lpstr>
      <vt:lpstr>PowerPoint Presentation</vt:lpstr>
      <vt:lpstr>Potential Rule Violations</vt:lpstr>
      <vt:lpstr>PowerPoint Presentation</vt:lpstr>
      <vt:lpstr>  ABA Ethics Opinion 522:  Lawyer’s Obligation to Disclose Information About Grounds for a Judge’s Disqualification  </vt:lpstr>
      <vt:lpstr>ABA Ethics Opinion 522:  Lawyer’s Obligation to Disclose Information About Grounds for a Judge’s Disqualification</vt:lpstr>
      <vt:lpstr>ABA Ethics Opinion 522:  Lawyer’s Obligation to Disclose Information About Grounds for a Judge’s Disqualification</vt:lpstr>
      <vt:lpstr>ABA Ethics Opinion 522:  Lawyer’s Obligation to Disclose Information About Grounds for a Judge’s Disqualification</vt:lpstr>
      <vt:lpstr>  ABA Ethics Opinion 520:A Lawyer’s Obligation to Convey Information to a Former Client or Successor Counsel  </vt:lpstr>
      <vt:lpstr>ABA Ethics Opinion 520: A Lawyer’s Obligation to Convey Information to a Former Client or Successor Counsel</vt:lpstr>
      <vt:lpstr>TRPC Rule 1.16:  Declining or Terminating Representation</vt:lpstr>
      <vt:lpstr>ABA Ethics Opinion 520: A Lawyer’s Obligation to Convey Information to a Former Client or Successor Counsel</vt:lpstr>
      <vt:lpstr>ABA Ethics Opinion 520: A Lawyer’s Obligation to Convey Information to a Former Client or Successor Counsel</vt:lpstr>
      <vt:lpstr>2026 Tennessee Legal Ethics Update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 Tennessee Legal Ethics Update</dc:title>
  <dc:creator>Long, Alex</dc:creator>
  <cp:lastModifiedBy>Long, Alex</cp:lastModifiedBy>
  <cp:revision>45</cp:revision>
  <dcterms:created xsi:type="dcterms:W3CDTF">2024-05-08T19:08:44Z</dcterms:created>
  <dcterms:modified xsi:type="dcterms:W3CDTF">2026-08-10T18:48:19Z</dcterms:modified>
</cp:coreProperties>
</file>