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796" r:id="rId5"/>
  </p:sldMasterIdLst>
  <p:notesMasterIdLst>
    <p:notesMasterId r:id="rId33"/>
  </p:notesMasterIdLst>
  <p:handoutMasterIdLst>
    <p:handoutMasterId r:id="rId34"/>
  </p:handoutMasterIdLst>
  <p:sldIdLst>
    <p:sldId id="338" r:id="rId6"/>
    <p:sldId id="339" r:id="rId7"/>
    <p:sldId id="342" r:id="rId8"/>
    <p:sldId id="258" r:id="rId9"/>
    <p:sldId id="343" r:id="rId10"/>
    <p:sldId id="344" r:id="rId11"/>
    <p:sldId id="341" r:id="rId12"/>
    <p:sldId id="345" r:id="rId13"/>
    <p:sldId id="346" r:id="rId14"/>
    <p:sldId id="348" r:id="rId15"/>
    <p:sldId id="349" r:id="rId16"/>
    <p:sldId id="350" r:id="rId17"/>
    <p:sldId id="351" r:id="rId18"/>
    <p:sldId id="352" r:id="rId19"/>
    <p:sldId id="356" r:id="rId20"/>
    <p:sldId id="360" r:id="rId21"/>
    <p:sldId id="355" r:id="rId22"/>
    <p:sldId id="359" r:id="rId23"/>
    <p:sldId id="357" r:id="rId24"/>
    <p:sldId id="361" r:id="rId25"/>
    <p:sldId id="358" r:id="rId26"/>
    <p:sldId id="363" r:id="rId27"/>
    <p:sldId id="362" r:id="rId28"/>
    <p:sldId id="364" r:id="rId29"/>
    <p:sldId id="297" r:id="rId30"/>
    <p:sldId id="266" r:id="rId31"/>
    <p:sldId id="267" r:id="rId32"/>
  </p:sldIdLst>
  <p:sldSz cx="9144000" cy="5143500" type="screen16x9"/>
  <p:notesSz cx="7315200" cy="9601200"/>
  <p:embeddedFontLst>
    <p:embeddedFont>
      <p:font typeface="Impact" panose="020B0806030902050204" pitchFamily="34" charset="0"/>
      <p:regular r:id="rId35"/>
    </p:embeddedFont>
    <p:embeddedFont>
      <p:font typeface="Tahoma" panose="020B0604030504040204" pitchFamily="34" charset="0"/>
      <p:regular r:id="rId36"/>
      <p:bold r:id="rId3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716" userDrawn="1">
          <p15:clr>
            <a:srgbClr val="A4A3A4"/>
          </p15:clr>
        </p15:guide>
        <p15:guide id="3" pos="2880">
          <p15:clr>
            <a:srgbClr val="A4A3A4"/>
          </p15:clr>
        </p15:guide>
        <p15:guide id="4" pos="2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8B8B"/>
    <a:srgbClr val="4F3996"/>
    <a:srgbClr val="7F7F7F"/>
    <a:srgbClr val="E61432"/>
    <a:srgbClr val="FF8B2A"/>
    <a:srgbClr val="79D92F"/>
    <a:srgbClr val="007836"/>
    <a:srgbClr val="00B0F0"/>
    <a:srgbClr val="4E389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0049" autoAdjust="0"/>
  </p:normalViewPr>
  <p:slideViewPr>
    <p:cSldViewPr snapToGrid="0" showGuides="1">
      <p:cViewPr varScale="1">
        <p:scale>
          <a:sx n="102" d="100"/>
          <a:sy n="102" d="100"/>
        </p:scale>
        <p:origin x="1866" y="102"/>
      </p:cViewPr>
      <p:guideLst>
        <p:guide orient="horz" pos="1620"/>
        <p:guide orient="horz" pos="1716"/>
        <p:guide pos="2880"/>
        <p:guide pos="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02"/>
    </p:cViewPr>
  </p:sorterViewPr>
  <p:notesViewPr>
    <p:cSldViewPr snapToGrid="0" showGuides="1">
      <p:cViewPr varScale="1">
        <p:scale>
          <a:sx n="81" d="100"/>
          <a:sy n="81" d="100"/>
        </p:scale>
        <p:origin x="3672" y="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00DD5-6E2E-4E0A-8169-53513402059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6C7CFB-3F3A-4E87-9E88-9F4869648119}">
      <dgm:prSet/>
      <dgm:spPr/>
      <dgm:t>
        <a:bodyPr/>
        <a:lstStyle/>
        <a:p>
          <a:r>
            <a:rPr lang="en-US" u="sng"/>
            <a:t>RETALIATION LENS </a:t>
          </a:r>
          <a:endParaRPr lang="en-US"/>
        </a:p>
      </dgm:t>
    </dgm:pt>
    <dgm:pt modelId="{5EE7BC67-6761-42A8-9A2F-BFFB9037BA36}" type="parTrans" cxnId="{13DFD8C0-DDA3-4D14-AB4B-D2C5B306F0A1}">
      <dgm:prSet/>
      <dgm:spPr/>
      <dgm:t>
        <a:bodyPr/>
        <a:lstStyle/>
        <a:p>
          <a:endParaRPr lang="en-US"/>
        </a:p>
      </dgm:t>
    </dgm:pt>
    <dgm:pt modelId="{C93D490B-7DA3-45A1-B5EC-37CA7075FABF}" type="sibTrans" cxnId="{13DFD8C0-DDA3-4D14-AB4B-D2C5B306F0A1}">
      <dgm:prSet/>
      <dgm:spPr/>
      <dgm:t>
        <a:bodyPr/>
        <a:lstStyle/>
        <a:p>
          <a:endParaRPr lang="en-US"/>
        </a:p>
      </dgm:t>
    </dgm:pt>
    <dgm:pt modelId="{C4B13787-0501-4AB1-87CB-498F8C73320D}">
      <dgm:prSet custT="1"/>
      <dgm:spPr/>
      <dgm:t>
        <a:bodyPr/>
        <a:lstStyle/>
        <a:p>
          <a:r>
            <a:rPr lang="en-US" sz="1800"/>
            <a:t>Protected activity </a:t>
          </a:r>
        </a:p>
      </dgm:t>
    </dgm:pt>
    <dgm:pt modelId="{DC94401F-0E79-4C22-8806-978E8183AE86}" type="parTrans" cxnId="{50F8C8B9-D533-44B5-BD69-16FBE508B8BC}">
      <dgm:prSet/>
      <dgm:spPr/>
      <dgm:t>
        <a:bodyPr/>
        <a:lstStyle/>
        <a:p>
          <a:endParaRPr lang="en-US"/>
        </a:p>
      </dgm:t>
    </dgm:pt>
    <dgm:pt modelId="{43BCA83C-36EB-475D-828D-E51998753C73}" type="sibTrans" cxnId="{50F8C8B9-D533-44B5-BD69-16FBE508B8BC}">
      <dgm:prSet/>
      <dgm:spPr/>
      <dgm:t>
        <a:bodyPr/>
        <a:lstStyle/>
        <a:p>
          <a:endParaRPr lang="en-US"/>
        </a:p>
      </dgm:t>
    </dgm:pt>
    <dgm:pt modelId="{998A9A5D-0392-457A-BA12-1537CD6700E9}">
      <dgm:prSet custT="1"/>
      <dgm:spPr/>
      <dgm:t>
        <a:bodyPr/>
        <a:lstStyle/>
        <a:p>
          <a:r>
            <a:rPr lang="en-US" sz="1800"/>
            <a:t>Materially adverse action </a:t>
          </a:r>
        </a:p>
      </dgm:t>
    </dgm:pt>
    <dgm:pt modelId="{247C82E2-9195-4274-9428-8FEC0190DB8B}" type="parTrans" cxnId="{7BD9FF71-20A7-4845-8ABC-48DB609E460D}">
      <dgm:prSet/>
      <dgm:spPr/>
      <dgm:t>
        <a:bodyPr/>
        <a:lstStyle/>
        <a:p>
          <a:endParaRPr lang="en-US"/>
        </a:p>
      </dgm:t>
    </dgm:pt>
    <dgm:pt modelId="{CC460E1A-E308-4E12-9267-4139089605A4}" type="sibTrans" cxnId="{7BD9FF71-20A7-4845-8ABC-48DB609E460D}">
      <dgm:prSet/>
      <dgm:spPr/>
      <dgm:t>
        <a:bodyPr/>
        <a:lstStyle/>
        <a:p>
          <a:endParaRPr lang="en-US"/>
        </a:p>
      </dgm:t>
    </dgm:pt>
    <dgm:pt modelId="{8F85EBB1-09C4-44E4-8339-FBB1CE6EA67C}">
      <dgm:prSet custT="1"/>
      <dgm:spPr/>
      <dgm:t>
        <a:bodyPr/>
        <a:lstStyle/>
        <a:p>
          <a:r>
            <a:rPr lang="en-US" sz="1800"/>
            <a:t>Causal connection</a:t>
          </a:r>
        </a:p>
      </dgm:t>
    </dgm:pt>
    <dgm:pt modelId="{D34C1873-CB54-426B-9111-D70F4DCE9F1B}" type="parTrans" cxnId="{2B8061FF-0AB3-483A-BEB6-25B43E5F048C}">
      <dgm:prSet/>
      <dgm:spPr/>
      <dgm:t>
        <a:bodyPr/>
        <a:lstStyle/>
        <a:p>
          <a:endParaRPr lang="en-US"/>
        </a:p>
      </dgm:t>
    </dgm:pt>
    <dgm:pt modelId="{51F07003-26BB-428A-B7B4-2A480D1DFE54}" type="sibTrans" cxnId="{2B8061FF-0AB3-483A-BEB6-25B43E5F048C}">
      <dgm:prSet/>
      <dgm:spPr/>
      <dgm:t>
        <a:bodyPr/>
        <a:lstStyle/>
        <a:p>
          <a:endParaRPr lang="en-US"/>
        </a:p>
      </dgm:t>
    </dgm:pt>
    <dgm:pt modelId="{8EA01EED-924F-4DAF-9553-9DEA20963AB9}">
      <dgm:prSet/>
      <dgm:spPr/>
      <dgm:t>
        <a:bodyPr/>
        <a:lstStyle/>
        <a:p>
          <a:r>
            <a:rPr lang="en-US" u="sng"/>
            <a:t>LITIGATION-AVOIDANCE LENS </a:t>
          </a:r>
          <a:endParaRPr lang="en-US"/>
        </a:p>
      </dgm:t>
    </dgm:pt>
    <dgm:pt modelId="{11B0D78B-E922-4FEC-BE89-9209FB5240B7}" type="parTrans" cxnId="{B94C865F-A7B1-40F2-A96D-E96B4F245AA0}">
      <dgm:prSet/>
      <dgm:spPr/>
      <dgm:t>
        <a:bodyPr/>
        <a:lstStyle/>
        <a:p>
          <a:endParaRPr lang="en-US"/>
        </a:p>
      </dgm:t>
    </dgm:pt>
    <dgm:pt modelId="{844068C5-B8A8-444D-B94C-3D1D88A4FC81}" type="sibTrans" cxnId="{B94C865F-A7B1-40F2-A96D-E96B4F245AA0}">
      <dgm:prSet/>
      <dgm:spPr/>
      <dgm:t>
        <a:bodyPr/>
        <a:lstStyle/>
        <a:p>
          <a:endParaRPr lang="en-US"/>
        </a:p>
      </dgm:t>
    </dgm:pt>
    <dgm:pt modelId="{DE9414C6-4CEF-4EB0-B7D2-B0FEC8CB45D1}">
      <dgm:prSet custT="1"/>
      <dgm:spPr/>
      <dgm:t>
        <a:bodyPr/>
        <a:lstStyle/>
        <a:p>
          <a:r>
            <a:rPr lang="en-US" sz="1800"/>
            <a:t>Credible investigation </a:t>
          </a:r>
        </a:p>
      </dgm:t>
    </dgm:pt>
    <dgm:pt modelId="{CD43BD89-A1A4-4863-9E53-AB2A005D7688}" type="parTrans" cxnId="{ABE9DAFA-5336-4BF5-96E5-7879A9ED72F0}">
      <dgm:prSet/>
      <dgm:spPr/>
      <dgm:t>
        <a:bodyPr/>
        <a:lstStyle/>
        <a:p>
          <a:endParaRPr lang="en-US"/>
        </a:p>
      </dgm:t>
    </dgm:pt>
    <dgm:pt modelId="{0E8D1587-57BB-4BC0-B23A-CC9B6E630FD7}" type="sibTrans" cxnId="{ABE9DAFA-5336-4BF5-96E5-7879A9ED72F0}">
      <dgm:prSet/>
      <dgm:spPr/>
      <dgm:t>
        <a:bodyPr/>
        <a:lstStyle/>
        <a:p>
          <a:endParaRPr lang="en-US"/>
        </a:p>
      </dgm:t>
    </dgm:pt>
    <dgm:pt modelId="{A2CB23F2-687C-4B28-B5ED-52621C3BE4FF}">
      <dgm:prSet custT="1"/>
      <dgm:spPr/>
      <dgm:t>
        <a:bodyPr/>
        <a:lstStyle/>
        <a:p>
          <a:r>
            <a:rPr lang="en-US" sz="1800"/>
            <a:t>Consistent management </a:t>
          </a:r>
        </a:p>
      </dgm:t>
    </dgm:pt>
    <dgm:pt modelId="{45405F2C-E1DB-4D0C-9B8F-900241D54DD0}" type="parTrans" cxnId="{25CD7FF9-0973-436B-932F-F6027D63A0FF}">
      <dgm:prSet/>
      <dgm:spPr/>
      <dgm:t>
        <a:bodyPr/>
        <a:lstStyle/>
        <a:p>
          <a:endParaRPr lang="en-US"/>
        </a:p>
      </dgm:t>
    </dgm:pt>
    <dgm:pt modelId="{29755F8E-A0B0-44AB-B0A7-F310BC45E5AB}" type="sibTrans" cxnId="{25CD7FF9-0973-436B-932F-F6027D63A0FF}">
      <dgm:prSet/>
      <dgm:spPr/>
      <dgm:t>
        <a:bodyPr/>
        <a:lstStyle/>
        <a:p>
          <a:endParaRPr lang="en-US"/>
        </a:p>
      </dgm:t>
    </dgm:pt>
    <dgm:pt modelId="{763AEE80-3E25-44A8-8784-745F6FF4DC05}">
      <dgm:prSet custT="1"/>
      <dgm:spPr/>
      <dgm:t>
        <a:bodyPr/>
        <a:lstStyle/>
        <a:p>
          <a:r>
            <a:rPr lang="en-US" sz="1800"/>
            <a:t>Contemporaneous documentation </a:t>
          </a:r>
        </a:p>
      </dgm:t>
    </dgm:pt>
    <dgm:pt modelId="{44EA6643-FCCB-47BC-818E-5A522A32DAFC}" type="parTrans" cxnId="{8AD3104A-872E-4E64-8E86-72AA42250E47}">
      <dgm:prSet/>
      <dgm:spPr/>
      <dgm:t>
        <a:bodyPr/>
        <a:lstStyle/>
        <a:p>
          <a:endParaRPr lang="en-US"/>
        </a:p>
      </dgm:t>
    </dgm:pt>
    <dgm:pt modelId="{588963B4-78D2-45B0-98A9-5C32D0726896}" type="sibTrans" cxnId="{8AD3104A-872E-4E64-8E86-72AA42250E47}">
      <dgm:prSet/>
      <dgm:spPr/>
      <dgm:t>
        <a:bodyPr/>
        <a:lstStyle/>
        <a:p>
          <a:endParaRPr lang="en-US"/>
        </a:p>
      </dgm:t>
    </dgm:pt>
    <dgm:pt modelId="{A39A093A-FA16-424E-A3B5-F48FC93F5AF1}">
      <dgm:prSet custT="1"/>
      <dgm:spPr/>
      <dgm:t>
        <a:bodyPr/>
        <a:lstStyle/>
        <a:p>
          <a:r>
            <a:rPr lang="en-US" sz="1800"/>
            <a:t>Coherent explanation &amp; record</a:t>
          </a:r>
        </a:p>
      </dgm:t>
    </dgm:pt>
    <dgm:pt modelId="{A6C0D5A9-C4DA-4594-B4FF-1260C97AA789}" type="parTrans" cxnId="{5DBF6AC9-B6CB-4E21-9CE5-57F9F637480F}">
      <dgm:prSet/>
      <dgm:spPr/>
      <dgm:t>
        <a:bodyPr/>
        <a:lstStyle/>
        <a:p>
          <a:endParaRPr lang="en-US"/>
        </a:p>
      </dgm:t>
    </dgm:pt>
    <dgm:pt modelId="{42B02104-CE20-42EA-BA9E-86BD815C5E4D}" type="sibTrans" cxnId="{5DBF6AC9-B6CB-4E21-9CE5-57F9F637480F}">
      <dgm:prSet/>
      <dgm:spPr/>
      <dgm:t>
        <a:bodyPr/>
        <a:lstStyle/>
        <a:p>
          <a:endParaRPr lang="en-US"/>
        </a:p>
      </dgm:t>
    </dgm:pt>
    <dgm:pt modelId="{97D3CC0B-329F-4823-8583-A02AA2B25948}">
      <dgm:prSet custT="1"/>
      <dgm:spPr/>
      <dgm:t>
        <a:bodyPr/>
        <a:lstStyle/>
        <a:p>
          <a:r>
            <a:rPr lang="en-US" sz="1800"/>
            <a:t>Reducing Risk</a:t>
          </a:r>
        </a:p>
      </dgm:t>
    </dgm:pt>
    <dgm:pt modelId="{726A1F43-17F8-49FC-94D7-CD75F6892A05}" type="parTrans" cxnId="{91C53514-333B-47F1-B215-35EAED3E98EA}">
      <dgm:prSet/>
      <dgm:spPr/>
      <dgm:t>
        <a:bodyPr/>
        <a:lstStyle/>
        <a:p>
          <a:endParaRPr lang="en-US"/>
        </a:p>
      </dgm:t>
    </dgm:pt>
    <dgm:pt modelId="{1B3A1CD4-1A8E-44A7-8C66-39A438A169C3}" type="sibTrans" cxnId="{91C53514-333B-47F1-B215-35EAED3E98EA}">
      <dgm:prSet/>
      <dgm:spPr/>
      <dgm:t>
        <a:bodyPr/>
        <a:lstStyle/>
        <a:p>
          <a:endParaRPr lang="en-US"/>
        </a:p>
      </dgm:t>
    </dgm:pt>
    <dgm:pt modelId="{61963C7A-C00E-49FA-BB0E-E7596E7CB4C6}" type="pres">
      <dgm:prSet presAssocID="{AC800DD5-6E2E-4E0A-8169-535134020594}" presName="Name0" presStyleCnt="0">
        <dgm:presLayoutVars>
          <dgm:dir/>
          <dgm:animLvl val="lvl"/>
          <dgm:resizeHandles val="exact"/>
        </dgm:presLayoutVars>
      </dgm:prSet>
      <dgm:spPr/>
    </dgm:pt>
    <dgm:pt modelId="{D7009615-C070-4F92-90CB-E03A80E387CF}" type="pres">
      <dgm:prSet presAssocID="{D16C7CFB-3F3A-4E87-9E88-9F4869648119}" presName="composite" presStyleCnt="0"/>
      <dgm:spPr/>
    </dgm:pt>
    <dgm:pt modelId="{2C110189-9831-4C1F-81F6-5752D5F870DF}" type="pres">
      <dgm:prSet presAssocID="{D16C7CFB-3F3A-4E87-9E88-9F4869648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0754126-6CDA-4315-BD0C-A7C0BEC465BC}" type="pres">
      <dgm:prSet presAssocID="{D16C7CFB-3F3A-4E87-9E88-9F4869648119}" presName="desTx" presStyleLbl="alignAccFollowNode1" presStyleIdx="0" presStyleCnt="2">
        <dgm:presLayoutVars>
          <dgm:bulletEnabled val="1"/>
        </dgm:presLayoutVars>
      </dgm:prSet>
      <dgm:spPr/>
    </dgm:pt>
    <dgm:pt modelId="{068983F8-B8E0-4CC0-B067-493C81394D31}" type="pres">
      <dgm:prSet presAssocID="{C93D490B-7DA3-45A1-B5EC-37CA7075FABF}" presName="space" presStyleCnt="0"/>
      <dgm:spPr/>
    </dgm:pt>
    <dgm:pt modelId="{4018403B-B4A3-479D-8722-5874F89A2291}" type="pres">
      <dgm:prSet presAssocID="{8EA01EED-924F-4DAF-9553-9DEA20963AB9}" presName="composite" presStyleCnt="0"/>
      <dgm:spPr/>
    </dgm:pt>
    <dgm:pt modelId="{408C34A4-C231-4248-ABC3-2E3A590EC244}" type="pres">
      <dgm:prSet presAssocID="{8EA01EED-924F-4DAF-9553-9DEA20963AB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A93ACC26-1EFE-40B9-8864-C1812D51F31E}" type="pres">
      <dgm:prSet presAssocID="{8EA01EED-924F-4DAF-9553-9DEA20963AB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F8802D0D-152F-43B8-9C74-159E43876D95}" type="presOf" srcId="{DE9414C6-4CEF-4EB0-B7D2-B0FEC8CB45D1}" destId="{A93ACC26-1EFE-40B9-8864-C1812D51F31E}" srcOrd="0" destOrd="0" presId="urn:microsoft.com/office/officeart/2005/8/layout/hList1"/>
    <dgm:cxn modelId="{FDEF8410-922D-4111-B530-C7C644A0A49F}" type="presOf" srcId="{8EA01EED-924F-4DAF-9553-9DEA20963AB9}" destId="{408C34A4-C231-4248-ABC3-2E3A590EC244}" srcOrd="0" destOrd="0" presId="urn:microsoft.com/office/officeart/2005/8/layout/hList1"/>
    <dgm:cxn modelId="{91C53514-333B-47F1-B215-35EAED3E98EA}" srcId="{D16C7CFB-3F3A-4E87-9E88-9F4869648119}" destId="{97D3CC0B-329F-4823-8583-A02AA2B25948}" srcOrd="3" destOrd="0" parTransId="{726A1F43-17F8-49FC-94D7-CD75F6892A05}" sibTransId="{1B3A1CD4-1A8E-44A7-8C66-39A438A169C3}"/>
    <dgm:cxn modelId="{9FE6EC27-6729-4FB6-88D6-AD9EAF160ABC}" type="presOf" srcId="{763AEE80-3E25-44A8-8784-745F6FF4DC05}" destId="{A93ACC26-1EFE-40B9-8864-C1812D51F31E}" srcOrd="0" destOrd="2" presId="urn:microsoft.com/office/officeart/2005/8/layout/hList1"/>
    <dgm:cxn modelId="{D27E712E-162D-4073-A4A5-9AA0D04D70F2}" type="presOf" srcId="{97D3CC0B-329F-4823-8583-A02AA2B25948}" destId="{20754126-6CDA-4315-BD0C-A7C0BEC465BC}" srcOrd="0" destOrd="3" presId="urn:microsoft.com/office/officeart/2005/8/layout/hList1"/>
    <dgm:cxn modelId="{B94C865F-A7B1-40F2-A96D-E96B4F245AA0}" srcId="{AC800DD5-6E2E-4E0A-8169-535134020594}" destId="{8EA01EED-924F-4DAF-9553-9DEA20963AB9}" srcOrd="1" destOrd="0" parTransId="{11B0D78B-E922-4FEC-BE89-9209FB5240B7}" sibTransId="{844068C5-B8A8-444D-B94C-3D1D88A4FC81}"/>
    <dgm:cxn modelId="{8AD3104A-872E-4E64-8E86-72AA42250E47}" srcId="{8EA01EED-924F-4DAF-9553-9DEA20963AB9}" destId="{763AEE80-3E25-44A8-8784-745F6FF4DC05}" srcOrd="2" destOrd="0" parTransId="{44EA6643-FCCB-47BC-818E-5A522A32DAFC}" sibTransId="{588963B4-78D2-45B0-98A9-5C32D0726896}"/>
    <dgm:cxn modelId="{9B35866D-9B36-498E-92E2-7D7AECF09233}" type="presOf" srcId="{8F85EBB1-09C4-44E4-8339-FBB1CE6EA67C}" destId="{20754126-6CDA-4315-BD0C-A7C0BEC465BC}" srcOrd="0" destOrd="2" presId="urn:microsoft.com/office/officeart/2005/8/layout/hList1"/>
    <dgm:cxn modelId="{7BD9FF71-20A7-4845-8ABC-48DB609E460D}" srcId="{D16C7CFB-3F3A-4E87-9E88-9F4869648119}" destId="{998A9A5D-0392-457A-BA12-1537CD6700E9}" srcOrd="1" destOrd="0" parTransId="{247C82E2-9195-4274-9428-8FEC0190DB8B}" sibTransId="{CC460E1A-E308-4E12-9267-4139089605A4}"/>
    <dgm:cxn modelId="{4050A775-4864-4D3C-BE95-76128928BD7A}" type="presOf" srcId="{D16C7CFB-3F3A-4E87-9E88-9F4869648119}" destId="{2C110189-9831-4C1F-81F6-5752D5F870DF}" srcOrd="0" destOrd="0" presId="urn:microsoft.com/office/officeart/2005/8/layout/hList1"/>
    <dgm:cxn modelId="{DCCE1181-1038-403B-BECF-E1BC4AE37B19}" type="presOf" srcId="{A39A093A-FA16-424E-A3B5-F48FC93F5AF1}" destId="{A93ACC26-1EFE-40B9-8864-C1812D51F31E}" srcOrd="0" destOrd="3" presId="urn:microsoft.com/office/officeart/2005/8/layout/hList1"/>
    <dgm:cxn modelId="{A64D5087-600D-451C-A61D-BF8582CE076E}" type="presOf" srcId="{998A9A5D-0392-457A-BA12-1537CD6700E9}" destId="{20754126-6CDA-4315-BD0C-A7C0BEC465BC}" srcOrd="0" destOrd="1" presId="urn:microsoft.com/office/officeart/2005/8/layout/hList1"/>
    <dgm:cxn modelId="{F9A7A488-BCD4-44C5-A636-19C97A40CD1C}" type="presOf" srcId="{C4B13787-0501-4AB1-87CB-498F8C73320D}" destId="{20754126-6CDA-4315-BD0C-A7C0BEC465BC}" srcOrd="0" destOrd="0" presId="urn:microsoft.com/office/officeart/2005/8/layout/hList1"/>
    <dgm:cxn modelId="{118A01B9-9F7F-4691-904B-101087960FCC}" type="presOf" srcId="{A2CB23F2-687C-4B28-B5ED-52621C3BE4FF}" destId="{A93ACC26-1EFE-40B9-8864-C1812D51F31E}" srcOrd="0" destOrd="1" presId="urn:microsoft.com/office/officeart/2005/8/layout/hList1"/>
    <dgm:cxn modelId="{50F8C8B9-D533-44B5-BD69-16FBE508B8BC}" srcId="{D16C7CFB-3F3A-4E87-9E88-9F4869648119}" destId="{C4B13787-0501-4AB1-87CB-498F8C73320D}" srcOrd="0" destOrd="0" parTransId="{DC94401F-0E79-4C22-8806-978E8183AE86}" sibTransId="{43BCA83C-36EB-475D-828D-E51998753C73}"/>
    <dgm:cxn modelId="{13DFD8C0-DDA3-4D14-AB4B-D2C5B306F0A1}" srcId="{AC800DD5-6E2E-4E0A-8169-535134020594}" destId="{D16C7CFB-3F3A-4E87-9E88-9F4869648119}" srcOrd="0" destOrd="0" parTransId="{5EE7BC67-6761-42A8-9A2F-BFFB9037BA36}" sibTransId="{C93D490B-7DA3-45A1-B5EC-37CA7075FABF}"/>
    <dgm:cxn modelId="{5DBF6AC9-B6CB-4E21-9CE5-57F9F637480F}" srcId="{8EA01EED-924F-4DAF-9553-9DEA20963AB9}" destId="{A39A093A-FA16-424E-A3B5-F48FC93F5AF1}" srcOrd="3" destOrd="0" parTransId="{A6C0D5A9-C4DA-4594-B4FF-1260C97AA789}" sibTransId="{42B02104-CE20-42EA-BA9E-86BD815C5E4D}"/>
    <dgm:cxn modelId="{45767CE6-AC72-43E2-A956-0480F70A1B74}" type="presOf" srcId="{AC800DD5-6E2E-4E0A-8169-535134020594}" destId="{61963C7A-C00E-49FA-BB0E-E7596E7CB4C6}" srcOrd="0" destOrd="0" presId="urn:microsoft.com/office/officeart/2005/8/layout/hList1"/>
    <dgm:cxn modelId="{25CD7FF9-0973-436B-932F-F6027D63A0FF}" srcId="{8EA01EED-924F-4DAF-9553-9DEA20963AB9}" destId="{A2CB23F2-687C-4B28-B5ED-52621C3BE4FF}" srcOrd="1" destOrd="0" parTransId="{45405F2C-E1DB-4D0C-9B8F-900241D54DD0}" sibTransId="{29755F8E-A0B0-44AB-B0A7-F310BC45E5AB}"/>
    <dgm:cxn modelId="{ABE9DAFA-5336-4BF5-96E5-7879A9ED72F0}" srcId="{8EA01EED-924F-4DAF-9553-9DEA20963AB9}" destId="{DE9414C6-4CEF-4EB0-B7D2-B0FEC8CB45D1}" srcOrd="0" destOrd="0" parTransId="{CD43BD89-A1A4-4863-9E53-AB2A005D7688}" sibTransId="{0E8D1587-57BB-4BC0-B23A-CC9B6E630FD7}"/>
    <dgm:cxn modelId="{2B8061FF-0AB3-483A-BEB6-25B43E5F048C}" srcId="{D16C7CFB-3F3A-4E87-9E88-9F4869648119}" destId="{8F85EBB1-09C4-44E4-8339-FBB1CE6EA67C}" srcOrd="2" destOrd="0" parTransId="{D34C1873-CB54-426B-9111-D70F4DCE9F1B}" sibTransId="{51F07003-26BB-428A-B7B4-2A480D1DFE54}"/>
    <dgm:cxn modelId="{35389AB8-9615-459A-91D8-04238110E8D8}" type="presParOf" srcId="{61963C7A-C00E-49FA-BB0E-E7596E7CB4C6}" destId="{D7009615-C070-4F92-90CB-E03A80E387CF}" srcOrd="0" destOrd="0" presId="urn:microsoft.com/office/officeart/2005/8/layout/hList1"/>
    <dgm:cxn modelId="{D2AA4E46-1A76-46DB-920D-C3AA6B48296A}" type="presParOf" srcId="{D7009615-C070-4F92-90CB-E03A80E387CF}" destId="{2C110189-9831-4C1F-81F6-5752D5F870DF}" srcOrd="0" destOrd="0" presId="urn:microsoft.com/office/officeart/2005/8/layout/hList1"/>
    <dgm:cxn modelId="{A68ECB7C-3742-4FCA-98A6-A1C5DED1A218}" type="presParOf" srcId="{D7009615-C070-4F92-90CB-E03A80E387CF}" destId="{20754126-6CDA-4315-BD0C-A7C0BEC465BC}" srcOrd="1" destOrd="0" presId="urn:microsoft.com/office/officeart/2005/8/layout/hList1"/>
    <dgm:cxn modelId="{8C8363A5-E0B5-4A66-A6DB-356FDA45E5C0}" type="presParOf" srcId="{61963C7A-C00E-49FA-BB0E-E7596E7CB4C6}" destId="{068983F8-B8E0-4CC0-B067-493C81394D31}" srcOrd="1" destOrd="0" presId="urn:microsoft.com/office/officeart/2005/8/layout/hList1"/>
    <dgm:cxn modelId="{E5ABA9F5-6C59-40BC-A98D-FEED7A34C6F0}" type="presParOf" srcId="{61963C7A-C00E-49FA-BB0E-E7596E7CB4C6}" destId="{4018403B-B4A3-479D-8722-5874F89A2291}" srcOrd="2" destOrd="0" presId="urn:microsoft.com/office/officeart/2005/8/layout/hList1"/>
    <dgm:cxn modelId="{3F4CECC7-5AF3-49AA-B35A-ACC8767AE53B}" type="presParOf" srcId="{4018403B-B4A3-479D-8722-5874F89A2291}" destId="{408C34A4-C231-4248-ABC3-2E3A590EC244}" srcOrd="0" destOrd="0" presId="urn:microsoft.com/office/officeart/2005/8/layout/hList1"/>
    <dgm:cxn modelId="{506ADA7F-D58B-40E3-9598-0BC9FC13E4AF}" type="presParOf" srcId="{4018403B-B4A3-479D-8722-5874F89A2291}" destId="{A93ACC26-1EFE-40B9-8864-C1812D51F3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C8CB60-196F-418F-90A4-DB5A14967B88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078C37F-21AA-434F-B395-4E0973BDF368}">
      <dgm:prSet/>
      <dgm:spPr/>
      <dgm:t>
        <a:bodyPr/>
        <a:lstStyle/>
        <a:p>
          <a:r>
            <a:rPr lang="en-US"/>
            <a:t>Continue preexisting performance management supported by contemporaneous records.</a:t>
          </a:r>
        </a:p>
      </dgm:t>
    </dgm:pt>
    <dgm:pt modelId="{E545AD33-AEE6-46DE-B6E7-A567DF05B40A}" type="parTrans" cxnId="{2C4A805C-4714-4F6F-B542-CF7EEC0982CA}">
      <dgm:prSet/>
      <dgm:spPr/>
      <dgm:t>
        <a:bodyPr/>
        <a:lstStyle/>
        <a:p>
          <a:endParaRPr lang="en-US"/>
        </a:p>
      </dgm:t>
    </dgm:pt>
    <dgm:pt modelId="{32D5CCB5-D9A9-4C90-99D5-79895A60A343}" type="sibTrans" cxnId="{2C4A805C-4714-4F6F-B542-CF7EEC0982CA}">
      <dgm:prSet/>
      <dgm:spPr/>
      <dgm:t>
        <a:bodyPr/>
        <a:lstStyle/>
        <a:p>
          <a:endParaRPr lang="en-US"/>
        </a:p>
      </dgm:t>
    </dgm:pt>
    <dgm:pt modelId="{43E0D86C-7278-4596-86B0-250092B4D709}">
      <dgm:prSet/>
      <dgm:spPr/>
      <dgm:t>
        <a:bodyPr/>
        <a:lstStyle/>
        <a:p>
          <a:r>
            <a:rPr lang="en-US"/>
            <a:t>For new issues, apply objective standards and consistent escalation.</a:t>
          </a:r>
        </a:p>
      </dgm:t>
    </dgm:pt>
    <dgm:pt modelId="{B087BC06-083E-4AF1-B669-2C91CC4B548B}" type="parTrans" cxnId="{FF83F22F-2F7D-4A37-9ABF-50BE36F35F20}">
      <dgm:prSet/>
      <dgm:spPr/>
      <dgm:t>
        <a:bodyPr/>
        <a:lstStyle/>
        <a:p>
          <a:endParaRPr lang="en-US"/>
        </a:p>
      </dgm:t>
    </dgm:pt>
    <dgm:pt modelId="{2D0D1DF9-287B-4AD6-BC1F-1689BA4FF353}" type="sibTrans" cxnId="{FF83F22F-2F7D-4A37-9ABF-50BE36F35F20}">
      <dgm:prSet/>
      <dgm:spPr/>
      <dgm:t>
        <a:bodyPr/>
        <a:lstStyle/>
        <a:p>
          <a:endParaRPr lang="en-US"/>
        </a:p>
      </dgm:t>
    </dgm:pt>
    <dgm:pt modelId="{3D2CA2CE-76F1-4CEF-830B-ED3662627677}">
      <dgm:prSet/>
      <dgm:spPr/>
      <dgm:t>
        <a:bodyPr/>
        <a:lstStyle/>
        <a:p>
          <a:r>
            <a:rPr lang="en-US"/>
            <a:t>Before a PIP or discipline, test the rationale, timing, and comparator treatment. </a:t>
          </a:r>
        </a:p>
      </dgm:t>
    </dgm:pt>
    <dgm:pt modelId="{720FFA6B-C1C0-4FA3-941C-8AB23DDE3D5F}" type="parTrans" cxnId="{85828355-4607-428D-ADE1-AD2DD6076BFC}">
      <dgm:prSet/>
      <dgm:spPr/>
      <dgm:t>
        <a:bodyPr/>
        <a:lstStyle/>
        <a:p>
          <a:endParaRPr lang="en-US"/>
        </a:p>
      </dgm:t>
    </dgm:pt>
    <dgm:pt modelId="{5BC9BD02-8E42-435B-BF65-0BCDB8263435}" type="sibTrans" cxnId="{85828355-4607-428D-ADE1-AD2DD6076BFC}">
      <dgm:prSet/>
      <dgm:spPr/>
      <dgm:t>
        <a:bodyPr/>
        <a:lstStyle/>
        <a:p>
          <a:endParaRPr lang="en-US"/>
        </a:p>
      </dgm:t>
    </dgm:pt>
    <dgm:pt modelId="{3138D08D-D818-4245-8372-FE9F3B003DCC}" type="pres">
      <dgm:prSet presAssocID="{61C8CB60-196F-418F-90A4-DB5A14967B88}" presName="linearFlow" presStyleCnt="0">
        <dgm:presLayoutVars>
          <dgm:dir/>
          <dgm:resizeHandles val="exact"/>
        </dgm:presLayoutVars>
      </dgm:prSet>
      <dgm:spPr/>
    </dgm:pt>
    <dgm:pt modelId="{CDA9FC10-FF2C-4AE9-BE3D-A09282A3A383}" type="pres">
      <dgm:prSet presAssocID="{A078C37F-21AA-434F-B395-4E0973BDF368}" presName="composite" presStyleCnt="0"/>
      <dgm:spPr/>
    </dgm:pt>
    <dgm:pt modelId="{304A57C9-BE29-4D69-A2A0-2415CA0CF917}" type="pres">
      <dgm:prSet presAssocID="{A078C37F-21AA-434F-B395-4E0973BDF368}" presName="imgShp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</dgm:pt>
    <dgm:pt modelId="{65082AF4-22B7-4FBD-B85F-8454885C23C8}" type="pres">
      <dgm:prSet presAssocID="{A078C37F-21AA-434F-B395-4E0973BDF368}" presName="txShp" presStyleLbl="node1" presStyleIdx="0" presStyleCnt="3">
        <dgm:presLayoutVars>
          <dgm:bulletEnabled val="1"/>
        </dgm:presLayoutVars>
      </dgm:prSet>
      <dgm:spPr/>
    </dgm:pt>
    <dgm:pt modelId="{0E8800C0-D9BD-430A-9295-E459419A28DD}" type="pres">
      <dgm:prSet presAssocID="{32D5CCB5-D9A9-4C90-99D5-79895A60A343}" presName="spacing" presStyleCnt="0"/>
      <dgm:spPr/>
    </dgm:pt>
    <dgm:pt modelId="{7BF061B5-89EB-4C37-A969-25DB306A2ECB}" type="pres">
      <dgm:prSet presAssocID="{43E0D86C-7278-4596-86B0-250092B4D709}" presName="composite" presStyleCnt="0"/>
      <dgm:spPr/>
    </dgm:pt>
    <dgm:pt modelId="{ECB5894E-6956-4ECC-B1AC-09195E6ABCF2}" type="pres">
      <dgm:prSet presAssocID="{43E0D86C-7278-4596-86B0-250092B4D709}" presName="imgShp" presStyleLbl="fgImgPlac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</dgm:spPr>
    </dgm:pt>
    <dgm:pt modelId="{4A4B0AB6-E6A0-4ED9-BA49-1ED65CE3842F}" type="pres">
      <dgm:prSet presAssocID="{43E0D86C-7278-4596-86B0-250092B4D709}" presName="txShp" presStyleLbl="node1" presStyleIdx="1" presStyleCnt="3">
        <dgm:presLayoutVars>
          <dgm:bulletEnabled val="1"/>
        </dgm:presLayoutVars>
      </dgm:prSet>
      <dgm:spPr/>
    </dgm:pt>
    <dgm:pt modelId="{95285A45-389C-43EF-935C-D392A3EBCA50}" type="pres">
      <dgm:prSet presAssocID="{2D0D1DF9-287B-4AD6-BC1F-1689BA4FF353}" presName="spacing" presStyleCnt="0"/>
      <dgm:spPr/>
    </dgm:pt>
    <dgm:pt modelId="{D0621F29-3BCA-4A13-BA44-190149F0DE45}" type="pres">
      <dgm:prSet presAssocID="{3D2CA2CE-76F1-4CEF-830B-ED3662627677}" presName="composite" presStyleCnt="0"/>
      <dgm:spPr/>
    </dgm:pt>
    <dgm:pt modelId="{FC76ED93-288F-4BBB-92A0-3C29F0B3E8E5}" type="pres">
      <dgm:prSet presAssocID="{3D2CA2CE-76F1-4CEF-830B-ED3662627677}" presName="imgShp" presStyleLbl="f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</dgm:pt>
    <dgm:pt modelId="{10348ABC-AF3F-476C-AE19-D58A7360662E}" type="pres">
      <dgm:prSet presAssocID="{3D2CA2CE-76F1-4CEF-830B-ED3662627677}" presName="txShp" presStyleLbl="node1" presStyleIdx="2" presStyleCnt="3">
        <dgm:presLayoutVars>
          <dgm:bulletEnabled val="1"/>
        </dgm:presLayoutVars>
      </dgm:prSet>
      <dgm:spPr/>
    </dgm:pt>
  </dgm:ptLst>
  <dgm:cxnLst>
    <dgm:cxn modelId="{FF83F22F-2F7D-4A37-9ABF-50BE36F35F20}" srcId="{61C8CB60-196F-418F-90A4-DB5A14967B88}" destId="{43E0D86C-7278-4596-86B0-250092B4D709}" srcOrd="1" destOrd="0" parTransId="{B087BC06-083E-4AF1-B669-2C91CC4B548B}" sibTransId="{2D0D1DF9-287B-4AD6-BC1F-1689BA4FF353}"/>
    <dgm:cxn modelId="{2C4A805C-4714-4F6F-B542-CF7EEC0982CA}" srcId="{61C8CB60-196F-418F-90A4-DB5A14967B88}" destId="{A078C37F-21AA-434F-B395-4E0973BDF368}" srcOrd="0" destOrd="0" parTransId="{E545AD33-AEE6-46DE-B6E7-A567DF05B40A}" sibTransId="{32D5CCB5-D9A9-4C90-99D5-79895A60A343}"/>
    <dgm:cxn modelId="{9F9F1F66-A613-4AEB-8A12-B5D7A64CE2DA}" type="presOf" srcId="{3D2CA2CE-76F1-4CEF-830B-ED3662627677}" destId="{10348ABC-AF3F-476C-AE19-D58A7360662E}" srcOrd="0" destOrd="0" presId="urn:microsoft.com/office/officeart/2005/8/layout/vList3"/>
    <dgm:cxn modelId="{85828355-4607-428D-ADE1-AD2DD6076BFC}" srcId="{61C8CB60-196F-418F-90A4-DB5A14967B88}" destId="{3D2CA2CE-76F1-4CEF-830B-ED3662627677}" srcOrd="2" destOrd="0" parTransId="{720FFA6B-C1C0-4FA3-941C-8AB23DDE3D5F}" sibTransId="{5BC9BD02-8E42-435B-BF65-0BCDB8263435}"/>
    <dgm:cxn modelId="{B9CC90B0-9E75-43F7-8A01-663A7EE54D5C}" type="presOf" srcId="{61C8CB60-196F-418F-90A4-DB5A14967B88}" destId="{3138D08D-D818-4245-8372-FE9F3B003DCC}" srcOrd="0" destOrd="0" presId="urn:microsoft.com/office/officeart/2005/8/layout/vList3"/>
    <dgm:cxn modelId="{F23DCBB2-181F-4A37-A0F2-D11EADCAB3C2}" type="presOf" srcId="{A078C37F-21AA-434F-B395-4E0973BDF368}" destId="{65082AF4-22B7-4FBD-B85F-8454885C23C8}" srcOrd="0" destOrd="0" presId="urn:microsoft.com/office/officeart/2005/8/layout/vList3"/>
    <dgm:cxn modelId="{CA98B1BA-15D3-40C1-B919-6DD9A3A69F00}" type="presOf" srcId="{43E0D86C-7278-4596-86B0-250092B4D709}" destId="{4A4B0AB6-E6A0-4ED9-BA49-1ED65CE3842F}" srcOrd="0" destOrd="0" presId="urn:microsoft.com/office/officeart/2005/8/layout/vList3"/>
    <dgm:cxn modelId="{5832D7A3-4BFC-47F2-A29A-F893219252C7}" type="presParOf" srcId="{3138D08D-D818-4245-8372-FE9F3B003DCC}" destId="{CDA9FC10-FF2C-4AE9-BE3D-A09282A3A383}" srcOrd="0" destOrd="0" presId="urn:microsoft.com/office/officeart/2005/8/layout/vList3"/>
    <dgm:cxn modelId="{285C2669-39E1-448F-81F6-92D1967ECDF0}" type="presParOf" srcId="{CDA9FC10-FF2C-4AE9-BE3D-A09282A3A383}" destId="{304A57C9-BE29-4D69-A2A0-2415CA0CF917}" srcOrd="0" destOrd="0" presId="urn:microsoft.com/office/officeart/2005/8/layout/vList3"/>
    <dgm:cxn modelId="{F76C7284-B650-446A-8F4D-5DCF94F9BC71}" type="presParOf" srcId="{CDA9FC10-FF2C-4AE9-BE3D-A09282A3A383}" destId="{65082AF4-22B7-4FBD-B85F-8454885C23C8}" srcOrd="1" destOrd="0" presId="urn:microsoft.com/office/officeart/2005/8/layout/vList3"/>
    <dgm:cxn modelId="{9DD197E3-B895-42D0-87A4-2899C313870B}" type="presParOf" srcId="{3138D08D-D818-4245-8372-FE9F3B003DCC}" destId="{0E8800C0-D9BD-430A-9295-E459419A28DD}" srcOrd="1" destOrd="0" presId="urn:microsoft.com/office/officeart/2005/8/layout/vList3"/>
    <dgm:cxn modelId="{4B838B91-BC70-41D3-A668-95B954F08A8C}" type="presParOf" srcId="{3138D08D-D818-4245-8372-FE9F3B003DCC}" destId="{7BF061B5-89EB-4C37-A969-25DB306A2ECB}" srcOrd="2" destOrd="0" presId="urn:microsoft.com/office/officeart/2005/8/layout/vList3"/>
    <dgm:cxn modelId="{2BB3402E-8583-4FAB-8C14-4BE58EB68103}" type="presParOf" srcId="{7BF061B5-89EB-4C37-A969-25DB306A2ECB}" destId="{ECB5894E-6956-4ECC-B1AC-09195E6ABCF2}" srcOrd="0" destOrd="0" presId="urn:microsoft.com/office/officeart/2005/8/layout/vList3"/>
    <dgm:cxn modelId="{E2C578A9-530A-40B2-BB51-6184328B58ED}" type="presParOf" srcId="{7BF061B5-89EB-4C37-A969-25DB306A2ECB}" destId="{4A4B0AB6-E6A0-4ED9-BA49-1ED65CE3842F}" srcOrd="1" destOrd="0" presId="urn:microsoft.com/office/officeart/2005/8/layout/vList3"/>
    <dgm:cxn modelId="{117C5DA5-5A74-47B7-8C11-22A13D3EA1DF}" type="presParOf" srcId="{3138D08D-D818-4245-8372-FE9F3B003DCC}" destId="{95285A45-389C-43EF-935C-D392A3EBCA50}" srcOrd="3" destOrd="0" presId="urn:microsoft.com/office/officeart/2005/8/layout/vList3"/>
    <dgm:cxn modelId="{3F088062-ED2E-4EBE-9088-A83739C3183C}" type="presParOf" srcId="{3138D08D-D818-4245-8372-FE9F3B003DCC}" destId="{D0621F29-3BCA-4A13-BA44-190149F0DE45}" srcOrd="4" destOrd="0" presId="urn:microsoft.com/office/officeart/2005/8/layout/vList3"/>
    <dgm:cxn modelId="{5307A057-720C-4641-85C3-17AF6CC59184}" type="presParOf" srcId="{D0621F29-3BCA-4A13-BA44-190149F0DE45}" destId="{FC76ED93-288F-4BBB-92A0-3C29F0B3E8E5}" srcOrd="0" destOrd="0" presId="urn:microsoft.com/office/officeart/2005/8/layout/vList3"/>
    <dgm:cxn modelId="{07494D2E-5142-45AC-9C37-0412112E4CFF}" type="presParOf" srcId="{D0621F29-3BCA-4A13-BA44-190149F0DE45}" destId="{10348ABC-AF3F-476C-AE19-D58A7360662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392011-7F69-4A8D-B1C5-24F0F32AEE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F67B073-FDAE-4CA7-9B64-E4E064019B73}">
      <dgm:prSet/>
      <dgm:spPr/>
      <dgm:t>
        <a:bodyPr/>
        <a:lstStyle/>
        <a:p>
          <a:r>
            <a:rPr lang="en-US"/>
            <a:t>Contemporaneous records usually carry more weight than a file created after protected activity.</a:t>
          </a:r>
        </a:p>
      </dgm:t>
    </dgm:pt>
    <dgm:pt modelId="{BFECDBAF-126F-43D2-BFDA-077230EC41E4}" type="parTrans" cxnId="{021C1885-57B8-4C38-B30E-E82AC22E19D5}">
      <dgm:prSet/>
      <dgm:spPr/>
      <dgm:t>
        <a:bodyPr/>
        <a:lstStyle/>
        <a:p>
          <a:endParaRPr lang="en-US"/>
        </a:p>
      </dgm:t>
    </dgm:pt>
    <dgm:pt modelId="{BA858C35-410F-46AC-A2B1-F3811C37894D}" type="sibTrans" cxnId="{021C1885-57B8-4C38-B30E-E82AC22E19D5}">
      <dgm:prSet/>
      <dgm:spPr/>
      <dgm:t>
        <a:bodyPr/>
        <a:lstStyle/>
        <a:p>
          <a:endParaRPr lang="en-US"/>
        </a:p>
      </dgm:t>
    </dgm:pt>
    <dgm:pt modelId="{15954E82-C8E9-4C14-A4F0-D955E0BEF521}">
      <dgm:prSet/>
      <dgm:spPr/>
      <dgm:t>
        <a:bodyPr/>
        <a:lstStyle/>
        <a:p>
          <a:r>
            <a:rPr lang="en-US"/>
            <a:t>Performance reviews should align with later termination rationales—or explain the changed facts.</a:t>
          </a:r>
        </a:p>
      </dgm:t>
    </dgm:pt>
    <dgm:pt modelId="{F335D1A3-5657-4804-B79D-39A1B173ABEE}" type="parTrans" cxnId="{CF31DEC2-107D-4410-9F43-84425BD51051}">
      <dgm:prSet/>
      <dgm:spPr/>
      <dgm:t>
        <a:bodyPr/>
        <a:lstStyle/>
        <a:p>
          <a:endParaRPr lang="en-US"/>
        </a:p>
      </dgm:t>
    </dgm:pt>
    <dgm:pt modelId="{C196A794-44CB-4774-A54C-8B876B0C2237}" type="sibTrans" cxnId="{CF31DEC2-107D-4410-9F43-84425BD51051}">
      <dgm:prSet/>
      <dgm:spPr/>
      <dgm:t>
        <a:bodyPr/>
        <a:lstStyle/>
        <a:p>
          <a:endParaRPr lang="en-US"/>
        </a:p>
      </dgm:t>
    </dgm:pt>
    <dgm:pt modelId="{0A8DAE09-F282-450C-A47F-7542779ED9EF}">
      <dgm:prSet/>
      <dgm:spPr/>
      <dgm:t>
        <a:bodyPr/>
        <a:lstStyle/>
        <a:p>
          <a:r>
            <a:rPr lang="en-US"/>
            <a:t>Assume email, text, Teams, Slack, and informal messages may be exhibits.</a:t>
          </a:r>
        </a:p>
      </dgm:t>
    </dgm:pt>
    <dgm:pt modelId="{3452C781-5216-4326-A3B0-A87B0F431E0C}" type="parTrans" cxnId="{8EDA501F-24BC-4126-AC06-D48FD9628598}">
      <dgm:prSet/>
      <dgm:spPr/>
      <dgm:t>
        <a:bodyPr/>
        <a:lstStyle/>
        <a:p>
          <a:endParaRPr lang="en-US"/>
        </a:p>
      </dgm:t>
    </dgm:pt>
    <dgm:pt modelId="{0FA8498C-5933-4C89-9C56-359964483912}" type="sibTrans" cxnId="{8EDA501F-24BC-4126-AC06-D48FD9628598}">
      <dgm:prSet/>
      <dgm:spPr/>
      <dgm:t>
        <a:bodyPr/>
        <a:lstStyle/>
        <a:p>
          <a:endParaRPr lang="en-US"/>
        </a:p>
      </dgm:t>
    </dgm:pt>
    <dgm:pt modelId="{A5B8C701-A308-4500-8CCE-E1FC375FC5F1}">
      <dgm:prSet/>
      <dgm:spPr/>
      <dgm:t>
        <a:bodyPr/>
        <a:lstStyle/>
        <a:p>
          <a:r>
            <a:rPr lang="en-US"/>
            <a:t>Avoid loaded labels and conclusions; document observable facts, expectations, and consequences.</a:t>
          </a:r>
        </a:p>
      </dgm:t>
    </dgm:pt>
    <dgm:pt modelId="{BEA80DC9-77B2-4976-8DA6-D1FE9F3E1D4D}" type="parTrans" cxnId="{2E29A833-944C-453F-8F33-F43721025E59}">
      <dgm:prSet/>
      <dgm:spPr/>
      <dgm:t>
        <a:bodyPr/>
        <a:lstStyle/>
        <a:p>
          <a:endParaRPr lang="en-US"/>
        </a:p>
      </dgm:t>
    </dgm:pt>
    <dgm:pt modelId="{60E1228D-DF25-4D17-9A5D-78AAE0A8DD88}" type="sibTrans" cxnId="{2E29A833-944C-453F-8F33-F43721025E59}">
      <dgm:prSet/>
      <dgm:spPr/>
      <dgm:t>
        <a:bodyPr/>
        <a:lstStyle/>
        <a:p>
          <a:endParaRPr lang="en-US"/>
        </a:p>
      </dgm:t>
    </dgm:pt>
    <dgm:pt modelId="{DD38E0CC-C544-420D-B663-877BA438C0B5}">
      <dgm:prSet/>
      <dgm:spPr/>
      <dgm:t>
        <a:bodyPr/>
        <a:lstStyle/>
        <a:p>
          <a:r>
            <a:rPr lang="en-US"/>
            <a:t>The employer loses control of the narrative when contemporaneous records are sparse, and later explanations fill the gap.</a:t>
          </a:r>
        </a:p>
      </dgm:t>
    </dgm:pt>
    <dgm:pt modelId="{191B0DCC-740B-4A19-8E4E-55F3A1CCD2A2}" type="parTrans" cxnId="{D6325734-E35A-47CE-B6A7-A7ABC2D886F0}">
      <dgm:prSet/>
      <dgm:spPr/>
      <dgm:t>
        <a:bodyPr/>
        <a:lstStyle/>
        <a:p>
          <a:endParaRPr lang="en-US"/>
        </a:p>
      </dgm:t>
    </dgm:pt>
    <dgm:pt modelId="{253786A2-0F49-467F-A1C3-1FA4962F4212}" type="sibTrans" cxnId="{D6325734-E35A-47CE-B6A7-A7ABC2D886F0}">
      <dgm:prSet/>
      <dgm:spPr/>
      <dgm:t>
        <a:bodyPr/>
        <a:lstStyle/>
        <a:p>
          <a:endParaRPr lang="en-US"/>
        </a:p>
      </dgm:t>
    </dgm:pt>
    <dgm:pt modelId="{B96BDBDE-9F2D-4BA2-A673-58935A42A1DE}" type="pres">
      <dgm:prSet presAssocID="{FA392011-7F69-4A8D-B1C5-24F0F32AEEA4}" presName="linear" presStyleCnt="0">
        <dgm:presLayoutVars>
          <dgm:animLvl val="lvl"/>
          <dgm:resizeHandles val="exact"/>
        </dgm:presLayoutVars>
      </dgm:prSet>
      <dgm:spPr/>
    </dgm:pt>
    <dgm:pt modelId="{09D09CAD-E5DF-48C2-B714-8A82B964A330}" type="pres">
      <dgm:prSet presAssocID="{3F67B073-FDAE-4CA7-9B64-E4E064019B7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9DFAD72-8375-4E57-B820-33C4E99EFFF7}" type="pres">
      <dgm:prSet presAssocID="{BA858C35-410F-46AC-A2B1-F3811C37894D}" presName="spacer" presStyleCnt="0"/>
      <dgm:spPr/>
    </dgm:pt>
    <dgm:pt modelId="{19EB45C2-E614-435A-97C9-37FA359EAD57}" type="pres">
      <dgm:prSet presAssocID="{15954E82-C8E9-4C14-A4F0-D955E0BEF52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2B18830-58A9-4B1F-8B53-B5669D5E2779}" type="pres">
      <dgm:prSet presAssocID="{C196A794-44CB-4774-A54C-8B876B0C2237}" presName="spacer" presStyleCnt="0"/>
      <dgm:spPr/>
    </dgm:pt>
    <dgm:pt modelId="{F1934426-9CBD-462C-AAB8-36628CB4B5E6}" type="pres">
      <dgm:prSet presAssocID="{0A8DAE09-F282-450C-A47F-7542779ED9EF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CE24F8A-C511-4376-A987-5F7BAB78B51A}" type="pres">
      <dgm:prSet presAssocID="{0FA8498C-5933-4C89-9C56-359964483912}" presName="spacer" presStyleCnt="0"/>
      <dgm:spPr/>
    </dgm:pt>
    <dgm:pt modelId="{68D1AE5C-ABDE-4574-9371-0F022E3393AE}" type="pres">
      <dgm:prSet presAssocID="{A5B8C701-A308-4500-8CCE-E1FC375FC5F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678A38D-0397-473E-AAC9-420DE0B08E2D}" type="pres">
      <dgm:prSet presAssocID="{60E1228D-DF25-4D17-9A5D-78AAE0A8DD88}" presName="spacer" presStyleCnt="0"/>
      <dgm:spPr/>
    </dgm:pt>
    <dgm:pt modelId="{03A36289-8CDB-455A-827B-EF37C1FBC3F7}" type="pres">
      <dgm:prSet presAssocID="{DD38E0CC-C544-420D-B663-877BA438C0B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C3D2390C-C57F-466E-BAE6-FC1340D262BA}" type="presOf" srcId="{3F67B073-FDAE-4CA7-9B64-E4E064019B73}" destId="{09D09CAD-E5DF-48C2-B714-8A82B964A330}" srcOrd="0" destOrd="0" presId="urn:microsoft.com/office/officeart/2005/8/layout/vList2"/>
    <dgm:cxn modelId="{7844B114-B91F-4D6D-A1D7-CFB6C5577C51}" type="presOf" srcId="{0A8DAE09-F282-450C-A47F-7542779ED9EF}" destId="{F1934426-9CBD-462C-AAB8-36628CB4B5E6}" srcOrd="0" destOrd="0" presId="urn:microsoft.com/office/officeart/2005/8/layout/vList2"/>
    <dgm:cxn modelId="{8EDA501F-24BC-4126-AC06-D48FD9628598}" srcId="{FA392011-7F69-4A8D-B1C5-24F0F32AEEA4}" destId="{0A8DAE09-F282-450C-A47F-7542779ED9EF}" srcOrd="2" destOrd="0" parTransId="{3452C781-5216-4326-A3B0-A87B0F431E0C}" sibTransId="{0FA8498C-5933-4C89-9C56-359964483912}"/>
    <dgm:cxn modelId="{F8FF7223-2F2A-47C6-A330-76621C478702}" type="presOf" srcId="{DD38E0CC-C544-420D-B663-877BA438C0B5}" destId="{03A36289-8CDB-455A-827B-EF37C1FBC3F7}" srcOrd="0" destOrd="0" presId="urn:microsoft.com/office/officeart/2005/8/layout/vList2"/>
    <dgm:cxn modelId="{2E29A833-944C-453F-8F33-F43721025E59}" srcId="{FA392011-7F69-4A8D-B1C5-24F0F32AEEA4}" destId="{A5B8C701-A308-4500-8CCE-E1FC375FC5F1}" srcOrd="3" destOrd="0" parTransId="{BEA80DC9-77B2-4976-8DA6-D1FE9F3E1D4D}" sibTransId="{60E1228D-DF25-4D17-9A5D-78AAE0A8DD88}"/>
    <dgm:cxn modelId="{D6325734-E35A-47CE-B6A7-A7ABC2D886F0}" srcId="{FA392011-7F69-4A8D-B1C5-24F0F32AEEA4}" destId="{DD38E0CC-C544-420D-B663-877BA438C0B5}" srcOrd="4" destOrd="0" parTransId="{191B0DCC-740B-4A19-8E4E-55F3A1CCD2A2}" sibTransId="{253786A2-0F49-467F-A1C3-1FA4962F4212}"/>
    <dgm:cxn modelId="{451C065B-2B41-43A3-83A6-095A0F859B58}" type="presOf" srcId="{FA392011-7F69-4A8D-B1C5-24F0F32AEEA4}" destId="{B96BDBDE-9F2D-4BA2-A673-58935A42A1DE}" srcOrd="0" destOrd="0" presId="urn:microsoft.com/office/officeart/2005/8/layout/vList2"/>
    <dgm:cxn modelId="{021C1885-57B8-4C38-B30E-E82AC22E19D5}" srcId="{FA392011-7F69-4A8D-B1C5-24F0F32AEEA4}" destId="{3F67B073-FDAE-4CA7-9B64-E4E064019B73}" srcOrd="0" destOrd="0" parTransId="{BFECDBAF-126F-43D2-BFDA-077230EC41E4}" sibTransId="{BA858C35-410F-46AC-A2B1-F3811C37894D}"/>
    <dgm:cxn modelId="{CF31DEC2-107D-4410-9F43-84425BD51051}" srcId="{FA392011-7F69-4A8D-B1C5-24F0F32AEEA4}" destId="{15954E82-C8E9-4C14-A4F0-D955E0BEF521}" srcOrd="1" destOrd="0" parTransId="{F335D1A3-5657-4804-B79D-39A1B173ABEE}" sibTransId="{C196A794-44CB-4774-A54C-8B876B0C2237}"/>
    <dgm:cxn modelId="{12A774C3-4AEA-4751-86F2-F602413EAF43}" type="presOf" srcId="{A5B8C701-A308-4500-8CCE-E1FC375FC5F1}" destId="{68D1AE5C-ABDE-4574-9371-0F022E3393AE}" srcOrd="0" destOrd="0" presId="urn:microsoft.com/office/officeart/2005/8/layout/vList2"/>
    <dgm:cxn modelId="{CC3646F8-8F5A-4433-A288-8B0839B03CA0}" type="presOf" srcId="{15954E82-C8E9-4C14-A4F0-D955E0BEF521}" destId="{19EB45C2-E614-435A-97C9-37FA359EAD57}" srcOrd="0" destOrd="0" presId="urn:microsoft.com/office/officeart/2005/8/layout/vList2"/>
    <dgm:cxn modelId="{6871760F-A354-4F35-BF75-7E4B6AE559CE}" type="presParOf" srcId="{B96BDBDE-9F2D-4BA2-A673-58935A42A1DE}" destId="{09D09CAD-E5DF-48C2-B714-8A82B964A330}" srcOrd="0" destOrd="0" presId="urn:microsoft.com/office/officeart/2005/8/layout/vList2"/>
    <dgm:cxn modelId="{796BA476-BE0F-4FE2-B905-06AE4BBE508E}" type="presParOf" srcId="{B96BDBDE-9F2D-4BA2-A673-58935A42A1DE}" destId="{09DFAD72-8375-4E57-B820-33C4E99EFFF7}" srcOrd="1" destOrd="0" presId="urn:microsoft.com/office/officeart/2005/8/layout/vList2"/>
    <dgm:cxn modelId="{E56DEE1E-5AB0-4692-BBC5-5BB518783B52}" type="presParOf" srcId="{B96BDBDE-9F2D-4BA2-A673-58935A42A1DE}" destId="{19EB45C2-E614-435A-97C9-37FA359EAD57}" srcOrd="2" destOrd="0" presId="urn:microsoft.com/office/officeart/2005/8/layout/vList2"/>
    <dgm:cxn modelId="{B29F98FE-8B00-447F-BF6F-DA97D9D83AFB}" type="presParOf" srcId="{B96BDBDE-9F2D-4BA2-A673-58935A42A1DE}" destId="{32B18830-58A9-4B1F-8B53-B5669D5E2779}" srcOrd="3" destOrd="0" presId="urn:microsoft.com/office/officeart/2005/8/layout/vList2"/>
    <dgm:cxn modelId="{99F3D41D-D7BC-4745-B870-8BB47D3C8008}" type="presParOf" srcId="{B96BDBDE-9F2D-4BA2-A673-58935A42A1DE}" destId="{F1934426-9CBD-462C-AAB8-36628CB4B5E6}" srcOrd="4" destOrd="0" presId="urn:microsoft.com/office/officeart/2005/8/layout/vList2"/>
    <dgm:cxn modelId="{661C74EB-BE31-458B-B0F4-35D27A83530C}" type="presParOf" srcId="{B96BDBDE-9F2D-4BA2-A673-58935A42A1DE}" destId="{1CE24F8A-C511-4376-A987-5F7BAB78B51A}" srcOrd="5" destOrd="0" presId="urn:microsoft.com/office/officeart/2005/8/layout/vList2"/>
    <dgm:cxn modelId="{2558FD67-70C4-4F36-BF98-F6ADAF98525D}" type="presParOf" srcId="{B96BDBDE-9F2D-4BA2-A673-58935A42A1DE}" destId="{68D1AE5C-ABDE-4574-9371-0F022E3393AE}" srcOrd="6" destOrd="0" presId="urn:microsoft.com/office/officeart/2005/8/layout/vList2"/>
    <dgm:cxn modelId="{C8C4348F-CEEA-4790-A82C-3053100918DF}" type="presParOf" srcId="{B96BDBDE-9F2D-4BA2-A673-58935A42A1DE}" destId="{3678A38D-0397-473E-AAC9-420DE0B08E2D}" srcOrd="7" destOrd="0" presId="urn:microsoft.com/office/officeart/2005/8/layout/vList2"/>
    <dgm:cxn modelId="{C3F4D33F-12C0-422E-A36A-90F2E8E02977}" type="presParOf" srcId="{B96BDBDE-9F2D-4BA2-A673-58935A42A1DE}" destId="{03A36289-8CDB-455A-827B-EF37C1FBC3F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DB1057-62EB-4DF7-8CA3-9751F3322818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/>
      <dgm:spPr/>
      <dgm:t>
        <a:bodyPr/>
        <a:lstStyle/>
        <a:p>
          <a:endParaRPr lang="en-US"/>
        </a:p>
      </dgm:t>
    </dgm:pt>
    <dgm:pt modelId="{AB523543-D473-4A42-A10D-4B412E1BD2CF}">
      <dgm:prSet/>
      <dgm:spPr/>
      <dgm:t>
        <a:bodyPr/>
        <a:lstStyle/>
        <a:p>
          <a:r>
            <a:rPr lang="en-US"/>
            <a:t>Identify recent protected activity and who knew.</a:t>
          </a:r>
        </a:p>
      </dgm:t>
    </dgm:pt>
    <dgm:pt modelId="{714E8DCB-7383-446D-9D8B-964CECAEA0E2}" type="parTrans" cxnId="{E5FDD355-9664-40DC-A96E-2F2DBF9C61D0}">
      <dgm:prSet/>
      <dgm:spPr/>
      <dgm:t>
        <a:bodyPr/>
        <a:lstStyle/>
        <a:p>
          <a:endParaRPr lang="en-US"/>
        </a:p>
      </dgm:t>
    </dgm:pt>
    <dgm:pt modelId="{059478E2-C2D6-4618-92A9-981C6DBC8890}" type="sibTrans" cxnId="{E5FDD355-9664-40DC-A96E-2F2DBF9C61D0}">
      <dgm:prSet/>
      <dgm:spPr/>
      <dgm:t>
        <a:bodyPr/>
        <a:lstStyle/>
        <a:p>
          <a:endParaRPr lang="en-US"/>
        </a:p>
      </dgm:t>
    </dgm:pt>
    <dgm:pt modelId="{A73D893E-FF65-43D8-8F74-C500407EFF32}">
      <dgm:prSet/>
      <dgm:spPr/>
      <dgm:t>
        <a:bodyPr/>
        <a:lstStyle/>
        <a:p>
          <a:r>
            <a:rPr lang="en-US"/>
            <a:t>Confirm the decisionmaker, rationale, and decision date.</a:t>
          </a:r>
        </a:p>
      </dgm:t>
    </dgm:pt>
    <dgm:pt modelId="{B1D0D31E-12DC-44DF-9184-6673AE8B7C4D}" type="parTrans" cxnId="{3B971592-FEA8-4A1B-8206-C3B5DCDC7FC1}">
      <dgm:prSet/>
      <dgm:spPr/>
      <dgm:t>
        <a:bodyPr/>
        <a:lstStyle/>
        <a:p>
          <a:endParaRPr lang="en-US"/>
        </a:p>
      </dgm:t>
    </dgm:pt>
    <dgm:pt modelId="{C7E364CD-E285-4FFC-9CEC-D5B5A3D871B5}" type="sibTrans" cxnId="{3B971592-FEA8-4A1B-8206-C3B5DCDC7FC1}">
      <dgm:prSet/>
      <dgm:spPr/>
      <dgm:t>
        <a:bodyPr/>
        <a:lstStyle/>
        <a:p>
          <a:endParaRPr lang="en-US"/>
        </a:p>
      </dgm:t>
    </dgm:pt>
    <dgm:pt modelId="{1257FBFF-9CF3-4C00-A8D0-84C7580C03D1}">
      <dgm:prSet/>
      <dgm:spPr/>
      <dgm:t>
        <a:bodyPr/>
        <a:lstStyle/>
        <a:p>
          <a:r>
            <a:rPr lang="en-US"/>
            <a:t>Check comparators, prior discipline, policy consistency, and procedural deviations.</a:t>
          </a:r>
        </a:p>
      </dgm:t>
    </dgm:pt>
    <dgm:pt modelId="{F2715B89-1B47-4E6C-8FC4-4F7999C61123}" type="parTrans" cxnId="{7C911B15-B17E-461A-BE1F-79341EE547B8}">
      <dgm:prSet/>
      <dgm:spPr/>
      <dgm:t>
        <a:bodyPr/>
        <a:lstStyle/>
        <a:p>
          <a:endParaRPr lang="en-US"/>
        </a:p>
      </dgm:t>
    </dgm:pt>
    <dgm:pt modelId="{5089A924-88FD-4A6C-8E9C-885EFEEC36AB}" type="sibTrans" cxnId="{7C911B15-B17E-461A-BE1F-79341EE547B8}">
      <dgm:prSet/>
      <dgm:spPr/>
      <dgm:t>
        <a:bodyPr/>
        <a:lstStyle/>
        <a:p>
          <a:endParaRPr lang="en-US"/>
        </a:p>
      </dgm:t>
    </dgm:pt>
    <dgm:pt modelId="{1A901C07-2280-46FB-8D7B-946C297F93B1}">
      <dgm:prSet/>
      <dgm:spPr/>
      <dgm:t>
        <a:bodyPr/>
        <a:lstStyle/>
        <a:p>
          <a:r>
            <a:rPr lang="en-US"/>
            <a:t>Review timing and intervening events; do not manufacture delay.</a:t>
          </a:r>
        </a:p>
      </dgm:t>
    </dgm:pt>
    <dgm:pt modelId="{74157BEE-C66C-4EF5-983B-F9FAE98DF3D8}" type="parTrans" cxnId="{67BDE789-899C-4914-9D90-84FF9634F1B2}">
      <dgm:prSet/>
      <dgm:spPr/>
      <dgm:t>
        <a:bodyPr/>
        <a:lstStyle/>
        <a:p>
          <a:endParaRPr lang="en-US"/>
        </a:p>
      </dgm:t>
    </dgm:pt>
    <dgm:pt modelId="{600A080C-6DA9-4CD6-B51F-0AD80464B959}" type="sibTrans" cxnId="{67BDE789-899C-4914-9D90-84FF9634F1B2}">
      <dgm:prSet/>
      <dgm:spPr/>
      <dgm:t>
        <a:bodyPr/>
        <a:lstStyle/>
        <a:p>
          <a:endParaRPr lang="en-US"/>
        </a:p>
      </dgm:t>
    </dgm:pt>
    <dgm:pt modelId="{6163E233-D37A-4D2E-8C96-E9DCF9BE1298}">
      <dgm:prSet/>
      <dgm:spPr/>
      <dgm:t>
        <a:bodyPr/>
        <a:lstStyle/>
        <a:p>
          <a:r>
            <a:rPr lang="en-US"/>
            <a:t>Keep the explanation consistent from termination through litigation.</a:t>
          </a:r>
        </a:p>
      </dgm:t>
    </dgm:pt>
    <dgm:pt modelId="{D3D78EEA-DA2A-4D02-8461-8853CB8B6029}" type="parTrans" cxnId="{154E959D-6303-467F-9F13-65154A35BF48}">
      <dgm:prSet/>
      <dgm:spPr/>
      <dgm:t>
        <a:bodyPr/>
        <a:lstStyle/>
        <a:p>
          <a:endParaRPr lang="en-US"/>
        </a:p>
      </dgm:t>
    </dgm:pt>
    <dgm:pt modelId="{34FEC1F0-4BC0-46A2-B16A-73ABE6683110}" type="sibTrans" cxnId="{154E959D-6303-467F-9F13-65154A35BF48}">
      <dgm:prSet/>
      <dgm:spPr/>
      <dgm:t>
        <a:bodyPr/>
        <a:lstStyle/>
        <a:p>
          <a:endParaRPr lang="en-US"/>
        </a:p>
      </dgm:t>
    </dgm:pt>
    <dgm:pt modelId="{B3ED3A87-87C3-4D02-A745-F01B28631E0F}" type="pres">
      <dgm:prSet presAssocID="{A3DB1057-62EB-4DF7-8CA3-9751F3322818}" presName="Name0" presStyleCnt="0">
        <dgm:presLayoutVars>
          <dgm:dir/>
          <dgm:resizeHandles val="exact"/>
        </dgm:presLayoutVars>
      </dgm:prSet>
      <dgm:spPr/>
    </dgm:pt>
    <dgm:pt modelId="{BB9DB94E-D21D-4F18-AE2C-68FC92886A9B}" type="pres">
      <dgm:prSet presAssocID="{AB523543-D473-4A42-A10D-4B412E1BD2CF}" presName="node" presStyleLbl="node1" presStyleIdx="0" presStyleCnt="5">
        <dgm:presLayoutVars>
          <dgm:bulletEnabled val="1"/>
        </dgm:presLayoutVars>
      </dgm:prSet>
      <dgm:spPr/>
    </dgm:pt>
    <dgm:pt modelId="{FA81D426-9EF8-4627-85C1-95FA6CE3A291}" type="pres">
      <dgm:prSet presAssocID="{059478E2-C2D6-4618-92A9-981C6DBC8890}" presName="sibTrans" presStyleLbl="sibTrans2D1" presStyleIdx="0" presStyleCnt="4"/>
      <dgm:spPr/>
    </dgm:pt>
    <dgm:pt modelId="{61F83DFC-2D87-453F-AB5C-C4504E943FD6}" type="pres">
      <dgm:prSet presAssocID="{059478E2-C2D6-4618-92A9-981C6DBC8890}" presName="connectorText" presStyleLbl="sibTrans2D1" presStyleIdx="0" presStyleCnt="4"/>
      <dgm:spPr/>
    </dgm:pt>
    <dgm:pt modelId="{8A56CB6B-4FD5-41EA-A87A-95435F5CF2D5}" type="pres">
      <dgm:prSet presAssocID="{A73D893E-FF65-43D8-8F74-C500407EFF32}" presName="node" presStyleLbl="node1" presStyleIdx="1" presStyleCnt="5">
        <dgm:presLayoutVars>
          <dgm:bulletEnabled val="1"/>
        </dgm:presLayoutVars>
      </dgm:prSet>
      <dgm:spPr/>
    </dgm:pt>
    <dgm:pt modelId="{0E8DE1E6-1F1D-4F69-959C-D1288231BB7A}" type="pres">
      <dgm:prSet presAssocID="{C7E364CD-E285-4FFC-9CEC-D5B5A3D871B5}" presName="sibTrans" presStyleLbl="sibTrans2D1" presStyleIdx="1" presStyleCnt="4"/>
      <dgm:spPr/>
    </dgm:pt>
    <dgm:pt modelId="{017D5575-FCEC-412B-99C1-410C9F82F1B4}" type="pres">
      <dgm:prSet presAssocID="{C7E364CD-E285-4FFC-9CEC-D5B5A3D871B5}" presName="connectorText" presStyleLbl="sibTrans2D1" presStyleIdx="1" presStyleCnt="4"/>
      <dgm:spPr/>
    </dgm:pt>
    <dgm:pt modelId="{F112E381-B977-4843-8719-9B84EA5E09CB}" type="pres">
      <dgm:prSet presAssocID="{1257FBFF-9CF3-4C00-A8D0-84C7580C03D1}" presName="node" presStyleLbl="node1" presStyleIdx="2" presStyleCnt="5">
        <dgm:presLayoutVars>
          <dgm:bulletEnabled val="1"/>
        </dgm:presLayoutVars>
      </dgm:prSet>
      <dgm:spPr/>
    </dgm:pt>
    <dgm:pt modelId="{52C0502F-4544-4537-8827-4672C7C64E26}" type="pres">
      <dgm:prSet presAssocID="{5089A924-88FD-4A6C-8E9C-885EFEEC36AB}" presName="sibTrans" presStyleLbl="sibTrans2D1" presStyleIdx="2" presStyleCnt="4"/>
      <dgm:spPr/>
    </dgm:pt>
    <dgm:pt modelId="{3A277076-34D0-443F-ABF0-9355E380C2A9}" type="pres">
      <dgm:prSet presAssocID="{5089A924-88FD-4A6C-8E9C-885EFEEC36AB}" presName="connectorText" presStyleLbl="sibTrans2D1" presStyleIdx="2" presStyleCnt="4"/>
      <dgm:spPr/>
    </dgm:pt>
    <dgm:pt modelId="{993694FE-8548-4808-84C1-6FB4F13E7E97}" type="pres">
      <dgm:prSet presAssocID="{1A901C07-2280-46FB-8D7B-946C297F93B1}" presName="node" presStyleLbl="node1" presStyleIdx="3" presStyleCnt="5">
        <dgm:presLayoutVars>
          <dgm:bulletEnabled val="1"/>
        </dgm:presLayoutVars>
      </dgm:prSet>
      <dgm:spPr/>
    </dgm:pt>
    <dgm:pt modelId="{4DFDFBDA-F6D7-4F91-820B-4476E301204B}" type="pres">
      <dgm:prSet presAssocID="{600A080C-6DA9-4CD6-B51F-0AD80464B959}" presName="sibTrans" presStyleLbl="sibTrans2D1" presStyleIdx="3" presStyleCnt="4"/>
      <dgm:spPr/>
    </dgm:pt>
    <dgm:pt modelId="{0D8CAEFE-A830-41A8-8AA5-367814720D63}" type="pres">
      <dgm:prSet presAssocID="{600A080C-6DA9-4CD6-B51F-0AD80464B959}" presName="connectorText" presStyleLbl="sibTrans2D1" presStyleIdx="3" presStyleCnt="4"/>
      <dgm:spPr/>
    </dgm:pt>
    <dgm:pt modelId="{54394419-07B6-45AA-ACA9-13BD46477391}" type="pres">
      <dgm:prSet presAssocID="{6163E233-D37A-4D2E-8C96-E9DCF9BE1298}" presName="node" presStyleLbl="node1" presStyleIdx="4" presStyleCnt="5">
        <dgm:presLayoutVars>
          <dgm:bulletEnabled val="1"/>
        </dgm:presLayoutVars>
      </dgm:prSet>
      <dgm:spPr/>
    </dgm:pt>
  </dgm:ptLst>
  <dgm:cxnLst>
    <dgm:cxn modelId="{0D991502-3555-448E-863F-5C4586E1659E}" type="presOf" srcId="{C7E364CD-E285-4FFC-9CEC-D5B5A3D871B5}" destId="{017D5575-FCEC-412B-99C1-410C9F82F1B4}" srcOrd="1" destOrd="0" presId="urn:microsoft.com/office/officeart/2005/8/layout/process1"/>
    <dgm:cxn modelId="{BC885310-8E96-4A6C-9EF9-57A597E7DB6C}" type="presOf" srcId="{5089A924-88FD-4A6C-8E9C-885EFEEC36AB}" destId="{52C0502F-4544-4537-8827-4672C7C64E26}" srcOrd="0" destOrd="0" presId="urn:microsoft.com/office/officeart/2005/8/layout/process1"/>
    <dgm:cxn modelId="{7C911B15-B17E-461A-BE1F-79341EE547B8}" srcId="{A3DB1057-62EB-4DF7-8CA3-9751F3322818}" destId="{1257FBFF-9CF3-4C00-A8D0-84C7580C03D1}" srcOrd="2" destOrd="0" parTransId="{F2715B89-1B47-4E6C-8FC4-4F7999C61123}" sibTransId="{5089A924-88FD-4A6C-8E9C-885EFEEC36AB}"/>
    <dgm:cxn modelId="{6D078617-A4BF-4458-AC0B-D461D3C87632}" type="presOf" srcId="{5089A924-88FD-4A6C-8E9C-885EFEEC36AB}" destId="{3A277076-34D0-443F-ABF0-9355E380C2A9}" srcOrd="1" destOrd="0" presId="urn:microsoft.com/office/officeart/2005/8/layout/process1"/>
    <dgm:cxn modelId="{F2D59E33-E09B-4B01-9221-EE8F930ADB2E}" type="presOf" srcId="{059478E2-C2D6-4618-92A9-981C6DBC8890}" destId="{61F83DFC-2D87-453F-AB5C-C4504E943FD6}" srcOrd="1" destOrd="0" presId="urn:microsoft.com/office/officeart/2005/8/layout/process1"/>
    <dgm:cxn modelId="{9DCA1A3C-778B-4D3F-B690-2C8F68D4B34C}" type="presOf" srcId="{059478E2-C2D6-4618-92A9-981C6DBC8890}" destId="{FA81D426-9EF8-4627-85C1-95FA6CE3A291}" srcOrd="0" destOrd="0" presId="urn:microsoft.com/office/officeart/2005/8/layout/process1"/>
    <dgm:cxn modelId="{7787305F-3646-40ED-AD64-D2E1DC944FEC}" type="presOf" srcId="{A3DB1057-62EB-4DF7-8CA3-9751F3322818}" destId="{B3ED3A87-87C3-4D02-A745-F01B28631E0F}" srcOrd="0" destOrd="0" presId="urn:microsoft.com/office/officeart/2005/8/layout/process1"/>
    <dgm:cxn modelId="{31569F5F-F3A3-4BED-AEE9-24FF9CBF9DB9}" type="presOf" srcId="{A73D893E-FF65-43D8-8F74-C500407EFF32}" destId="{8A56CB6B-4FD5-41EA-A87A-95435F5CF2D5}" srcOrd="0" destOrd="0" presId="urn:microsoft.com/office/officeart/2005/8/layout/process1"/>
    <dgm:cxn modelId="{E5FDD355-9664-40DC-A96E-2F2DBF9C61D0}" srcId="{A3DB1057-62EB-4DF7-8CA3-9751F3322818}" destId="{AB523543-D473-4A42-A10D-4B412E1BD2CF}" srcOrd="0" destOrd="0" parTransId="{714E8DCB-7383-446D-9D8B-964CECAEA0E2}" sibTransId="{059478E2-C2D6-4618-92A9-981C6DBC8890}"/>
    <dgm:cxn modelId="{81FF337E-405F-4B2D-BFEF-1644815B3034}" type="presOf" srcId="{1A901C07-2280-46FB-8D7B-946C297F93B1}" destId="{993694FE-8548-4808-84C1-6FB4F13E7E97}" srcOrd="0" destOrd="0" presId="urn:microsoft.com/office/officeart/2005/8/layout/process1"/>
    <dgm:cxn modelId="{D2650A87-E213-4C4D-A3B0-CB0F70F56991}" type="presOf" srcId="{C7E364CD-E285-4FFC-9CEC-D5B5A3D871B5}" destId="{0E8DE1E6-1F1D-4F69-959C-D1288231BB7A}" srcOrd="0" destOrd="0" presId="urn:microsoft.com/office/officeart/2005/8/layout/process1"/>
    <dgm:cxn modelId="{67BDE789-899C-4914-9D90-84FF9634F1B2}" srcId="{A3DB1057-62EB-4DF7-8CA3-9751F3322818}" destId="{1A901C07-2280-46FB-8D7B-946C297F93B1}" srcOrd="3" destOrd="0" parTransId="{74157BEE-C66C-4EF5-983B-F9FAE98DF3D8}" sibTransId="{600A080C-6DA9-4CD6-B51F-0AD80464B959}"/>
    <dgm:cxn modelId="{A4B35B8D-25C8-4B33-B0E9-55B0933A7024}" type="presOf" srcId="{600A080C-6DA9-4CD6-B51F-0AD80464B959}" destId="{0D8CAEFE-A830-41A8-8AA5-367814720D63}" srcOrd="1" destOrd="0" presId="urn:microsoft.com/office/officeart/2005/8/layout/process1"/>
    <dgm:cxn modelId="{3B971592-FEA8-4A1B-8206-C3B5DCDC7FC1}" srcId="{A3DB1057-62EB-4DF7-8CA3-9751F3322818}" destId="{A73D893E-FF65-43D8-8F74-C500407EFF32}" srcOrd="1" destOrd="0" parTransId="{B1D0D31E-12DC-44DF-9184-6673AE8B7C4D}" sibTransId="{C7E364CD-E285-4FFC-9CEC-D5B5A3D871B5}"/>
    <dgm:cxn modelId="{85367494-A0C0-419A-9CCF-49BCA3C6E636}" type="presOf" srcId="{600A080C-6DA9-4CD6-B51F-0AD80464B959}" destId="{4DFDFBDA-F6D7-4F91-820B-4476E301204B}" srcOrd="0" destOrd="0" presId="urn:microsoft.com/office/officeart/2005/8/layout/process1"/>
    <dgm:cxn modelId="{A6E66196-DC6C-4E7A-92EE-6963BEA827D3}" type="presOf" srcId="{AB523543-D473-4A42-A10D-4B412E1BD2CF}" destId="{BB9DB94E-D21D-4F18-AE2C-68FC92886A9B}" srcOrd="0" destOrd="0" presId="urn:microsoft.com/office/officeart/2005/8/layout/process1"/>
    <dgm:cxn modelId="{154E959D-6303-467F-9F13-65154A35BF48}" srcId="{A3DB1057-62EB-4DF7-8CA3-9751F3322818}" destId="{6163E233-D37A-4D2E-8C96-E9DCF9BE1298}" srcOrd="4" destOrd="0" parTransId="{D3D78EEA-DA2A-4D02-8461-8853CB8B6029}" sibTransId="{34FEC1F0-4BC0-46A2-B16A-73ABE6683110}"/>
    <dgm:cxn modelId="{DD79F9C3-BAC0-493F-A29E-98A56EFB7B28}" type="presOf" srcId="{1257FBFF-9CF3-4C00-A8D0-84C7580C03D1}" destId="{F112E381-B977-4843-8719-9B84EA5E09CB}" srcOrd="0" destOrd="0" presId="urn:microsoft.com/office/officeart/2005/8/layout/process1"/>
    <dgm:cxn modelId="{0D794CE5-990E-44BC-A5AB-EAE3CB2332AA}" type="presOf" srcId="{6163E233-D37A-4D2E-8C96-E9DCF9BE1298}" destId="{54394419-07B6-45AA-ACA9-13BD46477391}" srcOrd="0" destOrd="0" presId="urn:microsoft.com/office/officeart/2005/8/layout/process1"/>
    <dgm:cxn modelId="{BE0CBE28-485F-4E73-B6DE-480CD90738B8}" type="presParOf" srcId="{B3ED3A87-87C3-4D02-A745-F01B28631E0F}" destId="{BB9DB94E-D21D-4F18-AE2C-68FC92886A9B}" srcOrd="0" destOrd="0" presId="urn:microsoft.com/office/officeart/2005/8/layout/process1"/>
    <dgm:cxn modelId="{6820411F-585D-4D88-8DAB-2A8AD7B34C86}" type="presParOf" srcId="{B3ED3A87-87C3-4D02-A745-F01B28631E0F}" destId="{FA81D426-9EF8-4627-85C1-95FA6CE3A291}" srcOrd="1" destOrd="0" presId="urn:microsoft.com/office/officeart/2005/8/layout/process1"/>
    <dgm:cxn modelId="{5F2BB56E-5135-4911-A84F-A42CFCF1AFA9}" type="presParOf" srcId="{FA81D426-9EF8-4627-85C1-95FA6CE3A291}" destId="{61F83DFC-2D87-453F-AB5C-C4504E943FD6}" srcOrd="0" destOrd="0" presId="urn:microsoft.com/office/officeart/2005/8/layout/process1"/>
    <dgm:cxn modelId="{4806E8A7-DE7B-4F12-80E7-3BAEF1D0A208}" type="presParOf" srcId="{B3ED3A87-87C3-4D02-A745-F01B28631E0F}" destId="{8A56CB6B-4FD5-41EA-A87A-95435F5CF2D5}" srcOrd="2" destOrd="0" presId="urn:microsoft.com/office/officeart/2005/8/layout/process1"/>
    <dgm:cxn modelId="{FC6B8236-E113-44C6-A942-C5A0D61D15F4}" type="presParOf" srcId="{B3ED3A87-87C3-4D02-A745-F01B28631E0F}" destId="{0E8DE1E6-1F1D-4F69-959C-D1288231BB7A}" srcOrd="3" destOrd="0" presId="urn:microsoft.com/office/officeart/2005/8/layout/process1"/>
    <dgm:cxn modelId="{F0548D38-312A-487A-8DF3-137AA023824F}" type="presParOf" srcId="{0E8DE1E6-1F1D-4F69-959C-D1288231BB7A}" destId="{017D5575-FCEC-412B-99C1-410C9F82F1B4}" srcOrd="0" destOrd="0" presId="urn:microsoft.com/office/officeart/2005/8/layout/process1"/>
    <dgm:cxn modelId="{AF842865-9780-4343-8011-5E14B4DDF6F7}" type="presParOf" srcId="{B3ED3A87-87C3-4D02-A745-F01B28631E0F}" destId="{F112E381-B977-4843-8719-9B84EA5E09CB}" srcOrd="4" destOrd="0" presId="urn:microsoft.com/office/officeart/2005/8/layout/process1"/>
    <dgm:cxn modelId="{B0CB59DE-EEFD-46A0-9903-62DCE80FEE2E}" type="presParOf" srcId="{B3ED3A87-87C3-4D02-A745-F01B28631E0F}" destId="{52C0502F-4544-4537-8827-4672C7C64E26}" srcOrd="5" destOrd="0" presId="urn:microsoft.com/office/officeart/2005/8/layout/process1"/>
    <dgm:cxn modelId="{B8666960-B3C6-4875-8124-8ED81E56197C}" type="presParOf" srcId="{52C0502F-4544-4537-8827-4672C7C64E26}" destId="{3A277076-34D0-443F-ABF0-9355E380C2A9}" srcOrd="0" destOrd="0" presId="urn:microsoft.com/office/officeart/2005/8/layout/process1"/>
    <dgm:cxn modelId="{399CFCEC-3A63-472F-8304-246DF7804EC8}" type="presParOf" srcId="{B3ED3A87-87C3-4D02-A745-F01B28631E0F}" destId="{993694FE-8548-4808-84C1-6FB4F13E7E97}" srcOrd="6" destOrd="0" presId="urn:microsoft.com/office/officeart/2005/8/layout/process1"/>
    <dgm:cxn modelId="{0CDBED45-0093-4831-84F3-22339843C71B}" type="presParOf" srcId="{B3ED3A87-87C3-4D02-A745-F01B28631E0F}" destId="{4DFDFBDA-F6D7-4F91-820B-4476E301204B}" srcOrd="7" destOrd="0" presId="urn:microsoft.com/office/officeart/2005/8/layout/process1"/>
    <dgm:cxn modelId="{00CDD517-475C-4A87-9722-1123F7C03F13}" type="presParOf" srcId="{4DFDFBDA-F6D7-4F91-820B-4476E301204B}" destId="{0D8CAEFE-A830-41A8-8AA5-367814720D63}" srcOrd="0" destOrd="0" presId="urn:microsoft.com/office/officeart/2005/8/layout/process1"/>
    <dgm:cxn modelId="{D5A704DB-8323-447C-ADED-327BEAA9B26F}" type="presParOf" srcId="{B3ED3A87-87C3-4D02-A745-F01B28631E0F}" destId="{54394419-07B6-45AA-ACA9-13BD46477391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110189-9831-4C1F-81F6-5752D5F870DF}">
      <dsp:nvSpPr>
        <dsp:cNvPr id="0" name=""/>
        <dsp:cNvSpPr/>
      </dsp:nvSpPr>
      <dsp:spPr>
        <a:xfrm>
          <a:off x="40" y="440750"/>
          <a:ext cx="3845569" cy="1189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u="sng" kern="1200"/>
            <a:t>RETALIATION LENS </a:t>
          </a:r>
          <a:endParaRPr lang="en-US" sz="3300" kern="1200"/>
        </a:p>
      </dsp:txBody>
      <dsp:txXfrm>
        <a:off x="40" y="440750"/>
        <a:ext cx="3845569" cy="1189205"/>
      </dsp:txXfrm>
    </dsp:sp>
    <dsp:sp modelId="{20754126-6CDA-4315-BD0C-A7C0BEC465BC}">
      <dsp:nvSpPr>
        <dsp:cNvPr id="0" name=""/>
        <dsp:cNvSpPr/>
      </dsp:nvSpPr>
      <dsp:spPr>
        <a:xfrm>
          <a:off x="40" y="1629955"/>
          <a:ext cx="3845569" cy="1449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Protected activity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Materially adverse action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Causal connection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Reducing Risk</a:t>
          </a:r>
        </a:p>
      </dsp:txBody>
      <dsp:txXfrm>
        <a:off x="40" y="1629955"/>
        <a:ext cx="3845569" cy="1449360"/>
      </dsp:txXfrm>
    </dsp:sp>
    <dsp:sp modelId="{408C34A4-C231-4248-ABC3-2E3A590EC244}">
      <dsp:nvSpPr>
        <dsp:cNvPr id="0" name=""/>
        <dsp:cNvSpPr/>
      </dsp:nvSpPr>
      <dsp:spPr>
        <a:xfrm>
          <a:off x="4383989" y="440750"/>
          <a:ext cx="3845569" cy="11892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134112" rIns="234696" bIns="134112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u="sng" kern="1200"/>
            <a:t>LITIGATION-AVOIDANCE LENS </a:t>
          </a:r>
          <a:endParaRPr lang="en-US" sz="3300" kern="1200"/>
        </a:p>
      </dsp:txBody>
      <dsp:txXfrm>
        <a:off x="4383989" y="440750"/>
        <a:ext cx="3845569" cy="1189205"/>
      </dsp:txXfrm>
    </dsp:sp>
    <dsp:sp modelId="{A93ACC26-1EFE-40B9-8864-C1812D51F31E}">
      <dsp:nvSpPr>
        <dsp:cNvPr id="0" name=""/>
        <dsp:cNvSpPr/>
      </dsp:nvSpPr>
      <dsp:spPr>
        <a:xfrm>
          <a:off x="4383989" y="1629955"/>
          <a:ext cx="3845569" cy="14493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Credible investigation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Consistent management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Contemporaneous documentation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Coherent explanation &amp; record</a:t>
          </a:r>
        </a:p>
      </dsp:txBody>
      <dsp:txXfrm>
        <a:off x="4383989" y="1629955"/>
        <a:ext cx="3845569" cy="14493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082AF4-22B7-4FBD-B85F-8454885C23C8}">
      <dsp:nvSpPr>
        <dsp:cNvPr id="0" name=""/>
        <dsp:cNvSpPr/>
      </dsp:nvSpPr>
      <dsp:spPr>
        <a:xfrm rot="10800000">
          <a:off x="1611444" y="343"/>
          <a:ext cx="5599366" cy="8043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Continue preexisting performance management supported by contemporaneous records.</a:t>
          </a:r>
        </a:p>
      </dsp:txBody>
      <dsp:txXfrm rot="10800000">
        <a:off x="1812522" y="343"/>
        <a:ext cx="5398288" cy="804312"/>
      </dsp:txXfrm>
    </dsp:sp>
    <dsp:sp modelId="{304A57C9-BE29-4D69-A2A0-2415CA0CF917}">
      <dsp:nvSpPr>
        <dsp:cNvPr id="0" name=""/>
        <dsp:cNvSpPr/>
      </dsp:nvSpPr>
      <dsp:spPr>
        <a:xfrm>
          <a:off x="1209288" y="343"/>
          <a:ext cx="804312" cy="804312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4B0AB6-E6A0-4ED9-BA49-1ED65CE3842F}">
      <dsp:nvSpPr>
        <dsp:cNvPr id="0" name=""/>
        <dsp:cNvSpPr/>
      </dsp:nvSpPr>
      <dsp:spPr>
        <a:xfrm rot="10800000">
          <a:off x="1611444" y="1005734"/>
          <a:ext cx="5599366" cy="8043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For new issues, apply objective standards and consistent escalation.</a:t>
          </a:r>
        </a:p>
      </dsp:txBody>
      <dsp:txXfrm rot="10800000">
        <a:off x="1812522" y="1005734"/>
        <a:ext cx="5398288" cy="804312"/>
      </dsp:txXfrm>
    </dsp:sp>
    <dsp:sp modelId="{ECB5894E-6956-4ECC-B1AC-09195E6ABCF2}">
      <dsp:nvSpPr>
        <dsp:cNvPr id="0" name=""/>
        <dsp:cNvSpPr/>
      </dsp:nvSpPr>
      <dsp:spPr>
        <a:xfrm>
          <a:off x="1209288" y="1005734"/>
          <a:ext cx="804312" cy="804312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48ABC-AF3F-476C-AE19-D58A7360662E}">
      <dsp:nvSpPr>
        <dsp:cNvPr id="0" name=""/>
        <dsp:cNvSpPr/>
      </dsp:nvSpPr>
      <dsp:spPr>
        <a:xfrm rot="10800000">
          <a:off x="1611444" y="2011125"/>
          <a:ext cx="5599366" cy="80431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4680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Before a PIP or discipline, test the rationale, timing, and comparator treatment. </a:t>
          </a:r>
        </a:p>
      </dsp:txBody>
      <dsp:txXfrm rot="10800000">
        <a:off x="1812522" y="2011125"/>
        <a:ext cx="5398288" cy="804312"/>
      </dsp:txXfrm>
    </dsp:sp>
    <dsp:sp modelId="{FC76ED93-288F-4BBB-92A0-3C29F0B3E8E5}">
      <dsp:nvSpPr>
        <dsp:cNvPr id="0" name=""/>
        <dsp:cNvSpPr/>
      </dsp:nvSpPr>
      <dsp:spPr>
        <a:xfrm>
          <a:off x="1209288" y="2011125"/>
          <a:ext cx="804312" cy="804312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D09CAD-E5DF-48C2-B714-8A82B964A330}">
      <dsp:nvSpPr>
        <dsp:cNvPr id="0" name=""/>
        <dsp:cNvSpPr/>
      </dsp:nvSpPr>
      <dsp:spPr>
        <a:xfrm>
          <a:off x="0" y="31139"/>
          <a:ext cx="8412163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Contemporaneous records usually carry more weight than a file created after protected activity.</a:t>
          </a:r>
        </a:p>
      </dsp:txBody>
      <dsp:txXfrm>
        <a:off x="31070" y="62209"/>
        <a:ext cx="8350023" cy="574340"/>
      </dsp:txXfrm>
    </dsp:sp>
    <dsp:sp modelId="{19EB45C2-E614-435A-97C9-37FA359EAD57}">
      <dsp:nvSpPr>
        <dsp:cNvPr id="0" name=""/>
        <dsp:cNvSpPr/>
      </dsp:nvSpPr>
      <dsp:spPr>
        <a:xfrm>
          <a:off x="0" y="713699"/>
          <a:ext cx="8412163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Performance reviews should align with later termination rationales—or explain the changed facts.</a:t>
          </a:r>
        </a:p>
      </dsp:txBody>
      <dsp:txXfrm>
        <a:off x="31070" y="744769"/>
        <a:ext cx="8350023" cy="574340"/>
      </dsp:txXfrm>
    </dsp:sp>
    <dsp:sp modelId="{F1934426-9CBD-462C-AAB8-36628CB4B5E6}">
      <dsp:nvSpPr>
        <dsp:cNvPr id="0" name=""/>
        <dsp:cNvSpPr/>
      </dsp:nvSpPr>
      <dsp:spPr>
        <a:xfrm>
          <a:off x="0" y="1396259"/>
          <a:ext cx="8412163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Assume email, text, Teams, Slack, and informal messages may be exhibits.</a:t>
          </a:r>
        </a:p>
      </dsp:txBody>
      <dsp:txXfrm>
        <a:off x="31070" y="1427329"/>
        <a:ext cx="8350023" cy="574340"/>
      </dsp:txXfrm>
    </dsp:sp>
    <dsp:sp modelId="{68D1AE5C-ABDE-4574-9371-0F022E3393AE}">
      <dsp:nvSpPr>
        <dsp:cNvPr id="0" name=""/>
        <dsp:cNvSpPr/>
      </dsp:nvSpPr>
      <dsp:spPr>
        <a:xfrm>
          <a:off x="0" y="2078820"/>
          <a:ext cx="8412163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Avoid loaded labels and conclusions; document observable facts, expectations, and consequences.</a:t>
          </a:r>
        </a:p>
      </dsp:txBody>
      <dsp:txXfrm>
        <a:off x="31070" y="2109890"/>
        <a:ext cx="8350023" cy="574340"/>
      </dsp:txXfrm>
    </dsp:sp>
    <dsp:sp modelId="{03A36289-8CDB-455A-827B-EF37C1FBC3F7}">
      <dsp:nvSpPr>
        <dsp:cNvPr id="0" name=""/>
        <dsp:cNvSpPr/>
      </dsp:nvSpPr>
      <dsp:spPr>
        <a:xfrm>
          <a:off x="0" y="2761380"/>
          <a:ext cx="8412163" cy="636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The employer loses control of the narrative when contemporaneous records are sparse, and later explanations fill the gap.</a:t>
          </a:r>
        </a:p>
      </dsp:txBody>
      <dsp:txXfrm>
        <a:off x="31070" y="2792450"/>
        <a:ext cx="8350023" cy="5743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DB94E-D21D-4F18-AE2C-68FC92886A9B}">
      <dsp:nvSpPr>
        <dsp:cNvPr id="0" name=""/>
        <dsp:cNvSpPr/>
      </dsp:nvSpPr>
      <dsp:spPr>
        <a:xfrm>
          <a:off x="4107" y="396480"/>
          <a:ext cx="1273373" cy="1617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Identify recent protected activity and who knew.</a:t>
          </a:r>
        </a:p>
      </dsp:txBody>
      <dsp:txXfrm>
        <a:off x="41403" y="433776"/>
        <a:ext cx="1198781" cy="1543363"/>
      </dsp:txXfrm>
    </dsp:sp>
    <dsp:sp modelId="{FA81D426-9EF8-4627-85C1-95FA6CE3A291}">
      <dsp:nvSpPr>
        <dsp:cNvPr id="0" name=""/>
        <dsp:cNvSpPr/>
      </dsp:nvSpPr>
      <dsp:spPr>
        <a:xfrm>
          <a:off x="1404818" y="1047559"/>
          <a:ext cx="269955" cy="3157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1404818" y="1110718"/>
        <a:ext cx="188969" cy="189478"/>
      </dsp:txXfrm>
    </dsp:sp>
    <dsp:sp modelId="{8A56CB6B-4FD5-41EA-A87A-95435F5CF2D5}">
      <dsp:nvSpPr>
        <dsp:cNvPr id="0" name=""/>
        <dsp:cNvSpPr/>
      </dsp:nvSpPr>
      <dsp:spPr>
        <a:xfrm>
          <a:off x="1786830" y="396480"/>
          <a:ext cx="1273373" cy="1617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Confirm the decisionmaker, rationale, and decision date.</a:t>
          </a:r>
        </a:p>
      </dsp:txBody>
      <dsp:txXfrm>
        <a:off x="1824126" y="433776"/>
        <a:ext cx="1198781" cy="1543363"/>
      </dsp:txXfrm>
    </dsp:sp>
    <dsp:sp modelId="{0E8DE1E6-1F1D-4F69-959C-D1288231BB7A}">
      <dsp:nvSpPr>
        <dsp:cNvPr id="0" name=""/>
        <dsp:cNvSpPr/>
      </dsp:nvSpPr>
      <dsp:spPr>
        <a:xfrm>
          <a:off x="3187541" y="1047559"/>
          <a:ext cx="269955" cy="3157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187541" y="1110718"/>
        <a:ext cx="188969" cy="189478"/>
      </dsp:txXfrm>
    </dsp:sp>
    <dsp:sp modelId="{F112E381-B977-4843-8719-9B84EA5E09CB}">
      <dsp:nvSpPr>
        <dsp:cNvPr id="0" name=""/>
        <dsp:cNvSpPr/>
      </dsp:nvSpPr>
      <dsp:spPr>
        <a:xfrm>
          <a:off x="3569553" y="396480"/>
          <a:ext cx="1273373" cy="1617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Check comparators, prior discipline, policy consistency, and procedural deviations.</a:t>
          </a:r>
        </a:p>
      </dsp:txBody>
      <dsp:txXfrm>
        <a:off x="3606849" y="433776"/>
        <a:ext cx="1198781" cy="1543363"/>
      </dsp:txXfrm>
    </dsp:sp>
    <dsp:sp modelId="{52C0502F-4544-4537-8827-4672C7C64E26}">
      <dsp:nvSpPr>
        <dsp:cNvPr id="0" name=""/>
        <dsp:cNvSpPr/>
      </dsp:nvSpPr>
      <dsp:spPr>
        <a:xfrm>
          <a:off x="4970264" y="1047559"/>
          <a:ext cx="269955" cy="3157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4970264" y="1110718"/>
        <a:ext cx="188969" cy="189478"/>
      </dsp:txXfrm>
    </dsp:sp>
    <dsp:sp modelId="{993694FE-8548-4808-84C1-6FB4F13E7E97}">
      <dsp:nvSpPr>
        <dsp:cNvPr id="0" name=""/>
        <dsp:cNvSpPr/>
      </dsp:nvSpPr>
      <dsp:spPr>
        <a:xfrm>
          <a:off x="5352276" y="396480"/>
          <a:ext cx="1273373" cy="1617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Review timing and intervening events; do not manufacture delay.</a:t>
          </a:r>
        </a:p>
      </dsp:txBody>
      <dsp:txXfrm>
        <a:off x="5389572" y="433776"/>
        <a:ext cx="1198781" cy="1543363"/>
      </dsp:txXfrm>
    </dsp:sp>
    <dsp:sp modelId="{4DFDFBDA-F6D7-4F91-820B-4476E301204B}">
      <dsp:nvSpPr>
        <dsp:cNvPr id="0" name=""/>
        <dsp:cNvSpPr/>
      </dsp:nvSpPr>
      <dsp:spPr>
        <a:xfrm>
          <a:off x="6752986" y="1047559"/>
          <a:ext cx="269955" cy="3157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6752986" y="1110718"/>
        <a:ext cx="188969" cy="189478"/>
      </dsp:txXfrm>
    </dsp:sp>
    <dsp:sp modelId="{54394419-07B6-45AA-ACA9-13BD46477391}">
      <dsp:nvSpPr>
        <dsp:cNvPr id="0" name=""/>
        <dsp:cNvSpPr/>
      </dsp:nvSpPr>
      <dsp:spPr>
        <a:xfrm>
          <a:off x="7134998" y="396480"/>
          <a:ext cx="1273373" cy="16179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Keep the explanation consistent from termination through litigation.</a:t>
          </a:r>
        </a:p>
      </dsp:txBody>
      <dsp:txXfrm>
        <a:off x="7172294" y="433776"/>
        <a:ext cx="1198781" cy="1543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389"/>
          </a:xfrm>
          <a:prstGeom prst="rect">
            <a:avLst/>
          </a:prstGeom>
        </p:spPr>
        <p:txBody>
          <a:bodyPr vert="horz" lIns="95207" tIns="47604" rIns="95207" bIns="47604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389"/>
          </a:xfrm>
          <a:prstGeom prst="rect">
            <a:avLst/>
          </a:prstGeom>
        </p:spPr>
        <p:txBody>
          <a:bodyPr vert="horz" lIns="95207" tIns="47604" rIns="95207" bIns="47604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EF7660C-64A0-4BE9-9ED2-C0CDED4AB770}" type="datetimeFigureOut">
              <a:rPr lang="en-US"/>
              <a:pPr>
                <a:defRPr/>
              </a:pPr>
              <a:t>8/24/2026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172"/>
            <a:ext cx="3169920" cy="480389"/>
          </a:xfrm>
          <a:prstGeom prst="rect">
            <a:avLst/>
          </a:prstGeom>
        </p:spPr>
        <p:txBody>
          <a:bodyPr vert="horz" lIns="95207" tIns="47604" rIns="95207" bIns="47604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172"/>
            <a:ext cx="3169920" cy="480389"/>
          </a:xfrm>
          <a:prstGeom prst="rect">
            <a:avLst/>
          </a:prstGeom>
        </p:spPr>
        <p:txBody>
          <a:bodyPr vert="horz" lIns="95207" tIns="47604" rIns="95207" bIns="47604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BCB0B2C-48E6-4692-A3C1-E5CFF66657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0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1227"/>
            <a:ext cx="5852160" cy="432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172"/>
            <a:ext cx="3169920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172"/>
            <a:ext cx="3169920" cy="480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07" tIns="47604" rIns="95207" bIns="47604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204648F-6CE7-4580-B8BC-C9360C6EE8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964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25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566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07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792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BEA95-D272-EAE0-E63F-3AE87526A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AFAC7D-4F55-E004-046C-DDD402B048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F34007-B6B1-52BA-314C-13AB9D054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53ACC-9C61-E825-8AAE-838F1C57EA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118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24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9F733-A6B6-3BEC-2FFB-0339C7B93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F3851-5A35-2427-F842-DA88043ED7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5263D-DA42-7D76-8B3A-1067E8ABB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A8607C-8699-1313-AF62-49F7EC8B7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99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67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E52E3-BA5F-4E89-6390-4D95707FD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D566C5-2DDC-EF16-640B-82155A50E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D00546-BB34-CFDC-A5C1-AEC1899D8C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F29A4F-826C-72A9-D155-677319F5F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901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6424A-71B9-B698-0F80-509B14CC3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665035-8227-E559-81A4-11538612B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A25BF3-B9CE-DBB8-1F75-642F70C20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B0AFC-A844-6D04-257F-6D82D7DDB5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674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10424-D94F-A155-D725-1FF2E9BD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0A6EE7-5178-0C00-6B41-9D70670DBB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6336F2-A96F-E44F-3EAE-B11620FBF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2DBF98-110E-A98F-5EF3-E93138E189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0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43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CF90B-0A3C-01C0-B0E1-4B4C4C9B7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855AC-4155-5DAB-7DEC-4DDC844C8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B9979E-CBAD-2B58-466A-90EE325D85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6B62C-EC04-FAD5-BF91-71BA1A10B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9185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94E3F-4AA9-E31F-C160-A5B04CBC4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3CEE05-63C4-2DB2-0DEF-5F227EEAD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C1F730-29D1-8FAE-0A14-CF51AA36B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6A577A-BF32-6A96-67F0-662589412C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462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540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454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165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376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73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13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212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67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04648F-6CE7-4580-B8BC-C9360C6EE8D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602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Brid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793" cy="51454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949" y="2716587"/>
            <a:ext cx="6313170" cy="914829"/>
          </a:xfrm>
        </p:spPr>
        <p:txBody>
          <a:bodyPr>
            <a:normAutofit/>
          </a:bodyPr>
          <a:lstStyle>
            <a:lvl1pPr marL="0" indent="0" algn="l">
              <a:spcBef>
                <a:spcPts val="20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61949" y="4752975"/>
            <a:ext cx="1828800" cy="1714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en-US" sz="800" dirty="0">
                <a:solidFill>
                  <a:schemeClr val="bg1"/>
                </a:solidFill>
                <a:latin typeface="+mn-lt"/>
              </a:rPr>
              <a:t>© 2026 Morgan, Lewis &amp; Bockius LLP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5759" y="928419"/>
            <a:ext cx="6052066" cy="1762670"/>
          </a:xfrm>
        </p:spPr>
        <p:txBody>
          <a:bodyPr anchor="b">
            <a:normAutofit/>
          </a:bodyPr>
          <a:lstStyle>
            <a:lvl1pPr>
              <a:lnSpc>
                <a:spcPts val="4400"/>
              </a:lnSpc>
              <a:defRPr sz="4400" b="0" cap="all" baseline="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A681B7-538C-F3F8-29B8-11E08F7E62D7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65759" y="284678"/>
            <a:ext cx="2011680" cy="294709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6" name="Freeform 62">
              <a:extLst>
                <a:ext uri="{FF2B5EF4-FFF2-40B4-BE49-F238E27FC236}">
                  <a16:creationId xmlns:a16="http://schemas.microsoft.com/office/drawing/2014/main" id="{453058E1-A3F4-8053-B000-B32AC0D3B81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3">
              <a:extLst>
                <a:ext uri="{FF2B5EF4-FFF2-40B4-BE49-F238E27FC236}">
                  <a16:creationId xmlns:a16="http://schemas.microsoft.com/office/drawing/2014/main" id="{C2E2913C-C99C-4B13-45A4-49361E6D6F6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6">
              <a:extLst>
                <a:ext uri="{FF2B5EF4-FFF2-40B4-BE49-F238E27FC236}">
                  <a16:creationId xmlns:a16="http://schemas.microsoft.com/office/drawing/2014/main" id="{D6FDF210-B7BA-15E7-AD3A-A360AD5D861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7">
              <a:extLst>
                <a:ext uri="{FF2B5EF4-FFF2-40B4-BE49-F238E27FC236}">
                  <a16:creationId xmlns:a16="http://schemas.microsoft.com/office/drawing/2014/main" id="{D15A3691-1DA7-8542-3E7B-6839D0B1F44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8">
              <a:extLst>
                <a:ext uri="{FF2B5EF4-FFF2-40B4-BE49-F238E27FC236}">
                  <a16:creationId xmlns:a16="http://schemas.microsoft.com/office/drawing/2014/main" id="{6C3836E7-8F67-930E-548C-B837D73E612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69">
              <a:extLst>
                <a:ext uri="{FF2B5EF4-FFF2-40B4-BE49-F238E27FC236}">
                  <a16:creationId xmlns:a16="http://schemas.microsoft.com/office/drawing/2014/main" id="{381EF6DD-012D-43C6-8FC5-697A9880F113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0">
              <a:extLst>
                <a:ext uri="{FF2B5EF4-FFF2-40B4-BE49-F238E27FC236}">
                  <a16:creationId xmlns:a16="http://schemas.microsoft.com/office/drawing/2014/main" id="{C4902079-FB7F-293F-B6FB-07E26D366DC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1">
              <a:extLst>
                <a:ext uri="{FF2B5EF4-FFF2-40B4-BE49-F238E27FC236}">
                  <a16:creationId xmlns:a16="http://schemas.microsoft.com/office/drawing/2014/main" id="{3DDD0731-E1BC-D044-24AF-1204BA7BE27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2">
              <a:extLst>
                <a:ext uri="{FF2B5EF4-FFF2-40B4-BE49-F238E27FC236}">
                  <a16:creationId xmlns:a16="http://schemas.microsoft.com/office/drawing/2014/main" id="{D17BEC9A-C0E0-994C-D787-2C6C030884F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3">
              <a:extLst>
                <a:ext uri="{FF2B5EF4-FFF2-40B4-BE49-F238E27FC236}">
                  <a16:creationId xmlns:a16="http://schemas.microsoft.com/office/drawing/2014/main" id="{54635A83-B25D-B06E-217B-80F0C7993AD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96838336-07F4-355B-D00D-5F3D18F7190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5">
              <a:extLst>
                <a:ext uri="{FF2B5EF4-FFF2-40B4-BE49-F238E27FC236}">
                  <a16:creationId xmlns:a16="http://schemas.microsoft.com/office/drawing/2014/main" id="{E1B010A3-A065-4F58-AFBE-0C468840A1EF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3">
              <a:extLst>
                <a:ext uri="{FF2B5EF4-FFF2-40B4-BE49-F238E27FC236}">
                  <a16:creationId xmlns:a16="http://schemas.microsoft.com/office/drawing/2014/main" id="{F6CAC1D2-A6F3-13D1-F143-C005A84B263D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253025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56" userDrawn="1">
          <p15:clr>
            <a:srgbClr val="FBAE40"/>
          </p15:clr>
        </p15:guide>
        <p15:guide id="3" pos="216" userDrawn="1">
          <p15:clr>
            <a:srgbClr val="FBAE40"/>
          </p15:clr>
        </p15:guide>
        <p15:guide id="4" orient="horz" pos="1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581342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1950" y="830748"/>
            <a:ext cx="8412480" cy="3460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230187" indent="0">
              <a:buNone/>
              <a:defRPr/>
            </a:lvl2pPr>
            <a:lvl3pPr marL="460375" indent="0">
              <a:buNone/>
              <a:defRPr/>
            </a:lvl3pPr>
            <a:lvl4pPr marL="682625" indent="0">
              <a:buNone/>
              <a:defRPr/>
            </a:lvl4pPr>
            <a:lvl5pPr marL="911225" indent="0">
              <a:buNone/>
              <a:defRPr/>
            </a:lvl5pPr>
          </a:lstStyle>
          <a:p>
            <a:pPr lvl="0"/>
            <a:r>
              <a:rPr lang="en-US" dirty="0"/>
              <a:t>Insert subtitle or description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29" hasCustomPrompt="1"/>
          </p:nvPr>
        </p:nvSpPr>
        <p:spPr>
          <a:xfrm>
            <a:off x="7017241" y="1789577"/>
            <a:ext cx="1231106" cy="1229138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30" hasCustomPrompt="1"/>
          </p:nvPr>
        </p:nvSpPr>
        <p:spPr>
          <a:xfrm>
            <a:off x="889159" y="1789577"/>
            <a:ext cx="1231106" cy="1229138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1" name="Picture Placeholder 13"/>
          <p:cNvSpPr>
            <a:spLocks noGrp="1"/>
          </p:cNvSpPr>
          <p:nvPr>
            <p:ph type="pic" sz="quarter" idx="31" hasCustomPrompt="1"/>
          </p:nvPr>
        </p:nvSpPr>
        <p:spPr>
          <a:xfrm>
            <a:off x="3953200" y="1282550"/>
            <a:ext cx="1231106" cy="1229138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44924970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Callout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1361517"/>
            <a:ext cx="2971801" cy="754380"/>
          </a:xfrm>
        </p:spPr>
        <p:txBody>
          <a:bodyPr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782730" y="0"/>
            <a:ext cx="2685447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361951" y="2276768"/>
            <a:ext cx="2975610" cy="218331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230187" indent="0">
              <a:buNone/>
              <a:defRPr sz="1000"/>
            </a:lvl2pPr>
            <a:lvl3pPr marL="460375" indent="0">
              <a:buNone/>
              <a:defRPr sz="1000"/>
            </a:lvl3pPr>
            <a:lvl4pPr marL="682625" indent="0">
              <a:buNone/>
              <a:defRPr sz="1000"/>
            </a:lvl4pPr>
            <a:lvl5pPr marL="911225" indent="0">
              <a:buNone/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6468177" y="0"/>
            <a:ext cx="2675823" cy="51435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1389730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0" y="-2"/>
            <a:ext cx="9144000" cy="8915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68578"/>
            <a:ext cx="8408353" cy="754380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259038629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-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65759" y="1039905"/>
            <a:ext cx="5486387" cy="1635581"/>
          </a:xfrm>
        </p:spPr>
        <p:txBody>
          <a:bodyPr tIns="45720" anchor="t">
            <a:noAutofit/>
          </a:bodyPr>
          <a:lstStyle>
            <a:lvl1pPr algn="l">
              <a:lnSpc>
                <a:spcPct val="80000"/>
              </a:lnSpc>
              <a:defRPr sz="40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Section header or divider slide option 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6AEA9B-90A8-B3C4-17B1-E38A0C48DB94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412827" y="4660490"/>
            <a:ext cx="1624413" cy="237975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6" name="Freeform 62">
              <a:extLst>
                <a:ext uri="{FF2B5EF4-FFF2-40B4-BE49-F238E27FC236}">
                  <a16:creationId xmlns:a16="http://schemas.microsoft.com/office/drawing/2014/main" id="{C71A4776-F25A-2E3C-608B-BFFB502A95FB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3">
              <a:extLst>
                <a:ext uri="{FF2B5EF4-FFF2-40B4-BE49-F238E27FC236}">
                  <a16:creationId xmlns:a16="http://schemas.microsoft.com/office/drawing/2014/main" id="{2E875C29-FF31-71ED-728D-2489D2B09F6B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6">
              <a:extLst>
                <a:ext uri="{FF2B5EF4-FFF2-40B4-BE49-F238E27FC236}">
                  <a16:creationId xmlns:a16="http://schemas.microsoft.com/office/drawing/2014/main" id="{2E5A6265-B3CF-634C-DCC9-1C1C289AE60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7">
              <a:extLst>
                <a:ext uri="{FF2B5EF4-FFF2-40B4-BE49-F238E27FC236}">
                  <a16:creationId xmlns:a16="http://schemas.microsoft.com/office/drawing/2014/main" id="{977D33DE-A85F-91B2-C020-BF8E32A12C4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8">
              <a:extLst>
                <a:ext uri="{FF2B5EF4-FFF2-40B4-BE49-F238E27FC236}">
                  <a16:creationId xmlns:a16="http://schemas.microsoft.com/office/drawing/2014/main" id="{7F70E24F-A608-CA73-12D7-747E0A9BC4C3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69">
              <a:extLst>
                <a:ext uri="{FF2B5EF4-FFF2-40B4-BE49-F238E27FC236}">
                  <a16:creationId xmlns:a16="http://schemas.microsoft.com/office/drawing/2014/main" id="{7B513518-2BDC-CDCD-FD3F-43BDBB9470A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0">
              <a:extLst>
                <a:ext uri="{FF2B5EF4-FFF2-40B4-BE49-F238E27FC236}">
                  <a16:creationId xmlns:a16="http://schemas.microsoft.com/office/drawing/2014/main" id="{6EB17EEF-04C3-1F31-574B-93F45755DF6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1">
              <a:extLst>
                <a:ext uri="{FF2B5EF4-FFF2-40B4-BE49-F238E27FC236}">
                  <a16:creationId xmlns:a16="http://schemas.microsoft.com/office/drawing/2014/main" id="{0419E7BC-8ECB-8723-48F8-70EE3776C1E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2">
              <a:extLst>
                <a:ext uri="{FF2B5EF4-FFF2-40B4-BE49-F238E27FC236}">
                  <a16:creationId xmlns:a16="http://schemas.microsoft.com/office/drawing/2014/main" id="{AB7B5657-9654-F8E5-6955-0AEE5D3DB4C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3">
              <a:extLst>
                <a:ext uri="{FF2B5EF4-FFF2-40B4-BE49-F238E27FC236}">
                  <a16:creationId xmlns:a16="http://schemas.microsoft.com/office/drawing/2014/main" id="{1528BF8C-EF56-513E-91AB-C0E95E79591D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E32A83C5-C9D1-7E71-4E57-A06442512B7F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5">
              <a:extLst>
                <a:ext uri="{FF2B5EF4-FFF2-40B4-BE49-F238E27FC236}">
                  <a16:creationId xmlns:a16="http://schemas.microsoft.com/office/drawing/2014/main" id="{EAE23C15-C3F9-1F60-CFED-ABABCDF1435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Oval 3">
              <a:extLst>
                <a:ext uri="{FF2B5EF4-FFF2-40B4-BE49-F238E27FC236}">
                  <a16:creationId xmlns:a16="http://schemas.microsoft.com/office/drawing/2014/main" id="{C68AFA3E-D81C-2975-BB4C-7FF6EA79D8A1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4715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793" cy="51454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365759" y="1039905"/>
            <a:ext cx="5486387" cy="1635581"/>
          </a:xfrm>
        </p:spPr>
        <p:txBody>
          <a:bodyPr tIns="45720" anchor="t">
            <a:noAutofit/>
          </a:bodyPr>
          <a:lstStyle>
            <a:lvl1pPr algn="l">
              <a:lnSpc>
                <a:spcPct val="80000"/>
              </a:lnSpc>
              <a:defRPr sz="4000" b="1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Section header or divider slide option 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90A6B62-2B64-FEDD-A607-477A477F8032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412827" y="4660490"/>
            <a:ext cx="1624413" cy="237975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5" name="Freeform 62">
              <a:extLst>
                <a:ext uri="{FF2B5EF4-FFF2-40B4-BE49-F238E27FC236}">
                  <a16:creationId xmlns:a16="http://schemas.microsoft.com/office/drawing/2014/main" id="{462723A1-C3D2-8581-1AB4-0EAA096FD8D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63">
              <a:extLst>
                <a:ext uri="{FF2B5EF4-FFF2-40B4-BE49-F238E27FC236}">
                  <a16:creationId xmlns:a16="http://schemas.microsoft.com/office/drawing/2014/main" id="{F618B3AF-E340-5B97-0B31-9FF9AB92176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6">
              <a:extLst>
                <a:ext uri="{FF2B5EF4-FFF2-40B4-BE49-F238E27FC236}">
                  <a16:creationId xmlns:a16="http://schemas.microsoft.com/office/drawing/2014/main" id="{581DE286-30B6-7B3F-EBA6-F8F2C01B7BC9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7">
              <a:extLst>
                <a:ext uri="{FF2B5EF4-FFF2-40B4-BE49-F238E27FC236}">
                  <a16:creationId xmlns:a16="http://schemas.microsoft.com/office/drawing/2014/main" id="{7491A62C-7E47-000A-B6C4-15F6B3FD4A5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8">
              <a:extLst>
                <a:ext uri="{FF2B5EF4-FFF2-40B4-BE49-F238E27FC236}">
                  <a16:creationId xmlns:a16="http://schemas.microsoft.com/office/drawing/2014/main" id="{A07CA613-02F3-1B26-3F65-6113DD9230A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9">
              <a:extLst>
                <a:ext uri="{FF2B5EF4-FFF2-40B4-BE49-F238E27FC236}">
                  <a16:creationId xmlns:a16="http://schemas.microsoft.com/office/drawing/2014/main" id="{F5F426C4-633B-E652-AE16-839EE1BA93B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70">
              <a:extLst>
                <a:ext uri="{FF2B5EF4-FFF2-40B4-BE49-F238E27FC236}">
                  <a16:creationId xmlns:a16="http://schemas.microsoft.com/office/drawing/2014/main" id="{F559D11F-A270-371E-7B6D-D295C514F48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1">
              <a:extLst>
                <a:ext uri="{FF2B5EF4-FFF2-40B4-BE49-F238E27FC236}">
                  <a16:creationId xmlns:a16="http://schemas.microsoft.com/office/drawing/2014/main" id="{F9777D28-5849-186A-F805-7FA8D24781C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2">
              <a:extLst>
                <a:ext uri="{FF2B5EF4-FFF2-40B4-BE49-F238E27FC236}">
                  <a16:creationId xmlns:a16="http://schemas.microsoft.com/office/drawing/2014/main" id="{93AA30A1-ED8E-406B-E272-23F8B1A37EA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3">
              <a:extLst>
                <a:ext uri="{FF2B5EF4-FFF2-40B4-BE49-F238E27FC236}">
                  <a16:creationId xmlns:a16="http://schemas.microsoft.com/office/drawing/2014/main" id="{4D4CCE85-F883-B697-FB62-B0063344BAB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4DD9DDD2-5123-7198-7D80-4E9DD93F0899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5">
              <a:extLst>
                <a:ext uri="{FF2B5EF4-FFF2-40B4-BE49-F238E27FC236}">
                  <a16:creationId xmlns:a16="http://schemas.microsoft.com/office/drawing/2014/main" id="{ED4EFCD5-9214-BC91-C547-4932ED06CA5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3">
              <a:extLst>
                <a:ext uri="{FF2B5EF4-FFF2-40B4-BE49-F238E27FC236}">
                  <a16:creationId xmlns:a16="http://schemas.microsoft.com/office/drawing/2014/main" id="{8A7B5B24-AF4C-54D6-DB78-B06BE2197C88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9818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793" cy="514547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65598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2502454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5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02454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365598" y="985923"/>
            <a:ext cx="221214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Presenters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A7BC827-B039-FF43-1D6E-A09C1DAB0425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412827" y="4660490"/>
            <a:ext cx="1624413" cy="237975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5" name="Freeform 62">
              <a:extLst>
                <a:ext uri="{FF2B5EF4-FFF2-40B4-BE49-F238E27FC236}">
                  <a16:creationId xmlns:a16="http://schemas.microsoft.com/office/drawing/2014/main" id="{111F762E-859B-A8F3-F42F-25BEC1059B6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63">
              <a:extLst>
                <a:ext uri="{FF2B5EF4-FFF2-40B4-BE49-F238E27FC236}">
                  <a16:creationId xmlns:a16="http://schemas.microsoft.com/office/drawing/2014/main" id="{6821F6DC-1A64-03A2-2F20-3062982150D9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6">
              <a:extLst>
                <a:ext uri="{FF2B5EF4-FFF2-40B4-BE49-F238E27FC236}">
                  <a16:creationId xmlns:a16="http://schemas.microsoft.com/office/drawing/2014/main" id="{0F67AD74-4ABE-3845-2A44-E8B62F917A2A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7">
              <a:extLst>
                <a:ext uri="{FF2B5EF4-FFF2-40B4-BE49-F238E27FC236}">
                  <a16:creationId xmlns:a16="http://schemas.microsoft.com/office/drawing/2014/main" id="{57FAD1CF-63FD-5C40-F0B9-350DE6104A6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8">
              <a:extLst>
                <a:ext uri="{FF2B5EF4-FFF2-40B4-BE49-F238E27FC236}">
                  <a16:creationId xmlns:a16="http://schemas.microsoft.com/office/drawing/2014/main" id="{7EEB9CA3-EF85-2C2D-D31E-44FF9A591FB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9">
              <a:extLst>
                <a:ext uri="{FF2B5EF4-FFF2-40B4-BE49-F238E27FC236}">
                  <a16:creationId xmlns:a16="http://schemas.microsoft.com/office/drawing/2014/main" id="{21E49276-4EA5-3DFF-3C9A-D698DDAEC08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70">
              <a:extLst>
                <a:ext uri="{FF2B5EF4-FFF2-40B4-BE49-F238E27FC236}">
                  <a16:creationId xmlns:a16="http://schemas.microsoft.com/office/drawing/2014/main" id="{77547FF8-577C-A6F0-40DA-42BB4EDD650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1">
              <a:extLst>
                <a:ext uri="{FF2B5EF4-FFF2-40B4-BE49-F238E27FC236}">
                  <a16:creationId xmlns:a16="http://schemas.microsoft.com/office/drawing/2014/main" id="{B815DB61-43AE-8CC6-AAF5-1488153E20FC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2">
              <a:extLst>
                <a:ext uri="{FF2B5EF4-FFF2-40B4-BE49-F238E27FC236}">
                  <a16:creationId xmlns:a16="http://schemas.microsoft.com/office/drawing/2014/main" id="{7B3E50C8-A90C-4368-9AA1-746883E5EE0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3">
              <a:extLst>
                <a:ext uri="{FF2B5EF4-FFF2-40B4-BE49-F238E27FC236}">
                  <a16:creationId xmlns:a16="http://schemas.microsoft.com/office/drawing/2014/main" id="{6E9CE0FB-6200-E68E-AC55-EC7D142AF6A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451140CB-630F-DE5C-E591-35B3462248B3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5">
              <a:extLst>
                <a:ext uri="{FF2B5EF4-FFF2-40B4-BE49-F238E27FC236}">
                  <a16:creationId xmlns:a16="http://schemas.microsoft.com/office/drawing/2014/main" id="{FDADF85C-9145-4DB1-ECBF-8087997E6EE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3">
              <a:extLst>
                <a:ext uri="{FF2B5EF4-FFF2-40B4-BE49-F238E27FC236}">
                  <a16:creationId xmlns:a16="http://schemas.microsoft.com/office/drawing/2014/main" id="{418CFE3B-B1BD-638E-E074-90EB4875522E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6444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793" cy="514547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65598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2502454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4639310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5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02454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4639310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9" name="Rectangle 28"/>
          <p:cNvSpPr/>
          <p:nvPr userDrawn="1"/>
        </p:nvSpPr>
        <p:spPr>
          <a:xfrm>
            <a:off x="365598" y="985923"/>
            <a:ext cx="221214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Presenters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0DBB61-59A7-D94C-09B7-A24A07EFE59D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412827" y="4660490"/>
            <a:ext cx="1624413" cy="237975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5" name="Freeform 62">
              <a:extLst>
                <a:ext uri="{FF2B5EF4-FFF2-40B4-BE49-F238E27FC236}">
                  <a16:creationId xmlns:a16="http://schemas.microsoft.com/office/drawing/2014/main" id="{B54D6EA0-7415-665E-30F2-1099A21F719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63">
              <a:extLst>
                <a:ext uri="{FF2B5EF4-FFF2-40B4-BE49-F238E27FC236}">
                  <a16:creationId xmlns:a16="http://schemas.microsoft.com/office/drawing/2014/main" id="{0BEC212C-FC7B-8F91-C19C-CBEDBF3C32A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6">
              <a:extLst>
                <a:ext uri="{FF2B5EF4-FFF2-40B4-BE49-F238E27FC236}">
                  <a16:creationId xmlns:a16="http://schemas.microsoft.com/office/drawing/2014/main" id="{5E4508F4-286C-A921-AC09-FCA8203696C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7">
              <a:extLst>
                <a:ext uri="{FF2B5EF4-FFF2-40B4-BE49-F238E27FC236}">
                  <a16:creationId xmlns:a16="http://schemas.microsoft.com/office/drawing/2014/main" id="{D60AAF4A-2042-7088-8571-866D1F38663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8">
              <a:extLst>
                <a:ext uri="{FF2B5EF4-FFF2-40B4-BE49-F238E27FC236}">
                  <a16:creationId xmlns:a16="http://schemas.microsoft.com/office/drawing/2014/main" id="{7CA1E995-BD30-4224-9819-B29E92334D2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9">
              <a:extLst>
                <a:ext uri="{FF2B5EF4-FFF2-40B4-BE49-F238E27FC236}">
                  <a16:creationId xmlns:a16="http://schemas.microsoft.com/office/drawing/2014/main" id="{C294CC50-CF13-36F2-1D63-1DC4B936904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70">
              <a:extLst>
                <a:ext uri="{FF2B5EF4-FFF2-40B4-BE49-F238E27FC236}">
                  <a16:creationId xmlns:a16="http://schemas.microsoft.com/office/drawing/2014/main" id="{C2BD567E-FEEF-CBB0-BBF4-BB09F73EC4B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1">
              <a:extLst>
                <a:ext uri="{FF2B5EF4-FFF2-40B4-BE49-F238E27FC236}">
                  <a16:creationId xmlns:a16="http://schemas.microsoft.com/office/drawing/2014/main" id="{C59A17C4-D533-0FCB-A975-85475141461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2">
              <a:extLst>
                <a:ext uri="{FF2B5EF4-FFF2-40B4-BE49-F238E27FC236}">
                  <a16:creationId xmlns:a16="http://schemas.microsoft.com/office/drawing/2014/main" id="{085FC171-4F2C-9BCE-D82D-A5BF8947CFFD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3">
              <a:extLst>
                <a:ext uri="{FF2B5EF4-FFF2-40B4-BE49-F238E27FC236}">
                  <a16:creationId xmlns:a16="http://schemas.microsoft.com/office/drawing/2014/main" id="{7201DA23-0E54-34B5-9D9C-C05D3F2C7FC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B29F1E26-64E2-BBC2-49B6-2785BA8B248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5">
              <a:extLst>
                <a:ext uri="{FF2B5EF4-FFF2-40B4-BE49-F238E27FC236}">
                  <a16:creationId xmlns:a16="http://schemas.microsoft.com/office/drawing/2014/main" id="{BDBAF948-10B7-B2F7-3523-38D62C6038F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3">
              <a:extLst>
                <a:ext uri="{FF2B5EF4-FFF2-40B4-BE49-F238E27FC236}">
                  <a16:creationId xmlns:a16="http://schemas.microsoft.com/office/drawing/2014/main" id="{9D9DCDF2-DE08-088E-61D2-28244257E026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4426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793" cy="514547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65598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2502454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4639310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165" y="1758021"/>
            <a:ext cx="1624013" cy="1624013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5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2502454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8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4639310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29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776165" y="3478871"/>
            <a:ext cx="1624013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365598" y="985923"/>
            <a:ext cx="221214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Presenters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5FEAAD-507B-EDC2-3EE7-574A82ED733F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412827" y="4660490"/>
            <a:ext cx="1624413" cy="237975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5" name="Freeform 62">
              <a:extLst>
                <a:ext uri="{FF2B5EF4-FFF2-40B4-BE49-F238E27FC236}">
                  <a16:creationId xmlns:a16="http://schemas.microsoft.com/office/drawing/2014/main" id="{BB154A63-40D0-2B38-C22F-8ADC99C33ED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63">
              <a:extLst>
                <a:ext uri="{FF2B5EF4-FFF2-40B4-BE49-F238E27FC236}">
                  <a16:creationId xmlns:a16="http://schemas.microsoft.com/office/drawing/2014/main" id="{465A47EC-867A-643B-1633-0441449D437D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6">
              <a:extLst>
                <a:ext uri="{FF2B5EF4-FFF2-40B4-BE49-F238E27FC236}">
                  <a16:creationId xmlns:a16="http://schemas.microsoft.com/office/drawing/2014/main" id="{CCD357C0-061D-F41A-BB36-888E183C024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7">
              <a:extLst>
                <a:ext uri="{FF2B5EF4-FFF2-40B4-BE49-F238E27FC236}">
                  <a16:creationId xmlns:a16="http://schemas.microsoft.com/office/drawing/2014/main" id="{E1CB5480-24A1-3E42-C7DC-033E3CA3AA9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8">
              <a:extLst>
                <a:ext uri="{FF2B5EF4-FFF2-40B4-BE49-F238E27FC236}">
                  <a16:creationId xmlns:a16="http://schemas.microsoft.com/office/drawing/2014/main" id="{C38ADB3A-2F2B-6ED6-7073-831E477CF7D3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9">
              <a:extLst>
                <a:ext uri="{FF2B5EF4-FFF2-40B4-BE49-F238E27FC236}">
                  <a16:creationId xmlns:a16="http://schemas.microsoft.com/office/drawing/2014/main" id="{8557287A-5073-270F-22A6-C8068D97732A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70">
              <a:extLst>
                <a:ext uri="{FF2B5EF4-FFF2-40B4-BE49-F238E27FC236}">
                  <a16:creationId xmlns:a16="http://schemas.microsoft.com/office/drawing/2014/main" id="{0E840A7F-46F3-4D95-30DD-6989235E6F43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1">
              <a:extLst>
                <a:ext uri="{FF2B5EF4-FFF2-40B4-BE49-F238E27FC236}">
                  <a16:creationId xmlns:a16="http://schemas.microsoft.com/office/drawing/2014/main" id="{4E193DB7-8433-EF4E-477F-0BA7D00D7DD4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2">
              <a:extLst>
                <a:ext uri="{FF2B5EF4-FFF2-40B4-BE49-F238E27FC236}">
                  <a16:creationId xmlns:a16="http://schemas.microsoft.com/office/drawing/2014/main" id="{BE31A271-7069-4136-930C-784106FC620B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3">
              <a:extLst>
                <a:ext uri="{FF2B5EF4-FFF2-40B4-BE49-F238E27FC236}">
                  <a16:creationId xmlns:a16="http://schemas.microsoft.com/office/drawing/2014/main" id="{9ED28915-22C7-9395-1BE0-922D56ED396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64C7936B-82AC-6933-2101-A06B311C0DF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5">
              <a:extLst>
                <a:ext uri="{FF2B5EF4-FFF2-40B4-BE49-F238E27FC236}">
                  <a16:creationId xmlns:a16="http://schemas.microsoft.com/office/drawing/2014/main" id="{FEB22FCC-1765-9140-C1C4-D99BCD1924CA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3">
              <a:extLst>
                <a:ext uri="{FF2B5EF4-FFF2-40B4-BE49-F238E27FC236}">
                  <a16:creationId xmlns:a16="http://schemas.microsoft.com/office/drawing/2014/main" id="{74C30B4D-9ECA-624E-671F-53963556F36D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3460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793" cy="514547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65598" y="1753624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365126" y="3227730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2039706" y="1753624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3713814" y="1753624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5387922" y="1753624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7062030" y="1753624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8" name="Text Placeholder 25"/>
          <p:cNvSpPr>
            <a:spLocks noGrp="1"/>
          </p:cNvSpPr>
          <p:nvPr>
            <p:ph type="body" sz="quarter" idx="22" hasCustomPrompt="1"/>
          </p:nvPr>
        </p:nvSpPr>
        <p:spPr>
          <a:xfrm>
            <a:off x="5379359" y="3227730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39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2036537" y="3227730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40" name="Text Placeholder 25"/>
          <p:cNvSpPr>
            <a:spLocks noGrp="1"/>
          </p:cNvSpPr>
          <p:nvPr>
            <p:ph type="body" sz="quarter" idx="24" hasCustomPrompt="1"/>
          </p:nvPr>
        </p:nvSpPr>
        <p:spPr>
          <a:xfrm>
            <a:off x="3707948" y="3227730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25" hasCustomPrompt="1"/>
          </p:nvPr>
        </p:nvSpPr>
        <p:spPr>
          <a:xfrm>
            <a:off x="7050771" y="3227730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365598" y="985923"/>
            <a:ext cx="221214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Presenters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027967F-476D-2496-CAF0-AAECD96640DA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412827" y="4660490"/>
            <a:ext cx="1624413" cy="237975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5" name="Freeform 62">
              <a:extLst>
                <a:ext uri="{FF2B5EF4-FFF2-40B4-BE49-F238E27FC236}">
                  <a16:creationId xmlns:a16="http://schemas.microsoft.com/office/drawing/2014/main" id="{14957935-E403-E8CE-B08F-B20DCEF6A3F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63">
              <a:extLst>
                <a:ext uri="{FF2B5EF4-FFF2-40B4-BE49-F238E27FC236}">
                  <a16:creationId xmlns:a16="http://schemas.microsoft.com/office/drawing/2014/main" id="{E391BC51-C701-7660-7523-9AFE3BFAC84A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6">
              <a:extLst>
                <a:ext uri="{FF2B5EF4-FFF2-40B4-BE49-F238E27FC236}">
                  <a16:creationId xmlns:a16="http://schemas.microsoft.com/office/drawing/2014/main" id="{22EA9149-82A3-746E-049B-2B34543BBA0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7">
              <a:extLst>
                <a:ext uri="{FF2B5EF4-FFF2-40B4-BE49-F238E27FC236}">
                  <a16:creationId xmlns:a16="http://schemas.microsoft.com/office/drawing/2014/main" id="{F1DB9984-A190-4574-B01A-18F87A83212E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8">
              <a:extLst>
                <a:ext uri="{FF2B5EF4-FFF2-40B4-BE49-F238E27FC236}">
                  <a16:creationId xmlns:a16="http://schemas.microsoft.com/office/drawing/2014/main" id="{53BF18A9-1195-C384-9C2B-AB528E2AC8B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9">
              <a:extLst>
                <a:ext uri="{FF2B5EF4-FFF2-40B4-BE49-F238E27FC236}">
                  <a16:creationId xmlns:a16="http://schemas.microsoft.com/office/drawing/2014/main" id="{7886FBC3-E683-27DB-1D99-F54222DBB60F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70">
              <a:extLst>
                <a:ext uri="{FF2B5EF4-FFF2-40B4-BE49-F238E27FC236}">
                  <a16:creationId xmlns:a16="http://schemas.microsoft.com/office/drawing/2014/main" id="{22D9C83E-B528-FCA5-7810-D53A9277D4A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1">
              <a:extLst>
                <a:ext uri="{FF2B5EF4-FFF2-40B4-BE49-F238E27FC236}">
                  <a16:creationId xmlns:a16="http://schemas.microsoft.com/office/drawing/2014/main" id="{F44B91CF-1E5B-981E-1E84-8C96EF8B7E6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2">
              <a:extLst>
                <a:ext uri="{FF2B5EF4-FFF2-40B4-BE49-F238E27FC236}">
                  <a16:creationId xmlns:a16="http://schemas.microsoft.com/office/drawing/2014/main" id="{3069FB30-6AC9-880C-BEAE-F5C6076C31F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3">
              <a:extLst>
                <a:ext uri="{FF2B5EF4-FFF2-40B4-BE49-F238E27FC236}">
                  <a16:creationId xmlns:a16="http://schemas.microsoft.com/office/drawing/2014/main" id="{1FE2F773-1ABE-D23E-2DC9-9A0B0054B6B7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4CC96E21-067D-1717-F81E-8D5048845EB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5">
              <a:extLst>
                <a:ext uri="{FF2B5EF4-FFF2-40B4-BE49-F238E27FC236}">
                  <a16:creationId xmlns:a16="http://schemas.microsoft.com/office/drawing/2014/main" id="{AE213AEE-F048-4E13-8832-679D24C5FEA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3">
              <a:extLst>
                <a:ext uri="{FF2B5EF4-FFF2-40B4-BE49-F238E27FC236}">
                  <a16:creationId xmlns:a16="http://schemas.microsoft.com/office/drawing/2014/main" id="{9AAB607D-5F4E-0044-1304-5F0DEB91516A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84493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793" cy="5145470"/>
          </a:xfrm>
          <a:prstGeom prst="rect">
            <a:avLst/>
          </a:prstGeom>
        </p:spPr>
      </p:pic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7055695" y="2604190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7055223" y="4078296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5391091" y="2592940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3713814" y="547822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5387922" y="547822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7062030" y="547822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8" name="Text Placeholder 25"/>
          <p:cNvSpPr>
            <a:spLocks noGrp="1"/>
          </p:cNvSpPr>
          <p:nvPr>
            <p:ph type="body" sz="quarter" idx="22" hasCustomPrompt="1"/>
          </p:nvPr>
        </p:nvSpPr>
        <p:spPr>
          <a:xfrm>
            <a:off x="5379359" y="2021928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39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5387922" y="4067046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40" name="Text Placeholder 25"/>
          <p:cNvSpPr>
            <a:spLocks noGrp="1"/>
          </p:cNvSpPr>
          <p:nvPr>
            <p:ph type="body" sz="quarter" idx="24" hasCustomPrompt="1"/>
          </p:nvPr>
        </p:nvSpPr>
        <p:spPr>
          <a:xfrm>
            <a:off x="3707948" y="2021928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25" hasCustomPrompt="1"/>
          </p:nvPr>
        </p:nvSpPr>
        <p:spPr>
          <a:xfrm>
            <a:off x="7050771" y="2021928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sp>
        <p:nvSpPr>
          <p:cNvPr id="30" name="Rectangle 29"/>
          <p:cNvSpPr/>
          <p:nvPr userDrawn="1"/>
        </p:nvSpPr>
        <p:spPr>
          <a:xfrm>
            <a:off x="365598" y="1958239"/>
            <a:ext cx="221214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Presenters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 hasCustomPrompt="1"/>
          </p:nvPr>
        </p:nvSpPr>
        <p:spPr>
          <a:xfrm>
            <a:off x="3707948" y="2592940"/>
            <a:ext cx="1410417" cy="1410417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Insert Bio Photo</a:t>
            </a:r>
          </a:p>
        </p:txBody>
      </p:sp>
      <p:sp>
        <p:nvSpPr>
          <p:cNvPr id="31" name="Text Placeholder 25"/>
          <p:cNvSpPr>
            <a:spLocks noGrp="1"/>
          </p:cNvSpPr>
          <p:nvPr>
            <p:ph type="body" sz="quarter" idx="27" hasCustomPrompt="1"/>
          </p:nvPr>
        </p:nvSpPr>
        <p:spPr>
          <a:xfrm>
            <a:off x="3696689" y="4067046"/>
            <a:ext cx="1410890" cy="450850"/>
          </a:xfrm>
        </p:spPr>
        <p:txBody>
          <a:bodyPr>
            <a:noAutofit/>
          </a:bodyPr>
          <a:lstStyle>
            <a:lvl1pPr marL="0" indent="0">
              <a:buNone/>
              <a:defRPr sz="1100" b="1" baseline="0">
                <a:solidFill>
                  <a:schemeClr val="bg1"/>
                </a:solidFill>
              </a:defRPr>
            </a:lvl1pPr>
            <a:lvl2pPr marL="230187" indent="0">
              <a:buNone/>
              <a:defRPr sz="1100"/>
            </a:lvl2pPr>
            <a:lvl3pPr marL="460375" indent="0">
              <a:buNone/>
              <a:defRPr sz="1100"/>
            </a:lvl3pPr>
            <a:lvl4pPr marL="682625" indent="0">
              <a:buNone/>
              <a:defRPr sz="1100"/>
            </a:lvl4pPr>
            <a:lvl5pPr marL="911225" indent="0">
              <a:buNone/>
              <a:defRPr sz="1100"/>
            </a:lvl5pPr>
          </a:lstStyle>
          <a:p>
            <a:pPr lvl="0"/>
            <a:r>
              <a:rPr lang="en-US" dirty="0"/>
              <a:t>Insert Name Here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717D07-E59E-0075-0AEF-764E64A02BCC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412827" y="4660490"/>
            <a:ext cx="1624413" cy="237975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5" name="Freeform 62">
              <a:extLst>
                <a:ext uri="{FF2B5EF4-FFF2-40B4-BE49-F238E27FC236}">
                  <a16:creationId xmlns:a16="http://schemas.microsoft.com/office/drawing/2014/main" id="{2FEAAAF0-73CB-66AA-1779-89EBD8C62C9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Freeform 63">
              <a:extLst>
                <a:ext uri="{FF2B5EF4-FFF2-40B4-BE49-F238E27FC236}">
                  <a16:creationId xmlns:a16="http://schemas.microsoft.com/office/drawing/2014/main" id="{78620AC4-809F-86DC-0C93-BA04EAC2950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Freeform 66">
              <a:extLst>
                <a:ext uri="{FF2B5EF4-FFF2-40B4-BE49-F238E27FC236}">
                  <a16:creationId xmlns:a16="http://schemas.microsoft.com/office/drawing/2014/main" id="{7D8CC292-089A-3EEC-D259-6299F881085A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7">
              <a:extLst>
                <a:ext uri="{FF2B5EF4-FFF2-40B4-BE49-F238E27FC236}">
                  <a16:creationId xmlns:a16="http://schemas.microsoft.com/office/drawing/2014/main" id="{01411288-E201-7E10-9E6F-C084E2FDD53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8">
              <a:extLst>
                <a:ext uri="{FF2B5EF4-FFF2-40B4-BE49-F238E27FC236}">
                  <a16:creationId xmlns:a16="http://schemas.microsoft.com/office/drawing/2014/main" id="{A13EB451-AB62-61A3-29B2-DC9AE58D57BB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9">
              <a:extLst>
                <a:ext uri="{FF2B5EF4-FFF2-40B4-BE49-F238E27FC236}">
                  <a16:creationId xmlns:a16="http://schemas.microsoft.com/office/drawing/2014/main" id="{753F4470-7BA8-94AF-887C-3DDEC5C9B8A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70">
              <a:extLst>
                <a:ext uri="{FF2B5EF4-FFF2-40B4-BE49-F238E27FC236}">
                  <a16:creationId xmlns:a16="http://schemas.microsoft.com/office/drawing/2014/main" id="{D40360E6-03DD-9F22-24EE-087B7E01CB13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71">
              <a:extLst>
                <a:ext uri="{FF2B5EF4-FFF2-40B4-BE49-F238E27FC236}">
                  <a16:creationId xmlns:a16="http://schemas.microsoft.com/office/drawing/2014/main" id="{283092A2-7C1C-4BDA-CA00-032C4AFFB47B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2">
              <a:extLst>
                <a:ext uri="{FF2B5EF4-FFF2-40B4-BE49-F238E27FC236}">
                  <a16:creationId xmlns:a16="http://schemas.microsoft.com/office/drawing/2014/main" id="{D78E8A1F-8D14-C8F7-E685-49511513B7AD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3">
              <a:extLst>
                <a:ext uri="{FF2B5EF4-FFF2-40B4-BE49-F238E27FC236}">
                  <a16:creationId xmlns:a16="http://schemas.microsoft.com/office/drawing/2014/main" id="{DF541A5B-1431-38E5-7290-86227CBDE82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99018278-1A2B-DBB8-D9DD-37F5B8ACF828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5">
              <a:extLst>
                <a:ext uri="{FF2B5EF4-FFF2-40B4-BE49-F238E27FC236}">
                  <a16:creationId xmlns:a16="http://schemas.microsoft.com/office/drawing/2014/main" id="{A176B3B6-12D1-DB99-41CA-9A130CA40D7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3">
              <a:extLst>
                <a:ext uri="{FF2B5EF4-FFF2-40B4-BE49-F238E27FC236}">
                  <a16:creationId xmlns:a16="http://schemas.microsoft.com/office/drawing/2014/main" id="{74C65E73-9198-7924-32C9-38CA78F35DB3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9825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with Color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hidden"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1949" y="1268681"/>
            <a:ext cx="6059544" cy="1554480"/>
          </a:xfrm>
        </p:spPr>
        <p:txBody>
          <a:bodyPr anchor="b" anchorCtr="0">
            <a:normAutofit/>
          </a:bodyPr>
          <a:lstStyle>
            <a:lvl1pPr>
              <a:lnSpc>
                <a:spcPct val="80000"/>
              </a:lnSpc>
              <a:defRPr sz="4400" b="0" i="0" cap="all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949" y="2936616"/>
            <a:ext cx="6309360" cy="1334514"/>
          </a:xfrm>
          <a:noFill/>
        </p:spPr>
        <p:txBody>
          <a:bodyPr>
            <a:normAutofit/>
          </a:bodyPr>
          <a:lstStyle>
            <a:lvl1pPr marL="0" indent="0" algn="l">
              <a:spcBef>
                <a:spcPts val="2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361949" y="4752975"/>
            <a:ext cx="1828800" cy="1714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en-US" sz="800" dirty="0">
                <a:solidFill>
                  <a:srgbClr val="FFFFFF"/>
                </a:solidFill>
                <a:latin typeface="+mn-lt"/>
              </a:rPr>
              <a:t>© 2026 Morgan, Lewis &amp; Bockius LLP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E59D227-231D-0904-8EA4-AA69F7C4AF84}"/>
              </a:ext>
            </a:extLst>
          </p:cNvPr>
          <p:cNvGrpSpPr>
            <a:grpSpLocks noChangeAspect="1"/>
          </p:cNvGrpSpPr>
          <p:nvPr userDrawn="1"/>
        </p:nvGrpSpPr>
        <p:grpSpPr bwMode="black">
          <a:xfrm>
            <a:off x="365759" y="284678"/>
            <a:ext cx="2011680" cy="294709"/>
            <a:chOff x="838200" y="609600"/>
            <a:chExt cx="7835890" cy="1143000"/>
          </a:xfrm>
          <a:solidFill>
            <a:srgbClr val="FFFFFF"/>
          </a:solidFill>
        </p:grpSpPr>
        <p:sp>
          <p:nvSpPr>
            <p:cNvPr id="7" name="Freeform 62">
              <a:extLst>
                <a:ext uri="{FF2B5EF4-FFF2-40B4-BE49-F238E27FC236}">
                  <a16:creationId xmlns:a16="http://schemas.microsoft.com/office/drawing/2014/main" id="{9DE3DAF4-6AAC-533E-DF11-25F200118FD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4597431" y="865591"/>
              <a:ext cx="572140" cy="583660"/>
            </a:xfrm>
            <a:custGeom>
              <a:avLst/>
              <a:gdLst>
                <a:gd name="T0" fmla="*/ 512 w 1970"/>
                <a:gd name="T1" fmla="*/ 41 h 2012"/>
                <a:gd name="T2" fmla="*/ 512 w 1970"/>
                <a:gd name="T3" fmla="*/ 41 h 2012"/>
                <a:gd name="T4" fmla="*/ 0 w 1970"/>
                <a:gd name="T5" fmla="*/ 41 h 2012"/>
                <a:gd name="T6" fmla="*/ 0 w 1970"/>
                <a:gd name="T7" fmla="*/ 2011 h 2012"/>
                <a:gd name="T8" fmla="*/ 532 w 1970"/>
                <a:gd name="T9" fmla="*/ 2011 h 2012"/>
                <a:gd name="T10" fmla="*/ 532 w 1970"/>
                <a:gd name="T11" fmla="*/ 739 h 2012"/>
                <a:gd name="T12" fmla="*/ 1004 w 1970"/>
                <a:gd name="T13" fmla="*/ 493 h 2012"/>
                <a:gd name="T14" fmla="*/ 1312 w 1970"/>
                <a:gd name="T15" fmla="*/ 595 h 2012"/>
                <a:gd name="T16" fmla="*/ 1435 w 1970"/>
                <a:gd name="T17" fmla="*/ 965 h 2012"/>
                <a:gd name="T18" fmla="*/ 1435 w 1970"/>
                <a:gd name="T19" fmla="*/ 2011 h 2012"/>
                <a:gd name="T20" fmla="*/ 1969 w 1970"/>
                <a:gd name="T21" fmla="*/ 2011 h 2012"/>
                <a:gd name="T22" fmla="*/ 1969 w 1970"/>
                <a:gd name="T23" fmla="*/ 1006 h 2012"/>
                <a:gd name="T24" fmla="*/ 1764 w 1970"/>
                <a:gd name="T25" fmla="*/ 308 h 2012"/>
                <a:gd name="T26" fmla="*/ 1066 w 1970"/>
                <a:gd name="T27" fmla="*/ 0 h 2012"/>
                <a:gd name="T28" fmla="*/ 512 w 1970"/>
                <a:gd name="T29" fmla="*/ 349 h 2012"/>
                <a:gd name="T30" fmla="*/ 512 w 1970"/>
                <a:gd name="T31" fmla="*/ 41 h 2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70" h="2012">
                  <a:moveTo>
                    <a:pt x="512" y="41"/>
                  </a:moveTo>
                  <a:lnTo>
                    <a:pt x="512" y="41"/>
                  </a:lnTo>
                  <a:cubicBezTo>
                    <a:pt x="0" y="41"/>
                    <a:pt x="0" y="41"/>
                    <a:pt x="0" y="41"/>
                  </a:cubicBezTo>
                  <a:cubicBezTo>
                    <a:pt x="0" y="2011"/>
                    <a:pt x="0" y="2011"/>
                    <a:pt x="0" y="2011"/>
                  </a:cubicBezTo>
                  <a:cubicBezTo>
                    <a:pt x="532" y="2011"/>
                    <a:pt x="532" y="2011"/>
                    <a:pt x="532" y="2011"/>
                  </a:cubicBezTo>
                  <a:cubicBezTo>
                    <a:pt x="532" y="739"/>
                    <a:pt x="532" y="739"/>
                    <a:pt x="532" y="739"/>
                  </a:cubicBezTo>
                  <a:cubicBezTo>
                    <a:pt x="594" y="636"/>
                    <a:pt x="778" y="493"/>
                    <a:pt x="1004" y="493"/>
                  </a:cubicBezTo>
                  <a:cubicBezTo>
                    <a:pt x="1128" y="493"/>
                    <a:pt x="1230" y="533"/>
                    <a:pt x="1312" y="595"/>
                  </a:cubicBezTo>
                  <a:cubicBezTo>
                    <a:pt x="1374" y="677"/>
                    <a:pt x="1435" y="780"/>
                    <a:pt x="1435" y="965"/>
                  </a:cubicBezTo>
                  <a:cubicBezTo>
                    <a:pt x="1435" y="2011"/>
                    <a:pt x="1435" y="2011"/>
                    <a:pt x="1435" y="2011"/>
                  </a:cubicBezTo>
                  <a:cubicBezTo>
                    <a:pt x="1969" y="2011"/>
                    <a:pt x="1969" y="2011"/>
                    <a:pt x="1969" y="2011"/>
                  </a:cubicBezTo>
                  <a:cubicBezTo>
                    <a:pt x="1969" y="1006"/>
                    <a:pt x="1969" y="1006"/>
                    <a:pt x="1969" y="1006"/>
                  </a:cubicBezTo>
                  <a:cubicBezTo>
                    <a:pt x="1969" y="677"/>
                    <a:pt x="1887" y="472"/>
                    <a:pt x="1764" y="308"/>
                  </a:cubicBezTo>
                  <a:cubicBezTo>
                    <a:pt x="1599" y="123"/>
                    <a:pt x="1333" y="0"/>
                    <a:pt x="1066" y="0"/>
                  </a:cubicBezTo>
                  <a:cubicBezTo>
                    <a:pt x="717" y="0"/>
                    <a:pt x="512" y="185"/>
                    <a:pt x="512" y="349"/>
                  </a:cubicBezTo>
                  <a:lnTo>
                    <a:pt x="512" y="4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Freeform 63">
              <a:extLst>
                <a:ext uri="{FF2B5EF4-FFF2-40B4-BE49-F238E27FC236}">
                  <a16:creationId xmlns:a16="http://schemas.microsoft.com/office/drawing/2014/main" id="{B058626E-7B36-47B0-1830-F82E1B24E5EF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38200" y="697917"/>
              <a:ext cx="852451" cy="756454"/>
            </a:xfrm>
            <a:custGeom>
              <a:avLst/>
              <a:gdLst>
                <a:gd name="T0" fmla="*/ 2525 w 2936"/>
                <a:gd name="T1" fmla="*/ 0 h 2608"/>
                <a:gd name="T2" fmla="*/ 1457 w 2936"/>
                <a:gd name="T3" fmla="*/ 1355 h 2608"/>
                <a:gd name="T4" fmla="*/ 390 w 2936"/>
                <a:gd name="T5" fmla="*/ 0 h 2608"/>
                <a:gd name="T6" fmla="*/ 0 w 2936"/>
                <a:gd name="T7" fmla="*/ 0 h 2608"/>
                <a:gd name="T8" fmla="*/ 0 w 2936"/>
                <a:gd name="T9" fmla="*/ 2607 h 2608"/>
                <a:gd name="T10" fmla="*/ 534 w 2936"/>
                <a:gd name="T11" fmla="*/ 2607 h 2608"/>
                <a:gd name="T12" fmla="*/ 534 w 2936"/>
                <a:gd name="T13" fmla="*/ 944 h 2608"/>
                <a:gd name="T14" fmla="*/ 1273 w 2936"/>
                <a:gd name="T15" fmla="*/ 1909 h 2608"/>
                <a:gd name="T16" fmla="*/ 1662 w 2936"/>
                <a:gd name="T17" fmla="*/ 1909 h 2608"/>
                <a:gd name="T18" fmla="*/ 2401 w 2936"/>
                <a:gd name="T19" fmla="*/ 965 h 2608"/>
                <a:gd name="T20" fmla="*/ 2401 w 2936"/>
                <a:gd name="T21" fmla="*/ 2607 h 2608"/>
                <a:gd name="T22" fmla="*/ 2935 w 2936"/>
                <a:gd name="T23" fmla="*/ 2607 h 2608"/>
                <a:gd name="T24" fmla="*/ 2935 w 2936"/>
                <a:gd name="T25" fmla="*/ 0 h 2608"/>
                <a:gd name="T26" fmla="*/ 2525 w 2936"/>
                <a:gd name="T2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6" h="2608">
                  <a:moveTo>
                    <a:pt x="2525" y="0"/>
                  </a:moveTo>
                  <a:lnTo>
                    <a:pt x="1457" y="1355"/>
                  </a:lnTo>
                  <a:lnTo>
                    <a:pt x="390" y="0"/>
                  </a:lnTo>
                  <a:lnTo>
                    <a:pt x="0" y="0"/>
                  </a:lnTo>
                  <a:lnTo>
                    <a:pt x="0" y="2607"/>
                  </a:lnTo>
                  <a:lnTo>
                    <a:pt x="534" y="2607"/>
                  </a:lnTo>
                  <a:lnTo>
                    <a:pt x="534" y="944"/>
                  </a:lnTo>
                  <a:lnTo>
                    <a:pt x="1273" y="1909"/>
                  </a:lnTo>
                  <a:lnTo>
                    <a:pt x="1662" y="1909"/>
                  </a:lnTo>
                  <a:lnTo>
                    <a:pt x="2401" y="965"/>
                  </a:lnTo>
                  <a:lnTo>
                    <a:pt x="2401" y="2607"/>
                  </a:lnTo>
                  <a:lnTo>
                    <a:pt x="2935" y="2607"/>
                  </a:lnTo>
                  <a:lnTo>
                    <a:pt x="2935" y="0"/>
                  </a:lnTo>
                  <a:lnTo>
                    <a:pt x="2525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Freeform 66">
              <a:extLst>
                <a:ext uri="{FF2B5EF4-FFF2-40B4-BE49-F238E27FC236}">
                  <a16:creationId xmlns:a16="http://schemas.microsoft.com/office/drawing/2014/main" id="{B9BB32EC-08B4-DA93-9CD4-2C86D39E4D05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829457" y="865591"/>
              <a:ext cx="590059" cy="601579"/>
            </a:xfrm>
            <a:custGeom>
              <a:avLst/>
              <a:gdLst>
                <a:gd name="T0" fmla="*/ 1539 w 2032"/>
                <a:gd name="T1" fmla="*/ 20 h 2074"/>
                <a:gd name="T2" fmla="*/ 1539 w 2032"/>
                <a:gd name="T3" fmla="*/ 20 h 2074"/>
                <a:gd name="T4" fmla="*/ 1539 w 2032"/>
                <a:gd name="T5" fmla="*/ 328 h 2074"/>
                <a:gd name="T6" fmla="*/ 964 w 2032"/>
                <a:gd name="T7" fmla="*/ 0 h 2074"/>
                <a:gd name="T8" fmla="*/ 0 w 2032"/>
                <a:gd name="T9" fmla="*/ 1026 h 2074"/>
                <a:gd name="T10" fmla="*/ 246 w 2032"/>
                <a:gd name="T11" fmla="*/ 1724 h 2074"/>
                <a:gd name="T12" fmla="*/ 985 w 2032"/>
                <a:gd name="T13" fmla="*/ 2073 h 2074"/>
                <a:gd name="T14" fmla="*/ 1539 w 2032"/>
                <a:gd name="T15" fmla="*/ 1724 h 2074"/>
                <a:gd name="T16" fmla="*/ 1539 w 2032"/>
                <a:gd name="T17" fmla="*/ 2032 h 2074"/>
                <a:gd name="T18" fmla="*/ 2031 w 2032"/>
                <a:gd name="T19" fmla="*/ 2032 h 2074"/>
                <a:gd name="T20" fmla="*/ 2031 w 2032"/>
                <a:gd name="T21" fmla="*/ 20 h 2074"/>
                <a:gd name="T22" fmla="*/ 1539 w 2032"/>
                <a:gd name="T23" fmla="*/ 20 h 2074"/>
                <a:gd name="T24" fmla="*/ 1005 w 2032"/>
                <a:gd name="T25" fmla="*/ 1540 h 2074"/>
                <a:gd name="T26" fmla="*/ 1005 w 2032"/>
                <a:gd name="T27" fmla="*/ 1540 h 2074"/>
                <a:gd name="T28" fmla="*/ 513 w 2032"/>
                <a:gd name="T29" fmla="*/ 1026 h 2074"/>
                <a:gd name="T30" fmla="*/ 1005 w 2032"/>
                <a:gd name="T31" fmla="*/ 513 h 2074"/>
                <a:gd name="T32" fmla="*/ 1518 w 2032"/>
                <a:gd name="T33" fmla="*/ 1026 h 2074"/>
                <a:gd name="T34" fmla="*/ 1005 w 2032"/>
                <a:gd name="T35" fmla="*/ 154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32" h="2074">
                  <a:moveTo>
                    <a:pt x="1539" y="20"/>
                  </a:moveTo>
                  <a:lnTo>
                    <a:pt x="1539" y="20"/>
                  </a:lnTo>
                  <a:cubicBezTo>
                    <a:pt x="1539" y="328"/>
                    <a:pt x="1539" y="328"/>
                    <a:pt x="1539" y="328"/>
                  </a:cubicBezTo>
                  <a:cubicBezTo>
                    <a:pt x="1518" y="185"/>
                    <a:pt x="1334" y="0"/>
                    <a:pt x="964" y="0"/>
                  </a:cubicBezTo>
                  <a:cubicBezTo>
                    <a:pt x="431" y="0"/>
                    <a:pt x="0" y="451"/>
                    <a:pt x="0" y="1026"/>
                  </a:cubicBezTo>
                  <a:cubicBezTo>
                    <a:pt x="0" y="1293"/>
                    <a:pt x="82" y="1540"/>
                    <a:pt x="246" y="1724"/>
                  </a:cubicBezTo>
                  <a:cubicBezTo>
                    <a:pt x="410" y="1929"/>
                    <a:pt x="697" y="2073"/>
                    <a:pt x="985" y="2073"/>
                  </a:cubicBezTo>
                  <a:cubicBezTo>
                    <a:pt x="1334" y="2073"/>
                    <a:pt x="1539" y="1868"/>
                    <a:pt x="1539" y="1724"/>
                  </a:cubicBezTo>
                  <a:cubicBezTo>
                    <a:pt x="1539" y="2032"/>
                    <a:pt x="1539" y="2032"/>
                    <a:pt x="1539" y="2032"/>
                  </a:cubicBezTo>
                  <a:cubicBezTo>
                    <a:pt x="2031" y="2032"/>
                    <a:pt x="2031" y="2032"/>
                    <a:pt x="2031" y="2032"/>
                  </a:cubicBezTo>
                  <a:cubicBezTo>
                    <a:pt x="2031" y="20"/>
                    <a:pt x="2031" y="20"/>
                    <a:pt x="2031" y="20"/>
                  </a:cubicBezTo>
                  <a:lnTo>
                    <a:pt x="1539" y="20"/>
                  </a:lnTo>
                  <a:close/>
                  <a:moveTo>
                    <a:pt x="1005" y="1540"/>
                  </a:moveTo>
                  <a:lnTo>
                    <a:pt x="1005" y="1540"/>
                  </a:lnTo>
                  <a:cubicBezTo>
                    <a:pt x="718" y="1540"/>
                    <a:pt x="513" y="1314"/>
                    <a:pt x="513" y="1026"/>
                  </a:cubicBezTo>
                  <a:cubicBezTo>
                    <a:pt x="513" y="739"/>
                    <a:pt x="718" y="513"/>
                    <a:pt x="1005" y="513"/>
                  </a:cubicBezTo>
                  <a:cubicBezTo>
                    <a:pt x="1314" y="513"/>
                    <a:pt x="1518" y="739"/>
                    <a:pt x="1518" y="1026"/>
                  </a:cubicBezTo>
                  <a:cubicBezTo>
                    <a:pt x="1518" y="1314"/>
                    <a:pt x="1314" y="1540"/>
                    <a:pt x="1005" y="154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Freeform 67">
              <a:extLst>
                <a:ext uri="{FF2B5EF4-FFF2-40B4-BE49-F238E27FC236}">
                  <a16:creationId xmlns:a16="http://schemas.microsoft.com/office/drawing/2014/main" id="{7A847FCA-A84D-5E66-210A-05C9D4D79F8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3096042" y="859191"/>
              <a:ext cx="596459" cy="893409"/>
            </a:xfrm>
            <a:custGeom>
              <a:avLst/>
              <a:gdLst>
                <a:gd name="T0" fmla="*/ 1539 w 2053"/>
                <a:gd name="T1" fmla="*/ 40 h 3079"/>
                <a:gd name="T2" fmla="*/ 1539 w 2053"/>
                <a:gd name="T3" fmla="*/ 40 h 3079"/>
                <a:gd name="T4" fmla="*/ 1539 w 2053"/>
                <a:gd name="T5" fmla="*/ 348 h 3079"/>
                <a:gd name="T6" fmla="*/ 965 w 2053"/>
                <a:gd name="T7" fmla="*/ 0 h 3079"/>
                <a:gd name="T8" fmla="*/ 0 w 2053"/>
                <a:gd name="T9" fmla="*/ 1046 h 3079"/>
                <a:gd name="T10" fmla="*/ 246 w 2053"/>
                <a:gd name="T11" fmla="*/ 1744 h 3079"/>
                <a:gd name="T12" fmla="*/ 985 w 2053"/>
                <a:gd name="T13" fmla="*/ 2093 h 3079"/>
                <a:gd name="T14" fmla="*/ 1518 w 2053"/>
                <a:gd name="T15" fmla="*/ 1744 h 3079"/>
                <a:gd name="T16" fmla="*/ 1518 w 2053"/>
                <a:gd name="T17" fmla="*/ 1970 h 3079"/>
                <a:gd name="T18" fmla="*/ 1396 w 2053"/>
                <a:gd name="T19" fmla="*/ 2442 h 3079"/>
                <a:gd name="T20" fmla="*/ 985 w 2053"/>
                <a:gd name="T21" fmla="*/ 2606 h 3079"/>
                <a:gd name="T22" fmla="*/ 390 w 2053"/>
                <a:gd name="T23" fmla="*/ 2319 h 3079"/>
                <a:gd name="T24" fmla="*/ 61 w 2053"/>
                <a:gd name="T25" fmla="*/ 2668 h 3079"/>
                <a:gd name="T26" fmla="*/ 985 w 2053"/>
                <a:gd name="T27" fmla="*/ 3078 h 3079"/>
                <a:gd name="T28" fmla="*/ 1868 w 2053"/>
                <a:gd name="T29" fmla="*/ 2668 h 3079"/>
                <a:gd name="T30" fmla="*/ 2052 w 2053"/>
                <a:gd name="T31" fmla="*/ 1929 h 3079"/>
                <a:gd name="T32" fmla="*/ 2052 w 2053"/>
                <a:gd name="T33" fmla="*/ 40 h 3079"/>
                <a:gd name="T34" fmla="*/ 1539 w 2053"/>
                <a:gd name="T35" fmla="*/ 40 h 3079"/>
                <a:gd name="T36" fmla="*/ 1026 w 2053"/>
                <a:gd name="T37" fmla="*/ 1560 h 3079"/>
                <a:gd name="T38" fmla="*/ 1026 w 2053"/>
                <a:gd name="T39" fmla="*/ 1560 h 3079"/>
                <a:gd name="T40" fmla="*/ 533 w 2053"/>
                <a:gd name="T41" fmla="*/ 1046 h 3079"/>
                <a:gd name="T42" fmla="*/ 1026 w 2053"/>
                <a:gd name="T43" fmla="*/ 513 h 3079"/>
                <a:gd name="T44" fmla="*/ 1518 w 2053"/>
                <a:gd name="T45" fmla="*/ 1046 h 3079"/>
                <a:gd name="T46" fmla="*/ 1026 w 2053"/>
                <a:gd name="T47" fmla="*/ 1560 h 3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053" h="3079">
                  <a:moveTo>
                    <a:pt x="1539" y="40"/>
                  </a:moveTo>
                  <a:lnTo>
                    <a:pt x="1539" y="40"/>
                  </a:lnTo>
                  <a:cubicBezTo>
                    <a:pt x="1539" y="348"/>
                    <a:pt x="1539" y="348"/>
                    <a:pt x="1539" y="348"/>
                  </a:cubicBezTo>
                  <a:cubicBezTo>
                    <a:pt x="1539" y="205"/>
                    <a:pt x="1334" y="0"/>
                    <a:pt x="965" y="0"/>
                  </a:cubicBezTo>
                  <a:cubicBezTo>
                    <a:pt x="431" y="0"/>
                    <a:pt x="0" y="451"/>
                    <a:pt x="0" y="1046"/>
                  </a:cubicBezTo>
                  <a:cubicBezTo>
                    <a:pt x="0" y="1313"/>
                    <a:pt x="102" y="1560"/>
                    <a:pt x="246" y="1744"/>
                  </a:cubicBezTo>
                  <a:cubicBezTo>
                    <a:pt x="431" y="1949"/>
                    <a:pt x="697" y="2093"/>
                    <a:pt x="985" y="2093"/>
                  </a:cubicBezTo>
                  <a:cubicBezTo>
                    <a:pt x="1334" y="2093"/>
                    <a:pt x="1498" y="1888"/>
                    <a:pt x="1518" y="1744"/>
                  </a:cubicBezTo>
                  <a:cubicBezTo>
                    <a:pt x="1518" y="1970"/>
                    <a:pt x="1518" y="1970"/>
                    <a:pt x="1518" y="1970"/>
                  </a:cubicBezTo>
                  <a:cubicBezTo>
                    <a:pt x="1518" y="2217"/>
                    <a:pt x="1478" y="2339"/>
                    <a:pt x="1396" y="2442"/>
                  </a:cubicBezTo>
                  <a:cubicBezTo>
                    <a:pt x="1313" y="2545"/>
                    <a:pt x="1170" y="2606"/>
                    <a:pt x="985" y="2606"/>
                  </a:cubicBezTo>
                  <a:cubicBezTo>
                    <a:pt x="677" y="2606"/>
                    <a:pt x="492" y="2421"/>
                    <a:pt x="390" y="2319"/>
                  </a:cubicBezTo>
                  <a:cubicBezTo>
                    <a:pt x="61" y="2668"/>
                    <a:pt x="61" y="2668"/>
                    <a:pt x="61" y="2668"/>
                  </a:cubicBezTo>
                  <a:cubicBezTo>
                    <a:pt x="246" y="2894"/>
                    <a:pt x="615" y="3078"/>
                    <a:pt x="985" y="3078"/>
                  </a:cubicBezTo>
                  <a:cubicBezTo>
                    <a:pt x="1375" y="3078"/>
                    <a:pt x="1683" y="2914"/>
                    <a:pt x="1868" y="2668"/>
                  </a:cubicBezTo>
                  <a:cubicBezTo>
                    <a:pt x="1991" y="2504"/>
                    <a:pt x="2052" y="2299"/>
                    <a:pt x="2052" y="1929"/>
                  </a:cubicBezTo>
                  <a:cubicBezTo>
                    <a:pt x="2052" y="40"/>
                    <a:pt x="2052" y="40"/>
                    <a:pt x="2052" y="40"/>
                  </a:cubicBezTo>
                  <a:lnTo>
                    <a:pt x="1539" y="40"/>
                  </a:lnTo>
                  <a:close/>
                  <a:moveTo>
                    <a:pt x="1026" y="1560"/>
                  </a:moveTo>
                  <a:lnTo>
                    <a:pt x="1026" y="1560"/>
                  </a:lnTo>
                  <a:cubicBezTo>
                    <a:pt x="718" y="1560"/>
                    <a:pt x="533" y="1334"/>
                    <a:pt x="533" y="1046"/>
                  </a:cubicBezTo>
                  <a:cubicBezTo>
                    <a:pt x="533" y="759"/>
                    <a:pt x="718" y="513"/>
                    <a:pt x="1026" y="513"/>
                  </a:cubicBezTo>
                  <a:cubicBezTo>
                    <a:pt x="1313" y="513"/>
                    <a:pt x="1518" y="759"/>
                    <a:pt x="1518" y="1046"/>
                  </a:cubicBezTo>
                  <a:cubicBezTo>
                    <a:pt x="1518" y="1334"/>
                    <a:pt x="1313" y="1560"/>
                    <a:pt x="1026" y="1560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Freeform 68">
              <a:extLst>
                <a:ext uri="{FF2B5EF4-FFF2-40B4-BE49-F238E27FC236}">
                  <a16:creationId xmlns:a16="http://schemas.microsoft.com/office/drawing/2014/main" id="{8BE7EB0D-6288-DD3C-D06A-423690518732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810612" y="852792"/>
              <a:ext cx="232952" cy="232952"/>
            </a:xfrm>
            <a:custGeom>
              <a:avLst/>
              <a:gdLst>
                <a:gd name="T0" fmla="*/ 801 w 802"/>
                <a:gd name="T1" fmla="*/ 410 h 801"/>
                <a:gd name="T2" fmla="*/ 801 w 802"/>
                <a:gd name="T3" fmla="*/ 410 h 801"/>
                <a:gd name="T4" fmla="*/ 391 w 802"/>
                <a:gd name="T5" fmla="*/ 0 h 801"/>
                <a:gd name="T6" fmla="*/ 0 w 802"/>
                <a:gd name="T7" fmla="*/ 410 h 801"/>
                <a:gd name="T8" fmla="*/ 391 w 802"/>
                <a:gd name="T9" fmla="*/ 800 h 801"/>
                <a:gd name="T10" fmla="*/ 801 w 802"/>
                <a:gd name="T11" fmla="*/ 410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2" h="801">
                  <a:moveTo>
                    <a:pt x="801" y="410"/>
                  </a:moveTo>
                  <a:lnTo>
                    <a:pt x="801" y="410"/>
                  </a:lnTo>
                  <a:cubicBezTo>
                    <a:pt x="801" y="185"/>
                    <a:pt x="616" y="0"/>
                    <a:pt x="391" y="0"/>
                  </a:cubicBezTo>
                  <a:cubicBezTo>
                    <a:pt x="185" y="0"/>
                    <a:pt x="0" y="185"/>
                    <a:pt x="0" y="410"/>
                  </a:cubicBezTo>
                  <a:cubicBezTo>
                    <a:pt x="0" y="616"/>
                    <a:pt x="185" y="800"/>
                    <a:pt x="391" y="800"/>
                  </a:cubicBezTo>
                  <a:cubicBezTo>
                    <a:pt x="616" y="800"/>
                    <a:pt x="801" y="616"/>
                    <a:pt x="801" y="41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Freeform 69">
              <a:extLst>
                <a:ext uri="{FF2B5EF4-FFF2-40B4-BE49-F238E27FC236}">
                  <a16:creationId xmlns:a16="http://schemas.microsoft.com/office/drawing/2014/main" id="{954EF8C2-657C-A9C5-C6C8-FA5F8CBBA826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2584060" y="877110"/>
              <a:ext cx="154875" cy="578540"/>
            </a:xfrm>
            <a:custGeom>
              <a:avLst/>
              <a:gdLst>
                <a:gd name="T0" fmla="*/ 534 w 535"/>
                <a:gd name="T1" fmla="*/ 0 h 1992"/>
                <a:gd name="T2" fmla="*/ 0 w 535"/>
                <a:gd name="T3" fmla="*/ 0 h 1992"/>
                <a:gd name="T4" fmla="*/ 0 w 535"/>
                <a:gd name="T5" fmla="*/ 1991 h 1992"/>
                <a:gd name="T6" fmla="*/ 534 w 535"/>
                <a:gd name="T7" fmla="*/ 1991 h 1992"/>
                <a:gd name="T8" fmla="*/ 534 w 535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5" h="1992">
                  <a:moveTo>
                    <a:pt x="534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4" y="1991"/>
                  </a:lnTo>
                  <a:lnTo>
                    <a:pt x="534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Freeform 70">
              <a:extLst>
                <a:ext uri="{FF2B5EF4-FFF2-40B4-BE49-F238E27FC236}">
                  <a16:creationId xmlns:a16="http://schemas.microsoft.com/office/drawing/2014/main" id="{1C06ADDF-E02D-77F4-188F-F2F89411895D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5586836" y="697917"/>
              <a:ext cx="524782" cy="751334"/>
            </a:xfrm>
            <a:custGeom>
              <a:avLst/>
              <a:gdLst>
                <a:gd name="T0" fmla="*/ 554 w 1807"/>
                <a:gd name="T1" fmla="*/ 1847 h 2587"/>
                <a:gd name="T2" fmla="*/ 554 w 1807"/>
                <a:gd name="T3" fmla="*/ 0 h 2587"/>
                <a:gd name="T4" fmla="*/ 0 w 1807"/>
                <a:gd name="T5" fmla="*/ 0 h 2587"/>
                <a:gd name="T6" fmla="*/ 0 w 1807"/>
                <a:gd name="T7" fmla="*/ 2217 h 2587"/>
                <a:gd name="T8" fmla="*/ 0 w 1807"/>
                <a:gd name="T9" fmla="*/ 2381 h 2587"/>
                <a:gd name="T10" fmla="*/ 0 w 1807"/>
                <a:gd name="T11" fmla="*/ 2586 h 2587"/>
                <a:gd name="T12" fmla="*/ 1806 w 1807"/>
                <a:gd name="T13" fmla="*/ 2586 h 2587"/>
                <a:gd name="T14" fmla="*/ 1806 w 1807"/>
                <a:gd name="T15" fmla="*/ 2094 h 2587"/>
                <a:gd name="T16" fmla="*/ 554 w 1807"/>
                <a:gd name="T17" fmla="*/ 2094 h 2587"/>
                <a:gd name="T18" fmla="*/ 554 w 1807"/>
                <a:gd name="T19" fmla="*/ 1847 h 2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7" h="2587">
                  <a:moveTo>
                    <a:pt x="554" y="1847"/>
                  </a:moveTo>
                  <a:lnTo>
                    <a:pt x="554" y="0"/>
                  </a:lnTo>
                  <a:lnTo>
                    <a:pt x="0" y="0"/>
                  </a:lnTo>
                  <a:lnTo>
                    <a:pt x="0" y="2217"/>
                  </a:lnTo>
                  <a:lnTo>
                    <a:pt x="0" y="2381"/>
                  </a:lnTo>
                  <a:lnTo>
                    <a:pt x="0" y="2586"/>
                  </a:lnTo>
                  <a:lnTo>
                    <a:pt x="1806" y="2586"/>
                  </a:lnTo>
                  <a:lnTo>
                    <a:pt x="1806" y="2094"/>
                  </a:lnTo>
                  <a:lnTo>
                    <a:pt x="554" y="2094"/>
                  </a:lnTo>
                  <a:lnTo>
                    <a:pt x="554" y="1847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Freeform 71">
              <a:extLst>
                <a:ext uri="{FF2B5EF4-FFF2-40B4-BE49-F238E27FC236}">
                  <a16:creationId xmlns:a16="http://schemas.microsoft.com/office/drawing/2014/main" id="{8C4AEE79-95F5-4263-9D1A-C6A152128DA4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188416" y="865591"/>
              <a:ext cx="554221" cy="601579"/>
            </a:xfrm>
            <a:custGeom>
              <a:avLst/>
              <a:gdLst>
                <a:gd name="T0" fmla="*/ 1867 w 1909"/>
                <a:gd name="T1" fmla="*/ 1704 h 2074"/>
                <a:gd name="T2" fmla="*/ 1867 w 1909"/>
                <a:gd name="T3" fmla="*/ 1704 h 2074"/>
                <a:gd name="T4" fmla="*/ 1046 w 1909"/>
                <a:gd name="T5" fmla="*/ 2073 h 2074"/>
                <a:gd name="T6" fmla="*/ 0 w 1909"/>
                <a:gd name="T7" fmla="*/ 1026 h 2074"/>
                <a:gd name="T8" fmla="*/ 985 w 1909"/>
                <a:gd name="T9" fmla="*/ 0 h 2074"/>
                <a:gd name="T10" fmla="*/ 1908 w 1909"/>
                <a:gd name="T11" fmla="*/ 1006 h 2074"/>
                <a:gd name="T12" fmla="*/ 1908 w 1909"/>
                <a:gd name="T13" fmla="*/ 1170 h 2074"/>
                <a:gd name="T14" fmla="*/ 533 w 1909"/>
                <a:gd name="T15" fmla="*/ 1170 h 2074"/>
                <a:gd name="T16" fmla="*/ 1067 w 1909"/>
                <a:gd name="T17" fmla="*/ 1642 h 2074"/>
                <a:gd name="T18" fmla="*/ 1560 w 1909"/>
                <a:gd name="T19" fmla="*/ 1396 h 2074"/>
                <a:gd name="T20" fmla="*/ 1867 w 1909"/>
                <a:gd name="T21" fmla="*/ 1704 h 2074"/>
                <a:gd name="T22" fmla="*/ 1374 w 1909"/>
                <a:gd name="T23" fmla="*/ 780 h 2074"/>
                <a:gd name="T24" fmla="*/ 1374 w 1909"/>
                <a:gd name="T25" fmla="*/ 780 h 2074"/>
                <a:gd name="T26" fmla="*/ 985 w 1909"/>
                <a:gd name="T27" fmla="*/ 431 h 2074"/>
                <a:gd name="T28" fmla="*/ 553 w 1909"/>
                <a:gd name="T29" fmla="*/ 780 h 2074"/>
                <a:gd name="T30" fmla="*/ 1374 w 1909"/>
                <a:gd name="T31" fmla="*/ 78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09" h="2074">
                  <a:moveTo>
                    <a:pt x="1867" y="1704"/>
                  </a:moveTo>
                  <a:lnTo>
                    <a:pt x="1867" y="1704"/>
                  </a:lnTo>
                  <a:cubicBezTo>
                    <a:pt x="1662" y="1929"/>
                    <a:pt x="1354" y="2073"/>
                    <a:pt x="1046" y="2073"/>
                  </a:cubicBezTo>
                  <a:cubicBezTo>
                    <a:pt x="451" y="2073"/>
                    <a:pt x="0" y="1663"/>
                    <a:pt x="0" y="1026"/>
                  </a:cubicBezTo>
                  <a:cubicBezTo>
                    <a:pt x="0" y="472"/>
                    <a:pt x="389" y="0"/>
                    <a:pt x="985" y="0"/>
                  </a:cubicBezTo>
                  <a:cubicBezTo>
                    <a:pt x="1518" y="0"/>
                    <a:pt x="1908" y="451"/>
                    <a:pt x="1908" y="1006"/>
                  </a:cubicBezTo>
                  <a:cubicBezTo>
                    <a:pt x="1908" y="1067"/>
                    <a:pt x="1908" y="1108"/>
                    <a:pt x="1908" y="1170"/>
                  </a:cubicBezTo>
                  <a:cubicBezTo>
                    <a:pt x="533" y="1170"/>
                    <a:pt x="533" y="1170"/>
                    <a:pt x="533" y="1170"/>
                  </a:cubicBezTo>
                  <a:cubicBezTo>
                    <a:pt x="553" y="1437"/>
                    <a:pt x="779" y="1642"/>
                    <a:pt x="1067" y="1642"/>
                  </a:cubicBezTo>
                  <a:cubicBezTo>
                    <a:pt x="1292" y="1642"/>
                    <a:pt x="1457" y="1498"/>
                    <a:pt x="1560" y="1396"/>
                  </a:cubicBezTo>
                  <a:lnTo>
                    <a:pt x="1867" y="1704"/>
                  </a:lnTo>
                  <a:close/>
                  <a:moveTo>
                    <a:pt x="1374" y="780"/>
                  </a:moveTo>
                  <a:lnTo>
                    <a:pt x="1374" y="780"/>
                  </a:lnTo>
                  <a:cubicBezTo>
                    <a:pt x="1354" y="595"/>
                    <a:pt x="1190" y="431"/>
                    <a:pt x="985" y="431"/>
                  </a:cubicBezTo>
                  <a:cubicBezTo>
                    <a:pt x="759" y="431"/>
                    <a:pt x="574" y="595"/>
                    <a:pt x="553" y="780"/>
                  </a:cubicBezTo>
                  <a:lnTo>
                    <a:pt x="1374" y="780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Freeform 72">
              <a:extLst>
                <a:ext uri="{FF2B5EF4-FFF2-40B4-BE49-F238E27FC236}">
                  <a16:creationId xmlns:a16="http://schemas.microsoft.com/office/drawing/2014/main" id="{62F5508A-8D54-1E94-E8FC-E9758FC32CF1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6796395" y="877110"/>
              <a:ext cx="995806" cy="578540"/>
            </a:xfrm>
            <a:custGeom>
              <a:avLst/>
              <a:gdLst>
                <a:gd name="T0" fmla="*/ 1704 w 3429"/>
                <a:gd name="T1" fmla="*/ 821 h 1992"/>
                <a:gd name="T2" fmla="*/ 2217 w 3429"/>
                <a:gd name="T3" fmla="*/ 1991 h 1992"/>
                <a:gd name="T4" fmla="*/ 2587 w 3429"/>
                <a:gd name="T5" fmla="*/ 1991 h 1992"/>
                <a:gd name="T6" fmla="*/ 3428 w 3429"/>
                <a:gd name="T7" fmla="*/ 0 h 1992"/>
                <a:gd name="T8" fmla="*/ 2874 w 3429"/>
                <a:gd name="T9" fmla="*/ 0 h 1992"/>
                <a:gd name="T10" fmla="*/ 2402 w 3429"/>
                <a:gd name="T11" fmla="*/ 1149 h 1992"/>
                <a:gd name="T12" fmla="*/ 1889 w 3429"/>
                <a:gd name="T13" fmla="*/ 0 h 1992"/>
                <a:gd name="T14" fmla="*/ 1519 w 3429"/>
                <a:gd name="T15" fmla="*/ 0 h 1992"/>
                <a:gd name="T16" fmla="*/ 1027 w 3429"/>
                <a:gd name="T17" fmla="*/ 1149 h 1992"/>
                <a:gd name="T18" fmla="*/ 534 w 3429"/>
                <a:gd name="T19" fmla="*/ 0 h 1992"/>
                <a:gd name="T20" fmla="*/ 0 w 3429"/>
                <a:gd name="T21" fmla="*/ 0 h 1992"/>
                <a:gd name="T22" fmla="*/ 842 w 3429"/>
                <a:gd name="T23" fmla="*/ 1991 h 1992"/>
                <a:gd name="T24" fmla="*/ 1211 w 3429"/>
                <a:gd name="T25" fmla="*/ 1991 h 1992"/>
                <a:gd name="T26" fmla="*/ 1704 w 3429"/>
                <a:gd name="T27" fmla="*/ 821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29" h="1992">
                  <a:moveTo>
                    <a:pt x="1704" y="821"/>
                  </a:moveTo>
                  <a:lnTo>
                    <a:pt x="2217" y="1991"/>
                  </a:lnTo>
                  <a:lnTo>
                    <a:pt x="2587" y="1991"/>
                  </a:lnTo>
                  <a:lnTo>
                    <a:pt x="3428" y="0"/>
                  </a:lnTo>
                  <a:lnTo>
                    <a:pt x="2874" y="0"/>
                  </a:lnTo>
                  <a:lnTo>
                    <a:pt x="2402" y="1149"/>
                  </a:lnTo>
                  <a:lnTo>
                    <a:pt x="1889" y="0"/>
                  </a:lnTo>
                  <a:lnTo>
                    <a:pt x="1519" y="0"/>
                  </a:lnTo>
                  <a:lnTo>
                    <a:pt x="1027" y="1149"/>
                  </a:lnTo>
                  <a:lnTo>
                    <a:pt x="534" y="0"/>
                  </a:lnTo>
                  <a:lnTo>
                    <a:pt x="0" y="0"/>
                  </a:lnTo>
                  <a:lnTo>
                    <a:pt x="842" y="1991"/>
                  </a:lnTo>
                  <a:lnTo>
                    <a:pt x="1211" y="1991"/>
                  </a:lnTo>
                  <a:lnTo>
                    <a:pt x="1704" y="821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Freeform 73">
              <a:extLst>
                <a:ext uri="{FF2B5EF4-FFF2-40B4-BE49-F238E27FC236}">
                  <a16:creationId xmlns:a16="http://schemas.microsoft.com/office/drawing/2014/main" id="{0EB09EC6-379C-BDFD-1EAC-96C53244C94F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886918" y="609600"/>
              <a:ext cx="208632" cy="197113"/>
            </a:xfrm>
            <a:custGeom>
              <a:avLst/>
              <a:gdLst>
                <a:gd name="T0" fmla="*/ 349 w 719"/>
                <a:gd name="T1" fmla="*/ 0 h 678"/>
                <a:gd name="T2" fmla="*/ 349 w 719"/>
                <a:gd name="T3" fmla="*/ 0 h 678"/>
                <a:gd name="T4" fmla="*/ 0 w 719"/>
                <a:gd name="T5" fmla="*/ 329 h 678"/>
                <a:gd name="T6" fmla="*/ 349 w 719"/>
                <a:gd name="T7" fmla="*/ 677 h 678"/>
                <a:gd name="T8" fmla="*/ 718 w 719"/>
                <a:gd name="T9" fmla="*/ 329 h 678"/>
                <a:gd name="T10" fmla="*/ 349 w 719"/>
                <a:gd name="T11" fmla="*/ 0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9" h="678">
                  <a:moveTo>
                    <a:pt x="349" y="0"/>
                  </a:moveTo>
                  <a:lnTo>
                    <a:pt x="349" y="0"/>
                  </a:lnTo>
                  <a:cubicBezTo>
                    <a:pt x="164" y="0"/>
                    <a:pt x="0" y="144"/>
                    <a:pt x="0" y="329"/>
                  </a:cubicBezTo>
                  <a:cubicBezTo>
                    <a:pt x="0" y="534"/>
                    <a:pt x="164" y="677"/>
                    <a:pt x="349" y="677"/>
                  </a:cubicBezTo>
                  <a:cubicBezTo>
                    <a:pt x="554" y="677"/>
                    <a:pt x="718" y="534"/>
                    <a:pt x="718" y="329"/>
                  </a:cubicBezTo>
                  <a:cubicBezTo>
                    <a:pt x="718" y="144"/>
                    <a:pt x="554" y="0"/>
                    <a:pt x="34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Freeform 74">
              <a:extLst>
                <a:ext uri="{FF2B5EF4-FFF2-40B4-BE49-F238E27FC236}">
                  <a16:creationId xmlns:a16="http://schemas.microsoft.com/office/drawing/2014/main" id="{B5A214BC-8E3F-C55C-8C08-25B6854D418D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7909957" y="877110"/>
              <a:ext cx="154874" cy="578540"/>
            </a:xfrm>
            <a:custGeom>
              <a:avLst/>
              <a:gdLst>
                <a:gd name="T0" fmla="*/ 533 w 534"/>
                <a:gd name="T1" fmla="*/ 0 h 1992"/>
                <a:gd name="T2" fmla="*/ 0 w 534"/>
                <a:gd name="T3" fmla="*/ 0 h 1992"/>
                <a:gd name="T4" fmla="*/ 0 w 534"/>
                <a:gd name="T5" fmla="*/ 1991 h 1992"/>
                <a:gd name="T6" fmla="*/ 533 w 534"/>
                <a:gd name="T7" fmla="*/ 1991 h 1992"/>
                <a:gd name="T8" fmla="*/ 533 w 534"/>
                <a:gd name="T9" fmla="*/ 0 h 1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4" h="1992">
                  <a:moveTo>
                    <a:pt x="533" y="0"/>
                  </a:moveTo>
                  <a:lnTo>
                    <a:pt x="0" y="0"/>
                  </a:lnTo>
                  <a:lnTo>
                    <a:pt x="0" y="1991"/>
                  </a:lnTo>
                  <a:lnTo>
                    <a:pt x="533" y="1991"/>
                  </a:lnTo>
                  <a:lnTo>
                    <a:pt x="533" y="0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Freeform 75">
              <a:extLst>
                <a:ext uri="{FF2B5EF4-FFF2-40B4-BE49-F238E27FC236}">
                  <a16:creationId xmlns:a16="http://schemas.microsoft.com/office/drawing/2014/main" id="{3F5CC0AE-0168-5783-2E70-3AAD2458ACA9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8214586" y="865591"/>
              <a:ext cx="459504" cy="601579"/>
            </a:xfrm>
            <a:custGeom>
              <a:avLst/>
              <a:gdLst>
                <a:gd name="T0" fmla="*/ 0 w 1581"/>
                <a:gd name="T1" fmla="*/ 1806 h 2074"/>
                <a:gd name="T2" fmla="*/ 0 w 1581"/>
                <a:gd name="T3" fmla="*/ 1806 h 2074"/>
                <a:gd name="T4" fmla="*/ 800 w 1581"/>
                <a:gd name="T5" fmla="*/ 2073 h 2074"/>
                <a:gd name="T6" fmla="*/ 1580 w 1581"/>
                <a:gd name="T7" fmla="*/ 1458 h 2074"/>
                <a:gd name="T8" fmla="*/ 615 w 1581"/>
                <a:gd name="T9" fmla="*/ 595 h 2074"/>
                <a:gd name="T10" fmla="*/ 903 w 1581"/>
                <a:gd name="T11" fmla="*/ 451 h 2074"/>
                <a:gd name="T12" fmla="*/ 1272 w 1581"/>
                <a:gd name="T13" fmla="*/ 575 h 2074"/>
                <a:gd name="T14" fmla="*/ 1519 w 1581"/>
                <a:gd name="T15" fmla="*/ 185 h 2074"/>
                <a:gd name="T16" fmla="*/ 862 w 1581"/>
                <a:gd name="T17" fmla="*/ 0 h 2074"/>
                <a:gd name="T18" fmla="*/ 82 w 1581"/>
                <a:gd name="T19" fmla="*/ 615 h 2074"/>
                <a:gd name="T20" fmla="*/ 1046 w 1581"/>
                <a:gd name="T21" fmla="*/ 1437 h 2074"/>
                <a:gd name="T22" fmla="*/ 800 w 1581"/>
                <a:gd name="T23" fmla="*/ 1622 h 2074"/>
                <a:gd name="T24" fmla="*/ 246 w 1581"/>
                <a:gd name="T25" fmla="*/ 1416 h 2074"/>
                <a:gd name="T26" fmla="*/ 0 w 1581"/>
                <a:gd name="T27" fmla="*/ 1806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1" h="2074">
                  <a:moveTo>
                    <a:pt x="0" y="1806"/>
                  </a:moveTo>
                  <a:lnTo>
                    <a:pt x="0" y="1806"/>
                  </a:lnTo>
                  <a:cubicBezTo>
                    <a:pt x="225" y="1971"/>
                    <a:pt x="513" y="2073"/>
                    <a:pt x="800" y="2073"/>
                  </a:cubicBezTo>
                  <a:cubicBezTo>
                    <a:pt x="1211" y="2073"/>
                    <a:pt x="1580" y="1827"/>
                    <a:pt x="1580" y="1458"/>
                  </a:cubicBezTo>
                  <a:cubicBezTo>
                    <a:pt x="1580" y="759"/>
                    <a:pt x="615" y="862"/>
                    <a:pt x="615" y="595"/>
                  </a:cubicBezTo>
                  <a:cubicBezTo>
                    <a:pt x="615" y="493"/>
                    <a:pt x="739" y="451"/>
                    <a:pt x="903" y="451"/>
                  </a:cubicBezTo>
                  <a:cubicBezTo>
                    <a:pt x="1046" y="451"/>
                    <a:pt x="1170" y="513"/>
                    <a:pt x="1272" y="575"/>
                  </a:cubicBezTo>
                  <a:cubicBezTo>
                    <a:pt x="1519" y="185"/>
                    <a:pt x="1519" y="185"/>
                    <a:pt x="1519" y="185"/>
                  </a:cubicBezTo>
                  <a:cubicBezTo>
                    <a:pt x="1396" y="82"/>
                    <a:pt x="1108" y="0"/>
                    <a:pt x="862" y="0"/>
                  </a:cubicBezTo>
                  <a:cubicBezTo>
                    <a:pt x="451" y="0"/>
                    <a:pt x="82" y="226"/>
                    <a:pt x="82" y="615"/>
                  </a:cubicBezTo>
                  <a:cubicBezTo>
                    <a:pt x="82" y="1252"/>
                    <a:pt x="1046" y="1149"/>
                    <a:pt x="1046" y="1437"/>
                  </a:cubicBezTo>
                  <a:cubicBezTo>
                    <a:pt x="1046" y="1540"/>
                    <a:pt x="944" y="1622"/>
                    <a:pt x="800" y="1622"/>
                  </a:cubicBezTo>
                  <a:cubicBezTo>
                    <a:pt x="595" y="1622"/>
                    <a:pt x="389" y="1540"/>
                    <a:pt x="246" y="1416"/>
                  </a:cubicBezTo>
                  <a:lnTo>
                    <a:pt x="0" y="1806"/>
                  </a:ln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Oval 3">
              <a:extLst>
                <a:ext uri="{FF2B5EF4-FFF2-40B4-BE49-F238E27FC236}">
                  <a16:creationId xmlns:a16="http://schemas.microsoft.com/office/drawing/2014/main" id="{26E86630-FA48-28C6-E867-2BBEF8D2C2B9}"/>
                </a:ext>
              </a:extLst>
            </p:cNvPr>
            <p:cNvSpPr/>
            <p:nvPr/>
          </p:nvSpPr>
          <p:spPr bwMode="black">
            <a:xfrm>
              <a:off x="1827606" y="865591"/>
              <a:ext cx="612648" cy="603504"/>
            </a:xfrm>
            <a:custGeom>
              <a:avLst/>
              <a:gdLst/>
              <a:ahLst/>
              <a:cxnLst/>
              <a:rect l="l" t="t" r="r" b="b"/>
              <a:pathLst>
                <a:path w="612648" h="603504">
                  <a:moveTo>
                    <a:pt x="306324" y="141732"/>
                  </a:moveTo>
                  <a:cubicBezTo>
                    <a:pt x="222997" y="141732"/>
                    <a:pt x="155448" y="213375"/>
                    <a:pt x="155448" y="301752"/>
                  </a:cubicBezTo>
                  <a:cubicBezTo>
                    <a:pt x="155448" y="390129"/>
                    <a:pt x="222997" y="461772"/>
                    <a:pt x="306324" y="461772"/>
                  </a:cubicBezTo>
                  <a:cubicBezTo>
                    <a:pt x="389651" y="461772"/>
                    <a:pt x="457200" y="390129"/>
                    <a:pt x="457200" y="301752"/>
                  </a:cubicBezTo>
                  <a:cubicBezTo>
                    <a:pt x="457200" y="213375"/>
                    <a:pt x="389651" y="141732"/>
                    <a:pt x="306324" y="141732"/>
                  </a:cubicBezTo>
                  <a:close/>
                  <a:moveTo>
                    <a:pt x="306324" y="0"/>
                  </a:moveTo>
                  <a:cubicBezTo>
                    <a:pt x="475502" y="0"/>
                    <a:pt x="612648" y="135099"/>
                    <a:pt x="612648" y="301752"/>
                  </a:cubicBezTo>
                  <a:cubicBezTo>
                    <a:pt x="612648" y="468405"/>
                    <a:pt x="475502" y="603504"/>
                    <a:pt x="306324" y="603504"/>
                  </a:cubicBezTo>
                  <a:cubicBezTo>
                    <a:pt x="137146" y="603504"/>
                    <a:pt x="0" y="468405"/>
                    <a:pt x="0" y="301752"/>
                  </a:cubicBezTo>
                  <a:cubicBezTo>
                    <a:pt x="0" y="135099"/>
                    <a:pt x="137146" y="0"/>
                    <a:pt x="306324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0418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1950" y="1528762"/>
            <a:ext cx="4114800" cy="293132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528763"/>
            <a:ext cx="4114800" cy="2931319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361950" y="1009650"/>
            <a:ext cx="4114800" cy="44577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009650"/>
            <a:ext cx="4114800" cy="44577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4154143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5759" y="1078706"/>
            <a:ext cx="4040188" cy="445770"/>
          </a:xfrm>
          <a:solidFill>
            <a:schemeClr val="accent1"/>
          </a:solidFill>
        </p:spPr>
        <p:txBody>
          <a:bodyPr anchor="ctr"/>
          <a:lstStyle>
            <a:lvl1pPr marL="57150" indent="0">
              <a:buNone/>
              <a:tabLst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59" y="1607344"/>
            <a:ext cx="4040188" cy="28646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3585" y="1078706"/>
            <a:ext cx="4041775" cy="445770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5715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3585" y="1607344"/>
            <a:ext cx="4041775" cy="28646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553585" y="4754880"/>
            <a:ext cx="1696769" cy="182880"/>
          </a:xfrm>
        </p:spPr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2921955" y="4754880"/>
            <a:ext cx="163163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5759" y="1601298"/>
            <a:ext cx="4040188" cy="28706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4569935" y="1601297"/>
            <a:ext cx="4040188" cy="28706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65759" y="1078706"/>
            <a:ext cx="4040188" cy="445770"/>
          </a:xfrm>
          <a:solidFill>
            <a:schemeClr val="accent1"/>
          </a:solidFill>
        </p:spPr>
        <p:txBody>
          <a:bodyPr anchor="ctr"/>
          <a:lstStyle>
            <a:lvl1pPr marL="57150" indent="0">
              <a:buNone/>
              <a:tabLst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" y="1683544"/>
            <a:ext cx="3840480" cy="265176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3585" y="1078706"/>
            <a:ext cx="4041775" cy="445770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57150" indent="0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645" y="1683544"/>
            <a:ext cx="3840480" cy="265176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237567766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27443142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4166" y="4766423"/>
            <a:ext cx="979234" cy="171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Footer (if needed)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422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57200" y="2458213"/>
            <a:ext cx="2350008" cy="1371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518173"/>
            <a:ext cx="2350008" cy="870761"/>
          </a:xfrm>
        </p:spPr>
        <p:txBody>
          <a:bodyPr/>
          <a:lstStyle>
            <a:lvl1pPr marL="0" indent="0">
              <a:buNone/>
              <a:defRPr sz="24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3136129073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867276" y="1035843"/>
            <a:ext cx="3883342" cy="340519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64166" y="4766423"/>
            <a:ext cx="979234" cy="1714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Footer (if needed)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 userDrawn="1">
            <p:ph type="title"/>
          </p:nvPr>
        </p:nvSpPr>
        <p:spPr>
          <a:xfrm>
            <a:off x="365759" y="218299"/>
            <a:ext cx="8408353" cy="75438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 userDrawn="1">
            <p:ph sz="half" idx="1"/>
          </p:nvPr>
        </p:nvSpPr>
        <p:spPr>
          <a:xfrm>
            <a:off x="371475" y="1035843"/>
            <a:ext cx="4114800" cy="3405189"/>
          </a:xfrm>
        </p:spPr>
        <p:txBody>
          <a:bodyPr/>
          <a:lstStyle/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8090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65760" y="2971800"/>
            <a:ext cx="2250440" cy="1220820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Font typeface="Arial" panose="020B0604020202020204" pitchFamily="34" charset="0"/>
              <a:buNone/>
              <a:defRPr sz="1200" b="1"/>
            </a:lvl1pPr>
            <a:lvl2pPr marL="0" indent="0">
              <a:spcBef>
                <a:spcPts val="300"/>
              </a:spcBef>
              <a:buFont typeface="Arial" panose="020B0604020202020204" pitchFamily="34" charset="0"/>
              <a:buNone/>
              <a:tabLst>
                <a:tab pos="400050" algn="l"/>
              </a:tabLst>
              <a:defRPr sz="1100"/>
            </a:lvl2pPr>
            <a:lvl3pPr marL="0" marR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50"/>
            </a:lvl3pPr>
            <a:lvl4pPr marL="230187" indent="0">
              <a:spcBef>
                <a:spcPts val="300"/>
              </a:spcBef>
              <a:buNone/>
              <a:defRPr sz="1200"/>
            </a:lvl4pPr>
            <a:lvl5pPr marL="460375" indent="0">
              <a:spcBef>
                <a:spcPts val="300"/>
              </a:spcBef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Name</a:t>
            </a:r>
          </a:p>
          <a:p>
            <a:pPr lvl="1"/>
            <a:r>
              <a:rPr lang="en-US" dirty="0"/>
              <a:t>Office</a:t>
            </a:r>
          </a:p>
          <a:p>
            <a:pPr lvl="2"/>
            <a:r>
              <a:rPr lang="en-US" dirty="0"/>
              <a:t>email@morganlewis.com</a:t>
            </a:r>
          </a:p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P: +1.000.0000</a:t>
            </a:r>
          </a:p>
          <a:p>
            <a:pPr lvl="2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798064" y="1031082"/>
            <a:ext cx="5971032" cy="3161538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 b="1"/>
            </a:lvl1pPr>
            <a:lvl2pPr marL="0" indent="0">
              <a:spcBef>
                <a:spcPts val="300"/>
              </a:spcBef>
              <a:buFont typeface="Arial" panose="020B0604020202020204" pitchFamily="34" charset="0"/>
              <a:buNone/>
              <a:defRPr sz="1600"/>
            </a:lvl2pPr>
            <a:lvl3pPr marL="0" indent="0">
              <a:spcBef>
                <a:spcPts val="300"/>
              </a:spcBef>
              <a:buFont typeface="Arial"/>
              <a:buNone/>
              <a:defRPr sz="1600"/>
            </a:lvl3pPr>
            <a:lvl4pPr marL="230187" indent="0">
              <a:spcBef>
                <a:spcPts val="300"/>
              </a:spcBef>
              <a:buNone/>
              <a:defRPr sz="1600"/>
            </a:lvl4pPr>
            <a:lvl5pPr marL="460375" indent="0">
              <a:spcBef>
                <a:spcPts val="300"/>
              </a:spcBef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1"/>
            <a:r>
              <a:rPr lang="en-US" dirty="0"/>
              <a:t>Insert brief bio here.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65760" y="1028700"/>
            <a:ext cx="1828800" cy="1828800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20710991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Color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0" y="1047749"/>
            <a:ext cx="9144000" cy="347085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65759" y="1161288"/>
            <a:ext cx="8229600" cy="3086862"/>
          </a:xfrm>
        </p:spPr>
        <p:txBody>
          <a:bodyPr/>
          <a:lstStyle>
            <a:lvl1pPr>
              <a:buClr>
                <a:schemeClr val="accent3">
                  <a:lumMod val="75000"/>
                </a:schemeClr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3">
                  <a:lumMod val="75000"/>
                </a:schemeClr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3">
                  <a:lumMod val="75000"/>
                </a:schemeClr>
              </a:buClr>
              <a:defRPr i="0">
                <a:solidFill>
                  <a:schemeClr val="bg1"/>
                </a:solidFill>
              </a:defRPr>
            </a:lvl3pPr>
            <a:lvl4pPr>
              <a:buClr>
                <a:schemeClr val="accent3">
                  <a:lumMod val="75000"/>
                </a:schemeClr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3">
                  <a:lumMod val="75000"/>
                </a:schemeClr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418250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 Credit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 userDrawn="1"/>
        </p:nvSpPr>
        <p:spPr bwMode="auto">
          <a:xfrm>
            <a:off x="0" y="1047749"/>
            <a:ext cx="9144000" cy="347085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5856287" y="1347123"/>
            <a:ext cx="2872105" cy="287210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38052" y="2155787"/>
            <a:ext cx="2834886" cy="493819"/>
          </a:xfrm>
          <a:prstGeom prst="rect">
            <a:avLst/>
          </a:prstGeom>
        </p:spPr>
      </p:pic>
      <p:sp>
        <p:nvSpPr>
          <p:cNvPr id="5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035039" y="2602920"/>
            <a:ext cx="2514600" cy="482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rgbClr val="4F3996"/>
                </a:solidFill>
              </a:defRPr>
            </a:lvl1pPr>
            <a:lvl2pPr marL="230187" indent="0">
              <a:buNone/>
              <a:defRPr/>
            </a:lvl2pPr>
            <a:lvl3pPr marL="460375" indent="0">
              <a:buNone/>
              <a:defRPr/>
            </a:lvl3pPr>
            <a:lvl4pPr marL="682625" indent="0">
              <a:buNone/>
              <a:defRPr/>
            </a:lvl4pPr>
            <a:lvl5pPr marL="911225" indent="0">
              <a:buNone/>
              <a:defRPr/>
            </a:lvl5pPr>
          </a:lstStyle>
          <a:p>
            <a:pPr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INSERT CODE HERE</a:t>
            </a:r>
            <a:endParaRPr lang="en-US" sz="18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Footer (if needed)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365759" y="305483"/>
            <a:ext cx="752287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400" b="1" dirty="0">
                <a:latin typeface="+mn-lt"/>
              </a:rPr>
              <a:t>Your CLE Credit</a:t>
            </a:r>
            <a:r>
              <a:rPr lang="en-US" sz="2400" b="1" baseline="0" dirty="0">
                <a:latin typeface="+mn-lt"/>
              </a:rPr>
              <a:t> Information</a:t>
            </a:r>
            <a:endParaRPr lang="en-US" sz="2400" b="1" dirty="0">
              <a:latin typeface="+mn-lt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301183" y="1521039"/>
            <a:ext cx="5139497" cy="23006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1200"/>
              </a:spcAft>
              <a:buClrTx/>
              <a:buSzTx/>
              <a:buFont typeface="Tahoma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For 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ALL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attorneys seeking CLE credit for attending this webinar, please write down the alphanumeric code on the right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&gt;&gt;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Kindly insert this </a:t>
            </a:r>
            <a:r>
              <a:rPr lang="en-US" sz="1800" kern="1200" dirty="0">
                <a:solidFill>
                  <a:schemeClr val="bg1"/>
                </a:solidFill>
                <a:effectLst/>
                <a:latin typeface="Arial" charset="0"/>
                <a:ea typeface="+mn-ea"/>
                <a:cs typeface="Arial" charset="0"/>
              </a:rPr>
              <a:t>code in the survey at the conclusion of the event.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1200"/>
              </a:spcAft>
              <a:buClrTx/>
              <a:buSzTx/>
              <a:buFont typeface="Tahoma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78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75438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2590386294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65759" y="1161288"/>
            <a:ext cx="8229600" cy="3109756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 i="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10" name="Oval 9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25" name="Picture 24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23AD5E30-82F7-C524-1BF8-6C14A76996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5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23" name="Picture 22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915A8095-AB5F-53C8-F09A-BC0CC0EA44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1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581342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1950" y="830748"/>
            <a:ext cx="8412480" cy="3460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230187" indent="0">
              <a:buNone/>
              <a:defRPr/>
            </a:lvl2pPr>
            <a:lvl3pPr marL="460375" indent="0">
              <a:buNone/>
              <a:defRPr/>
            </a:lvl3pPr>
            <a:lvl4pPr marL="682625" indent="0">
              <a:buNone/>
              <a:defRPr/>
            </a:lvl4pPr>
            <a:lvl5pPr marL="911225" indent="0">
              <a:buNone/>
              <a:defRPr/>
            </a:lvl5pPr>
          </a:lstStyle>
          <a:p>
            <a:pPr lvl="0"/>
            <a:r>
              <a:rPr lang="en-US" dirty="0"/>
              <a:t>Insert subtitle or description</a:t>
            </a:r>
          </a:p>
        </p:txBody>
      </p:sp>
      <p:pic>
        <p:nvPicPr>
          <p:cNvPr id="3" name="Picture 2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FE06B0CC-A5D6-4958-819F-395A258764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5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"/>
          </p:nvPr>
        </p:nvSpPr>
        <p:spPr>
          <a:xfrm>
            <a:off x="369738" y="1143000"/>
            <a:ext cx="4040188" cy="342900"/>
          </a:xfrm>
          <a:solidFill>
            <a:schemeClr val="tx1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369738" y="1516856"/>
            <a:ext cx="4040188" cy="2883694"/>
          </a:xfrm>
        </p:spPr>
        <p:txBody>
          <a:bodyPr/>
          <a:lstStyle>
            <a:lvl1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7566" y="1143000"/>
            <a:ext cx="4041775" cy="342900"/>
          </a:xfrm>
          <a:solidFill>
            <a:schemeClr val="tx1"/>
          </a:solidFill>
          <a:effectLst/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5"/>
          <p:cNvSpPr>
            <a:spLocks noGrp="1"/>
          </p:cNvSpPr>
          <p:nvPr>
            <p:ph sz="quarter" idx="12"/>
          </p:nvPr>
        </p:nvSpPr>
        <p:spPr>
          <a:xfrm>
            <a:off x="4557566" y="1516856"/>
            <a:ext cx="4041775" cy="2883694"/>
          </a:xfrm>
        </p:spPr>
        <p:txBody>
          <a:bodyPr/>
          <a:lstStyle>
            <a:lvl1pPr>
              <a:buClr>
                <a:schemeClr val="accent1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Oval 18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20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27" name="Picture 2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C00660B4-D352-C2F0-91A6-5055719CF7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4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353834" y="1123950"/>
            <a:ext cx="4040188" cy="3017520"/>
          </a:xfrm>
        </p:spPr>
        <p:txBody>
          <a:bodyPr/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5"/>
          <p:cNvSpPr>
            <a:spLocks noGrp="1"/>
          </p:cNvSpPr>
          <p:nvPr>
            <p:ph sz="quarter" idx="12"/>
          </p:nvPr>
        </p:nvSpPr>
        <p:spPr>
          <a:xfrm>
            <a:off x="4544834" y="1123950"/>
            <a:ext cx="4038603" cy="3017520"/>
          </a:xfrm>
        </p:spPr>
        <p:txBody>
          <a:bodyPr/>
          <a:lstStyle>
            <a:lvl1pPr>
              <a:buClr>
                <a:schemeClr val="accent1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16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Date Placeholder 2"/>
          <p:cNvSpPr>
            <a:spLocks noGrp="1"/>
          </p:cNvSpPr>
          <p:nvPr>
            <p:ph type="dt" sz="half" idx="10"/>
          </p:nvPr>
        </p:nvSpPr>
        <p:spPr>
          <a:xfrm>
            <a:off x="2514600" y="4752975"/>
            <a:ext cx="3657600" cy="17145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19" name="Oval 18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4" name="Picture 23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CC2B3491-E351-827F-EE52-6DBBF19545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56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po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2895600" cy="533400"/>
          </a:xfrm>
        </p:spPr>
        <p:txBody>
          <a:bodyPr anchor="t"/>
          <a:lstStyle>
            <a:lvl1pPr>
              <a:defRPr sz="1600" b="1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90750"/>
            <a:ext cx="2895600" cy="2133600"/>
          </a:xfrm>
        </p:spPr>
        <p:txBody>
          <a:bodyPr/>
          <a:lstStyle>
            <a:lvl1pPr>
              <a:buClr>
                <a:schemeClr val="accent1"/>
              </a:buClr>
              <a:defRPr sz="1100">
                <a:solidFill>
                  <a:schemeClr val="tx1"/>
                </a:solidFill>
                <a:latin typeface="+mn-lt"/>
              </a:defRPr>
            </a:lvl1pPr>
            <a:lvl2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2pPr>
            <a:lvl3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3pPr>
            <a:lvl4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4pPr>
            <a:lvl5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5"/>
          <p:cNvSpPr>
            <a:spLocks noGrp="1"/>
          </p:cNvSpPr>
          <p:nvPr>
            <p:ph sz="quarter" idx="12"/>
          </p:nvPr>
        </p:nvSpPr>
        <p:spPr>
          <a:xfrm>
            <a:off x="3733800" y="1047750"/>
            <a:ext cx="4953003" cy="3276600"/>
          </a:xfrm>
        </p:spPr>
        <p:txBody>
          <a:bodyPr/>
          <a:lstStyle>
            <a:lvl1pPr>
              <a:buClr>
                <a:schemeClr val="accent1"/>
              </a:buClr>
              <a:defRPr sz="1100">
                <a:solidFill>
                  <a:schemeClr val="tx1"/>
                </a:solidFill>
                <a:latin typeface="+mn-lt"/>
              </a:defRPr>
            </a:lvl1pPr>
            <a:lvl2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2pPr>
            <a:lvl3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3pPr>
            <a:lvl4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4pPr>
            <a:lvl5pPr>
              <a:buClr>
                <a:schemeClr val="tx1"/>
              </a:buClr>
              <a:defRPr sz="1100">
                <a:solidFill>
                  <a:schemeClr val="tx1"/>
                </a:solidFill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79911197"/>
              </p:ext>
            </p:extLst>
          </p:nvPr>
        </p:nvGraphicFramePr>
        <p:xfrm>
          <a:off x="457200" y="539750"/>
          <a:ext cx="8229600" cy="27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SUMMARY</a:t>
                      </a:r>
                    </a:p>
                  </a:txBody>
                  <a:tcPr>
                    <a:lnR w="12700" cmpd="sng"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200" b="1" kern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DETAILS</a:t>
                      </a:r>
                    </a:p>
                  </a:txBody>
                  <a:tcPr>
                    <a:lnL w="12700" cmpd="sng">
                      <a:noFill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7200" y="1657350"/>
            <a:ext cx="2895600" cy="457200"/>
          </a:xfrm>
        </p:spPr>
        <p:txBody>
          <a:bodyPr anchor="ctr"/>
          <a:lstStyle>
            <a:lvl1pPr marL="0" indent="0">
              <a:buNone/>
              <a:defRPr sz="1100" b="1" cap="none" baseline="0">
                <a:latin typeface="+mn-lt"/>
              </a:defRPr>
            </a:lvl1pPr>
            <a:lvl2pPr marL="457200" indent="0">
              <a:buNone/>
              <a:defRPr sz="1200" b="1" cap="all" baseline="0">
                <a:latin typeface="Calibri" panose="020F0502020204030204" pitchFamily="34" charset="0"/>
              </a:defRPr>
            </a:lvl2pPr>
            <a:lvl3pPr marL="914400" indent="0">
              <a:buNone/>
              <a:defRPr sz="1200" b="1" cap="all" baseline="0">
                <a:latin typeface="Calibri" panose="020F0502020204030204" pitchFamily="34" charset="0"/>
              </a:defRPr>
            </a:lvl3pPr>
            <a:lvl4pPr marL="1371600" indent="0">
              <a:buNone/>
              <a:defRPr sz="1200" b="1" cap="all" baseline="0">
                <a:latin typeface="Calibri" panose="020F0502020204030204" pitchFamily="34" charset="0"/>
              </a:defRPr>
            </a:lvl4pPr>
            <a:lvl5pPr marL="1828800" indent="0">
              <a:buNone/>
              <a:defRPr sz="1200" b="1" cap="all"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Oval 18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27" name="Picture 26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4769E8F6-2606-4364-81B0-A95105781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7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/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 userDrawn="1">
            <p:ph type="title"/>
          </p:nvPr>
        </p:nvSpPr>
        <p:spPr>
          <a:xfrm>
            <a:off x="365759" y="245595"/>
            <a:ext cx="8408353" cy="75438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 userDrawn="1">
            <p:ph sz="half" idx="1"/>
          </p:nvPr>
        </p:nvSpPr>
        <p:spPr>
          <a:xfrm>
            <a:off x="371475" y="1035844"/>
            <a:ext cx="5126878" cy="3328586"/>
          </a:xfrm>
        </p:spPr>
        <p:txBody>
          <a:bodyPr/>
          <a:lstStyle/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 bwMode="gray">
          <a:xfrm>
            <a:off x="8410576" y="4732020"/>
            <a:ext cx="363537" cy="274320"/>
          </a:xfrm>
          <a:prstGeom prst="rect">
            <a:avLst/>
          </a:prstGeom>
        </p:spPr>
        <p:txBody>
          <a:bodyPr vert="horz" lIns="0" tIns="0" rIns="0" bIns="18288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 bwMode="auto">
          <a:xfrm flipV="1">
            <a:off x="0" y="4532879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Oval 15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25" name="Picture 24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AB2F53AD-13DE-C8E1-2F2D-9D1C3CC07E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22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365760" y="2702052"/>
            <a:ext cx="2148840" cy="1412748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200" b="1"/>
            </a:lvl1pPr>
            <a:lvl2pPr marL="0" indent="0">
              <a:spcBef>
                <a:spcPts val="300"/>
              </a:spcBef>
              <a:buNone/>
              <a:tabLst>
                <a:tab pos="400050" algn="l"/>
              </a:tabLst>
              <a:defRPr sz="1200"/>
            </a:lvl2pPr>
            <a:lvl3pPr marL="230188" indent="-230188">
              <a:spcBef>
                <a:spcPts val="300"/>
              </a:spcBef>
              <a:buFont typeface="Arial"/>
              <a:buChar char="•"/>
              <a:defRPr sz="1200"/>
            </a:lvl3pPr>
            <a:lvl4pPr marL="460375" indent="-230188">
              <a:spcBef>
                <a:spcPts val="300"/>
              </a:spcBef>
              <a:defRPr sz="1200"/>
            </a:lvl4pPr>
            <a:lvl5pPr marL="682625" indent="-222250">
              <a:spcBef>
                <a:spcPts val="300"/>
              </a:spcBef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798064" y="1031082"/>
            <a:ext cx="5971032" cy="3161538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 b="1"/>
            </a:lvl1pPr>
            <a:lvl2pPr marL="0" indent="0">
              <a:spcBef>
                <a:spcPts val="300"/>
              </a:spcBef>
              <a:buNone/>
              <a:defRPr sz="1600"/>
            </a:lvl2pPr>
            <a:lvl3pPr marL="230188" indent="-230188">
              <a:spcBef>
                <a:spcPts val="300"/>
              </a:spcBef>
              <a:buFont typeface="Arial"/>
              <a:buChar char="•"/>
              <a:defRPr sz="1600"/>
            </a:lvl3pPr>
            <a:lvl4pPr marL="460375" indent="-230188">
              <a:spcBef>
                <a:spcPts val="300"/>
              </a:spcBef>
              <a:defRPr sz="1600"/>
            </a:lvl4pPr>
            <a:lvl5pPr marL="682625" indent="-222250">
              <a:spcBef>
                <a:spcPts val="3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65760" y="1028700"/>
            <a:ext cx="1645920" cy="164592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26" name="Picture 25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8710EBDC-A126-BAD5-D26A-D504A7F0D9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470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57200" y="2458213"/>
            <a:ext cx="2350008" cy="1371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 bwMode="gray">
          <a:xfrm>
            <a:off x="8410576" y="4732020"/>
            <a:ext cx="363537" cy="274320"/>
          </a:xfrm>
          <a:prstGeom prst="rect">
            <a:avLst/>
          </a:prstGeom>
        </p:spPr>
        <p:txBody>
          <a:bodyPr vert="horz" lIns="0" tIns="0" rIns="0" bIns="18288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5" name="Rectangle 14"/>
          <p:cNvSpPr/>
          <p:nvPr userDrawn="1"/>
        </p:nvSpPr>
        <p:spPr bwMode="auto">
          <a:xfrm flipV="1">
            <a:off x="0" y="4529124"/>
            <a:ext cx="9144000" cy="616764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Oval 16"/>
          <p:cNvSpPr/>
          <p:nvPr userDrawn="1"/>
        </p:nvSpPr>
        <p:spPr bwMode="gray">
          <a:xfrm>
            <a:off x="8633408" y="4732299"/>
            <a:ext cx="265829" cy="2658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33408" y="4732020"/>
            <a:ext cx="265830" cy="27432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518173"/>
            <a:ext cx="2350008" cy="870761"/>
          </a:xfrm>
        </p:spPr>
        <p:txBody>
          <a:bodyPr/>
          <a:lstStyle>
            <a:lvl1pPr marL="0" indent="0">
              <a:buNone/>
              <a:defRPr sz="2400" b="1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10" name="Date Placeholder 2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bg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25" name="Picture 24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CA431A63-56A8-AFB6-4728-872A121CD0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4762845"/>
            <a:ext cx="1388395" cy="22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5228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Map - 31 off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L_logo_blk_rgb_d_150.png">
            <a:extLst>
              <a:ext uri="{FF2B5EF4-FFF2-40B4-BE49-F238E27FC236}">
                <a16:creationId xmlns:a16="http://schemas.microsoft.com/office/drawing/2014/main" id="{D6AA8CAF-A333-C107-2E04-6CF56C8751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1476" y="4761313"/>
            <a:ext cx="1371600" cy="2156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649EBF-28C8-D16B-1FF9-06401B9E7E70}"/>
              </a:ext>
            </a:extLst>
          </p:cNvPr>
          <p:cNvSpPr txBox="1"/>
          <p:nvPr userDrawn="1"/>
        </p:nvSpPr>
        <p:spPr>
          <a:xfrm>
            <a:off x="375091" y="417361"/>
            <a:ext cx="1634162" cy="200055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300"/>
              </a:spcAft>
              <a:defRPr/>
            </a:pPr>
            <a:r>
              <a:rPr lang="en-US" sz="1300" b="1" dirty="0">
                <a:solidFill>
                  <a:schemeClr val="accent1"/>
                </a:solidFill>
                <a:latin typeface="+mn-lt"/>
              </a:rPr>
              <a:t>Our Global Reach</a:t>
            </a:r>
            <a:endParaRPr lang="en-US" sz="13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EB6EFF-C17D-4CEA-72CE-9D177629DBDB}"/>
              </a:ext>
            </a:extLst>
          </p:cNvPr>
          <p:cNvSpPr txBox="1"/>
          <p:nvPr userDrawn="1"/>
        </p:nvSpPr>
        <p:spPr>
          <a:xfrm>
            <a:off x="375091" y="1334822"/>
            <a:ext cx="1634162" cy="200055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sz="1300" b="1" i="0" kern="1200" cap="none" dirty="0">
                <a:solidFill>
                  <a:schemeClr val="accent1"/>
                </a:solidFill>
                <a:latin typeface="+mn-lt"/>
                <a:ea typeface="+mn-ea"/>
                <a:cs typeface="Arial" charset="0"/>
              </a:rPr>
              <a:t>Our Locations</a:t>
            </a:r>
            <a:endParaRPr lang="en-US" sz="1300" b="0" i="0" cap="none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33E4E0-7400-CC4F-0241-BCEA0E43BDFE}"/>
              </a:ext>
            </a:extLst>
          </p:cNvPr>
          <p:cNvSpPr txBox="1"/>
          <p:nvPr userDrawn="1"/>
        </p:nvSpPr>
        <p:spPr>
          <a:xfrm>
            <a:off x="375091" y="659158"/>
            <a:ext cx="2611940" cy="571969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Africa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Asia Pacific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Europe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Latin</a:t>
            </a:r>
            <a:r>
              <a:rPr lang="en-US" sz="1050" b="0" i="0" kern="1200" cap="none" baseline="0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 America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baseline="0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Middle East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baseline="0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North America</a:t>
            </a:r>
            <a:endParaRPr lang="en-US" sz="1050" b="1" i="0" kern="1200" cap="none" dirty="0">
              <a:solidFill>
                <a:schemeClr val="tx1"/>
              </a:solidFill>
              <a:latin typeface="+mn-lt"/>
              <a:ea typeface="+mn-ea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B1AE44-6DB9-02B9-A763-9981FBC75F0E}"/>
              </a:ext>
            </a:extLst>
          </p:cNvPr>
          <p:cNvSpPr txBox="1"/>
          <p:nvPr userDrawn="1"/>
        </p:nvSpPr>
        <p:spPr>
          <a:xfrm>
            <a:off x="375091" y="1586851"/>
            <a:ext cx="2577576" cy="3012428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Abu Dhabi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Almaty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latin typeface="+mn-lt"/>
              </a:rPr>
              <a:t>Astana</a:t>
            </a:r>
            <a:endParaRPr lang="en-US" sz="1050" b="0" i="0" kern="1200" cap="none" dirty="0">
              <a:solidFill>
                <a:schemeClr val="tx1"/>
              </a:solidFill>
              <a:latin typeface="+mn-lt"/>
              <a:ea typeface="+mn-ea"/>
              <a:cs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Beijing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Boston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Brussels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Century City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Chicago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Dallas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Dubai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Frankfurt 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Hartford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Hong Kong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Houston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London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Los Angeles</a:t>
            </a:r>
            <a:b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</a:b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Miami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Munich</a:t>
            </a:r>
            <a:b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</a:b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New York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Orange County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Paris 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Philadelphia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Pittsburgh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Princeton</a:t>
            </a:r>
            <a:b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</a:b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Riyadh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San Francisco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latin typeface="+mn-lt"/>
              </a:rPr>
              <a:t>Seattle</a:t>
            </a:r>
            <a:endParaRPr lang="en-US" sz="1050" b="0" i="0" kern="1200" cap="none" dirty="0">
              <a:solidFill>
                <a:schemeClr val="tx1"/>
              </a:solidFill>
              <a:latin typeface="+mn-lt"/>
              <a:ea typeface="+mn-ea"/>
              <a:cs typeface="Arial" charset="0"/>
            </a:endParaRP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Shanghai</a:t>
            </a:r>
            <a:b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</a:b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Silicon Valley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Singapore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Tokyo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Washington, DC</a:t>
            </a:r>
          </a:p>
          <a:p>
            <a:pPr marL="0" marR="0" indent="0" algn="l" defTabSz="914400" rtl="0" eaLnBrk="1" fontAlgn="auto" latinLnBrk="0" hangingPunct="1">
              <a:lnSpc>
                <a:spcPts val="1260"/>
              </a:lnSpc>
              <a:spcBef>
                <a:spcPts val="0"/>
              </a:spcBef>
              <a:spcAft>
                <a:spcPts val="75"/>
              </a:spcAft>
              <a:buClrTx/>
              <a:buSzTx/>
              <a:buFontTx/>
              <a:buNone/>
              <a:tabLst/>
              <a:defRPr/>
            </a:pPr>
            <a:r>
              <a:rPr lang="en-US" sz="1050" b="0" i="0" kern="1200" cap="none" dirty="0">
                <a:solidFill>
                  <a:schemeClr val="tx1"/>
                </a:solidFill>
                <a:latin typeface="+mn-lt"/>
                <a:ea typeface="+mn-ea"/>
                <a:cs typeface="Arial" charset="0"/>
              </a:rPr>
              <a:t>Wilmington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362146-9C41-ED86-CFE9-0DE5BC12EA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9720" y="641656"/>
            <a:ext cx="6138724" cy="356532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B347B2-881B-1811-57E7-27444ECAEE3E}"/>
              </a:ext>
            </a:extLst>
          </p:cNvPr>
          <p:cNvSpPr/>
          <p:nvPr userDrawn="1"/>
        </p:nvSpPr>
        <p:spPr>
          <a:xfrm>
            <a:off x="1828800" y="4512558"/>
            <a:ext cx="6940109" cy="63094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>
              <a:buNone/>
            </a:pPr>
            <a:r>
              <a:rPr lang="en-US" sz="700" kern="12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+mn-ea"/>
                <a:cs typeface="Arial" charset="0"/>
              </a:rPr>
              <a:t>Our Beijing and Shanghai offices operate as representative offices of Morgan, Lewis &amp; Bockius LLP. In Hong Kong, Morgan, </a:t>
            </a:r>
            <a:r>
              <a:rPr lang="en-US" sz="700" kern="1200" dirty="0">
                <a:solidFill>
                  <a:srgbClr val="8B8B8B"/>
                </a:solidFill>
                <a:effectLst/>
                <a:latin typeface="+mj-lt"/>
                <a:ea typeface="+mn-ea"/>
                <a:cs typeface="Arial" charset="0"/>
              </a:rPr>
              <a:t>Lewis &amp; Bockius is a separate Hong Kong general partnership registered with The Law Society of Hong Kong. Morgan Lewis Stamford LLC is a Singapore law corporation affiliated with Morgan, Lewis &amp; Bockius LLP</a:t>
            </a:r>
            <a:r>
              <a:rPr lang="en-US" sz="700" kern="1200">
                <a:solidFill>
                  <a:srgbClr val="8B8B8B"/>
                </a:solidFill>
                <a:effectLst/>
                <a:latin typeface="+mj-lt"/>
                <a:ea typeface="+mn-ea"/>
                <a:cs typeface="Arial" charset="0"/>
              </a:rPr>
              <a:t>. </a:t>
            </a:r>
            <a:r>
              <a:rPr lang="en-US" sz="700" kern="1200">
                <a:solidFill>
                  <a:srgbClr val="8B8B8B"/>
                </a:solidFill>
                <a:effectLst/>
                <a:latin typeface="+mn-lt"/>
                <a:ea typeface="Aptos" panose="020B0004020202020204" pitchFamily="34" charset="0"/>
                <a:cs typeface="Aptos" panose="020B0004020202020204" pitchFamily="34" charset="0"/>
              </a:rPr>
              <a:t>In Riyadh, the Kingdom of Saudi Arabia, Morgan, Lewis &amp; Bockius LLP is registered as a Professional Simplified Joint Stock Company with commercial registration number 7051326226 and is authorised and regulated by the Ministry of Justice under the Ministry of Justice license number 460122000035.</a:t>
            </a:r>
            <a:endParaRPr lang="en-US" sz="700" kern="1200">
              <a:solidFill>
                <a:srgbClr val="8B8B8B"/>
              </a:solidFill>
              <a:effectLst/>
              <a:latin typeface="+mn-lt"/>
              <a:ea typeface="Calibri" panose="020F0502020204030204" pitchFamily="34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700" kern="1200" dirty="0">
              <a:solidFill>
                <a:srgbClr val="8B8B8B"/>
              </a:solidFill>
              <a:effectLst/>
              <a:latin typeface="+mj-lt"/>
              <a:ea typeface="Calibri" panose="020F0502020204030204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02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75438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1950" y="3764280"/>
            <a:ext cx="8412163" cy="69580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230187" indent="0">
              <a:buNone/>
              <a:defRPr sz="1200"/>
            </a:lvl2pPr>
            <a:lvl3pPr marL="460375" indent="0">
              <a:buNone/>
              <a:defRPr sz="1200"/>
            </a:lvl3pPr>
            <a:lvl4pPr marL="682625" indent="0">
              <a:buNone/>
              <a:defRPr sz="1200"/>
            </a:lvl4pPr>
            <a:lvl5pPr marL="911225" indent="0">
              <a:buNone/>
              <a:defRPr sz="1200"/>
            </a:lvl5pPr>
          </a:lstStyle>
          <a:p>
            <a:pPr lvl="0"/>
            <a:r>
              <a:rPr lang="en-US" dirty="0"/>
              <a:t>Add text here to provide added context for the images in on this slide.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1950" y="1112520"/>
            <a:ext cx="8412162" cy="24460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71037421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Palette Refe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3009" y="4732020"/>
            <a:ext cx="363537" cy="27432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 userDrawn="1">
            <p:ph type="title"/>
          </p:nvPr>
        </p:nvSpPr>
        <p:spPr>
          <a:xfrm>
            <a:off x="365759" y="227500"/>
            <a:ext cx="8408353" cy="7543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3"/>
          <p:cNvSpPr txBox="1">
            <a:spLocks/>
          </p:cNvSpPr>
          <p:nvPr userDrawn="1"/>
        </p:nvSpPr>
        <p:spPr bwMode="gray">
          <a:xfrm>
            <a:off x="8410576" y="4732020"/>
            <a:ext cx="363537" cy="274320"/>
          </a:xfrm>
          <a:prstGeom prst="rect">
            <a:avLst/>
          </a:prstGeom>
        </p:spPr>
        <p:txBody>
          <a:bodyPr vert="horz" lIns="0" tIns="0" rIns="0" bIns="18288" rtlCol="0" anchor="ctr"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Arial" charset="0"/>
            </a:endParaRPr>
          </a:p>
        </p:txBody>
      </p:sp>
      <p:grpSp>
        <p:nvGrpSpPr>
          <p:cNvPr id="6" name="Group 5"/>
          <p:cNvGrpSpPr/>
          <p:nvPr userDrawn="1"/>
        </p:nvGrpSpPr>
        <p:grpSpPr>
          <a:xfrm>
            <a:off x="361949" y="1138844"/>
            <a:ext cx="8416291" cy="3239249"/>
            <a:chOff x="361949" y="1314853"/>
            <a:chExt cx="8416291" cy="3063240"/>
          </a:xfrm>
        </p:grpSpPr>
        <p:sp>
          <p:nvSpPr>
            <p:cNvPr id="22" name="Oval 21"/>
            <p:cNvSpPr>
              <a:spLocks noChangeAspect="1"/>
            </p:cNvSpPr>
            <p:nvPr userDrawn="1"/>
          </p:nvSpPr>
          <p:spPr bwMode="gray">
            <a:xfrm>
              <a:off x="361950" y="3097933"/>
              <a:ext cx="1371600" cy="1280160"/>
            </a:xfrm>
            <a:prstGeom prst="ellipse">
              <a:avLst/>
            </a:prstGeom>
            <a:solidFill>
              <a:srgbClr val="4F399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Purple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R 79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G 57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B 150</a:t>
              </a:r>
            </a:p>
          </p:txBody>
        </p:sp>
        <p:sp>
          <p:nvSpPr>
            <p:cNvPr id="23" name="Oval 22"/>
            <p:cNvSpPr>
              <a:spLocks noChangeAspect="1"/>
            </p:cNvSpPr>
            <p:nvPr userDrawn="1"/>
          </p:nvSpPr>
          <p:spPr bwMode="gray">
            <a:xfrm>
              <a:off x="361950" y="1554883"/>
              <a:ext cx="1371600" cy="128016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Black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R 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G 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B 0</a:t>
              </a:r>
            </a:p>
          </p:txBody>
        </p:sp>
        <p:sp>
          <p:nvSpPr>
            <p:cNvPr id="24" name="Oval 23"/>
            <p:cNvSpPr>
              <a:spLocks noChangeAspect="1"/>
            </p:cNvSpPr>
            <p:nvPr userDrawn="1"/>
          </p:nvSpPr>
          <p:spPr bwMode="gray">
            <a:xfrm>
              <a:off x="3884295" y="1554883"/>
              <a:ext cx="1371600" cy="1280160"/>
            </a:xfrm>
            <a:prstGeom prst="ellipse">
              <a:avLst/>
            </a:prstGeom>
            <a:solidFill>
              <a:srgbClr val="46464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Dark Gray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R 70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G 70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B 70</a:t>
              </a:r>
            </a:p>
          </p:txBody>
        </p:sp>
        <p:sp>
          <p:nvSpPr>
            <p:cNvPr id="25" name="Oval 24"/>
            <p:cNvSpPr>
              <a:spLocks noChangeAspect="1"/>
            </p:cNvSpPr>
            <p:nvPr userDrawn="1"/>
          </p:nvSpPr>
          <p:spPr bwMode="gray">
            <a:xfrm>
              <a:off x="1770888" y="3097933"/>
              <a:ext cx="1371600" cy="12801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Blue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R 0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G 176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B 240</a:t>
              </a:r>
            </a:p>
          </p:txBody>
        </p:sp>
        <p:sp>
          <p:nvSpPr>
            <p:cNvPr id="26" name="Oval 25"/>
            <p:cNvSpPr>
              <a:spLocks noChangeAspect="1"/>
            </p:cNvSpPr>
            <p:nvPr userDrawn="1"/>
          </p:nvSpPr>
          <p:spPr bwMode="gray">
            <a:xfrm>
              <a:off x="1770888" y="1554883"/>
              <a:ext cx="1371600" cy="1280160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White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R 255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G 255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B 255</a:t>
              </a:r>
            </a:p>
          </p:txBody>
        </p:sp>
        <p:sp>
          <p:nvSpPr>
            <p:cNvPr id="27" name="Oval 26"/>
            <p:cNvSpPr>
              <a:spLocks noChangeAspect="1"/>
            </p:cNvSpPr>
            <p:nvPr userDrawn="1"/>
          </p:nvSpPr>
          <p:spPr bwMode="gray">
            <a:xfrm>
              <a:off x="3179826" y="3097933"/>
              <a:ext cx="1371600" cy="1280160"/>
            </a:xfrm>
            <a:prstGeom prst="ellipse">
              <a:avLst/>
            </a:prstGeom>
            <a:solidFill>
              <a:srgbClr val="00783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Dark Green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R 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G 120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B 54</a:t>
              </a:r>
            </a:p>
          </p:txBody>
        </p:sp>
        <p:sp>
          <p:nvSpPr>
            <p:cNvPr id="28" name="Oval 27"/>
            <p:cNvSpPr>
              <a:spLocks noChangeAspect="1"/>
            </p:cNvSpPr>
            <p:nvPr userDrawn="1"/>
          </p:nvSpPr>
          <p:spPr bwMode="gray">
            <a:xfrm>
              <a:off x="4588764" y="3097933"/>
              <a:ext cx="1371600" cy="1280160"/>
            </a:xfrm>
            <a:prstGeom prst="ellipse">
              <a:avLst/>
            </a:prstGeom>
            <a:solidFill>
              <a:srgbClr val="79D92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Light Green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R 121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G 217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B 47</a:t>
              </a:r>
            </a:p>
          </p:txBody>
        </p:sp>
        <p:sp>
          <p:nvSpPr>
            <p:cNvPr id="29" name="Oval 28"/>
            <p:cNvSpPr>
              <a:spLocks noChangeAspect="1"/>
            </p:cNvSpPr>
            <p:nvPr userDrawn="1"/>
          </p:nvSpPr>
          <p:spPr bwMode="gray">
            <a:xfrm>
              <a:off x="5997702" y="3097933"/>
              <a:ext cx="1371600" cy="1280160"/>
            </a:xfrm>
            <a:prstGeom prst="ellipse">
              <a:avLst/>
            </a:prstGeom>
            <a:solidFill>
              <a:srgbClr val="FF8B2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Orange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R 255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G 139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B 42</a:t>
              </a:r>
            </a:p>
          </p:txBody>
        </p:sp>
        <p:sp>
          <p:nvSpPr>
            <p:cNvPr id="30" name="Oval 29"/>
            <p:cNvSpPr>
              <a:spLocks noChangeAspect="1"/>
            </p:cNvSpPr>
            <p:nvPr userDrawn="1"/>
          </p:nvSpPr>
          <p:spPr bwMode="gray">
            <a:xfrm>
              <a:off x="7406640" y="3097933"/>
              <a:ext cx="1371600" cy="1280160"/>
            </a:xfrm>
            <a:prstGeom prst="ellipse">
              <a:avLst/>
            </a:prstGeom>
            <a:solidFill>
              <a:srgbClr val="E6143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Red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R 230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G 20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B 50</a:t>
              </a:r>
            </a:p>
          </p:txBody>
        </p:sp>
        <p:sp>
          <p:nvSpPr>
            <p:cNvPr id="31" name="Oval 30"/>
            <p:cNvSpPr>
              <a:spLocks noChangeAspect="1"/>
            </p:cNvSpPr>
            <p:nvPr userDrawn="1"/>
          </p:nvSpPr>
          <p:spPr bwMode="gray">
            <a:xfrm>
              <a:off x="5293233" y="1554883"/>
              <a:ext cx="1371600" cy="1280160"/>
            </a:xfrm>
            <a:prstGeom prst="ellipse">
              <a:avLst/>
            </a:prstGeom>
            <a:solidFill>
              <a:srgbClr val="7B7B7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spc="-40" dirty="0">
                  <a:solidFill>
                    <a:schemeClr val="bg1"/>
                  </a:solidFill>
                  <a:latin typeface="+mj-lt"/>
                </a:rPr>
                <a:t>Medium Gray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R 123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G 123</a:t>
              </a:r>
            </a:p>
            <a:p>
              <a:pPr algn="ctr"/>
              <a:r>
                <a:rPr lang="en-US" sz="1200" dirty="0">
                  <a:solidFill>
                    <a:schemeClr val="bg1"/>
                  </a:solidFill>
                  <a:latin typeface="+mj-lt"/>
                </a:rPr>
                <a:t>B 126</a:t>
              </a:r>
            </a:p>
          </p:txBody>
        </p:sp>
        <p:sp>
          <p:nvSpPr>
            <p:cNvPr id="32" name="Oval 31"/>
            <p:cNvSpPr>
              <a:spLocks noChangeAspect="1"/>
            </p:cNvSpPr>
            <p:nvPr userDrawn="1"/>
          </p:nvSpPr>
          <p:spPr bwMode="gray">
            <a:xfrm>
              <a:off x="6702171" y="1554883"/>
              <a:ext cx="1371600" cy="1280160"/>
            </a:xfrm>
            <a:prstGeom prst="ellipse">
              <a:avLst/>
            </a:prstGeom>
            <a:solidFill>
              <a:srgbClr val="C8C8C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spcAft>
                  <a:spcPts val="300"/>
                </a:spcAft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Light Gray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R 200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G 200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  <a:latin typeface="+mj-lt"/>
                </a:rPr>
                <a:t>B 200</a:t>
              </a:r>
            </a:p>
          </p:txBody>
        </p:sp>
        <p:sp>
          <p:nvSpPr>
            <p:cNvPr id="33" name="TextBox 32"/>
            <p:cNvSpPr txBox="1"/>
            <p:nvPr userDrawn="1"/>
          </p:nvSpPr>
          <p:spPr>
            <a:xfrm>
              <a:off x="361949" y="1314853"/>
              <a:ext cx="2780539" cy="1714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400" dirty="0">
                  <a:latin typeface="+mj-lt"/>
                </a:rPr>
                <a:t>Main colors</a:t>
              </a:r>
            </a:p>
          </p:txBody>
        </p:sp>
        <p:sp>
          <p:nvSpPr>
            <p:cNvPr id="34" name="TextBox 33"/>
            <p:cNvSpPr txBox="1"/>
            <p:nvPr userDrawn="1"/>
          </p:nvSpPr>
          <p:spPr>
            <a:xfrm>
              <a:off x="3884295" y="1314853"/>
              <a:ext cx="4189476" cy="1714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400" dirty="0">
                  <a:latin typeface="+mj-lt"/>
                </a:rPr>
                <a:t>Tints of gray for charts</a:t>
              </a:r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1950" y="2857903"/>
              <a:ext cx="8412163" cy="1714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r>
                <a:rPr lang="en-US" sz="1400" dirty="0">
                  <a:latin typeface="+mj-lt"/>
                </a:rPr>
                <a:t>Accent colors—maximum of two per chart</a:t>
              </a:r>
            </a:p>
          </p:txBody>
        </p:sp>
      </p:grpSp>
      <p:sp>
        <p:nvSpPr>
          <p:cNvPr id="38" name="Date Placeholder 4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Month 00, 0000 (if needed)</a:t>
            </a:r>
          </a:p>
        </p:txBody>
      </p:sp>
      <p:sp>
        <p:nvSpPr>
          <p:cNvPr id="39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+mj-lt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</p:spTree>
    <p:extLst>
      <p:ext uri="{BB962C8B-B14F-4D97-AF65-F5344CB8AC3E}">
        <p14:creationId xmlns:p14="http://schemas.microsoft.com/office/powerpoint/2010/main" val="30704226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irm General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>
          <a:xfrm>
            <a:off x="4650154" y="4754880"/>
            <a:ext cx="1600200" cy="182880"/>
          </a:xfrm>
        </p:spPr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4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/>
          <a:srcRect l="11553" t="12857" r="15250" b="22895"/>
          <a:stretch/>
        </p:blipFill>
        <p:spPr>
          <a:xfrm>
            <a:off x="238540" y="318054"/>
            <a:ext cx="3935896" cy="23853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82D205-8E91-D073-491D-71D159E2A88D}"/>
              </a:ext>
            </a:extLst>
          </p:cNvPr>
          <p:cNvSpPr txBox="1"/>
          <p:nvPr userDrawn="1"/>
        </p:nvSpPr>
        <p:spPr>
          <a:xfrm>
            <a:off x="387567" y="2826808"/>
            <a:ext cx="6102443" cy="161935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© 2026 Morgan Lewis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 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Morgan, Lewis &amp; Bockius LLP, a Pennsylvania limited liability partnership.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Morgan Lewis Stamford LLC is a Singapore law corporation affiliated with Morgan, Lewis &amp; Bockius LLP.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Morgan, Lewis &amp; Bockius UK LLP is a limited liability partnership registered in England and Wales under number </a:t>
            </a:r>
            <a:r>
              <a:rPr lang="en-US" sz="75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OC378797</a:t>
            </a: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and is</a:t>
            </a:r>
            <a:b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 law firm </a:t>
            </a:r>
            <a:r>
              <a:rPr lang="en-US" sz="75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authorised</a:t>
            </a: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and regulated by the Solicitors Regulation Authority. The SRA </a:t>
            </a:r>
            <a:r>
              <a:rPr lang="en-US" sz="750" dirty="0" err="1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authorisation</a:t>
            </a: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 number is 615176.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Our Beijing and Shanghai offices operate as representative offices of Morgan, Lewis &amp; Bockius LLP. </a:t>
            </a:r>
          </a:p>
          <a:p>
            <a:pPr marL="0" marR="0">
              <a:buNone/>
            </a:pPr>
            <a:r>
              <a:rPr lang="en-US" sz="75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In Hong Kong, Morgan, Lewis &amp; Bockius is a separate Hong Kong general partnership registered with The Law Society of Hong Kong.</a:t>
            </a:r>
            <a:br>
              <a:rPr lang="en-US" sz="75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en-US" sz="75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In Riyadh, the Kingdom of Saudi Arabia, Morgan, Lewis &amp; Bockius LLP is registered as a Professional Simplified Joint Stock Company </a:t>
            </a:r>
            <a:br>
              <a:rPr lang="en-US" sz="75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75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with commercial registration number 7051326226 and is authorised and regulated by the Ministry of Justice under the Ministry of Justice</a:t>
            </a:r>
          </a:p>
          <a:p>
            <a:pPr>
              <a:buNone/>
            </a:pPr>
            <a:r>
              <a:rPr lang="en-US" sz="75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license number 460122000035.</a:t>
            </a:r>
            <a:endParaRPr lang="en-US" sz="75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 </a:t>
            </a:r>
            <a:endParaRPr lang="en-US" sz="750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This material is provided for your convenience and does not constitute legal advice or create an attorney-client relationship. </a:t>
            </a:r>
            <a:b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</a:br>
            <a:r>
              <a:rPr lang="en-US" sz="75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Prior results do not guarantee similar outcomes. Attorney Advertising. </a:t>
            </a:r>
          </a:p>
        </p:txBody>
      </p:sp>
    </p:spTree>
    <p:extLst>
      <p:ext uri="{BB962C8B-B14F-4D97-AF65-F5344CB8AC3E}">
        <p14:creationId xmlns:p14="http://schemas.microsoft.com/office/powerpoint/2010/main" val="216757483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75438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1950" y="3764280"/>
            <a:ext cx="8412163" cy="69580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230187" indent="0">
              <a:buNone/>
              <a:defRPr sz="1200"/>
            </a:lvl2pPr>
            <a:lvl3pPr marL="460375" indent="0">
              <a:buNone/>
              <a:defRPr sz="1200"/>
            </a:lvl3pPr>
            <a:lvl4pPr marL="682625" indent="0">
              <a:buNone/>
              <a:defRPr sz="1200"/>
            </a:lvl4pPr>
            <a:lvl5pPr marL="911225" indent="0">
              <a:buNone/>
              <a:defRPr sz="1200"/>
            </a:lvl5pPr>
          </a:lstStyle>
          <a:p>
            <a:pPr lvl="0"/>
            <a:r>
              <a:rPr lang="en-US" dirty="0"/>
              <a:t>Add text here to provide added context for the images in on this slide.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1950" y="1112520"/>
            <a:ext cx="4114800" cy="24460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4658138" y="1112520"/>
            <a:ext cx="4114800" cy="24460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59385674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754380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1950" y="3764280"/>
            <a:ext cx="8412163" cy="69580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  <a:lvl2pPr marL="230187" indent="0">
              <a:buNone/>
              <a:defRPr sz="1200"/>
            </a:lvl2pPr>
            <a:lvl3pPr marL="460375" indent="0">
              <a:buNone/>
              <a:defRPr sz="1200"/>
            </a:lvl3pPr>
            <a:lvl4pPr marL="682625" indent="0">
              <a:buNone/>
              <a:defRPr sz="1200"/>
            </a:lvl4pPr>
            <a:lvl5pPr marL="911225" indent="0">
              <a:buNone/>
              <a:defRPr sz="1200"/>
            </a:lvl5pPr>
          </a:lstStyle>
          <a:p>
            <a:pPr lvl="0"/>
            <a:r>
              <a:rPr lang="en-US" dirty="0"/>
              <a:t>Add text here to provide added context for the images in on this slide.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61950" y="1112520"/>
            <a:ext cx="2675823" cy="24460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230119" y="1112520"/>
            <a:ext cx="2675823" cy="24460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98288" y="1112520"/>
            <a:ext cx="2675823" cy="244602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tIns="1548000" anchor="ctr"/>
          <a:lstStyle>
            <a:lvl1pPr marL="0" indent="0" algn="ctr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88065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581342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1950" y="830748"/>
            <a:ext cx="8412480" cy="3460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230187" indent="0">
              <a:buNone/>
              <a:defRPr/>
            </a:lvl2pPr>
            <a:lvl3pPr marL="460375" indent="0">
              <a:buNone/>
              <a:defRPr/>
            </a:lvl3pPr>
            <a:lvl4pPr marL="682625" indent="0">
              <a:buNone/>
              <a:defRPr/>
            </a:lvl4pPr>
            <a:lvl5pPr marL="911225" indent="0">
              <a:buNone/>
              <a:defRPr/>
            </a:lvl5pPr>
          </a:lstStyle>
          <a:p>
            <a:pPr lvl="0"/>
            <a:r>
              <a:rPr lang="en-US" dirty="0"/>
              <a:t>Insert subtitle or description</a:t>
            </a:r>
          </a:p>
        </p:txBody>
      </p:sp>
    </p:spTree>
    <p:extLst>
      <p:ext uri="{BB962C8B-B14F-4D97-AF65-F5344CB8AC3E}">
        <p14:creationId xmlns:p14="http://schemas.microsoft.com/office/powerpoint/2010/main" val="116833455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581342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1950" y="830748"/>
            <a:ext cx="8412480" cy="3460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230187" indent="0">
              <a:buNone/>
              <a:defRPr/>
            </a:lvl2pPr>
            <a:lvl3pPr marL="460375" indent="0">
              <a:buNone/>
              <a:defRPr/>
            </a:lvl3pPr>
            <a:lvl4pPr marL="682625" indent="0">
              <a:buNone/>
              <a:defRPr/>
            </a:lvl4pPr>
            <a:lvl5pPr marL="911225" indent="0">
              <a:buNone/>
              <a:defRPr/>
            </a:lvl5pPr>
          </a:lstStyle>
          <a:p>
            <a:pPr lvl="0"/>
            <a:r>
              <a:rPr lang="en-US" dirty="0"/>
              <a:t>Insert subtitle or description</a:t>
            </a:r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30" hasCustomPrompt="1"/>
          </p:nvPr>
        </p:nvSpPr>
        <p:spPr>
          <a:xfrm>
            <a:off x="6926580" y="1087210"/>
            <a:ext cx="1700584" cy="1697866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44089556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Qu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249406"/>
            <a:ext cx="8408353" cy="581342"/>
          </a:xfr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Month 00, 0000 (if needed)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27164" y="4732020"/>
            <a:ext cx="291549" cy="274320"/>
          </a:xfrm>
        </p:spPr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1950" y="830748"/>
            <a:ext cx="8412480" cy="346075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230187" indent="0">
              <a:buNone/>
              <a:defRPr/>
            </a:lvl2pPr>
            <a:lvl3pPr marL="460375" indent="0">
              <a:buNone/>
              <a:defRPr/>
            </a:lvl3pPr>
            <a:lvl4pPr marL="682625" indent="0">
              <a:buNone/>
              <a:defRPr/>
            </a:lvl4pPr>
            <a:lvl5pPr marL="911225" indent="0">
              <a:buNone/>
              <a:defRPr/>
            </a:lvl5pPr>
          </a:lstStyle>
          <a:p>
            <a:pPr lvl="0"/>
            <a:r>
              <a:rPr lang="en-US" dirty="0"/>
              <a:t>Insert subtitle or description</a:t>
            </a:r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29" hasCustomPrompt="1"/>
          </p:nvPr>
        </p:nvSpPr>
        <p:spPr>
          <a:xfrm>
            <a:off x="6079982" y="1087210"/>
            <a:ext cx="1231106" cy="1229138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30" hasCustomPrompt="1"/>
          </p:nvPr>
        </p:nvSpPr>
        <p:spPr>
          <a:xfrm>
            <a:off x="1826419" y="1087210"/>
            <a:ext cx="1231106" cy="1229138"/>
          </a:xfrm>
          <a:custGeom>
            <a:avLst/>
            <a:gdLst>
              <a:gd name="connsiteX0" fmla="*/ 508988 w 1017976"/>
              <a:gd name="connsiteY0" fmla="*/ 0 h 1016348"/>
              <a:gd name="connsiteX1" fmla="*/ 1017976 w 1017976"/>
              <a:gd name="connsiteY1" fmla="*/ 508174 h 1016348"/>
              <a:gd name="connsiteX2" fmla="*/ 508988 w 1017976"/>
              <a:gd name="connsiteY2" fmla="*/ 1016348 h 1016348"/>
              <a:gd name="connsiteX3" fmla="*/ 0 w 1017976"/>
              <a:gd name="connsiteY3" fmla="*/ 508174 h 1016348"/>
              <a:gd name="connsiteX4" fmla="*/ 508988 w 1017976"/>
              <a:gd name="connsiteY4" fmla="*/ 0 h 101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976" h="1016348">
                <a:moveTo>
                  <a:pt x="508988" y="0"/>
                </a:moveTo>
                <a:cubicBezTo>
                  <a:pt x="790094" y="0"/>
                  <a:pt x="1017976" y="227517"/>
                  <a:pt x="1017976" y="508174"/>
                </a:cubicBezTo>
                <a:cubicBezTo>
                  <a:pt x="1017976" y="788831"/>
                  <a:pt x="790094" y="1016348"/>
                  <a:pt x="508988" y="1016348"/>
                </a:cubicBezTo>
                <a:cubicBezTo>
                  <a:pt x="227882" y="1016348"/>
                  <a:pt x="0" y="788831"/>
                  <a:pt x="0" y="508174"/>
                </a:cubicBezTo>
                <a:cubicBezTo>
                  <a:pt x="0" y="227517"/>
                  <a:pt x="227882" y="0"/>
                  <a:pt x="50898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95000"/>
              </a:schemeClr>
            </a:solidFill>
          </a:ln>
          <a:effectLst/>
        </p:spPr>
        <p:txBody>
          <a:bodyPr wrap="square" tIns="0" bIns="182880" anchor="b">
            <a:noAutofit/>
          </a:bodyPr>
          <a:lstStyle>
            <a:lvl1pPr algn="ctr">
              <a:buNone/>
              <a:defRPr sz="6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Image Holder</a:t>
            </a:r>
          </a:p>
        </p:txBody>
      </p:sp>
    </p:spTree>
    <p:extLst>
      <p:ext uri="{BB962C8B-B14F-4D97-AF65-F5344CB8AC3E}">
        <p14:creationId xmlns:p14="http://schemas.microsoft.com/office/powerpoint/2010/main" val="319702909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59" y="247503"/>
            <a:ext cx="8408353" cy="75438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950" y="1031082"/>
            <a:ext cx="8412163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0154" y="4754880"/>
            <a:ext cx="1600200" cy="18288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r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Month 00, 0000 (if needed)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 bwMode="gray">
          <a:xfrm>
            <a:off x="8629409" y="4732020"/>
            <a:ext cx="274320" cy="2743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8629409" y="4732020"/>
            <a:ext cx="274320" cy="274320"/>
          </a:xfrm>
          <a:prstGeom prst="rect">
            <a:avLst/>
          </a:prstGeom>
        </p:spPr>
        <p:txBody>
          <a:bodyPr vert="horz" lIns="0" tIns="0" rIns="0" bIns="18288" rtlCol="0" anchor="ctr">
            <a:normAutofit/>
          </a:bodyPr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39FF972-6058-4859-ADE8-D70EEBA9A66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041641" y="4754880"/>
            <a:ext cx="1600200" cy="182880"/>
          </a:xfrm>
          <a:prstGeom prst="rect">
            <a:avLst/>
          </a:prstGeom>
        </p:spPr>
        <p:txBody>
          <a:bodyPr lIns="0" tIns="0" rIns="0" bIns="0" anchor="b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US" sz="800" kern="1200" smtClean="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r>
              <a:rPr lang="en-US"/>
              <a:t>Footer (if needed)</a:t>
            </a:r>
          </a:p>
        </p:txBody>
      </p:sp>
      <p:pic>
        <p:nvPicPr>
          <p:cNvPr id="5" name="Picture 4" descr="ML_logo_blk_rgb_d_150.png">
            <a:extLst>
              <a:ext uri="{FF2B5EF4-FFF2-40B4-BE49-F238E27FC236}">
                <a16:creationId xmlns:a16="http://schemas.microsoft.com/office/drawing/2014/main" id="{93DC323B-ECEE-837B-7D8E-649C44881F87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/>
          <a:stretch>
            <a:fillRect/>
          </a:stretch>
        </p:blipFill>
        <p:spPr>
          <a:xfrm>
            <a:off x="371476" y="4761313"/>
            <a:ext cx="1371600" cy="21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1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799" r:id="rId2"/>
    <p:sldLayoutId id="2147483800" r:id="rId3"/>
    <p:sldLayoutId id="2147483870" r:id="rId4"/>
    <p:sldLayoutId id="2147483869" r:id="rId5"/>
    <p:sldLayoutId id="2147483868" r:id="rId6"/>
    <p:sldLayoutId id="2147483863" r:id="rId7"/>
    <p:sldLayoutId id="2147483872" r:id="rId8"/>
    <p:sldLayoutId id="2147483871" r:id="rId9"/>
    <p:sldLayoutId id="2147483873" r:id="rId10"/>
    <p:sldLayoutId id="2147483865" r:id="rId11"/>
    <p:sldLayoutId id="2147483824" r:id="rId12"/>
    <p:sldLayoutId id="2147483822" r:id="rId13"/>
    <p:sldLayoutId id="2147483859" r:id="rId14"/>
    <p:sldLayoutId id="2147483878" r:id="rId15"/>
    <p:sldLayoutId id="2147483877" r:id="rId16"/>
    <p:sldLayoutId id="2147483875" r:id="rId17"/>
    <p:sldLayoutId id="2147483876" r:id="rId18"/>
    <p:sldLayoutId id="2147483882" r:id="rId19"/>
    <p:sldLayoutId id="2147483802" r:id="rId20"/>
    <p:sldLayoutId id="2147483803" r:id="rId21"/>
    <p:sldLayoutId id="2147483867" r:id="rId22"/>
    <p:sldLayoutId id="2147483805" r:id="rId23"/>
    <p:sldLayoutId id="2147483806" r:id="rId24"/>
    <p:sldLayoutId id="2147483854" r:id="rId25"/>
    <p:sldLayoutId id="2147483836" r:id="rId26"/>
    <p:sldLayoutId id="2147483838" r:id="rId27"/>
    <p:sldLayoutId id="2147483829" r:id="rId28"/>
    <p:sldLayoutId id="2147483879" r:id="rId29"/>
    <p:sldLayoutId id="2147483831" r:id="rId30"/>
    <p:sldLayoutId id="2147483832" r:id="rId31"/>
    <p:sldLayoutId id="2147483866" r:id="rId32"/>
    <p:sldLayoutId id="2147483833" r:id="rId33"/>
    <p:sldLayoutId id="2147483834" r:id="rId34"/>
    <p:sldLayoutId id="2147483835" r:id="rId35"/>
    <p:sldLayoutId id="2147483823" r:id="rId36"/>
    <p:sldLayoutId id="2147483826" r:id="rId37"/>
    <p:sldLayoutId id="2147483837" r:id="rId38"/>
    <p:sldLayoutId id="2147483825" r:id="rId39"/>
    <p:sldLayoutId id="2147483731" r:id="rId40"/>
    <p:sldLayoutId id="2147483883" r:id="rId41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30188" indent="-230188" algn="l" defTabSz="914400" rtl="0" eaLnBrk="1" latinLnBrk="0" hangingPunct="1">
        <a:spcBef>
          <a:spcPts val="900"/>
        </a:spcBef>
        <a:spcAft>
          <a:spcPts val="0"/>
        </a:spcAft>
        <a:buFont typeface="Tahoma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0375" indent="-230188" algn="l" defTabSz="914400" rtl="0" eaLnBrk="1" latinLnBrk="0" hangingPunct="1">
        <a:spcBef>
          <a:spcPts val="600"/>
        </a:spcBef>
        <a:spcAft>
          <a:spcPts val="0"/>
        </a:spcAft>
        <a:buFont typeface="Tahoma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2250" algn="l" defTabSz="914400" rtl="0" eaLnBrk="1" latinLnBrk="0" hangingPunct="1">
        <a:spcBef>
          <a:spcPts val="600"/>
        </a:spcBef>
        <a:spcAft>
          <a:spcPts val="0"/>
        </a:spcAft>
        <a:buFont typeface="Tahoma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1225" indent="-228600" algn="l" defTabSz="914400" rtl="0" eaLnBrk="1" latinLnBrk="0" hangingPunct="1">
        <a:spcBef>
          <a:spcPts val="600"/>
        </a:spcBef>
        <a:spcAft>
          <a:spcPts val="0"/>
        </a:spcAft>
        <a:buFont typeface="Tahoma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1413" indent="-230188" algn="l" defTabSz="914400" rtl="0" eaLnBrk="1" latinLnBrk="0" hangingPunct="1">
        <a:spcBef>
          <a:spcPts val="600"/>
        </a:spcBef>
        <a:spcAft>
          <a:spcPts val="0"/>
        </a:spcAft>
        <a:buFont typeface="Tahoma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Tahoma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Tahoma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Tahoma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Tahoma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svg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/>
              <a:t>Retaliation and Litigation Avoidance in Employment Decisions</a:t>
            </a:r>
          </a:p>
          <a:p>
            <a:endParaRPr lang="en-US"/>
          </a:p>
          <a:p>
            <a:r>
              <a:rPr lang="en-US"/>
              <a:t>Ali M. Kliment | Morgan, Lewis &amp; Bockius LLP</a:t>
            </a:r>
          </a:p>
          <a:p>
            <a:r>
              <a:rPr lang="en-US"/>
              <a:t>UT-Battelle Labor and Employment Training | August 27, 2026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>
                <a:latin typeface="Impact" panose="020B0806030902050204" pitchFamily="34" charset="0"/>
              </a:rPr>
              <a:t>BEFORE THE DEMAND LETTER</a:t>
            </a:r>
            <a:endParaRPr lang="en-US" b="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99179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994BA-157B-FAA5-9FE6-1C53CA4AA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Federal Retaliation Statutes at a Glance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417E4-0D7D-8842-1952-458F435FE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031082"/>
            <a:ext cx="8412163" cy="39688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The Common Framework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67437-C812-E55F-EED4-766C9CC1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E46742-4B0B-900F-EF55-C15E99CF3B72}"/>
              </a:ext>
            </a:extLst>
          </p:cNvPr>
          <p:cNvSpPr/>
          <p:nvPr/>
        </p:nvSpPr>
        <p:spPr>
          <a:xfrm>
            <a:off x="369886" y="4112418"/>
            <a:ext cx="8404225" cy="4343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The legal framework is similar—the procedural rules are not.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F431ABF-E511-4621-4C79-CEF951E6B4BA}"/>
              </a:ext>
            </a:extLst>
          </p:cNvPr>
          <p:cNvGraphicFramePr>
            <a:graphicFrameLocks noGrp="1"/>
          </p:cNvGraphicFramePr>
          <p:nvPr/>
        </p:nvGraphicFramePr>
        <p:xfrm>
          <a:off x="369885" y="1434178"/>
          <a:ext cx="8404224" cy="246792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96701">
                  <a:extLst>
                    <a:ext uri="{9D8B030D-6E8A-4147-A177-3AD203B41FA5}">
                      <a16:colId xmlns:a16="http://schemas.microsoft.com/office/drawing/2014/main" val="1678329256"/>
                    </a:ext>
                  </a:extLst>
                </a:gridCol>
                <a:gridCol w="2116899">
                  <a:extLst>
                    <a:ext uri="{9D8B030D-6E8A-4147-A177-3AD203B41FA5}">
                      <a16:colId xmlns:a16="http://schemas.microsoft.com/office/drawing/2014/main" val="500417760"/>
                    </a:ext>
                  </a:extLst>
                </a:gridCol>
                <a:gridCol w="1966586">
                  <a:extLst>
                    <a:ext uri="{9D8B030D-6E8A-4147-A177-3AD203B41FA5}">
                      <a16:colId xmlns:a16="http://schemas.microsoft.com/office/drawing/2014/main" val="4131538618"/>
                    </a:ext>
                  </a:extLst>
                </a:gridCol>
                <a:gridCol w="2724038">
                  <a:extLst>
                    <a:ext uri="{9D8B030D-6E8A-4147-A177-3AD203B41FA5}">
                      <a16:colId xmlns:a16="http://schemas.microsoft.com/office/drawing/2014/main" val="2939314535"/>
                    </a:ext>
                  </a:extLst>
                </a:gridCol>
              </a:tblGrid>
              <a:tr h="35256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Statute</a:t>
                      </a:r>
                      <a:endParaRPr lang="en-US" sz="1400" dirty="0">
                        <a:effectLst/>
                        <a:latin typeface="+mj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Protected Activity</a:t>
                      </a:r>
                      <a:endParaRPr lang="en-US" sz="1400" dirty="0">
                        <a:effectLst/>
                        <a:latin typeface="+mj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Causation</a:t>
                      </a:r>
                      <a:endParaRPr lang="en-US" sz="1400" dirty="0">
                        <a:effectLst/>
                        <a:latin typeface="+mj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Administrative Exhaustion</a:t>
                      </a:r>
                      <a:endParaRPr lang="en-US" sz="1400" dirty="0">
                        <a:effectLst/>
                        <a:latin typeface="+mj-lt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T="0" marB="0"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388874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Title VII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Yes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But-for</a:t>
                      </a:r>
                    </a:p>
                  </a:txBody>
                  <a:tcPr marT="0" marB="0" anchor="ctr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EEOC</a:t>
                      </a: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945800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ADA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Yes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But-for</a:t>
                      </a:r>
                    </a:p>
                  </a:txBody>
                  <a:tcPr marT="0" marB="0" anchor="ctr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EEOC</a:t>
                      </a: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866842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ADEA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Yes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But-for</a:t>
                      </a:r>
                    </a:p>
                  </a:txBody>
                  <a:tcPr marT="0" marB="0" anchor="ctr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EEOC</a:t>
                      </a: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775808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FMLA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Yes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But-for</a:t>
                      </a:r>
                    </a:p>
                  </a:txBody>
                  <a:tcPr marT="0" marB="0" anchor="ctr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None</a:t>
                      </a: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232500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FLSA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Yes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But-for</a:t>
                      </a:r>
                    </a:p>
                  </a:txBody>
                  <a:tcPr marT="0" marB="0" anchor="ctr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None</a:t>
                      </a: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543829"/>
                  </a:ext>
                </a:extLst>
              </a:tr>
              <a:tr h="352561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OSHA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Yes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Contributing Evidence</a:t>
                      </a:r>
                    </a:p>
                  </a:txBody>
                  <a:tcPr marT="0" marB="0" anchor="ctr"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OSHA</a:t>
                      </a: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9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48324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2E654-5035-3934-77C3-3CED1639A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VII: Three Issues That Matter Most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D37B0-B3CA-CD89-843E-DC83C0DB5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031082"/>
            <a:ext cx="8412163" cy="37183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Title VII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25D03-06E7-0C00-E543-059C08468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FB6677-F773-BCA9-C4A9-26BFBE3F3F31}"/>
              </a:ext>
            </a:extLst>
          </p:cNvPr>
          <p:cNvGrpSpPr/>
          <p:nvPr/>
        </p:nvGrpSpPr>
        <p:grpSpPr>
          <a:xfrm>
            <a:off x="3132693" y="2487738"/>
            <a:ext cx="2874486" cy="1821216"/>
            <a:chOff x="3132693" y="2487737"/>
            <a:chExt cx="2874486" cy="2562133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832FD08-FE3A-AAF5-AED2-736B68B829CC}"/>
                </a:ext>
              </a:extLst>
            </p:cNvPr>
            <p:cNvCxnSpPr>
              <a:cxnSpLocks/>
            </p:cNvCxnSpPr>
            <p:nvPr/>
          </p:nvCxnSpPr>
          <p:spPr>
            <a:xfrm>
              <a:off x="3132693" y="2487737"/>
              <a:ext cx="0" cy="2562133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1EAFDF7-0B96-2462-1641-8731046AC6CA}"/>
                </a:ext>
              </a:extLst>
            </p:cNvPr>
            <p:cNvCxnSpPr>
              <a:cxnSpLocks/>
            </p:cNvCxnSpPr>
            <p:nvPr/>
          </p:nvCxnSpPr>
          <p:spPr>
            <a:xfrm>
              <a:off x="6007179" y="2487737"/>
              <a:ext cx="0" cy="2562133"/>
            </a:xfrm>
            <a:prstGeom prst="line">
              <a:avLst/>
            </a:prstGeom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C17588E-3794-D067-1626-7F5A81CB854E}"/>
              </a:ext>
            </a:extLst>
          </p:cNvPr>
          <p:cNvGrpSpPr/>
          <p:nvPr/>
        </p:nvGrpSpPr>
        <p:grpSpPr>
          <a:xfrm>
            <a:off x="365759" y="1513895"/>
            <a:ext cx="2659382" cy="2795059"/>
            <a:chOff x="365759" y="1513895"/>
            <a:chExt cx="2659382" cy="279505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6AC540A-812C-7675-A13E-30BE81C4AD5B}"/>
                </a:ext>
              </a:extLst>
            </p:cNvPr>
            <p:cNvSpPr/>
            <p:nvPr/>
          </p:nvSpPr>
          <p:spPr>
            <a:xfrm>
              <a:off x="365759" y="2487738"/>
              <a:ext cx="2659382" cy="182121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600" b="1" dirty="0">
                  <a:solidFill>
                    <a:schemeClr val="accent1"/>
                  </a:solidFill>
                </a:rPr>
                <a:t>Protected Activity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Opposition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Participation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Religious accommodation requests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A8B83DD-4813-D35A-E391-3B1C444136DC}"/>
                </a:ext>
              </a:extLst>
            </p:cNvPr>
            <p:cNvGrpSpPr/>
            <p:nvPr/>
          </p:nvGrpSpPr>
          <p:grpSpPr>
            <a:xfrm>
              <a:off x="1252071" y="1513895"/>
              <a:ext cx="886756" cy="886756"/>
              <a:chOff x="1252071" y="1513895"/>
              <a:chExt cx="886756" cy="88675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D6F79DF-F2ED-FEA2-9AA6-A35B4094BC11}"/>
                  </a:ext>
                </a:extLst>
              </p:cNvPr>
              <p:cNvGrpSpPr/>
              <p:nvPr/>
            </p:nvGrpSpPr>
            <p:grpSpPr>
              <a:xfrm>
                <a:off x="1252071" y="1513895"/>
                <a:ext cx="886756" cy="886756"/>
                <a:chOff x="1085407" y="1689841"/>
                <a:chExt cx="694944" cy="694944"/>
              </a:xfrm>
            </p:grpSpPr>
            <p:sp>
              <p:nvSpPr>
                <p:cNvPr id="8" name="Oval 7">
                  <a:extLst>
                    <a:ext uri="{FF2B5EF4-FFF2-40B4-BE49-F238E27FC236}">
                      <a16:creationId xmlns:a16="http://schemas.microsoft.com/office/drawing/2014/main" id="{593D74E0-0175-A48A-561D-A2BD518FC9FA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" name="Oval 8">
                  <a:extLst>
                    <a:ext uri="{FF2B5EF4-FFF2-40B4-BE49-F238E27FC236}">
                      <a16:creationId xmlns:a16="http://schemas.microsoft.com/office/drawing/2014/main" id="{1DB8802A-DB0E-E739-39C8-6BBDCF757209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33" name="Graphic 32">
                <a:extLst>
                  <a:ext uri="{FF2B5EF4-FFF2-40B4-BE49-F238E27FC236}">
                    <a16:creationId xmlns:a16="http://schemas.microsoft.com/office/drawing/2014/main" id="{60B0186B-2D72-3710-8C46-77D09DE4D8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518288" y="1740465"/>
                <a:ext cx="354322" cy="433616"/>
              </a:xfrm>
              <a:prstGeom prst="rect">
                <a:avLst/>
              </a:prstGeom>
            </p:spPr>
          </p:pic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ED7A35E-B13F-8A58-156B-0071B791AA3B}"/>
              </a:ext>
            </a:extLst>
          </p:cNvPr>
          <p:cNvGrpSpPr/>
          <p:nvPr/>
        </p:nvGrpSpPr>
        <p:grpSpPr>
          <a:xfrm>
            <a:off x="3240245" y="1513895"/>
            <a:ext cx="2659382" cy="2795059"/>
            <a:chOff x="3240245" y="1513895"/>
            <a:chExt cx="2659382" cy="279505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DDAAD0E-BEAF-A51E-8BBE-55C6C41A9630}"/>
                </a:ext>
              </a:extLst>
            </p:cNvPr>
            <p:cNvSpPr/>
            <p:nvPr/>
          </p:nvSpPr>
          <p:spPr>
            <a:xfrm>
              <a:off x="3240245" y="2487738"/>
              <a:ext cx="2659382" cy="182121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600" b="1" dirty="0">
                  <a:solidFill>
                    <a:schemeClr val="accent2"/>
                  </a:solidFill>
                </a:rPr>
                <a:t>Materially</a:t>
              </a:r>
              <a:br>
                <a:rPr lang="en-US" sz="1600" b="1" dirty="0">
                  <a:solidFill>
                    <a:schemeClr val="accent2"/>
                  </a:solidFill>
                </a:rPr>
              </a:br>
              <a:r>
                <a:rPr lang="en-US" sz="1600" b="1" dirty="0">
                  <a:solidFill>
                    <a:schemeClr val="accent2"/>
                  </a:solidFill>
                </a:rPr>
                <a:t>Adverse Action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i="1" dirty="0">
                  <a:solidFill>
                    <a:schemeClr val="tx1"/>
                  </a:solidFill>
                </a:rPr>
                <a:t>Burlington Northern</a:t>
              </a:r>
              <a:endParaRPr lang="en-US" sz="1600" i="1" dirty="0">
                <a:solidFill>
                  <a:schemeClr val="tx1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2420094-AD7B-24AE-F5DA-3D5E9B6A0570}"/>
                </a:ext>
              </a:extLst>
            </p:cNvPr>
            <p:cNvGrpSpPr/>
            <p:nvPr/>
          </p:nvGrpSpPr>
          <p:grpSpPr>
            <a:xfrm>
              <a:off x="4128621" y="1513895"/>
              <a:ext cx="886756" cy="886756"/>
              <a:chOff x="4128621" y="1513895"/>
              <a:chExt cx="886756" cy="886756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1301D2D-1486-8431-1C70-2E702C5042D1}"/>
                  </a:ext>
                </a:extLst>
              </p:cNvPr>
              <p:cNvGrpSpPr/>
              <p:nvPr/>
            </p:nvGrpSpPr>
            <p:grpSpPr>
              <a:xfrm>
                <a:off x="4128621" y="1513895"/>
                <a:ext cx="886756" cy="886756"/>
                <a:chOff x="1085407" y="1689841"/>
                <a:chExt cx="694944" cy="694944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ED6DC4F9-BD36-3C2B-75D5-65AB15929C35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C3165431-0B76-50E6-B164-40F73AEDB27C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278340A5-06E2-36D2-0FB8-47DB21692A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40804" y="1707645"/>
                <a:ext cx="462390" cy="413540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B3FC312-E09C-254D-52E2-2C61B78A1E29}"/>
              </a:ext>
            </a:extLst>
          </p:cNvPr>
          <p:cNvGrpSpPr/>
          <p:nvPr/>
        </p:nvGrpSpPr>
        <p:grpSpPr>
          <a:xfrm>
            <a:off x="6114730" y="1513895"/>
            <a:ext cx="2659382" cy="2795059"/>
            <a:chOff x="6114730" y="1513895"/>
            <a:chExt cx="2659382" cy="279505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606BE9F-363E-DA86-3FD7-B414F31FFFC0}"/>
                </a:ext>
              </a:extLst>
            </p:cNvPr>
            <p:cNvSpPr/>
            <p:nvPr/>
          </p:nvSpPr>
          <p:spPr>
            <a:xfrm>
              <a:off x="6114730" y="2487738"/>
              <a:ext cx="2659382" cy="182121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600" b="1" dirty="0">
                  <a:solidFill>
                    <a:srgbClr val="FF8B2A"/>
                  </a:solidFill>
                </a:rPr>
                <a:t>Causation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i="1" dirty="0">
                  <a:solidFill>
                    <a:schemeClr val="tx1"/>
                  </a:solidFill>
                </a:rPr>
                <a:t>Nassar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But-for causation</a:t>
              </a: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1FE2F96-184D-C9F9-D5E9-7586ECE23E96}"/>
                </a:ext>
              </a:extLst>
            </p:cNvPr>
            <p:cNvGrpSpPr/>
            <p:nvPr/>
          </p:nvGrpSpPr>
          <p:grpSpPr>
            <a:xfrm>
              <a:off x="7001042" y="1513895"/>
              <a:ext cx="886756" cy="886756"/>
              <a:chOff x="7001042" y="1513895"/>
              <a:chExt cx="886756" cy="886756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35C5F06-2F0A-F975-1766-B8D6F8A5B3C1}"/>
                  </a:ext>
                </a:extLst>
              </p:cNvPr>
              <p:cNvGrpSpPr/>
              <p:nvPr/>
            </p:nvGrpSpPr>
            <p:grpSpPr>
              <a:xfrm>
                <a:off x="7001042" y="1513895"/>
                <a:ext cx="886756" cy="886756"/>
                <a:chOff x="1085407" y="1689841"/>
                <a:chExt cx="694944" cy="694944"/>
              </a:xfrm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9DDB6C08-FE7E-8BCD-5F08-BB53E8EDE544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rgbClr val="FFBC85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71F42FD6-A94F-5804-8A83-2630C3A64FBE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5FF37F36-9DA1-D6C8-81F4-95D2BC8128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204500" y="1733323"/>
                <a:ext cx="470316" cy="41456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2145392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B77A7-5C34-0BA7-3825-01B63AE1E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 Retaliation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1235-BE6D-211F-D932-D2C531F3B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1" y="1031082"/>
            <a:ext cx="4210050" cy="3429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Protected Activity Includes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Requesting accommodation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Participating in ADA proceedings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Opposing disability discrimination</a:t>
            </a:r>
          </a:p>
          <a:p>
            <a:pPr marL="0" indent="0">
              <a:buNone/>
            </a:pPr>
            <a:r>
              <a:rPr lang="en-US" b="1" dirty="0"/>
              <a:t>Remember:</a:t>
            </a:r>
          </a:p>
          <a:p>
            <a:r>
              <a:rPr lang="en-US" dirty="0"/>
              <a:t>An employee may be protected even if the accommodation request is ultimately denied.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9E682-136D-135A-68EC-612DB6BB9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B1A87E9-41C1-57EE-51F0-D91392D2054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7037893" y="1730361"/>
            <a:ext cx="0" cy="261790"/>
          </a:xfrm>
          <a:prstGeom prst="straightConnector1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F6FBDF2-19E2-5189-3C3E-C48CDA841317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7037893" y="2653329"/>
            <a:ext cx="0" cy="261790"/>
          </a:xfrm>
          <a:prstGeom prst="straightConnector1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3B70B19-2836-118C-8353-F224E2C60138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7037893" y="3576297"/>
            <a:ext cx="0" cy="261789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514C9AD3-DEDB-0F6B-78FD-CFC24F5BB4F8}"/>
              </a:ext>
            </a:extLst>
          </p:cNvPr>
          <p:cNvSpPr/>
          <p:nvPr/>
        </p:nvSpPr>
        <p:spPr>
          <a:xfrm>
            <a:off x="5301673" y="1069183"/>
            <a:ext cx="3472440" cy="6611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Accommodation Request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CBA383-3EDF-04B6-D540-94E0F61B03EC}"/>
              </a:ext>
            </a:extLst>
          </p:cNvPr>
          <p:cNvSpPr/>
          <p:nvPr/>
        </p:nvSpPr>
        <p:spPr>
          <a:xfrm>
            <a:off x="5301673" y="1992151"/>
            <a:ext cx="3472440" cy="6611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Interactive Process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6E8ECD-8371-0D98-DBDF-27E46AD980B8}"/>
              </a:ext>
            </a:extLst>
          </p:cNvPr>
          <p:cNvSpPr/>
          <p:nvPr/>
        </p:nvSpPr>
        <p:spPr>
          <a:xfrm>
            <a:off x="5301673" y="2915119"/>
            <a:ext cx="3472440" cy="661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Employer Response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988997-C0C0-F988-693A-0B0A279C1BF4}"/>
              </a:ext>
            </a:extLst>
          </p:cNvPr>
          <p:cNvSpPr/>
          <p:nvPr/>
        </p:nvSpPr>
        <p:spPr>
          <a:xfrm>
            <a:off x="5301673" y="3838086"/>
            <a:ext cx="3472440" cy="6611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Potential Retaliation Risk</a:t>
            </a:r>
          </a:p>
        </p:txBody>
      </p:sp>
    </p:spTree>
    <p:extLst>
      <p:ext uri="{BB962C8B-B14F-4D97-AF65-F5344CB8AC3E}">
        <p14:creationId xmlns:p14="http://schemas.microsoft.com/office/powerpoint/2010/main" val="233721195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CCEAC-7A19-068D-36D8-EA61FFF49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Whistleblower Landscape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876F26-2023-A714-BEC6-DDA7979F2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AF090A2-15D2-602F-A0C4-97088B410B2D}"/>
              </a:ext>
            </a:extLst>
          </p:cNvPr>
          <p:cNvGrpSpPr/>
          <p:nvPr/>
        </p:nvGrpSpPr>
        <p:grpSpPr>
          <a:xfrm>
            <a:off x="5657269" y="2085259"/>
            <a:ext cx="3116843" cy="1247665"/>
            <a:chOff x="638351" y="4063943"/>
            <a:chExt cx="3116843" cy="124766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D1D7384-40B3-527B-83BE-0ABF66352C96}"/>
                </a:ext>
              </a:extLst>
            </p:cNvPr>
            <p:cNvSpPr/>
            <p:nvPr/>
          </p:nvSpPr>
          <p:spPr>
            <a:xfrm>
              <a:off x="638651" y="4063943"/>
              <a:ext cx="3116543" cy="493285"/>
            </a:xfrm>
            <a:prstGeom prst="rect">
              <a:avLst/>
            </a:prstGeom>
            <a:solidFill>
              <a:srgbClr val="FF8B2A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bIns="0" rtlCol="0" anchor="ctr"/>
            <a:lstStyle/>
            <a:p>
              <a:pPr algn="ctr">
                <a:spcAft>
                  <a:spcPts val="400"/>
                </a:spcAft>
              </a:pPr>
              <a:r>
                <a:rPr lang="en-US" sz="1600" b="1" dirty="0">
                  <a:solidFill>
                    <a:schemeClr val="bg1"/>
                  </a:solidFill>
                </a:rPr>
                <a:t>Key Question: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E1AC483-269E-48B9-BF5E-A8BE8507255B}"/>
                </a:ext>
              </a:extLst>
            </p:cNvPr>
            <p:cNvSpPr/>
            <p:nvPr/>
          </p:nvSpPr>
          <p:spPr>
            <a:xfrm>
              <a:off x="638351" y="4557228"/>
              <a:ext cx="3116843" cy="7543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37160" rtlCol="0" anchor="t" anchorCtr="0"/>
            <a:lstStyle/>
            <a:p>
              <a:pPr>
                <a:spcAft>
                  <a:spcPts val="400"/>
                </a:spcAft>
              </a:pPr>
              <a:r>
                <a:rPr lang="en-US" sz="1400" dirty="0">
                  <a:solidFill>
                    <a:schemeClr val="tx1"/>
                  </a:solidFill>
                </a:rPr>
                <a:t>What conduct triggered protection?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4736FB-B172-F743-2C19-6076E0E185FE}"/>
              </a:ext>
            </a:extLst>
          </p:cNvPr>
          <p:cNvGrpSpPr/>
          <p:nvPr/>
        </p:nvGrpSpPr>
        <p:grpSpPr>
          <a:xfrm>
            <a:off x="1053300" y="1069183"/>
            <a:ext cx="4105695" cy="3756817"/>
            <a:chOff x="2359749" y="540640"/>
            <a:chExt cx="4424501" cy="4048532"/>
          </a:xfrm>
        </p:grpSpPr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7FB3023E-CC72-1C2B-71C4-58B96B6DECF7}"/>
                </a:ext>
              </a:extLst>
            </p:cNvPr>
            <p:cNvSpPr/>
            <p:nvPr/>
          </p:nvSpPr>
          <p:spPr>
            <a:xfrm>
              <a:off x="2883325" y="965060"/>
              <a:ext cx="3377349" cy="3377349"/>
            </a:xfrm>
            <a:prstGeom prst="blockArc">
              <a:avLst>
                <a:gd name="adj1" fmla="val 13114286"/>
                <a:gd name="adj2" fmla="val 16200000"/>
                <a:gd name="adj3" fmla="val 39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50ED8BEE-CC9C-9635-75E4-1B97BA910683}"/>
                </a:ext>
              </a:extLst>
            </p:cNvPr>
            <p:cNvSpPr/>
            <p:nvPr/>
          </p:nvSpPr>
          <p:spPr>
            <a:xfrm>
              <a:off x="2883325" y="965060"/>
              <a:ext cx="3377349" cy="3377349"/>
            </a:xfrm>
            <a:prstGeom prst="blockArc">
              <a:avLst>
                <a:gd name="adj1" fmla="val 10028571"/>
                <a:gd name="adj2" fmla="val 13114286"/>
                <a:gd name="adj3" fmla="val 39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A829C8DA-34F2-D117-0EB6-A6742916008D}"/>
                </a:ext>
              </a:extLst>
            </p:cNvPr>
            <p:cNvSpPr/>
            <p:nvPr/>
          </p:nvSpPr>
          <p:spPr>
            <a:xfrm>
              <a:off x="2883325" y="965060"/>
              <a:ext cx="3377349" cy="3377349"/>
            </a:xfrm>
            <a:prstGeom prst="blockArc">
              <a:avLst>
                <a:gd name="adj1" fmla="val 6942857"/>
                <a:gd name="adj2" fmla="val 10028571"/>
                <a:gd name="adj3" fmla="val 39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6" name="Block Arc 15">
              <a:extLst>
                <a:ext uri="{FF2B5EF4-FFF2-40B4-BE49-F238E27FC236}">
                  <a16:creationId xmlns:a16="http://schemas.microsoft.com/office/drawing/2014/main" id="{562FF1C8-2E57-9BE0-30F3-8D59D02525C4}"/>
                </a:ext>
              </a:extLst>
            </p:cNvPr>
            <p:cNvSpPr/>
            <p:nvPr/>
          </p:nvSpPr>
          <p:spPr>
            <a:xfrm>
              <a:off x="2883325" y="965060"/>
              <a:ext cx="3377349" cy="3377349"/>
            </a:xfrm>
            <a:prstGeom prst="blockArc">
              <a:avLst>
                <a:gd name="adj1" fmla="val 3857143"/>
                <a:gd name="adj2" fmla="val 6942857"/>
                <a:gd name="adj3" fmla="val 39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CD3BD291-5D9A-ADEF-F257-ADFCE9F9E3B6}"/>
                </a:ext>
              </a:extLst>
            </p:cNvPr>
            <p:cNvSpPr/>
            <p:nvPr/>
          </p:nvSpPr>
          <p:spPr>
            <a:xfrm>
              <a:off x="2883325" y="965060"/>
              <a:ext cx="3377349" cy="3377349"/>
            </a:xfrm>
            <a:prstGeom prst="blockArc">
              <a:avLst>
                <a:gd name="adj1" fmla="val 771429"/>
                <a:gd name="adj2" fmla="val 3857143"/>
                <a:gd name="adj3" fmla="val 39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16F4D931-6326-E39D-1AD9-4BC7A399F50E}"/>
                </a:ext>
              </a:extLst>
            </p:cNvPr>
            <p:cNvSpPr/>
            <p:nvPr/>
          </p:nvSpPr>
          <p:spPr>
            <a:xfrm>
              <a:off x="2883325" y="965060"/>
              <a:ext cx="3377349" cy="3377349"/>
            </a:xfrm>
            <a:prstGeom prst="blockArc">
              <a:avLst>
                <a:gd name="adj1" fmla="val 19285714"/>
                <a:gd name="adj2" fmla="val 771429"/>
                <a:gd name="adj3" fmla="val 39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9" name="Block Arc 18">
              <a:extLst>
                <a:ext uri="{FF2B5EF4-FFF2-40B4-BE49-F238E27FC236}">
                  <a16:creationId xmlns:a16="http://schemas.microsoft.com/office/drawing/2014/main" id="{4B856EBC-25D9-BE52-E7CA-317F33D72A77}"/>
                </a:ext>
              </a:extLst>
            </p:cNvPr>
            <p:cNvSpPr/>
            <p:nvPr/>
          </p:nvSpPr>
          <p:spPr>
            <a:xfrm>
              <a:off x="2883325" y="965060"/>
              <a:ext cx="3377349" cy="3377349"/>
            </a:xfrm>
            <a:prstGeom prst="blockArc">
              <a:avLst>
                <a:gd name="adj1" fmla="val 16200000"/>
                <a:gd name="adj2" fmla="val 19285714"/>
                <a:gd name="adj3" fmla="val 3900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29996C3-B171-BBBE-15DD-C7B18669D8C9}"/>
                </a:ext>
              </a:extLst>
            </p:cNvPr>
            <p:cNvSpPr/>
            <p:nvPr/>
          </p:nvSpPr>
          <p:spPr>
            <a:xfrm>
              <a:off x="3654390" y="1951970"/>
              <a:ext cx="1835218" cy="1403529"/>
            </a:xfrm>
            <a:custGeom>
              <a:avLst/>
              <a:gdLst>
                <a:gd name="csX0" fmla="*/ 0 w 1306710"/>
                <a:gd name="csY0" fmla="*/ 653355 h 1306710"/>
                <a:gd name="csX1" fmla="*/ 653355 w 1306710"/>
                <a:gd name="csY1" fmla="*/ 0 h 1306710"/>
                <a:gd name="csX2" fmla="*/ 1306710 w 1306710"/>
                <a:gd name="csY2" fmla="*/ 653355 h 1306710"/>
                <a:gd name="csX3" fmla="*/ 653355 w 1306710"/>
                <a:gd name="csY3" fmla="*/ 1306710 h 1306710"/>
                <a:gd name="csX4" fmla="*/ 0 w 1306710"/>
                <a:gd name="csY4" fmla="*/ 653355 h 13067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306710" h="1306710">
                  <a:moveTo>
                    <a:pt x="0" y="653355"/>
                  </a:moveTo>
                  <a:cubicBezTo>
                    <a:pt x="0" y="292517"/>
                    <a:pt x="292517" y="0"/>
                    <a:pt x="653355" y="0"/>
                  </a:cubicBezTo>
                  <a:cubicBezTo>
                    <a:pt x="1014193" y="0"/>
                    <a:pt x="1306710" y="292517"/>
                    <a:pt x="1306710" y="653355"/>
                  </a:cubicBezTo>
                  <a:cubicBezTo>
                    <a:pt x="1306710" y="1014193"/>
                    <a:pt x="1014193" y="1306710"/>
                    <a:pt x="653355" y="1306710"/>
                  </a:cubicBezTo>
                  <a:cubicBezTo>
                    <a:pt x="292517" y="1306710"/>
                    <a:pt x="0" y="1014193"/>
                    <a:pt x="0" y="653355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non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400" b="1" kern="1200">
                  <a:solidFill>
                    <a:schemeClr val="accent1"/>
                  </a:solidFill>
                </a:rPr>
                <a:t>Whistleblower</a:t>
              </a:r>
              <a:br>
                <a:rPr lang="en-US" sz="1400" b="1" kern="1200" dirty="0">
                  <a:solidFill>
                    <a:schemeClr val="accent1"/>
                  </a:solidFill>
                </a:rPr>
              </a:br>
              <a:r>
                <a:rPr lang="en-US" sz="1400" b="1" kern="1200" dirty="0">
                  <a:solidFill>
                    <a:schemeClr val="accent1"/>
                  </a:solidFill>
                </a:rPr>
                <a:t>Statutes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D73970C-C340-D357-7C0E-0A5ABC31F5B7}"/>
                </a:ext>
              </a:extLst>
            </p:cNvPr>
            <p:cNvSpPr/>
            <p:nvPr/>
          </p:nvSpPr>
          <p:spPr>
            <a:xfrm>
              <a:off x="3973982" y="540640"/>
              <a:ext cx="1196036" cy="914697"/>
            </a:xfrm>
            <a:custGeom>
              <a:avLst/>
              <a:gdLst>
                <a:gd name="csX0" fmla="*/ 0 w 914697"/>
                <a:gd name="csY0" fmla="*/ 457349 h 914697"/>
                <a:gd name="csX1" fmla="*/ 457349 w 914697"/>
                <a:gd name="csY1" fmla="*/ 0 h 914697"/>
                <a:gd name="csX2" fmla="*/ 914698 w 914697"/>
                <a:gd name="csY2" fmla="*/ 457349 h 914697"/>
                <a:gd name="csX3" fmla="*/ 457349 w 914697"/>
                <a:gd name="csY3" fmla="*/ 914698 h 914697"/>
                <a:gd name="csX4" fmla="*/ 0 w 914697"/>
                <a:gd name="csY4" fmla="*/ 457349 h 914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4697" h="914697">
                  <a:moveTo>
                    <a:pt x="0" y="457349"/>
                  </a:moveTo>
                  <a:cubicBezTo>
                    <a:pt x="0" y="204762"/>
                    <a:pt x="204762" y="0"/>
                    <a:pt x="457349" y="0"/>
                  </a:cubicBezTo>
                  <a:cubicBezTo>
                    <a:pt x="709936" y="0"/>
                    <a:pt x="914698" y="204762"/>
                    <a:pt x="914698" y="457349"/>
                  </a:cubicBezTo>
                  <a:cubicBezTo>
                    <a:pt x="914698" y="709936"/>
                    <a:pt x="709936" y="914698"/>
                    <a:pt x="457349" y="914698"/>
                  </a:cubicBezTo>
                  <a:cubicBezTo>
                    <a:pt x="204762" y="914698"/>
                    <a:pt x="0" y="709936"/>
                    <a:pt x="0" y="4573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000" kern="1200" dirty="0"/>
                <a:t>False</a:t>
              </a:r>
              <a:br>
                <a:rPr lang="en-US" sz="1000" kern="1200" dirty="0"/>
              </a:br>
              <a:r>
                <a:rPr lang="en-US" sz="1000" kern="1200" dirty="0"/>
                <a:t>Claims Act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D4687217-1A8F-6DBC-44DC-C9DC2415406E}"/>
                </a:ext>
              </a:extLst>
            </p:cNvPr>
            <p:cNvSpPr/>
            <p:nvPr/>
          </p:nvSpPr>
          <p:spPr>
            <a:xfrm>
              <a:off x="5295868" y="1191417"/>
              <a:ext cx="1196036" cy="914697"/>
            </a:xfrm>
            <a:custGeom>
              <a:avLst/>
              <a:gdLst>
                <a:gd name="csX0" fmla="*/ 0 w 914697"/>
                <a:gd name="csY0" fmla="*/ 457349 h 914697"/>
                <a:gd name="csX1" fmla="*/ 457349 w 914697"/>
                <a:gd name="csY1" fmla="*/ 0 h 914697"/>
                <a:gd name="csX2" fmla="*/ 914698 w 914697"/>
                <a:gd name="csY2" fmla="*/ 457349 h 914697"/>
                <a:gd name="csX3" fmla="*/ 457349 w 914697"/>
                <a:gd name="csY3" fmla="*/ 914698 h 914697"/>
                <a:gd name="csX4" fmla="*/ 0 w 914697"/>
                <a:gd name="csY4" fmla="*/ 457349 h 914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4697" h="914697">
                  <a:moveTo>
                    <a:pt x="0" y="457349"/>
                  </a:moveTo>
                  <a:cubicBezTo>
                    <a:pt x="0" y="204762"/>
                    <a:pt x="204762" y="0"/>
                    <a:pt x="457349" y="0"/>
                  </a:cubicBezTo>
                  <a:cubicBezTo>
                    <a:pt x="709936" y="0"/>
                    <a:pt x="914698" y="204762"/>
                    <a:pt x="914698" y="457349"/>
                  </a:cubicBezTo>
                  <a:cubicBezTo>
                    <a:pt x="914698" y="709936"/>
                    <a:pt x="709936" y="914698"/>
                    <a:pt x="457349" y="914698"/>
                  </a:cubicBezTo>
                  <a:cubicBezTo>
                    <a:pt x="204762" y="914698"/>
                    <a:pt x="0" y="709936"/>
                    <a:pt x="0" y="4573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000" kern="1200" dirty="0"/>
                <a:t>Sarbanes-Oxley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8A22AA0-721D-056C-97C3-1001BF2F1157}"/>
                </a:ext>
              </a:extLst>
            </p:cNvPr>
            <p:cNvSpPr/>
            <p:nvPr/>
          </p:nvSpPr>
          <p:spPr>
            <a:xfrm>
              <a:off x="5588214" y="2551136"/>
              <a:ext cx="1196036" cy="914697"/>
            </a:xfrm>
            <a:custGeom>
              <a:avLst/>
              <a:gdLst>
                <a:gd name="csX0" fmla="*/ 0 w 914697"/>
                <a:gd name="csY0" fmla="*/ 457349 h 914697"/>
                <a:gd name="csX1" fmla="*/ 457349 w 914697"/>
                <a:gd name="csY1" fmla="*/ 0 h 914697"/>
                <a:gd name="csX2" fmla="*/ 914698 w 914697"/>
                <a:gd name="csY2" fmla="*/ 457349 h 914697"/>
                <a:gd name="csX3" fmla="*/ 457349 w 914697"/>
                <a:gd name="csY3" fmla="*/ 914698 h 914697"/>
                <a:gd name="csX4" fmla="*/ 0 w 914697"/>
                <a:gd name="csY4" fmla="*/ 457349 h 914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4697" h="914697">
                  <a:moveTo>
                    <a:pt x="0" y="457349"/>
                  </a:moveTo>
                  <a:cubicBezTo>
                    <a:pt x="0" y="204762"/>
                    <a:pt x="204762" y="0"/>
                    <a:pt x="457349" y="0"/>
                  </a:cubicBezTo>
                  <a:cubicBezTo>
                    <a:pt x="709936" y="0"/>
                    <a:pt x="914698" y="204762"/>
                    <a:pt x="914698" y="457349"/>
                  </a:cubicBezTo>
                  <a:cubicBezTo>
                    <a:pt x="914698" y="709936"/>
                    <a:pt x="709936" y="914698"/>
                    <a:pt x="457349" y="914698"/>
                  </a:cubicBezTo>
                  <a:cubicBezTo>
                    <a:pt x="204762" y="914698"/>
                    <a:pt x="0" y="709936"/>
                    <a:pt x="0" y="4573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000" kern="1200" dirty="0"/>
                <a:t>Dodd-Frank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81FBBB8-47A3-89A2-5CB2-2C2A8CAC0DB3}"/>
                </a:ext>
              </a:extLst>
            </p:cNvPr>
            <p:cNvSpPr/>
            <p:nvPr/>
          </p:nvSpPr>
          <p:spPr>
            <a:xfrm>
              <a:off x="4733442" y="3674475"/>
              <a:ext cx="1196036" cy="914697"/>
            </a:xfrm>
            <a:custGeom>
              <a:avLst/>
              <a:gdLst>
                <a:gd name="csX0" fmla="*/ 0 w 914697"/>
                <a:gd name="csY0" fmla="*/ 457349 h 914697"/>
                <a:gd name="csX1" fmla="*/ 457349 w 914697"/>
                <a:gd name="csY1" fmla="*/ 0 h 914697"/>
                <a:gd name="csX2" fmla="*/ 914698 w 914697"/>
                <a:gd name="csY2" fmla="*/ 457349 h 914697"/>
                <a:gd name="csX3" fmla="*/ 457349 w 914697"/>
                <a:gd name="csY3" fmla="*/ 914698 h 914697"/>
                <a:gd name="csX4" fmla="*/ 0 w 914697"/>
                <a:gd name="csY4" fmla="*/ 457349 h 914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4697" h="914697">
                  <a:moveTo>
                    <a:pt x="0" y="457349"/>
                  </a:moveTo>
                  <a:cubicBezTo>
                    <a:pt x="0" y="204762"/>
                    <a:pt x="204762" y="0"/>
                    <a:pt x="457349" y="0"/>
                  </a:cubicBezTo>
                  <a:cubicBezTo>
                    <a:pt x="709936" y="0"/>
                    <a:pt x="914698" y="204762"/>
                    <a:pt x="914698" y="457349"/>
                  </a:cubicBezTo>
                  <a:cubicBezTo>
                    <a:pt x="914698" y="709936"/>
                    <a:pt x="709936" y="914698"/>
                    <a:pt x="457349" y="914698"/>
                  </a:cubicBezTo>
                  <a:cubicBezTo>
                    <a:pt x="204762" y="914698"/>
                    <a:pt x="0" y="709936"/>
                    <a:pt x="0" y="4573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000" kern="1200" dirty="0"/>
                <a:t>FIRREA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4AE3CA1-13EA-5091-5C48-39CA0574D907}"/>
                </a:ext>
              </a:extLst>
            </p:cNvPr>
            <p:cNvSpPr/>
            <p:nvPr/>
          </p:nvSpPr>
          <p:spPr>
            <a:xfrm>
              <a:off x="3214522" y="3674475"/>
              <a:ext cx="1196036" cy="914697"/>
            </a:xfrm>
            <a:custGeom>
              <a:avLst/>
              <a:gdLst>
                <a:gd name="csX0" fmla="*/ 0 w 914697"/>
                <a:gd name="csY0" fmla="*/ 457349 h 914697"/>
                <a:gd name="csX1" fmla="*/ 457349 w 914697"/>
                <a:gd name="csY1" fmla="*/ 0 h 914697"/>
                <a:gd name="csX2" fmla="*/ 914698 w 914697"/>
                <a:gd name="csY2" fmla="*/ 457349 h 914697"/>
                <a:gd name="csX3" fmla="*/ 457349 w 914697"/>
                <a:gd name="csY3" fmla="*/ 914698 h 914697"/>
                <a:gd name="csX4" fmla="*/ 0 w 914697"/>
                <a:gd name="csY4" fmla="*/ 457349 h 914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4697" h="914697">
                  <a:moveTo>
                    <a:pt x="0" y="457349"/>
                  </a:moveTo>
                  <a:cubicBezTo>
                    <a:pt x="0" y="204762"/>
                    <a:pt x="204762" y="0"/>
                    <a:pt x="457349" y="0"/>
                  </a:cubicBezTo>
                  <a:cubicBezTo>
                    <a:pt x="709936" y="0"/>
                    <a:pt x="914698" y="204762"/>
                    <a:pt x="914698" y="457349"/>
                  </a:cubicBezTo>
                  <a:cubicBezTo>
                    <a:pt x="914698" y="709936"/>
                    <a:pt x="709936" y="914698"/>
                    <a:pt x="457349" y="914698"/>
                  </a:cubicBezTo>
                  <a:cubicBezTo>
                    <a:pt x="204762" y="914698"/>
                    <a:pt x="0" y="709936"/>
                    <a:pt x="0" y="4573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000" kern="1200" dirty="0"/>
                <a:t>ACA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345F2B7-5491-AEA0-B05F-9C4D9CD4798C}"/>
                </a:ext>
              </a:extLst>
            </p:cNvPr>
            <p:cNvSpPr/>
            <p:nvPr/>
          </p:nvSpPr>
          <p:spPr>
            <a:xfrm>
              <a:off x="2359749" y="2551136"/>
              <a:ext cx="1196036" cy="914697"/>
            </a:xfrm>
            <a:custGeom>
              <a:avLst/>
              <a:gdLst>
                <a:gd name="csX0" fmla="*/ 0 w 914697"/>
                <a:gd name="csY0" fmla="*/ 457349 h 914697"/>
                <a:gd name="csX1" fmla="*/ 457349 w 914697"/>
                <a:gd name="csY1" fmla="*/ 0 h 914697"/>
                <a:gd name="csX2" fmla="*/ 914698 w 914697"/>
                <a:gd name="csY2" fmla="*/ 457349 h 914697"/>
                <a:gd name="csX3" fmla="*/ 457349 w 914697"/>
                <a:gd name="csY3" fmla="*/ 914698 h 914697"/>
                <a:gd name="csX4" fmla="*/ 0 w 914697"/>
                <a:gd name="csY4" fmla="*/ 457349 h 914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4697" h="914697">
                  <a:moveTo>
                    <a:pt x="0" y="457349"/>
                  </a:moveTo>
                  <a:cubicBezTo>
                    <a:pt x="0" y="204762"/>
                    <a:pt x="204762" y="0"/>
                    <a:pt x="457349" y="0"/>
                  </a:cubicBezTo>
                  <a:cubicBezTo>
                    <a:pt x="709936" y="0"/>
                    <a:pt x="914698" y="204762"/>
                    <a:pt x="914698" y="457349"/>
                  </a:cubicBezTo>
                  <a:cubicBezTo>
                    <a:pt x="914698" y="709936"/>
                    <a:pt x="709936" y="914698"/>
                    <a:pt x="457349" y="914698"/>
                  </a:cubicBezTo>
                  <a:cubicBezTo>
                    <a:pt x="204762" y="914698"/>
                    <a:pt x="0" y="709936"/>
                    <a:pt x="0" y="4573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000" kern="1200" dirty="0"/>
                <a:t>CFPB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BEEA299-1C09-CF94-E3FC-7D12009D17AC}"/>
                </a:ext>
              </a:extLst>
            </p:cNvPr>
            <p:cNvSpPr/>
            <p:nvPr/>
          </p:nvSpPr>
          <p:spPr>
            <a:xfrm>
              <a:off x="2652096" y="1191417"/>
              <a:ext cx="1196036" cy="914697"/>
            </a:xfrm>
            <a:custGeom>
              <a:avLst/>
              <a:gdLst>
                <a:gd name="csX0" fmla="*/ 0 w 914697"/>
                <a:gd name="csY0" fmla="*/ 457349 h 914697"/>
                <a:gd name="csX1" fmla="*/ 457349 w 914697"/>
                <a:gd name="csY1" fmla="*/ 0 h 914697"/>
                <a:gd name="csX2" fmla="*/ 914698 w 914697"/>
                <a:gd name="csY2" fmla="*/ 457349 h 914697"/>
                <a:gd name="csX3" fmla="*/ 457349 w 914697"/>
                <a:gd name="csY3" fmla="*/ 914698 h 914697"/>
                <a:gd name="csX4" fmla="*/ 0 w 914697"/>
                <a:gd name="csY4" fmla="*/ 457349 h 9146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914697" h="914697">
                  <a:moveTo>
                    <a:pt x="0" y="457349"/>
                  </a:moveTo>
                  <a:cubicBezTo>
                    <a:pt x="0" y="204762"/>
                    <a:pt x="204762" y="0"/>
                    <a:pt x="457349" y="0"/>
                  </a:cubicBezTo>
                  <a:cubicBezTo>
                    <a:pt x="709936" y="0"/>
                    <a:pt x="914698" y="204762"/>
                    <a:pt x="914698" y="457349"/>
                  </a:cubicBezTo>
                  <a:cubicBezTo>
                    <a:pt x="914698" y="709936"/>
                    <a:pt x="709936" y="914698"/>
                    <a:pt x="457349" y="914698"/>
                  </a:cubicBezTo>
                  <a:cubicBezTo>
                    <a:pt x="204762" y="914698"/>
                    <a:pt x="0" y="709936"/>
                    <a:pt x="0" y="457349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44500"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en-US" sz="1000" kern="1200" dirty="0"/>
                <a:t>Pennsylvania Whistleblower</a:t>
              </a:r>
              <a:br>
                <a:rPr lang="en-US" sz="1000" kern="1200" dirty="0"/>
              </a:br>
              <a:r>
                <a:rPr lang="en-US" sz="1000" kern="1200" dirty="0"/>
                <a:t>Law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E5C5A31-A57D-20BC-60C1-AE65085CEDCC}"/>
              </a:ext>
            </a:extLst>
          </p:cNvPr>
          <p:cNvGrpSpPr/>
          <p:nvPr/>
        </p:nvGrpSpPr>
        <p:grpSpPr>
          <a:xfrm>
            <a:off x="6707831" y="1067790"/>
            <a:ext cx="886756" cy="886756"/>
            <a:chOff x="1993747" y="1043644"/>
            <a:chExt cx="886756" cy="88675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B2468317-479C-41E9-BBBB-57C0817CADE1}"/>
                </a:ext>
              </a:extLst>
            </p:cNvPr>
            <p:cNvSpPr/>
            <p:nvPr/>
          </p:nvSpPr>
          <p:spPr>
            <a:xfrm>
              <a:off x="1993747" y="1043644"/>
              <a:ext cx="886756" cy="886756"/>
            </a:xfrm>
            <a:prstGeom prst="ellipse">
              <a:avLst/>
            </a:prstGeom>
            <a:solidFill>
              <a:srgbClr val="FFBC85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C1DE77D-6A7A-CB8C-4C40-AF32FB7E89A2}"/>
                </a:ext>
              </a:extLst>
            </p:cNvPr>
            <p:cNvSpPr/>
            <p:nvPr/>
          </p:nvSpPr>
          <p:spPr>
            <a:xfrm>
              <a:off x="2085394" y="1135291"/>
              <a:ext cx="703462" cy="7034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FF8B2A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080689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61C7A65-67B2-5818-A571-68B5F373E36B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4569936" y="1878807"/>
            <a:ext cx="0" cy="404536"/>
          </a:xfrm>
          <a:prstGeom prst="straightConnector1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0BF715-26CE-1554-9985-B10E651F73F9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4569936" y="3339192"/>
            <a:ext cx="0" cy="404536"/>
          </a:xfrm>
          <a:prstGeom prst="straightConnector1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709DA99-BB2B-1F54-1DCC-E6AA99B1C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SOX After Murray v. UBS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CA2A7-515F-1CFD-656D-D1AB393D2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367B72-70ED-3305-A79E-40DF4BA320FE}"/>
              </a:ext>
            </a:extLst>
          </p:cNvPr>
          <p:cNvSpPr/>
          <p:nvPr/>
        </p:nvSpPr>
        <p:spPr>
          <a:xfrm>
            <a:off x="365759" y="1069183"/>
            <a:ext cx="8408354" cy="8096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chemeClr val="accent2"/>
                </a:solidFill>
              </a:rPr>
              <a:t>Murray (2024)</a:t>
            </a:r>
          </a:p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chemeClr val="tx1"/>
                </a:solidFill>
              </a:rPr>
              <a:t>Employee must prove: </a:t>
            </a:r>
            <a:r>
              <a:rPr lang="en-US" sz="1600" dirty="0">
                <a:solidFill>
                  <a:schemeClr val="tx1"/>
                </a:solidFill>
              </a:rPr>
              <a:t>Protected activity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C19758-E250-C30E-CC4F-0333377F0F0A}"/>
              </a:ext>
            </a:extLst>
          </p:cNvPr>
          <p:cNvSpPr/>
          <p:nvPr/>
        </p:nvSpPr>
        <p:spPr>
          <a:xfrm>
            <a:off x="365759" y="2283343"/>
            <a:ext cx="8408354" cy="10558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chemeClr val="accent4"/>
                </a:solidFill>
              </a:rPr>
              <a:t>Contributing factor</a:t>
            </a:r>
          </a:p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chemeClr val="tx1"/>
                </a:solidFill>
              </a:rPr>
              <a:t>Employer must prove: </a:t>
            </a:r>
            <a:r>
              <a:rPr lang="en-US" sz="1600" dirty="0">
                <a:solidFill>
                  <a:schemeClr val="tx1"/>
                </a:solidFill>
              </a:rPr>
              <a:t>Same decision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2C4369-957C-2AD1-0610-0966FA892884}"/>
              </a:ext>
            </a:extLst>
          </p:cNvPr>
          <p:cNvSpPr/>
          <p:nvPr/>
        </p:nvSpPr>
        <p:spPr>
          <a:xfrm>
            <a:off x="365759" y="3743728"/>
            <a:ext cx="8408354" cy="661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chemeClr val="accent1"/>
                </a:solidFill>
              </a:rPr>
              <a:t>Clear and convincing evidence</a:t>
            </a:r>
          </a:p>
        </p:txBody>
      </p:sp>
    </p:spTree>
    <p:extLst>
      <p:ext uri="{BB962C8B-B14F-4D97-AF65-F5344CB8AC3E}">
        <p14:creationId xmlns:p14="http://schemas.microsoft.com/office/powerpoint/2010/main" val="4089323712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53D38-A868-79BF-4CC5-02F4CBC5F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23EE6F-71DC-DDAC-571A-0CDCA9196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1753959"/>
            <a:ext cx="7044444" cy="1635581"/>
          </a:xfrm>
        </p:spPr>
        <p:txBody>
          <a:bodyPr/>
          <a:lstStyle/>
          <a:p>
            <a:r>
              <a:rPr lang="en-US"/>
              <a:t>Section II – Litigation Avoidance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301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2D9E2-ABC1-2290-6CE4-D5F464457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3F229-551A-0A04-5AB6-1441DEA8D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235758"/>
            <a:ext cx="8408353" cy="754380"/>
          </a:xfrm>
        </p:spPr>
        <p:txBody>
          <a:bodyPr/>
          <a:lstStyle/>
          <a:p>
            <a:r>
              <a:rPr lang="en-US"/>
              <a:t>Five Ways to Help Avoid Litigation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6DD459-38EE-8254-08D2-B2B3AEBC8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/>
              <a:t>If a complaint is made, take it seriously.</a:t>
            </a:r>
          </a:p>
          <a:p>
            <a:r>
              <a:rPr lang="en-US" sz="2000"/>
              <a:t>Conduct a prompt and thorough, well-documented investigation.</a:t>
            </a:r>
          </a:p>
          <a:p>
            <a:r>
              <a:rPr lang="en-US" sz="2000"/>
              <a:t>Performance management should be thoughtful, consistent and well-documented.</a:t>
            </a:r>
          </a:p>
          <a:p>
            <a:r>
              <a:rPr lang="en-US" sz="2000"/>
              <a:t>Discipline must follow standard process and have factual support</a:t>
            </a:r>
          </a:p>
          <a:p>
            <a:r>
              <a:rPr lang="en-US" sz="2000"/>
              <a:t>Termination must, again, be well supported, follow process and be consistent with past practice/practice for others.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E8F60-6B95-28F8-249D-A3CA70FB4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5236" y="4732020"/>
            <a:ext cx="275008" cy="274320"/>
          </a:xfrm>
        </p:spPr>
        <p:txBody>
          <a:bodyPr/>
          <a:lstStyle/>
          <a:p>
            <a:fld id="{1CD582F8-09C7-4834-9CB0-B472C8B9829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366904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5DC08-E9DC-BF97-4C8C-B54CA152A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62ABA01-FE60-1B1E-E5B6-2E55BB2B3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Manager Conduct After a Complaint: Avoiding Retaliation Risk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028794-FF54-C315-0E91-171C8179F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C739DD-EBFC-3CD1-FA78-C31D6FDB82D7}"/>
              </a:ext>
            </a:extLst>
          </p:cNvPr>
          <p:cNvSpPr/>
          <p:nvPr/>
        </p:nvSpPr>
        <p:spPr>
          <a:xfrm>
            <a:off x="2761351" y="978636"/>
            <a:ext cx="3716593" cy="5088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2"/>
                </a:solidFill>
              </a:rPr>
              <a:t>“Ever since she complained…”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1DCC82-30A1-0232-BA1E-434B98E94109}"/>
              </a:ext>
            </a:extLst>
          </p:cNvPr>
          <p:cNvSpPr/>
          <p:nvPr/>
        </p:nvSpPr>
        <p:spPr>
          <a:xfrm>
            <a:off x="2170062" y="1669166"/>
            <a:ext cx="4792120" cy="5088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/>
              <a:t>“We can’t trust her after she went to HR.”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9125874-A2DD-3BE2-9D81-FEAE6D88D97B}"/>
              </a:ext>
            </a:extLst>
          </p:cNvPr>
          <p:cNvSpPr/>
          <p:nvPr/>
        </p:nvSpPr>
        <p:spPr>
          <a:xfrm>
            <a:off x="2356875" y="2403575"/>
            <a:ext cx="4418494" cy="5088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/>
              <a:t>“He clearly isn’t happy here anymore.”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6F3AE9D-4041-AFF5-62FE-087DB7ED29DC}"/>
              </a:ext>
            </a:extLst>
          </p:cNvPr>
          <p:cNvSpPr/>
          <p:nvPr/>
        </p:nvSpPr>
        <p:spPr>
          <a:xfrm>
            <a:off x="2761351" y="3137984"/>
            <a:ext cx="3823642" cy="5088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/>
              <a:t>“Why didn’t he raise this before?”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C535790-FE0C-E333-EED6-DC6F39A33E1E}"/>
              </a:ext>
            </a:extLst>
          </p:cNvPr>
          <p:cNvSpPr/>
          <p:nvPr/>
        </p:nvSpPr>
        <p:spPr>
          <a:xfrm>
            <a:off x="1731298" y="3899202"/>
            <a:ext cx="5669649" cy="508819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/>
              <a:t>“We were already thinking about terminating her.”</a:t>
            </a:r>
          </a:p>
        </p:txBody>
      </p:sp>
    </p:spTree>
    <p:extLst>
      <p:ext uri="{BB962C8B-B14F-4D97-AF65-F5344CB8AC3E}">
        <p14:creationId xmlns:p14="http://schemas.microsoft.com/office/powerpoint/2010/main" val="398233496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4224E-8429-51F4-E31B-BB2B5F42B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CF54B8A-B3F0-C1AD-146C-DFEAD8267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Investigations as Litigation-Avoidance Tools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143CDC-600B-4FAD-2838-35C10A815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8D1987E-B1E5-AD65-C22C-C326233CE3FB}"/>
              </a:ext>
            </a:extLst>
          </p:cNvPr>
          <p:cNvSpPr/>
          <p:nvPr/>
        </p:nvSpPr>
        <p:spPr>
          <a:xfrm>
            <a:off x="1349205" y="1400702"/>
            <a:ext cx="3218985" cy="147939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>
                <a:solidFill>
                  <a:schemeClr val="bg2"/>
                </a:solidFill>
              </a:rPr>
              <a:t>Define the allegations and scope before interviews.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2A8F129-9624-49BB-D55F-00C31FDAFF05}"/>
              </a:ext>
            </a:extLst>
          </p:cNvPr>
          <p:cNvSpPr/>
          <p:nvPr/>
        </p:nvSpPr>
        <p:spPr>
          <a:xfrm>
            <a:off x="4611308" y="1400702"/>
            <a:ext cx="3218985" cy="14793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>
                <a:solidFill>
                  <a:schemeClr val="bg2"/>
                </a:solidFill>
              </a:rPr>
              <a:t>Plan communications and post-investigation anti-retaliation safeguards.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246E1AC-7DAB-4A27-8EBD-ACA0764E908B}"/>
              </a:ext>
            </a:extLst>
          </p:cNvPr>
          <p:cNvSpPr/>
          <p:nvPr/>
        </p:nvSpPr>
        <p:spPr>
          <a:xfrm>
            <a:off x="1349205" y="3037036"/>
            <a:ext cx="3218985" cy="14793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>
                <a:solidFill>
                  <a:schemeClr val="bg2"/>
                </a:solidFill>
              </a:rPr>
              <a:t>Select an independent, credible, competent investigator.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80DF383-2463-E2B9-85CD-96147A488721}"/>
              </a:ext>
            </a:extLst>
          </p:cNvPr>
          <p:cNvSpPr/>
          <p:nvPr/>
        </p:nvSpPr>
        <p:spPr>
          <a:xfrm>
            <a:off x="4611308" y="3037036"/>
            <a:ext cx="3218985" cy="14793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100"/>
              </a:spcAft>
              <a:defRPr sz="1900">
                <a:solidFill>
                  <a:srgbClr val="2D2D2D"/>
                </a:solidFill>
              </a:defRPr>
            </a:pPr>
            <a:r>
              <a:rPr lang="en-US">
                <a:solidFill>
                  <a:schemeClr val="bg2"/>
                </a:solidFill>
              </a:rPr>
              <a:t>Preserve evidence early; document key findings and credibility determinations.</a:t>
            </a:r>
          </a:p>
        </p:txBody>
      </p:sp>
    </p:spTree>
    <p:extLst>
      <p:ext uri="{BB962C8B-B14F-4D97-AF65-F5344CB8AC3E}">
        <p14:creationId xmlns:p14="http://schemas.microsoft.com/office/powerpoint/2010/main" val="185095977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4404B-1122-571F-1C13-CB6ED163B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E3CA9-9BD1-C375-004D-1C32C671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Management After Protected Activity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9343F7-2ED6-F00F-B601-37BF5A5D2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8FF0C5D5-CBE2-31DA-C6A1-1B1314D24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1254723"/>
              </p:ext>
            </p:extLst>
          </p:nvPr>
        </p:nvGraphicFramePr>
        <p:xfrm>
          <a:off x="365759" y="1163859"/>
          <a:ext cx="8420100" cy="2815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607571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45E6D-BD20-27F8-A58A-C4FF7A013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Preventing Retaliation, Preventing Litigation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E472C-8A71-5B41-32FB-74BF289CA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auto">
              <a:spcAft>
                <a:spcPts val="700"/>
              </a:spcAft>
              <a:buNone/>
              <a:defRPr sz="1900">
                <a:solidFill>
                  <a:srgbClr val="2B2B2B"/>
                </a:solidFill>
              </a:defRPr>
            </a:pPr>
            <a:r>
              <a:rPr lang="en-US"/>
              <a:t>Five Moments That Change the Case</a:t>
            </a:r>
            <a:endParaRPr lang="en-US">
              <a:solidFill>
                <a:srgbClr val="2B2B2B"/>
              </a:solidFill>
            </a:endParaRPr>
          </a:p>
          <a:p>
            <a:pPr marL="0" indent="0" fontAlgn="auto">
              <a:spcAft>
                <a:spcPts val="700"/>
              </a:spcAft>
              <a:buNone/>
              <a:defRPr sz="1900">
                <a:solidFill>
                  <a:srgbClr val="2B2B2B"/>
                </a:solidFill>
              </a:defRPr>
            </a:pPr>
            <a:r>
              <a:rPr lang="en-US">
                <a:solidFill>
                  <a:srgbClr val="2B2B2B"/>
                </a:solidFill>
              </a:rPr>
              <a:t>1. The Complaint — recognize protected activity.</a:t>
            </a:r>
          </a:p>
          <a:p>
            <a:pPr marL="0" indent="0" fontAlgn="auto">
              <a:spcAft>
                <a:spcPts val="700"/>
              </a:spcAft>
              <a:buNone/>
              <a:defRPr sz="1900">
                <a:solidFill>
                  <a:srgbClr val="2B2B2B"/>
                </a:solidFill>
              </a:defRPr>
            </a:pPr>
            <a:r>
              <a:rPr lang="en-US">
                <a:solidFill>
                  <a:srgbClr val="2B2B2B"/>
                </a:solidFill>
              </a:rPr>
              <a:t>2. The Investigation — create a defensible response.</a:t>
            </a:r>
          </a:p>
          <a:p>
            <a:pPr marL="0" indent="0" fontAlgn="auto">
              <a:spcAft>
                <a:spcPts val="700"/>
              </a:spcAft>
              <a:buNone/>
              <a:defRPr sz="1900">
                <a:solidFill>
                  <a:srgbClr val="2B2B2B"/>
                </a:solidFill>
              </a:defRPr>
            </a:pPr>
            <a:r>
              <a:rPr lang="en-US">
                <a:solidFill>
                  <a:srgbClr val="2B2B2B"/>
                </a:solidFill>
              </a:rPr>
              <a:t>3. The Aftermath — prevent retaliation while managing performance.</a:t>
            </a:r>
          </a:p>
          <a:p>
            <a:pPr marL="0" indent="0" fontAlgn="auto">
              <a:spcAft>
                <a:spcPts val="700"/>
              </a:spcAft>
              <a:buNone/>
              <a:defRPr sz="1900">
                <a:solidFill>
                  <a:srgbClr val="2B2B2B"/>
                </a:solidFill>
              </a:defRPr>
            </a:pPr>
            <a:r>
              <a:rPr lang="en-US">
                <a:solidFill>
                  <a:srgbClr val="2B2B2B"/>
                </a:solidFill>
              </a:rPr>
              <a:t>4. The Employment Decision — test timing, comparators, consistency, and documentation.</a:t>
            </a:r>
          </a:p>
          <a:p>
            <a:pPr marL="0" indent="0" fontAlgn="auto">
              <a:spcAft>
                <a:spcPts val="700"/>
              </a:spcAft>
              <a:buNone/>
              <a:defRPr sz="1900">
                <a:solidFill>
                  <a:srgbClr val="2B2B2B"/>
                </a:solidFill>
              </a:defRPr>
            </a:pPr>
            <a:r>
              <a:rPr lang="en-US">
                <a:solidFill>
                  <a:srgbClr val="2B2B2B"/>
                </a:solidFill>
              </a:rPr>
              <a:t>5. The Litigation Test — view the record through the viewpoint of the EEOC, opposing counsel, judge, and jury.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D9B6DD-DB40-8B98-B7DB-B79FFEE3E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145178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500F7-F433-9190-0DB9-F76ED5E66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D8811-FE5C-2978-1420-BE7303FD9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Documentation:  Evidence Before Advocacy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3E38E-363F-583E-FF30-7307C690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5392A77-DBBC-4720-4E0B-CEAEF712B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39895411"/>
              </p:ext>
            </p:extLst>
          </p:nvPr>
        </p:nvGraphicFramePr>
        <p:xfrm>
          <a:off x="361949" y="1176823"/>
          <a:ext cx="8412163" cy="3429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6463379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B980-3A3A-84F5-2BBC-B4FB3BDE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8A8C7-3355-EE44-5332-F58B82C0F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Discipline: Helping Reduce Retaliation Risk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36A9E-0AB7-2803-99C5-1373F2D90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Five Questions Before Any Discipline</a:t>
            </a:r>
          </a:p>
          <a:p>
            <a:pPr marL="290513" indent="-290513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Was performance documented before the complaint?</a:t>
            </a:r>
          </a:p>
          <a:p>
            <a:pPr marL="290513" indent="-290513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Has HR reviewed timing?</a:t>
            </a:r>
          </a:p>
          <a:p>
            <a:pPr marL="290513" indent="-290513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Are comparators treated consistently?</a:t>
            </a:r>
          </a:p>
          <a:p>
            <a:pPr marL="290513" indent="-290513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Would this decision look reasonable to a jury?</a:t>
            </a:r>
          </a:p>
          <a:p>
            <a:pPr marL="290513" indent="-290513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Can we explain the decision in one sentence?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2289B-CD4F-69C3-286E-027CB768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F8FE37-DD71-82D1-E098-1C1D271CA303}"/>
              </a:ext>
            </a:extLst>
          </p:cNvPr>
          <p:cNvSpPr/>
          <p:nvPr/>
        </p:nvSpPr>
        <p:spPr>
          <a:xfrm>
            <a:off x="369886" y="3515518"/>
            <a:ext cx="8404225" cy="4343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chemeClr val="bg1"/>
                </a:solidFill>
              </a:rPr>
              <a:t>Think Like a Jury</a:t>
            </a:r>
          </a:p>
        </p:txBody>
      </p:sp>
    </p:spTree>
    <p:extLst>
      <p:ext uri="{BB962C8B-B14F-4D97-AF65-F5344CB8AC3E}">
        <p14:creationId xmlns:p14="http://schemas.microsoft.com/office/powerpoint/2010/main" val="305453309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8C499-4634-C174-2A33-2B32A0A73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C5FD7-7E19-B09D-9775-E9B2D677D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Consistency, Comparators, and Exceptions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7D8188-A454-2377-0B73-E6B802B4A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63069BC-2E69-6923-F2BA-B8347A348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019053"/>
              </p:ext>
            </p:extLst>
          </p:nvPr>
        </p:nvGraphicFramePr>
        <p:xfrm>
          <a:off x="362108" y="1271015"/>
          <a:ext cx="8412164" cy="2618935"/>
        </p:xfrm>
        <a:graphic>
          <a:graphicData uri="http://schemas.openxmlformats.org/drawingml/2006/table">
            <a:tbl>
              <a:tblPr/>
              <a:tblGrid>
                <a:gridCol w="4206082">
                  <a:extLst>
                    <a:ext uri="{9D8B030D-6E8A-4147-A177-3AD203B41FA5}">
                      <a16:colId xmlns:a16="http://schemas.microsoft.com/office/drawing/2014/main" val="940017253"/>
                    </a:ext>
                  </a:extLst>
                </a:gridCol>
                <a:gridCol w="4206082">
                  <a:extLst>
                    <a:ext uri="{9D8B030D-6E8A-4147-A177-3AD203B41FA5}">
                      <a16:colId xmlns:a16="http://schemas.microsoft.com/office/drawing/2014/main" val="3475033771"/>
                    </a:ext>
                  </a:extLst>
                </a:gridCol>
              </a:tblGrid>
              <a:tr h="5237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What Creates Risk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/>
                        <a:t>What Strengthens the Record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64001"/>
                  </a:ext>
                </a:extLst>
              </a:tr>
              <a:tr h="5237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/>
                        <a:t>Inconsistent enforcement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Apply policies consistently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703485"/>
                  </a:ext>
                </a:extLst>
              </a:tr>
              <a:tr h="5237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/>
                        <a:t>Unexplained exceptions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Document legitimate distinctions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9063869"/>
                  </a:ext>
                </a:extLst>
              </a:tr>
              <a:tr h="5237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/>
                        <a:t>Changing explanations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Identify and maintain the actual rationale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7067951"/>
                  </a:ext>
                </a:extLst>
              </a:tr>
              <a:tr h="52378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0"/>
                        <a:t>After-the-fact comparator analysis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Compare similarly situated employees </a:t>
                      </a:r>
                      <a:r>
                        <a:rPr lang="en-US" b="1" dirty="0"/>
                        <a:t>before</a:t>
                      </a:r>
                      <a:r>
                        <a:rPr lang="en-US" dirty="0"/>
                        <a:t> acting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866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676438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FBD7A-5ED6-2AB1-AB30-FB7ABA67A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E69C9-6C07-4BAC-728E-42ECEFDD5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Termination Decisions:  What the Record Should Show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41F39-534B-AE9D-EBA7-B1F66EA2A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039EF75-AB10-962B-FAF4-4294F652B1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1102362"/>
              </p:ext>
            </p:extLst>
          </p:nvPr>
        </p:nvGraphicFramePr>
        <p:xfrm>
          <a:off x="365759" y="1366292"/>
          <a:ext cx="8412480" cy="2410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9918751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07D0F-7620-2519-598F-FD66B097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7A4C9D-49CA-1B1F-06E3-2E085502B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Litigation Test:  Five Questions Before You Act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6AFFE2F-F2A1-5038-97C1-D0AB1BA3E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spcAft>
                <a:spcPts val="1100"/>
              </a:spcAft>
              <a:buFont typeface="+mj-lt"/>
              <a:buAutoNum type="arabicPeriod"/>
              <a:defRPr sz="1900">
                <a:solidFill>
                  <a:srgbClr val="2D2D2D"/>
                </a:solidFill>
              </a:defRPr>
            </a:pPr>
            <a:r>
              <a:rPr lang="en-US"/>
              <a:t>What protected activity occurred, and who knew about it?</a:t>
            </a:r>
          </a:p>
          <a:p>
            <a:pPr marL="457200" indent="-457200">
              <a:spcAft>
                <a:spcPts val="1100"/>
              </a:spcAft>
              <a:buFont typeface="+mj-lt"/>
              <a:buAutoNum type="arabicPeriod"/>
              <a:defRPr sz="1900">
                <a:solidFill>
                  <a:srgbClr val="2D2D2D"/>
                </a:solidFill>
              </a:defRPr>
            </a:pPr>
            <a:r>
              <a:rPr lang="en-US"/>
              <a:t>What evidence shows the legitimate reason existed independently?</a:t>
            </a:r>
          </a:p>
          <a:p>
            <a:pPr marL="457200" indent="-457200">
              <a:spcAft>
                <a:spcPts val="1100"/>
              </a:spcAft>
              <a:buFont typeface="+mj-lt"/>
              <a:buAutoNum type="arabicPeriod"/>
              <a:defRPr sz="1900">
                <a:solidFill>
                  <a:srgbClr val="2D2D2D"/>
                </a:solidFill>
              </a:defRPr>
            </a:pPr>
            <a:r>
              <a:rPr lang="en-US"/>
              <a:t>Would we make the same decision for a comparable employee?</a:t>
            </a:r>
          </a:p>
          <a:p>
            <a:pPr marL="457200" indent="-457200">
              <a:spcAft>
                <a:spcPts val="1100"/>
              </a:spcAft>
              <a:buFont typeface="+mj-lt"/>
              <a:buAutoNum type="arabicPeriod"/>
              <a:defRPr sz="1900">
                <a:solidFill>
                  <a:srgbClr val="2D2D2D"/>
                </a:solidFill>
              </a:defRPr>
            </a:pPr>
            <a:r>
              <a:rPr lang="en-US"/>
              <a:t>Are our documents, decisionmakers, and explanations consistent?</a:t>
            </a:r>
          </a:p>
          <a:p>
            <a:pPr marL="457200" indent="-457200">
              <a:spcAft>
                <a:spcPts val="1100"/>
              </a:spcAft>
              <a:buFont typeface="+mj-lt"/>
              <a:buAutoNum type="arabicPeriod"/>
              <a:defRPr sz="1900">
                <a:solidFill>
                  <a:srgbClr val="2D2D2D"/>
                </a:solidFill>
              </a:defRPr>
            </a:pPr>
            <a:r>
              <a:rPr lang="en-US"/>
              <a:t>How will the timeline look to the EEOC, opposing counsel, judge, and jury?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CC6DCF-1537-7881-5AB3-AC913860D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585308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Takeaways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/>
              <a:t>Retaliation claims are sometimes more significant or difficult to litigate than other types of employment claims and must be taken seriously</a:t>
            </a:r>
          </a:p>
          <a:p>
            <a:r>
              <a:rPr lang="en-US"/>
              <a:t>Recognize protected activity early—even informal complaints.</a:t>
            </a:r>
          </a:p>
          <a:p>
            <a:r>
              <a:rPr lang="en-US"/>
              <a:t>Aftermath matters: response, timing, changed treatment, manager communications, documentation.</a:t>
            </a:r>
          </a:p>
          <a:p>
            <a:r>
              <a:rPr lang="en-US"/>
              <a:t>Use investigations, privilege, documentation, and pre-decision review to reduce litigation risk.</a:t>
            </a:r>
          </a:p>
          <a:p>
            <a:r>
              <a:rPr lang="en-US"/>
              <a:t>Continue legitimate performance management; test consistency, comparators, and the preexisting record.</a:t>
            </a:r>
          </a:p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7828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994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841D-94A6-4F95-A1D5-4A2F3AE92889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87403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10660-04D4-904C-655D-D72A21F54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A3629-41B8-5889-93AB-CBEA153D0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235758"/>
            <a:ext cx="8408353" cy="754380"/>
          </a:xfrm>
        </p:spPr>
        <p:txBody>
          <a:bodyPr/>
          <a:lstStyle/>
          <a:p>
            <a:r>
              <a:rPr lang="en-US"/>
              <a:t>Two Perspectives, One Story: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A6274-08A8-410B-FEF6-DDBE560F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35236" y="4732020"/>
            <a:ext cx="275008" cy="274320"/>
          </a:xfrm>
        </p:spPr>
        <p:txBody>
          <a:bodyPr/>
          <a:lstStyle/>
          <a:p>
            <a:fld id="{1CD582F8-09C7-4834-9CB0-B472C8B9829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00EFF54-8D04-F503-5CB7-94C21C0BC3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5273896"/>
              </p:ext>
            </p:extLst>
          </p:nvPr>
        </p:nvGraphicFramePr>
        <p:xfrm>
          <a:off x="546577" y="811717"/>
          <a:ext cx="8229599" cy="35200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090426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53884" y="2037432"/>
            <a:ext cx="7044444" cy="1635581"/>
          </a:xfrm>
        </p:spPr>
        <p:txBody>
          <a:bodyPr/>
          <a:lstStyle/>
          <a:p>
            <a:r>
              <a:rPr lang="en-US"/>
              <a:t>Section I - Retaliation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23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70319-BCFA-7A43-49A1-2243824AB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10D455-85E5-0ADF-B4EE-F07C10271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Retaliation Cases Matter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2BEBF8-7F7A-81B7-CCFA-DDD074B8E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A09DB-AC57-4D6A-EB3B-CD127B1B1D66}"/>
              </a:ext>
            </a:extLst>
          </p:cNvPr>
          <p:cNvSpPr txBox="1">
            <a:spLocks/>
          </p:cNvSpPr>
          <p:nvPr/>
        </p:nvSpPr>
        <p:spPr>
          <a:xfrm>
            <a:off x="361950" y="1031082"/>
            <a:ext cx="8412163" cy="41621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188" indent="-230188" algn="l" defTabSz="914400" rtl="0" eaLnBrk="1" latinLnBrk="0" hangingPunct="1">
              <a:spcBef>
                <a:spcPts val="900"/>
              </a:spcBef>
              <a:spcAft>
                <a:spcPts val="0"/>
              </a:spcAft>
              <a:buFont typeface="Tahoma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0375" indent="-230188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Tahoma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225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Tahoma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1225" indent="-22860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Tahoma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1413" indent="-230188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Tahoma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Tahoma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Tahoma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Tahoma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Tahoma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Tahoma" pitchFamily="34" charset="0"/>
              <a:buNone/>
            </a:pPr>
            <a:r>
              <a:rPr lang="en-US" b="1"/>
              <a:t>Why employers lose retaliation cases</a:t>
            </a:r>
          </a:p>
          <a:p>
            <a:pPr fontAlgn="auto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CD5191-FD29-731D-1B03-C3F666F8523D}"/>
              </a:ext>
            </a:extLst>
          </p:cNvPr>
          <p:cNvGrpSpPr/>
          <p:nvPr/>
        </p:nvGrpSpPr>
        <p:grpSpPr>
          <a:xfrm>
            <a:off x="365759" y="1538947"/>
            <a:ext cx="1563152" cy="2921135"/>
            <a:chOff x="365759" y="1538947"/>
            <a:chExt cx="1563152" cy="292113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B8C26C-DD9F-9211-3CF0-2A8B78AB60AC}"/>
                </a:ext>
              </a:extLst>
            </p:cNvPr>
            <p:cNvSpPr/>
            <p:nvPr/>
          </p:nvSpPr>
          <p:spPr>
            <a:xfrm>
              <a:off x="365759" y="2512789"/>
              <a:ext cx="1563152" cy="194729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400" b="1" dirty="0">
                  <a:solidFill>
                    <a:schemeClr val="accent1"/>
                  </a:solidFill>
                </a:rPr>
                <a:t>Complaint</a:t>
              </a:r>
              <a:endParaRPr lang="en-US" sz="1200" b="1" dirty="0">
                <a:solidFill>
                  <a:schemeClr val="accent1"/>
                </a:solidFill>
              </a:endParaRPr>
            </a:p>
            <a:p>
              <a:pPr>
                <a:spcAft>
                  <a:spcPts val="90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Claims often survive failed discrimination claims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08663CE-1E12-1A8F-5B96-3F2EE48B25B1}"/>
                </a:ext>
              </a:extLst>
            </p:cNvPr>
            <p:cNvGrpSpPr/>
            <p:nvPr/>
          </p:nvGrpSpPr>
          <p:grpSpPr>
            <a:xfrm>
              <a:off x="703956" y="1538947"/>
              <a:ext cx="886756" cy="886756"/>
              <a:chOff x="703956" y="1538947"/>
              <a:chExt cx="886756" cy="886756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9149074-4A9B-8AAA-31A0-F8A1FC881D9D}"/>
                  </a:ext>
                </a:extLst>
              </p:cNvPr>
              <p:cNvGrpSpPr/>
              <p:nvPr/>
            </p:nvGrpSpPr>
            <p:grpSpPr>
              <a:xfrm>
                <a:off x="703956" y="1538947"/>
                <a:ext cx="886756" cy="886756"/>
                <a:chOff x="1085407" y="1689841"/>
                <a:chExt cx="694944" cy="694944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4CAD1AAE-EBF5-2BFF-F2C7-BA64C4E2CE19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7D97AB4D-8E9B-9E9C-397F-ADD106F1036F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4EB3F93D-A254-0DB0-B629-BB87EEC845F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872714" y="1792025"/>
                <a:ext cx="539716" cy="403550"/>
                <a:chOff x="3238546" y="1571627"/>
                <a:chExt cx="2669475" cy="1995990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111D4F16-8823-5BB6-B543-A2B27EAD8D9A}"/>
                    </a:ext>
                  </a:extLst>
                </p:cNvPr>
                <p:cNvSpPr/>
                <p:nvPr/>
              </p:nvSpPr>
              <p:spPr>
                <a:xfrm>
                  <a:off x="3440771" y="2569027"/>
                  <a:ext cx="151245" cy="76881"/>
                </a:xfrm>
                <a:custGeom>
                  <a:avLst/>
                  <a:gdLst>
                    <a:gd name="connsiteX0" fmla="*/ 130722 w 151245"/>
                    <a:gd name="connsiteY0" fmla="*/ 55872 h 76881"/>
                    <a:gd name="connsiteX1" fmla="*/ 115577 w 151245"/>
                    <a:gd name="connsiteY1" fmla="*/ 722 h 76881"/>
                    <a:gd name="connsiteX2" fmla="*/ 20518 w 151245"/>
                    <a:gd name="connsiteY2" fmla="*/ 21010 h 76881"/>
                    <a:gd name="connsiteX3" fmla="*/ 35758 w 151245"/>
                    <a:gd name="connsiteY3" fmla="*/ 76160 h 76881"/>
                    <a:gd name="connsiteX4" fmla="*/ 130817 w 151245"/>
                    <a:gd name="connsiteY4" fmla="*/ 55872 h 76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245" h="76881">
                      <a:moveTo>
                        <a:pt x="130722" y="55872"/>
                      </a:moveTo>
                      <a:cubicBezTo>
                        <a:pt x="166631" y="48156"/>
                        <a:pt x="151487" y="-6898"/>
                        <a:pt x="115577" y="722"/>
                      </a:cubicBezTo>
                      <a:lnTo>
                        <a:pt x="20518" y="21010"/>
                      </a:lnTo>
                      <a:cubicBezTo>
                        <a:pt x="-15391" y="28725"/>
                        <a:pt x="-247" y="83780"/>
                        <a:pt x="35758" y="76160"/>
                      </a:cubicBezTo>
                      <a:cubicBezTo>
                        <a:pt x="67476" y="69397"/>
                        <a:pt x="99099" y="62634"/>
                        <a:pt x="130817" y="5587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5633E9A-DF0B-E616-CCB8-F3E182EFF8BF}"/>
                    </a:ext>
                  </a:extLst>
                </p:cNvPr>
                <p:cNvSpPr/>
                <p:nvPr/>
              </p:nvSpPr>
              <p:spPr>
                <a:xfrm>
                  <a:off x="3475728" y="2733238"/>
                  <a:ext cx="151335" cy="76881"/>
                </a:xfrm>
                <a:custGeom>
                  <a:avLst/>
                  <a:gdLst>
                    <a:gd name="connsiteX0" fmla="*/ 115577 w 151335"/>
                    <a:gd name="connsiteY0" fmla="*/ 722 h 76881"/>
                    <a:gd name="connsiteX1" fmla="*/ 20518 w 151335"/>
                    <a:gd name="connsiteY1" fmla="*/ 21010 h 76881"/>
                    <a:gd name="connsiteX2" fmla="*/ 35758 w 151335"/>
                    <a:gd name="connsiteY2" fmla="*/ 76160 h 76881"/>
                    <a:gd name="connsiteX3" fmla="*/ 130817 w 151335"/>
                    <a:gd name="connsiteY3" fmla="*/ 55872 h 76881"/>
                    <a:gd name="connsiteX4" fmla="*/ 115577 w 151335"/>
                    <a:gd name="connsiteY4" fmla="*/ 722 h 768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335" h="76881">
                      <a:moveTo>
                        <a:pt x="115577" y="722"/>
                      </a:moveTo>
                      <a:cubicBezTo>
                        <a:pt x="83859" y="7485"/>
                        <a:pt x="52236" y="14247"/>
                        <a:pt x="20518" y="21010"/>
                      </a:cubicBezTo>
                      <a:cubicBezTo>
                        <a:pt x="-15391" y="28725"/>
                        <a:pt x="-247" y="83780"/>
                        <a:pt x="35758" y="76160"/>
                      </a:cubicBezTo>
                      <a:cubicBezTo>
                        <a:pt x="67476" y="69397"/>
                        <a:pt x="99099" y="62634"/>
                        <a:pt x="130817" y="55872"/>
                      </a:cubicBezTo>
                      <a:cubicBezTo>
                        <a:pt x="166727" y="48156"/>
                        <a:pt x="151582" y="-6898"/>
                        <a:pt x="115577" y="7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C0AF17AA-0F4A-70C2-671A-6D2FF3005563}"/>
                    </a:ext>
                  </a:extLst>
                </p:cNvPr>
                <p:cNvSpPr/>
                <p:nvPr/>
              </p:nvSpPr>
              <p:spPr>
                <a:xfrm>
                  <a:off x="5643517" y="2159643"/>
                  <a:ext cx="264504" cy="101074"/>
                </a:xfrm>
                <a:custGeom>
                  <a:avLst/>
                  <a:gdLst>
                    <a:gd name="connsiteX0" fmla="*/ 228836 w 264504"/>
                    <a:gd name="connsiteY0" fmla="*/ 722 h 101074"/>
                    <a:gd name="connsiteX1" fmla="*/ 20524 w 264504"/>
                    <a:gd name="connsiteY1" fmla="*/ 45204 h 101074"/>
                    <a:gd name="connsiteX2" fmla="*/ 35669 w 264504"/>
                    <a:gd name="connsiteY2" fmla="*/ 100353 h 101074"/>
                    <a:gd name="connsiteX3" fmla="*/ 243980 w 264504"/>
                    <a:gd name="connsiteY3" fmla="*/ 55871 h 101074"/>
                    <a:gd name="connsiteX4" fmla="*/ 228836 w 264504"/>
                    <a:gd name="connsiteY4" fmla="*/ 722 h 1010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4504" h="101074">
                      <a:moveTo>
                        <a:pt x="228836" y="722"/>
                      </a:moveTo>
                      <a:cubicBezTo>
                        <a:pt x="159398" y="15581"/>
                        <a:pt x="89961" y="30344"/>
                        <a:pt x="20524" y="45204"/>
                      </a:cubicBezTo>
                      <a:cubicBezTo>
                        <a:pt x="-15385" y="52919"/>
                        <a:pt x="-241" y="107973"/>
                        <a:pt x="35669" y="100353"/>
                      </a:cubicBezTo>
                      <a:cubicBezTo>
                        <a:pt x="105106" y="85494"/>
                        <a:pt x="174543" y="70731"/>
                        <a:pt x="243980" y="55871"/>
                      </a:cubicBezTo>
                      <a:cubicBezTo>
                        <a:pt x="279890" y="48156"/>
                        <a:pt x="264745" y="-6898"/>
                        <a:pt x="228836" y="72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80FF4C23-50EB-0EBD-5E02-13797D17FE98}"/>
                    </a:ext>
                  </a:extLst>
                </p:cNvPr>
                <p:cNvSpPr/>
                <p:nvPr/>
              </p:nvSpPr>
              <p:spPr>
                <a:xfrm>
                  <a:off x="5360568" y="1601397"/>
                  <a:ext cx="184892" cy="226205"/>
                </a:xfrm>
                <a:custGeom>
                  <a:avLst/>
                  <a:gdLst>
                    <a:gd name="connsiteX0" fmla="*/ 130213 w 184892"/>
                    <a:gd name="connsiteY0" fmla="*/ 12423 h 226205"/>
                    <a:gd name="connsiteX1" fmla="*/ 5340 w 184892"/>
                    <a:gd name="connsiteY1" fmla="*/ 184921 h 226205"/>
                    <a:gd name="connsiteX2" fmla="*/ 54679 w 184892"/>
                    <a:gd name="connsiteY2" fmla="*/ 213782 h 226205"/>
                    <a:gd name="connsiteX3" fmla="*/ 179552 w 184892"/>
                    <a:gd name="connsiteY3" fmla="*/ 41284 h 226205"/>
                    <a:gd name="connsiteX4" fmla="*/ 130213 w 184892"/>
                    <a:gd name="connsiteY4" fmla="*/ 12423 h 22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4892" h="226205">
                      <a:moveTo>
                        <a:pt x="130213" y="12423"/>
                      </a:moveTo>
                      <a:lnTo>
                        <a:pt x="5340" y="184921"/>
                      </a:lnTo>
                      <a:cubicBezTo>
                        <a:pt x="-16282" y="214734"/>
                        <a:pt x="33343" y="243309"/>
                        <a:pt x="54679" y="213782"/>
                      </a:cubicBezTo>
                      <a:cubicBezTo>
                        <a:pt x="96304" y="156251"/>
                        <a:pt x="137928" y="98720"/>
                        <a:pt x="179552" y="41284"/>
                      </a:cubicBezTo>
                      <a:cubicBezTo>
                        <a:pt x="201174" y="11471"/>
                        <a:pt x="151549" y="-17104"/>
                        <a:pt x="130213" y="1242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AF8859D6-BE11-E537-2EA9-EF8132894431}"/>
                    </a:ext>
                  </a:extLst>
                </p:cNvPr>
                <p:cNvSpPr/>
                <p:nvPr/>
              </p:nvSpPr>
              <p:spPr>
                <a:xfrm>
                  <a:off x="5562958" y="2712399"/>
                  <a:ext cx="241069" cy="163899"/>
                </a:xfrm>
                <a:custGeom>
                  <a:avLst/>
                  <a:gdLst>
                    <a:gd name="connsiteX0" fmla="*/ 227194 w 241069"/>
                    <a:gd name="connsiteY0" fmla="*/ 110525 h 163899"/>
                    <a:gd name="connsiteX1" fmla="*/ 42694 w 241069"/>
                    <a:gd name="connsiteY1" fmla="*/ 4035 h 163899"/>
                    <a:gd name="connsiteX2" fmla="*/ 13834 w 241069"/>
                    <a:gd name="connsiteY2" fmla="*/ 53375 h 163899"/>
                    <a:gd name="connsiteX3" fmla="*/ 198333 w 241069"/>
                    <a:gd name="connsiteY3" fmla="*/ 159864 h 163899"/>
                    <a:gd name="connsiteX4" fmla="*/ 227194 w 241069"/>
                    <a:gd name="connsiteY4" fmla="*/ 110525 h 163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069" h="163899">
                      <a:moveTo>
                        <a:pt x="227194" y="110525"/>
                      </a:moveTo>
                      <a:cubicBezTo>
                        <a:pt x="165662" y="74997"/>
                        <a:pt x="104226" y="39564"/>
                        <a:pt x="42694" y="4035"/>
                      </a:cubicBezTo>
                      <a:cubicBezTo>
                        <a:pt x="10786" y="-14348"/>
                        <a:pt x="-17980" y="34992"/>
                        <a:pt x="13834" y="53375"/>
                      </a:cubicBezTo>
                      <a:lnTo>
                        <a:pt x="198333" y="159864"/>
                      </a:lnTo>
                      <a:cubicBezTo>
                        <a:pt x="230242" y="178248"/>
                        <a:pt x="259102" y="128908"/>
                        <a:pt x="227194" y="1105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36C946DA-4D2C-5618-DB26-32B8FFEB4D37}"/>
                    </a:ext>
                  </a:extLst>
                </p:cNvPr>
                <p:cNvSpPr/>
                <p:nvPr/>
              </p:nvSpPr>
              <p:spPr>
                <a:xfrm>
                  <a:off x="3238546" y="1571627"/>
                  <a:ext cx="2010896" cy="1995990"/>
                </a:xfrm>
                <a:custGeom>
                  <a:avLst/>
                  <a:gdLst>
                    <a:gd name="connsiteX0" fmla="*/ 1812942 w 2010896"/>
                    <a:gd name="connsiteY0" fmla="*/ 607216 h 1995990"/>
                    <a:gd name="connsiteX1" fmla="*/ 1769794 w 2010896"/>
                    <a:gd name="connsiteY1" fmla="*/ 381854 h 1995990"/>
                    <a:gd name="connsiteX2" fmla="*/ 1729789 w 2010896"/>
                    <a:gd name="connsiteY2" fmla="*/ 177162 h 1995990"/>
                    <a:gd name="connsiteX3" fmla="*/ 1558434 w 2010896"/>
                    <a:gd name="connsiteY3" fmla="*/ 15523 h 1995990"/>
                    <a:gd name="connsiteX4" fmla="*/ 1382983 w 2010896"/>
                    <a:gd name="connsiteY4" fmla="*/ 6474 h 1995990"/>
                    <a:gd name="connsiteX5" fmla="*/ 1228107 w 2010896"/>
                    <a:gd name="connsiteY5" fmla="*/ 111059 h 1995990"/>
                    <a:gd name="connsiteX6" fmla="*/ 1110187 w 2010896"/>
                    <a:gd name="connsiteY6" fmla="*/ 255934 h 1995990"/>
                    <a:gd name="connsiteX7" fmla="*/ 837010 w 2010896"/>
                    <a:gd name="connsiteY7" fmla="*/ 562829 h 1995990"/>
                    <a:gd name="connsiteX8" fmla="*/ 479918 w 2010896"/>
                    <a:gd name="connsiteY8" fmla="*/ 663413 h 1995990"/>
                    <a:gd name="connsiteX9" fmla="*/ 280274 w 2010896"/>
                    <a:gd name="connsiteY9" fmla="*/ 705990 h 1995990"/>
                    <a:gd name="connsiteX10" fmla="*/ 4811 w 2010896"/>
                    <a:gd name="connsiteY10" fmla="*/ 956021 h 1995990"/>
                    <a:gd name="connsiteX11" fmla="*/ 32815 w 2010896"/>
                    <a:gd name="connsiteY11" fmla="*/ 1181097 h 1995990"/>
                    <a:gd name="connsiteX12" fmla="*/ 131208 w 2010896"/>
                    <a:gd name="connsiteY12" fmla="*/ 1421603 h 1995990"/>
                    <a:gd name="connsiteX13" fmla="*/ 401718 w 2010896"/>
                    <a:gd name="connsiteY13" fmla="*/ 1505804 h 1995990"/>
                    <a:gd name="connsiteX14" fmla="*/ 483347 w 2010896"/>
                    <a:gd name="connsiteY14" fmla="*/ 1689637 h 1995990"/>
                    <a:gd name="connsiteX15" fmla="*/ 574216 w 2010896"/>
                    <a:gd name="connsiteY15" fmla="*/ 1889852 h 1995990"/>
                    <a:gd name="connsiteX16" fmla="*/ 728521 w 2010896"/>
                    <a:gd name="connsiteY16" fmla="*/ 1994818 h 1995990"/>
                    <a:gd name="connsiteX17" fmla="*/ 863014 w 2010896"/>
                    <a:gd name="connsiteY17" fmla="*/ 1976244 h 1995990"/>
                    <a:gd name="connsiteX18" fmla="*/ 961026 w 2010896"/>
                    <a:gd name="connsiteY18" fmla="*/ 1906235 h 1995990"/>
                    <a:gd name="connsiteX19" fmla="*/ 935404 w 2010896"/>
                    <a:gd name="connsiteY19" fmla="*/ 1756788 h 1995990"/>
                    <a:gd name="connsiteX20" fmla="*/ 848917 w 2010896"/>
                    <a:gd name="connsiteY20" fmla="*/ 1659728 h 1995990"/>
                    <a:gd name="connsiteX21" fmla="*/ 730330 w 2010896"/>
                    <a:gd name="connsiteY21" fmla="*/ 1439129 h 1995990"/>
                    <a:gd name="connsiteX22" fmla="*/ 1063229 w 2010896"/>
                    <a:gd name="connsiteY22" fmla="*/ 1410459 h 1995990"/>
                    <a:gd name="connsiteX23" fmla="*/ 1246204 w 2010896"/>
                    <a:gd name="connsiteY23" fmla="*/ 1492565 h 1995990"/>
                    <a:gd name="connsiteX24" fmla="*/ 1490425 w 2010896"/>
                    <a:gd name="connsiteY24" fmla="*/ 1622390 h 1995990"/>
                    <a:gd name="connsiteX25" fmla="*/ 1637968 w 2010896"/>
                    <a:gd name="connsiteY25" fmla="*/ 1688589 h 1995990"/>
                    <a:gd name="connsiteX26" fmla="*/ 1818562 w 2010896"/>
                    <a:gd name="connsiteY26" fmla="*/ 1661443 h 1995990"/>
                    <a:gd name="connsiteX27" fmla="*/ 1991155 w 2010896"/>
                    <a:gd name="connsiteY27" fmla="*/ 1400458 h 1995990"/>
                    <a:gd name="connsiteX28" fmla="*/ 1953245 w 2010896"/>
                    <a:gd name="connsiteY28" fmla="*/ 1236533 h 1995990"/>
                    <a:gd name="connsiteX29" fmla="*/ 1895143 w 2010896"/>
                    <a:gd name="connsiteY29" fmla="*/ 989454 h 1995990"/>
                    <a:gd name="connsiteX30" fmla="*/ 1813037 w 2010896"/>
                    <a:gd name="connsiteY30" fmla="*/ 607216 h 1995990"/>
                    <a:gd name="connsiteX31" fmla="*/ 335900 w 2010896"/>
                    <a:gd name="connsiteY31" fmla="*/ 1448083 h 1995990"/>
                    <a:gd name="connsiteX32" fmla="*/ 162926 w 2010896"/>
                    <a:gd name="connsiteY32" fmla="*/ 1373502 h 1995990"/>
                    <a:gd name="connsiteX33" fmla="*/ 108157 w 2010896"/>
                    <a:gd name="connsiteY33" fmla="*/ 1261107 h 1995990"/>
                    <a:gd name="connsiteX34" fmla="*/ 65295 w 2010896"/>
                    <a:gd name="connsiteY34" fmla="*/ 1060320 h 1995990"/>
                    <a:gd name="connsiteX35" fmla="*/ 80154 w 2010896"/>
                    <a:gd name="connsiteY35" fmla="*/ 917921 h 1995990"/>
                    <a:gd name="connsiteX36" fmla="*/ 244555 w 2010896"/>
                    <a:gd name="connsiteY36" fmla="*/ 776761 h 1995990"/>
                    <a:gd name="connsiteX37" fmla="*/ 468583 w 2010896"/>
                    <a:gd name="connsiteY37" fmla="*/ 724278 h 1995990"/>
                    <a:gd name="connsiteX38" fmla="*/ 621841 w 2010896"/>
                    <a:gd name="connsiteY38" fmla="*/ 692560 h 1995990"/>
                    <a:gd name="connsiteX39" fmla="*/ 766906 w 2010896"/>
                    <a:gd name="connsiteY39" fmla="*/ 1372073 h 1995990"/>
                    <a:gd name="connsiteX40" fmla="*/ 581169 w 2010896"/>
                    <a:gd name="connsiteY40" fmla="*/ 1413602 h 1995990"/>
                    <a:gd name="connsiteX41" fmla="*/ 335900 w 2010896"/>
                    <a:gd name="connsiteY41" fmla="*/ 1447988 h 1995990"/>
                    <a:gd name="connsiteX42" fmla="*/ 834248 w 2010896"/>
                    <a:gd name="connsiteY42" fmla="*/ 1729166 h 1995990"/>
                    <a:gd name="connsiteX43" fmla="*/ 904638 w 2010896"/>
                    <a:gd name="connsiteY43" fmla="*/ 1811176 h 1995990"/>
                    <a:gd name="connsiteX44" fmla="*/ 855013 w 2010896"/>
                    <a:gd name="connsiteY44" fmla="*/ 1919666 h 1995990"/>
                    <a:gd name="connsiteX45" fmla="*/ 736045 w 2010896"/>
                    <a:gd name="connsiteY45" fmla="*/ 1938239 h 1995990"/>
                    <a:gd name="connsiteX46" fmla="*/ 609363 w 2010896"/>
                    <a:gd name="connsiteY46" fmla="*/ 1833560 h 1995990"/>
                    <a:gd name="connsiteX47" fmla="*/ 530782 w 2010896"/>
                    <a:gd name="connsiteY47" fmla="*/ 1656490 h 1995990"/>
                    <a:gd name="connsiteX48" fmla="*/ 460392 w 2010896"/>
                    <a:gd name="connsiteY48" fmla="*/ 1497803 h 1995990"/>
                    <a:gd name="connsiteX49" fmla="*/ 661370 w 2010896"/>
                    <a:gd name="connsiteY49" fmla="*/ 1454846 h 1995990"/>
                    <a:gd name="connsiteX50" fmla="*/ 674419 w 2010896"/>
                    <a:gd name="connsiteY50" fmla="*/ 1451988 h 1995990"/>
                    <a:gd name="connsiteX51" fmla="*/ 834343 w 2010896"/>
                    <a:gd name="connsiteY51" fmla="*/ 1729166 h 1995990"/>
                    <a:gd name="connsiteX52" fmla="*/ 1567483 w 2010896"/>
                    <a:gd name="connsiteY52" fmla="*/ 1595911 h 1995990"/>
                    <a:gd name="connsiteX53" fmla="*/ 1392032 w 2010896"/>
                    <a:gd name="connsiteY53" fmla="*/ 1508186 h 1995990"/>
                    <a:gd name="connsiteX54" fmla="*/ 1185054 w 2010896"/>
                    <a:gd name="connsiteY54" fmla="*/ 1393505 h 1995990"/>
                    <a:gd name="connsiteX55" fmla="*/ 822914 w 2010896"/>
                    <a:gd name="connsiteY55" fmla="*/ 1361405 h 1995990"/>
                    <a:gd name="connsiteX56" fmla="*/ 677372 w 2010896"/>
                    <a:gd name="connsiteY56" fmla="*/ 679511 h 1995990"/>
                    <a:gd name="connsiteX57" fmla="*/ 765001 w 2010896"/>
                    <a:gd name="connsiteY57" fmla="*/ 654841 h 1995990"/>
                    <a:gd name="connsiteX58" fmla="*/ 995316 w 2010896"/>
                    <a:gd name="connsiteY58" fmla="*/ 502536 h 1995990"/>
                    <a:gd name="connsiteX59" fmla="*/ 1127618 w 2010896"/>
                    <a:gd name="connsiteY59" fmla="*/ 325752 h 1995990"/>
                    <a:gd name="connsiteX60" fmla="*/ 1258396 w 2010896"/>
                    <a:gd name="connsiteY60" fmla="*/ 165732 h 1995990"/>
                    <a:gd name="connsiteX61" fmla="*/ 1398128 w 2010896"/>
                    <a:gd name="connsiteY61" fmla="*/ 61433 h 1995990"/>
                    <a:gd name="connsiteX62" fmla="*/ 1438229 w 2010896"/>
                    <a:gd name="connsiteY62" fmla="*/ 56957 h 1995990"/>
                    <a:gd name="connsiteX63" fmla="*/ 1732932 w 2010896"/>
                    <a:gd name="connsiteY63" fmla="*/ 1437891 h 1995990"/>
                    <a:gd name="connsiteX64" fmla="*/ 1771699 w 2010896"/>
                    <a:gd name="connsiteY64" fmla="*/ 1619723 h 1995990"/>
                    <a:gd name="connsiteX65" fmla="*/ 1753982 w 2010896"/>
                    <a:gd name="connsiteY65" fmla="*/ 1626105 h 1995990"/>
                    <a:gd name="connsiteX66" fmla="*/ 1567292 w 2010896"/>
                    <a:gd name="connsiteY66" fmla="*/ 1595720 h 1995990"/>
                    <a:gd name="connsiteX67" fmla="*/ 1920479 w 2010896"/>
                    <a:gd name="connsiteY67" fmla="*/ 1495041 h 1995990"/>
                    <a:gd name="connsiteX68" fmla="*/ 1824562 w 2010896"/>
                    <a:gd name="connsiteY68" fmla="*/ 1593339 h 1995990"/>
                    <a:gd name="connsiteX69" fmla="*/ 1532526 w 2010896"/>
                    <a:gd name="connsiteY69" fmla="*/ 224978 h 1995990"/>
                    <a:gd name="connsiteX70" fmla="*/ 1497283 w 2010896"/>
                    <a:gd name="connsiteY70" fmla="*/ 59719 h 1995990"/>
                    <a:gd name="connsiteX71" fmla="*/ 1672258 w 2010896"/>
                    <a:gd name="connsiteY71" fmla="*/ 179734 h 1995990"/>
                    <a:gd name="connsiteX72" fmla="*/ 1701309 w 2010896"/>
                    <a:gd name="connsiteY72" fmla="*/ 328324 h 1995990"/>
                    <a:gd name="connsiteX73" fmla="*/ 1790177 w 2010896"/>
                    <a:gd name="connsiteY73" fmla="*/ 782476 h 1995990"/>
                    <a:gd name="connsiteX74" fmla="*/ 1860662 w 2010896"/>
                    <a:gd name="connsiteY74" fmla="*/ 1090038 h 1995990"/>
                    <a:gd name="connsiteX75" fmla="*/ 1917146 w 2010896"/>
                    <a:gd name="connsiteY75" fmla="*/ 1334259 h 1995990"/>
                    <a:gd name="connsiteX76" fmla="*/ 1920479 w 2010896"/>
                    <a:gd name="connsiteY76" fmla="*/ 1495041 h 1995990"/>
                    <a:gd name="connsiteX77" fmla="*/ 1881998 w 2010896"/>
                    <a:gd name="connsiteY77" fmla="*/ 933066 h 1995990"/>
                    <a:gd name="connsiteX78" fmla="*/ 1849042 w 2010896"/>
                    <a:gd name="connsiteY78" fmla="*/ 786381 h 1995990"/>
                    <a:gd name="connsiteX79" fmla="*/ 1823896 w 2010896"/>
                    <a:gd name="connsiteY79" fmla="*/ 663128 h 1995990"/>
                    <a:gd name="connsiteX80" fmla="*/ 1881998 w 2010896"/>
                    <a:gd name="connsiteY80" fmla="*/ 933066 h 199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</a:cxnLst>
                  <a:rect l="l" t="t" r="r" b="b"/>
                  <a:pathLst>
                    <a:path w="2010896" h="1995990">
                      <a:moveTo>
                        <a:pt x="1812942" y="607216"/>
                      </a:moveTo>
                      <a:cubicBezTo>
                        <a:pt x="1798464" y="532064"/>
                        <a:pt x="1784462" y="456816"/>
                        <a:pt x="1769794" y="381854"/>
                      </a:cubicBezTo>
                      <a:cubicBezTo>
                        <a:pt x="1756459" y="313655"/>
                        <a:pt x="1743600" y="245266"/>
                        <a:pt x="1729789" y="177162"/>
                      </a:cubicBezTo>
                      <a:cubicBezTo>
                        <a:pt x="1712167" y="90580"/>
                        <a:pt x="1639873" y="39716"/>
                        <a:pt x="1558434" y="15523"/>
                      </a:cubicBezTo>
                      <a:cubicBezTo>
                        <a:pt x="1501379" y="-1432"/>
                        <a:pt x="1441372" y="-4575"/>
                        <a:pt x="1382983" y="6474"/>
                      </a:cubicBezTo>
                      <a:cubicBezTo>
                        <a:pt x="1318595" y="20190"/>
                        <a:pt x="1266493" y="58766"/>
                        <a:pt x="1228107" y="111059"/>
                      </a:cubicBezTo>
                      <a:cubicBezTo>
                        <a:pt x="1191436" y="160970"/>
                        <a:pt x="1148573" y="207071"/>
                        <a:pt x="1110187" y="255934"/>
                      </a:cubicBezTo>
                      <a:cubicBezTo>
                        <a:pt x="1027320" y="361471"/>
                        <a:pt x="957883" y="495488"/>
                        <a:pt x="837010" y="562829"/>
                      </a:cubicBezTo>
                      <a:cubicBezTo>
                        <a:pt x="729759" y="622646"/>
                        <a:pt x="598219" y="638267"/>
                        <a:pt x="479918" y="663413"/>
                      </a:cubicBezTo>
                      <a:cubicBezTo>
                        <a:pt x="413338" y="677606"/>
                        <a:pt x="346473" y="690655"/>
                        <a:pt x="280274" y="705990"/>
                      </a:cubicBezTo>
                      <a:cubicBezTo>
                        <a:pt x="159116" y="734089"/>
                        <a:pt x="32910" y="829148"/>
                        <a:pt x="4811" y="956021"/>
                      </a:cubicBezTo>
                      <a:cubicBezTo>
                        <a:pt x="-11477" y="1029364"/>
                        <a:pt x="17575" y="1109469"/>
                        <a:pt x="32815" y="1181097"/>
                      </a:cubicBezTo>
                      <a:cubicBezTo>
                        <a:pt x="51484" y="1268727"/>
                        <a:pt x="59485" y="1358929"/>
                        <a:pt x="131208" y="1421603"/>
                      </a:cubicBezTo>
                      <a:cubicBezTo>
                        <a:pt x="204455" y="1485516"/>
                        <a:pt x="305325" y="1512186"/>
                        <a:pt x="401718" y="1505804"/>
                      </a:cubicBezTo>
                      <a:cubicBezTo>
                        <a:pt x="428959" y="1567050"/>
                        <a:pt x="456106" y="1628391"/>
                        <a:pt x="483347" y="1689637"/>
                      </a:cubicBezTo>
                      <a:cubicBezTo>
                        <a:pt x="512589" y="1755455"/>
                        <a:pt x="536878" y="1827940"/>
                        <a:pt x="574216" y="1889852"/>
                      </a:cubicBezTo>
                      <a:cubicBezTo>
                        <a:pt x="607458" y="1945002"/>
                        <a:pt x="663751" y="1987007"/>
                        <a:pt x="728521" y="1994818"/>
                      </a:cubicBezTo>
                      <a:cubicBezTo>
                        <a:pt x="773574" y="2000247"/>
                        <a:pt x="819294" y="1985579"/>
                        <a:pt x="863014" y="1976244"/>
                      </a:cubicBezTo>
                      <a:cubicBezTo>
                        <a:pt x="906638" y="1966910"/>
                        <a:pt x="942166" y="1949669"/>
                        <a:pt x="961026" y="1906235"/>
                      </a:cubicBezTo>
                      <a:cubicBezTo>
                        <a:pt x="983219" y="1854896"/>
                        <a:pt x="970456" y="1798698"/>
                        <a:pt x="935404" y="1756788"/>
                      </a:cubicBezTo>
                      <a:cubicBezTo>
                        <a:pt x="907591" y="1723641"/>
                        <a:pt x="877492" y="1692209"/>
                        <a:pt x="848917" y="1659728"/>
                      </a:cubicBezTo>
                      <a:cubicBezTo>
                        <a:pt x="792148" y="1595339"/>
                        <a:pt x="753381" y="1521140"/>
                        <a:pt x="730330" y="1439129"/>
                      </a:cubicBezTo>
                      <a:cubicBezTo>
                        <a:pt x="839297" y="1413507"/>
                        <a:pt x="954835" y="1386551"/>
                        <a:pt x="1063229" y="1410459"/>
                      </a:cubicBezTo>
                      <a:cubicBezTo>
                        <a:pt x="1130000" y="1425223"/>
                        <a:pt x="1187531" y="1458846"/>
                        <a:pt x="1246204" y="1492565"/>
                      </a:cubicBezTo>
                      <a:cubicBezTo>
                        <a:pt x="1326215" y="1538380"/>
                        <a:pt x="1407367" y="1582385"/>
                        <a:pt x="1490425" y="1622390"/>
                      </a:cubicBezTo>
                      <a:cubicBezTo>
                        <a:pt x="1538432" y="1645536"/>
                        <a:pt x="1585675" y="1677731"/>
                        <a:pt x="1637968" y="1688589"/>
                      </a:cubicBezTo>
                      <a:cubicBezTo>
                        <a:pt x="1700166" y="1701448"/>
                        <a:pt x="1762174" y="1688970"/>
                        <a:pt x="1818562" y="1661443"/>
                      </a:cubicBezTo>
                      <a:cubicBezTo>
                        <a:pt x="1913621" y="1615056"/>
                        <a:pt x="2013538" y="1515139"/>
                        <a:pt x="1991155" y="1400458"/>
                      </a:cubicBezTo>
                      <a:cubicBezTo>
                        <a:pt x="1980487" y="1345499"/>
                        <a:pt x="1965818" y="1291016"/>
                        <a:pt x="1953245" y="1236533"/>
                      </a:cubicBezTo>
                      <a:cubicBezTo>
                        <a:pt x="1934195" y="1154141"/>
                        <a:pt x="1914479" y="1071845"/>
                        <a:pt x="1895143" y="989454"/>
                      </a:cubicBezTo>
                      <a:cubicBezTo>
                        <a:pt x="2093358" y="929637"/>
                        <a:pt x="2017920" y="584165"/>
                        <a:pt x="1813037" y="607216"/>
                      </a:cubicBezTo>
                      <a:close/>
                      <a:moveTo>
                        <a:pt x="335900" y="1448083"/>
                      </a:moveTo>
                      <a:cubicBezTo>
                        <a:pt x="273607" y="1440844"/>
                        <a:pt x="209027" y="1417127"/>
                        <a:pt x="162926" y="1373502"/>
                      </a:cubicBezTo>
                      <a:cubicBezTo>
                        <a:pt x="129398" y="1341689"/>
                        <a:pt x="117397" y="1304446"/>
                        <a:pt x="108157" y="1261107"/>
                      </a:cubicBezTo>
                      <a:lnTo>
                        <a:pt x="65295" y="1060320"/>
                      </a:lnTo>
                      <a:cubicBezTo>
                        <a:pt x="54532" y="1009838"/>
                        <a:pt x="54436" y="965165"/>
                        <a:pt x="80154" y="917921"/>
                      </a:cubicBezTo>
                      <a:cubicBezTo>
                        <a:pt x="115015" y="853818"/>
                        <a:pt x="177309" y="803621"/>
                        <a:pt x="244555" y="776761"/>
                      </a:cubicBezTo>
                      <a:cubicBezTo>
                        <a:pt x="314564" y="748757"/>
                        <a:pt x="395241" y="739994"/>
                        <a:pt x="468583" y="724278"/>
                      </a:cubicBezTo>
                      <a:cubicBezTo>
                        <a:pt x="519447" y="713420"/>
                        <a:pt x="570787" y="703704"/>
                        <a:pt x="621841" y="692560"/>
                      </a:cubicBezTo>
                      <a:cubicBezTo>
                        <a:pt x="670228" y="919064"/>
                        <a:pt x="718520" y="1145569"/>
                        <a:pt x="766906" y="1372073"/>
                      </a:cubicBezTo>
                      <a:cubicBezTo>
                        <a:pt x="704518" y="1384837"/>
                        <a:pt x="642415" y="1400553"/>
                        <a:pt x="581169" y="1413602"/>
                      </a:cubicBezTo>
                      <a:cubicBezTo>
                        <a:pt x="501635" y="1430557"/>
                        <a:pt x="417910" y="1457608"/>
                        <a:pt x="335900" y="1447988"/>
                      </a:cubicBezTo>
                      <a:close/>
                      <a:moveTo>
                        <a:pt x="834248" y="1729166"/>
                      </a:moveTo>
                      <a:cubicBezTo>
                        <a:pt x="857108" y="1754788"/>
                        <a:pt x="887969" y="1780696"/>
                        <a:pt x="904638" y="1811176"/>
                      </a:cubicBezTo>
                      <a:cubicBezTo>
                        <a:pt x="931879" y="1860706"/>
                        <a:pt x="905781" y="1908045"/>
                        <a:pt x="855013" y="1919666"/>
                      </a:cubicBezTo>
                      <a:cubicBezTo>
                        <a:pt x="817770" y="1928143"/>
                        <a:pt x="774526" y="1942621"/>
                        <a:pt x="736045" y="1938239"/>
                      </a:cubicBezTo>
                      <a:cubicBezTo>
                        <a:pt x="675657" y="1931381"/>
                        <a:pt x="634033" y="1885852"/>
                        <a:pt x="609363" y="1833560"/>
                      </a:cubicBezTo>
                      <a:cubicBezTo>
                        <a:pt x="581836" y="1775171"/>
                        <a:pt x="556880" y="1715450"/>
                        <a:pt x="530782" y="1656490"/>
                      </a:cubicBezTo>
                      <a:cubicBezTo>
                        <a:pt x="507255" y="1603626"/>
                        <a:pt x="483823" y="1550762"/>
                        <a:pt x="460392" y="1497803"/>
                      </a:cubicBezTo>
                      <a:cubicBezTo>
                        <a:pt x="527543" y="1484468"/>
                        <a:pt x="594409" y="1469228"/>
                        <a:pt x="661370" y="1454846"/>
                      </a:cubicBezTo>
                      <a:cubicBezTo>
                        <a:pt x="665656" y="1453893"/>
                        <a:pt x="670037" y="1452941"/>
                        <a:pt x="674419" y="1451988"/>
                      </a:cubicBezTo>
                      <a:cubicBezTo>
                        <a:pt x="704137" y="1558763"/>
                        <a:pt x="760620" y="1646393"/>
                        <a:pt x="834343" y="1729166"/>
                      </a:cubicBezTo>
                      <a:close/>
                      <a:moveTo>
                        <a:pt x="1567483" y="1595911"/>
                      </a:moveTo>
                      <a:cubicBezTo>
                        <a:pt x="1509475" y="1565907"/>
                        <a:pt x="1449754" y="1539142"/>
                        <a:pt x="1392032" y="1508186"/>
                      </a:cubicBezTo>
                      <a:cubicBezTo>
                        <a:pt x="1322690" y="1471038"/>
                        <a:pt x="1256111" y="1427414"/>
                        <a:pt x="1185054" y="1393505"/>
                      </a:cubicBezTo>
                      <a:cubicBezTo>
                        <a:pt x="1067611" y="1337498"/>
                        <a:pt x="945214" y="1340736"/>
                        <a:pt x="822914" y="1361405"/>
                      </a:cubicBezTo>
                      <a:cubicBezTo>
                        <a:pt x="774431" y="1134139"/>
                        <a:pt x="725854" y="906777"/>
                        <a:pt x="677372" y="679511"/>
                      </a:cubicBezTo>
                      <a:cubicBezTo>
                        <a:pt x="706899" y="672272"/>
                        <a:pt x="736141" y="664271"/>
                        <a:pt x="765001" y="654841"/>
                      </a:cubicBezTo>
                      <a:cubicBezTo>
                        <a:pt x="855965" y="625218"/>
                        <a:pt x="933594" y="576260"/>
                        <a:pt x="995316" y="502536"/>
                      </a:cubicBezTo>
                      <a:cubicBezTo>
                        <a:pt x="1042465" y="446148"/>
                        <a:pt x="1082946" y="384045"/>
                        <a:pt x="1127618" y="325752"/>
                      </a:cubicBezTo>
                      <a:cubicBezTo>
                        <a:pt x="1169624" y="270983"/>
                        <a:pt x="1214772" y="219167"/>
                        <a:pt x="1258396" y="165732"/>
                      </a:cubicBezTo>
                      <a:cubicBezTo>
                        <a:pt x="1298687" y="116393"/>
                        <a:pt x="1331834" y="75626"/>
                        <a:pt x="1398128" y="61433"/>
                      </a:cubicBezTo>
                      <a:cubicBezTo>
                        <a:pt x="1410511" y="59052"/>
                        <a:pt x="1424132" y="57623"/>
                        <a:pt x="1438229" y="56957"/>
                      </a:cubicBezTo>
                      <a:cubicBezTo>
                        <a:pt x="1536431" y="517300"/>
                        <a:pt x="1634729" y="977548"/>
                        <a:pt x="1732932" y="1437891"/>
                      </a:cubicBezTo>
                      <a:cubicBezTo>
                        <a:pt x="1745886" y="1498470"/>
                        <a:pt x="1758840" y="1559144"/>
                        <a:pt x="1771699" y="1619723"/>
                      </a:cubicBezTo>
                      <a:cubicBezTo>
                        <a:pt x="1765793" y="1622009"/>
                        <a:pt x="1759888" y="1624200"/>
                        <a:pt x="1753982" y="1626105"/>
                      </a:cubicBezTo>
                      <a:cubicBezTo>
                        <a:pt x="1683974" y="1648584"/>
                        <a:pt x="1629014" y="1627629"/>
                        <a:pt x="1567292" y="1595720"/>
                      </a:cubicBezTo>
                      <a:close/>
                      <a:moveTo>
                        <a:pt x="1920479" y="1495041"/>
                      </a:moveTo>
                      <a:cubicBezTo>
                        <a:pt x="1899334" y="1534665"/>
                        <a:pt x="1864282" y="1568479"/>
                        <a:pt x="1824562" y="1593339"/>
                      </a:cubicBezTo>
                      <a:cubicBezTo>
                        <a:pt x="1727217" y="1137187"/>
                        <a:pt x="1629871" y="681035"/>
                        <a:pt x="1532526" y="224978"/>
                      </a:cubicBezTo>
                      <a:cubicBezTo>
                        <a:pt x="1520810" y="169923"/>
                        <a:pt x="1508999" y="114773"/>
                        <a:pt x="1497283" y="59719"/>
                      </a:cubicBezTo>
                      <a:cubicBezTo>
                        <a:pt x="1574912" y="69720"/>
                        <a:pt x="1653779" y="106296"/>
                        <a:pt x="1672258" y="179734"/>
                      </a:cubicBezTo>
                      <a:cubicBezTo>
                        <a:pt x="1684545" y="228502"/>
                        <a:pt x="1691689" y="279080"/>
                        <a:pt x="1701309" y="328324"/>
                      </a:cubicBezTo>
                      <a:cubicBezTo>
                        <a:pt x="1730932" y="479676"/>
                        <a:pt x="1760269" y="631124"/>
                        <a:pt x="1790177" y="782476"/>
                      </a:cubicBezTo>
                      <a:cubicBezTo>
                        <a:pt x="1810466" y="885536"/>
                        <a:pt x="1837040" y="987644"/>
                        <a:pt x="1860662" y="1090038"/>
                      </a:cubicBezTo>
                      <a:cubicBezTo>
                        <a:pt x="1879522" y="1171477"/>
                        <a:pt x="1898286" y="1252820"/>
                        <a:pt x="1917146" y="1334259"/>
                      </a:cubicBezTo>
                      <a:cubicBezTo>
                        <a:pt x="1930100" y="1390266"/>
                        <a:pt x="1949816" y="1439987"/>
                        <a:pt x="1920479" y="1495041"/>
                      </a:cubicBezTo>
                      <a:close/>
                      <a:moveTo>
                        <a:pt x="1881998" y="933066"/>
                      </a:moveTo>
                      <a:cubicBezTo>
                        <a:pt x="1870663" y="884203"/>
                        <a:pt x="1859615" y="835340"/>
                        <a:pt x="1849042" y="786381"/>
                      </a:cubicBezTo>
                      <a:cubicBezTo>
                        <a:pt x="1840279" y="745424"/>
                        <a:pt x="1831992" y="704276"/>
                        <a:pt x="1823896" y="663128"/>
                      </a:cubicBezTo>
                      <a:cubicBezTo>
                        <a:pt x="1958294" y="650650"/>
                        <a:pt x="2007538" y="885727"/>
                        <a:pt x="1881998" y="9330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671DC0-F6FD-5837-146E-C1907EDD4887}"/>
              </a:ext>
            </a:extLst>
          </p:cNvPr>
          <p:cNvGrpSpPr/>
          <p:nvPr/>
        </p:nvGrpSpPr>
        <p:grpSpPr>
          <a:xfrm>
            <a:off x="2077059" y="1538947"/>
            <a:ext cx="1563152" cy="2921135"/>
            <a:chOff x="2077059" y="1538947"/>
            <a:chExt cx="1563152" cy="292113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6CC8E1-BBB5-96A8-D929-3D17855C95A7}"/>
                </a:ext>
              </a:extLst>
            </p:cNvPr>
            <p:cNvSpPr/>
            <p:nvPr/>
          </p:nvSpPr>
          <p:spPr>
            <a:xfrm>
              <a:off x="2077059" y="2512789"/>
              <a:ext cx="1563152" cy="194729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400" b="1" dirty="0">
                  <a:solidFill>
                    <a:srgbClr val="FF8B2A"/>
                  </a:solidFill>
                </a:rPr>
                <a:t>Manager</a:t>
              </a:r>
              <a:endParaRPr lang="en-US" sz="1200" b="1" dirty="0">
                <a:solidFill>
                  <a:srgbClr val="FF8B2A"/>
                </a:solidFill>
              </a:endParaRPr>
            </a:p>
            <a:p>
              <a:pPr>
                <a:spcAft>
                  <a:spcPts val="90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Managers react emotionally after complaints</a:t>
              </a:r>
            </a:p>
            <a:p>
              <a:pPr>
                <a:spcAft>
                  <a:spcPts val="600"/>
                </a:spcAft>
              </a:pPr>
              <a:endParaRPr lang="en-US" sz="900" dirty="0">
                <a:solidFill>
                  <a:schemeClr val="tx1"/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B8EFF99-1018-51BA-B89E-8AD9F7899D9A}"/>
                </a:ext>
              </a:extLst>
            </p:cNvPr>
            <p:cNvGrpSpPr/>
            <p:nvPr/>
          </p:nvGrpSpPr>
          <p:grpSpPr>
            <a:xfrm>
              <a:off x="2415257" y="1538947"/>
              <a:ext cx="886756" cy="886756"/>
              <a:chOff x="2419309" y="1538947"/>
              <a:chExt cx="886756" cy="886756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E5E2D11-71AE-7764-38EF-56DFB617424F}"/>
                  </a:ext>
                </a:extLst>
              </p:cNvPr>
              <p:cNvGrpSpPr/>
              <p:nvPr/>
            </p:nvGrpSpPr>
            <p:grpSpPr>
              <a:xfrm>
                <a:off x="2419309" y="1538947"/>
                <a:ext cx="886756" cy="886756"/>
                <a:chOff x="1085407" y="1689841"/>
                <a:chExt cx="694944" cy="694944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207C2C3A-1330-F86B-38EE-8F6CD38476CE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rgbClr val="FFBC85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CCE9495E-2AC7-BEE7-7416-A9D8F35137D6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45E4EB4E-2D47-1266-C0E3-9C5EBF02A3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2639435" y="1733575"/>
                <a:ext cx="438400" cy="427762"/>
              </a:xfrm>
              <a:prstGeom prst="rect">
                <a:avLst/>
              </a:prstGeom>
            </p:spPr>
          </p:pic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C6941A6-7415-7B69-23DF-4E11DE509773}"/>
              </a:ext>
            </a:extLst>
          </p:cNvPr>
          <p:cNvGrpSpPr/>
          <p:nvPr/>
        </p:nvGrpSpPr>
        <p:grpSpPr>
          <a:xfrm>
            <a:off x="3788359" y="1538947"/>
            <a:ext cx="1563152" cy="2921135"/>
            <a:chOff x="3788359" y="1538947"/>
            <a:chExt cx="1563152" cy="292113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7D0AB96-1CC1-EEFF-6EDD-6070193C944C}"/>
                </a:ext>
              </a:extLst>
            </p:cNvPr>
            <p:cNvSpPr/>
            <p:nvPr/>
          </p:nvSpPr>
          <p:spPr>
            <a:xfrm>
              <a:off x="3788359" y="2512789"/>
              <a:ext cx="1563152" cy="194729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400" b="1" dirty="0">
                  <a:solidFill>
                    <a:schemeClr val="tx2">
                      <a:lumMod val="65000"/>
                      <a:lumOff val="35000"/>
                    </a:schemeClr>
                  </a:solidFill>
                </a:rPr>
                <a:t>Discipline</a:t>
              </a:r>
              <a:endParaRPr lang="en-US" sz="1200" b="1" dirty="0">
                <a:solidFill>
                  <a:schemeClr val="tx2">
                    <a:lumMod val="65000"/>
                    <a:lumOff val="35000"/>
                  </a:schemeClr>
                </a:solidFill>
              </a:endParaRPr>
            </a:p>
            <a:p>
              <a:pPr>
                <a:spcAft>
                  <a:spcPts val="90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Timing creates an appearance of retaliation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76DC043-5523-BC1B-DA93-3A7A7DEE7F79}"/>
                </a:ext>
              </a:extLst>
            </p:cNvPr>
            <p:cNvGrpSpPr/>
            <p:nvPr/>
          </p:nvGrpSpPr>
          <p:grpSpPr>
            <a:xfrm>
              <a:off x="4126557" y="1538947"/>
              <a:ext cx="886756" cy="886756"/>
              <a:chOff x="4130609" y="1538947"/>
              <a:chExt cx="886756" cy="886756"/>
            </a:xfrm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A9FD9A7E-CB6D-4D45-059A-4E1554E6DBE3}"/>
                  </a:ext>
                </a:extLst>
              </p:cNvPr>
              <p:cNvGrpSpPr/>
              <p:nvPr/>
            </p:nvGrpSpPr>
            <p:grpSpPr>
              <a:xfrm>
                <a:off x="4130609" y="1538947"/>
                <a:ext cx="886756" cy="886756"/>
                <a:chOff x="1085407" y="1689841"/>
                <a:chExt cx="694944" cy="694944"/>
              </a:xfrm>
            </p:grpSpPr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3F403162-ECC8-5322-6A20-CEC961BA1801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CE83ADE9-1D73-7A99-0374-AEC870817A38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E6498C92-C6D2-936E-3153-481F1B054A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350217" y="1774751"/>
                <a:ext cx="447540" cy="381814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2F870CD-0A01-6C7B-F5E8-685827076C1E}"/>
              </a:ext>
            </a:extLst>
          </p:cNvPr>
          <p:cNvGrpSpPr/>
          <p:nvPr/>
        </p:nvGrpSpPr>
        <p:grpSpPr>
          <a:xfrm>
            <a:off x="5499659" y="1538947"/>
            <a:ext cx="1563152" cy="2921135"/>
            <a:chOff x="5499659" y="1538947"/>
            <a:chExt cx="1563152" cy="292113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1195AEC-5A8E-E7C8-EFD7-57C7CFB7FE53}"/>
                </a:ext>
              </a:extLst>
            </p:cNvPr>
            <p:cNvSpPr/>
            <p:nvPr/>
          </p:nvSpPr>
          <p:spPr>
            <a:xfrm>
              <a:off x="5499659" y="2512789"/>
              <a:ext cx="1563152" cy="194729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400" b="1" dirty="0">
                  <a:solidFill>
                    <a:schemeClr val="accent4"/>
                  </a:solidFill>
                </a:rPr>
                <a:t>Lawsuit</a:t>
              </a:r>
              <a:endParaRPr lang="en-US" sz="1200" b="1" dirty="0">
                <a:solidFill>
                  <a:schemeClr val="accent4"/>
                </a:solidFill>
              </a:endParaRPr>
            </a:p>
            <a:p>
              <a:pPr>
                <a:spcAft>
                  <a:spcPts val="90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Documentation often changes after protected activity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DEC189C-9ABC-78C6-49DB-D0BF5A2ED68D}"/>
                </a:ext>
              </a:extLst>
            </p:cNvPr>
            <p:cNvGrpSpPr/>
            <p:nvPr/>
          </p:nvGrpSpPr>
          <p:grpSpPr>
            <a:xfrm>
              <a:off x="5837857" y="1538947"/>
              <a:ext cx="886756" cy="886756"/>
              <a:chOff x="5837857" y="1538947"/>
              <a:chExt cx="886756" cy="886756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D40DADC7-8AF6-B235-A4CE-BDF2F8269A29}"/>
                  </a:ext>
                </a:extLst>
              </p:cNvPr>
              <p:cNvGrpSpPr/>
              <p:nvPr/>
            </p:nvGrpSpPr>
            <p:grpSpPr>
              <a:xfrm>
                <a:off x="5837857" y="1538947"/>
                <a:ext cx="886756" cy="886756"/>
                <a:chOff x="1085407" y="1689841"/>
                <a:chExt cx="694944" cy="694944"/>
              </a:xfrm>
            </p:grpSpPr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8432734D-0085-AB3A-5999-4E45B0C4AF18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405E0F43-7F78-D85A-8A73-123F6693254D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pic>
            <p:nvPicPr>
              <p:cNvPr id="37" name="Graphic 36">
                <a:extLst>
                  <a:ext uri="{FF2B5EF4-FFF2-40B4-BE49-F238E27FC236}">
                    <a16:creationId xmlns:a16="http://schemas.microsoft.com/office/drawing/2014/main" id="{AAA5E7D5-D955-AB50-1A56-4F83908F9B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077291" y="1737058"/>
                <a:ext cx="442580" cy="437050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C89F4BD-1C60-CB88-3D15-B02A7CC67E04}"/>
              </a:ext>
            </a:extLst>
          </p:cNvPr>
          <p:cNvGrpSpPr/>
          <p:nvPr/>
        </p:nvGrpSpPr>
        <p:grpSpPr>
          <a:xfrm>
            <a:off x="7210960" y="1538947"/>
            <a:ext cx="1563152" cy="2921135"/>
            <a:chOff x="7210960" y="1538947"/>
            <a:chExt cx="1563152" cy="2921135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73201A9-AF3D-8C5C-5B2C-DF9AB3E48432}"/>
                </a:ext>
              </a:extLst>
            </p:cNvPr>
            <p:cNvSpPr/>
            <p:nvPr/>
          </p:nvSpPr>
          <p:spPr>
            <a:xfrm>
              <a:off x="7210960" y="2512789"/>
              <a:ext cx="1563152" cy="194729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>
                <a:spcAft>
                  <a:spcPts val="900"/>
                </a:spcAft>
              </a:pPr>
              <a:r>
                <a:rPr lang="en-US" sz="1400" b="1" dirty="0">
                  <a:solidFill>
                    <a:schemeClr val="accent2"/>
                  </a:solidFill>
                </a:rPr>
                <a:t>Jury</a:t>
              </a:r>
              <a:endParaRPr lang="en-US" sz="1200" b="1" dirty="0">
                <a:solidFill>
                  <a:schemeClr val="accent2"/>
                </a:solidFill>
              </a:endParaRPr>
            </a:p>
            <a:p>
              <a:pPr>
                <a:spcAft>
                  <a:spcPts val="900"/>
                </a:spcAft>
              </a:pPr>
              <a:r>
                <a:rPr lang="en-US" sz="1200" dirty="0">
                  <a:solidFill>
                    <a:schemeClr val="tx1"/>
                  </a:solidFill>
                </a:rPr>
                <a:t>Jurors understand retaliation—even when they do not understand discrimination law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A2E8822-2394-6BD8-3A76-3B8C572B7FC0}"/>
                </a:ext>
              </a:extLst>
            </p:cNvPr>
            <p:cNvGrpSpPr/>
            <p:nvPr/>
          </p:nvGrpSpPr>
          <p:grpSpPr>
            <a:xfrm>
              <a:off x="7549157" y="1538947"/>
              <a:ext cx="886756" cy="886756"/>
              <a:chOff x="7549157" y="1538947"/>
              <a:chExt cx="886756" cy="886756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C8C8A557-4775-D7FF-39EE-7CED57096260}"/>
                  </a:ext>
                </a:extLst>
              </p:cNvPr>
              <p:cNvGrpSpPr/>
              <p:nvPr/>
            </p:nvGrpSpPr>
            <p:grpSpPr>
              <a:xfrm>
                <a:off x="7549157" y="1538947"/>
                <a:ext cx="886756" cy="886756"/>
                <a:chOff x="1085407" y="1689841"/>
                <a:chExt cx="694944" cy="694944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F1AD7EAA-2A38-58AA-DB27-573FAD936752}"/>
                    </a:ext>
                  </a:extLst>
                </p:cNvPr>
                <p:cNvSpPr/>
                <p:nvPr/>
              </p:nvSpPr>
              <p:spPr>
                <a:xfrm>
                  <a:off x="1085407" y="1689841"/>
                  <a:ext cx="694944" cy="694944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214FE398-11A6-9B34-0244-E9439D5411D1}"/>
                    </a:ext>
                  </a:extLst>
                </p:cNvPr>
                <p:cNvSpPr/>
                <p:nvPr/>
              </p:nvSpPr>
              <p:spPr>
                <a:xfrm>
                  <a:off x="1157230" y="1761664"/>
                  <a:ext cx="551298" cy="55129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985F3C21-3445-0C5D-EA22-95CC8527DBC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766315" y="1740568"/>
                <a:ext cx="452442" cy="435894"/>
                <a:chOff x="4081462" y="2100262"/>
                <a:chExt cx="976788" cy="941070"/>
              </a:xfrm>
              <a:solidFill>
                <a:schemeClr val="tx1"/>
              </a:solidFill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19397EB3-06C4-92CB-F423-F443F6E6824F}"/>
                    </a:ext>
                  </a:extLst>
                </p:cNvPr>
                <p:cNvSpPr/>
                <p:nvPr/>
              </p:nvSpPr>
              <p:spPr>
                <a:xfrm>
                  <a:off x="4685727" y="2102929"/>
                  <a:ext cx="210883" cy="260223"/>
                </a:xfrm>
                <a:custGeom>
                  <a:avLst/>
                  <a:gdLst>
                    <a:gd name="connsiteX0" fmla="*/ 105347 w 210883"/>
                    <a:gd name="connsiteY0" fmla="*/ 260223 h 260223"/>
                    <a:gd name="connsiteX1" fmla="*/ 65056 w 210883"/>
                    <a:gd name="connsiteY1" fmla="*/ 250317 h 260223"/>
                    <a:gd name="connsiteX2" fmla="*/ 0 w 210883"/>
                    <a:gd name="connsiteY2" fmla="*/ 130111 h 260223"/>
                    <a:gd name="connsiteX3" fmla="*/ 105442 w 210883"/>
                    <a:gd name="connsiteY3" fmla="*/ 0 h 260223"/>
                    <a:gd name="connsiteX4" fmla="*/ 210884 w 210883"/>
                    <a:gd name="connsiteY4" fmla="*/ 130111 h 260223"/>
                    <a:gd name="connsiteX5" fmla="*/ 145828 w 210883"/>
                    <a:gd name="connsiteY5" fmla="*/ 250317 h 260223"/>
                    <a:gd name="connsiteX6" fmla="*/ 105537 w 210883"/>
                    <a:gd name="connsiteY6" fmla="*/ 260223 h 260223"/>
                    <a:gd name="connsiteX7" fmla="*/ 105347 w 210883"/>
                    <a:gd name="connsiteY7" fmla="*/ 28670 h 260223"/>
                    <a:gd name="connsiteX8" fmla="*/ 28480 w 210883"/>
                    <a:gd name="connsiteY8" fmla="*/ 130207 h 260223"/>
                    <a:gd name="connsiteX9" fmla="*/ 77915 w 210883"/>
                    <a:gd name="connsiteY9" fmla="*/ 224885 h 260223"/>
                    <a:gd name="connsiteX10" fmla="*/ 132588 w 210883"/>
                    <a:gd name="connsiteY10" fmla="*/ 224885 h 260223"/>
                    <a:gd name="connsiteX11" fmla="*/ 182023 w 210883"/>
                    <a:gd name="connsiteY11" fmla="*/ 130207 h 260223"/>
                    <a:gd name="connsiteX12" fmla="*/ 105156 w 210883"/>
                    <a:gd name="connsiteY12" fmla="*/ 28670 h 2602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0883" h="260223">
                      <a:moveTo>
                        <a:pt x="105347" y="260223"/>
                      </a:moveTo>
                      <a:cubicBezTo>
                        <a:pt x="91535" y="260223"/>
                        <a:pt x="77915" y="256889"/>
                        <a:pt x="65056" y="250317"/>
                      </a:cubicBezTo>
                      <a:cubicBezTo>
                        <a:pt x="25527" y="230219"/>
                        <a:pt x="0" y="182975"/>
                        <a:pt x="0" y="130111"/>
                      </a:cubicBezTo>
                      <a:cubicBezTo>
                        <a:pt x="0" y="58388"/>
                        <a:pt x="47244" y="0"/>
                        <a:pt x="105442" y="0"/>
                      </a:cubicBezTo>
                      <a:cubicBezTo>
                        <a:pt x="163640" y="0"/>
                        <a:pt x="210884" y="58388"/>
                        <a:pt x="210884" y="130111"/>
                      </a:cubicBezTo>
                      <a:cubicBezTo>
                        <a:pt x="210884" y="182975"/>
                        <a:pt x="185357" y="230124"/>
                        <a:pt x="145828" y="250317"/>
                      </a:cubicBezTo>
                      <a:cubicBezTo>
                        <a:pt x="132969" y="256889"/>
                        <a:pt x="119348" y="260223"/>
                        <a:pt x="105537" y="260223"/>
                      </a:cubicBezTo>
                      <a:close/>
                      <a:moveTo>
                        <a:pt x="105347" y="28670"/>
                      </a:moveTo>
                      <a:cubicBezTo>
                        <a:pt x="62960" y="28670"/>
                        <a:pt x="28480" y="74200"/>
                        <a:pt x="28480" y="130207"/>
                      </a:cubicBezTo>
                      <a:cubicBezTo>
                        <a:pt x="28480" y="171831"/>
                        <a:pt x="48387" y="209836"/>
                        <a:pt x="77915" y="224885"/>
                      </a:cubicBezTo>
                      <a:cubicBezTo>
                        <a:pt x="95631" y="233934"/>
                        <a:pt x="114967" y="233934"/>
                        <a:pt x="132588" y="224885"/>
                      </a:cubicBezTo>
                      <a:cubicBezTo>
                        <a:pt x="162211" y="209836"/>
                        <a:pt x="182023" y="171736"/>
                        <a:pt x="182023" y="130207"/>
                      </a:cubicBezTo>
                      <a:cubicBezTo>
                        <a:pt x="182023" y="74200"/>
                        <a:pt x="147542" y="28670"/>
                        <a:pt x="105156" y="2867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60CABE78-E57C-4136-3A99-A7800CDB94A5}"/>
                    </a:ext>
                  </a:extLst>
                </p:cNvPr>
                <p:cNvSpPr/>
                <p:nvPr/>
              </p:nvSpPr>
              <p:spPr>
                <a:xfrm>
                  <a:off x="4591144" y="2382773"/>
                  <a:ext cx="400145" cy="178308"/>
                </a:xfrm>
                <a:custGeom>
                  <a:avLst/>
                  <a:gdLst>
                    <a:gd name="connsiteX0" fmla="*/ 385667 w 400145"/>
                    <a:gd name="connsiteY0" fmla="*/ 178308 h 178308"/>
                    <a:gd name="connsiteX1" fmla="*/ 14288 w 400145"/>
                    <a:gd name="connsiteY1" fmla="*/ 178308 h 178308"/>
                    <a:gd name="connsiteX2" fmla="*/ 0 w 400145"/>
                    <a:gd name="connsiteY2" fmla="*/ 164021 h 178308"/>
                    <a:gd name="connsiteX3" fmla="*/ 0 w 400145"/>
                    <a:gd name="connsiteY3" fmla="*/ 88964 h 178308"/>
                    <a:gd name="connsiteX4" fmla="*/ 88868 w 400145"/>
                    <a:gd name="connsiteY4" fmla="*/ 95 h 178308"/>
                    <a:gd name="connsiteX5" fmla="*/ 166211 w 400145"/>
                    <a:gd name="connsiteY5" fmla="*/ 95 h 178308"/>
                    <a:gd name="connsiteX6" fmla="*/ 180499 w 400145"/>
                    <a:gd name="connsiteY6" fmla="*/ 14383 h 178308"/>
                    <a:gd name="connsiteX7" fmla="*/ 180499 w 400145"/>
                    <a:gd name="connsiteY7" fmla="*/ 18097 h 178308"/>
                    <a:gd name="connsiteX8" fmla="*/ 186880 w 400145"/>
                    <a:gd name="connsiteY8" fmla="*/ 32576 h 178308"/>
                    <a:gd name="connsiteX9" fmla="*/ 202025 w 400145"/>
                    <a:gd name="connsiteY9" fmla="*/ 37528 h 178308"/>
                    <a:gd name="connsiteX10" fmla="*/ 219647 w 400145"/>
                    <a:gd name="connsiteY10" fmla="*/ 16573 h 178308"/>
                    <a:gd name="connsiteX11" fmla="*/ 219647 w 400145"/>
                    <a:gd name="connsiteY11" fmla="*/ 14288 h 178308"/>
                    <a:gd name="connsiteX12" fmla="*/ 233934 w 400145"/>
                    <a:gd name="connsiteY12" fmla="*/ 0 h 178308"/>
                    <a:gd name="connsiteX13" fmla="*/ 311277 w 400145"/>
                    <a:gd name="connsiteY13" fmla="*/ 0 h 178308"/>
                    <a:gd name="connsiteX14" fmla="*/ 400145 w 400145"/>
                    <a:gd name="connsiteY14" fmla="*/ 88868 h 178308"/>
                    <a:gd name="connsiteX15" fmla="*/ 400145 w 400145"/>
                    <a:gd name="connsiteY15" fmla="*/ 163925 h 178308"/>
                    <a:gd name="connsiteX16" fmla="*/ 385858 w 400145"/>
                    <a:gd name="connsiteY16" fmla="*/ 178213 h 178308"/>
                    <a:gd name="connsiteX17" fmla="*/ 28575 w 400145"/>
                    <a:gd name="connsiteY17" fmla="*/ 149733 h 178308"/>
                    <a:gd name="connsiteX18" fmla="*/ 371380 w 400145"/>
                    <a:gd name="connsiteY18" fmla="*/ 149733 h 178308"/>
                    <a:gd name="connsiteX19" fmla="*/ 371380 w 400145"/>
                    <a:gd name="connsiteY19" fmla="*/ 88964 h 178308"/>
                    <a:gd name="connsiteX20" fmla="*/ 311087 w 400145"/>
                    <a:gd name="connsiteY20" fmla="*/ 28670 h 178308"/>
                    <a:gd name="connsiteX21" fmla="*/ 246602 w 400145"/>
                    <a:gd name="connsiteY21" fmla="*/ 28670 h 178308"/>
                    <a:gd name="connsiteX22" fmla="*/ 204597 w 400145"/>
                    <a:gd name="connsiteY22" fmla="*/ 66008 h 178308"/>
                    <a:gd name="connsiteX23" fmla="*/ 167545 w 400145"/>
                    <a:gd name="connsiteY23" fmla="*/ 53721 h 178308"/>
                    <a:gd name="connsiteX24" fmla="*/ 152972 w 400145"/>
                    <a:gd name="connsiteY24" fmla="*/ 28670 h 178308"/>
                    <a:gd name="connsiteX25" fmla="*/ 88773 w 400145"/>
                    <a:gd name="connsiteY25" fmla="*/ 28670 h 178308"/>
                    <a:gd name="connsiteX26" fmla="*/ 28480 w 400145"/>
                    <a:gd name="connsiteY26" fmla="*/ 88964 h 178308"/>
                    <a:gd name="connsiteX27" fmla="*/ 28480 w 400145"/>
                    <a:gd name="connsiteY27" fmla="*/ 149733 h 178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00145" h="178308">
                      <a:moveTo>
                        <a:pt x="385667" y="178308"/>
                      </a:moveTo>
                      <a:lnTo>
                        <a:pt x="14288" y="178308"/>
                      </a:lnTo>
                      <a:cubicBezTo>
                        <a:pt x="6382" y="178308"/>
                        <a:pt x="0" y="171926"/>
                        <a:pt x="0" y="164021"/>
                      </a:cubicBezTo>
                      <a:lnTo>
                        <a:pt x="0" y="88964"/>
                      </a:lnTo>
                      <a:cubicBezTo>
                        <a:pt x="0" y="40005"/>
                        <a:pt x="39815" y="95"/>
                        <a:pt x="88868" y="95"/>
                      </a:cubicBezTo>
                      <a:lnTo>
                        <a:pt x="166211" y="95"/>
                      </a:lnTo>
                      <a:cubicBezTo>
                        <a:pt x="174117" y="95"/>
                        <a:pt x="180499" y="6477"/>
                        <a:pt x="180499" y="14383"/>
                      </a:cubicBezTo>
                      <a:lnTo>
                        <a:pt x="180499" y="18097"/>
                      </a:lnTo>
                      <a:cubicBezTo>
                        <a:pt x="180499" y="23717"/>
                        <a:pt x="182785" y="28861"/>
                        <a:pt x="186880" y="32576"/>
                      </a:cubicBezTo>
                      <a:cubicBezTo>
                        <a:pt x="190976" y="36290"/>
                        <a:pt x="196405" y="38100"/>
                        <a:pt x="202025" y="37528"/>
                      </a:cubicBezTo>
                      <a:cubicBezTo>
                        <a:pt x="211931" y="36576"/>
                        <a:pt x="219647" y="27432"/>
                        <a:pt x="219647" y="16573"/>
                      </a:cubicBezTo>
                      <a:lnTo>
                        <a:pt x="219647" y="14288"/>
                      </a:lnTo>
                      <a:cubicBezTo>
                        <a:pt x="219647" y="6382"/>
                        <a:pt x="226028" y="0"/>
                        <a:pt x="233934" y="0"/>
                      </a:cubicBezTo>
                      <a:lnTo>
                        <a:pt x="311277" y="0"/>
                      </a:lnTo>
                      <a:cubicBezTo>
                        <a:pt x="360236" y="0"/>
                        <a:pt x="400145" y="39815"/>
                        <a:pt x="400145" y="88868"/>
                      </a:cubicBezTo>
                      <a:lnTo>
                        <a:pt x="400145" y="163925"/>
                      </a:lnTo>
                      <a:cubicBezTo>
                        <a:pt x="400145" y="171831"/>
                        <a:pt x="393764" y="178213"/>
                        <a:pt x="385858" y="178213"/>
                      </a:cubicBezTo>
                      <a:close/>
                      <a:moveTo>
                        <a:pt x="28575" y="149733"/>
                      </a:moveTo>
                      <a:lnTo>
                        <a:pt x="371380" y="149733"/>
                      </a:lnTo>
                      <a:lnTo>
                        <a:pt x="371380" y="88964"/>
                      </a:lnTo>
                      <a:cubicBezTo>
                        <a:pt x="371380" y="55721"/>
                        <a:pt x="344329" y="28670"/>
                        <a:pt x="311087" y="28670"/>
                      </a:cubicBezTo>
                      <a:lnTo>
                        <a:pt x="246602" y="28670"/>
                      </a:lnTo>
                      <a:cubicBezTo>
                        <a:pt x="241745" y="48577"/>
                        <a:pt x="224980" y="64103"/>
                        <a:pt x="204597" y="66008"/>
                      </a:cubicBezTo>
                      <a:cubicBezTo>
                        <a:pt x="190976" y="67342"/>
                        <a:pt x="177546" y="62865"/>
                        <a:pt x="167545" y="53721"/>
                      </a:cubicBezTo>
                      <a:cubicBezTo>
                        <a:pt x="160211" y="47053"/>
                        <a:pt x="155162" y="38195"/>
                        <a:pt x="152972" y="28670"/>
                      </a:cubicBezTo>
                      <a:lnTo>
                        <a:pt x="88773" y="28670"/>
                      </a:lnTo>
                      <a:cubicBezTo>
                        <a:pt x="55531" y="28670"/>
                        <a:pt x="28480" y="55721"/>
                        <a:pt x="28480" y="88964"/>
                      </a:cubicBezTo>
                      <a:lnTo>
                        <a:pt x="28480" y="14973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7369698E-1A1F-11AC-9B45-A61348143C5F}"/>
                    </a:ext>
                  </a:extLst>
                </p:cNvPr>
                <p:cNvSpPr/>
                <p:nvPr/>
              </p:nvSpPr>
              <p:spPr>
                <a:xfrm>
                  <a:off x="4742973" y="2326231"/>
                  <a:ext cx="96202" cy="122835"/>
                </a:xfrm>
                <a:custGeom>
                  <a:avLst/>
                  <a:gdLst>
                    <a:gd name="connsiteX0" fmla="*/ 48101 w 96202"/>
                    <a:gd name="connsiteY0" fmla="*/ 122836 h 122835"/>
                    <a:gd name="connsiteX1" fmla="*/ 0 w 96202"/>
                    <a:gd name="connsiteY1" fmla="*/ 74735 h 122835"/>
                    <a:gd name="connsiteX2" fmla="*/ 0 w 96202"/>
                    <a:gd name="connsiteY2" fmla="*/ 14346 h 122835"/>
                    <a:gd name="connsiteX3" fmla="*/ 6858 w 96202"/>
                    <a:gd name="connsiteY3" fmla="*/ 2154 h 122835"/>
                    <a:gd name="connsiteX4" fmla="*/ 20765 w 96202"/>
                    <a:gd name="connsiteY4" fmla="*/ 1583 h 122835"/>
                    <a:gd name="connsiteX5" fmla="*/ 75438 w 96202"/>
                    <a:gd name="connsiteY5" fmla="*/ 1583 h 122835"/>
                    <a:gd name="connsiteX6" fmla="*/ 89345 w 96202"/>
                    <a:gd name="connsiteY6" fmla="*/ 2154 h 122835"/>
                    <a:gd name="connsiteX7" fmla="*/ 96203 w 96202"/>
                    <a:gd name="connsiteY7" fmla="*/ 14346 h 122835"/>
                    <a:gd name="connsiteX8" fmla="*/ 96203 w 96202"/>
                    <a:gd name="connsiteY8" fmla="*/ 74735 h 122835"/>
                    <a:gd name="connsiteX9" fmla="*/ 48101 w 96202"/>
                    <a:gd name="connsiteY9" fmla="*/ 122836 h 122835"/>
                    <a:gd name="connsiteX10" fmla="*/ 28575 w 96202"/>
                    <a:gd name="connsiteY10" fmla="*/ 34634 h 122835"/>
                    <a:gd name="connsiteX11" fmla="*/ 28575 w 96202"/>
                    <a:gd name="connsiteY11" fmla="*/ 74639 h 122835"/>
                    <a:gd name="connsiteX12" fmla="*/ 48101 w 96202"/>
                    <a:gd name="connsiteY12" fmla="*/ 94166 h 122835"/>
                    <a:gd name="connsiteX13" fmla="*/ 67628 w 96202"/>
                    <a:gd name="connsiteY13" fmla="*/ 74639 h 122835"/>
                    <a:gd name="connsiteX14" fmla="*/ 67628 w 96202"/>
                    <a:gd name="connsiteY14" fmla="*/ 34634 h 122835"/>
                    <a:gd name="connsiteX15" fmla="*/ 28480 w 96202"/>
                    <a:gd name="connsiteY15" fmla="*/ 34634 h 1228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6202" h="122835">
                      <a:moveTo>
                        <a:pt x="48101" y="122836"/>
                      </a:moveTo>
                      <a:cubicBezTo>
                        <a:pt x="21527" y="122836"/>
                        <a:pt x="0" y="101214"/>
                        <a:pt x="0" y="74735"/>
                      </a:cubicBezTo>
                      <a:lnTo>
                        <a:pt x="0" y="14346"/>
                      </a:lnTo>
                      <a:cubicBezTo>
                        <a:pt x="0" y="9393"/>
                        <a:pt x="2572" y="4726"/>
                        <a:pt x="6858" y="2154"/>
                      </a:cubicBezTo>
                      <a:cubicBezTo>
                        <a:pt x="11144" y="-418"/>
                        <a:pt x="16383" y="-703"/>
                        <a:pt x="20765" y="1583"/>
                      </a:cubicBezTo>
                      <a:cubicBezTo>
                        <a:pt x="38481" y="10631"/>
                        <a:pt x="57817" y="10631"/>
                        <a:pt x="75438" y="1583"/>
                      </a:cubicBezTo>
                      <a:cubicBezTo>
                        <a:pt x="79915" y="-703"/>
                        <a:pt x="85154" y="-513"/>
                        <a:pt x="89345" y="2154"/>
                      </a:cubicBezTo>
                      <a:cubicBezTo>
                        <a:pt x="93536" y="4726"/>
                        <a:pt x="96203" y="9393"/>
                        <a:pt x="96203" y="14346"/>
                      </a:cubicBezTo>
                      <a:lnTo>
                        <a:pt x="96203" y="74735"/>
                      </a:lnTo>
                      <a:cubicBezTo>
                        <a:pt x="96203" y="101309"/>
                        <a:pt x="74581" y="122836"/>
                        <a:pt x="48101" y="122836"/>
                      </a:cubicBezTo>
                      <a:close/>
                      <a:moveTo>
                        <a:pt x="28575" y="34634"/>
                      </a:moveTo>
                      <a:lnTo>
                        <a:pt x="28575" y="74639"/>
                      </a:lnTo>
                      <a:cubicBezTo>
                        <a:pt x="28575" y="85403"/>
                        <a:pt x="37338" y="94166"/>
                        <a:pt x="48101" y="94166"/>
                      </a:cubicBezTo>
                      <a:cubicBezTo>
                        <a:pt x="58865" y="94166"/>
                        <a:pt x="67628" y="85403"/>
                        <a:pt x="67628" y="74639"/>
                      </a:cubicBezTo>
                      <a:lnTo>
                        <a:pt x="67628" y="34634"/>
                      </a:lnTo>
                      <a:cubicBezTo>
                        <a:pt x="54769" y="37587"/>
                        <a:pt x="41339" y="37682"/>
                        <a:pt x="28480" y="3463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0839AC8-1A07-17A4-C192-C565AD26C3C7}"/>
                    </a:ext>
                  </a:extLst>
                </p:cNvPr>
                <p:cNvSpPr/>
                <p:nvPr/>
              </p:nvSpPr>
              <p:spPr>
                <a:xfrm>
                  <a:off x="4231575" y="2100262"/>
                  <a:ext cx="210788" cy="260222"/>
                </a:xfrm>
                <a:custGeom>
                  <a:avLst/>
                  <a:gdLst>
                    <a:gd name="connsiteX0" fmla="*/ 105347 w 210788"/>
                    <a:gd name="connsiteY0" fmla="*/ 260128 h 260222"/>
                    <a:gd name="connsiteX1" fmla="*/ 65056 w 210788"/>
                    <a:gd name="connsiteY1" fmla="*/ 250222 h 260222"/>
                    <a:gd name="connsiteX2" fmla="*/ 0 w 210788"/>
                    <a:gd name="connsiteY2" fmla="*/ 130016 h 260222"/>
                    <a:gd name="connsiteX3" fmla="*/ 105347 w 210788"/>
                    <a:gd name="connsiteY3" fmla="*/ 0 h 260222"/>
                    <a:gd name="connsiteX4" fmla="*/ 210788 w 210788"/>
                    <a:gd name="connsiteY4" fmla="*/ 130112 h 260222"/>
                    <a:gd name="connsiteX5" fmla="*/ 145733 w 210788"/>
                    <a:gd name="connsiteY5" fmla="*/ 250317 h 260222"/>
                    <a:gd name="connsiteX6" fmla="*/ 105442 w 210788"/>
                    <a:gd name="connsiteY6" fmla="*/ 260223 h 260222"/>
                    <a:gd name="connsiteX7" fmla="*/ 105347 w 210788"/>
                    <a:gd name="connsiteY7" fmla="*/ 28575 h 260222"/>
                    <a:gd name="connsiteX8" fmla="*/ 28480 w 210788"/>
                    <a:gd name="connsiteY8" fmla="*/ 130112 h 260222"/>
                    <a:gd name="connsiteX9" fmla="*/ 77915 w 210788"/>
                    <a:gd name="connsiteY9" fmla="*/ 224885 h 260222"/>
                    <a:gd name="connsiteX10" fmla="*/ 132588 w 210788"/>
                    <a:gd name="connsiteY10" fmla="*/ 224885 h 260222"/>
                    <a:gd name="connsiteX11" fmla="*/ 182023 w 210788"/>
                    <a:gd name="connsiteY11" fmla="*/ 130207 h 260222"/>
                    <a:gd name="connsiteX12" fmla="*/ 105156 w 210788"/>
                    <a:gd name="connsiteY12" fmla="*/ 28670 h 260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10788" h="260222">
                      <a:moveTo>
                        <a:pt x="105347" y="260128"/>
                      </a:moveTo>
                      <a:cubicBezTo>
                        <a:pt x="91535" y="260128"/>
                        <a:pt x="77915" y="256794"/>
                        <a:pt x="65056" y="250222"/>
                      </a:cubicBezTo>
                      <a:cubicBezTo>
                        <a:pt x="25527" y="230124"/>
                        <a:pt x="0" y="182880"/>
                        <a:pt x="0" y="130016"/>
                      </a:cubicBezTo>
                      <a:cubicBezTo>
                        <a:pt x="-95" y="58388"/>
                        <a:pt x="47244" y="0"/>
                        <a:pt x="105347" y="0"/>
                      </a:cubicBezTo>
                      <a:cubicBezTo>
                        <a:pt x="163449" y="0"/>
                        <a:pt x="210788" y="58388"/>
                        <a:pt x="210788" y="130112"/>
                      </a:cubicBezTo>
                      <a:cubicBezTo>
                        <a:pt x="210788" y="182975"/>
                        <a:pt x="185261" y="230124"/>
                        <a:pt x="145733" y="250317"/>
                      </a:cubicBezTo>
                      <a:cubicBezTo>
                        <a:pt x="132874" y="256889"/>
                        <a:pt x="119253" y="260223"/>
                        <a:pt x="105442" y="260223"/>
                      </a:cubicBezTo>
                      <a:close/>
                      <a:moveTo>
                        <a:pt x="105347" y="28575"/>
                      </a:moveTo>
                      <a:cubicBezTo>
                        <a:pt x="62960" y="28575"/>
                        <a:pt x="28480" y="74105"/>
                        <a:pt x="28480" y="130112"/>
                      </a:cubicBezTo>
                      <a:cubicBezTo>
                        <a:pt x="28480" y="171736"/>
                        <a:pt x="48387" y="209741"/>
                        <a:pt x="77915" y="224885"/>
                      </a:cubicBezTo>
                      <a:cubicBezTo>
                        <a:pt x="95631" y="233934"/>
                        <a:pt x="114967" y="233934"/>
                        <a:pt x="132588" y="224885"/>
                      </a:cubicBezTo>
                      <a:cubicBezTo>
                        <a:pt x="162211" y="209836"/>
                        <a:pt x="182023" y="171736"/>
                        <a:pt x="182023" y="130207"/>
                      </a:cubicBezTo>
                      <a:cubicBezTo>
                        <a:pt x="182023" y="74200"/>
                        <a:pt x="147542" y="28670"/>
                        <a:pt x="105156" y="2867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19B779A2-E31D-D5C5-8942-E2E5F6602C88}"/>
                    </a:ext>
                  </a:extLst>
                </p:cNvPr>
                <p:cNvSpPr/>
                <p:nvPr/>
              </p:nvSpPr>
              <p:spPr>
                <a:xfrm>
                  <a:off x="4136897" y="2380106"/>
                  <a:ext cx="400145" cy="178307"/>
                </a:xfrm>
                <a:custGeom>
                  <a:avLst/>
                  <a:gdLst>
                    <a:gd name="connsiteX0" fmla="*/ 385763 w 400145"/>
                    <a:gd name="connsiteY0" fmla="*/ 178308 h 178307"/>
                    <a:gd name="connsiteX1" fmla="*/ 14288 w 400145"/>
                    <a:gd name="connsiteY1" fmla="*/ 178308 h 178307"/>
                    <a:gd name="connsiteX2" fmla="*/ 0 w 400145"/>
                    <a:gd name="connsiteY2" fmla="*/ 164021 h 178307"/>
                    <a:gd name="connsiteX3" fmla="*/ 0 w 400145"/>
                    <a:gd name="connsiteY3" fmla="*/ 88964 h 178307"/>
                    <a:gd name="connsiteX4" fmla="*/ 88868 w 400145"/>
                    <a:gd name="connsiteY4" fmla="*/ 95 h 178307"/>
                    <a:gd name="connsiteX5" fmla="*/ 166211 w 400145"/>
                    <a:gd name="connsiteY5" fmla="*/ 95 h 178307"/>
                    <a:gd name="connsiteX6" fmla="*/ 180499 w 400145"/>
                    <a:gd name="connsiteY6" fmla="*/ 14383 h 178307"/>
                    <a:gd name="connsiteX7" fmla="*/ 180499 w 400145"/>
                    <a:gd name="connsiteY7" fmla="*/ 18098 h 178307"/>
                    <a:gd name="connsiteX8" fmla="*/ 186881 w 400145"/>
                    <a:gd name="connsiteY8" fmla="*/ 32576 h 178307"/>
                    <a:gd name="connsiteX9" fmla="*/ 202025 w 400145"/>
                    <a:gd name="connsiteY9" fmla="*/ 37529 h 178307"/>
                    <a:gd name="connsiteX10" fmla="*/ 219646 w 400145"/>
                    <a:gd name="connsiteY10" fmla="*/ 16574 h 178307"/>
                    <a:gd name="connsiteX11" fmla="*/ 219646 w 400145"/>
                    <a:gd name="connsiteY11" fmla="*/ 14288 h 178307"/>
                    <a:gd name="connsiteX12" fmla="*/ 233934 w 400145"/>
                    <a:gd name="connsiteY12" fmla="*/ 0 h 178307"/>
                    <a:gd name="connsiteX13" fmla="*/ 311277 w 400145"/>
                    <a:gd name="connsiteY13" fmla="*/ 0 h 178307"/>
                    <a:gd name="connsiteX14" fmla="*/ 400145 w 400145"/>
                    <a:gd name="connsiteY14" fmla="*/ 88868 h 178307"/>
                    <a:gd name="connsiteX15" fmla="*/ 400145 w 400145"/>
                    <a:gd name="connsiteY15" fmla="*/ 163925 h 178307"/>
                    <a:gd name="connsiteX16" fmla="*/ 385858 w 400145"/>
                    <a:gd name="connsiteY16" fmla="*/ 178213 h 178307"/>
                    <a:gd name="connsiteX17" fmla="*/ 28670 w 400145"/>
                    <a:gd name="connsiteY17" fmla="*/ 149733 h 178307"/>
                    <a:gd name="connsiteX18" fmla="*/ 371475 w 400145"/>
                    <a:gd name="connsiteY18" fmla="*/ 149733 h 178307"/>
                    <a:gd name="connsiteX19" fmla="*/ 371475 w 400145"/>
                    <a:gd name="connsiteY19" fmla="*/ 88964 h 178307"/>
                    <a:gd name="connsiteX20" fmla="*/ 311182 w 400145"/>
                    <a:gd name="connsiteY20" fmla="*/ 28670 h 178307"/>
                    <a:gd name="connsiteX21" fmla="*/ 246697 w 400145"/>
                    <a:gd name="connsiteY21" fmla="*/ 28670 h 178307"/>
                    <a:gd name="connsiteX22" fmla="*/ 204692 w 400145"/>
                    <a:gd name="connsiteY22" fmla="*/ 66008 h 178307"/>
                    <a:gd name="connsiteX23" fmla="*/ 167640 w 400145"/>
                    <a:gd name="connsiteY23" fmla="*/ 53721 h 178307"/>
                    <a:gd name="connsiteX24" fmla="*/ 153067 w 400145"/>
                    <a:gd name="connsiteY24" fmla="*/ 28670 h 178307"/>
                    <a:gd name="connsiteX25" fmla="*/ 88868 w 400145"/>
                    <a:gd name="connsiteY25" fmla="*/ 28670 h 178307"/>
                    <a:gd name="connsiteX26" fmla="*/ 28575 w 400145"/>
                    <a:gd name="connsiteY26" fmla="*/ 88964 h 178307"/>
                    <a:gd name="connsiteX27" fmla="*/ 28575 w 400145"/>
                    <a:gd name="connsiteY27" fmla="*/ 149733 h 1783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400145" h="178307">
                      <a:moveTo>
                        <a:pt x="385763" y="178308"/>
                      </a:moveTo>
                      <a:lnTo>
                        <a:pt x="14288" y="178308"/>
                      </a:lnTo>
                      <a:cubicBezTo>
                        <a:pt x="6382" y="178308"/>
                        <a:pt x="0" y="171926"/>
                        <a:pt x="0" y="164021"/>
                      </a:cubicBezTo>
                      <a:lnTo>
                        <a:pt x="0" y="88964"/>
                      </a:lnTo>
                      <a:cubicBezTo>
                        <a:pt x="0" y="40005"/>
                        <a:pt x="39815" y="95"/>
                        <a:pt x="88868" y="95"/>
                      </a:cubicBezTo>
                      <a:lnTo>
                        <a:pt x="166211" y="95"/>
                      </a:lnTo>
                      <a:cubicBezTo>
                        <a:pt x="174117" y="95"/>
                        <a:pt x="180499" y="6477"/>
                        <a:pt x="180499" y="14383"/>
                      </a:cubicBezTo>
                      <a:lnTo>
                        <a:pt x="180499" y="18098"/>
                      </a:lnTo>
                      <a:cubicBezTo>
                        <a:pt x="180499" y="23717"/>
                        <a:pt x="182785" y="28766"/>
                        <a:pt x="186881" y="32576"/>
                      </a:cubicBezTo>
                      <a:cubicBezTo>
                        <a:pt x="190976" y="36290"/>
                        <a:pt x="196406" y="38100"/>
                        <a:pt x="202025" y="37529"/>
                      </a:cubicBezTo>
                      <a:cubicBezTo>
                        <a:pt x="211931" y="36576"/>
                        <a:pt x="219646" y="27432"/>
                        <a:pt x="219646" y="16574"/>
                      </a:cubicBezTo>
                      <a:lnTo>
                        <a:pt x="219646" y="14288"/>
                      </a:lnTo>
                      <a:cubicBezTo>
                        <a:pt x="219646" y="6382"/>
                        <a:pt x="226028" y="0"/>
                        <a:pt x="233934" y="0"/>
                      </a:cubicBezTo>
                      <a:lnTo>
                        <a:pt x="311277" y="0"/>
                      </a:lnTo>
                      <a:cubicBezTo>
                        <a:pt x="360236" y="0"/>
                        <a:pt x="400145" y="39815"/>
                        <a:pt x="400145" y="88868"/>
                      </a:cubicBezTo>
                      <a:lnTo>
                        <a:pt x="400145" y="163925"/>
                      </a:lnTo>
                      <a:cubicBezTo>
                        <a:pt x="400145" y="171831"/>
                        <a:pt x="393764" y="178213"/>
                        <a:pt x="385858" y="178213"/>
                      </a:cubicBezTo>
                      <a:close/>
                      <a:moveTo>
                        <a:pt x="28670" y="149733"/>
                      </a:moveTo>
                      <a:lnTo>
                        <a:pt x="371475" y="149733"/>
                      </a:lnTo>
                      <a:lnTo>
                        <a:pt x="371475" y="88964"/>
                      </a:lnTo>
                      <a:cubicBezTo>
                        <a:pt x="371475" y="55721"/>
                        <a:pt x="344424" y="28670"/>
                        <a:pt x="311182" y="28670"/>
                      </a:cubicBezTo>
                      <a:lnTo>
                        <a:pt x="246697" y="28670"/>
                      </a:lnTo>
                      <a:cubicBezTo>
                        <a:pt x="241840" y="48578"/>
                        <a:pt x="225076" y="64103"/>
                        <a:pt x="204692" y="66008"/>
                      </a:cubicBezTo>
                      <a:cubicBezTo>
                        <a:pt x="191167" y="67342"/>
                        <a:pt x="177641" y="62865"/>
                        <a:pt x="167640" y="53721"/>
                      </a:cubicBezTo>
                      <a:cubicBezTo>
                        <a:pt x="160306" y="47054"/>
                        <a:pt x="155258" y="38195"/>
                        <a:pt x="153067" y="28670"/>
                      </a:cubicBezTo>
                      <a:lnTo>
                        <a:pt x="88868" y="28670"/>
                      </a:lnTo>
                      <a:cubicBezTo>
                        <a:pt x="55626" y="28670"/>
                        <a:pt x="28575" y="55721"/>
                        <a:pt x="28575" y="88964"/>
                      </a:cubicBezTo>
                      <a:lnTo>
                        <a:pt x="28575" y="14973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AC88D9C0-1C74-6F55-6E31-E08880E3F8F9}"/>
                    </a:ext>
                  </a:extLst>
                </p:cNvPr>
                <p:cNvSpPr/>
                <p:nvPr/>
              </p:nvSpPr>
              <p:spPr>
                <a:xfrm>
                  <a:off x="4288821" y="2323501"/>
                  <a:ext cx="96202" cy="122803"/>
                </a:xfrm>
                <a:custGeom>
                  <a:avLst/>
                  <a:gdLst>
                    <a:gd name="connsiteX0" fmla="*/ 48101 w 96202"/>
                    <a:gd name="connsiteY0" fmla="*/ 122803 h 122803"/>
                    <a:gd name="connsiteX1" fmla="*/ 0 w 96202"/>
                    <a:gd name="connsiteY1" fmla="*/ 74702 h 122803"/>
                    <a:gd name="connsiteX2" fmla="*/ 0 w 96202"/>
                    <a:gd name="connsiteY2" fmla="*/ 14314 h 122803"/>
                    <a:gd name="connsiteX3" fmla="*/ 6858 w 96202"/>
                    <a:gd name="connsiteY3" fmla="*/ 2122 h 122803"/>
                    <a:gd name="connsiteX4" fmla="*/ 20765 w 96202"/>
                    <a:gd name="connsiteY4" fmla="*/ 1550 h 122803"/>
                    <a:gd name="connsiteX5" fmla="*/ 75438 w 96202"/>
                    <a:gd name="connsiteY5" fmla="*/ 1550 h 122803"/>
                    <a:gd name="connsiteX6" fmla="*/ 89344 w 96202"/>
                    <a:gd name="connsiteY6" fmla="*/ 2122 h 122803"/>
                    <a:gd name="connsiteX7" fmla="*/ 96203 w 96202"/>
                    <a:gd name="connsiteY7" fmla="*/ 14314 h 122803"/>
                    <a:gd name="connsiteX8" fmla="*/ 96203 w 96202"/>
                    <a:gd name="connsiteY8" fmla="*/ 74702 h 122803"/>
                    <a:gd name="connsiteX9" fmla="*/ 48101 w 96202"/>
                    <a:gd name="connsiteY9" fmla="*/ 122803 h 122803"/>
                    <a:gd name="connsiteX10" fmla="*/ 28575 w 96202"/>
                    <a:gd name="connsiteY10" fmla="*/ 34602 h 122803"/>
                    <a:gd name="connsiteX11" fmla="*/ 28575 w 96202"/>
                    <a:gd name="connsiteY11" fmla="*/ 74607 h 122803"/>
                    <a:gd name="connsiteX12" fmla="*/ 48101 w 96202"/>
                    <a:gd name="connsiteY12" fmla="*/ 94133 h 122803"/>
                    <a:gd name="connsiteX13" fmla="*/ 67628 w 96202"/>
                    <a:gd name="connsiteY13" fmla="*/ 74607 h 122803"/>
                    <a:gd name="connsiteX14" fmla="*/ 67628 w 96202"/>
                    <a:gd name="connsiteY14" fmla="*/ 34602 h 122803"/>
                    <a:gd name="connsiteX15" fmla="*/ 28480 w 96202"/>
                    <a:gd name="connsiteY15" fmla="*/ 34602 h 1228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96202" h="122803">
                      <a:moveTo>
                        <a:pt x="48101" y="122803"/>
                      </a:moveTo>
                      <a:cubicBezTo>
                        <a:pt x="21527" y="122803"/>
                        <a:pt x="0" y="101182"/>
                        <a:pt x="0" y="74702"/>
                      </a:cubicBezTo>
                      <a:lnTo>
                        <a:pt x="0" y="14314"/>
                      </a:lnTo>
                      <a:cubicBezTo>
                        <a:pt x="0" y="9361"/>
                        <a:pt x="2572" y="4693"/>
                        <a:pt x="6858" y="2122"/>
                      </a:cubicBezTo>
                      <a:cubicBezTo>
                        <a:pt x="11144" y="-450"/>
                        <a:pt x="16383" y="-641"/>
                        <a:pt x="20765" y="1550"/>
                      </a:cubicBezTo>
                      <a:cubicBezTo>
                        <a:pt x="38481" y="10599"/>
                        <a:pt x="57817" y="10599"/>
                        <a:pt x="75438" y="1550"/>
                      </a:cubicBezTo>
                      <a:cubicBezTo>
                        <a:pt x="79819" y="-736"/>
                        <a:pt x="85153" y="-450"/>
                        <a:pt x="89344" y="2122"/>
                      </a:cubicBezTo>
                      <a:cubicBezTo>
                        <a:pt x="93536" y="4693"/>
                        <a:pt x="96203" y="9361"/>
                        <a:pt x="96203" y="14314"/>
                      </a:cubicBezTo>
                      <a:lnTo>
                        <a:pt x="96203" y="74702"/>
                      </a:lnTo>
                      <a:cubicBezTo>
                        <a:pt x="96203" y="101277"/>
                        <a:pt x="74581" y="122803"/>
                        <a:pt x="48101" y="122803"/>
                      </a:cubicBezTo>
                      <a:close/>
                      <a:moveTo>
                        <a:pt x="28575" y="34602"/>
                      </a:moveTo>
                      <a:lnTo>
                        <a:pt x="28575" y="74607"/>
                      </a:lnTo>
                      <a:cubicBezTo>
                        <a:pt x="28575" y="85370"/>
                        <a:pt x="37338" y="94133"/>
                        <a:pt x="48101" y="94133"/>
                      </a:cubicBezTo>
                      <a:cubicBezTo>
                        <a:pt x="58865" y="94133"/>
                        <a:pt x="67628" y="85370"/>
                        <a:pt x="67628" y="74607"/>
                      </a:cubicBezTo>
                      <a:lnTo>
                        <a:pt x="67628" y="34602"/>
                      </a:lnTo>
                      <a:cubicBezTo>
                        <a:pt x="54769" y="37650"/>
                        <a:pt x="41339" y="37650"/>
                        <a:pt x="28480" y="3460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CB7B90B3-9A9A-FE30-4795-3B8E003B685D}"/>
                    </a:ext>
                  </a:extLst>
                </p:cNvPr>
                <p:cNvSpPr/>
                <p:nvPr/>
              </p:nvSpPr>
              <p:spPr>
                <a:xfrm>
                  <a:off x="4138326" y="2611564"/>
                  <a:ext cx="854392" cy="429768"/>
                </a:xfrm>
                <a:custGeom>
                  <a:avLst/>
                  <a:gdLst>
                    <a:gd name="connsiteX0" fmla="*/ 840105 w 854392"/>
                    <a:gd name="connsiteY0" fmla="*/ 429768 h 429768"/>
                    <a:gd name="connsiteX1" fmla="*/ 14288 w 854392"/>
                    <a:gd name="connsiteY1" fmla="*/ 429768 h 429768"/>
                    <a:gd name="connsiteX2" fmla="*/ 0 w 854392"/>
                    <a:gd name="connsiteY2" fmla="*/ 415481 h 429768"/>
                    <a:gd name="connsiteX3" fmla="*/ 0 w 854392"/>
                    <a:gd name="connsiteY3" fmla="*/ 14288 h 429768"/>
                    <a:gd name="connsiteX4" fmla="*/ 14288 w 854392"/>
                    <a:gd name="connsiteY4" fmla="*/ 0 h 429768"/>
                    <a:gd name="connsiteX5" fmla="*/ 840105 w 854392"/>
                    <a:gd name="connsiteY5" fmla="*/ 0 h 429768"/>
                    <a:gd name="connsiteX6" fmla="*/ 854393 w 854392"/>
                    <a:gd name="connsiteY6" fmla="*/ 14288 h 429768"/>
                    <a:gd name="connsiteX7" fmla="*/ 854393 w 854392"/>
                    <a:gd name="connsiteY7" fmla="*/ 415481 h 429768"/>
                    <a:gd name="connsiteX8" fmla="*/ 840105 w 854392"/>
                    <a:gd name="connsiteY8" fmla="*/ 429768 h 429768"/>
                    <a:gd name="connsiteX9" fmla="*/ 28575 w 854392"/>
                    <a:gd name="connsiteY9" fmla="*/ 401193 h 429768"/>
                    <a:gd name="connsiteX10" fmla="*/ 825818 w 854392"/>
                    <a:gd name="connsiteY10" fmla="*/ 401193 h 429768"/>
                    <a:gd name="connsiteX11" fmla="*/ 825818 w 854392"/>
                    <a:gd name="connsiteY11" fmla="*/ 28575 h 429768"/>
                    <a:gd name="connsiteX12" fmla="*/ 28575 w 854392"/>
                    <a:gd name="connsiteY12" fmla="*/ 28575 h 429768"/>
                    <a:gd name="connsiteX13" fmla="*/ 28575 w 854392"/>
                    <a:gd name="connsiteY13" fmla="*/ 401193 h 4297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4392" h="429768">
                      <a:moveTo>
                        <a:pt x="840105" y="429768"/>
                      </a:moveTo>
                      <a:lnTo>
                        <a:pt x="14288" y="429768"/>
                      </a:lnTo>
                      <a:cubicBezTo>
                        <a:pt x="6382" y="429768"/>
                        <a:pt x="0" y="423386"/>
                        <a:pt x="0" y="415481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840105" y="0"/>
                      </a:lnTo>
                      <a:cubicBezTo>
                        <a:pt x="848011" y="0"/>
                        <a:pt x="854393" y="6382"/>
                        <a:pt x="854393" y="14288"/>
                      </a:cubicBezTo>
                      <a:lnTo>
                        <a:pt x="854393" y="415481"/>
                      </a:lnTo>
                      <a:cubicBezTo>
                        <a:pt x="854393" y="423386"/>
                        <a:pt x="848011" y="429768"/>
                        <a:pt x="840105" y="429768"/>
                      </a:cubicBezTo>
                      <a:close/>
                      <a:moveTo>
                        <a:pt x="28575" y="401193"/>
                      </a:moveTo>
                      <a:lnTo>
                        <a:pt x="825818" y="401193"/>
                      </a:lnTo>
                      <a:lnTo>
                        <a:pt x="825818" y="28575"/>
                      </a:lnTo>
                      <a:lnTo>
                        <a:pt x="28575" y="28575"/>
                      </a:lnTo>
                      <a:lnTo>
                        <a:pt x="28575" y="40119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953C42C9-AE2E-2404-D264-2033592567E4}"/>
                    </a:ext>
                  </a:extLst>
                </p:cNvPr>
                <p:cNvSpPr/>
                <p:nvPr/>
              </p:nvSpPr>
              <p:spPr>
                <a:xfrm>
                  <a:off x="4081462" y="2533363"/>
                  <a:ext cx="976788" cy="106775"/>
                </a:xfrm>
                <a:custGeom>
                  <a:avLst/>
                  <a:gdLst>
                    <a:gd name="connsiteX0" fmla="*/ 962501 w 976788"/>
                    <a:gd name="connsiteY0" fmla="*/ 106775 h 106775"/>
                    <a:gd name="connsiteX1" fmla="*/ 14288 w 976788"/>
                    <a:gd name="connsiteY1" fmla="*/ 106775 h 106775"/>
                    <a:gd name="connsiteX2" fmla="*/ 0 w 976788"/>
                    <a:gd name="connsiteY2" fmla="*/ 92488 h 106775"/>
                    <a:gd name="connsiteX3" fmla="*/ 0 w 976788"/>
                    <a:gd name="connsiteY3" fmla="*/ 14288 h 106775"/>
                    <a:gd name="connsiteX4" fmla="*/ 14288 w 976788"/>
                    <a:gd name="connsiteY4" fmla="*/ 0 h 106775"/>
                    <a:gd name="connsiteX5" fmla="*/ 962501 w 976788"/>
                    <a:gd name="connsiteY5" fmla="*/ 0 h 106775"/>
                    <a:gd name="connsiteX6" fmla="*/ 976789 w 976788"/>
                    <a:gd name="connsiteY6" fmla="*/ 14288 h 106775"/>
                    <a:gd name="connsiteX7" fmla="*/ 976789 w 976788"/>
                    <a:gd name="connsiteY7" fmla="*/ 92488 h 106775"/>
                    <a:gd name="connsiteX8" fmla="*/ 962501 w 976788"/>
                    <a:gd name="connsiteY8" fmla="*/ 106775 h 106775"/>
                    <a:gd name="connsiteX9" fmla="*/ 28575 w 976788"/>
                    <a:gd name="connsiteY9" fmla="*/ 78200 h 106775"/>
                    <a:gd name="connsiteX10" fmla="*/ 948214 w 976788"/>
                    <a:gd name="connsiteY10" fmla="*/ 78200 h 106775"/>
                    <a:gd name="connsiteX11" fmla="*/ 948214 w 976788"/>
                    <a:gd name="connsiteY11" fmla="*/ 28575 h 106775"/>
                    <a:gd name="connsiteX12" fmla="*/ 28575 w 976788"/>
                    <a:gd name="connsiteY12" fmla="*/ 28575 h 106775"/>
                    <a:gd name="connsiteX13" fmla="*/ 28575 w 976788"/>
                    <a:gd name="connsiteY13" fmla="*/ 78200 h 106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76788" h="106775">
                      <a:moveTo>
                        <a:pt x="962501" y="106775"/>
                      </a:moveTo>
                      <a:lnTo>
                        <a:pt x="14288" y="106775"/>
                      </a:lnTo>
                      <a:cubicBezTo>
                        <a:pt x="6382" y="106775"/>
                        <a:pt x="0" y="100393"/>
                        <a:pt x="0" y="9248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62501" y="0"/>
                      </a:lnTo>
                      <a:cubicBezTo>
                        <a:pt x="970407" y="0"/>
                        <a:pt x="976789" y="6382"/>
                        <a:pt x="976789" y="14288"/>
                      </a:cubicBezTo>
                      <a:lnTo>
                        <a:pt x="976789" y="92488"/>
                      </a:lnTo>
                      <a:cubicBezTo>
                        <a:pt x="976789" y="100393"/>
                        <a:pt x="970407" y="106775"/>
                        <a:pt x="962501" y="106775"/>
                      </a:cubicBezTo>
                      <a:close/>
                      <a:moveTo>
                        <a:pt x="28575" y="78200"/>
                      </a:moveTo>
                      <a:lnTo>
                        <a:pt x="948214" y="78200"/>
                      </a:lnTo>
                      <a:lnTo>
                        <a:pt x="948214" y="28575"/>
                      </a:lnTo>
                      <a:lnTo>
                        <a:pt x="28575" y="28575"/>
                      </a:lnTo>
                      <a:lnTo>
                        <a:pt x="28575" y="782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C25BDAAE-BD35-F5ED-1871-8B72D7EEDF5E}"/>
                    </a:ext>
                  </a:extLst>
                </p:cNvPr>
                <p:cNvSpPr/>
                <p:nvPr/>
              </p:nvSpPr>
              <p:spPr>
                <a:xfrm>
                  <a:off x="4209858" y="2704242"/>
                  <a:ext cx="193071" cy="272034"/>
                </a:xfrm>
                <a:custGeom>
                  <a:avLst/>
                  <a:gdLst>
                    <a:gd name="connsiteX0" fmla="*/ 132969 w 193071"/>
                    <a:gd name="connsiteY0" fmla="*/ 272034 h 272034"/>
                    <a:gd name="connsiteX1" fmla="*/ 60103 w 193071"/>
                    <a:gd name="connsiteY1" fmla="*/ 272034 h 272034"/>
                    <a:gd name="connsiteX2" fmla="*/ 45815 w 193071"/>
                    <a:gd name="connsiteY2" fmla="*/ 257747 h 272034"/>
                    <a:gd name="connsiteX3" fmla="*/ 14288 w 193071"/>
                    <a:gd name="connsiteY3" fmla="*/ 226219 h 272034"/>
                    <a:gd name="connsiteX4" fmla="*/ 0 w 193071"/>
                    <a:gd name="connsiteY4" fmla="*/ 211931 h 272034"/>
                    <a:gd name="connsiteX5" fmla="*/ 0 w 193071"/>
                    <a:gd name="connsiteY5" fmla="*/ 60103 h 272034"/>
                    <a:gd name="connsiteX6" fmla="*/ 14288 w 193071"/>
                    <a:gd name="connsiteY6" fmla="*/ 45815 h 272034"/>
                    <a:gd name="connsiteX7" fmla="*/ 45815 w 193071"/>
                    <a:gd name="connsiteY7" fmla="*/ 14288 h 272034"/>
                    <a:gd name="connsiteX8" fmla="*/ 60103 w 193071"/>
                    <a:gd name="connsiteY8" fmla="*/ 0 h 272034"/>
                    <a:gd name="connsiteX9" fmla="*/ 132969 w 193071"/>
                    <a:gd name="connsiteY9" fmla="*/ 0 h 272034"/>
                    <a:gd name="connsiteX10" fmla="*/ 147257 w 193071"/>
                    <a:gd name="connsiteY10" fmla="*/ 14288 h 272034"/>
                    <a:gd name="connsiteX11" fmla="*/ 178784 w 193071"/>
                    <a:gd name="connsiteY11" fmla="*/ 45815 h 272034"/>
                    <a:gd name="connsiteX12" fmla="*/ 193072 w 193071"/>
                    <a:gd name="connsiteY12" fmla="*/ 60103 h 272034"/>
                    <a:gd name="connsiteX13" fmla="*/ 193072 w 193071"/>
                    <a:gd name="connsiteY13" fmla="*/ 211931 h 272034"/>
                    <a:gd name="connsiteX14" fmla="*/ 178784 w 193071"/>
                    <a:gd name="connsiteY14" fmla="*/ 226219 h 272034"/>
                    <a:gd name="connsiteX15" fmla="*/ 147257 w 193071"/>
                    <a:gd name="connsiteY15" fmla="*/ 257747 h 272034"/>
                    <a:gd name="connsiteX16" fmla="*/ 132969 w 193071"/>
                    <a:gd name="connsiteY16" fmla="*/ 272034 h 272034"/>
                    <a:gd name="connsiteX17" fmla="*/ 72676 w 193071"/>
                    <a:gd name="connsiteY17" fmla="*/ 243459 h 272034"/>
                    <a:gd name="connsiteX18" fmla="*/ 120396 w 193071"/>
                    <a:gd name="connsiteY18" fmla="*/ 243459 h 272034"/>
                    <a:gd name="connsiteX19" fmla="*/ 164497 w 193071"/>
                    <a:gd name="connsiteY19" fmla="*/ 199358 h 272034"/>
                    <a:gd name="connsiteX20" fmla="*/ 164497 w 193071"/>
                    <a:gd name="connsiteY20" fmla="*/ 72676 h 272034"/>
                    <a:gd name="connsiteX21" fmla="*/ 120396 w 193071"/>
                    <a:gd name="connsiteY21" fmla="*/ 28575 h 272034"/>
                    <a:gd name="connsiteX22" fmla="*/ 72676 w 193071"/>
                    <a:gd name="connsiteY22" fmla="*/ 28575 h 272034"/>
                    <a:gd name="connsiteX23" fmla="*/ 28575 w 193071"/>
                    <a:gd name="connsiteY23" fmla="*/ 72676 h 272034"/>
                    <a:gd name="connsiteX24" fmla="*/ 28575 w 193071"/>
                    <a:gd name="connsiteY24" fmla="*/ 199358 h 272034"/>
                    <a:gd name="connsiteX25" fmla="*/ 72676 w 193071"/>
                    <a:gd name="connsiteY25" fmla="*/ 243459 h 272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93071" h="272034">
                      <a:moveTo>
                        <a:pt x="132969" y="272034"/>
                      </a:moveTo>
                      <a:lnTo>
                        <a:pt x="60103" y="272034"/>
                      </a:lnTo>
                      <a:cubicBezTo>
                        <a:pt x="52197" y="272034"/>
                        <a:pt x="45815" y="265652"/>
                        <a:pt x="45815" y="257747"/>
                      </a:cubicBezTo>
                      <a:cubicBezTo>
                        <a:pt x="45815" y="240316"/>
                        <a:pt x="31718" y="226219"/>
                        <a:pt x="14288" y="226219"/>
                      </a:cubicBezTo>
                      <a:cubicBezTo>
                        <a:pt x="6382" y="226219"/>
                        <a:pt x="0" y="219837"/>
                        <a:pt x="0" y="211931"/>
                      </a:cubicBezTo>
                      <a:lnTo>
                        <a:pt x="0" y="60103"/>
                      </a:lnTo>
                      <a:cubicBezTo>
                        <a:pt x="0" y="52197"/>
                        <a:pt x="6382" y="45815"/>
                        <a:pt x="14288" y="45815"/>
                      </a:cubicBezTo>
                      <a:cubicBezTo>
                        <a:pt x="31718" y="45815"/>
                        <a:pt x="45815" y="31718"/>
                        <a:pt x="45815" y="14288"/>
                      </a:cubicBezTo>
                      <a:cubicBezTo>
                        <a:pt x="45815" y="6382"/>
                        <a:pt x="52197" y="0"/>
                        <a:pt x="60103" y="0"/>
                      </a:cubicBezTo>
                      <a:lnTo>
                        <a:pt x="132969" y="0"/>
                      </a:lnTo>
                      <a:cubicBezTo>
                        <a:pt x="140875" y="0"/>
                        <a:pt x="147257" y="6382"/>
                        <a:pt x="147257" y="14288"/>
                      </a:cubicBezTo>
                      <a:cubicBezTo>
                        <a:pt x="147257" y="31718"/>
                        <a:pt x="161449" y="45815"/>
                        <a:pt x="178784" y="45815"/>
                      </a:cubicBezTo>
                      <a:cubicBezTo>
                        <a:pt x="186690" y="45815"/>
                        <a:pt x="193072" y="52197"/>
                        <a:pt x="193072" y="60103"/>
                      </a:cubicBezTo>
                      <a:lnTo>
                        <a:pt x="193072" y="211931"/>
                      </a:lnTo>
                      <a:cubicBezTo>
                        <a:pt x="193072" y="219837"/>
                        <a:pt x="186690" y="226219"/>
                        <a:pt x="178784" y="226219"/>
                      </a:cubicBezTo>
                      <a:cubicBezTo>
                        <a:pt x="161354" y="226219"/>
                        <a:pt x="147257" y="240316"/>
                        <a:pt x="147257" y="257747"/>
                      </a:cubicBezTo>
                      <a:cubicBezTo>
                        <a:pt x="147257" y="265652"/>
                        <a:pt x="140875" y="272034"/>
                        <a:pt x="132969" y="272034"/>
                      </a:cubicBezTo>
                      <a:close/>
                      <a:moveTo>
                        <a:pt x="72676" y="243459"/>
                      </a:moveTo>
                      <a:lnTo>
                        <a:pt x="120396" y="243459"/>
                      </a:lnTo>
                      <a:cubicBezTo>
                        <a:pt x="125730" y="221742"/>
                        <a:pt x="142780" y="204692"/>
                        <a:pt x="164497" y="199358"/>
                      </a:cubicBezTo>
                      <a:lnTo>
                        <a:pt x="164497" y="72676"/>
                      </a:lnTo>
                      <a:cubicBezTo>
                        <a:pt x="142780" y="67342"/>
                        <a:pt x="125730" y="50292"/>
                        <a:pt x="120396" y="28575"/>
                      </a:cubicBezTo>
                      <a:lnTo>
                        <a:pt x="72676" y="28575"/>
                      </a:lnTo>
                      <a:cubicBezTo>
                        <a:pt x="67342" y="50292"/>
                        <a:pt x="50292" y="67342"/>
                        <a:pt x="28575" y="72676"/>
                      </a:cubicBezTo>
                      <a:lnTo>
                        <a:pt x="28575" y="199358"/>
                      </a:lnTo>
                      <a:cubicBezTo>
                        <a:pt x="50292" y="204692"/>
                        <a:pt x="67342" y="221742"/>
                        <a:pt x="72676" y="24345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98D76BD3-BD8D-38B8-E6D6-14B34E3F5B6D}"/>
                    </a:ext>
                  </a:extLst>
                </p:cNvPr>
                <p:cNvSpPr/>
                <p:nvPr/>
              </p:nvSpPr>
              <p:spPr>
                <a:xfrm>
                  <a:off x="4464367" y="2704242"/>
                  <a:ext cx="193071" cy="272034"/>
                </a:xfrm>
                <a:custGeom>
                  <a:avLst/>
                  <a:gdLst>
                    <a:gd name="connsiteX0" fmla="*/ 132969 w 193071"/>
                    <a:gd name="connsiteY0" fmla="*/ 272034 h 272034"/>
                    <a:gd name="connsiteX1" fmla="*/ 60103 w 193071"/>
                    <a:gd name="connsiteY1" fmla="*/ 272034 h 272034"/>
                    <a:gd name="connsiteX2" fmla="*/ 45815 w 193071"/>
                    <a:gd name="connsiteY2" fmla="*/ 257747 h 272034"/>
                    <a:gd name="connsiteX3" fmla="*/ 14288 w 193071"/>
                    <a:gd name="connsiteY3" fmla="*/ 226219 h 272034"/>
                    <a:gd name="connsiteX4" fmla="*/ 0 w 193071"/>
                    <a:gd name="connsiteY4" fmla="*/ 211931 h 272034"/>
                    <a:gd name="connsiteX5" fmla="*/ 0 w 193071"/>
                    <a:gd name="connsiteY5" fmla="*/ 60103 h 272034"/>
                    <a:gd name="connsiteX6" fmla="*/ 14288 w 193071"/>
                    <a:gd name="connsiteY6" fmla="*/ 45815 h 272034"/>
                    <a:gd name="connsiteX7" fmla="*/ 45815 w 193071"/>
                    <a:gd name="connsiteY7" fmla="*/ 14288 h 272034"/>
                    <a:gd name="connsiteX8" fmla="*/ 60103 w 193071"/>
                    <a:gd name="connsiteY8" fmla="*/ 0 h 272034"/>
                    <a:gd name="connsiteX9" fmla="*/ 132969 w 193071"/>
                    <a:gd name="connsiteY9" fmla="*/ 0 h 272034"/>
                    <a:gd name="connsiteX10" fmla="*/ 147256 w 193071"/>
                    <a:gd name="connsiteY10" fmla="*/ 14288 h 272034"/>
                    <a:gd name="connsiteX11" fmla="*/ 178784 w 193071"/>
                    <a:gd name="connsiteY11" fmla="*/ 45815 h 272034"/>
                    <a:gd name="connsiteX12" fmla="*/ 193072 w 193071"/>
                    <a:gd name="connsiteY12" fmla="*/ 60103 h 272034"/>
                    <a:gd name="connsiteX13" fmla="*/ 193072 w 193071"/>
                    <a:gd name="connsiteY13" fmla="*/ 211931 h 272034"/>
                    <a:gd name="connsiteX14" fmla="*/ 178784 w 193071"/>
                    <a:gd name="connsiteY14" fmla="*/ 226219 h 272034"/>
                    <a:gd name="connsiteX15" fmla="*/ 147256 w 193071"/>
                    <a:gd name="connsiteY15" fmla="*/ 257747 h 272034"/>
                    <a:gd name="connsiteX16" fmla="*/ 132969 w 193071"/>
                    <a:gd name="connsiteY16" fmla="*/ 272034 h 272034"/>
                    <a:gd name="connsiteX17" fmla="*/ 72676 w 193071"/>
                    <a:gd name="connsiteY17" fmla="*/ 243459 h 272034"/>
                    <a:gd name="connsiteX18" fmla="*/ 120396 w 193071"/>
                    <a:gd name="connsiteY18" fmla="*/ 243459 h 272034"/>
                    <a:gd name="connsiteX19" fmla="*/ 164497 w 193071"/>
                    <a:gd name="connsiteY19" fmla="*/ 199358 h 272034"/>
                    <a:gd name="connsiteX20" fmla="*/ 164497 w 193071"/>
                    <a:gd name="connsiteY20" fmla="*/ 72676 h 272034"/>
                    <a:gd name="connsiteX21" fmla="*/ 120396 w 193071"/>
                    <a:gd name="connsiteY21" fmla="*/ 28575 h 272034"/>
                    <a:gd name="connsiteX22" fmla="*/ 72676 w 193071"/>
                    <a:gd name="connsiteY22" fmla="*/ 28575 h 272034"/>
                    <a:gd name="connsiteX23" fmla="*/ 28575 w 193071"/>
                    <a:gd name="connsiteY23" fmla="*/ 72676 h 272034"/>
                    <a:gd name="connsiteX24" fmla="*/ 28575 w 193071"/>
                    <a:gd name="connsiteY24" fmla="*/ 199358 h 272034"/>
                    <a:gd name="connsiteX25" fmla="*/ 72676 w 193071"/>
                    <a:gd name="connsiteY25" fmla="*/ 243459 h 272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93071" h="272034">
                      <a:moveTo>
                        <a:pt x="132969" y="272034"/>
                      </a:moveTo>
                      <a:lnTo>
                        <a:pt x="60103" y="272034"/>
                      </a:lnTo>
                      <a:cubicBezTo>
                        <a:pt x="52197" y="272034"/>
                        <a:pt x="45815" y="265652"/>
                        <a:pt x="45815" y="257747"/>
                      </a:cubicBezTo>
                      <a:cubicBezTo>
                        <a:pt x="45815" y="240316"/>
                        <a:pt x="31718" y="226219"/>
                        <a:pt x="14288" y="226219"/>
                      </a:cubicBezTo>
                      <a:cubicBezTo>
                        <a:pt x="6382" y="226219"/>
                        <a:pt x="0" y="219837"/>
                        <a:pt x="0" y="211931"/>
                      </a:cubicBezTo>
                      <a:lnTo>
                        <a:pt x="0" y="60103"/>
                      </a:lnTo>
                      <a:cubicBezTo>
                        <a:pt x="0" y="52197"/>
                        <a:pt x="6382" y="45815"/>
                        <a:pt x="14288" y="45815"/>
                      </a:cubicBezTo>
                      <a:cubicBezTo>
                        <a:pt x="31718" y="45815"/>
                        <a:pt x="45815" y="31718"/>
                        <a:pt x="45815" y="14288"/>
                      </a:cubicBezTo>
                      <a:cubicBezTo>
                        <a:pt x="45815" y="6382"/>
                        <a:pt x="52197" y="0"/>
                        <a:pt x="60103" y="0"/>
                      </a:cubicBezTo>
                      <a:lnTo>
                        <a:pt x="132969" y="0"/>
                      </a:lnTo>
                      <a:cubicBezTo>
                        <a:pt x="140875" y="0"/>
                        <a:pt x="147256" y="6382"/>
                        <a:pt x="147256" y="14288"/>
                      </a:cubicBezTo>
                      <a:cubicBezTo>
                        <a:pt x="147256" y="31718"/>
                        <a:pt x="161449" y="45815"/>
                        <a:pt x="178784" y="45815"/>
                      </a:cubicBezTo>
                      <a:cubicBezTo>
                        <a:pt x="186690" y="45815"/>
                        <a:pt x="193072" y="52197"/>
                        <a:pt x="193072" y="60103"/>
                      </a:cubicBezTo>
                      <a:lnTo>
                        <a:pt x="193072" y="211931"/>
                      </a:lnTo>
                      <a:cubicBezTo>
                        <a:pt x="193072" y="219837"/>
                        <a:pt x="186690" y="226219"/>
                        <a:pt x="178784" y="226219"/>
                      </a:cubicBezTo>
                      <a:cubicBezTo>
                        <a:pt x="161353" y="226219"/>
                        <a:pt x="147256" y="240316"/>
                        <a:pt x="147256" y="257747"/>
                      </a:cubicBezTo>
                      <a:cubicBezTo>
                        <a:pt x="147256" y="265652"/>
                        <a:pt x="140875" y="272034"/>
                        <a:pt x="132969" y="272034"/>
                      </a:cubicBezTo>
                      <a:close/>
                      <a:moveTo>
                        <a:pt x="72676" y="243459"/>
                      </a:moveTo>
                      <a:lnTo>
                        <a:pt x="120396" y="243459"/>
                      </a:lnTo>
                      <a:cubicBezTo>
                        <a:pt x="125730" y="221742"/>
                        <a:pt x="142780" y="204692"/>
                        <a:pt x="164497" y="199358"/>
                      </a:cubicBezTo>
                      <a:lnTo>
                        <a:pt x="164497" y="72676"/>
                      </a:lnTo>
                      <a:cubicBezTo>
                        <a:pt x="142780" y="67342"/>
                        <a:pt x="125730" y="50292"/>
                        <a:pt x="120396" y="28575"/>
                      </a:cubicBezTo>
                      <a:lnTo>
                        <a:pt x="72676" y="28575"/>
                      </a:lnTo>
                      <a:cubicBezTo>
                        <a:pt x="67342" y="50292"/>
                        <a:pt x="50292" y="67342"/>
                        <a:pt x="28575" y="72676"/>
                      </a:cubicBezTo>
                      <a:lnTo>
                        <a:pt x="28575" y="199358"/>
                      </a:lnTo>
                      <a:cubicBezTo>
                        <a:pt x="50292" y="204692"/>
                        <a:pt x="67342" y="221742"/>
                        <a:pt x="72676" y="24345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4603AE38-3BC8-CEE5-7963-44F379757377}"/>
                    </a:ext>
                  </a:extLst>
                </p:cNvPr>
                <p:cNvSpPr/>
                <p:nvPr/>
              </p:nvSpPr>
              <p:spPr>
                <a:xfrm>
                  <a:off x="4718874" y="2704242"/>
                  <a:ext cx="193071" cy="272034"/>
                </a:xfrm>
                <a:custGeom>
                  <a:avLst/>
                  <a:gdLst>
                    <a:gd name="connsiteX0" fmla="*/ 132969 w 193071"/>
                    <a:gd name="connsiteY0" fmla="*/ 272034 h 272034"/>
                    <a:gd name="connsiteX1" fmla="*/ 60103 w 193071"/>
                    <a:gd name="connsiteY1" fmla="*/ 272034 h 272034"/>
                    <a:gd name="connsiteX2" fmla="*/ 45815 w 193071"/>
                    <a:gd name="connsiteY2" fmla="*/ 257747 h 272034"/>
                    <a:gd name="connsiteX3" fmla="*/ 14288 w 193071"/>
                    <a:gd name="connsiteY3" fmla="*/ 226219 h 272034"/>
                    <a:gd name="connsiteX4" fmla="*/ 0 w 193071"/>
                    <a:gd name="connsiteY4" fmla="*/ 211931 h 272034"/>
                    <a:gd name="connsiteX5" fmla="*/ 0 w 193071"/>
                    <a:gd name="connsiteY5" fmla="*/ 60103 h 272034"/>
                    <a:gd name="connsiteX6" fmla="*/ 14288 w 193071"/>
                    <a:gd name="connsiteY6" fmla="*/ 45815 h 272034"/>
                    <a:gd name="connsiteX7" fmla="*/ 45815 w 193071"/>
                    <a:gd name="connsiteY7" fmla="*/ 14288 h 272034"/>
                    <a:gd name="connsiteX8" fmla="*/ 60103 w 193071"/>
                    <a:gd name="connsiteY8" fmla="*/ 0 h 272034"/>
                    <a:gd name="connsiteX9" fmla="*/ 132969 w 193071"/>
                    <a:gd name="connsiteY9" fmla="*/ 0 h 272034"/>
                    <a:gd name="connsiteX10" fmla="*/ 147256 w 193071"/>
                    <a:gd name="connsiteY10" fmla="*/ 14288 h 272034"/>
                    <a:gd name="connsiteX11" fmla="*/ 178784 w 193071"/>
                    <a:gd name="connsiteY11" fmla="*/ 45815 h 272034"/>
                    <a:gd name="connsiteX12" fmla="*/ 193072 w 193071"/>
                    <a:gd name="connsiteY12" fmla="*/ 60103 h 272034"/>
                    <a:gd name="connsiteX13" fmla="*/ 193072 w 193071"/>
                    <a:gd name="connsiteY13" fmla="*/ 211931 h 272034"/>
                    <a:gd name="connsiteX14" fmla="*/ 178784 w 193071"/>
                    <a:gd name="connsiteY14" fmla="*/ 226219 h 272034"/>
                    <a:gd name="connsiteX15" fmla="*/ 147256 w 193071"/>
                    <a:gd name="connsiteY15" fmla="*/ 257747 h 272034"/>
                    <a:gd name="connsiteX16" fmla="*/ 132969 w 193071"/>
                    <a:gd name="connsiteY16" fmla="*/ 272034 h 272034"/>
                    <a:gd name="connsiteX17" fmla="*/ 72676 w 193071"/>
                    <a:gd name="connsiteY17" fmla="*/ 243459 h 272034"/>
                    <a:gd name="connsiteX18" fmla="*/ 120396 w 193071"/>
                    <a:gd name="connsiteY18" fmla="*/ 243459 h 272034"/>
                    <a:gd name="connsiteX19" fmla="*/ 164497 w 193071"/>
                    <a:gd name="connsiteY19" fmla="*/ 199358 h 272034"/>
                    <a:gd name="connsiteX20" fmla="*/ 164497 w 193071"/>
                    <a:gd name="connsiteY20" fmla="*/ 72676 h 272034"/>
                    <a:gd name="connsiteX21" fmla="*/ 120396 w 193071"/>
                    <a:gd name="connsiteY21" fmla="*/ 28575 h 272034"/>
                    <a:gd name="connsiteX22" fmla="*/ 72676 w 193071"/>
                    <a:gd name="connsiteY22" fmla="*/ 28575 h 272034"/>
                    <a:gd name="connsiteX23" fmla="*/ 28575 w 193071"/>
                    <a:gd name="connsiteY23" fmla="*/ 72676 h 272034"/>
                    <a:gd name="connsiteX24" fmla="*/ 28575 w 193071"/>
                    <a:gd name="connsiteY24" fmla="*/ 199358 h 272034"/>
                    <a:gd name="connsiteX25" fmla="*/ 72676 w 193071"/>
                    <a:gd name="connsiteY25" fmla="*/ 243459 h 2720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93071" h="272034">
                      <a:moveTo>
                        <a:pt x="132969" y="272034"/>
                      </a:moveTo>
                      <a:lnTo>
                        <a:pt x="60103" y="272034"/>
                      </a:lnTo>
                      <a:cubicBezTo>
                        <a:pt x="52197" y="272034"/>
                        <a:pt x="45815" y="265652"/>
                        <a:pt x="45815" y="257747"/>
                      </a:cubicBezTo>
                      <a:cubicBezTo>
                        <a:pt x="45815" y="240316"/>
                        <a:pt x="31718" y="226219"/>
                        <a:pt x="14288" y="226219"/>
                      </a:cubicBezTo>
                      <a:cubicBezTo>
                        <a:pt x="6382" y="226219"/>
                        <a:pt x="0" y="219837"/>
                        <a:pt x="0" y="211931"/>
                      </a:cubicBezTo>
                      <a:lnTo>
                        <a:pt x="0" y="60103"/>
                      </a:lnTo>
                      <a:cubicBezTo>
                        <a:pt x="0" y="52197"/>
                        <a:pt x="6382" y="45815"/>
                        <a:pt x="14288" y="45815"/>
                      </a:cubicBezTo>
                      <a:cubicBezTo>
                        <a:pt x="31718" y="45815"/>
                        <a:pt x="45815" y="31718"/>
                        <a:pt x="45815" y="14288"/>
                      </a:cubicBezTo>
                      <a:cubicBezTo>
                        <a:pt x="45815" y="6382"/>
                        <a:pt x="52197" y="0"/>
                        <a:pt x="60103" y="0"/>
                      </a:cubicBezTo>
                      <a:lnTo>
                        <a:pt x="132969" y="0"/>
                      </a:lnTo>
                      <a:cubicBezTo>
                        <a:pt x="140875" y="0"/>
                        <a:pt x="147256" y="6382"/>
                        <a:pt x="147256" y="14288"/>
                      </a:cubicBezTo>
                      <a:cubicBezTo>
                        <a:pt x="147256" y="31718"/>
                        <a:pt x="161449" y="45815"/>
                        <a:pt x="178784" y="45815"/>
                      </a:cubicBezTo>
                      <a:cubicBezTo>
                        <a:pt x="186690" y="45815"/>
                        <a:pt x="193072" y="52197"/>
                        <a:pt x="193072" y="60103"/>
                      </a:cubicBezTo>
                      <a:lnTo>
                        <a:pt x="193072" y="211931"/>
                      </a:lnTo>
                      <a:cubicBezTo>
                        <a:pt x="193072" y="219837"/>
                        <a:pt x="186690" y="226219"/>
                        <a:pt x="178784" y="226219"/>
                      </a:cubicBezTo>
                      <a:cubicBezTo>
                        <a:pt x="161354" y="226219"/>
                        <a:pt x="147256" y="240316"/>
                        <a:pt x="147256" y="257747"/>
                      </a:cubicBezTo>
                      <a:cubicBezTo>
                        <a:pt x="147256" y="265652"/>
                        <a:pt x="140875" y="272034"/>
                        <a:pt x="132969" y="272034"/>
                      </a:cubicBezTo>
                      <a:close/>
                      <a:moveTo>
                        <a:pt x="72676" y="243459"/>
                      </a:moveTo>
                      <a:lnTo>
                        <a:pt x="120396" y="243459"/>
                      </a:lnTo>
                      <a:cubicBezTo>
                        <a:pt x="125730" y="221742"/>
                        <a:pt x="142780" y="204692"/>
                        <a:pt x="164497" y="199358"/>
                      </a:cubicBezTo>
                      <a:lnTo>
                        <a:pt x="164497" y="72676"/>
                      </a:lnTo>
                      <a:cubicBezTo>
                        <a:pt x="142780" y="67342"/>
                        <a:pt x="125730" y="50292"/>
                        <a:pt x="120396" y="28575"/>
                      </a:cubicBezTo>
                      <a:lnTo>
                        <a:pt x="72676" y="28575"/>
                      </a:lnTo>
                      <a:cubicBezTo>
                        <a:pt x="67342" y="50292"/>
                        <a:pt x="50292" y="67342"/>
                        <a:pt x="28575" y="72676"/>
                      </a:cubicBezTo>
                      <a:lnTo>
                        <a:pt x="28575" y="199358"/>
                      </a:lnTo>
                      <a:cubicBezTo>
                        <a:pt x="50292" y="204692"/>
                        <a:pt x="67342" y="221742"/>
                        <a:pt x="72676" y="24345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0491233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47C7B-5DFE-9377-E530-069F8AD1E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A6205A5-6DB2-A2BC-4424-0640F4C29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Retaliation Framework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3B79A1-AEB0-9551-CD7B-FC38D57DE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575DE19-CCEC-56DA-7F61-4EBE2B9D7E39}"/>
              </a:ext>
            </a:extLst>
          </p:cNvPr>
          <p:cNvGrpSpPr/>
          <p:nvPr/>
        </p:nvGrpSpPr>
        <p:grpSpPr>
          <a:xfrm>
            <a:off x="365759" y="1513078"/>
            <a:ext cx="2020823" cy="2528821"/>
            <a:chOff x="365758" y="1043644"/>
            <a:chExt cx="2020823" cy="252882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F355C5-87CE-A315-7ED7-26D13B9F9A16}"/>
                </a:ext>
              </a:extLst>
            </p:cNvPr>
            <p:cNvSpPr/>
            <p:nvPr/>
          </p:nvSpPr>
          <p:spPr>
            <a:xfrm>
              <a:off x="365758" y="2116192"/>
              <a:ext cx="2020823" cy="14562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bIns="0" rtlCol="0" anchor="t" anchorCtr="0"/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tx1"/>
                  </a:solidFill>
                </a:rPr>
                <a:t>Did the employee engage in protected activity?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FB66FB4-5751-24B3-99F4-4F122EEA5E4F}"/>
                </a:ext>
              </a:extLst>
            </p:cNvPr>
            <p:cNvGrpSpPr/>
            <p:nvPr/>
          </p:nvGrpSpPr>
          <p:grpSpPr>
            <a:xfrm>
              <a:off x="932790" y="1043644"/>
              <a:ext cx="886756" cy="886756"/>
              <a:chOff x="932790" y="1043644"/>
              <a:chExt cx="886756" cy="886756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1FB2667-6A50-C203-1422-A01B0C891510}"/>
                  </a:ext>
                </a:extLst>
              </p:cNvPr>
              <p:cNvGrpSpPr/>
              <p:nvPr/>
            </p:nvGrpSpPr>
            <p:grpSpPr>
              <a:xfrm>
                <a:off x="932790" y="1043644"/>
                <a:ext cx="886756" cy="886756"/>
                <a:chOff x="1993747" y="1043644"/>
                <a:chExt cx="886756" cy="886756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C121E287-7561-9D79-9625-8BD56EC9C1E0}"/>
                    </a:ext>
                  </a:extLst>
                </p:cNvPr>
                <p:cNvSpPr/>
                <p:nvPr/>
              </p:nvSpPr>
              <p:spPr>
                <a:xfrm>
                  <a:off x="1993747" y="1043644"/>
                  <a:ext cx="886756" cy="886756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D5572733-3380-F6A9-A28C-4D8A3FDFD0A0}"/>
                    </a:ext>
                  </a:extLst>
                </p:cNvPr>
                <p:cNvSpPr/>
                <p:nvPr/>
              </p:nvSpPr>
              <p:spPr>
                <a:xfrm>
                  <a:off x="2085394" y="1135291"/>
                  <a:ext cx="703462" cy="70346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3E2FB3AD-7CE0-BD56-FAFF-64931DC43A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136410" y="1221445"/>
                <a:ext cx="479516" cy="431144"/>
              </a:xfrm>
              <a:prstGeom prst="rect">
                <a:avLst/>
              </a:prstGeom>
            </p:spPr>
          </p:pic>
        </p:grpSp>
      </p:grp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EE13420-9AB1-9EEA-5862-28A8B25FC586}"/>
              </a:ext>
            </a:extLst>
          </p:cNvPr>
          <p:cNvSpPr/>
          <p:nvPr/>
        </p:nvSpPr>
        <p:spPr>
          <a:xfrm>
            <a:off x="2147939" y="1781912"/>
            <a:ext cx="612949" cy="33159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6B8FE7D7-70EF-1EFC-9447-C8CCE060E774}"/>
              </a:ext>
            </a:extLst>
          </p:cNvPr>
          <p:cNvSpPr/>
          <p:nvPr/>
        </p:nvSpPr>
        <p:spPr>
          <a:xfrm>
            <a:off x="4374835" y="1786870"/>
            <a:ext cx="612949" cy="33159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CBDC17-D3E5-98DF-1AE0-81C904BED6AD}"/>
              </a:ext>
            </a:extLst>
          </p:cNvPr>
          <p:cNvGrpSpPr/>
          <p:nvPr/>
        </p:nvGrpSpPr>
        <p:grpSpPr>
          <a:xfrm>
            <a:off x="2504040" y="1515763"/>
            <a:ext cx="2020823" cy="2526136"/>
            <a:chOff x="2494936" y="1043644"/>
            <a:chExt cx="2020823" cy="252613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71F9A42-C4C9-73BD-0E90-95588D04ABF9}"/>
                </a:ext>
              </a:extLst>
            </p:cNvPr>
            <p:cNvSpPr/>
            <p:nvPr/>
          </p:nvSpPr>
          <p:spPr>
            <a:xfrm>
              <a:off x="2494936" y="2113507"/>
              <a:ext cx="2020823" cy="145627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bIns="0" rtlCol="0" anchor="t" anchorCtr="0"/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tx1"/>
                  </a:solidFill>
                </a:rPr>
                <a:t>Did the employer take a materially adverse action?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D3D7C41-0BE7-396C-F719-638372B57C48}"/>
                </a:ext>
              </a:extLst>
            </p:cNvPr>
            <p:cNvGrpSpPr/>
            <p:nvPr/>
          </p:nvGrpSpPr>
          <p:grpSpPr>
            <a:xfrm>
              <a:off x="3061968" y="1043644"/>
              <a:ext cx="886756" cy="886756"/>
              <a:chOff x="3061968" y="1043644"/>
              <a:chExt cx="886756" cy="886756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0604B5CA-311B-CC45-491E-46A59DDC418C}"/>
                  </a:ext>
                </a:extLst>
              </p:cNvPr>
              <p:cNvGrpSpPr/>
              <p:nvPr/>
            </p:nvGrpSpPr>
            <p:grpSpPr>
              <a:xfrm>
                <a:off x="3061968" y="1043644"/>
                <a:ext cx="886756" cy="886756"/>
                <a:chOff x="1993747" y="1043644"/>
                <a:chExt cx="886756" cy="886756"/>
              </a:xfrm>
            </p:grpSpPr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E73E219E-174E-5335-1944-CBC61DE5C706}"/>
                    </a:ext>
                  </a:extLst>
                </p:cNvPr>
                <p:cNvSpPr/>
                <p:nvPr/>
              </p:nvSpPr>
              <p:spPr>
                <a:xfrm>
                  <a:off x="1993747" y="1043644"/>
                  <a:ext cx="886756" cy="886756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E5D21B4-4A6A-482D-AF32-542F7B225FF7}"/>
                    </a:ext>
                  </a:extLst>
                </p:cNvPr>
                <p:cNvSpPr/>
                <p:nvPr/>
              </p:nvSpPr>
              <p:spPr>
                <a:xfrm>
                  <a:off x="2085394" y="1135291"/>
                  <a:ext cx="703462" cy="70346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FB84D331-21C6-CC78-2832-128C6B1082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260355" y="1300959"/>
                <a:ext cx="480458" cy="386412"/>
              </a:xfrm>
              <a:prstGeom prst="rect">
                <a:avLst/>
              </a:prstGeom>
            </p:spPr>
          </p:pic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C3CE306-C0A3-BF59-44E6-50EC1B555743}"/>
              </a:ext>
            </a:extLst>
          </p:cNvPr>
          <p:cNvGrpSpPr/>
          <p:nvPr/>
        </p:nvGrpSpPr>
        <p:grpSpPr>
          <a:xfrm>
            <a:off x="4628663" y="1528780"/>
            <a:ext cx="2020823" cy="2526136"/>
            <a:chOff x="4624114" y="1043644"/>
            <a:chExt cx="2020823" cy="252613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8065741-53B2-018C-A221-ABAF63335EC4}"/>
                </a:ext>
              </a:extLst>
            </p:cNvPr>
            <p:cNvSpPr/>
            <p:nvPr/>
          </p:nvSpPr>
          <p:spPr>
            <a:xfrm>
              <a:off x="4624114" y="2113508"/>
              <a:ext cx="2020823" cy="14562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bIns="0" rtlCol="0" anchor="t" anchorCtr="0"/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tx1"/>
                  </a:solidFill>
                </a:rPr>
                <a:t>Is there evidence connecting the two?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94DCB56-3C7C-5A58-0530-CB1A66960475}"/>
                </a:ext>
              </a:extLst>
            </p:cNvPr>
            <p:cNvGrpSpPr/>
            <p:nvPr/>
          </p:nvGrpSpPr>
          <p:grpSpPr>
            <a:xfrm>
              <a:off x="5191146" y="1043644"/>
              <a:ext cx="886756" cy="886756"/>
              <a:chOff x="5191146" y="1043644"/>
              <a:chExt cx="886756" cy="886756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69486423-5915-8FF5-EF60-48EB05A4A260}"/>
                  </a:ext>
                </a:extLst>
              </p:cNvPr>
              <p:cNvGrpSpPr/>
              <p:nvPr/>
            </p:nvGrpSpPr>
            <p:grpSpPr>
              <a:xfrm>
                <a:off x="5191146" y="1043644"/>
                <a:ext cx="886756" cy="886756"/>
                <a:chOff x="1993747" y="1043644"/>
                <a:chExt cx="886756" cy="886756"/>
              </a:xfrm>
            </p:grpSpPr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A9B5D158-C926-2B18-C491-BFBA485E834A}"/>
                    </a:ext>
                  </a:extLst>
                </p:cNvPr>
                <p:cNvSpPr/>
                <p:nvPr/>
              </p:nvSpPr>
              <p:spPr>
                <a:xfrm>
                  <a:off x="1993747" y="1043644"/>
                  <a:ext cx="886756" cy="886756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816088DF-1A57-E95F-0EF6-0886BBD647BA}"/>
                    </a:ext>
                  </a:extLst>
                </p:cNvPr>
                <p:cNvSpPr/>
                <p:nvPr/>
              </p:nvSpPr>
              <p:spPr>
                <a:xfrm>
                  <a:off x="2085394" y="1135291"/>
                  <a:ext cx="703462" cy="70346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27" name="Graphic 26">
                <a:extLst>
                  <a:ext uri="{FF2B5EF4-FFF2-40B4-BE49-F238E27FC236}">
                    <a16:creationId xmlns:a16="http://schemas.microsoft.com/office/drawing/2014/main" id="{A99C2B0D-F3D1-F6DC-DA06-6276554D9D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407149" y="1265495"/>
                <a:ext cx="411890" cy="438292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73C9D5-3EBC-5274-923D-F03706AA665D}"/>
              </a:ext>
            </a:extLst>
          </p:cNvPr>
          <p:cNvGrpSpPr/>
          <p:nvPr/>
        </p:nvGrpSpPr>
        <p:grpSpPr>
          <a:xfrm>
            <a:off x="6890599" y="1513078"/>
            <a:ext cx="2020823" cy="2526136"/>
            <a:chOff x="6753289" y="1043644"/>
            <a:chExt cx="2020823" cy="252613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B143E88-3ADA-C6AD-F29E-A5F6725E1D65}"/>
                </a:ext>
              </a:extLst>
            </p:cNvPr>
            <p:cNvSpPr/>
            <p:nvPr/>
          </p:nvSpPr>
          <p:spPr>
            <a:xfrm>
              <a:off x="6753289" y="2113508"/>
              <a:ext cx="2020823" cy="14562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bIns="0" rtlCol="0" anchor="t" anchorCtr="0"/>
            <a:lstStyle/>
            <a:p>
              <a:pPr>
                <a:spcAft>
                  <a:spcPts val="600"/>
                </a:spcAft>
              </a:pPr>
              <a:r>
                <a:rPr lang="en-US" sz="1600" dirty="0">
                  <a:solidFill>
                    <a:schemeClr val="tx1"/>
                  </a:solidFill>
                </a:rPr>
                <a:t>Can the employer prove the decision would have occurred anyway?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68ED832-48FB-AD9A-8C5F-D7BC94FC4FC1}"/>
                </a:ext>
              </a:extLst>
            </p:cNvPr>
            <p:cNvGrpSpPr/>
            <p:nvPr/>
          </p:nvGrpSpPr>
          <p:grpSpPr>
            <a:xfrm>
              <a:off x="7320322" y="1043644"/>
              <a:ext cx="886756" cy="886756"/>
              <a:chOff x="7320322" y="1043644"/>
              <a:chExt cx="886756" cy="886756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5EE21AD6-17A1-155F-2C68-9BA82C169F72}"/>
                  </a:ext>
                </a:extLst>
              </p:cNvPr>
              <p:cNvGrpSpPr/>
              <p:nvPr/>
            </p:nvGrpSpPr>
            <p:grpSpPr>
              <a:xfrm>
                <a:off x="7320322" y="1043644"/>
                <a:ext cx="886756" cy="886756"/>
                <a:chOff x="1993747" y="1043644"/>
                <a:chExt cx="886756" cy="886756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DFD67D20-2AFE-A9F3-185E-C9C7BA028446}"/>
                    </a:ext>
                  </a:extLst>
                </p:cNvPr>
                <p:cNvSpPr/>
                <p:nvPr/>
              </p:nvSpPr>
              <p:spPr>
                <a:xfrm>
                  <a:off x="1993747" y="1043644"/>
                  <a:ext cx="886756" cy="886756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E0FEA6D9-D0F0-C2C4-A166-A4012734E650}"/>
                    </a:ext>
                  </a:extLst>
                </p:cNvPr>
                <p:cNvSpPr/>
                <p:nvPr/>
              </p:nvSpPr>
              <p:spPr>
                <a:xfrm>
                  <a:off x="2085394" y="1135291"/>
                  <a:ext cx="703462" cy="70346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01D63FE8-EB99-9BBD-7DC8-42B565AFC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529427" y="1258694"/>
                <a:ext cx="471628" cy="415326"/>
              </a:xfrm>
              <a:prstGeom prst="rect">
                <a:avLst/>
              </a:prstGeom>
            </p:spPr>
          </p:pic>
        </p:grpSp>
      </p:grpSp>
      <p:sp>
        <p:nvSpPr>
          <p:cNvPr id="40" name="Arrow: Right 39">
            <a:extLst>
              <a:ext uri="{FF2B5EF4-FFF2-40B4-BE49-F238E27FC236}">
                <a16:creationId xmlns:a16="http://schemas.microsoft.com/office/drawing/2014/main" id="{767555D8-7C42-5FFA-E28C-2545CBADA09D}"/>
              </a:ext>
            </a:extLst>
          </p:cNvPr>
          <p:cNvSpPr/>
          <p:nvPr/>
        </p:nvSpPr>
        <p:spPr>
          <a:xfrm>
            <a:off x="6547710" y="1811858"/>
            <a:ext cx="612949" cy="33159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00629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4DDBC-A517-BE5E-9616-6A5461CD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Protected 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140D4-9922-9435-E811-591C28C2E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Common Protected Activity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Internal complaint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HR complaint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Participation in investigation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Opposition to perceived discrimination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ADA accommodation request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Religious accommodation request</a:t>
            </a:r>
          </a:p>
          <a:p>
            <a:pPr marL="292100" indent="-292100">
              <a:buClr>
                <a:srgbClr val="007836"/>
              </a:buClr>
              <a:buFont typeface="Wingdings" panose="05000000000000000000" pitchFamily="2" charset="2"/>
              <a:buChar char="ü"/>
            </a:pPr>
            <a:r>
              <a:rPr lang="en-US" dirty="0"/>
              <a:t>Protected whistleblower report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99FD4-1F1B-205B-63CF-EA7A8FB03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C9A73A6-80FC-049C-A009-E1574AF0B6CF}"/>
              </a:ext>
            </a:extLst>
          </p:cNvPr>
          <p:cNvCxnSpPr>
            <a:cxnSpLocks/>
            <a:stCxn id="5" idx="2"/>
            <a:endCxn id="6" idx="0"/>
          </p:cNvCxnSpPr>
          <p:nvPr/>
        </p:nvCxnSpPr>
        <p:spPr>
          <a:xfrm>
            <a:off x="6831807" y="1730361"/>
            <a:ext cx="0" cy="261790"/>
          </a:xfrm>
          <a:prstGeom prst="straightConnector1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8E1E6F7-B2DC-44E6-D94D-B8AC813569BA}"/>
              </a:ext>
            </a:extLst>
          </p:cNvPr>
          <p:cNvCxnSpPr>
            <a:cxnSpLocks/>
            <a:stCxn id="6" idx="2"/>
            <a:endCxn id="7" idx="0"/>
          </p:cNvCxnSpPr>
          <p:nvPr/>
        </p:nvCxnSpPr>
        <p:spPr>
          <a:xfrm>
            <a:off x="6831807" y="2653329"/>
            <a:ext cx="0" cy="261790"/>
          </a:xfrm>
          <a:prstGeom prst="straightConnector1">
            <a:avLst/>
          </a:prstGeom>
          <a:ln w="25400">
            <a:solidFill>
              <a:schemeClr val="accent4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47090CF-E79E-FB4E-B3F4-DCCB29260BF6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>
            <a:off x="6831807" y="3576297"/>
            <a:ext cx="0" cy="261789"/>
          </a:xfrm>
          <a:prstGeom prst="straightConnector1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5A3A1CE-FB98-2639-78CF-5256419AAFFA}"/>
              </a:ext>
            </a:extLst>
          </p:cNvPr>
          <p:cNvSpPr/>
          <p:nvPr/>
        </p:nvSpPr>
        <p:spPr>
          <a:xfrm>
            <a:off x="4889500" y="1069183"/>
            <a:ext cx="3884613" cy="6611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Employee speaks up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B5B269-2ADE-AB78-30A5-83C29B267214}"/>
              </a:ext>
            </a:extLst>
          </p:cNvPr>
          <p:cNvSpPr/>
          <p:nvPr/>
        </p:nvSpPr>
        <p:spPr>
          <a:xfrm>
            <a:off x="4889500" y="1992151"/>
            <a:ext cx="3884613" cy="6611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Was the complaint made in good faith?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DB3D75-C26A-6655-409E-10F3B8FFF01C}"/>
              </a:ext>
            </a:extLst>
          </p:cNvPr>
          <p:cNvSpPr/>
          <p:nvPr/>
        </p:nvSpPr>
        <p:spPr>
          <a:xfrm>
            <a:off x="4889500" y="2915119"/>
            <a:ext cx="3884613" cy="661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Is it protected by statute?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31E4AA-E20B-E498-CC81-A5DC7B0FE8BC}"/>
              </a:ext>
            </a:extLst>
          </p:cNvPr>
          <p:cNvSpPr/>
          <p:nvPr/>
        </p:nvSpPr>
        <p:spPr>
          <a:xfrm>
            <a:off x="4889500" y="3838086"/>
            <a:ext cx="3884613" cy="6611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0" rIns="182880" bIns="0" rtlCol="0" anchor="ctr" anchorCtr="0"/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chemeClr val="tx1"/>
                </a:solidFill>
              </a:rPr>
              <a:t>Potential retaliation claim</a:t>
            </a:r>
          </a:p>
        </p:txBody>
      </p:sp>
    </p:spTree>
    <p:extLst>
      <p:ext uri="{BB962C8B-B14F-4D97-AF65-F5344CB8AC3E}">
        <p14:creationId xmlns:p14="http://schemas.microsoft.com/office/powerpoint/2010/main" val="397243103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28FEF-A853-9949-65C8-F0536ACFB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Materially Adverse Action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2B104-1968-C449-7648-DF85EDF17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031082"/>
            <a:ext cx="8412163" cy="1019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/>
              <a:t>Burlington Northern</a:t>
            </a:r>
            <a:endParaRPr lang="en-US" b="1" i="1" dirty="0"/>
          </a:p>
          <a:p>
            <a:pPr marL="0" indent="0">
              <a:buNone/>
            </a:pPr>
            <a:r>
              <a:rPr lang="en-US" dirty="0"/>
              <a:t>Materially adverse means conduct that could discourage a reasonable employee from engaging in protected activity.</a:t>
            </a:r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31EA77-3C33-6D3B-67AA-51A1C474A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55BC448-B2E4-2EDF-3E12-F33916A29AB9}"/>
              </a:ext>
            </a:extLst>
          </p:cNvPr>
          <p:cNvGrpSpPr/>
          <p:nvPr/>
        </p:nvGrpSpPr>
        <p:grpSpPr>
          <a:xfrm>
            <a:off x="369888" y="2149365"/>
            <a:ext cx="2949245" cy="2384535"/>
            <a:chOff x="365758" y="1055369"/>
            <a:chExt cx="2095502" cy="236989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1805486-1A33-30F5-0B32-C4E639AB508B}"/>
                </a:ext>
              </a:extLst>
            </p:cNvPr>
            <p:cNvSpPr/>
            <p:nvPr/>
          </p:nvSpPr>
          <p:spPr>
            <a:xfrm>
              <a:off x="365759" y="1487042"/>
              <a:ext cx="2095501" cy="193821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bIns="0" rtlCol="0" anchor="t" anchorCtr="0"/>
            <a:lstStyle/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Termination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Suspension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Demotion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Reduced responsibilities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Increased scrutiny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Exclusion from meetings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chemeClr val="tx1"/>
                  </a:solidFill>
                </a:rPr>
                <a:t>Negative references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368012-EE8F-E829-D1D1-BF5509E27759}"/>
                </a:ext>
              </a:extLst>
            </p:cNvPr>
            <p:cNvSpPr/>
            <p:nvPr/>
          </p:nvSpPr>
          <p:spPr>
            <a:xfrm>
              <a:off x="365758" y="1055369"/>
              <a:ext cx="2095501" cy="4316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en-US" sz="1400" b="1" dirty="0">
                  <a:solidFill>
                    <a:schemeClr val="bg1"/>
                  </a:solidFill>
                </a:rPr>
                <a:t>Examples: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790CBB8-FC7F-7AC0-5B23-80610A9449DF}"/>
              </a:ext>
            </a:extLst>
          </p:cNvPr>
          <p:cNvGrpSpPr/>
          <p:nvPr/>
        </p:nvGrpSpPr>
        <p:grpSpPr>
          <a:xfrm>
            <a:off x="4216399" y="2149365"/>
            <a:ext cx="2144713" cy="1962531"/>
            <a:chOff x="4216399" y="2149365"/>
            <a:chExt cx="2144713" cy="196253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602E995-81E1-E0DC-CB9E-D73E65D66A19}"/>
                </a:ext>
              </a:extLst>
            </p:cNvPr>
            <p:cNvSpPr/>
            <p:nvPr/>
          </p:nvSpPr>
          <p:spPr>
            <a:xfrm>
              <a:off x="4216399" y="3225140"/>
              <a:ext cx="2144713" cy="88675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82880" tIns="0" rIns="182880" bIns="0" rtlCol="0" anchor="ctr" anchorCtr="0"/>
            <a:lstStyle/>
            <a:p>
              <a:pPr algn="ctr">
                <a:spcAft>
                  <a:spcPts val="600"/>
                </a:spcAft>
              </a:pPr>
              <a:r>
                <a:rPr lang="en-US" sz="1400" dirty="0">
                  <a:solidFill>
                    <a:schemeClr val="tx1"/>
                  </a:solidFill>
                </a:rPr>
                <a:t>Traditional employment actions</a:t>
              </a: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9C1EC52-0DF4-B577-8814-5A50BBC71AFD}"/>
                </a:ext>
              </a:extLst>
            </p:cNvPr>
            <p:cNvGrpSpPr/>
            <p:nvPr/>
          </p:nvGrpSpPr>
          <p:grpSpPr>
            <a:xfrm>
              <a:off x="4845377" y="2149365"/>
              <a:ext cx="886756" cy="886756"/>
              <a:chOff x="4845377" y="2149365"/>
              <a:chExt cx="886756" cy="886756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C60AF530-424F-2315-55A8-C395C0905B7B}"/>
                  </a:ext>
                </a:extLst>
              </p:cNvPr>
              <p:cNvGrpSpPr/>
              <p:nvPr/>
            </p:nvGrpSpPr>
            <p:grpSpPr>
              <a:xfrm>
                <a:off x="4845377" y="2149365"/>
                <a:ext cx="886756" cy="886756"/>
                <a:chOff x="1993747" y="1043644"/>
                <a:chExt cx="886756" cy="886756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2A1E9F59-3893-2E30-108B-402ACF6C8E47}"/>
                    </a:ext>
                  </a:extLst>
                </p:cNvPr>
                <p:cNvSpPr/>
                <p:nvPr/>
              </p:nvSpPr>
              <p:spPr>
                <a:xfrm>
                  <a:off x="1993747" y="1043644"/>
                  <a:ext cx="886756" cy="886756"/>
                </a:xfrm>
                <a:prstGeom prst="ellipse">
                  <a:avLst/>
                </a:prstGeom>
                <a:solidFill>
                  <a:schemeClr val="accent2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" name="Oval 11">
                  <a:extLst>
                    <a:ext uri="{FF2B5EF4-FFF2-40B4-BE49-F238E27FC236}">
                      <a16:creationId xmlns:a16="http://schemas.microsoft.com/office/drawing/2014/main" id="{3E50707E-DB20-5B4C-D521-1289ABD1A9B4}"/>
                    </a:ext>
                  </a:extLst>
                </p:cNvPr>
                <p:cNvSpPr/>
                <p:nvPr/>
              </p:nvSpPr>
              <p:spPr>
                <a:xfrm>
                  <a:off x="2085394" y="1135291"/>
                  <a:ext cx="703462" cy="70346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D6ADA4EF-965E-9F32-40CC-E394B2A412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5118522" y="2367953"/>
                <a:ext cx="359514" cy="449580"/>
              </a:xfrm>
              <a:prstGeom prst="rect">
                <a:avLst/>
              </a:prstGeom>
            </p:spPr>
          </p:pic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ABB8786-A927-0AD3-7FE1-5BA9983D3FCA}"/>
              </a:ext>
            </a:extLst>
          </p:cNvPr>
          <p:cNvGrpSpPr/>
          <p:nvPr/>
        </p:nvGrpSpPr>
        <p:grpSpPr>
          <a:xfrm>
            <a:off x="6629399" y="2149365"/>
            <a:ext cx="2144713" cy="1962531"/>
            <a:chOff x="6629399" y="2149365"/>
            <a:chExt cx="2144713" cy="196253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83FC40-0E1B-323C-B3DA-CCE7A387D5EB}"/>
                </a:ext>
              </a:extLst>
            </p:cNvPr>
            <p:cNvSpPr/>
            <p:nvPr/>
          </p:nvSpPr>
          <p:spPr>
            <a:xfrm>
              <a:off x="6629399" y="3225140"/>
              <a:ext cx="2144713" cy="88675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82880" tIns="0" rIns="182880" bIns="0" rtlCol="0" anchor="ctr" anchorCtr="0"/>
            <a:lstStyle/>
            <a:p>
              <a:pPr algn="ctr">
                <a:spcAft>
                  <a:spcPts val="600"/>
                </a:spcAft>
              </a:pPr>
              <a:r>
                <a:rPr lang="en-US" sz="1400" dirty="0">
                  <a:solidFill>
                    <a:schemeClr val="tx1"/>
                  </a:solidFill>
                </a:rPr>
                <a:t>Modern retaliation theories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147035E-4BF0-961E-862E-2043946980D0}"/>
                </a:ext>
              </a:extLst>
            </p:cNvPr>
            <p:cNvGrpSpPr/>
            <p:nvPr/>
          </p:nvGrpSpPr>
          <p:grpSpPr>
            <a:xfrm>
              <a:off x="7258377" y="2149365"/>
              <a:ext cx="886756" cy="886756"/>
              <a:chOff x="7258377" y="2149365"/>
              <a:chExt cx="886756" cy="886756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D154333-20C1-93BE-E339-398740D94553}"/>
                  </a:ext>
                </a:extLst>
              </p:cNvPr>
              <p:cNvGrpSpPr/>
              <p:nvPr/>
            </p:nvGrpSpPr>
            <p:grpSpPr>
              <a:xfrm>
                <a:off x="7258377" y="2149365"/>
                <a:ext cx="886756" cy="886756"/>
                <a:chOff x="1993747" y="1043644"/>
                <a:chExt cx="886756" cy="886756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7CB4091-87FA-A35B-65B1-5FF2D2D3B095}"/>
                    </a:ext>
                  </a:extLst>
                </p:cNvPr>
                <p:cNvSpPr/>
                <p:nvPr/>
              </p:nvSpPr>
              <p:spPr>
                <a:xfrm>
                  <a:off x="1993747" y="1043644"/>
                  <a:ext cx="886756" cy="886756"/>
                </a:xfrm>
                <a:prstGeom prst="ellips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026DE3B3-5C6E-ABD6-E706-148CF66090FD}"/>
                    </a:ext>
                  </a:extLst>
                </p:cNvPr>
                <p:cNvSpPr/>
                <p:nvPr/>
              </p:nvSpPr>
              <p:spPr>
                <a:xfrm>
                  <a:off x="2085394" y="1135291"/>
                  <a:ext cx="703462" cy="70346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E5D7F64A-4BA1-5B33-7B27-D571D489F9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481091" y="2418011"/>
                <a:ext cx="441328" cy="3732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35211189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D23E-2C44-150A-6F0E-D77CFB2D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3061E-D521-3360-3F08-0B0302E05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50" y="1031082"/>
            <a:ext cx="8412163" cy="524445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What connects the complaint to the discipline?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F556E5-A9AE-A26E-824B-39C8DFEE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D582F8-09C7-4834-9CB0-B472C8B9829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2C23ECC-E03A-46C4-F01E-6D5C8107F175}"/>
              </a:ext>
            </a:extLst>
          </p:cNvPr>
          <p:cNvGrpSpPr/>
          <p:nvPr/>
        </p:nvGrpSpPr>
        <p:grpSpPr>
          <a:xfrm>
            <a:off x="361950" y="3620946"/>
            <a:ext cx="8412161" cy="756443"/>
            <a:chOff x="378682" y="1147722"/>
            <a:chExt cx="8394256" cy="7548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112D2EC-90FD-DF60-9B4C-77937A7CAFD7}"/>
                </a:ext>
              </a:extLst>
            </p:cNvPr>
            <p:cNvGrpSpPr/>
            <p:nvPr/>
          </p:nvGrpSpPr>
          <p:grpSpPr>
            <a:xfrm>
              <a:off x="378682" y="1603869"/>
              <a:ext cx="8394256" cy="298687"/>
              <a:chOff x="378682" y="4304251"/>
              <a:chExt cx="8394256" cy="298687"/>
            </a:xfrm>
          </p:grpSpPr>
          <p:sp>
            <p:nvSpPr>
              <p:cNvPr id="7" name="Arrow: Right 6">
                <a:extLst>
                  <a:ext uri="{FF2B5EF4-FFF2-40B4-BE49-F238E27FC236}">
                    <a16:creationId xmlns:a16="http://schemas.microsoft.com/office/drawing/2014/main" id="{C64F65BD-FD8D-9C30-E036-062F8B6E5B3C}"/>
                  </a:ext>
                </a:extLst>
              </p:cNvPr>
              <p:cNvSpPr/>
              <p:nvPr/>
            </p:nvSpPr>
            <p:spPr>
              <a:xfrm>
                <a:off x="378682" y="4304254"/>
                <a:ext cx="8394256" cy="298684"/>
              </a:xfrm>
              <a:prstGeom prst="rightArrow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D706424-BA6E-5333-CFA5-8D369147D4CC}"/>
                  </a:ext>
                </a:extLst>
              </p:cNvPr>
              <p:cNvSpPr/>
              <p:nvPr/>
            </p:nvSpPr>
            <p:spPr>
              <a:xfrm>
                <a:off x="1254111" y="4304251"/>
                <a:ext cx="298684" cy="298682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FCAC0ED2-6E2B-BB15-B7EA-E7812602AE79}"/>
                  </a:ext>
                </a:extLst>
              </p:cNvPr>
              <p:cNvSpPr/>
              <p:nvPr/>
            </p:nvSpPr>
            <p:spPr>
              <a:xfrm>
                <a:off x="3369016" y="4304251"/>
                <a:ext cx="298684" cy="298682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1CF704DF-3634-4632-347A-B3194BA9FC7B}"/>
                  </a:ext>
                </a:extLst>
              </p:cNvPr>
              <p:cNvSpPr/>
              <p:nvPr/>
            </p:nvSpPr>
            <p:spPr>
              <a:xfrm>
                <a:off x="5483920" y="4304251"/>
                <a:ext cx="298684" cy="298682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0865363-C8EC-17CC-E40F-52FDD100C9CD}"/>
                  </a:ext>
                </a:extLst>
              </p:cNvPr>
              <p:cNvSpPr/>
              <p:nvPr/>
            </p:nvSpPr>
            <p:spPr>
              <a:xfrm>
                <a:off x="7598823" y="4304251"/>
                <a:ext cx="298684" cy="298682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1A4E46A-4136-972E-B9E8-813012DF995B}"/>
                </a:ext>
              </a:extLst>
            </p:cNvPr>
            <p:cNvSpPr/>
            <p:nvPr/>
          </p:nvSpPr>
          <p:spPr>
            <a:xfrm>
              <a:off x="505826" y="1147722"/>
              <a:ext cx="1795254" cy="29868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</a:rPr>
                <a:t>Complaint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3DA54B-BA91-7179-9847-BE6C64156EDB}"/>
                </a:ext>
              </a:extLst>
            </p:cNvPr>
            <p:cNvSpPr/>
            <p:nvPr/>
          </p:nvSpPr>
          <p:spPr>
            <a:xfrm>
              <a:off x="2620730" y="1147722"/>
              <a:ext cx="1795254" cy="29868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8B2A"/>
                  </a:solidFill>
                </a:rPr>
                <a:t>2 Weeks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C391804-6769-401C-BD78-3EDF8BEE9B36}"/>
                </a:ext>
              </a:extLst>
            </p:cNvPr>
            <p:cNvSpPr/>
            <p:nvPr/>
          </p:nvSpPr>
          <p:spPr>
            <a:xfrm>
              <a:off x="4743561" y="1147722"/>
              <a:ext cx="1795254" cy="29868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Discipline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44C4A51-5B6E-0B8D-FAC6-56EF5185ACDD}"/>
                </a:ext>
              </a:extLst>
            </p:cNvPr>
            <p:cNvSpPr/>
            <p:nvPr/>
          </p:nvSpPr>
          <p:spPr>
            <a:xfrm>
              <a:off x="6850538" y="1147722"/>
              <a:ext cx="1795254" cy="29868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accent4"/>
                  </a:solidFill>
                </a:rPr>
                <a:t>Termination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D28C72-740A-97A7-9628-1995FBF652DB}"/>
              </a:ext>
            </a:extLst>
          </p:cNvPr>
          <p:cNvGrpSpPr/>
          <p:nvPr/>
        </p:nvGrpSpPr>
        <p:grpSpPr>
          <a:xfrm>
            <a:off x="369886" y="1555527"/>
            <a:ext cx="8404225" cy="1688714"/>
            <a:chOff x="365758" y="1055369"/>
            <a:chExt cx="2095501" cy="167834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F9562A6-4E37-9F66-489F-EEEFECF80355}"/>
                </a:ext>
              </a:extLst>
            </p:cNvPr>
            <p:cNvSpPr/>
            <p:nvPr/>
          </p:nvSpPr>
          <p:spPr>
            <a:xfrm>
              <a:off x="365759" y="1487042"/>
              <a:ext cx="1044431" cy="12466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bIns="0" rtlCol="0" anchor="t" anchorCtr="0"/>
            <a:lstStyle/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Timing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Statements by managers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Changed documentation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DBF5FD5-6DED-3A66-BEEA-E14E740E6E9D}"/>
                </a:ext>
              </a:extLst>
            </p:cNvPr>
            <p:cNvSpPr/>
            <p:nvPr/>
          </p:nvSpPr>
          <p:spPr>
            <a:xfrm>
              <a:off x="365758" y="1055369"/>
              <a:ext cx="2095501" cy="4316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en-US" sz="1600" b="1" dirty="0">
                  <a:solidFill>
                    <a:schemeClr val="bg1"/>
                  </a:solidFill>
                </a:rPr>
                <a:t>Possible evidence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77CFFA-C10A-321B-C2B0-63DC4B7CB69D}"/>
                </a:ext>
              </a:extLst>
            </p:cNvPr>
            <p:cNvSpPr/>
            <p:nvPr/>
          </p:nvSpPr>
          <p:spPr>
            <a:xfrm>
              <a:off x="1410190" y="1487042"/>
              <a:ext cx="1047750" cy="124666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91440" bIns="0" rtlCol="0" anchor="t" anchorCtr="0"/>
            <a:lstStyle/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Comparator evidence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Inconsistent explanations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Deviations from policy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953249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MLBrand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E3896"/>
      </a:accent1>
      <a:accent2>
        <a:srgbClr val="00B0F0"/>
      </a:accent2>
      <a:accent3>
        <a:srgbClr val="FFFFFF"/>
      </a:accent3>
      <a:accent4>
        <a:srgbClr val="E61432"/>
      </a:accent4>
      <a:accent5>
        <a:srgbClr val="7B7B7E"/>
      </a:accent5>
      <a:accent6>
        <a:srgbClr val="6E55BF"/>
      </a:accent6>
      <a:hlink>
        <a:srgbClr val="00B0F0"/>
      </a:hlink>
      <a:folHlink>
        <a:srgbClr val="00B0F0"/>
      </a:folHlink>
    </a:clrScheme>
    <a:fontScheme name="ML Presentatio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L_Firm Standard Presentation Template 2021_final.potx" id="{647EBDCD-CD09-4413-B9D3-2560A28E93DA}" vid="{F8A77F88-4A41-4F25-BE02-106172EA746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FC38B0D2BD4943881B6F5D96D4126B" ma:contentTypeVersion="1" ma:contentTypeDescription="Create a new document." ma:contentTypeScope="" ma:versionID="7ce1bab6db6e255aeadf55dac56a93f9">
  <xsd:schema xmlns:xsd="http://www.w3.org/2001/XMLSchema" xmlns:xs="http://www.w3.org/2001/XMLSchema" xmlns:p="http://schemas.microsoft.com/office/2006/metadata/properties" xmlns:ns2="743565d4-28fc-4770-880b-828cab46774e" targetNamespace="http://schemas.microsoft.com/office/2006/metadata/properties" ma:root="true" ma:fieldsID="22b26f32a853e68700747919157997ed" ns2:_="">
    <xsd:import namespace="743565d4-28fc-4770-880b-828cab46774e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3565d4-28fc-4770-880b-828cab46774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7B4F953E-D530-466C-86E9-8E00D66813B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4DB3F5CB-DDCD-4863-91F2-0170955CF4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43565d4-28fc-4770-880b-828cab4677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1F7071-E3A4-4EE8-ABFB-E47610F1768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4368815-498A-4C2C-9C44-3CD1016C0B03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elements/1.1/"/>
    <ds:schemaRef ds:uri="743565d4-28fc-4770-880b-828cab46774e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75f49d5f-bd6a-4aaa-9394-b5232576bb59}" enabled="0" method="" siteId="{75f49d5f-bd6a-4aaa-9394-b5232576bb5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ML_Firm Standard Presentation Template 2021_final</Template>
  <TotalTime>242</TotalTime>
  <Words>1149</Words>
  <Application>Microsoft Office PowerPoint</Application>
  <PresentationFormat>On-screen Show (16:9)</PresentationFormat>
  <Paragraphs>262</Paragraphs>
  <Slides>27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Tahoma</vt:lpstr>
      <vt:lpstr>Calibri</vt:lpstr>
      <vt:lpstr>Wingdings</vt:lpstr>
      <vt:lpstr>Impact</vt:lpstr>
      <vt:lpstr>Times New Roman</vt:lpstr>
      <vt:lpstr>Arial</vt:lpstr>
      <vt:lpstr>MLBrand</vt:lpstr>
      <vt:lpstr>BEFORE THE DEMAND LETTER</vt:lpstr>
      <vt:lpstr>Preventing Retaliation, Preventing Litigation</vt:lpstr>
      <vt:lpstr>Two Perspectives, One Story:</vt:lpstr>
      <vt:lpstr>Section I - Retaliation</vt:lpstr>
      <vt:lpstr>Why Retaliation Cases Matter</vt:lpstr>
      <vt:lpstr>The Retaliation Framework</vt:lpstr>
      <vt:lpstr>Protected Activity</vt:lpstr>
      <vt:lpstr>Materially Adverse Action</vt:lpstr>
      <vt:lpstr>Causation</vt:lpstr>
      <vt:lpstr>Federal Retaliation Statutes at a Glance</vt:lpstr>
      <vt:lpstr>Title VII: Three Issues That Matter Most</vt:lpstr>
      <vt:lpstr>ADA Retaliation</vt:lpstr>
      <vt:lpstr>The Whistleblower Landscape</vt:lpstr>
      <vt:lpstr>SOX After Murray v. UBS</vt:lpstr>
      <vt:lpstr>Section II – Litigation Avoidance</vt:lpstr>
      <vt:lpstr>Five Ways to Help Avoid Litigation</vt:lpstr>
      <vt:lpstr>Manager Conduct After a Complaint: Avoiding Retaliation Risk</vt:lpstr>
      <vt:lpstr>Investigations as Litigation-Avoidance Tools</vt:lpstr>
      <vt:lpstr>Performance Management After Protected Activity</vt:lpstr>
      <vt:lpstr>Documentation:  Evidence Before Advocacy</vt:lpstr>
      <vt:lpstr>Discipline: Helping Reduce Retaliation Risk</vt:lpstr>
      <vt:lpstr>Consistency, Comparators, and Exceptions</vt:lpstr>
      <vt:lpstr>Termination Decisions:  What the Record Should Show</vt:lpstr>
      <vt:lpstr>The Litigation Test:  Five Questions Before You Act</vt:lpstr>
      <vt:lpstr>Key Takeaways</vt:lpstr>
      <vt:lpstr>PowerPoint Presentation</vt:lpstr>
      <vt:lpstr>PowerPoint Presentation</vt:lpstr>
    </vt:vector>
  </TitlesOfParts>
  <Company>Morgan, Lewis &amp; Bockius LLP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Lopez, Elsa</dc:creator>
  <cp:keywords>PPT Template</cp:keywords>
  <cp:lastModifiedBy>Moore, Sandra D.</cp:lastModifiedBy>
  <cp:revision>35</cp:revision>
  <dcterms:created xsi:type="dcterms:W3CDTF">2021-03-09T17:18:31Z</dcterms:created>
  <dcterms:modified xsi:type="dcterms:W3CDTF">2026-08-24T16:23:27Z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PSDescription">
    <vt:lpwstr/>
  </property>
  <property fmtid="{D5CDD505-2E9C-101B-9397-08002B2CF9AE}" pid="3" name="Owner">
    <vt:lpwstr/>
  </property>
  <property fmtid="{D5CDD505-2E9C-101B-9397-08002B2CF9AE}" pid="4" name="Status">
    <vt:lpwstr/>
  </property>
  <property fmtid="{D5CDD505-2E9C-101B-9397-08002B2CF9AE}" pid="5" name="ContentTypeId">
    <vt:lpwstr>0x0101006DFC38B0D2BD4943881B6F5D96D4126B</vt:lpwstr>
  </property>
</Properties>
</file>