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6" r:id="rId7"/>
    <p:sldId id="267" r:id="rId8"/>
    <p:sldId id="261" r:id="rId9"/>
    <p:sldId id="262" r:id="rId10"/>
    <p:sldId id="264" r:id="rId11"/>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26" d="100"/>
          <a:sy n="126" d="100"/>
        </p:scale>
        <p:origin x="202"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6707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2B5A"/>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973A"/>
          </a:solidFill>
          <a:ln w="12700">
            <a:solidFill>
              <a:srgbClr val="C9973A"/>
            </a:solidFill>
            <a:prstDash val="solid"/>
          </a:ln>
        </p:spPr>
        <p:txBody>
          <a:bodyPr/>
          <a:lstStyle/>
          <a:p>
            <a:endParaRPr lang="en-US"/>
          </a:p>
        </p:txBody>
      </p:sp>
      <p:sp>
        <p:nvSpPr>
          <p:cNvPr id="3" name="Shape 1"/>
          <p:cNvSpPr/>
          <p:nvPr/>
        </p:nvSpPr>
        <p:spPr>
          <a:xfrm>
            <a:off x="0" y="5070348"/>
            <a:ext cx="9144000" cy="73152"/>
          </a:xfrm>
          <a:prstGeom prst="rect">
            <a:avLst/>
          </a:prstGeom>
          <a:solidFill>
            <a:srgbClr val="C9973A"/>
          </a:solidFill>
          <a:ln w="12700">
            <a:solidFill>
              <a:srgbClr val="C9973A"/>
            </a:solidFill>
            <a:prstDash val="solid"/>
          </a:ln>
        </p:spPr>
        <p:txBody>
          <a:bodyPr/>
          <a:lstStyle/>
          <a:p>
            <a:endParaRPr lang="en-US"/>
          </a:p>
        </p:txBody>
      </p:sp>
      <p:sp>
        <p:nvSpPr>
          <p:cNvPr id="4" name="Shape 2"/>
          <p:cNvSpPr/>
          <p:nvPr/>
        </p:nvSpPr>
        <p:spPr>
          <a:xfrm>
            <a:off x="457200" y="731520"/>
            <a:ext cx="64008" cy="3657600"/>
          </a:xfrm>
          <a:prstGeom prst="rect">
            <a:avLst/>
          </a:prstGeom>
          <a:solidFill>
            <a:srgbClr val="C9973A"/>
          </a:solidFill>
          <a:ln w="12700">
            <a:solidFill>
              <a:srgbClr val="C9973A"/>
            </a:solidFill>
            <a:prstDash val="solid"/>
          </a:ln>
        </p:spPr>
        <p:txBody>
          <a:bodyPr/>
          <a:lstStyle/>
          <a:p>
            <a:endParaRPr lang="en-US"/>
          </a:p>
        </p:txBody>
      </p:sp>
      <p:sp>
        <p:nvSpPr>
          <p:cNvPr id="5" name="Text 3"/>
          <p:cNvSpPr/>
          <p:nvPr/>
        </p:nvSpPr>
        <p:spPr>
          <a:xfrm>
            <a:off x="777240" y="777240"/>
            <a:ext cx="7772400" cy="1005840"/>
          </a:xfrm>
          <a:prstGeom prst="rect">
            <a:avLst/>
          </a:prstGeom>
          <a:noFill/>
          <a:ln/>
        </p:spPr>
        <p:txBody>
          <a:bodyPr wrap="square" lIns="0" tIns="0" rIns="0" bIns="0" rtlCol="0" anchor="ctr"/>
          <a:lstStyle/>
          <a:p>
            <a:pPr marL="0" indent="0" algn="l">
              <a:buNone/>
            </a:pPr>
            <a:r>
              <a:rPr lang="en-US" sz="6000" b="1" dirty="0">
                <a:solidFill>
                  <a:srgbClr val="FFFFFF"/>
                </a:solidFill>
                <a:latin typeface="Calibri" pitchFamily="34" charset="0"/>
                <a:ea typeface="Calibri" pitchFamily="34" charset="-122"/>
                <a:cs typeface="Calibri" pitchFamily="34" charset="-120"/>
              </a:rPr>
              <a:t>FMLA</a:t>
            </a:r>
            <a:endParaRPr lang="en-US" sz="6000" dirty="0"/>
          </a:p>
        </p:txBody>
      </p:sp>
      <p:sp>
        <p:nvSpPr>
          <p:cNvPr id="6" name="Text 4"/>
          <p:cNvSpPr/>
          <p:nvPr/>
        </p:nvSpPr>
        <p:spPr>
          <a:xfrm>
            <a:off x="777240" y="1874520"/>
            <a:ext cx="7772400" cy="822960"/>
          </a:xfrm>
          <a:prstGeom prst="rect">
            <a:avLst/>
          </a:prstGeom>
          <a:noFill/>
          <a:ln/>
        </p:spPr>
        <p:txBody>
          <a:bodyPr wrap="square" lIns="0" tIns="0" rIns="0" bIns="0" rtlCol="0" anchor="ctr"/>
          <a:lstStyle/>
          <a:p>
            <a:pPr marL="0" indent="0" algn="l">
              <a:buNone/>
            </a:pPr>
            <a:r>
              <a:rPr lang="en-US" sz="2200" dirty="0">
                <a:solidFill>
                  <a:srgbClr val="F5DFA3"/>
                </a:solidFill>
                <a:latin typeface="Calibri" pitchFamily="34" charset="0"/>
                <a:ea typeface="Calibri" pitchFamily="34" charset="-122"/>
                <a:cs typeface="Calibri" pitchFamily="34" charset="-120"/>
              </a:rPr>
              <a:t>From Full Leave, to Intermittent, to Retaliation</a:t>
            </a:r>
            <a:endParaRPr lang="en-US" sz="2200" dirty="0"/>
          </a:p>
        </p:txBody>
      </p:sp>
      <p:sp>
        <p:nvSpPr>
          <p:cNvPr id="7" name="Shape 5"/>
          <p:cNvSpPr/>
          <p:nvPr/>
        </p:nvSpPr>
        <p:spPr>
          <a:xfrm>
            <a:off x="777240" y="2834640"/>
            <a:ext cx="5029200" cy="45720"/>
          </a:xfrm>
          <a:prstGeom prst="rect">
            <a:avLst/>
          </a:prstGeom>
          <a:solidFill>
            <a:srgbClr val="C9973A"/>
          </a:solidFill>
          <a:ln w="12700">
            <a:solidFill>
              <a:srgbClr val="C9973A"/>
            </a:solidFill>
            <a:prstDash val="solid"/>
          </a:ln>
        </p:spPr>
        <p:txBody>
          <a:bodyPr/>
          <a:lstStyle/>
          <a:p>
            <a:endParaRPr lang="en-US"/>
          </a:p>
        </p:txBody>
      </p:sp>
      <p:sp>
        <p:nvSpPr>
          <p:cNvPr id="8" name="Text 6"/>
          <p:cNvSpPr/>
          <p:nvPr/>
        </p:nvSpPr>
        <p:spPr>
          <a:xfrm>
            <a:off x="777240" y="3017520"/>
            <a:ext cx="7772400" cy="457200"/>
          </a:xfrm>
          <a:prstGeom prst="rect">
            <a:avLst/>
          </a:prstGeom>
          <a:noFill/>
          <a:ln/>
        </p:spPr>
        <p:txBody>
          <a:bodyPr wrap="square" lIns="0" tIns="0" rIns="0" bIns="0" rtlCol="0" anchor="ctr"/>
          <a:lstStyle/>
          <a:p>
            <a:pPr marL="0" indent="0" algn="l">
              <a:buNone/>
            </a:pPr>
            <a:r>
              <a:rPr lang="en-US" sz="1400" i="1" dirty="0">
                <a:solidFill>
                  <a:srgbClr val="A0AEC0"/>
                </a:solidFill>
                <a:latin typeface="Calibri" pitchFamily="34" charset="0"/>
                <a:ea typeface="Calibri" pitchFamily="34" charset="-122"/>
                <a:cs typeface="Calibri" pitchFamily="34" charset="-120"/>
              </a:rPr>
              <a:t>A comprehensive guide for HR &amp; Management</a:t>
            </a:r>
            <a:endParaRPr lang="en-US" sz="1400" dirty="0"/>
          </a:p>
        </p:txBody>
      </p:sp>
      <p:sp>
        <p:nvSpPr>
          <p:cNvPr id="9" name="Shape 7"/>
          <p:cNvSpPr/>
          <p:nvPr/>
        </p:nvSpPr>
        <p:spPr>
          <a:xfrm>
            <a:off x="6858000" y="4206240"/>
            <a:ext cx="1828800" cy="594360"/>
          </a:xfrm>
          <a:prstGeom prst="rect">
            <a:avLst/>
          </a:prstGeom>
          <a:solidFill>
            <a:srgbClr val="C9973A"/>
          </a:solidFill>
          <a:ln w="12700">
            <a:solidFill>
              <a:srgbClr val="C9973A"/>
            </a:solidFill>
            <a:prstDash val="solid"/>
          </a:ln>
        </p:spPr>
        <p:txBody>
          <a:bodyPr/>
          <a:lstStyle/>
          <a:p>
            <a:endParaRPr lang="en-US"/>
          </a:p>
        </p:txBody>
      </p:sp>
      <p:sp>
        <p:nvSpPr>
          <p:cNvPr id="10" name="Text 8"/>
          <p:cNvSpPr/>
          <p:nvPr/>
        </p:nvSpPr>
        <p:spPr>
          <a:xfrm>
            <a:off x="6858000" y="4224528"/>
            <a:ext cx="1828800" cy="548640"/>
          </a:xfrm>
          <a:prstGeom prst="rect">
            <a:avLst/>
          </a:prstGeom>
          <a:noFill/>
          <a:ln/>
        </p:spPr>
        <p:txBody>
          <a:bodyPr wrap="square" lIns="0" tIns="0" rIns="0" bIns="0" rtlCol="0" anchor="ctr"/>
          <a:lstStyle/>
          <a:p>
            <a:pPr marL="0" indent="0" algn="ctr">
              <a:buNone/>
            </a:pPr>
            <a:r>
              <a:rPr lang="en-US" sz="1000" b="1" dirty="0">
                <a:solidFill>
                  <a:srgbClr val="1A2B5A"/>
                </a:solidFill>
                <a:latin typeface="Calibri" pitchFamily="34" charset="0"/>
                <a:ea typeface="Calibri" pitchFamily="34" charset="-122"/>
                <a:cs typeface="Calibri" pitchFamily="34" charset="-120"/>
              </a:rPr>
              <a:t>Employment Law Seminar</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B91C1C"/>
          </a:solidFill>
          <a:ln w="12700">
            <a:solidFill>
              <a:srgbClr val="B91C1C"/>
            </a:solidFill>
            <a:prstDash val="solid"/>
          </a:ln>
        </p:spPr>
        <p:txBody>
          <a:bodyPr/>
          <a:lstStyle/>
          <a:p>
            <a:endParaRPr lang="en-US"/>
          </a:p>
        </p:txBody>
      </p:sp>
      <p:sp>
        <p:nvSpPr>
          <p:cNvPr id="3" name="Text 1"/>
          <p:cNvSpPr/>
          <p:nvPr/>
        </p:nvSpPr>
        <p:spPr>
          <a:xfrm>
            <a:off x="365760" y="0"/>
            <a:ext cx="8229600" cy="914400"/>
          </a:xfrm>
          <a:prstGeom prst="rect">
            <a:avLst/>
          </a:prstGeom>
          <a:noFill/>
          <a:ln/>
        </p:spPr>
        <p:txBody>
          <a:bodyPr wrap="square" lIns="0" tIns="0" rIns="0" bIns="0" rtlCol="0" anchor="ctr"/>
          <a:lstStyle/>
          <a:p>
            <a:pPr marL="0" indent="0" algn="l">
              <a:buNone/>
            </a:pPr>
            <a:r>
              <a:rPr lang="en-US" sz="2200" b="1" dirty="0">
                <a:solidFill>
                  <a:srgbClr val="FFFFFF"/>
                </a:solidFill>
                <a:latin typeface="Calibri" pitchFamily="34" charset="0"/>
                <a:ea typeface="Calibri" pitchFamily="34" charset="-122"/>
                <a:cs typeface="Calibri" pitchFamily="34" charset="-120"/>
              </a:rPr>
              <a:t>RED FLAGS: SITUATIONS THAT INVITE LITIGATION</a:t>
            </a:r>
            <a:endParaRPr lang="en-US" sz="2200" dirty="0"/>
          </a:p>
        </p:txBody>
      </p:sp>
      <p:sp>
        <p:nvSpPr>
          <p:cNvPr id="4" name="Shape 2"/>
          <p:cNvSpPr/>
          <p:nvPr/>
        </p:nvSpPr>
        <p:spPr>
          <a:xfrm>
            <a:off x="0" y="914400"/>
            <a:ext cx="9144000" cy="54864"/>
          </a:xfrm>
          <a:prstGeom prst="rect">
            <a:avLst/>
          </a:prstGeom>
          <a:solidFill>
            <a:srgbClr val="C9973A"/>
          </a:solidFill>
          <a:ln w="12700">
            <a:solidFill>
              <a:srgbClr val="C9973A"/>
            </a:solidFill>
            <a:prstDash val="solid"/>
          </a:ln>
        </p:spPr>
        <p:txBody>
          <a:bodyPr/>
          <a:lstStyle/>
          <a:p>
            <a:endParaRPr lang="en-US"/>
          </a:p>
        </p:txBody>
      </p:sp>
      <p:sp>
        <p:nvSpPr>
          <p:cNvPr id="5" name="Shape 3"/>
          <p:cNvSpPr/>
          <p:nvPr/>
        </p:nvSpPr>
        <p:spPr>
          <a:xfrm>
            <a:off x="274320" y="1097280"/>
            <a:ext cx="4206240" cy="1188720"/>
          </a:xfrm>
          <a:prstGeom prst="rect">
            <a:avLst/>
          </a:prstGeom>
          <a:solidFill>
            <a:srgbClr val="FEF2F2"/>
          </a:solidFill>
          <a:ln w="12700">
            <a:solidFill>
              <a:srgbClr val="FECACA"/>
            </a:solidFill>
            <a:prstDash val="solid"/>
          </a:ln>
          <a:effectLst>
            <a:outerShdw blurRad="101600" dist="38100" dir="8100000" algn="bl" rotWithShape="0">
              <a:srgbClr val="000000">
                <a:alpha val="12000"/>
              </a:srgbClr>
            </a:outerShdw>
          </a:effectLst>
        </p:spPr>
        <p:txBody>
          <a:bodyPr/>
          <a:lstStyle/>
          <a:p>
            <a:endParaRPr lang="en-US"/>
          </a:p>
        </p:txBody>
      </p:sp>
      <p:sp>
        <p:nvSpPr>
          <p:cNvPr id="6" name="Shape 4"/>
          <p:cNvSpPr/>
          <p:nvPr/>
        </p:nvSpPr>
        <p:spPr>
          <a:xfrm>
            <a:off x="274320" y="1097280"/>
            <a:ext cx="64008" cy="1188720"/>
          </a:xfrm>
          <a:prstGeom prst="rect">
            <a:avLst/>
          </a:prstGeom>
          <a:solidFill>
            <a:srgbClr val="B91C1C"/>
          </a:solidFill>
          <a:ln w="12700">
            <a:solidFill>
              <a:srgbClr val="B91C1C"/>
            </a:solidFill>
            <a:prstDash val="solid"/>
          </a:ln>
        </p:spPr>
        <p:txBody>
          <a:bodyPr/>
          <a:lstStyle/>
          <a:p>
            <a:endParaRPr lang="en-US"/>
          </a:p>
        </p:txBody>
      </p:sp>
      <p:sp>
        <p:nvSpPr>
          <p:cNvPr id="7" name="Text 5"/>
          <p:cNvSpPr/>
          <p:nvPr/>
        </p:nvSpPr>
        <p:spPr>
          <a:xfrm>
            <a:off x="411480" y="1152144"/>
            <a:ext cx="3931920" cy="274320"/>
          </a:xfrm>
          <a:prstGeom prst="rect">
            <a:avLst/>
          </a:prstGeom>
          <a:noFill/>
          <a:ln/>
        </p:spPr>
        <p:txBody>
          <a:bodyPr wrap="square" lIns="0" tIns="0" rIns="0" bIns="0" rtlCol="0" anchor="ctr"/>
          <a:lstStyle/>
          <a:p>
            <a:pPr marL="0" indent="0">
              <a:buNone/>
            </a:pPr>
            <a:r>
              <a:rPr lang="en-US" sz="1200" b="1" dirty="0">
                <a:solidFill>
                  <a:srgbClr val="B91C1C"/>
                </a:solidFill>
                <a:latin typeface="Calibri" pitchFamily="34" charset="0"/>
                <a:ea typeface="Calibri" pitchFamily="34" charset="-122"/>
                <a:cs typeface="Calibri" pitchFamily="34" charset="-120"/>
              </a:rPr>
              <a:t>⚠ Timing</a:t>
            </a:r>
            <a:endParaRPr lang="en-US" sz="1200" dirty="0"/>
          </a:p>
        </p:txBody>
      </p:sp>
      <p:sp>
        <p:nvSpPr>
          <p:cNvPr id="8" name="Text 6"/>
          <p:cNvSpPr/>
          <p:nvPr/>
        </p:nvSpPr>
        <p:spPr>
          <a:xfrm>
            <a:off x="411480" y="1444752"/>
            <a:ext cx="3931920" cy="347472"/>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Scenario: Employee is terminated within days/weeks of returning from FMLA leave</a:t>
            </a:r>
            <a:endParaRPr lang="en-US" sz="1000" dirty="0"/>
          </a:p>
        </p:txBody>
      </p:sp>
      <p:sp>
        <p:nvSpPr>
          <p:cNvPr id="9" name="Text 7"/>
          <p:cNvSpPr/>
          <p:nvPr/>
        </p:nvSpPr>
        <p:spPr>
          <a:xfrm>
            <a:off x="411480" y="1810512"/>
            <a:ext cx="3931920" cy="411480"/>
          </a:xfrm>
          <a:prstGeom prst="rect">
            <a:avLst/>
          </a:prstGeom>
          <a:noFill/>
          <a:ln/>
        </p:spPr>
        <p:txBody>
          <a:bodyPr wrap="square" lIns="0" tIns="0" rIns="0" bIns="0" rtlCol="0" anchor="ctr"/>
          <a:lstStyle/>
          <a:p>
            <a:pPr marL="0" indent="0">
              <a:buNone/>
            </a:pPr>
            <a:r>
              <a:rPr lang="en-US" sz="1000" i="1" dirty="0">
                <a:solidFill>
                  <a:srgbClr val="B91C1C"/>
                </a:solidFill>
                <a:latin typeface="Calibri" pitchFamily="34" charset="0"/>
                <a:ea typeface="Calibri" pitchFamily="34" charset="-122"/>
                <a:cs typeface="Calibri" pitchFamily="34" charset="-120"/>
              </a:rPr>
              <a:t>Risk: Courts view close temporal proximity as strong evidence of retaliation</a:t>
            </a:r>
            <a:endParaRPr lang="en-US" sz="1000" dirty="0"/>
          </a:p>
        </p:txBody>
      </p:sp>
      <p:sp>
        <p:nvSpPr>
          <p:cNvPr id="10" name="Shape 8"/>
          <p:cNvSpPr/>
          <p:nvPr/>
        </p:nvSpPr>
        <p:spPr>
          <a:xfrm>
            <a:off x="4709160" y="1097280"/>
            <a:ext cx="4206240" cy="1188720"/>
          </a:xfrm>
          <a:prstGeom prst="rect">
            <a:avLst/>
          </a:prstGeom>
          <a:solidFill>
            <a:srgbClr val="FEF2F2"/>
          </a:solidFill>
          <a:ln w="12700">
            <a:solidFill>
              <a:srgbClr val="FECACA"/>
            </a:solidFill>
            <a:prstDash val="solid"/>
          </a:ln>
          <a:effectLst>
            <a:outerShdw blurRad="101600" dist="38100" dir="8100000" algn="bl" rotWithShape="0">
              <a:srgbClr val="000000">
                <a:alpha val="12000"/>
              </a:srgbClr>
            </a:outerShdw>
          </a:effectLst>
        </p:spPr>
        <p:txBody>
          <a:bodyPr/>
          <a:lstStyle/>
          <a:p>
            <a:endParaRPr lang="en-US"/>
          </a:p>
        </p:txBody>
      </p:sp>
      <p:sp>
        <p:nvSpPr>
          <p:cNvPr id="11" name="Shape 9"/>
          <p:cNvSpPr/>
          <p:nvPr/>
        </p:nvSpPr>
        <p:spPr>
          <a:xfrm>
            <a:off x="4709160" y="1097280"/>
            <a:ext cx="64008" cy="1188720"/>
          </a:xfrm>
          <a:prstGeom prst="rect">
            <a:avLst/>
          </a:prstGeom>
          <a:solidFill>
            <a:srgbClr val="B91C1C"/>
          </a:solidFill>
          <a:ln w="12700">
            <a:solidFill>
              <a:srgbClr val="B91C1C"/>
            </a:solidFill>
            <a:prstDash val="solid"/>
          </a:ln>
        </p:spPr>
        <p:txBody>
          <a:bodyPr/>
          <a:lstStyle/>
          <a:p>
            <a:endParaRPr lang="en-US"/>
          </a:p>
        </p:txBody>
      </p:sp>
      <p:sp>
        <p:nvSpPr>
          <p:cNvPr id="12" name="Text 10"/>
          <p:cNvSpPr/>
          <p:nvPr/>
        </p:nvSpPr>
        <p:spPr>
          <a:xfrm>
            <a:off x="4846320" y="1152144"/>
            <a:ext cx="3931920" cy="274320"/>
          </a:xfrm>
          <a:prstGeom prst="rect">
            <a:avLst/>
          </a:prstGeom>
          <a:noFill/>
          <a:ln/>
        </p:spPr>
        <p:txBody>
          <a:bodyPr wrap="square" lIns="0" tIns="0" rIns="0" bIns="0" rtlCol="0" anchor="ctr"/>
          <a:lstStyle/>
          <a:p>
            <a:pPr marL="0" indent="0">
              <a:buNone/>
            </a:pPr>
            <a:r>
              <a:rPr lang="en-US" sz="1200" b="1" dirty="0">
                <a:solidFill>
                  <a:srgbClr val="B91C1C"/>
                </a:solidFill>
                <a:latin typeface="Calibri" pitchFamily="34" charset="0"/>
                <a:ea typeface="Calibri" pitchFamily="34" charset="-122"/>
                <a:cs typeface="Calibri" pitchFamily="34" charset="-120"/>
              </a:rPr>
              <a:t>⚠ Shifting Explanations</a:t>
            </a:r>
            <a:endParaRPr lang="en-US" sz="1200" dirty="0"/>
          </a:p>
        </p:txBody>
      </p:sp>
      <p:sp>
        <p:nvSpPr>
          <p:cNvPr id="13" name="Text 11"/>
          <p:cNvSpPr/>
          <p:nvPr/>
        </p:nvSpPr>
        <p:spPr>
          <a:xfrm>
            <a:off x="4846320" y="1444752"/>
            <a:ext cx="3931920" cy="347472"/>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Scenario: Employer gives different reasons for termination at different times</a:t>
            </a:r>
            <a:endParaRPr lang="en-US" sz="1000" dirty="0"/>
          </a:p>
        </p:txBody>
      </p:sp>
      <p:sp>
        <p:nvSpPr>
          <p:cNvPr id="14" name="Text 12"/>
          <p:cNvSpPr/>
          <p:nvPr/>
        </p:nvSpPr>
        <p:spPr>
          <a:xfrm>
            <a:off x="4846320" y="1810512"/>
            <a:ext cx="3931920" cy="411480"/>
          </a:xfrm>
          <a:prstGeom prst="rect">
            <a:avLst/>
          </a:prstGeom>
          <a:noFill/>
          <a:ln/>
        </p:spPr>
        <p:txBody>
          <a:bodyPr wrap="square" lIns="0" tIns="0" rIns="0" bIns="0" rtlCol="0" anchor="ctr"/>
          <a:lstStyle/>
          <a:p>
            <a:pPr marL="0" indent="0">
              <a:buNone/>
            </a:pPr>
            <a:r>
              <a:rPr lang="en-US" sz="1000" i="1" dirty="0">
                <a:solidFill>
                  <a:srgbClr val="B91C1C"/>
                </a:solidFill>
                <a:latin typeface="Calibri" pitchFamily="34" charset="0"/>
                <a:ea typeface="Calibri" pitchFamily="34" charset="-122"/>
                <a:cs typeface="Calibri" pitchFamily="34" charset="-120"/>
              </a:rPr>
              <a:t>Risk: Inconsistent rationale is a key indicator of pretext</a:t>
            </a:r>
            <a:endParaRPr lang="en-US" sz="1000" dirty="0"/>
          </a:p>
        </p:txBody>
      </p:sp>
      <p:sp>
        <p:nvSpPr>
          <p:cNvPr id="15" name="Shape 13"/>
          <p:cNvSpPr/>
          <p:nvPr/>
        </p:nvSpPr>
        <p:spPr>
          <a:xfrm>
            <a:off x="274320" y="2395728"/>
            <a:ext cx="4206240" cy="1188720"/>
          </a:xfrm>
          <a:prstGeom prst="rect">
            <a:avLst/>
          </a:prstGeom>
          <a:solidFill>
            <a:srgbClr val="FEF2F2"/>
          </a:solidFill>
          <a:ln w="12700">
            <a:solidFill>
              <a:srgbClr val="FECACA"/>
            </a:solidFill>
            <a:prstDash val="solid"/>
          </a:ln>
          <a:effectLst>
            <a:outerShdw blurRad="101600" dist="38100" dir="8100000" algn="bl" rotWithShape="0">
              <a:srgbClr val="000000">
                <a:alpha val="12000"/>
              </a:srgbClr>
            </a:outerShdw>
          </a:effectLst>
        </p:spPr>
        <p:txBody>
          <a:bodyPr/>
          <a:lstStyle/>
          <a:p>
            <a:endParaRPr lang="en-US"/>
          </a:p>
        </p:txBody>
      </p:sp>
      <p:sp>
        <p:nvSpPr>
          <p:cNvPr id="16" name="Shape 14"/>
          <p:cNvSpPr/>
          <p:nvPr/>
        </p:nvSpPr>
        <p:spPr>
          <a:xfrm>
            <a:off x="274320" y="2395728"/>
            <a:ext cx="64008" cy="1188720"/>
          </a:xfrm>
          <a:prstGeom prst="rect">
            <a:avLst/>
          </a:prstGeom>
          <a:solidFill>
            <a:srgbClr val="B91C1C"/>
          </a:solidFill>
          <a:ln w="12700">
            <a:solidFill>
              <a:srgbClr val="B91C1C"/>
            </a:solidFill>
            <a:prstDash val="solid"/>
          </a:ln>
        </p:spPr>
        <p:txBody>
          <a:bodyPr/>
          <a:lstStyle/>
          <a:p>
            <a:endParaRPr lang="en-US"/>
          </a:p>
        </p:txBody>
      </p:sp>
      <p:sp>
        <p:nvSpPr>
          <p:cNvPr id="17" name="Text 15"/>
          <p:cNvSpPr/>
          <p:nvPr/>
        </p:nvSpPr>
        <p:spPr>
          <a:xfrm>
            <a:off x="411480" y="2450592"/>
            <a:ext cx="3931920" cy="274320"/>
          </a:xfrm>
          <a:prstGeom prst="rect">
            <a:avLst/>
          </a:prstGeom>
          <a:noFill/>
          <a:ln/>
        </p:spPr>
        <p:txBody>
          <a:bodyPr wrap="square" lIns="0" tIns="0" rIns="0" bIns="0" rtlCol="0" anchor="ctr"/>
          <a:lstStyle/>
          <a:p>
            <a:pPr marL="0" indent="0">
              <a:buNone/>
            </a:pPr>
            <a:r>
              <a:rPr lang="en-US" sz="1200" b="1" dirty="0">
                <a:solidFill>
                  <a:srgbClr val="B91C1C"/>
                </a:solidFill>
                <a:latin typeface="Calibri" pitchFamily="34" charset="0"/>
                <a:ea typeface="Calibri" pitchFamily="34" charset="-122"/>
                <a:cs typeface="Calibri" pitchFamily="34" charset="-120"/>
              </a:rPr>
              <a:t>⚠ Attendance Policies</a:t>
            </a:r>
            <a:endParaRPr lang="en-US" sz="1200" dirty="0"/>
          </a:p>
        </p:txBody>
      </p:sp>
      <p:sp>
        <p:nvSpPr>
          <p:cNvPr id="18" name="Text 16"/>
          <p:cNvSpPr/>
          <p:nvPr/>
        </p:nvSpPr>
        <p:spPr>
          <a:xfrm>
            <a:off x="411480" y="2743200"/>
            <a:ext cx="3931920" cy="347472"/>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Scenario: FMLA absences counted toward discipline or termination thresholds</a:t>
            </a:r>
            <a:endParaRPr lang="en-US" sz="1000" dirty="0"/>
          </a:p>
        </p:txBody>
      </p:sp>
      <p:sp>
        <p:nvSpPr>
          <p:cNvPr id="19" name="Text 17"/>
          <p:cNvSpPr/>
          <p:nvPr/>
        </p:nvSpPr>
        <p:spPr>
          <a:xfrm>
            <a:off x="411480" y="3108960"/>
            <a:ext cx="3931920" cy="411480"/>
          </a:xfrm>
          <a:prstGeom prst="rect">
            <a:avLst/>
          </a:prstGeom>
          <a:noFill/>
          <a:ln/>
        </p:spPr>
        <p:txBody>
          <a:bodyPr wrap="square" lIns="0" tIns="0" rIns="0" bIns="0" rtlCol="0" anchor="ctr"/>
          <a:lstStyle/>
          <a:p>
            <a:pPr marL="0" indent="0">
              <a:buNone/>
            </a:pPr>
            <a:r>
              <a:rPr lang="en-US" sz="1000" i="1" dirty="0">
                <a:solidFill>
                  <a:srgbClr val="B91C1C"/>
                </a:solidFill>
                <a:latin typeface="Calibri" pitchFamily="34" charset="0"/>
                <a:ea typeface="Calibri" pitchFamily="34" charset="-122"/>
                <a:cs typeface="Calibri" pitchFamily="34" charset="-120"/>
              </a:rPr>
              <a:t>Risk: Per se FMLA violation — automatic employer liability</a:t>
            </a:r>
            <a:endParaRPr lang="en-US" sz="1000" dirty="0"/>
          </a:p>
        </p:txBody>
      </p:sp>
      <p:sp>
        <p:nvSpPr>
          <p:cNvPr id="20" name="Shape 18"/>
          <p:cNvSpPr/>
          <p:nvPr/>
        </p:nvSpPr>
        <p:spPr>
          <a:xfrm>
            <a:off x="4709160" y="2395728"/>
            <a:ext cx="4206240" cy="1188720"/>
          </a:xfrm>
          <a:prstGeom prst="rect">
            <a:avLst/>
          </a:prstGeom>
          <a:solidFill>
            <a:srgbClr val="FEF2F2"/>
          </a:solidFill>
          <a:ln w="12700">
            <a:solidFill>
              <a:srgbClr val="FECACA"/>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9"/>
          <p:cNvSpPr/>
          <p:nvPr/>
        </p:nvSpPr>
        <p:spPr>
          <a:xfrm>
            <a:off x="4709160" y="2395728"/>
            <a:ext cx="64008" cy="1188720"/>
          </a:xfrm>
          <a:prstGeom prst="rect">
            <a:avLst/>
          </a:prstGeom>
          <a:solidFill>
            <a:srgbClr val="B91C1C"/>
          </a:solidFill>
          <a:ln w="12700">
            <a:solidFill>
              <a:srgbClr val="B91C1C"/>
            </a:solidFill>
            <a:prstDash val="solid"/>
          </a:ln>
        </p:spPr>
        <p:txBody>
          <a:bodyPr/>
          <a:lstStyle/>
          <a:p>
            <a:endParaRPr lang="en-US"/>
          </a:p>
        </p:txBody>
      </p:sp>
      <p:sp>
        <p:nvSpPr>
          <p:cNvPr id="22" name="Text 20"/>
          <p:cNvSpPr/>
          <p:nvPr/>
        </p:nvSpPr>
        <p:spPr>
          <a:xfrm>
            <a:off x="4846320" y="2450592"/>
            <a:ext cx="3931920" cy="274320"/>
          </a:xfrm>
          <a:prstGeom prst="rect">
            <a:avLst/>
          </a:prstGeom>
          <a:noFill/>
          <a:ln/>
        </p:spPr>
        <p:txBody>
          <a:bodyPr wrap="square" lIns="0" tIns="0" rIns="0" bIns="0" rtlCol="0" anchor="ctr"/>
          <a:lstStyle/>
          <a:p>
            <a:pPr marL="0" indent="0">
              <a:buNone/>
            </a:pPr>
            <a:r>
              <a:rPr lang="en-US" sz="1200" b="1" dirty="0">
                <a:solidFill>
                  <a:srgbClr val="B91C1C"/>
                </a:solidFill>
                <a:latin typeface="Calibri" pitchFamily="34" charset="0"/>
                <a:ea typeface="Calibri" pitchFamily="34" charset="-122"/>
                <a:cs typeface="Calibri" pitchFamily="34" charset="-120"/>
              </a:rPr>
              <a:t>⚠ Documentation Gaps</a:t>
            </a:r>
            <a:endParaRPr lang="en-US" sz="1200" dirty="0"/>
          </a:p>
        </p:txBody>
      </p:sp>
      <p:sp>
        <p:nvSpPr>
          <p:cNvPr id="23" name="Text 21"/>
          <p:cNvSpPr/>
          <p:nvPr/>
        </p:nvSpPr>
        <p:spPr>
          <a:xfrm>
            <a:off x="4846320" y="2743200"/>
            <a:ext cx="3931920" cy="347472"/>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Scenario: No performance documentation prior to FMLA leave, then negative review upon return</a:t>
            </a:r>
            <a:endParaRPr lang="en-US" sz="1000" dirty="0"/>
          </a:p>
        </p:txBody>
      </p:sp>
      <p:sp>
        <p:nvSpPr>
          <p:cNvPr id="24" name="Text 22"/>
          <p:cNvSpPr/>
          <p:nvPr/>
        </p:nvSpPr>
        <p:spPr>
          <a:xfrm>
            <a:off x="4846320" y="3108960"/>
            <a:ext cx="3931920" cy="411480"/>
          </a:xfrm>
          <a:prstGeom prst="rect">
            <a:avLst/>
          </a:prstGeom>
          <a:noFill/>
          <a:ln/>
        </p:spPr>
        <p:txBody>
          <a:bodyPr wrap="square" lIns="0" tIns="0" rIns="0" bIns="0" rtlCol="0" anchor="ctr"/>
          <a:lstStyle/>
          <a:p>
            <a:pPr marL="0" indent="0">
              <a:buNone/>
            </a:pPr>
            <a:r>
              <a:rPr lang="en-US" sz="1000" i="1" dirty="0">
                <a:solidFill>
                  <a:srgbClr val="B91C1C"/>
                </a:solidFill>
                <a:latin typeface="Calibri" pitchFamily="34" charset="0"/>
                <a:ea typeface="Calibri" pitchFamily="34" charset="-122"/>
                <a:cs typeface="Calibri" pitchFamily="34" charset="-120"/>
              </a:rPr>
              <a:t>Risk: Lack of prior discipline strongly suggests the leave was the true motivation</a:t>
            </a:r>
            <a:endParaRPr lang="en-US" sz="1000" dirty="0"/>
          </a:p>
        </p:txBody>
      </p:sp>
      <p:sp>
        <p:nvSpPr>
          <p:cNvPr id="25" name="Shape 23"/>
          <p:cNvSpPr/>
          <p:nvPr/>
        </p:nvSpPr>
        <p:spPr>
          <a:xfrm>
            <a:off x="274320" y="3694176"/>
            <a:ext cx="4206240" cy="1188720"/>
          </a:xfrm>
          <a:prstGeom prst="rect">
            <a:avLst/>
          </a:prstGeom>
          <a:solidFill>
            <a:srgbClr val="FEF2F2"/>
          </a:solidFill>
          <a:ln w="12700">
            <a:solidFill>
              <a:srgbClr val="FECACA"/>
            </a:solidFill>
            <a:prstDash val="solid"/>
          </a:ln>
          <a:effectLst>
            <a:outerShdw blurRad="101600" dist="38100" dir="8100000" algn="bl" rotWithShape="0">
              <a:srgbClr val="000000">
                <a:alpha val="12000"/>
              </a:srgbClr>
            </a:outerShdw>
          </a:effectLst>
        </p:spPr>
        <p:txBody>
          <a:bodyPr/>
          <a:lstStyle/>
          <a:p>
            <a:endParaRPr lang="en-US"/>
          </a:p>
        </p:txBody>
      </p:sp>
      <p:sp>
        <p:nvSpPr>
          <p:cNvPr id="26" name="Shape 24"/>
          <p:cNvSpPr/>
          <p:nvPr/>
        </p:nvSpPr>
        <p:spPr>
          <a:xfrm>
            <a:off x="274320" y="3694176"/>
            <a:ext cx="64008" cy="1188720"/>
          </a:xfrm>
          <a:prstGeom prst="rect">
            <a:avLst/>
          </a:prstGeom>
          <a:solidFill>
            <a:srgbClr val="B91C1C"/>
          </a:solidFill>
          <a:ln w="12700">
            <a:solidFill>
              <a:srgbClr val="B91C1C"/>
            </a:solidFill>
            <a:prstDash val="solid"/>
          </a:ln>
        </p:spPr>
        <p:txBody>
          <a:bodyPr/>
          <a:lstStyle/>
          <a:p>
            <a:endParaRPr lang="en-US"/>
          </a:p>
        </p:txBody>
      </p:sp>
      <p:sp>
        <p:nvSpPr>
          <p:cNvPr id="27" name="Text 25"/>
          <p:cNvSpPr/>
          <p:nvPr/>
        </p:nvSpPr>
        <p:spPr>
          <a:xfrm>
            <a:off x="411480" y="3749040"/>
            <a:ext cx="3931920" cy="274320"/>
          </a:xfrm>
          <a:prstGeom prst="rect">
            <a:avLst/>
          </a:prstGeom>
          <a:noFill/>
          <a:ln/>
        </p:spPr>
        <p:txBody>
          <a:bodyPr wrap="square" lIns="0" tIns="0" rIns="0" bIns="0" rtlCol="0" anchor="ctr"/>
          <a:lstStyle/>
          <a:p>
            <a:pPr marL="0" indent="0">
              <a:buNone/>
            </a:pPr>
            <a:r>
              <a:rPr lang="en-US" sz="1200" b="1" dirty="0">
                <a:solidFill>
                  <a:srgbClr val="B91C1C"/>
                </a:solidFill>
                <a:latin typeface="Calibri" pitchFamily="34" charset="0"/>
                <a:ea typeface="Calibri" pitchFamily="34" charset="-122"/>
                <a:cs typeface="Calibri" pitchFamily="34" charset="-120"/>
              </a:rPr>
              <a:t>⚠ Manager Statements</a:t>
            </a:r>
            <a:endParaRPr lang="en-US" sz="1200" dirty="0"/>
          </a:p>
        </p:txBody>
      </p:sp>
      <p:sp>
        <p:nvSpPr>
          <p:cNvPr id="28" name="Text 26"/>
          <p:cNvSpPr/>
          <p:nvPr/>
        </p:nvSpPr>
        <p:spPr>
          <a:xfrm>
            <a:off x="411480" y="4041648"/>
            <a:ext cx="3931920" cy="347472"/>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Scenario: Supervisor comments about inconvenience, frequency of absences, or team impact</a:t>
            </a:r>
            <a:endParaRPr lang="en-US" sz="1000" dirty="0"/>
          </a:p>
        </p:txBody>
      </p:sp>
      <p:sp>
        <p:nvSpPr>
          <p:cNvPr id="29" name="Text 27"/>
          <p:cNvSpPr/>
          <p:nvPr/>
        </p:nvSpPr>
        <p:spPr>
          <a:xfrm>
            <a:off x="411480" y="4407408"/>
            <a:ext cx="3931920" cy="411480"/>
          </a:xfrm>
          <a:prstGeom prst="rect">
            <a:avLst/>
          </a:prstGeom>
          <a:noFill/>
          <a:ln/>
        </p:spPr>
        <p:txBody>
          <a:bodyPr wrap="square" lIns="0" tIns="0" rIns="0" bIns="0" rtlCol="0" anchor="ctr"/>
          <a:lstStyle/>
          <a:p>
            <a:pPr marL="0" indent="0">
              <a:buNone/>
            </a:pPr>
            <a:r>
              <a:rPr lang="en-US" sz="1000" i="1" dirty="0">
                <a:solidFill>
                  <a:srgbClr val="B91C1C"/>
                </a:solidFill>
                <a:latin typeface="Calibri" pitchFamily="34" charset="0"/>
                <a:ea typeface="Calibri" pitchFamily="34" charset="-122"/>
                <a:cs typeface="Calibri" pitchFamily="34" charset="-120"/>
              </a:rPr>
              <a:t>Risk: Direct evidence of retaliatory motive — can defeat summary judgment</a:t>
            </a:r>
            <a:endParaRPr lang="en-US" sz="1000" dirty="0"/>
          </a:p>
        </p:txBody>
      </p:sp>
      <p:sp>
        <p:nvSpPr>
          <p:cNvPr id="30" name="Shape 28"/>
          <p:cNvSpPr/>
          <p:nvPr/>
        </p:nvSpPr>
        <p:spPr>
          <a:xfrm>
            <a:off x="4709160" y="3694176"/>
            <a:ext cx="4206240" cy="1188720"/>
          </a:xfrm>
          <a:prstGeom prst="rect">
            <a:avLst/>
          </a:prstGeom>
          <a:solidFill>
            <a:srgbClr val="FEF2F2"/>
          </a:solidFill>
          <a:ln w="12700">
            <a:solidFill>
              <a:srgbClr val="FECACA"/>
            </a:solidFill>
            <a:prstDash val="solid"/>
          </a:ln>
          <a:effectLst>
            <a:outerShdw blurRad="101600" dist="38100" dir="8100000" algn="bl" rotWithShape="0">
              <a:srgbClr val="000000">
                <a:alpha val="12000"/>
              </a:srgbClr>
            </a:outerShdw>
          </a:effectLst>
        </p:spPr>
        <p:txBody>
          <a:bodyPr/>
          <a:lstStyle/>
          <a:p>
            <a:endParaRPr lang="en-US"/>
          </a:p>
        </p:txBody>
      </p:sp>
      <p:sp>
        <p:nvSpPr>
          <p:cNvPr id="31" name="Shape 29"/>
          <p:cNvSpPr/>
          <p:nvPr/>
        </p:nvSpPr>
        <p:spPr>
          <a:xfrm>
            <a:off x="4709160" y="3694176"/>
            <a:ext cx="64008" cy="1188720"/>
          </a:xfrm>
          <a:prstGeom prst="rect">
            <a:avLst/>
          </a:prstGeom>
          <a:solidFill>
            <a:srgbClr val="B91C1C"/>
          </a:solidFill>
          <a:ln w="12700">
            <a:solidFill>
              <a:srgbClr val="B91C1C"/>
            </a:solidFill>
            <a:prstDash val="solid"/>
          </a:ln>
        </p:spPr>
        <p:txBody>
          <a:bodyPr/>
          <a:lstStyle/>
          <a:p>
            <a:endParaRPr lang="en-US"/>
          </a:p>
        </p:txBody>
      </p:sp>
      <p:sp>
        <p:nvSpPr>
          <p:cNvPr id="32" name="Text 30"/>
          <p:cNvSpPr/>
          <p:nvPr/>
        </p:nvSpPr>
        <p:spPr>
          <a:xfrm>
            <a:off x="4846320" y="3749040"/>
            <a:ext cx="3931920" cy="274320"/>
          </a:xfrm>
          <a:prstGeom prst="rect">
            <a:avLst/>
          </a:prstGeom>
          <a:noFill/>
          <a:ln/>
        </p:spPr>
        <p:txBody>
          <a:bodyPr wrap="square" lIns="0" tIns="0" rIns="0" bIns="0" rtlCol="0" anchor="ctr"/>
          <a:lstStyle/>
          <a:p>
            <a:pPr marL="0" indent="0">
              <a:buNone/>
            </a:pPr>
            <a:r>
              <a:rPr lang="en-US" sz="1200" b="1" dirty="0">
                <a:solidFill>
                  <a:srgbClr val="B91C1C"/>
                </a:solidFill>
                <a:latin typeface="Calibri" pitchFamily="34" charset="0"/>
                <a:ea typeface="Calibri" pitchFamily="34" charset="-122"/>
                <a:cs typeface="Calibri" pitchFamily="34" charset="-120"/>
              </a:rPr>
              <a:t>⚠ Selective Enforcement</a:t>
            </a:r>
            <a:endParaRPr lang="en-US" sz="1200" dirty="0"/>
          </a:p>
        </p:txBody>
      </p:sp>
      <p:sp>
        <p:nvSpPr>
          <p:cNvPr id="33" name="Text 31"/>
          <p:cNvSpPr/>
          <p:nvPr/>
        </p:nvSpPr>
        <p:spPr>
          <a:xfrm>
            <a:off x="4846320" y="4041648"/>
            <a:ext cx="3931920" cy="347472"/>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Scenario: Non-FMLA employees treated differently for same policy violations</a:t>
            </a:r>
            <a:endParaRPr lang="en-US" sz="1000" dirty="0"/>
          </a:p>
        </p:txBody>
      </p:sp>
      <p:sp>
        <p:nvSpPr>
          <p:cNvPr id="34" name="Text 32"/>
          <p:cNvSpPr/>
          <p:nvPr/>
        </p:nvSpPr>
        <p:spPr>
          <a:xfrm>
            <a:off x="4846320" y="4407408"/>
            <a:ext cx="3931920" cy="411480"/>
          </a:xfrm>
          <a:prstGeom prst="rect">
            <a:avLst/>
          </a:prstGeom>
          <a:noFill/>
          <a:ln/>
        </p:spPr>
        <p:txBody>
          <a:bodyPr wrap="square" lIns="0" tIns="0" rIns="0" bIns="0" rtlCol="0" anchor="ctr"/>
          <a:lstStyle/>
          <a:p>
            <a:pPr marL="0" indent="0">
              <a:buNone/>
            </a:pPr>
            <a:r>
              <a:rPr lang="en-US" sz="1000" i="1" dirty="0">
                <a:solidFill>
                  <a:srgbClr val="B91C1C"/>
                </a:solidFill>
                <a:latin typeface="Calibri" pitchFamily="34" charset="0"/>
                <a:ea typeface="Calibri" pitchFamily="34" charset="-122"/>
                <a:cs typeface="Calibri" pitchFamily="34" charset="-120"/>
              </a:rPr>
              <a:t>Risk: Disparate treatment is powerful circumstantial evidence</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5F8"/>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A2B5A"/>
          </a:solidFill>
          <a:ln w="12700">
            <a:solidFill>
              <a:srgbClr val="1A2B5A"/>
            </a:solidFill>
            <a:prstDash val="solid"/>
          </a:ln>
        </p:spPr>
        <p:txBody>
          <a:bodyPr/>
          <a:lstStyle/>
          <a:p>
            <a:endParaRPr lang="en-US"/>
          </a:p>
        </p:txBody>
      </p:sp>
      <p:sp>
        <p:nvSpPr>
          <p:cNvPr id="3" name="Text 1"/>
          <p:cNvSpPr/>
          <p:nvPr/>
        </p:nvSpPr>
        <p:spPr>
          <a:xfrm>
            <a:off x="365760" y="0"/>
            <a:ext cx="8229600" cy="914400"/>
          </a:xfrm>
          <a:prstGeom prst="rect">
            <a:avLst/>
          </a:prstGeom>
          <a:noFill/>
          <a:ln/>
        </p:spPr>
        <p:txBody>
          <a:bodyPr wrap="square" lIns="0" tIns="0" rIns="0" bIns="0" rtlCol="0" anchor="ctr"/>
          <a:lstStyle/>
          <a:p>
            <a:pPr marL="0" indent="0" algn="l">
              <a:buNone/>
            </a:pPr>
            <a:r>
              <a:rPr lang="en-US" sz="2600" b="1" dirty="0">
                <a:solidFill>
                  <a:srgbClr val="FFFFFF"/>
                </a:solidFill>
                <a:latin typeface="Calibri" pitchFamily="34" charset="0"/>
                <a:ea typeface="Calibri" pitchFamily="34" charset="-122"/>
                <a:cs typeface="Calibri" pitchFamily="34" charset="-120"/>
              </a:rPr>
              <a:t>FMLA AT A GLANCE</a:t>
            </a:r>
            <a:endParaRPr lang="en-US" sz="2600" dirty="0"/>
          </a:p>
        </p:txBody>
      </p:sp>
      <p:sp>
        <p:nvSpPr>
          <p:cNvPr id="4" name="Shape 2"/>
          <p:cNvSpPr/>
          <p:nvPr/>
        </p:nvSpPr>
        <p:spPr>
          <a:xfrm>
            <a:off x="0" y="914400"/>
            <a:ext cx="9144000" cy="54864"/>
          </a:xfrm>
          <a:prstGeom prst="rect">
            <a:avLst/>
          </a:prstGeom>
          <a:solidFill>
            <a:srgbClr val="C9973A"/>
          </a:solidFill>
          <a:ln w="12700">
            <a:solidFill>
              <a:srgbClr val="C9973A"/>
            </a:solidFill>
            <a:prstDash val="solid"/>
          </a:ln>
        </p:spPr>
        <p:txBody>
          <a:bodyPr/>
          <a:lstStyle/>
          <a:p>
            <a:endParaRPr lang="en-US"/>
          </a:p>
        </p:txBody>
      </p:sp>
      <p:sp>
        <p:nvSpPr>
          <p:cNvPr id="5" name="Shape 3"/>
          <p:cNvSpPr/>
          <p:nvPr/>
        </p:nvSpPr>
        <p:spPr>
          <a:xfrm>
            <a:off x="274320" y="1280160"/>
            <a:ext cx="1965960" cy="1828800"/>
          </a:xfrm>
          <a:prstGeom prst="rect">
            <a:avLst/>
          </a:prstGeom>
          <a:solidFill>
            <a:srgbClr val="FFFFFF"/>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6" name="Shape 4"/>
          <p:cNvSpPr/>
          <p:nvPr/>
        </p:nvSpPr>
        <p:spPr>
          <a:xfrm>
            <a:off x="274320" y="1280160"/>
            <a:ext cx="1965960" cy="64008"/>
          </a:xfrm>
          <a:prstGeom prst="rect">
            <a:avLst/>
          </a:prstGeom>
          <a:solidFill>
            <a:srgbClr val="C9973A"/>
          </a:solidFill>
          <a:ln w="12700">
            <a:solidFill>
              <a:srgbClr val="C9973A"/>
            </a:solidFill>
            <a:prstDash val="solid"/>
          </a:ln>
        </p:spPr>
        <p:txBody>
          <a:bodyPr/>
          <a:lstStyle/>
          <a:p>
            <a:endParaRPr lang="en-US"/>
          </a:p>
        </p:txBody>
      </p:sp>
      <p:sp>
        <p:nvSpPr>
          <p:cNvPr id="7" name="Text 5"/>
          <p:cNvSpPr/>
          <p:nvPr/>
        </p:nvSpPr>
        <p:spPr>
          <a:xfrm>
            <a:off x="274320" y="1417320"/>
            <a:ext cx="1965960" cy="777240"/>
          </a:xfrm>
          <a:prstGeom prst="rect">
            <a:avLst/>
          </a:prstGeom>
          <a:noFill/>
          <a:ln/>
        </p:spPr>
        <p:txBody>
          <a:bodyPr wrap="square" lIns="0" tIns="0" rIns="0" bIns="0" rtlCol="0" anchor="ctr"/>
          <a:lstStyle/>
          <a:p>
            <a:pPr marL="0" indent="0" algn="ctr">
              <a:buNone/>
            </a:pPr>
            <a:r>
              <a:rPr lang="en-US" sz="4200" b="1" dirty="0">
                <a:solidFill>
                  <a:srgbClr val="1A2B5A"/>
                </a:solidFill>
                <a:latin typeface="Calibri" pitchFamily="34" charset="0"/>
                <a:ea typeface="Calibri" pitchFamily="34" charset="-122"/>
                <a:cs typeface="Calibri" pitchFamily="34" charset="-120"/>
              </a:rPr>
              <a:t>12</a:t>
            </a:r>
            <a:endParaRPr lang="en-US" sz="4200" dirty="0"/>
          </a:p>
        </p:txBody>
      </p:sp>
      <p:sp>
        <p:nvSpPr>
          <p:cNvPr id="8" name="Text 6"/>
          <p:cNvSpPr/>
          <p:nvPr/>
        </p:nvSpPr>
        <p:spPr>
          <a:xfrm>
            <a:off x="274320" y="2194560"/>
            <a:ext cx="1965960" cy="502920"/>
          </a:xfrm>
          <a:prstGeom prst="rect">
            <a:avLst/>
          </a:prstGeom>
          <a:noFill/>
          <a:ln/>
        </p:spPr>
        <p:txBody>
          <a:bodyPr wrap="square" lIns="0" tIns="0" rIns="0" bIns="0" rtlCol="0" anchor="ctr"/>
          <a:lstStyle/>
          <a:p>
            <a:pPr marL="0" indent="0" algn="ctr">
              <a:buNone/>
            </a:pPr>
            <a:r>
              <a:rPr lang="en-US" sz="1100" b="1" dirty="0">
                <a:solidFill>
                  <a:srgbClr val="333333"/>
                </a:solidFill>
                <a:latin typeface="Calibri" pitchFamily="34" charset="0"/>
                <a:ea typeface="Calibri" pitchFamily="34" charset="-122"/>
                <a:cs typeface="Calibri" pitchFamily="34" charset="-120"/>
              </a:rPr>
              <a:t>Weeks of</a:t>
            </a:r>
            <a:endParaRPr lang="en-US" sz="1100" dirty="0"/>
          </a:p>
          <a:p>
            <a:pPr marL="0" indent="0" algn="ctr">
              <a:buNone/>
            </a:pPr>
            <a:r>
              <a:rPr lang="en-US" sz="1100" b="1" dirty="0">
                <a:solidFill>
                  <a:srgbClr val="333333"/>
                </a:solidFill>
                <a:latin typeface="Calibri" pitchFamily="34" charset="0"/>
                <a:ea typeface="Calibri" pitchFamily="34" charset="-122"/>
                <a:cs typeface="Calibri" pitchFamily="34" charset="-120"/>
              </a:rPr>
              <a:t>Protected Leave</a:t>
            </a:r>
            <a:endParaRPr lang="en-US" sz="1100" dirty="0"/>
          </a:p>
        </p:txBody>
      </p:sp>
      <p:sp>
        <p:nvSpPr>
          <p:cNvPr id="9" name="Text 7"/>
          <p:cNvSpPr/>
          <p:nvPr/>
        </p:nvSpPr>
        <p:spPr>
          <a:xfrm>
            <a:off x="274320" y="2715768"/>
            <a:ext cx="1965960" cy="320040"/>
          </a:xfrm>
          <a:prstGeom prst="rect">
            <a:avLst/>
          </a:prstGeom>
          <a:noFill/>
          <a:ln/>
        </p:spPr>
        <p:txBody>
          <a:bodyPr wrap="square" lIns="0" tIns="0" rIns="0" bIns="0" rtlCol="0" anchor="ctr"/>
          <a:lstStyle/>
          <a:p>
            <a:pPr marL="0" indent="0" algn="ctr">
              <a:buNone/>
            </a:pPr>
            <a:r>
              <a:rPr lang="en-US" sz="900" i="1" dirty="0">
                <a:solidFill>
                  <a:srgbClr val="6B7280"/>
                </a:solidFill>
                <a:latin typeface="Calibri" pitchFamily="34" charset="0"/>
                <a:ea typeface="Calibri" pitchFamily="34" charset="-122"/>
                <a:cs typeface="Calibri" pitchFamily="34" charset="-120"/>
              </a:rPr>
              <a:t>Per 12-month period</a:t>
            </a:r>
            <a:endParaRPr lang="en-US" sz="900" dirty="0"/>
          </a:p>
        </p:txBody>
      </p:sp>
      <p:sp>
        <p:nvSpPr>
          <p:cNvPr id="10" name="Shape 8"/>
          <p:cNvSpPr/>
          <p:nvPr/>
        </p:nvSpPr>
        <p:spPr>
          <a:xfrm>
            <a:off x="2450592" y="1280160"/>
            <a:ext cx="1965960" cy="1828800"/>
          </a:xfrm>
          <a:prstGeom prst="rect">
            <a:avLst/>
          </a:prstGeom>
          <a:solidFill>
            <a:srgbClr val="FFFFFF"/>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1" name="Shape 9"/>
          <p:cNvSpPr/>
          <p:nvPr/>
        </p:nvSpPr>
        <p:spPr>
          <a:xfrm>
            <a:off x="2450592" y="1280160"/>
            <a:ext cx="1965960" cy="64008"/>
          </a:xfrm>
          <a:prstGeom prst="rect">
            <a:avLst/>
          </a:prstGeom>
          <a:solidFill>
            <a:srgbClr val="C9973A"/>
          </a:solidFill>
          <a:ln w="12700">
            <a:solidFill>
              <a:srgbClr val="C9973A"/>
            </a:solidFill>
            <a:prstDash val="solid"/>
          </a:ln>
        </p:spPr>
        <p:txBody>
          <a:bodyPr/>
          <a:lstStyle/>
          <a:p>
            <a:endParaRPr lang="en-US"/>
          </a:p>
        </p:txBody>
      </p:sp>
      <p:sp>
        <p:nvSpPr>
          <p:cNvPr id="12" name="Text 10"/>
          <p:cNvSpPr/>
          <p:nvPr/>
        </p:nvSpPr>
        <p:spPr>
          <a:xfrm>
            <a:off x="2450592" y="1417320"/>
            <a:ext cx="1965960" cy="777240"/>
          </a:xfrm>
          <a:prstGeom prst="rect">
            <a:avLst/>
          </a:prstGeom>
          <a:noFill/>
          <a:ln/>
        </p:spPr>
        <p:txBody>
          <a:bodyPr wrap="square" lIns="0" tIns="0" rIns="0" bIns="0" rtlCol="0" anchor="ctr"/>
          <a:lstStyle/>
          <a:p>
            <a:pPr marL="0" indent="0" algn="ctr">
              <a:buNone/>
            </a:pPr>
            <a:r>
              <a:rPr lang="en-US" sz="4200" b="1" dirty="0">
                <a:solidFill>
                  <a:srgbClr val="1A2B5A"/>
                </a:solidFill>
                <a:latin typeface="Calibri" pitchFamily="34" charset="0"/>
                <a:ea typeface="Calibri" pitchFamily="34" charset="-122"/>
                <a:cs typeface="Calibri" pitchFamily="34" charset="-120"/>
              </a:rPr>
              <a:t>50+</a:t>
            </a:r>
            <a:endParaRPr lang="en-US" sz="4200" dirty="0"/>
          </a:p>
        </p:txBody>
      </p:sp>
      <p:sp>
        <p:nvSpPr>
          <p:cNvPr id="13" name="Text 11"/>
          <p:cNvSpPr/>
          <p:nvPr/>
        </p:nvSpPr>
        <p:spPr>
          <a:xfrm>
            <a:off x="2450592" y="2194560"/>
            <a:ext cx="1965960" cy="502920"/>
          </a:xfrm>
          <a:prstGeom prst="rect">
            <a:avLst/>
          </a:prstGeom>
          <a:noFill/>
          <a:ln/>
        </p:spPr>
        <p:txBody>
          <a:bodyPr wrap="square" lIns="0" tIns="0" rIns="0" bIns="0" rtlCol="0" anchor="ctr"/>
          <a:lstStyle/>
          <a:p>
            <a:pPr marL="0" indent="0" algn="ctr">
              <a:buNone/>
            </a:pPr>
            <a:r>
              <a:rPr lang="en-US" sz="1100" b="1" dirty="0">
                <a:solidFill>
                  <a:srgbClr val="333333"/>
                </a:solidFill>
                <a:latin typeface="Calibri" pitchFamily="34" charset="0"/>
                <a:ea typeface="Calibri" pitchFamily="34" charset="-122"/>
                <a:cs typeface="Calibri" pitchFamily="34" charset="-120"/>
              </a:rPr>
              <a:t>Employees to</a:t>
            </a:r>
            <a:endParaRPr lang="en-US" sz="1100" dirty="0"/>
          </a:p>
          <a:p>
            <a:pPr marL="0" indent="0" algn="ctr">
              <a:buNone/>
            </a:pPr>
            <a:r>
              <a:rPr lang="en-US" sz="1100" b="1" dirty="0">
                <a:solidFill>
                  <a:srgbClr val="333333"/>
                </a:solidFill>
                <a:latin typeface="Calibri" pitchFamily="34" charset="0"/>
                <a:ea typeface="Calibri" pitchFamily="34" charset="-122"/>
                <a:cs typeface="Calibri" pitchFamily="34" charset="-120"/>
              </a:rPr>
              <a:t>Qualify</a:t>
            </a:r>
            <a:endParaRPr lang="en-US" sz="1100" dirty="0"/>
          </a:p>
        </p:txBody>
      </p:sp>
      <p:sp>
        <p:nvSpPr>
          <p:cNvPr id="14" name="Text 12"/>
          <p:cNvSpPr/>
          <p:nvPr/>
        </p:nvSpPr>
        <p:spPr>
          <a:xfrm>
            <a:off x="2450592" y="2715768"/>
            <a:ext cx="1965960" cy="320040"/>
          </a:xfrm>
          <a:prstGeom prst="rect">
            <a:avLst/>
          </a:prstGeom>
          <a:noFill/>
          <a:ln/>
        </p:spPr>
        <p:txBody>
          <a:bodyPr wrap="square" lIns="0" tIns="0" rIns="0" bIns="0" rtlCol="0" anchor="ctr"/>
          <a:lstStyle/>
          <a:p>
            <a:pPr marL="0" indent="0" algn="ctr">
              <a:buNone/>
            </a:pPr>
            <a:r>
              <a:rPr lang="en-US" sz="900" i="1" dirty="0">
                <a:solidFill>
                  <a:srgbClr val="6B7280"/>
                </a:solidFill>
                <a:latin typeface="Calibri" pitchFamily="34" charset="0"/>
                <a:ea typeface="Calibri" pitchFamily="34" charset="-122"/>
                <a:cs typeface="Calibri" pitchFamily="34" charset="-120"/>
              </a:rPr>
              <a:t>Within 75-mile radius</a:t>
            </a:r>
            <a:endParaRPr lang="en-US" sz="900" dirty="0"/>
          </a:p>
        </p:txBody>
      </p:sp>
      <p:sp>
        <p:nvSpPr>
          <p:cNvPr id="15" name="Shape 13"/>
          <p:cNvSpPr/>
          <p:nvPr/>
        </p:nvSpPr>
        <p:spPr>
          <a:xfrm>
            <a:off x="4626864" y="1280160"/>
            <a:ext cx="1965960" cy="1828800"/>
          </a:xfrm>
          <a:prstGeom prst="rect">
            <a:avLst/>
          </a:prstGeom>
          <a:solidFill>
            <a:srgbClr val="FFFFFF"/>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6" name="Shape 14"/>
          <p:cNvSpPr/>
          <p:nvPr/>
        </p:nvSpPr>
        <p:spPr>
          <a:xfrm>
            <a:off x="4626864" y="1280160"/>
            <a:ext cx="1965960" cy="64008"/>
          </a:xfrm>
          <a:prstGeom prst="rect">
            <a:avLst/>
          </a:prstGeom>
          <a:solidFill>
            <a:srgbClr val="C9973A"/>
          </a:solidFill>
          <a:ln w="12700">
            <a:solidFill>
              <a:srgbClr val="C9973A"/>
            </a:solidFill>
            <a:prstDash val="solid"/>
          </a:ln>
        </p:spPr>
        <p:txBody>
          <a:bodyPr/>
          <a:lstStyle/>
          <a:p>
            <a:endParaRPr lang="en-US"/>
          </a:p>
        </p:txBody>
      </p:sp>
      <p:sp>
        <p:nvSpPr>
          <p:cNvPr id="17" name="Text 15"/>
          <p:cNvSpPr/>
          <p:nvPr/>
        </p:nvSpPr>
        <p:spPr>
          <a:xfrm>
            <a:off x="4626864" y="1417320"/>
            <a:ext cx="1965960" cy="777240"/>
          </a:xfrm>
          <a:prstGeom prst="rect">
            <a:avLst/>
          </a:prstGeom>
          <a:noFill/>
          <a:ln/>
        </p:spPr>
        <p:txBody>
          <a:bodyPr wrap="square" lIns="0" tIns="0" rIns="0" bIns="0" rtlCol="0" anchor="ctr"/>
          <a:lstStyle/>
          <a:p>
            <a:pPr marL="0" indent="0" algn="ctr">
              <a:buNone/>
            </a:pPr>
            <a:r>
              <a:rPr lang="en-US" sz="4200" b="1" dirty="0">
                <a:solidFill>
                  <a:srgbClr val="1A2B5A"/>
                </a:solidFill>
                <a:latin typeface="Calibri" pitchFamily="34" charset="0"/>
                <a:ea typeface="Calibri" pitchFamily="34" charset="-122"/>
                <a:cs typeface="Calibri" pitchFamily="34" charset="-120"/>
              </a:rPr>
              <a:t>12</a:t>
            </a:r>
            <a:endParaRPr lang="en-US" sz="4200" dirty="0"/>
          </a:p>
        </p:txBody>
      </p:sp>
      <p:sp>
        <p:nvSpPr>
          <p:cNvPr id="18" name="Text 16"/>
          <p:cNvSpPr/>
          <p:nvPr/>
        </p:nvSpPr>
        <p:spPr>
          <a:xfrm>
            <a:off x="4626864" y="2194560"/>
            <a:ext cx="1965960" cy="502920"/>
          </a:xfrm>
          <a:prstGeom prst="rect">
            <a:avLst/>
          </a:prstGeom>
          <a:noFill/>
          <a:ln/>
        </p:spPr>
        <p:txBody>
          <a:bodyPr wrap="square" lIns="0" tIns="0" rIns="0" bIns="0" rtlCol="0" anchor="ctr"/>
          <a:lstStyle/>
          <a:p>
            <a:pPr marL="0" indent="0" algn="ctr">
              <a:buNone/>
            </a:pPr>
            <a:r>
              <a:rPr lang="en-US" sz="1100" b="1" dirty="0">
                <a:solidFill>
                  <a:srgbClr val="333333"/>
                </a:solidFill>
                <a:latin typeface="Calibri" pitchFamily="34" charset="0"/>
                <a:ea typeface="Calibri" pitchFamily="34" charset="-122"/>
                <a:cs typeface="Calibri" pitchFamily="34" charset="-120"/>
              </a:rPr>
              <a:t>Months of</a:t>
            </a:r>
            <a:endParaRPr lang="en-US" sz="1100" dirty="0"/>
          </a:p>
          <a:p>
            <a:pPr marL="0" indent="0" algn="ctr">
              <a:buNone/>
            </a:pPr>
            <a:r>
              <a:rPr lang="en-US" sz="1100" b="1" dirty="0">
                <a:solidFill>
                  <a:srgbClr val="333333"/>
                </a:solidFill>
                <a:latin typeface="Calibri" pitchFamily="34" charset="0"/>
                <a:ea typeface="Calibri" pitchFamily="34" charset="-122"/>
                <a:cs typeface="Calibri" pitchFamily="34" charset="-120"/>
              </a:rPr>
              <a:t>Employment</a:t>
            </a:r>
            <a:endParaRPr lang="en-US" sz="1100" dirty="0"/>
          </a:p>
        </p:txBody>
      </p:sp>
      <p:sp>
        <p:nvSpPr>
          <p:cNvPr id="19" name="Text 17"/>
          <p:cNvSpPr/>
          <p:nvPr/>
        </p:nvSpPr>
        <p:spPr>
          <a:xfrm>
            <a:off x="4626864" y="2715768"/>
            <a:ext cx="1965960" cy="320040"/>
          </a:xfrm>
          <a:prstGeom prst="rect">
            <a:avLst/>
          </a:prstGeom>
          <a:noFill/>
          <a:ln/>
        </p:spPr>
        <p:txBody>
          <a:bodyPr wrap="square" lIns="0" tIns="0" rIns="0" bIns="0" rtlCol="0" anchor="ctr"/>
          <a:lstStyle/>
          <a:p>
            <a:pPr marL="0" indent="0" algn="ctr">
              <a:buNone/>
            </a:pPr>
            <a:r>
              <a:rPr lang="en-US" sz="900" i="1" dirty="0">
                <a:solidFill>
                  <a:srgbClr val="6B7280"/>
                </a:solidFill>
                <a:latin typeface="Calibri" pitchFamily="34" charset="0"/>
                <a:ea typeface="Calibri" pitchFamily="34" charset="-122"/>
                <a:cs typeface="Calibri" pitchFamily="34" charset="-120"/>
              </a:rPr>
              <a:t>Prior to leave</a:t>
            </a:r>
            <a:endParaRPr lang="en-US" sz="900" dirty="0"/>
          </a:p>
        </p:txBody>
      </p:sp>
      <p:sp>
        <p:nvSpPr>
          <p:cNvPr id="20" name="Shape 18"/>
          <p:cNvSpPr/>
          <p:nvPr/>
        </p:nvSpPr>
        <p:spPr>
          <a:xfrm>
            <a:off x="6803136" y="1280160"/>
            <a:ext cx="1965960" cy="1828800"/>
          </a:xfrm>
          <a:prstGeom prst="rect">
            <a:avLst/>
          </a:prstGeom>
          <a:solidFill>
            <a:srgbClr val="FFFFFF"/>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9"/>
          <p:cNvSpPr/>
          <p:nvPr/>
        </p:nvSpPr>
        <p:spPr>
          <a:xfrm>
            <a:off x="6803136" y="1280160"/>
            <a:ext cx="1965960" cy="64008"/>
          </a:xfrm>
          <a:prstGeom prst="rect">
            <a:avLst/>
          </a:prstGeom>
          <a:solidFill>
            <a:srgbClr val="C9973A"/>
          </a:solidFill>
          <a:ln w="12700">
            <a:solidFill>
              <a:srgbClr val="C9973A"/>
            </a:solidFill>
            <a:prstDash val="solid"/>
          </a:ln>
        </p:spPr>
        <p:txBody>
          <a:bodyPr/>
          <a:lstStyle/>
          <a:p>
            <a:endParaRPr lang="en-US"/>
          </a:p>
        </p:txBody>
      </p:sp>
      <p:sp>
        <p:nvSpPr>
          <p:cNvPr id="22" name="Text 20"/>
          <p:cNvSpPr/>
          <p:nvPr/>
        </p:nvSpPr>
        <p:spPr>
          <a:xfrm>
            <a:off x="6803136" y="1417320"/>
            <a:ext cx="1965960" cy="777240"/>
          </a:xfrm>
          <a:prstGeom prst="rect">
            <a:avLst/>
          </a:prstGeom>
          <a:noFill/>
          <a:ln/>
        </p:spPr>
        <p:txBody>
          <a:bodyPr wrap="square" lIns="0" tIns="0" rIns="0" bIns="0" rtlCol="0" anchor="ctr"/>
          <a:lstStyle/>
          <a:p>
            <a:pPr marL="0" indent="0" algn="ctr">
              <a:buNone/>
            </a:pPr>
            <a:r>
              <a:rPr lang="en-US" sz="4200" b="1" dirty="0">
                <a:solidFill>
                  <a:srgbClr val="1A2B5A"/>
                </a:solidFill>
                <a:latin typeface="Calibri" pitchFamily="34" charset="0"/>
                <a:ea typeface="Calibri" pitchFamily="34" charset="-122"/>
                <a:cs typeface="Calibri" pitchFamily="34" charset="-120"/>
              </a:rPr>
              <a:t>1,250</a:t>
            </a:r>
            <a:endParaRPr lang="en-US" sz="4200" dirty="0"/>
          </a:p>
        </p:txBody>
      </p:sp>
      <p:sp>
        <p:nvSpPr>
          <p:cNvPr id="23" name="Text 21"/>
          <p:cNvSpPr/>
          <p:nvPr/>
        </p:nvSpPr>
        <p:spPr>
          <a:xfrm>
            <a:off x="6803136" y="2194560"/>
            <a:ext cx="1965960" cy="502920"/>
          </a:xfrm>
          <a:prstGeom prst="rect">
            <a:avLst/>
          </a:prstGeom>
          <a:noFill/>
          <a:ln/>
        </p:spPr>
        <p:txBody>
          <a:bodyPr wrap="square" lIns="0" tIns="0" rIns="0" bIns="0" rtlCol="0" anchor="ctr"/>
          <a:lstStyle/>
          <a:p>
            <a:pPr marL="0" indent="0" algn="ctr">
              <a:buNone/>
            </a:pPr>
            <a:r>
              <a:rPr lang="en-US" sz="1100" b="1" dirty="0">
                <a:solidFill>
                  <a:srgbClr val="333333"/>
                </a:solidFill>
                <a:latin typeface="Calibri" pitchFamily="34" charset="0"/>
                <a:ea typeface="Calibri" pitchFamily="34" charset="-122"/>
                <a:cs typeface="Calibri" pitchFamily="34" charset="-120"/>
              </a:rPr>
              <a:t>Hours Worked</a:t>
            </a:r>
            <a:endParaRPr lang="en-US" sz="1100" dirty="0"/>
          </a:p>
          <a:p>
            <a:pPr marL="0" indent="0" algn="ctr">
              <a:buNone/>
            </a:pPr>
            <a:r>
              <a:rPr lang="en-US" sz="1100" b="1" dirty="0">
                <a:solidFill>
                  <a:srgbClr val="333333"/>
                </a:solidFill>
                <a:latin typeface="Calibri" pitchFamily="34" charset="0"/>
                <a:ea typeface="Calibri" pitchFamily="34" charset="-122"/>
                <a:cs typeface="Calibri" pitchFamily="34" charset="-120"/>
              </a:rPr>
              <a:t>to Qualify</a:t>
            </a:r>
            <a:endParaRPr lang="en-US" sz="1100" dirty="0"/>
          </a:p>
        </p:txBody>
      </p:sp>
      <p:sp>
        <p:nvSpPr>
          <p:cNvPr id="24" name="Text 22"/>
          <p:cNvSpPr/>
          <p:nvPr/>
        </p:nvSpPr>
        <p:spPr>
          <a:xfrm>
            <a:off x="6803136" y="2715768"/>
            <a:ext cx="1965960" cy="320040"/>
          </a:xfrm>
          <a:prstGeom prst="rect">
            <a:avLst/>
          </a:prstGeom>
          <a:noFill/>
          <a:ln/>
        </p:spPr>
        <p:txBody>
          <a:bodyPr wrap="square" lIns="0" tIns="0" rIns="0" bIns="0" rtlCol="0" anchor="ctr"/>
          <a:lstStyle/>
          <a:p>
            <a:pPr marL="0" indent="0" algn="ctr">
              <a:buNone/>
            </a:pPr>
            <a:r>
              <a:rPr lang="en-US" sz="900" i="1" dirty="0">
                <a:solidFill>
                  <a:srgbClr val="6B7280"/>
                </a:solidFill>
                <a:latin typeface="Calibri" pitchFamily="34" charset="0"/>
                <a:ea typeface="Calibri" pitchFamily="34" charset="-122"/>
                <a:cs typeface="Calibri" pitchFamily="34" charset="-120"/>
              </a:rPr>
              <a:t>In the past 12 months</a:t>
            </a:r>
            <a:endParaRPr lang="en-US" sz="900" dirty="0"/>
          </a:p>
        </p:txBody>
      </p:sp>
      <p:sp>
        <p:nvSpPr>
          <p:cNvPr id="25" name="Shape 23"/>
          <p:cNvSpPr/>
          <p:nvPr/>
        </p:nvSpPr>
        <p:spPr>
          <a:xfrm>
            <a:off x="274320" y="3291840"/>
            <a:ext cx="8595360" cy="1554480"/>
          </a:xfrm>
          <a:prstGeom prst="rect">
            <a:avLst/>
          </a:prstGeom>
          <a:solidFill>
            <a:srgbClr val="1A2B5A"/>
          </a:solidFill>
          <a:ln w="12700">
            <a:solidFill>
              <a:srgbClr val="1A2B5A"/>
            </a:solidFill>
            <a:prstDash val="solid"/>
          </a:ln>
          <a:effectLst>
            <a:outerShdw blurRad="101600" dist="38100" dir="8100000" algn="bl" rotWithShape="0">
              <a:srgbClr val="000000">
                <a:alpha val="12000"/>
              </a:srgbClr>
            </a:outerShdw>
          </a:effectLst>
        </p:spPr>
        <p:txBody>
          <a:bodyPr/>
          <a:lstStyle/>
          <a:p>
            <a:endParaRPr lang="en-US"/>
          </a:p>
        </p:txBody>
      </p:sp>
      <p:sp>
        <p:nvSpPr>
          <p:cNvPr id="26" name="Text 24"/>
          <p:cNvSpPr/>
          <p:nvPr/>
        </p:nvSpPr>
        <p:spPr>
          <a:xfrm>
            <a:off x="502920" y="3337560"/>
            <a:ext cx="8138160" cy="1417320"/>
          </a:xfrm>
          <a:prstGeom prst="rect">
            <a:avLst/>
          </a:prstGeom>
          <a:noFill/>
          <a:ln/>
        </p:spPr>
        <p:txBody>
          <a:bodyPr wrap="square" rtlCol="0" anchor="ctr"/>
          <a:lstStyle/>
          <a:p>
            <a:pPr marL="0" indent="0">
              <a:buNone/>
            </a:pPr>
            <a:r>
              <a:rPr lang="en-US" b="1" dirty="0">
                <a:solidFill>
                  <a:srgbClr val="FFFFFF"/>
                </a:solidFill>
                <a:latin typeface="Calibri" pitchFamily="34" charset="0"/>
                <a:ea typeface="Calibri" pitchFamily="34" charset="-122"/>
                <a:cs typeface="Calibri" pitchFamily="34" charset="-120"/>
              </a:rPr>
              <a:t>The Family and Medical Leave Act (FMLA) of 1993 </a:t>
            </a:r>
            <a:r>
              <a:rPr lang="en-US" dirty="0">
                <a:solidFill>
                  <a:srgbClr val="F5DFA3"/>
                </a:solidFill>
                <a:latin typeface="Calibri" pitchFamily="34" charset="0"/>
                <a:ea typeface="Calibri" pitchFamily="34" charset="-122"/>
                <a:cs typeface="Calibri" pitchFamily="34" charset="-120"/>
              </a:rPr>
              <a:t>entitles eligible employees of covered employers to take </a:t>
            </a:r>
            <a:r>
              <a:rPr lang="en-US" i="1" dirty="0">
                <a:solidFill>
                  <a:srgbClr val="F5DFA3"/>
                </a:solidFill>
                <a:latin typeface="Calibri" pitchFamily="34" charset="0"/>
                <a:ea typeface="Calibri" pitchFamily="34" charset="-122"/>
                <a:cs typeface="Calibri" pitchFamily="34" charset="-120"/>
              </a:rPr>
              <a:t>unpaid</a:t>
            </a:r>
            <a:r>
              <a:rPr lang="en-US" dirty="0">
                <a:solidFill>
                  <a:srgbClr val="F5DFA3"/>
                </a:solidFill>
                <a:latin typeface="Calibri" pitchFamily="34" charset="0"/>
                <a:ea typeface="Calibri" pitchFamily="34" charset="-122"/>
                <a:cs typeface="Calibri" pitchFamily="34" charset="-120"/>
              </a:rPr>
              <a:t>, </a:t>
            </a:r>
            <a:r>
              <a:rPr lang="en-US" i="1" dirty="0">
                <a:solidFill>
                  <a:srgbClr val="F5DFA3"/>
                </a:solidFill>
                <a:latin typeface="Calibri" pitchFamily="34" charset="0"/>
                <a:ea typeface="Calibri" pitchFamily="34" charset="-122"/>
                <a:cs typeface="Calibri" pitchFamily="34" charset="-120"/>
              </a:rPr>
              <a:t>job-protected</a:t>
            </a:r>
            <a:r>
              <a:rPr lang="en-US" dirty="0">
                <a:solidFill>
                  <a:srgbClr val="F5DFA3"/>
                </a:solidFill>
                <a:latin typeface="Calibri" pitchFamily="34" charset="0"/>
                <a:ea typeface="Calibri" pitchFamily="34" charset="-122"/>
                <a:cs typeface="Calibri" pitchFamily="34" charset="-120"/>
              </a:rPr>
              <a:t> leave for specified family and medical reasons.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A2B5A"/>
          </a:solidFill>
          <a:ln w="12700">
            <a:solidFill>
              <a:srgbClr val="1A2B5A"/>
            </a:solidFill>
            <a:prstDash val="solid"/>
          </a:ln>
        </p:spPr>
        <p:txBody>
          <a:bodyPr/>
          <a:lstStyle/>
          <a:p>
            <a:endParaRPr lang="en-US"/>
          </a:p>
        </p:txBody>
      </p:sp>
      <p:sp>
        <p:nvSpPr>
          <p:cNvPr id="3" name="Text 1"/>
          <p:cNvSpPr/>
          <p:nvPr/>
        </p:nvSpPr>
        <p:spPr>
          <a:xfrm>
            <a:off x="365760" y="0"/>
            <a:ext cx="8229600" cy="914400"/>
          </a:xfrm>
          <a:prstGeom prst="rect">
            <a:avLst/>
          </a:prstGeom>
          <a:noFill/>
          <a:ln/>
        </p:spPr>
        <p:txBody>
          <a:bodyPr wrap="square" lIns="0" tIns="0" rIns="0" bIns="0" rtlCol="0" anchor="ctr"/>
          <a:lstStyle/>
          <a:p>
            <a:pPr marL="0" indent="0" algn="l">
              <a:buNone/>
            </a:pPr>
            <a:r>
              <a:rPr lang="en-US" sz="2400" b="1" dirty="0">
                <a:solidFill>
                  <a:srgbClr val="FFFFFF"/>
                </a:solidFill>
                <a:latin typeface="Calibri" pitchFamily="34" charset="0"/>
                <a:ea typeface="Calibri" pitchFamily="34" charset="-122"/>
                <a:cs typeface="Calibri" pitchFamily="34" charset="-120"/>
              </a:rPr>
              <a:t>QUALIFYING REASONS FOR FMLA LEAVE</a:t>
            </a:r>
            <a:endParaRPr lang="en-US" sz="2400" dirty="0"/>
          </a:p>
        </p:txBody>
      </p:sp>
      <p:sp>
        <p:nvSpPr>
          <p:cNvPr id="4" name="Shape 2"/>
          <p:cNvSpPr/>
          <p:nvPr/>
        </p:nvSpPr>
        <p:spPr>
          <a:xfrm>
            <a:off x="0" y="914400"/>
            <a:ext cx="9144000" cy="54864"/>
          </a:xfrm>
          <a:prstGeom prst="rect">
            <a:avLst/>
          </a:prstGeom>
          <a:solidFill>
            <a:srgbClr val="C9973A"/>
          </a:solidFill>
          <a:ln w="12700">
            <a:solidFill>
              <a:srgbClr val="C9973A"/>
            </a:solidFill>
            <a:prstDash val="solid"/>
          </a:ln>
        </p:spPr>
        <p:txBody>
          <a:bodyPr/>
          <a:lstStyle/>
          <a:p>
            <a:endParaRPr lang="en-US"/>
          </a:p>
        </p:txBody>
      </p:sp>
      <p:sp>
        <p:nvSpPr>
          <p:cNvPr id="5" name="Shape 3"/>
          <p:cNvSpPr/>
          <p:nvPr/>
        </p:nvSpPr>
        <p:spPr>
          <a:xfrm>
            <a:off x="274320" y="1143000"/>
            <a:ext cx="4160520" cy="1097280"/>
          </a:xfrm>
          <a:prstGeom prst="rect">
            <a:avLst/>
          </a:prstGeom>
          <a:solidFill>
            <a:srgbClr val="F4F5F8"/>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6" name="Shape 4"/>
          <p:cNvSpPr/>
          <p:nvPr/>
        </p:nvSpPr>
        <p:spPr>
          <a:xfrm>
            <a:off x="274320" y="1143000"/>
            <a:ext cx="502920" cy="1097280"/>
          </a:xfrm>
          <a:prstGeom prst="rect">
            <a:avLst/>
          </a:prstGeom>
          <a:solidFill>
            <a:srgbClr val="1A2B5A"/>
          </a:solidFill>
          <a:ln w="12700">
            <a:solidFill>
              <a:srgbClr val="1A2B5A"/>
            </a:solidFill>
            <a:prstDash val="solid"/>
          </a:ln>
        </p:spPr>
        <p:txBody>
          <a:bodyPr/>
          <a:lstStyle/>
          <a:p>
            <a:endParaRPr lang="en-US"/>
          </a:p>
        </p:txBody>
      </p:sp>
      <p:sp>
        <p:nvSpPr>
          <p:cNvPr id="7" name="Text 5"/>
          <p:cNvSpPr/>
          <p:nvPr/>
        </p:nvSpPr>
        <p:spPr>
          <a:xfrm>
            <a:off x="274320" y="1143000"/>
            <a:ext cx="502920" cy="1097280"/>
          </a:xfrm>
          <a:prstGeom prst="rect">
            <a:avLst/>
          </a:prstGeom>
          <a:noFill/>
          <a:ln/>
        </p:spPr>
        <p:txBody>
          <a:bodyPr wrap="square" lIns="0" tIns="0" rIns="0" bIns="0" rtlCol="0" anchor="ctr"/>
          <a:lstStyle/>
          <a:p>
            <a:pPr marL="0" indent="0" algn="ctr">
              <a:buNone/>
            </a:pPr>
            <a:r>
              <a:rPr lang="en-US" sz="1600" b="1" dirty="0">
                <a:solidFill>
                  <a:srgbClr val="C9973A"/>
                </a:solidFill>
                <a:latin typeface="Calibri" pitchFamily="34" charset="0"/>
                <a:ea typeface="Calibri" pitchFamily="34" charset="-122"/>
                <a:cs typeface="Calibri" pitchFamily="34" charset="-120"/>
              </a:rPr>
              <a:t>01</a:t>
            </a:r>
            <a:endParaRPr lang="en-US" sz="1600" dirty="0"/>
          </a:p>
        </p:txBody>
      </p:sp>
      <p:sp>
        <p:nvSpPr>
          <p:cNvPr id="8" name="Text 6"/>
          <p:cNvSpPr/>
          <p:nvPr/>
        </p:nvSpPr>
        <p:spPr>
          <a:xfrm>
            <a:off x="822960" y="1216152"/>
            <a:ext cx="3520440" cy="320040"/>
          </a:xfrm>
          <a:prstGeom prst="rect">
            <a:avLst/>
          </a:prstGeom>
          <a:noFill/>
          <a:ln/>
        </p:spPr>
        <p:txBody>
          <a:bodyPr wrap="square" lIns="0" tIns="0" rIns="0" bIns="0" rtlCol="0" anchor="ctr"/>
          <a:lstStyle/>
          <a:p>
            <a:pPr marL="0" indent="0" algn="l">
              <a:buNone/>
            </a:pPr>
            <a:r>
              <a:rPr lang="en-US" sz="1300" b="1" dirty="0">
                <a:solidFill>
                  <a:srgbClr val="1A2B5A"/>
                </a:solidFill>
                <a:latin typeface="Calibri" pitchFamily="34" charset="0"/>
                <a:ea typeface="Calibri" pitchFamily="34" charset="-122"/>
                <a:cs typeface="Calibri" pitchFamily="34" charset="-120"/>
              </a:rPr>
              <a:t>Birth &amp; Bonding</a:t>
            </a:r>
            <a:endParaRPr lang="en-US" sz="1300" dirty="0"/>
          </a:p>
        </p:txBody>
      </p:sp>
      <p:sp>
        <p:nvSpPr>
          <p:cNvPr id="9" name="Text 7"/>
          <p:cNvSpPr/>
          <p:nvPr/>
        </p:nvSpPr>
        <p:spPr>
          <a:xfrm>
            <a:off x="822960" y="1527048"/>
            <a:ext cx="3520440" cy="621792"/>
          </a:xfrm>
          <a:prstGeom prst="rect">
            <a:avLst/>
          </a:prstGeom>
          <a:noFill/>
          <a:ln/>
        </p:spPr>
        <p:txBody>
          <a:bodyPr wrap="square" lIns="0" tIns="0" rIns="0" bIns="0" rtlCol="0" anchor="ctr"/>
          <a:lstStyle/>
          <a:p>
            <a:pPr marL="0" indent="0" algn="l">
              <a:buNone/>
            </a:pPr>
            <a:r>
              <a:rPr lang="en-US" sz="1050" dirty="0">
                <a:solidFill>
                  <a:srgbClr val="333333"/>
                </a:solidFill>
                <a:latin typeface="Calibri" pitchFamily="34" charset="0"/>
                <a:ea typeface="Calibri" pitchFamily="34" charset="-122"/>
                <a:cs typeface="Calibri" pitchFamily="34" charset="-120"/>
              </a:rPr>
              <a:t>Birth of a child and to care for the newborn within the first year</a:t>
            </a:r>
            <a:endParaRPr lang="en-US" sz="1050" dirty="0"/>
          </a:p>
        </p:txBody>
      </p:sp>
      <p:sp>
        <p:nvSpPr>
          <p:cNvPr id="10" name="Shape 8"/>
          <p:cNvSpPr/>
          <p:nvPr/>
        </p:nvSpPr>
        <p:spPr>
          <a:xfrm>
            <a:off x="4754880" y="1143000"/>
            <a:ext cx="4160520" cy="1097280"/>
          </a:xfrm>
          <a:prstGeom prst="rect">
            <a:avLst/>
          </a:prstGeom>
          <a:solidFill>
            <a:srgbClr val="F4F5F8"/>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1" name="Shape 9"/>
          <p:cNvSpPr/>
          <p:nvPr/>
        </p:nvSpPr>
        <p:spPr>
          <a:xfrm>
            <a:off x="4754880" y="1143000"/>
            <a:ext cx="502920" cy="1097280"/>
          </a:xfrm>
          <a:prstGeom prst="rect">
            <a:avLst/>
          </a:prstGeom>
          <a:solidFill>
            <a:srgbClr val="1A2B5A"/>
          </a:solidFill>
          <a:ln w="12700">
            <a:solidFill>
              <a:srgbClr val="1A2B5A"/>
            </a:solidFill>
            <a:prstDash val="solid"/>
          </a:ln>
        </p:spPr>
        <p:txBody>
          <a:bodyPr/>
          <a:lstStyle/>
          <a:p>
            <a:endParaRPr lang="en-US"/>
          </a:p>
        </p:txBody>
      </p:sp>
      <p:sp>
        <p:nvSpPr>
          <p:cNvPr id="12" name="Text 10"/>
          <p:cNvSpPr/>
          <p:nvPr/>
        </p:nvSpPr>
        <p:spPr>
          <a:xfrm>
            <a:off x="4754880" y="1143000"/>
            <a:ext cx="502920" cy="1097280"/>
          </a:xfrm>
          <a:prstGeom prst="rect">
            <a:avLst/>
          </a:prstGeom>
          <a:noFill/>
          <a:ln/>
        </p:spPr>
        <p:txBody>
          <a:bodyPr wrap="square" lIns="0" tIns="0" rIns="0" bIns="0" rtlCol="0" anchor="ctr"/>
          <a:lstStyle/>
          <a:p>
            <a:pPr marL="0" indent="0" algn="ctr">
              <a:buNone/>
            </a:pPr>
            <a:r>
              <a:rPr lang="en-US" sz="1600" b="1" dirty="0">
                <a:solidFill>
                  <a:srgbClr val="C9973A"/>
                </a:solidFill>
                <a:latin typeface="Calibri" pitchFamily="34" charset="0"/>
                <a:ea typeface="Calibri" pitchFamily="34" charset="-122"/>
                <a:cs typeface="Calibri" pitchFamily="34" charset="-120"/>
              </a:rPr>
              <a:t>02</a:t>
            </a:r>
            <a:endParaRPr lang="en-US" sz="1600" dirty="0"/>
          </a:p>
        </p:txBody>
      </p:sp>
      <p:sp>
        <p:nvSpPr>
          <p:cNvPr id="13" name="Text 11"/>
          <p:cNvSpPr/>
          <p:nvPr/>
        </p:nvSpPr>
        <p:spPr>
          <a:xfrm>
            <a:off x="5303520" y="1216152"/>
            <a:ext cx="3520440" cy="320040"/>
          </a:xfrm>
          <a:prstGeom prst="rect">
            <a:avLst/>
          </a:prstGeom>
          <a:noFill/>
          <a:ln/>
        </p:spPr>
        <p:txBody>
          <a:bodyPr wrap="square" lIns="0" tIns="0" rIns="0" bIns="0" rtlCol="0" anchor="ctr"/>
          <a:lstStyle/>
          <a:p>
            <a:pPr marL="0" indent="0" algn="l">
              <a:buNone/>
            </a:pPr>
            <a:r>
              <a:rPr lang="en-US" sz="1300" b="1" dirty="0">
                <a:solidFill>
                  <a:srgbClr val="1A2B5A"/>
                </a:solidFill>
                <a:latin typeface="Calibri" pitchFamily="34" charset="0"/>
                <a:ea typeface="Calibri" pitchFamily="34" charset="-122"/>
                <a:cs typeface="Calibri" pitchFamily="34" charset="-120"/>
              </a:rPr>
              <a:t>Adoption / Foster</a:t>
            </a:r>
            <a:endParaRPr lang="en-US" sz="1300" dirty="0"/>
          </a:p>
        </p:txBody>
      </p:sp>
      <p:sp>
        <p:nvSpPr>
          <p:cNvPr id="14" name="Text 12"/>
          <p:cNvSpPr/>
          <p:nvPr/>
        </p:nvSpPr>
        <p:spPr>
          <a:xfrm>
            <a:off x="5303520" y="1527048"/>
            <a:ext cx="3520440" cy="621792"/>
          </a:xfrm>
          <a:prstGeom prst="rect">
            <a:avLst/>
          </a:prstGeom>
          <a:noFill/>
          <a:ln/>
        </p:spPr>
        <p:txBody>
          <a:bodyPr wrap="square" lIns="0" tIns="0" rIns="0" bIns="0" rtlCol="0" anchor="ctr"/>
          <a:lstStyle/>
          <a:p>
            <a:pPr marL="0" indent="0" algn="l">
              <a:buNone/>
            </a:pPr>
            <a:r>
              <a:rPr lang="en-US" sz="1050" dirty="0">
                <a:solidFill>
                  <a:srgbClr val="333333"/>
                </a:solidFill>
                <a:latin typeface="Calibri" pitchFamily="34" charset="0"/>
                <a:ea typeface="Calibri" pitchFamily="34" charset="-122"/>
                <a:cs typeface="Calibri" pitchFamily="34" charset="-120"/>
              </a:rPr>
              <a:t>Placement of a child for adoption or foster care within a year</a:t>
            </a:r>
            <a:endParaRPr lang="en-US" sz="1050" dirty="0"/>
          </a:p>
        </p:txBody>
      </p:sp>
      <p:sp>
        <p:nvSpPr>
          <p:cNvPr id="15" name="Shape 13"/>
          <p:cNvSpPr/>
          <p:nvPr/>
        </p:nvSpPr>
        <p:spPr>
          <a:xfrm>
            <a:off x="274320" y="2423160"/>
            <a:ext cx="4160520" cy="1097280"/>
          </a:xfrm>
          <a:prstGeom prst="rect">
            <a:avLst/>
          </a:prstGeom>
          <a:solidFill>
            <a:srgbClr val="F4F5F8"/>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6" name="Shape 14"/>
          <p:cNvSpPr/>
          <p:nvPr/>
        </p:nvSpPr>
        <p:spPr>
          <a:xfrm>
            <a:off x="274320" y="2423160"/>
            <a:ext cx="502920" cy="1097280"/>
          </a:xfrm>
          <a:prstGeom prst="rect">
            <a:avLst/>
          </a:prstGeom>
          <a:solidFill>
            <a:srgbClr val="1A2B5A"/>
          </a:solidFill>
          <a:ln w="12700">
            <a:solidFill>
              <a:srgbClr val="1A2B5A"/>
            </a:solidFill>
            <a:prstDash val="solid"/>
          </a:ln>
        </p:spPr>
        <p:txBody>
          <a:bodyPr/>
          <a:lstStyle/>
          <a:p>
            <a:endParaRPr lang="en-US"/>
          </a:p>
        </p:txBody>
      </p:sp>
      <p:sp>
        <p:nvSpPr>
          <p:cNvPr id="17" name="Text 15"/>
          <p:cNvSpPr/>
          <p:nvPr/>
        </p:nvSpPr>
        <p:spPr>
          <a:xfrm>
            <a:off x="274320" y="2423160"/>
            <a:ext cx="502920" cy="1097280"/>
          </a:xfrm>
          <a:prstGeom prst="rect">
            <a:avLst/>
          </a:prstGeom>
          <a:noFill/>
          <a:ln/>
        </p:spPr>
        <p:txBody>
          <a:bodyPr wrap="square" lIns="0" tIns="0" rIns="0" bIns="0" rtlCol="0" anchor="ctr"/>
          <a:lstStyle/>
          <a:p>
            <a:pPr marL="0" indent="0" algn="ctr">
              <a:buNone/>
            </a:pPr>
            <a:r>
              <a:rPr lang="en-US" sz="1600" b="1" dirty="0">
                <a:solidFill>
                  <a:srgbClr val="C9973A"/>
                </a:solidFill>
                <a:latin typeface="Calibri" pitchFamily="34" charset="0"/>
                <a:ea typeface="Calibri" pitchFamily="34" charset="-122"/>
                <a:cs typeface="Calibri" pitchFamily="34" charset="-120"/>
              </a:rPr>
              <a:t>03</a:t>
            </a:r>
            <a:endParaRPr lang="en-US" sz="1600" dirty="0"/>
          </a:p>
        </p:txBody>
      </p:sp>
      <p:sp>
        <p:nvSpPr>
          <p:cNvPr id="18" name="Text 16"/>
          <p:cNvSpPr/>
          <p:nvPr/>
        </p:nvSpPr>
        <p:spPr>
          <a:xfrm>
            <a:off x="822960" y="2496312"/>
            <a:ext cx="3520440" cy="320040"/>
          </a:xfrm>
          <a:prstGeom prst="rect">
            <a:avLst/>
          </a:prstGeom>
          <a:noFill/>
          <a:ln/>
        </p:spPr>
        <p:txBody>
          <a:bodyPr wrap="square" lIns="0" tIns="0" rIns="0" bIns="0" rtlCol="0" anchor="ctr"/>
          <a:lstStyle/>
          <a:p>
            <a:pPr marL="0" indent="0" algn="l">
              <a:buNone/>
            </a:pPr>
            <a:r>
              <a:rPr lang="en-US" sz="1300" b="1" dirty="0">
                <a:solidFill>
                  <a:srgbClr val="1A2B5A"/>
                </a:solidFill>
                <a:latin typeface="Calibri" pitchFamily="34" charset="0"/>
                <a:ea typeface="Calibri" pitchFamily="34" charset="-122"/>
                <a:cs typeface="Calibri" pitchFamily="34" charset="-120"/>
              </a:rPr>
              <a:t>Serious Health Condition</a:t>
            </a:r>
            <a:endParaRPr lang="en-US" sz="1300" dirty="0"/>
          </a:p>
        </p:txBody>
      </p:sp>
      <p:sp>
        <p:nvSpPr>
          <p:cNvPr id="19" name="Text 17"/>
          <p:cNvSpPr/>
          <p:nvPr/>
        </p:nvSpPr>
        <p:spPr>
          <a:xfrm>
            <a:off x="822960" y="2807208"/>
            <a:ext cx="3520440" cy="621792"/>
          </a:xfrm>
          <a:prstGeom prst="rect">
            <a:avLst/>
          </a:prstGeom>
          <a:noFill/>
          <a:ln/>
        </p:spPr>
        <p:txBody>
          <a:bodyPr wrap="square" lIns="0" tIns="0" rIns="0" bIns="0" rtlCol="0" anchor="ctr"/>
          <a:lstStyle/>
          <a:p>
            <a:pPr marL="0" indent="0" algn="l">
              <a:buNone/>
            </a:pPr>
            <a:r>
              <a:rPr lang="en-US" sz="1050" dirty="0">
                <a:solidFill>
                  <a:srgbClr val="333333"/>
                </a:solidFill>
                <a:latin typeface="Calibri" pitchFamily="34" charset="0"/>
                <a:ea typeface="Calibri" pitchFamily="34" charset="-122"/>
                <a:cs typeface="Calibri" pitchFamily="34" charset="-120"/>
              </a:rPr>
              <a:t>Employee's own serious health condition that renders him/her unable to perform essential job functions</a:t>
            </a:r>
            <a:endParaRPr lang="en-US" sz="1050" dirty="0"/>
          </a:p>
        </p:txBody>
      </p:sp>
      <p:sp>
        <p:nvSpPr>
          <p:cNvPr id="20" name="Shape 18"/>
          <p:cNvSpPr/>
          <p:nvPr/>
        </p:nvSpPr>
        <p:spPr>
          <a:xfrm>
            <a:off x="4754880" y="2423160"/>
            <a:ext cx="4160520" cy="1097280"/>
          </a:xfrm>
          <a:prstGeom prst="rect">
            <a:avLst/>
          </a:prstGeom>
          <a:solidFill>
            <a:srgbClr val="F4F5F8"/>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9"/>
          <p:cNvSpPr/>
          <p:nvPr/>
        </p:nvSpPr>
        <p:spPr>
          <a:xfrm>
            <a:off x="4754880" y="2423160"/>
            <a:ext cx="502920" cy="1097280"/>
          </a:xfrm>
          <a:prstGeom prst="rect">
            <a:avLst/>
          </a:prstGeom>
          <a:solidFill>
            <a:srgbClr val="1A2B5A"/>
          </a:solidFill>
          <a:ln w="12700">
            <a:solidFill>
              <a:srgbClr val="1A2B5A"/>
            </a:solidFill>
            <a:prstDash val="solid"/>
          </a:ln>
        </p:spPr>
        <p:txBody>
          <a:bodyPr/>
          <a:lstStyle/>
          <a:p>
            <a:endParaRPr lang="en-US"/>
          </a:p>
        </p:txBody>
      </p:sp>
      <p:sp>
        <p:nvSpPr>
          <p:cNvPr id="22" name="Text 20"/>
          <p:cNvSpPr/>
          <p:nvPr/>
        </p:nvSpPr>
        <p:spPr>
          <a:xfrm>
            <a:off x="4754880" y="2423160"/>
            <a:ext cx="502920" cy="1097280"/>
          </a:xfrm>
          <a:prstGeom prst="rect">
            <a:avLst/>
          </a:prstGeom>
          <a:noFill/>
          <a:ln/>
        </p:spPr>
        <p:txBody>
          <a:bodyPr wrap="square" lIns="0" tIns="0" rIns="0" bIns="0" rtlCol="0" anchor="ctr"/>
          <a:lstStyle/>
          <a:p>
            <a:pPr marL="0" indent="0" algn="ctr">
              <a:buNone/>
            </a:pPr>
            <a:r>
              <a:rPr lang="en-US" sz="1600" b="1" dirty="0">
                <a:solidFill>
                  <a:srgbClr val="C9973A"/>
                </a:solidFill>
                <a:latin typeface="Calibri" pitchFamily="34" charset="0"/>
                <a:ea typeface="Calibri" pitchFamily="34" charset="-122"/>
                <a:cs typeface="Calibri" pitchFamily="34" charset="-120"/>
              </a:rPr>
              <a:t>04</a:t>
            </a:r>
            <a:endParaRPr lang="en-US" sz="1600" dirty="0"/>
          </a:p>
        </p:txBody>
      </p:sp>
      <p:sp>
        <p:nvSpPr>
          <p:cNvPr id="23" name="Text 21"/>
          <p:cNvSpPr/>
          <p:nvPr/>
        </p:nvSpPr>
        <p:spPr>
          <a:xfrm>
            <a:off x="5303520" y="2496312"/>
            <a:ext cx="3520440" cy="320040"/>
          </a:xfrm>
          <a:prstGeom prst="rect">
            <a:avLst/>
          </a:prstGeom>
          <a:noFill/>
          <a:ln/>
        </p:spPr>
        <p:txBody>
          <a:bodyPr wrap="square" lIns="0" tIns="0" rIns="0" bIns="0" rtlCol="0" anchor="ctr"/>
          <a:lstStyle/>
          <a:p>
            <a:pPr marL="0" indent="0" algn="l">
              <a:buNone/>
            </a:pPr>
            <a:r>
              <a:rPr lang="en-US" sz="1300" b="1" dirty="0">
                <a:solidFill>
                  <a:srgbClr val="1A2B5A"/>
                </a:solidFill>
                <a:latin typeface="Calibri" pitchFamily="34" charset="0"/>
                <a:ea typeface="Calibri" pitchFamily="34" charset="-122"/>
                <a:cs typeface="Calibri" pitchFamily="34" charset="-120"/>
              </a:rPr>
              <a:t>Family Care</a:t>
            </a:r>
            <a:endParaRPr lang="en-US" sz="1300" dirty="0"/>
          </a:p>
        </p:txBody>
      </p:sp>
      <p:sp>
        <p:nvSpPr>
          <p:cNvPr id="24" name="Text 22"/>
          <p:cNvSpPr/>
          <p:nvPr/>
        </p:nvSpPr>
        <p:spPr>
          <a:xfrm>
            <a:off x="5303520" y="2807208"/>
            <a:ext cx="3520440" cy="621792"/>
          </a:xfrm>
          <a:prstGeom prst="rect">
            <a:avLst/>
          </a:prstGeom>
          <a:noFill/>
          <a:ln/>
        </p:spPr>
        <p:txBody>
          <a:bodyPr wrap="square" lIns="0" tIns="0" rIns="0" bIns="0" rtlCol="0" anchor="ctr"/>
          <a:lstStyle/>
          <a:p>
            <a:pPr marL="0" indent="0" algn="l">
              <a:buNone/>
            </a:pPr>
            <a:r>
              <a:rPr lang="en-US" sz="1050" dirty="0">
                <a:solidFill>
                  <a:srgbClr val="333333"/>
                </a:solidFill>
                <a:latin typeface="Calibri" pitchFamily="34" charset="0"/>
                <a:ea typeface="Calibri" pitchFamily="34" charset="-122"/>
                <a:cs typeface="Calibri" pitchFamily="34" charset="-120"/>
              </a:rPr>
              <a:t>To care for a spouse, child, or parent with a serious health condition</a:t>
            </a:r>
            <a:endParaRPr lang="en-US" sz="1050" dirty="0"/>
          </a:p>
        </p:txBody>
      </p:sp>
      <p:sp>
        <p:nvSpPr>
          <p:cNvPr id="25" name="Shape 23"/>
          <p:cNvSpPr/>
          <p:nvPr/>
        </p:nvSpPr>
        <p:spPr>
          <a:xfrm>
            <a:off x="274320" y="3703320"/>
            <a:ext cx="4160520" cy="1097280"/>
          </a:xfrm>
          <a:prstGeom prst="rect">
            <a:avLst/>
          </a:prstGeom>
          <a:solidFill>
            <a:srgbClr val="F4F5F8"/>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26" name="Shape 24"/>
          <p:cNvSpPr/>
          <p:nvPr/>
        </p:nvSpPr>
        <p:spPr>
          <a:xfrm>
            <a:off x="274320" y="3703320"/>
            <a:ext cx="502920" cy="1097280"/>
          </a:xfrm>
          <a:prstGeom prst="rect">
            <a:avLst/>
          </a:prstGeom>
          <a:solidFill>
            <a:srgbClr val="1A2B5A"/>
          </a:solidFill>
          <a:ln w="12700">
            <a:solidFill>
              <a:srgbClr val="1A2B5A"/>
            </a:solidFill>
            <a:prstDash val="solid"/>
          </a:ln>
        </p:spPr>
        <p:txBody>
          <a:bodyPr/>
          <a:lstStyle/>
          <a:p>
            <a:endParaRPr lang="en-US"/>
          </a:p>
        </p:txBody>
      </p:sp>
      <p:sp>
        <p:nvSpPr>
          <p:cNvPr id="27" name="Text 25"/>
          <p:cNvSpPr/>
          <p:nvPr/>
        </p:nvSpPr>
        <p:spPr>
          <a:xfrm>
            <a:off x="274320" y="3703320"/>
            <a:ext cx="502920" cy="1097280"/>
          </a:xfrm>
          <a:prstGeom prst="rect">
            <a:avLst/>
          </a:prstGeom>
          <a:noFill/>
          <a:ln/>
        </p:spPr>
        <p:txBody>
          <a:bodyPr wrap="square" lIns="0" tIns="0" rIns="0" bIns="0" rtlCol="0" anchor="ctr"/>
          <a:lstStyle/>
          <a:p>
            <a:pPr marL="0" indent="0" algn="ctr">
              <a:buNone/>
            </a:pPr>
            <a:r>
              <a:rPr lang="en-US" sz="1600" b="1" dirty="0">
                <a:solidFill>
                  <a:srgbClr val="C9973A"/>
                </a:solidFill>
                <a:latin typeface="Calibri" pitchFamily="34" charset="0"/>
                <a:ea typeface="Calibri" pitchFamily="34" charset="-122"/>
                <a:cs typeface="Calibri" pitchFamily="34" charset="-120"/>
              </a:rPr>
              <a:t>05</a:t>
            </a:r>
            <a:endParaRPr lang="en-US" sz="1600" dirty="0"/>
          </a:p>
        </p:txBody>
      </p:sp>
      <p:sp>
        <p:nvSpPr>
          <p:cNvPr id="28" name="Text 26"/>
          <p:cNvSpPr/>
          <p:nvPr/>
        </p:nvSpPr>
        <p:spPr>
          <a:xfrm>
            <a:off x="822960" y="3776472"/>
            <a:ext cx="3520440" cy="320040"/>
          </a:xfrm>
          <a:prstGeom prst="rect">
            <a:avLst/>
          </a:prstGeom>
          <a:noFill/>
          <a:ln/>
        </p:spPr>
        <p:txBody>
          <a:bodyPr wrap="square" lIns="0" tIns="0" rIns="0" bIns="0" rtlCol="0" anchor="ctr"/>
          <a:lstStyle/>
          <a:p>
            <a:pPr marL="0" indent="0" algn="l">
              <a:buNone/>
            </a:pPr>
            <a:r>
              <a:rPr lang="en-US" sz="1300" b="1" dirty="0">
                <a:solidFill>
                  <a:srgbClr val="1A2B5A"/>
                </a:solidFill>
                <a:latin typeface="Calibri" pitchFamily="34" charset="0"/>
                <a:ea typeface="Calibri" pitchFamily="34" charset="-122"/>
                <a:cs typeface="Calibri" pitchFamily="34" charset="-120"/>
              </a:rPr>
              <a:t>Military Exigency</a:t>
            </a:r>
            <a:endParaRPr lang="en-US" sz="1300" dirty="0"/>
          </a:p>
        </p:txBody>
      </p:sp>
      <p:sp>
        <p:nvSpPr>
          <p:cNvPr id="29" name="Text 27"/>
          <p:cNvSpPr/>
          <p:nvPr/>
        </p:nvSpPr>
        <p:spPr>
          <a:xfrm>
            <a:off x="822960" y="4087368"/>
            <a:ext cx="3520440" cy="621792"/>
          </a:xfrm>
          <a:prstGeom prst="rect">
            <a:avLst/>
          </a:prstGeom>
          <a:noFill/>
          <a:ln/>
        </p:spPr>
        <p:txBody>
          <a:bodyPr wrap="square" lIns="0" tIns="0" rIns="0" bIns="0" rtlCol="0" anchor="ctr"/>
          <a:lstStyle/>
          <a:p>
            <a:pPr marL="0" indent="0" algn="l">
              <a:buNone/>
            </a:pPr>
            <a:r>
              <a:rPr lang="en-US" sz="1050" dirty="0">
                <a:solidFill>
                  <a:srgbClr val="333333"/>
                </a:solidFill>
                <a:latin typeface="Calibri" pitchFamily="34" charset="0"/>
                <a:ea typeface="Calibri" pitchFamily="34" charset="-122"/>
                <a:cs typeface="Calibri" pitchFamily="34" charset="-120"/>
              </a:rPr>
              <a:t>Qualifying exigency related to covered member's active duty</a:t>
            </a:r>
            <a:endParaRPr lang="en-US" sz="1050" dirty="0"/>
          </a:p>
        </p:txBody>
      </p:sp>
      <p:sp>
        <p:nvSpPr>
          <p:cNvPr id="30" name="Shape 28"/>
          <p:cNvSpPr/>
          <p:nvPr/>
        </p:nvSpPr>
        <p:spPr>
          <a:xfrm>
            <a:off x="4754880" y="3703320"/>
            <a:ext cx="4160520" cy="1097280"/>
          </a:xfrm>
          <a:prstGeom prst="rect">
            <a:avLst/>
          </a:prstGeom>
          <a:solidFill>
            <a:srgbClr val="F4F5F8"/>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31" name="Shape 29"/>
          <p:cNvSpPr/>
          <p:nvPr/>
        </p:nvSpPr>
        <p:spPr>
          <a:xfrm>
            <a:off x="4754880" y="3703320"/>
            <a:ext cx="502920" cy="1097280"/>
          </a:xfrm>
          <a:prstGeom prst="rect">
            <a:avLst/>
          </a:prstGeom>
          <a:solidFill>
            <a:srgbClr val="1A2B5A"/>
          </a:solidFill>
          <a:ln w="12700">
            <a:solidFill>
              <a:srgbClr val="1A2B5A"/>
            </a:solidFill>
            <a:prstDash val="solid"/>
          </a:ln>
        </p:spPr>
        <p:txBody>
          <a:bodyPr/>
          <a:lstStyle/>
          <a:p>
            <a:endParaRPr lang="en-US"/>
          </a:p>
        </p:txBody>
      </p:sp>
      <p:sp>
        <p:nvSpPr>
          <p:cNvPr id="32" name="Text 30"/>
          <p:cNvSpPr/>
          <p:nvPr/>
        </p:nvSpPr>
        <p:spPr>
          <a:xfrm>
            <a:off x="4754880" y="3703320"/>
            <a:ext cx="502920" cy="1097280"/>
          </a:xfrm>
          <a:prstGeom prst="rect">
            <a:avLst/>
          </a:prstGeom>
          <a:noFill/>
          <a:ln/>
        </p:spPr>
        <p:txBody>
          <a:bodyPr wrap="square" lIns="0" tIns="0" rIns="0" bIns="0" rtlCol="0" anchor="ctr"/>
          <a:lstStyle/>
          <a:p>
            <a:pPr marL="0" indent="0" algn="ctr">
              <a:buNone/>
            </a:pPr>
            <a:r>
              <a:rPr lang="en-US" sz="1600" b="1" dirty="0">
                <a:solidFill>
                  <a:srgbClr val="C9973A"/>
                </a:solidFill>
                <a:latin typeface="Calibri" pitchFamily="34" charset="0"/>
                <a:ea typeface="Calibri" pitchFamily="34" charset="-122"/>
                <a:cs typeface="Calibri" pitchFamily="34" charset="-120"/>
              </a:rPr>
              <a:t>06</a:t>
            </a:r>
            <a:endParaRPr lang="en-US" sz="1600" dirty="0"/>
          </a:p>
        </p:txBody>
      </p:sp>
      <p:sp>
        <p:nvSpPr>
          <p:cNvPr id="33" name="Text 31"/>
          <p:cNvSpPr/>
          <p:nvPr/>
        </p:nvSpPr>
        <p:spPr>
          <a:xfrm>
            <a:off x="5303520" y="3776472"/>
            <a:ext cx="3520440" cy="320040"/>
          </a:xfrm>
          <a:prstGeom prst="rect">
            <a:avLst/>
          </a:prstGeom>
          <a:noFill/>
          <a:ln/>
        </p:spPr>
        <p:txBody>
          <a:bodyPr wrap="square" lIns="0" tIns="0" rIns="0" bIns="0" rtlCol="0" anchor="ctr"/>
          <a:lstStyle/>
          <a:p>
            <a:pPr marL="0" indent="0" algn="l">
              <a:buNone/>
            </a:pPr>
            <a:r>
              <a:rPr lang="en-US" sz="1300" b="1" dirty="0">
                <a:solidFill>
                  <a:srgbClr val="1A2B5A"/>
                </a:solidFill>
                <a:latin typeface="Calibri" pitchFamily="34" charset="0"/>
                <a:ea typeface="Calibri" pitchFamily="34" charset="-122"/>
                <a:cs typeface="Calibri" pitchFamily="34" charset="-120"/>
              </a:rPr>
              <a:t>Military Caregiver</a:t>
            </a:r>
            <a:endParaRPr lang="en-US" sz="1300" dirty="0"/>
          </a:p>
        </p:txBody>
      </p:sp>
      <p:sp>
        <p:nvSpPr>
          <p:cNvPr id="34" name="Text 32"/>
          <p:cNvSpPr/>
          <p:nvPr/>
        </p:nvSpPr>
        <p:spPr>
          <a:xfrm>
            <a:off x="5303520" y="4087368"/>
            <a:ext cx="3520440" cy="621792"/>
          </a:xfrm>
          <a:prstGeom prst="rect">
            <a:avLst/>
          </a:prstGeom>
          <a:noFill/>
          <a:ln/>
        </p:spPr>
        <p:txBody>
          <a:bodyPr wrap="square" lIns="0" tIns="0" rIns="0" bIns="0" rtlCol="0" anchor="ctr"/>
          <a:lstStyle/>
          <a:p>
            <a:pPr marL="0" indent="0" algn="l">
              <a:buNone/>
            </a:pPr>
            <a:r>
              <a:rPr lang="en-US" sz="1050" dirty="0">
                <a:solidFill>
                  <a:srgbClr val="333333"/>
                </a:solidFill>
                <a:latin typeface="Calibri" pitchFamily="34" charset="0"/>
                <a:ea typeface="Calibri" pitchFamily="34" charset="-122"/>
                <a:cs typeface="Calibri" pitchFamily="34" charset="-120"/>
              </a:rPr>
              <a:t>To care for a covered servicemember with a serious injury or illness (</a:t>
            </a:r>
            <a:r>
              <a:rPr lang="en-US" sz="1050" i="1" dirty="0">
                <a:solidFill>
                  <a:srgbClr val="333333"/>
                </a:solidFill>
                <a:latin typeface="Calibri" pitchFamily="34" charset="0"/>
                <a:ea typeface="Calibri" pitchFamily="34" charset="-122"/>
                <a:cs typeface="Calibri" pitchFamily="34" charset="-120"/>
              </a:rPr>
              <a:t>up to 26 weeks rather than only 12</a:t>
            </a:r>
            <a:r>
              <a:rPr lang="en-US" sz="1050" dirty="0">
                <a:solidFill>
                  <a:srgbClr val="333333"/>
                </a:solidFill>
                <a:latin typeface="Calibri" pitchFamily="34" charset="0"/>
                <a:ea typeface="Calibri" pitchFamily="34" charset="-122"/>
                <a:cs typeface="Calibri" pitchFamily="34" charset="-120"/>
              </a:rPr>
              <a:t>)</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5F8"/>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A2B5A"/>
          </a:solidFill>
          <a:ln w="12700">
            <a:solidFill>
              <a:srgbClr val="1A2B5A"/>
            </a:solidFill>
            <a:prstDash val="solid"/>
          </a:ln>
        </p:spPr>
        <p:txBody>
          <a:bodyPr/>
          <a:lstStyle/>
          <a:p>
            <a:endParaRPr lang="en-US"/>
          </a:p>
        </p:txBody>
      </p:sp>
      <p:sp>
        <p:nvSpPr>
          <p:cNvPr id="3" name="Text 1"/>
          <p:cNvSpPr/>
          <p:nvPr/>
        </p:nvSpPr>
        <p:spPr>
          <a:xfrm>
            <a:off x="365760" y="0"/>
            <a:ext cx="8229600" cy="914400"/>
          </a:xfrm>
          <a:prstGeom prst="rect">
            <a:avLst/>
          </a:prstGeom>
          <a:noFill/>
          <a:ln/>
        </p:spPr>
        <p:txBody>
          <a:bodyPr wrap="square" lIns="0" tIns="0" rIns="0" bIns="0" rtlCol="0" anchor="ctr"/>
          <a:lstStyle/>
          <a:p>
            <a:pPr marL="0" indent="0" algn="l">
              <a:buNone/>
            </a:pPr>
            <a:r>
              <a:rPr lang="en-US" sz="2600" b="1" dirty="0">
                <a:solidFill>
                  <a:srgbClr val="FFFFFF"/>
                </a:solidFill>
                <a:latin typeface="Calibri" pitchFamily="34" charset="0"/>
                <a:ea typeface="Calibri" pitchFamily="34" charset="-122"/>
                <a:cs typeface="Calibri" pitchFamily="34" charset="-120"/>
              </a:rPr>
              <a:t>FULL CONTINUOUS LEAVE</a:t>
            </a:r>
            <a:endParaRPr lang="en-US" sz="2600" dirty="0"/>
          </a:p>
        </p:txBody>
      </p:sp>
      <p:sp>
        <p:nvSpPr>
          <p:cNvPr id="4" name="Shape 2"/>
          <p:cNvSpPr/>
          <p:nvPr/>
        </p:nvSpPr>
        <p:spPr>
          <a:xfrm>
            <a:off x="0" y="914400"/>
            <a:ext cx="9144000" cy="54864"/>
          </a:xfrm>
          <a:prstGeom prst="rect">
            <a:avLst/>
          </a:prstGeom>
          <a:solidFill>
            <a:srgbClr val="C9973A"/>
          </a:solidFill>
          <a:ln w="12700">
            <a:solidFill>
              <a:srgbClr val="C9973A"/>
            </a:solidFill>
            <a:prstDash val="solid"/>
          </a:ln>
        </p:spPr>
        <p:txBody>
          <a:bodyPr/>
          <a:lstStyle/>
          <a:p>
            <a:endParaRPr lang="en-US"/>
          </a:p>
        </p:txBody>
      </p:sp>
      <p:sp>
        <p:nvSpPr>
          <p:cNvPr id="5" name="Shape 3"/>
          <p:cNvSpPr/>
          <p:nvPr/>
        </p:nvSpPr>
        <p:spPr>
          <a:xfrm>
            <a:off x="274320" y="1143000"/>
            <a:ext cx="4114800" cy="3611880"/>
          </a:xfrm>
          <a:prstGeom prst="rect">
            <a:avLst/>
          </a:prstGeom>
          <a:solidFill>
            <a:srgbClr val="FFFFFF"/>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6" name="Shape 4"/>
          <p:cNvSpPr/>
          <p:nvPr/>
        </p:nvSpPr>
        <p:spPr>
          <a:xfrm>
            <a:off x="274320" y="1143000"/>
            <a:ext cx="4114800" cy="411480"/>
          </a:xfrm>
          <a:prstGeom prst="rect">
            <a:avLst/>
          </a:prstGeom>
          <a:solidFill>
            <a:srgbClr val="1A2B5A"/>
          </a:solidFill>
          <a:ln w="12700">
            <a:solidFill>
              <a:srgbClr val="1A2B5A"/>
            </a:solidFill>
            <a:prstDash val="solid"/>
          </a:ln>
        </p:spPr>
        <p:txBody>
          <a:bodyPr/>
          <a:lstStyle/>
          <a:p>
            <a:endParaRPr lang="en-US"/>
          </a:p>
        </p:txBody>
      </p:sp>
      <p:sp>
        <p:nvSpPr>
          <p:cNvPr id="7" name="Text 5"/>
          <p:cNvSpPr/>
          <p:nvPr/>
        </p:nvSpPr>
        <p:spPr>
          <a:xfrm>
            <a:off x="274320" y="1143000"/>
            <a:ext cx="411480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Key Characteristics</a:t>
            </a:r>
            <a:endParaRPr lang="en-US" sz="1400" dirty="0"/>
          </a:p>
        </p:txBody>
      </p:sp>
      <p:sp>
        <p:nvSpPr>
          <p:cNvPr id="8" name="Text 6"/>
          <p:cNvSpPr/>
          <p:nvPr/>
        </p:nvSpPr>
        <p:spPr>
          <a:xfrm>
            <a:off x="411480" y="1691640"/>
            <a:ext cx="3840480" cy="2971800"/>
          </a:xfrm>
          <a:prstGeom prst="rect">
            <a:avLst/>
          </a:prstGeom>
          <a:noFill/>
          <a:ln/>
        </p:spPr>
        <p:txBody>
          <a:bodyPr wrap="square" rtlCol="0" anchor="t"/>
          <a:lstStyle/>
          <a:p>
            <a:pPr marL="342900" indent="-342900">
              <a:buSzPct val="100000"/>
              <a:buChar char="•"/>
            </a:pPr>
            <a:r>
              <a:rPr lang="en-US" sz="1400" dirty="0">
                <a:solidFill>
                  <a:srgbClr val="333333"/>
                </a:solidFill>
                <a:ea typeface="Calibri" pitchFamily="34" charset="-122"/>
                <a:cs typeface="Calibri" pitchFamily="34" charset="-120"/>
              </a:rPr>
              <a:t>Single uninterrupted block of time</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Most predictable form of FMLA leave</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Easier to schedule coverage &amp; plan for employers</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Must provide 30-day advance notice, </a:t>
            </a:r>
            <a:r>
              <a:rPr lang="en-US" sz="1400" i="1" dirty="0">
                <a:solidFill>
                  <a:srgbClr val="333333"/>
                </a:solidFill>
                <a:ea typeface="Calibri" pitchFamily="34" charset="-122"/>
                <a:cs typeface="Calibri" pitchFamily="34" charset="-120"/>
              </a:rPr>
              <a:t>when possible</a:t>
            </a:r>
            <a:endParaRPr lang="en-US" sz="1400" i="1" dirty="0"/>
          </a:p>
          <a:p>
            <a:pPr marL="342900" indent="-342900">
              <a:buSzPct val="100000"/>
              <a:buChar char="•"/>
            </a:pPr>
            <a:r>
              <a:rPr lang="en-US" sz="1400" dirty="0">
                <a:solidFill>
                  <a:srgbClr val="333333"/>
                </a:solidFill>
                <a:ea typeface="Calibri" pitchFamily="34" charset="-122"/>
                <a:cs typeface="Calibri" pitchFamily="34" charset="-120"/>
              </a:rPr>
              <a:t>Medical certification required within 15 calendar days, </a:t>
            </a:r>
            <a:r>
              <a:rPr lang="en-US" sz="1400" i="1" dirty="0">
                <a:solidFill>
                  <a:srgbClr val="333333"/>
                </a:solidFill>
                <a:ea typeface="Calibri" pitchFamily="34" charset="-122"/>
                <a:cs typeface="Calibri" pitchFamily="34" charset="-120"/>
              </a:rPr>
              <a:t>when possible / reasonable</a:t>
            </a:r>
            <a:endParaRPr lang="en-US" sz="1400" i="1" dirty="0"/>
          </a:p>
          <a:p>
            <a:pPr marL="342900" indent="-342900">
              <a:buSzPct val="100000"/>
              <a:buChar char="•"/>
            </a:pPr>
            <a:r>
              <a:rPr lang="en-US" sz="1400" dirty="0">
                <a:solidFill>
                  <a:srgbClr val="333333"/>
                </a:solidFill>
                <a:ea typeface="Calibri" pitchFamily="34" charset="-122"/>
                <a:cs typeface="Calibri" pitchFamily="34" charset="-120"/>
              </a:rPr>
              <a:t>Job restoration rights upon return</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Maintain health benefits throughout leave</a:t>
            </a:r>
            <a:endParaRPr lang="en-US" sz="1400" dirty="0"/>
          </a:p>
        </p:txBody>
      </p:sp>
      <p:sp>
        <p:nvSpPr>
          <p:cNvPr id="9" name="Shape 7"/>
          <p:cNvSpPr/>
          <p:nvPr/>
        </p:nvSpPr>
        <p:spPr>
          <a:xfrm>
            <a:off x="4754880" y="1143000"/>
            <a:ext cx="4114800" cy="3611880"/>
          </a:xfrm>
          <a:prstGeom prst="rect">
            <a:avLst/>
          </a:prstGeom>
          <a:solidFill>
            <a:srgbClr val="FFFFFF"/>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4754880" y="1143000"/>
            <a:ext cx="4114800" cy="411480"/>
          </a:xfrm>
          <a:prstGeom prst="rect">
            <a:avLst/>
          </a:prstGeom>
          <a:solidFill>
            <a:srgbClr val="C9973A"/>
          </a:solidFill>
          <a:ln w="12700">
            <a:solidFill>
              <a:srgbClr val="C9973A"/>
            </a:solidFill>
            <a:prstDash val="solid"/>
          </a:ln>
        </p:spPr>
        <p:txBody>
          <a:bodyPr/>
          <a:lstStyle/>
          <a:p>
            <a:endParaRPr lang="en-US"/>
          </a:p>
        </p:txBody>
      </p:sp>
      <p:sp>
        <p:nvSpPr>
          <p:cNvPr id="11" name="Text 9"/>
          <p:cNvSpPr/>
          <p:nvPr/>
        </p:nvSpPr>
        <p:spPr>
          <a:xfrm>
            <a:off x="4754880" y="1143000"/>
            <a:ext cx="4114800" cy="411480"/>
          </a:xfrm>
          <a:prstGeom prst="rect">
            <a:avLst/>
          </a:prstGeom>
          <a:noFill/>
          <a:ln/>
        </p:spPr>
        <p:txBody>
          <a:bodyPr wrap="square" lIns="0" tIns="0" rIns="0" bIns="0" rtlCol="0" anchor="ctr"/>
          <a:lstStyle/>
          <a:p>
            <a:pPr marL="0" indent="0" algn="ctr">
              <a:buNone/>
            </a:pPr>
            <a:r>
              <a:rPr lang="en-US" sz="1400" b="1" dirty="0">
                <a:solidFill>
                  <a:srgbClr val="1A2B5A"/>
                </a:solidFill>
                <a:latin typeface="Calibri" pitchFamily="34" charset="0"/>
                <a:ea typeface="Calibri" pitchFamily="34" charset="-122"/>
                <a:cs typeface="Calibri" pitchFamily="34" charset="-120"/>
              </a:rPr>
              <a:t>Employer Obligations</a:t>
            </a:r>
            <a:endParaRPr lang="en-US" sz="1400" dirty="0"/>
          </a:p>
        </p:txBody>
      </p:sp>
      <p:sp>
        <p:nvSpPr>
          <p:cNvPr id="12" name="Text 10"/>
          <p:cNvSpPr/>
          <p:nvPr/>
        </p:nvSpPr>
        <p:spPr>
          <a:xfrm>
            <a:off x="4892040" y="1691640"/>
            <a:ext cx="3840480" cy="2971800"/>
          </a:xfrm>
          <a:prstGeom prst="rect">
            <a:avLst/>
          </a:prstGeom>
          <a:noFill/>
          <a:ln/>
        </p:spPr>
        <p:txBody>
          <a:bodyPr wrap="square" rtlCol="0" anchor="t"/>
          <a:lstStyle/>
          <a:p>
            <a:pPr marL="342900" indent="-342900">
              <a:buSzPct val="100000"/>
              <a:buChar char="•"/>
            </a:pPr>
            <a:r>
              <a:rPr lang="en-US" sz="1400" dirty="0">
                <a:solidFill>
                  <a:srgbClr val="333333"/>
                </a:solidFill>
                <a:ea typeface="Calibri" pitchFamily="34" charset="-122"/>
                <a:cs typeface="Calibri" pitchFamily="34" charset="-120"/>
              </a:rPr>
              <a:t>Designate leave as FMLA-qualifying within 5 business days</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Provide Notice of Eligibility &amp; Rights (Form WH-381)</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Provide Designation Notice (WH-382)</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Should not require employee to use PTO concurrently (</a:t>
            </a:r>
            <a:r>
              <a:rPr lang="en-US" sz="1400" i="1" dirty="0">
                <a:solidFill>
                  <a:srgbClr val="333333"/>
                </a:solidFill>
                <a:ea typeface="Calibri" pitchFamily="34" charset="-122"/>
                <a:cs typeface="Calibri" pitchFamily="34" charset="-120"/>
              </a:rPr>
              <a:t>unless policy requires it</a:t>
            </a:r>
            <a:r>
              <a:rPr lang="en-US" sz="1400" dirty="0">
                <a:solidFill>
                  <a:srgbClr val="333333"/>
                </a:solidFill>
                <a:ea typeface="Calibri" pitchFamily="34" charset="-122"/>
                <a:cs typeface="Calibri" pitchFamily="34" charset="-120"/>
              </a:rPr>
              <a:t>)</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Restore to same </a:t>
            </a:r>
            <a:r>
              <a:rPr lang="en-US" sz="1400" i="1" dirty="0">
                <a:solidFill>
                  <a:srgbClr val="333333"/>
                </a:solidFill>
                <a:ea typeface="Calibri" pitchFamily="34" charset="-122"/>
                <a:cs typeface="Calibri" pitchFamily="34" charset="-120"/>
              </a:rPr>
              <a:t>or equivalent </a:t>
            </a:r>
            <a:r>
              <a:rPr lang="en-US" sz="1400" dirty="0">
                <a:solidFill>
                  <a:srgbClr val="333333"/>
                </a:solidFill>
                <a:ea typeface="Calibri" pitchFamily="34" charset="-122"/>
                <a:cs typeface="Calibri" pitchFamily="34" charset="-120"/>
              </a:rPr>
              <a:t>position</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Cannot count FMLA leave in attendance policies, </a:t>
            </a:r>
            <a:r>
              <a:rPr lang="en-US" sz="1400" i="1" dirty="0">
                <a:solidFill>
                  <a:srgbClr val="333333"/>
                </a:solidFill>
                <a:ea typeface="Calibri" pitchFamily="34" charset="-122"/>
                <a:cs typeface="Calibri" pitchFamily="34" charset="-120"/>
              </a:rPr>
              <a:t>i.e. no negative connotations </a:t>
            </a:r>
            <a:endParaRPr lang="en-US" sz="1400" i="1" dirty="0"/>
          </a:p>
          <a:p>
            <a:pPr marL="342900" indent="-342900">
              <a:buSzPct val="100000"/>
              <a:buChar char="•"/>
            </a:pPr>
            <a:r>
              <a:rPr lang="en-US" sz="1400" dirty="0">
                <a:solidFill>
                  <a:srgbClr val="333333"/>
                </a:solidFill>
                <a:ea typeface="Calibri" pitchFamily="34" charset="-122"/>
                <a:cs typeface="Calibri" pitchFamily="34" charset="-120"/>
              </a:rPr>
              <a:t>Communicate clearly — document all interactions, requests, etc. </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A2B5A"/>
          </a:solidFill>
          <a:ln w="12700">
            <a:solidFill>
              <a:srgbClr val="1A2B5A"/>
            </a:solidFill>
            <a:prstDash val="solid"/>
          </a:ln>
        </p:spPr>
        <p:txBody>
          <a:bodyPr/>
          <a:lstStyle/>
          <a:p>
            <a:endParaRPr lang="en-US"/>
          </a:p>
        </p:txBody>
      </p:sp>
      <p:sp>
        <p:nvSpPr>
          <p:cNvPr id="3" name="Text 1"/>
          <p:cNvSpPr/>
          <p:nvPr/>
        </p:nvSpPr>
        <p:spPr>
          <a:xfrm>
            <a:off x="365760" y="0"/>
            <a:ext cx="8229600" cy="914400"/>
          </a:xfrm>
          <a:prstGeom prst="rect">
            <a:avLst/>
          </a:prstGeom>
          <a:noFill/>
          <a:ln/>
        </p:spPr>
        <p:txBody>
          <a:bodyPr wrap="square" lIns="0" tIns="0" rIns="0" bIns="0" rtlCol="0" anchor="ctr"/>
          <a:lstStyle/>
          <a:p>
            <a:pPr marL="0" indent="0" algn="l">
              <a:buNone/>
            </a:pPr>
            <a:r>
              <a:rPr lang="en-US" sz="2600" b="1" dirty="0">
                <a:solidFill>
                  <a:srgbClr val="FFFFFF"/>
                </a:solidFill>
                <a:latin typeface="Calibri" pitchFamily="34" charset="0"/>
                <a:ea typeface="Calibri" pitchFamily="34" charset="-122"/>
                <a:cs typeface="Calibri" pitchFamily="34" charset="-120"/>
              </a:rPr>
              <a:t>INTERMITTENT LEAVE</a:t>
            </a:r>
            <a:endParaRPr lang="en-US" sz="2600" dirty="0"/>
          </a:p>
        </p:txBody>
      </p:sp>
      <p:sp>
        <p:nvSpPr>
          <p:cNvPr id="4" name="Shape 2"/>
          <p:cNvSpPr/>
          <p:nvPr/>
        </p:nvSpPr>
        <p:spPr>
          <a:xfrm>
            <a:off x="0" y="914400"/>
            <a:ext cx="9144000" cy="54864"/>
          </a:xfrm>
          <a:prstGeom prst="rect">
            <a:avLst/>
          </a:prstGeom>
          <a:solidFill>
            <a:srgbClr val="C9973A"/>
          </a:solidFill>
          <a:ln w="12700">
            <a:solidFill>
              <a:srgbClr val="C9973A"/>
            </a:solidFill>
            <a:prstDash val="solid"/>
          </a:ln>
        </p:spPr>
        <p:txBody>
          <a:bodyPr/>
          <a:lstStyle/>
          <a:p>
            <a:endParaRPr lang="en-US"/>
          </a:p>
        </p:txBody>
      </p:sp>
      <p:sp>
        <p:nvSpPr>
          <p:cNvPr id="5" name="Text 3"/>
          <p:cNvSpPr/>
          <p:nvPr/>
        </p:nvSpPr>
        <p:spPr>
          <a:xfrm>
            <a:off x="274320" y="1097280"/>
            <a:ext cx="8595360" cy="594360"/>
          </a:xfrm>
          <a:prstGeom prst="rect">
            <a:avLst/>
          </a:prstGeom>
          <a:noFill/>
          <a:ln/>
        </p:spPr>
        <p:txBody>
          <a:bodyPr wrap="square" rtlCol="0" anchor="ctr"/>
          <a:lstStyle/>
          <a:p>
            <a:pPr marL="0" indent="0">
              <a:buNone/>
            </a:pPr>
            <a:r>
              <a:rPr lang="en-US" sz="1300" i="1" dirty="0">
                <a:solidFill>
                  <a:srgbClr val="333333"/>
                </a:solidFill>
                <a:latin typeface="Calibri" pitchFamily="34" charset="0"/>
                <a:ea typeface="Calibri" pitchFamily="34" charset="-122"/>
                <a:cs typeface="Calibri" pitchFamily="34" charset="-120"/>
              </a:rPr>
              <a:t>Intermittent leave is taken in separate blocks of time or by reducing the normal weekly or daily work schedule — and is often the most challenging form of FMLA to manage practically.</a:t>
            </a:r>
            <a:endParaRPr lang="en-US" sz="1300" dirty="0"/>
          </a:p>
        </p:txBody>
      </p:sp>
      <p:sp>
        <p:nvSpPr>
          <p:cNvPr id="6" name="Shape 4"/>
          <p:cNvSpPr/>
          <p:nvPr/>
        </p:nvSpPr>
        <p:spPr>
          <a:xfrm>
            <a:off x="274320" y="1828800"/>
            <a:ext cx="8595360" cy="914400"/>
          </a:xfrm>
          <a:prstGeom prst="rect">
            <a:avLst/>
          </a:prstGeom>
          <a:solidFill>
            <a:srgbClr val="F4F5F8"/>
          </a:solidFill>
          <a:ln w="12700">
            <a:solidFill>
              <a:srgbClr val="E2E8F0"/>
            </a:solidFill>
            <a:prstDash val="solid"/>
          </a:ln>
        </p:spPr>
        <p:txBody>
          <a:bodyPr/>
          <a:lstStyle/>
          <a:p>
            <a:endParaRPr lang="en-US"/>
          </a:p>
        </p:txBody>
      </p:sp>
      <p:sp>
        <p:nvSpPr>
          <p:cNvPr id="7" name="Shape 5"/>
          <p:cNvSpPr/>
          <p:nvPr/>
        </p:nvSpPr>
        <p:spPr>
          <a:xfrm>
            <a:off x="274320" y="1828800"/>
            <a:ext cx="73152" cy="914400"/>
          </a:xfrm>
          <a:prstGeom prst="rect">
            <a:avLst/>
          </a:prstGeom>
          <a:solidFill>
            <a:srgbClr val="C9973A"/>
          </a:solidFill>
          <a:ln w="12700">
            <a:solidFill>
              <a:srgbClr val="C9973A"/>
            </a:solidFill>
            <a:prstDash val="solid"/>
          </a:ln>
        </p:spPr>
        <p:txBody>
          <a:bodyPr/>
          <a:lstStyle/>
          <a:p>
            <a:endParaRPr lang="en-US"/>
          </a:p>
        </p:txBody>
      </p:sp>
      <p:sp>
        <p:nvSpPr>
          <p:cNvPr id="8" name="Text 6"/>
          <p:cNvSpPr/>
          <p:nvPr/>
        </p:nvSpPr>
        <p:spPr>
          <a:xfrm>
            <a:off x="502920" y="1874520"/>
            <a:ext cx="8229600" cy="256032"/>
          </a:xfrm>
          <a:prstGeom prst="rect">
            <a:avLst/>
          </a:prstGeom>
          <a:noFill/>
          <a:ln/>
        </p:spPr>
        <p:txBody>
          <a:bodyPr wrap="square" lIns="0" tIns="0" rIns="0" bIns="0" rtlCol="0" anchor="ctr"/>
          <a:lstStyle/>
          <a:p>
            <a:pPr marL="0" indent="0">
              <a:buNone/>
            </a:pPr>
            <a:r>
              <a:rPr lang="en-US" sz="1300" b="1" dirty="0">
                <a:solidFill>
                  <a:srgbClr val="1A2B5A"/>
                </a:solidFill>
                <a:latin typeface="Calibri" pitchFamily="34" charset="0"/>
                <a:ea typeface="Calibri" pitchFamily="34" charset="-122"/>
                <a:cs typeface="Calibri" pitchFamily="34" charset="-120"/>
              </a:rPr>
              <a:t>When It Applies</a:t>
            </a:r>
            <a:endParaRPr lang="en-US" sz="1300" dirty="0"/>
          </a:p>
        </p:txBody>
      </p:sp>
      <p:sp>
        <p:nvSpPr>
          <p:cNvPr id="9" name="Text 7"/>
          <p:cNvSpPr/>
          <p:nvPr/>
        </p:nvSpPr>
        <p:spPr>
          <a:xfrm>
            <a:off x="502920" y="2148840"/>
            <a:ext cx="8138160" cy="530352"/>
          </a:xfrm>
          <a:prstGeom prst="rect">
            <a:avLst/>
          </a:prstGeom>
          <a:noFill/>
          <a:ln/>
        </p:spPr>
        <p:txBody>
          <a:bodyPr wrap="square" lIns="0" tIns="0" rIns="0" bIns="0" rtlCol="0" anchor="ctr"/>
          <a:lstStyle/>
          <a:p>
            <a:pPr marL="0" indent="0">
              <a:buNone/>
            </a:pPr>
            <a:r>
              <a:rPr lang="en-US" sz="1050" dirty="0">
                <a:solidFill>
                  <a:srgbClr val="333333"/>
                </a:solidFill>
                <a:latin typeface="Calibri" pitchFamily="34" charset="0"/>
                <a:ea typeface="Calibri" pitchFamily="34" charset="-122"/>
                <a:cs typeface="Calibri" pitchFamily="34" charset="-120"/>
              </a:rPr>
              <a:t>Chronic serious health conditions (</a:t>
            </a:r>
            <a:r>
              <a:rPr lang="en-US" sz="1050" i="1" dirty="0">
                <a:solidFill>
                  <a:srgbClr val="333333"/>
                </a:solidFill>
                <a:latin typeface="Calibri" pitchFamily="34" charset="0"/>
                <a:ea typeface="Calibri" pitchFamily="34" charset="-122"/>
                <a:cs typeface="Calibri" pitchFamily="34" charset="-120"/>
              </a:rPr>
              <a:t>e.g.</a:t>
            </a:r>
            <a:r>
              <a:rPr lang="en-US" sz="1050" dirty="0">
                <a:solidFill>
                  <a:srgbClr val="333333"/>
                </a:solidFill>
                <a:latin typeface="Calibri" pitchFamily="34" charset="0"/>
                <a:ea typeface="Calibri" pitchFamily="34" charset="-122"/>
                <a:cs typeface="Calibri" pitchFamily="34" charset="-120"/>
              </a:rPr>
              <a:t>, migraines, asthma, Crohn's disease)   |   Pregnancy-related conditions   |   Post-surgery recovery with recurring appointments   |   Caring for a family member with a chronic condition(s)</a:t>
            </a:r>
            <a:endParaRPr lang="en-US" sz="1050" dirty="0"/>
          </a:p>
        </p:txBody>
      </p:sp>
      <p:sp>
        <p:nvSpPr>
          <p:cNvPr id="10" name="Shape 8"/>
          <p:cNvSpPr/>
          <p:nvPr/>
        </p:nvSpPr>
        <p:spPr>
          <a:xfrm>
            <a:off x="274320" y="2852928"/>
            <a:ext cx="8595360" cy="914400"/>
          </a:xfrm>
          <a:prstGeom prst="rect">
            <a:avLst/>
          </a:prstGeom>
          <a:solidFill>
            <a:srgbClr val="F4F5F8"/>
          </a:solidFill>
          <a:ln w="12700">
            <a:solidFill>
              <a:srgbClr val="E2E8F0"/>
            </a:solidFill>
            <a:prstDash val="solid"/>
          </a:ln>
        </p:spPr>
        <p:txBody>
          <a:bodyPr/>
          <a:lstStyle/>
          <a:p>
            <a:endParaRPr lang="en-US"/>
          </a:p>
        </p:txBody>
      </p:sp>
      <p:sp>
        <p:nvSpPr>
          <p:cNvPr id="11" name="Shape 9"/>
          <p:cNvSpPr/>
          <p:nvPr/>
        </p:nvSpPr>
        <p:spPr>
          <a:xfrm>
            <a:off x="274320" y="2852928"/>
            <a:ext cx="73152" cy="914400"/>
          </a:xfrm>
          <a:prstGeom prst="rect">
            <a:avLst/>
          </a:prstGeom>
          <a:solidFill>
            <a:srgbClr val="C9973A"/>
          </a:solidFill>
          <a:ln w="12700">
            <a:solidFill>
              <a:srgbClr val="C9973A"/>
            </a:solidFill>
            <a:prstDash val="solid"/>
          </a:ln>
        </p:spPr>
        <p:txBody>
          <a:bodyPr/>
          <a:lstStyle/>
          <a:p>
            <a:endParaRPr lang="en-US"/>
          </a:p>
        </p:txBody>
      </p:sp>
      <p:sp>
        <p:nvSpPr>
          <p:cNvPr id="12" name="Text 10"/>
          <p:cNvSpPr/>
          <p:nvPr/>
        </p:nvSpPr>
        <p:spPr>
          <a:xfrm>
            <a:off x="502920" y="2898648"/>
            <a:ext cx="8229600" cy="256032"/>
          </a:xfrm>
          <a:prstGeom prst="rect">
            <a:avLst/>
          </a:prstGeom>
          <a:noFill/>
          <a:ln/>
        </p:spPr>
        <p:txBody>
          <a:bodyPr wrap="square" lIns="0" tIns="0" rIns="0" bIns="0" rtlCol="0" anchor="ctr"/>
          <a:lstStyle/>
          <a:p>
            <a:pPr marL="0" indent="0">
              <a:buNone/>
            </a:pPr>
            <a:r>
              <a:rPr lang="en-US" sz="1300" b="1" dirty="0">
                <a:solidFill>
                  <a:srgbClr val="1A2B5A"/>
                </a:solidFill>
                <a:latin typeface="Calibri" pitchFamily="34" charset="0"/>
                <a:ea typeface="Calibri" pitchFamily="34" charset="-122"/>
                <a:cs typeface="Calibri" pitchFamily="34" charset="-120"/>
              </a:rPr>
              <a:t>Employee Notice Requirements</a:t>
            </a:r>
            <a:endParaRPr lang="en-US" sz="1300" dirty="0"/>
          </a:p>
        </p:txBody>
      </p:sp>
      <p:sp>
        <p:nvSpPr>
          <p:cNvPr id="13" name="Text 11"/>
          <p:cNvSpPr/>
          <p:nvPr/>
        </p:nvSpPr>
        <p:spPr>
          <a:xfrm>
            <a:off x="502920" y="3172968"/>
            <a:ext cx="8138160" cy="530352"/>
          </a:xfrm>
          <a:prstGeom prst="rect">
            <a:avLst/>
          </a:prstGeom>
          <a:noFill/>
          <a:ln/>
        </p:spPr>
        <p:txBody>
          <a:bodyPr wrap="square" lIns="0" tIns="0" rIns="0" bIns="0" rtlCol="0" anchor="ctr"/>
          <a:lstStyle/>
          <a:p>
            <a:pPr marL="0" indent="0">
              <a:buNone/>
            </a:pPr>
            <a:r>
              <a:rPr lang="en-US" sz="1050" dirty="0">
                <a:solidFill>
                  <a:srgbClr val="333333"/>
                </a:solidFill>
                <a:latin typeface="Calibri" pitchFamily="34" charset="0"/>
                <a:ea typeface="Calibri" pitchFamily="34" charset="-122"/>
                <a:cs typeface="Calibri" pitchFamily="34" charset="-120"/>
              </a:rPr>
              <a:t>Must give notice as soon as practicable (typically same day or next day)   |   30-day advance notice when leave is </a:t>
            </a:r>
            <a:r>
              <a:rPr lang="en-US" sz="1050" i="1" dirty="0">
                <a:solidFill>
                  <a:srgbClr val="333333"/>
                </a:solidFill>
                <a:latin typeface="Calibri" pitchFamily="34" charset="0"/>
                <a:ea typeface="Calibri" pitchFamily="34" charset="-122"/>
                <a:cs typeface="Calibri" pitchFamily="34" charset="-120"/>
              </a:rPr>
              <a:t>foreseeable</a:t>
            </a:r>
            <a:r>
              <a:rPr lang="en-US" sz="1050" dirty="0">
                <a:solidFill>
                  <a:srgbClr val="333333"/>
                </a:solidFill>
                <a:latin typeface="Calibri" pitchFamily="34" charset="0"/>
                <a:ea typeface="Calibri" pitchFamily="34" charset="-122"/>
                <a:cs typeface="Calibri" pitchFamily="34" charset="-120"/>
              </a:rPr>
              <a:t>   |   Must follow call-out procedures if they don't conflict with FMLA   |   Must provide enough information for employer to recognize FMLA trigger, </a:t>
            </a:r>
            <a:r>
              <a:rPr lang="en-US" sz="1050" i="1" dirty="0">
                <a:solidFill>
                  <a:srgbClr val="333333"/>
                </a:solidFill>
                <a:latin typeface="Calibri" pitchFamily="34" charset="0"/>
                <a:ea typeface="Calibri" pitchFamily="34" charset="-122"/>
                <a:cs typeface="Calibri" pitchFamily="34" charset="-120"/>
              </a:rPr>
              <a:t>but not full access</a:t>
            </a:r>
            <a:endParaRPr lang="en-US" sz="1050" i="1" dirty="0"/>
          </a:p>
        </p:txBody>
      </p:sp>
      <p:sp>
        <p:nvSpPr>
          <p:cNvPr id="14" name="Shape 12"/>
          <p:cNvSpPr/>
          <p:nvPr/>
        </p:nvSpPr>
        <p:spPr>
          <a:xfrm>
            <a:off x="274320" y="3877056"/>
            <a:ext cx="8595360" cy="914400"/>
          </a:xfrm>
          <a:prstGeom prst="rect">
            <a:avLst/>
          </a:prstGeom>
          <a:solidFill>
            <a:srgbClr val="F4F5F8"/>
          </a:solidFill>
          <a:ln w="12700">
            <a:solidFill>
              <a:srgbClr val="E2E8F0"/>
            </a:solidFill>
            <a:prstDash val="solid"/>
          </a:ln>
        </p:spPr>
        <p:txBody>
          <a:bodyPr/>
          <a:lstStyle/>
          <a:p>
            <a:endParaRPr lang="en-US"/>
          </a:p>
        </p:txBody>
      </p:sp>
      <p:sp>
        <p:nvSpPr>
          <p:cNvPr id="15" name="Shape 13"/>
          <p:cNvSpPr/>
          <p:nvPr/>
        </p:nvSpPr>
        <p:spPr>
          <a:xfrm>
            <a:off x="274320" y="3877056"/>
            <a:ext cx="73152" cy="914400"/>
          </a:xfrm>
          <a:prstGeom prst="rect">
            <a:avLst/>
          </a:prstGeom>
          <a:solidFill>
            <a:srgbClr val="C9973A"/>
          </a:solidFill>
          <a:ln w="12700">
            <a:solidFill>
              <a:srgbClr val="C9973A"/>
            </a:solidFill>
            <a:prstDash val="solid"/>
          </a:ln>
        </p:spPr>
        <p:txBody>
          <a:bodyPr/>
          <a:lstStyle/>
          <a:p>
            <a:endParaRPr lang="en-US"/>
          </a:p>
        </p:txBody>
      </p:sp>
      <p:sp>
        <p:nvSpPr>
          <p:cNvPr id="16" name="Text 14"/>
          <p:cNvSpPr/>
          <p:nvPr/>
        </p:nvSpPr>
        <p:spPr>
          <a:xfrm>
            <a:off x="502920" y="3922776"/>
            <a:ext cx="8229600" cy="256032"/>
          </a:xfrm>
          <a:prstGeom prst="rect">
            <a:avLst/>
          </a:prstGeom>
          <a:noFill/>
          <a:ln/>
        </p:spPr>
        <p:txBody>
          <a:bodyPr wrap="square" lIns="0" tIns="0" rIns="0" bIns="0" rtlCol="0" anchor="ctr"/>
          <a:lstStyle/>
          <a:p>
            <a:pPr marL="0" indent="0">
              <a:buNone/>
            </a:pPr>
            <a:r>
              <a:rPr lang="en-US" sz="1300" b="1" dirty="0">
                <a:solidFill>
                  <a:srgbClr val="1A2B5A"/>
                </a:solidFill>
                <a:latin typeface="Calibri" pitchFamily="34" charset="0"/>
                <a:ea typeface="Calibri" pitchFamily="34" charset="-122"/>
                <a:cs typeface="Calibri" pitchFamily="34" charset="-120"/>
              </a:rPr>
              <a:t>Employer Rights &amp; Tracking</a:t>
            </a:r>
            <a:endParaRPr lang="en-US" sz="1300" dirty="0"/>
          </a:p>
        </p:txBody>
      </p:sp>
      <p:sp>
        <p:nvSpPr>
          <p:cNvPr id="17" name="Text 15"/>
          <p:cNvSpPr/>
          <p:nvPr/>
        </p:nvSpPr>
        <p:spPr>
          <a:xfrm>
            <a:off x="502920" y="4197096"/>
            <a:ext cx="8138160" cy="530352"/>
          </a:xfrm>
          <a:prstGeom prst="rect">
            <a:avLst/>
          </a:prstGeom>
          <a:noFill/>
          <a:ln/>
        </p:spPr>
        <p:txBody>
          <a:bodyPr wrap="square" lIns="0" tIns="0" rIns="0" bIns="0" rtlCol="0" anchor="ctr"/>
          <a:lstStyle/>
          <a:p>
            <a:pPr marL="0" indent="0">
              <a:buNone/>
            </a:pPr>
            <a:r>
              <a:rPr lang="en-US" sz="1050" dirty="0">
                <a:solidFill>
                  <a:srgbClr val="333333"/>
                </a:solidFill>
                <a:latin typeface="Calibri" pitchFamily="34" charset="0"/>
                <a:ea typeface="Calibri" pitchFamily="34" charset="-122"/>
                <a:cs typeface="Calibri" pitchFamily="34" charset="-120"/>
              </a:rPr>
              <a:t>Track leave in the smallest increment used for other leave (min: 1 hour)   |   May temporarily transfer employee to alternate position during intermittent leave   |   Require recertification every 6 months or when circumstances change   |   Request fitness-for-duty certification upon return from each absence (if policy applies)</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3A40F5-9F0A-F66D-932E-6EB25B8DA9D0}"/>
              </a:ext>
            </a:extLst>
          </p:cNvPr>
          <p:cNvPicPr>
            <a:picLocks noChangeAspect="1"/>
          </p:cNvPicPr>
          <p:nvPr/>
        </p:nvPicPr>
        <p:blipFill>
          <a:blip r:embed="rId2"/>
          <a:stretch>
            <a:fillRect/>
          </a:stretch>
        </p:blipFill>
        <p:spPr>
          <a:xfrm>
            <a:off x="2099632" y="482599"/>
            <a:ext cx="4944734" cy="4178300"/>
          </a:xfrm>
          <a:prstGeom prst="rect">
            <a:avLst/>
          </a:prstGeom>
        </p:spPr>
      </p:pic>
    </p:spTree>
    <p:extLst>
      <p:ext uri="{BB962C8B-B14F-4D97-AF65-F5344CB8AC3E}">
        <p14:creationId xmlns:p14="http://schemas.microsoft.com/office/powerpoint/2010/main" val="351364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02DE25-F551-8E4A-3013-E6A9770D5708}"/>
              </a:ext>
            </a:extLst>
          </p:cNvPr>
          <p:cNvPicPr>
            <a:picLocks noChangeAspect="1"/>
          </p:cNvPicPr>
          <p:nvPr/>
        </p:nvPicPr>
        <p:blipFill>
          <a:blip r:embed="rId2"/>
          <a:stretch>
            <a:fillRect/>
          </a:stretch>
        </p:blipFill>
        <p:spPr>
          <a:xfrm>
            <a:off x="2070023" y="482599"/>
            <a:ext cx="5003952" cy="4178300"/>
          </a:xfrm>
          <a:prstGeom prst="rect">
            <a:avLst/>
          </a:prstGeom>
        </p:spPr>
      </p:pic>
      <p:sp>
        <p:nvSpPr>
          <p:cNvPr id="4" name="Arrow: Right 3">
            <a:extLst>
              <a:ext uri="{FF2B5EF4-FFF2-40B4-BE49-F238E27FC236}">
                <a16:creationId xmlns:a16="http://schemas.microsoft.com/office/drawing/2014/main" id="{7C6E4DEE-8245-882B-1F4D-B229C552E771}"/>
              </a:ext>
            </a:extLst>
          </p:cNvPr>
          <p:cNvSpPr/>
          <p:nvPr/>
        </p:nvSpPr>
        <p:spPr>
          <a:xfrm>
            <a:off x="1180848" y="2718977"/>
            <a:ext cx="889175" cy="448117"/>
          </a:xfrm>
          <a:prstGeom prst="rightArrow">
            <a:avLst/>
          </a:prstGeom>
          <a:solidFill>
            <a:srgbClr val="C0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2077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F4F5F8"/>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A2B5A"/>
          </a:solidFill>
          <a:ln w="12700">
            <a:solidFill>
              <a:srgbClr val="1A2B5A"/>
            </a:solidFill>
            <a:prstDash val="solid"/>
          </a:ln>
        </p:spPr>
        <p:txBody>
          <a:bodyPr/>
          <a:lstStyle/>
          <a:p>
            <a:endParaRPr lang="en-US"/>
          </a:p>
        </p:txBody>
      </p:sp>
      <p:sp>
        <p:nvSpPr>
          <p:cNvPr id="3" name="Text 1"/>
          <p:cNvSpPr/>
          <p:nvPr/>
        </p:nvSpPr>
        <p:spPr>
          <a:xfrm>
            <a:off x="365760" y="0"/>
            <a:ext cx="8229600" cy="914400"/>
          </a:xfrm>
          <a:prstGeom prst="rect">
            <a:avLst/>
          </a:prstGeom>
          <a:noFill/>
          <a:ln/>
        </p:spPr>
        <p:txBody>
          <a:bodyPr wrap="square" lIns="0" tIns="0" rIns="0" bIns="0" rtlCol="0" anchor="ctr"/>
          <a:lstStyle/>
          <a:p>
            <a:pPr marL="0" indent="0" algn="l">
              <a:buNone/>
            </a:pPr>
            <a:r>
              <a:rPr lang="en-US" sz="2200" b="1" dirty="0">
                <a:solidFill>
                  <a:srgbClr val="FFFFFF"/>
                </a:solidFill>
                <a:latin typeface="Calibri" pitchFamily="34" charset="0"/>
                <a:ea typeface="Calibri" pitchFamily="34" charset="-122"/>
                <a:cs typeface="Calibri" pitchFamily="34" charset="-120"/>
              </a:rPr>
              <a:t>MANAGING INTERMITTENT LEAVE: BEST PRACTICES</a:t>
            </a:r>
            <a:endParaRPr lang="en-US" sz="2200" dirty="0"/>
          </a:p>
        </p:txBody>
      </p:sp>
      <p:sp>
        <p:nvSpPr>
          <p:cNvPr id="4" name="Shape 2"/>
          <p:cNvSpPr/>
          <p:nvPr/>
        </p:nvSpPr>
        <p:spPr>
          <a:xfrm>
            <a:off x="0" y="914400"/>
            <a:ext cx="9144000" cy="54864"/>
          </a:xfrm>
          <a:prstGeom prst="rect">
            <a:avLst/>
          </a:prstGeom>
          <a:solidFill>
            <a:srgbClr val="C9973A"/>
          </a:solidFill>
          <a:ln w="12700">
            <a:solidFill>
              <a:srgbClr val="C9973A"/>
            </a:solidFill>
            <a:prstDash val="solid"/>
          </a:ln>
        </p:spPr>
        <p:txBody>
          <a:bodyPr/>
          <a:lstStyle/>
          <a:p>
            <a:endParaRPr lang="en-US"/>
          </a:p>
        </p:txBody>
      </p:sp>
      <p:sp>
        <p:nvSpPr>
          <p:cNvPr id="5" name="Shape 3"/>
          <p:cNvSpPr/>
          <p:nvPr/>
        </p:nvSpPr>
        <p:spPr>
          <a:xfrm>
            <a:off x="274320" y="1097280"/>
            <a:ext cx="4114800" cy="3749040"/>
          </a:xfrm>
          <a:prstGeom prst="rect">
            <a:avLst/>
          </a:prstGeom>
          <a:solidFill>
            <a:srgbClr val="FFFFFF"/>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6" name="Shape 4"/>
          <p:cNvSpPr/>
          <p:nvPr/>
        </p:nvSpPr>
        <p:spPr>
          <a:xfrm>
            <a:off x="274320" y="1097280"/>
            <a:ext cx="4114800" cy="457200"/>
          </a:xfrm>
          <a:prstGeom prst="rect">
            <a:avLst/>
          </a:prstGeom>
          <a:solidFill>
            <a:srgbClr val="166534"/>
          </a:solidFill>
          <a:ln w="12700">
            <a:solidFill>
              <a:srgbClr val="166534"/>
            </a:solidFill>
            <a:prstDash val="solid"/>
          </a:ln>
        </p:spPr>
        <p:txBody>
          <a:bodyPr/>
          <a:lstStyle/>
          <a:p>
            <a:endParaRPr lang="en-US"/>
          </a:p>
        </p:txBody>
      </p:sp>
      <p:sp>
        <p:nvSpPr>
          <p:cNvPr id="7" name="Text 5"/>
          <p:cNvSpPr/>
          <p:nvPr/>
        </p:nvSpPr>
        <p:spPr>
          <a:xfrm>
            <a:off x="274320" y="1097280"/>
            <a:ext cx="41148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  DO</a:t>
            </a:r>
            <a:endParaRPr lang="en-US" sz="1600" dirty="0"/>
          </a:p>
        </p:txBody>
      </p:sp>
      <p:sp>
        <p:nvSpPr>
          <p:cNvPr id="8" name="Text 6"/>
          <p:cNvSpPr/>
          <p:nvPr/>
        </p:nvSpPr>
        <p:spPr>
          <a:xfrm>
            <a:off x="411480" y="1691640"/>
            <a:ext cx="3840480" cy="3063240"/>
          </a:xfrm>
          <a:prstGeom prst="rect">
            <a:avLst/>
          </a:prstGeom>
          <a:noFill/>
          <a:ln/>
        </p:spPr>
        <p:txBody>
          <a:bodyPr wrap="square" rtlCol="0" anchor="ctr"/>
          <a:lstStyle/>
          <a:p>
            <a:pPr marL="342900" indent="-342900">
              <a:buSzPct val="100000"/>
              <a:buChar char="•"/>
            </a:pPr>
            <a:r>
              <a:rPr lang="en-US" sz="1400" dirty="0">
                <a:solidFill>
                  <a:srgbClr val="333333"/>
                </a:solidFill>
                <a:ea typeface="Calibri" pitchFamily="34" charset="-122"/>
                <a:cs typeface="Calibri" pitchFamily="34" charset="-120"/>
              </a:rPr>
              <a:t>Document every absence with date, time, and reason provided</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Track running tally of FMLA hours used vs. available</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Require employee to follow standard call-out procedures</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Request recertification when pattern changes significantly</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Communicate absence impacts professionally and neutrally</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Consult HR/Legal before taking any adverse action(s) against employee</a:t>
            </a:r>
            <a:endParaRPr lang="en-US" sz="1400" dirty="0"/>
          </a:p>
        </p:txBody>
      </p:sp>
      <p:sp>
        <p:nvSpPr>
          <p:cNvPr id="9" name="Shape 7"/>
          <p:cNvSpPr/>
          <p:nvPr/>
        </p:nvSpPr>
        <p:spPr>
          <a:xfrm>
            <a:off x="4754880" y="1097280"/>
            <a:ext cx="4114800" cy="3749040"/>
          </a:xfrm>
          <a:prstGeom prst="rect">
            <a:avLst/>
          </a:prstGeom>
          <a:solidFill>
            <a:srgbClr val="FFFFFF"/>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4754880" y="1097280"/>
            <a:ext cx="4114800" cy="457200"/>
          </a:xfrm>
          <a:prstGeom prst="rect">
            <a:avLst/>
          </a:prstGeom>
          <a:solidFill>
            <a:srgbClr val="B91C1C"/>
          </a:solidFill>
          <a:ln w="12700">
            <a:solidFill>
              <a:srgbClr val="B91C1C"/>
            </a:solidFill>
            <a:prstDash val="solid"/>
          </a:ln>
        </p:spPr>
        <p:txBody>
          <a:bodyPr/>
          <a:lstStyle/>
          <a:p>
            <a:endParaRPr lang="en-US"/>
          </a:p>
        </p:txBody>
      </p:sp>
      <p:sp>
        <p:nvSpPr>
          <p:cNvPr id="11" name="Text 9"/>
          <p:cNvSpPr/>
          <p:nvPr/>
        </p:nvSpPr>
        <p:spPr>
          <a:xfrm>
            <a:off x="4754880" y="1097280"/>
            <a:ext cx="41148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  DON'T</a:t>
            </a:r>
            <a:endParaRPr lang="en-US" sz="1600" dirty="0"/>
          </a:p>
        </p:txBody>
      </p:sp>
      <p:sp>
        <p:nvSpPr>
          <p:cNvPr id="12" name="Text 10"/>
          <p:cNvSpPr/>
          <p:nvPr/>
        </p:nvSpPr>
        <p:spPr>
          <a:xfrm>
            <a:off x="4892040" y="1691640"/>
            <a:ext cx="3840480" cy="3063240"/>
          </a:xfrm>
          <a:prstGeom prst="rect">
            <a:avLst/>
          </a:prstGeom>
          <a:noFill/>
          <a:ln/>
        </p:spPr>
        <p:txBody>
          <a:bodyPr wrap="square" rtlCol="0" anchor="ctr"/>
          <a:lstStyle/>
          <a:p>
            <a:pPr marL="342900" indent="-342900">
              <a:buSzPct val="100000"/>
              <a:buChar char="•"/>
            </a:pPr>
            <a:r>
              <a:rPr lang="en-US" sz="1400" dirty="0">
                <a:solidFill>
                  <a:srgbClr val="333333"/>
                </a:solidFill>
                <a:ea typeface="Calibri" pitchFamily="34" charset="-122"/>
                <a:cs typeface="Calibri" pitchFamily="34" charset="-120"/>
              </a:rPr>
              <a:t>Count FMLA absences in attendance or discipline records</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Require more notice than 'as soon as practicable’ (BE REASONABLE)</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Deny leave based on operational inconvenience alone</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Contact the healthcare provider directly (Likely ADA and/or HIPAA violation)</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Express frustration or hostility about usage</a:t>
            </a:r>
            <a:endParaRPr lang="en-US" sz="1400" dirty="0"/>
          </a:p>
          <a:p>
            <a:pPr marL="342900" indent="-342900">
              <a:buSzPct val="100000"/>
              <a:buChar char="•"/>
            </a:pPr>
            <a:r>
              <a:rPr lang="en-US" sz="1400" dirty="0">
                <a:solidFill>
                  <a:srgbClr val="333333"/>
                </a:solidFill>
                <a:ea typeface="Calibri" pitchFamily="34" charset="-122"/>
                <a:cs typeface="Calibri" pitchFamily="34" charset="-120"/>
              </a:rPr>
              <a:t>Fail to designate qualifying absences as FMLA</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B91C1C"/>
          </a:solidFill>
          <a:ln w="12700">
            <a:solidFill>
              <a:srgbClr val="B91C1C"/>
            </a:solidFill>
            <a:prstDash val="solid"/>
          </a:ln>
        </p:spPr>
        <p:txBody>
          <a:bodyPr/>
          <a:lstStyle/>
          <a:p>
            <a:endParaRPr lang="en-US"/>
          </a:p>
        </p:txBody>
      </p:sp>
      <p:sp>
        <p:nvSpPr>
          <p:cNvPr id="3" name="Text 1"/>
          <p:cNvSpPr/>
          <p:nvPr/>
        </p:nvSpPr>
        <p:spPr>
          <a:xfrm>
            <a:off x="365760" y="0"/>
            <a:ext cx="8229600" cy="914400"/>
          </a:xfrm>
          <a:prstGeom prst="rect">
            <a:avLst/>
          </a:prstGeom>
          <a:noFill/>
          <a:ln/>
        </p:spPr>
        <p:txBody>
          <a:bodyPr wrap="square" lIns="0" tIns="0" rIns="0" bIns="0" rtlCol="0" anchor="ctr"/>
          <a:lstStyle/>
          <a:p>
            <a:pPr marL="0" indent="0" algn="l">
              <a:buNone/>
            </a:pPr>
            <a:r>
              <a:rPr lang="en-US" sz="2200" b="1" dirty="0">
                <a:solidFill>
                  <a:srgbClr val="FFFFFF"/>
                </a:solidFill>
                <a:latin typeface="Calibri" pitchFamily="34" charset="0"/>
                <a:ea typeface="Calibri" pitchFamily="34" charset="-122"/>
                <a:cs typeface="Calibri" pitchFamily="34" charset="-120"/>
              </a:rPr>
              <a:t>FMLA RETALIATION: UNDERSTANDING THE RISK</a:t>
            </a:r>
            <a:endParaRPr lang="en-US" sz="2200" dirty="0"/>
          </a:p>
        </p:txBody>
      </p:sp>
      <p:sp>
        <p:nvSpPr>
          <p:cNvPr id="4" name="Shape 2"/>
          <p:cNvSpPr/>
          <p:nvPr/>
        </p:nvSpPr>
        <p:spPr>
          <a:xfrm>
            <a:off x="0" y="914400"/>
            <a:ext cx="9144000" cy="54864"/>
          </a:xfrm>
          <a:prstGeom prst="rect">
            <a:avLst/>
          </a:prstGeom>
          <a:solidFill>
            <a:srgbClr val="C9973A"/>
          </a:solidFill>
          <a:ln w="12700">
            <a:solidFill>
              <a:srgbClr val="C9973A"/>
            </a:solidFill>
            <a:prstDash val="solid"/>
          </a:ln>
        </p:spPr>
        <p:txBody>
          <a:bodyPr/>
          <a:lstStyle/>
          <a:p>
            <a:endParaRPr lang="en-US"/>
          </a:p>
        </p:txBody>
      </p:sp>
      <p:sp>
        <p:nvSpPr>
          <p:cNvPr id="5" name="Shape 3"/>
          <p:cNvSpPr/>
          <p:nvPr/>
        </p:nvSpPr>
        <p:spPr>
          <a:xfrm>
            <a:off x="274320" y="1097280"/>
            <a:ext cx="8595360" cy="868680"/>
          </a:xfrm>
          <a:prstGeom prst="rect">
            <a:avLst/>
          </a:prstGeom>
          <a:solidFill>
            <a:srgbClr val="FEF2F2"/>
          </a:solidFill>
          <a:ln w="12700">
            <a:solidFill>
              <a:srgbClr val="FECACA"/>
            </a:solidFill>
            <a:prstDash val="solid"/>
          </a:ln>
        </p:spPr>
        <p:txBody>
          <a:bodyPr/>
          <a:lstStyle/>
          <a:p>
            <a:endParaRPr lang="en-US"/>
          </a:p>
        </p:txBody>
      </p:sp>
      <p:sp>
        <p:nvSpPr>
          <p:cNvPr id="6" name="Shape 4"/>
          <p:cNvSpPr/>
          <p:nvPr/>
        </p:nvSpPr>
        <p:spPr>
          <a:xfrm>
            <a:off x="274320" y="1097280"/>
            <a:ext cx="73152" cy="868680"/>
          </a:xfrm>
          <a:prstGeom prst="rect">
            <a:avLst/>
          </a:prstGeom>
          <a:solidFill>
            <a:srgbClr val="B91C1C"/>
          </a:solidFill>
          <a:ln w="12700">
            <a:solidFill>
              <a:srgbClr val="B91C1C"/>
            </a:solidFill>
            <a:prstDash val="solid"/>
          </a:ln>
        </p:spPr>
        <p:txBody>
          <a:bodyPr/>
          <a:lstStyle/>
          <a:p>
            <a:endParaRPr lang="en-US"/>
          </a:p>
        </p:txBody>
      </p:sp>
      <p:sp>
        <p:nvSpPr>
          <p:cNvPr id="7" name="Text 5"/>
          <p:cNvSpPr/>
          <p:nvPr/>
        </p:nvSpPr>
        <p:spPr>
          <a:xfrm>
            <a:off x="502920" y="1143000"/>
            <a:ext cx="8229600" cy="777240"/>
          </a:xfrm>
          <a:prstGeom prst="rect">
            <a:avLst/>
          </a:prstGeom>
          <a:noFill/>
          <a:ln/>
        </p:spPr>
        <p:txBody>
          <a:bodyPr wrap="square" rtlCol="0" anchor="ctr"/>
          <a:lstStyle/>
          <a:p>
            <a:pPr marL="0" indent="0">
              <a:buNone/>
            </a:pPr>
            <a:r>
              <a:rPr lang="en-US" sz="1200" b="1" dirty="0">
                <a:solidFill>
                  <a:srgbClr val="B91C1C"/>
                </a:solidFill>
                <a:latin typeface="Calibri" pitchFamily="34" charset="0"/>
                <a:ea typeface="Calibri" pitchFamily="34" charset="-122"/>
                <a:cs typeface="Calibri" pitchFamily="34" charset="-120"/>
              </a:rPr>
              <a:t>Legal Definition: </a:t>
            </a:r>
            <a:r>
              <a:rPr lang="en-US" sz="1200" dirty="0">
                <a:solidFill>
                  <a:srgbClr val="333333"/>
                </a:solidFill>
                <a:latin typeface="Calibri" pitchFamily="34" charset="0"/>
                <a:ea typeface="Calibri" pitchFamily="34" charset="-122"/>
                <a:cs typeface="Calibri" pitchFamily="34" charset="-120"/>
              </a:rPr>
              <a:t>It is unlawful for any employer to interfere with, restrain, or deny the exercise or attempt to exercise any FMLA right. Employers may not retaliate against employees who file complaints or participate in FMLA proceedings. (29 U.S.C. § 2615)</a:t>
            </a:r>
            <a:endParaRPr lang="en-US" sz="1200" dirty="0"/>
          </a:p>
        </p:txBody>
      </p:sp>
      <p:sp>
        <p:nvSpPr>
          <p:cNvPr id="8" name="Text 6"/>
          <p:cNvSpPr/>
          <p:nvPr/>
        </p:nvSpPr>
        <p:spPr>
          <a:xfrm>
            <a:off x="274320" y="2148840"/>
            <a:ext cx="8595360" cy="347472"/>
          </a:xfrm>
          <a:prstGeom prst="rect">
            <a:avLst/>
          </a:prstGeom>
          <a:noFill/>
          <a:ln/>
        </p:spPr>
        <p:txBody>
          <a:bodyPr wrap="square" lIns="0" tIns="0" rIns="0" bIns="0" rtlCol="0" anchor="ctr"/>
          <a:lstStyle/>
          <a:p>
            <a:pPr marL="0" indent="0">
              <a:buNone/>
            </a:pPr>
            <a:r>
              <a:rPr lang="en-US" sz="1500" b="1" dirty="0">
                <a:solidFill>
                  <a:srgbClr val="1A2B5A"/>
                </a:solidFill>
                <a:latin typeface="Calibri" pitchFamily="34" charset="0"/>
                <a:ea typeface="Calibri" pitchFamily="34" charset="-122"/>
                <a:cs typeface="Calibri" pitchFamily="34" charset="-120"/>
              </a:rPr>
              <a:t>Common Forms of FMLA Retaliation</a:t>
            </a:r>
            <a:endParaRPr lang="en-US" sz="1500" dirty="0"/>
          </a:p>
        </p:txBody>
      </p:sp>
      <p:sp>
        <p:nvSpPr>
          <p:cNvPr id="9" name="Shape 7"/>
          <p:cNvSpPr/>
          <p:nvPr/>
        </p:nvSpPr>
        <p:spPr>
          <a:xfrm>
            <a:off x="274320" y="2606040"/>
            <a:ext cx="2697480" cy="1051560"/>
          </a:xfrm>
          <a:prstGeom prst="rect">
            <a:avLst/>
          </a:prstGeom>
          <a:solidFill>
            <a:srgbClr val="F4F5F8"/>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2606040"/>
            <a:ext cx="2697480" cy="54864"/>
          </a:xfrm>
          <a:prstGeom prst="rect">
            <a:avLst/>
          </a:prstGeom>
          <a:solidFill>
            <a:srgbClr val="B91C1C"/>
          </a:solidFill>
          <a:ln w="12700">
            <a:solidFill>
              <a:srgbClr val="B91C1C"/>
            </a:solidFill>
            <a:prstDash val="solid"/>
          </a:ln>
        </p:spPr>
        <p:txBody>
          <a:bodyPr/>
          <a:lstStyle/>
          <a:p>
            <a:endParaRPr lang="en-US"/>
          </a:p>
        </p:txBody>
      </p:sp>
      <p:sp>
        <p:nvSpPr>
          <p:cNvPr id="11" name="Text 9"/>
          <p:cNvSpPr/>
          <p:nvPr/>
        </p:nvSpPr>
        <p:spPr>
          <a:xfrm>
            <a:off x="365760" y="2697480"/>
            <a:ext cx="2514600" cy="292608"/>
          </a:xfrm>
          <a:prstGeom prst="rect">
            <a:avLst/>
          </a:prstGeom>
          <a:noFill/>
          <a:ln/>
        </p:spPr>
        <p:txBody>
          <a:bodyPr wrap="square" lIns="0" tIns="0" rIns="0" bIns="0" rtlCol="0" anchor="ctr"/>
          <a:lstStyle/>
          <a:p>
            <a:pPr marL="0" indent="0">
              <a:buNone/>
            </a:pPr>
            <a:r>
              <a:rPr lang="en-US" sz="1300" b="1" dirty="0">
                <a:solidFill>
                  <a:srgbClr val="1A2B5A"/>
                </a:solidFill>
                <a:latin typeface="Calibri" pitchFamily="34" charset="0"/>
                <a:ea typeface="Calibri" pitchFamily="34" charset="-122"/>
                <a:cs typeface="Calibri" pitchFamily="34" charset="-120"/>
              </a:rPr>
              <a:t>Termination</a:t>
            </a:r>
            <a:endParaRPr lang="en-US" sz="1300" dirty="0"/>
          </a:p>
        </p:txBody>
      </p:sp>
      <p:sp>
        <p:nvSpPr>
          <p:cNvPr id="12" name="Text 10"/>
          <p:cNvSpPr/>
          <p:nvPr/>
        </p:nvSpPr>
        <p:spPr>
          <a:xfrm>
            <a:off x="365760" y="3017520"/>
            <a:ext cx="2514600" cy="56692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Firing employee during or shortly after FMLA leave (</a:t>
            </a:r>
            <a:r>
              <a:rPr lang="en-US" sz="1100" i="1" dirty="0">
                <a:solidFill>
                  <a:srgbClr val="333333"/>
                </a:solidFill>
                <a:latin typeface="Calibri" pitchFamily="34" charset="0"/>
                <a:ea typeface="Calibri" pitchFamily="34" charset="-122"/>
                <a:cs typeface="Calibri" pitchFamily="34" charset="-120"/>
              </a:rPr>
              <a:t>temporal proximity cases</a:t>
            </a:r>
            <a:r>
              <a:rPr lang="en-US" sz="1100" dirty="0">
                <a:solidFill>
                  <a:srgbClr val="333333"/>
                </a:solidFill>
                <a:latin typeface="Calibri" pitchFamily="34" charset="0"/>
                <a:ea typeface="Calibri" pitchFamily="34" charset="-122"/>
                <a:cs typeface="Calibri" pitchFamily="34" charset="-120"/>
              </a:rPr>
              <a:t>)</a:t>
            </a:r>
            <a:endParaRPr lang="en-US" sz="1100" dirty="0"/>
          </a:p>
        </p:txBody>
      </p:sp>
      <p:sp>
        <p:nvSpPr>
          <p:cNvPr id="13" name="Shape 11"/>
          <p:cNvSpPr/>
          <p:nvPr/>
        </p:nvSpPr>
        <p:spPr>
          <a:xfrm>
            <a:off x="3154680" y="2606040"/>
            <a:ext cx="2697480" cy="1051560"/>
          </a:xfrm>
          <a:prstGeom prst="rect">
            <a:avLst/>
          </a:prstGeom>
          <a:solidFill>
            <a:srgbClr val="F4F5F8"/>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4" name="Shape 12"/>
          <p:cNvSpPr/>
          <p:nvPr/>
        </p:nvSpPr>
        <p:spPr>
          <a:xfrm>
            <a:off x="3154680" y="2606040"/>
            <a:ext cx="2697480" cy="54864"/>
          </a:xfrm>
          <a:prstGeom prst="rect">
            <a:avLst/>
          </a:prstGeom>
          <a:solidFill>
            <a:srgbClr val="B91C1C"/>
          </a:solidFill>
          <a:ln w="12700">
            <a:solidFill>
              <a:srgbClr val="B91C1C"/>
            </a:solidFill>
            <a:prstDash val="solid"/>
          </a:ln>
        </p:spPr>
        <p:txBody>
          <a:bodyPr/>
          <a:lstStyle/>
          <a:p>
            <a:endParaRPr lang="en-US"/>
          </a:p>
        </p:txBody>
      </p:sp>
      <p:sp>
        <p:nvSpPr>
          <p:cNvPr id="15" name="Text 13"/>
          <p:cNvSpPr/>
          <p:nvPr/>
        </p:nvSpPr>
        <p:spPr>
          <a:xfrm>
            <a:off x="3246120" y="2697480"/>
            <a:ext cx="2514600" cy="292608"/>
          </a:xfrm>
          <a:prstGeom prst="rect">
            <a:avLst/>
          </a:prstGeom>
          <a:noFill/>
          <a:ln/>
        </p:spPr>
        <p:txBody>
          <a:bodyPr wrap="square" lIns="0" tIns="0" rIns="0" bIns="0" rtlCol="0" anchor="ctr"/>
          <a:lstStyle/>
          <a:p>
            <a:pPr marL="0" indent="0">
              <a:buNone/>
            </a:pPr>
            <a:r>
              <a:rPr lang="en-US" sz="1300" b="1" dirty="0">
                <a:solidFill>
                  <a:srgbClr val="1A2B5A"/>
                </a:solidFill>
                <a:latin typeface="Calibri" pitchFamily="34" charset="0"/>
                <a:ea typeface="Calibri" pitchFamily="34" charset="-122"/>
                <a:cs typeface="Calibri" pitchFamily="34" charset="-120"/>
              </a:rPr>
              <a:t>Demotion</a:t>
            </a:r>
            <a:endParaRPr lang="en-US" sz="1300" dirty="0"/>
          </a:p>
        </p:txBody>
      </p:sp>
      <p:sp>
        <p:nvSpPr>
          <p:cNvPr id="16" name="Text 14"/>
          <p:cNvSpPr/>
          <p:nvPr/>
        </p:nvSpPr>
        <p:spPr>
          <a:xfrm>
            <a:off x="3246120" y="3017520"/>
            <a:ext cx="2514600" cy="56692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Reducing role, pay, or responsibilities upon return, or when taking intermittent</a:t>
            </a:r>
            <a:endParaRPr lang="en-US" sz="1100" dirty="0"/>
          </a:p>
        </p:txBody>
      </p:sp>
      <p:sp>
        <p:nvSpPr>
          <p:cNvPr id="17" name="Shape 15"/>
          <p:cNvSpPr/>
          <p:nvPr/>
        </p:nvSpPr>
        <p:spPr>
          <a:xfrm>
            <a:off x="6035040" y="2606040"/>
            <a:ext cx="2697480" cy="1051560"/>
          </a:xfrm>
          <a:prstGeom prst="rect">
            <a:avLst/>
          </a:prstGeom>
          <a:solidFill>
            <a:srgbClr val="F4F5F8"/>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6035040" y="2606040"/>
            <a:ext cx="2697480" cy="54864"/>
          </a:xfrm>
          <a:prstGeom prst="rect">
            <a:avLst/>
          </a:prstGeom>
          <a:solidFill>
            <a:srgbClr val="B91C1C"/>
          </a:solidFill>
          <a:ln w="12700">
            <a:solidFill>
              <a:srgbClr val="B91C1C"/>
            </a:solidFill>
            <a:prstDash val="solid"/>
          </a:ln>
        </p:spPr>
        <p:txBody>
          <a:bodyPr/>
          <a:lstStyle/>
          <a:p>
            <a:endParaRPr lang="en-US"/>
          </a:p>
        </p:txBody>
      </p:sp>
      <p:sp>
        <p:nvSpPr>
          <p:cNvPr id="19" name="Text 17"/>
          <p:cNvSpPr/>
          <p:nvPr/>
        </p:nvSpPr>
        <p:spPr>
          <a:xfrm>
            <a:off x="6126480" y="2697480"/>
            <a:ext cx="2514600" cy="292608"/>
          </a:xfrm>
          <a:prstGeom prst="rect">
            <a:avLst/>
          </a:prstGeom>
          <a:noFill/>
          <a:ln/>
        </p:spPr>
        <p:txBody>
          <a:bodyPr wrap="square" lIns="0" tIns="0" rIns="0" bIns="0" rtlCol="0" anchor="ctr"/>
          <a:lstStyle/>
          <a:p>
            <a:pPr marL="0" indent="0">
              <a:buNone/>
            </a:pPr>
            <a:r>
              <a:rPr lang="en-US" sz="1300" b="1" dirty="0">
                <a:solidFill>
                  <a:srgbClr val="1A2B5A"/>
                </a:solidFill>
                <a:latin typeface="Calibri" pitchFamily="34" charset="0"/>
                <a:ea typeface="Calibri" pitchFamily="34" charset="-122"/>
                <a:cs typeface="Calibri" pitchFamily="34" charset="-120"/>
              </a:rPr>
              <a:t>Negative Reviews</a:t>
            </a:r>
            <a:endParaRPr lang="en-US" sz="1300" dirty="0"/>
          </a:p>
        </p:txBody>
      </p:sp>
      <p:sp>
        <p:nvSpPr>
          <p:cNvPr id="20" name="Text 18"/>
          <p:cNvSpPr/>
          <p:nvPr/>
        </p:nvSpPr>
        <p:spPr>
          <a:xfrm>
            <a:off x="6126480" y="3017520"/>
            <a:ext cx="2514600" cy="56692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Downgrading performance ratings for or related to FMLA absences</a:t>
            </a:r>
            <a:endParaRPr lang="en-US" sz="1100" dirty="0"/>
          </a:p>
        </p:txBody>
      </p:sp>
      <p:sp>
        <p:nvSpPr>
          <p:cNvPr id="21" name="Shape 19"/>
          <p:cNvSpPr/>
          <p:nvPr/>
        </p:nvSpPr>
        <p:spPr>
          <a:xfrm>
            <a:off x="274320" y="3794760"/>
            <a:ext cx="2697480" cy="1051560"/>
          </a:xfrm>
          <a:prstGeom prst="rect">
            <a:avLst/>
          </a:prstGeom>
          <a:solidFill>
            <a:srgbClr val="F4F5F8"/>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22" name="Shape 20"/>
          <p:cNvSpPr/>
          <p:nvPr/>
        </p:nvSpPr>
        <p:spPr>
          <a:xfrm>
            <a:off x="274320" y="3794760"/>
            <a:ext cx="2697480" cy="54864"/>
          </a:xfrm>
          <a:prstGeom prst="rect">
            <a:avLst/>
          </a:prstGeom>
          <a:solidFill>
            <a:srgbClr val="B91C1C"/>
          </a:solidFill>
          <a:ln w="12700">
            <a:solidFill>
              <a:srgbClr val="B91C1C"/>
            </a:solidFill>
            <a:prstDash val="solid"/>
          </a:ln>
        </p:spPr>
        <p:txBody>
          <a:bodyPr/>
          <a:lstStyle/>
          <a:p>
            <a:endParaRPr lang="en-US"/>
          </a:p>
        </p:txBody>
      </p:sp>
      <p:sp>
        <p:nvSpPr>
          <p:cNvPr id="23" name="Text 21"/>
          <p:cNvSpPr/>
          <p:nvPr/>
        </p:nvSpPr>
        <p:spPr>
          <a:xfrm>
            <a:off x="365760" y="3886200"/>
            <a:ext cx="2514600" cy="292608"/>
          </a:xfrm>
          <a:prstGeom prst="rect">
            <a:avLst/>
          </a:prstGeom>
          <a:noFill/>
          <a:ln/>
        </p:spPr>
        <p:txBody>
          <a:bodyPr wrap="square" lIns="0" tIns="0" rIns="0" bIns="0" rtlCol="0" anchor="ctr"/>
          <a:lstStyle/>
          <a:p>
            <a:pPr marL="0" indent="0">
              <a:buNone/>
            </a:pPr>
            <a:r>
              <a:rPr lang="en-US" sz="1300" b="1" dirty="0">
                <a:solidFill>
                  <a:srgbClr val="1A2B5A"/>
                </a:solidFill>
                <a:latin typeface="Calibri" pitchFamily="34" charset="0"/>
                <a:ea typeface="Calibri" pitchFamily="34" charset="-122"/>
                <a:cs typeface="Calibri" pitchFamily="34" charset="-120"/>
              </a:rPr>
              <a:t>Schedule Changes</a:t>
            </a:r>
            <a:endParaRPr lang="en-US" sz="1300" dirty="0"/>
          </a:p>
        </p:txBody>
      </p:sp>
      <p:sp>
        <p:nvSpPr>
          <p:cNvPr id="24" name="Text 22"/>
          <p:cNvSpPr/>
          <p:nvPr/>
        </p:nvSpPr>
        <p:spPr>
          <a:xfrm>
            <a:off x="365760" y="4206240"/>
            <a:ext cx="2514600" cy="56692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Altering shifts or assignments punitively</a:t>
            </a:r>
            <a:endParaRPr lang="en-US" sz="1100" dirty="0"/>
          </a:p>
        </p:txBody>
      </p:sp>
      <p:sp>
        <p:nvSpPr>
          <p:cNvPr id="25" name="Shape 23"/>
          <p:cNvSpPr/>
          <p:nvPr/>
        </p:nvSpPr>
        <p:spPr>
          <a:xfrm>
            <a:off x="3154680" y="3794760"/>
            <a:ext cx="2697480" cy="1051560"/>
          </a:xfrm>
          <a:prstGeom prst="rect">
            <a:avLst/>
          </a:prstGeom>
          <a:solidFill>
            <a:srgbClr val="F4F5F8"/>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26" name="Shape 24"/>
          <p:cNvSpPr/>
          <p:nvPr/>
        </p:nvSpPr>
        <p:spPr>
          <a:xfrm>
            <a:off x="3154680" y="3794760"/>
            <a:ext cx="2697480" cy="54864"/>
          </a:xfrm>
          <a:prstGeom prst="rect">
            <a:avLst/>
          </a:prstGeom>
          <a:solidFill>
            <a:srgbClr val="B91C1C"/>
          </a:solidFill>
          <a:ln w="12700">
            <a:solidFill>
              <a:srgbClr val="B91C1C"/>
            </a:solidFill>
            <a:prstDash val="solid"/>
          </a:ln>
        </p:spPr>
        <p:txBody>
          <a:bodyPr/>
          <a:lstStyle/>
          <a:p>
            <a:endParaRPr lang="en-US"/>
          </a:p>
        </p:txBody>
      </p:sp>
      <p:sp>
        <p:nvSpPr>
          <p:cNvPr id="27" name="Text 25"/>
          <p:cNvSpPr/>
          <p:nvPr/>
        </p:nvSpPr>
        <p:spPr>
          <a:xfrm>
            <a:off x="3246120" y="3886200"/>
            <a:ext cx="2514600" cy="292608"/>
          </a:xfrm>
          <a:prstGeom prst="rect">
            <a:avLst/>
          </a:prstGeom>
          <a:noFill/>
          <a:ln/>
        </p:spPr>
        <p:txBody>
          <a:bodyPr wrap="square" lIns="0" tIns="0" rIns="0" bIns="0" rtlCol="0" anchor="ctr"/>
          <a:lstStyle/>
          <a:p>
            <a:pPr marL="0" indent="0">
              <a:buNone/>
            </a:pPr>
            <a:r>
              <a:rPr lang="en-US" sz="1300" b="1" dirty="0">
                <a:solidFill>
                  <a:srgbClr val="1A2B5A"/>
                </a:solidFill>
                <a:latin typeface="Calibri" pitchFamily="34" charset="0"/>
                <a:ea typeface="Calibri" pitchFamily="34" charset="-122"/>
                <a:cs typeface="Calibri" pitchFamily="34" charset="-120"/>
              </a:rPr>
              <a:t>Exclusion</a:t>
            </a:r>
            <a:endParaRPr lang="en-US" sz="1300" dirty="0"/>
          </a:p>
        </p:txBody>
      </p:sp>
      <p:sp>
        <p:nvSpPr>
          <p:cNvPr id="28" name="Text 26"/>
          <p:cNvSpPr/>
          <p:nvPr/>
        </p:nvSpPr>
        <p:spPr>
          <a:xfrm>
            <a:off x="3246120" y="4206240"/>
            <a:ext cx="2514600" cy="56692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Leaving employee out of meetings, projects, or advancement opportunities</a:t>
            </a:r>
            <a:endParaRPr lang="en-US" sz="1100" dirty="0"/>
          </a:p>
        </p:txBody>
      </p:sp>
      <p:sp>
        <p:nvSpPr>
          <p:cNvPr id="29" name="Shape 27"/>
          <p:cNvSpPr/>
          <p:nvPr/>
        </p:nvSpPr>
        <p:spPr>
          <a:xfrm>
            <a:off x="6035040" y="3794760"/>
            <a:ext cx="2697480" cy="1051560"/>
          </a:xfrm>
          <a:prstGeom prst="rect">
            <a:avLst/>
          </a:prstGeom>
          <a:solidFill>
            <a:srgbClr val="F4F5F8"/>
          </a:solidFill>
          <a:ln w="12700">
            <a:solidFill>
              <a:srgbClr val="E2E8F0"/>
            </a:solidFill>
            <a:prstDash val="solid"/>
          </a:ln>
          <a:effectLst>
            <a:outerShdw blurRad="101600" dist="38100" dir="8100000" algn="bl" rotWithShape="0">
              <a:srgbClr val="000000">
                <a:alpha val="12000"/>
              </a:srgbClr>
            </a:outerShdw>
          </a:effectLst>
        </p:spPr>
        <p:txBody>
          <a:bodyPr/>
          <a:lstStyle/>
          <a:p>
            <a:endParaRPr lang="en-US"/>
          </a:p>
        </p:txBody>
      </p:sp>
      <p:sp>
        <p:nvSpPr>
          <p:cNvPr id="30" name="Shape 28"/>
          <p:cNvSpPr/>
          <p:nvPr/>
        </p:nvSpPr>
        <p:spPr>
          <a:xfrm>
            <a:off x="6035040" y="3794760"/>
            <a:ext cx="2697480" cy="54864"/>
          </a:xfrm>
          <a:prstGeom prst="rect">
            <a:avLst/>
          </a:prstGeom>
          <a:solidFill>
            <a:srgbClr val="B91C1C"/>
          </a:solidFill>
          <a:ln w="12700">
            <a:solidFill>
              <a:srgbClr val="B91C1C"/>
            </a:solidFill>
            <a:prstDash val="solid"/>
          </a:ln>
        </p:spPr>
        <p:txBody>
          <a:bodyPr/>
          <a:lstStyle/>
          <a:p>
            <a:endParaRPr lang="en-US"/>
          </a:p>
        </p:txBody>
      </p:sp>
      <p:sp>
        <p:nvSpPr>
          <p:cNvPr id="31" name="Text 29"/>
          <p:cNvSpPr/>
          <p:nvPr/>
        </p:nvSpPr>
        <p:spPr>
          <a:xfrm>
            <a:off x="6126480" y="3886200"/>
            <a:ext cx="2514600" cy="292608"/>
          </a:xfrm>
          <a:prstGeom prst="rect">
            <a:avLst/>
          </a:prstGeom>
          <a:noFill/>
          <a:ln/>
        </p:spPr>
        <p:txBody>
          <a:bodyPr wrap="square" lIns="0" tIns="0" rIns="0" bIns="0" rtlCol="0" anchor="ctr"/>
          <a:lstStyle/>
          <a:p>
            <a:pPr marL="0" indent="0">
              <a:buNone/>
            </a:pPr>
            <a:r>
              <a:rPr lang="en-US" sz="1300" b="1" dirty="0">
                <a:solidFill>
                  <a:srgbClr val="1A2B5A"/>
                </a:solidFill>
                <a:latin typeface="Calibri" pitchFamily="34" charset="0"/>
                <a:ea typeface="Calibri" pitchFamily="34" charset="-122"/>
                <a:cs typeface="Calibri" pitchFamily="34" charset="-120"/>
              </a:rPr>
              <a:t>Hostile Environment</a:t>
            </a:r>
            <a:endParaRPr lang="en-US" sz="1300" dirty="0"/>
          </a:p>
        </p:txBody>
      </p:sp>
      <p:sp>
        <p:nvSpPr>
          <p:cNvPr id="32" name="Text 30"/>
          <p:cNvSpPr/>
          <p:nvPr/>
        </p:nvSpPr>
        <p:spPr>
          <a:xfrm>
            <a:off x="6126480" y="4206240"/>
            <a:ext cx="2514600" cy="56692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Treating employee with hostility or creating a chilling effect</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TotalTime>
  <Words>935</Words>
  <Application>Microsoft Office PowerPoint</Application>
  <PresentationFormat>On-screen Show (16:9)</PresentationFormat>
  <Paragraphs>123</Paragraphs>
  <Slides>10</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FMLA: From Full Leave, to Intermittent, to Retaliation</dc:title>
  <dc:subject>PptxGenJS Presentation</dc:subject>
  <dc:creator>PptxGenJS</dc:creator>
  <cp:lastModifiedBy>McCarty, Chris W.</cp:lastModifiedBy>
  <cp:revision>3</cp:revision>
  <dcterms:created xsi:type="dcterms:W3CDTF">2026-04-12T11:48:43Z</dcterms:created>
  <dcterms:modified xsi:type="dcterms:W3CDTF">2026-08-06T01:24:38Z</dcterms:modified>
</cp:coreProperties>
</file>