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61" r:id="rId2"/>
    <p:sldId id="259" r:id="rId3"/>
    <p:sldId id="569" r:id="rId4"/>
    <p:sldId id="585" r:id="rId5"/>
    <p:sldId id="586" r:id="rId6"/>
    <p:sldId id="587" r:id="rId7"/>
    <p:sldId id="584" r:id="rId8"/>
    <p:sldId id="565" r:id="rId9"/>
    <p:sldId id="571" r:id="rId10"/>
    <p:sldId id="583" r:id="rId11"/>
    <p:sldId id="582" r:id="rId12"/>
    <p:sldId id="572" r:id="rId13"/>
    <p:sldId id="581" r:id="rId14"/>
    <p:sldId id="260" r:id="rId15"/>
    <p:sldId id="568" r:id="rId16"/>
    <p:sldId id="576" r:id="rId17"/>
    <p:sldId id="578" r:id="rId18"/>
    <p:sldId id="577" r:id="rId19"/>
    <p:sldId id="574" r:id="rId20"/>
    <p:sldId id="575" r:id="rId21"/>
    <p:sldId id="579" r:id="rId22"/>
    <p:sldId id="580" r:id="rId23"/>
    <p:sldId id="573" r:id="rId24"/>
    <p:sldId id="566" r:id="rId25"/>
    <p:sldId id="567" r:id="rId26"/>
    <p:sldId id="570" r:id="rId27"/>
    <p:sldId id="592" r:id="rId28"/>
    <p:sldId id="588" r:id="rId29"/>
    <p:sldId id="354" r:id="rId30"/>
    <p:sldId id="357" r:id="rId31"/>
    <p:sldId id="590" r:id="rId32"/>
    <p:sldId id="593" r:id="rId33"/>
    <p:sldId id="589" r:id="rId34"/>
    <p:sldId id="591" r:id="rId35"/>
    <p:sldId id="326" r:id="rId36"/>
    <p:sldId id="281" r:id="rId37"/>
    <p:sldId id="257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BC42"/>
    <a:srgbClr val="173151"/>
    <a:srgbClr val="0176BB"/>
    <a:srgbClr val="000000"/>
    <a:srgbClr val="0F2849"/>
    <a:srgbClr val="ACAD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32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13AB90-4FD6-4D88-B843-131918EFEA1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D8C107-5902-4652-A7B1-B7D3BB0294DF}">
      <dgm:prSet phldrT="[Text]" phldr="0"/>
      <dgm:spPr/>
      <dgm:t>
        <a:bodyPr/>
        <a:lstStyle/>
        <a:p>
          <a:r>
            <a:rPr lang="en-US" dirty="0"/>
            <a:t>W-2 Option</a:t>
          </a:r>
        </a:p>
      </dgm:t>
    </dgm:pt>
    <dgm:pt modelId="{12F69CAB-2688-49AE-8B5F-B483F8207C92}" type="parTrans" cxnId="{468B7473-058E-41CF-B956-D6FA9C5291E0}">
      <dgm:prSet/>
      <dgm:spPr/>
      <dgm:t>
        <a:bodyPr/>
        <a:lstStyle/>
        <a:p>
          <a:endParaRPr lang="en-US"/>
        </a:p>
      </dgm:t>
    </dgm:pt>
    <dgm:pt modelId="{D348F8E7-A38A-48F1-956C-E9B68F8A42D5}" type="sibTrans" cxnId="{468B7473-058E-41CF-B956-D6FA9C5291E0}">
      <dgm:prSet/>
      <dgm:spPr/>
      <dgm:t>
        <a:bodyPr/>
        <a:lstStyle/>
        <a:p>
          <a:endParaRPr lang="en-US"/>
        </a:p>
      </dgm:t>
    </dgm:pt>
    <dgm:pt modelId="{E595248F-0107-4952-B3DF-5E330412B064}">
      <dgm:prSet phldrT="[Text]" phldr="0"/>
      <dgm:spPr/>
      <dgm:t>
        <a:bodyPr/>
        <a:lstStyle/>
        <a:p>
          <a:r>
            <a:rPr lang="en-US" dirty="0"/>
            <a:t>Revise W-2</a:t>
          </a:r>
        </a:p>
      </dgm:t>
    </dgm:pt>
    <dgm:pt modelId="{E40AD1D3-BAF1-41D1-9D06-FED44728B4A4}" type="parTrans" cxnId="{EEC81A30-8006-45C9-878B-02C56CCD5F91}">
      <dgm:prSet/>
      <dgm:spPr/>
      <dgm:t>
        <a:bodyPr/>
        <a:lstStyle/>
        <a:p>
          <a:endParaRPr lang="en-US"/>
        </a:p>
      </dgm:t>
    </dgm:pt>
    <dgm:pt modelId="{831753CA-35B2-43D7-9055-526DA4530E7A}" type="sibTrans" cxnId="{EEC81A30-8006-45C9-878B-02C56CCD5F91}">
      <dgm:prSet/>
      <dgm:spPr/>
      <dgm:t>
        <a:bodyPr/>
        <a:lstStyle/>
        <a:p>
          <a:endParaRPr lang="en-US"/>
        </a:p>
      </dgm:t>
    </dgm:pt>
    <dgm:pt modelId="{2CE54AED-AD1D-415E-B81B-7466D69DDABA}">
      <dgm:prSet phldrT="[Text]" phldr="0"/>
      <dgm:spPr/>
      <dgm:t>
        <a:bodyPr/>
        <a:lstStyle/>
        <a:p>
          <a:r>
            <a:rPr lang="en-US" dirty="0"/>
            <a:t>Deadline is following 1/31</a:t>
          </a:r>
        </a:p>
      </dgm:t>
    </dgm:pt>
    <dgm:pt modelId="{79796962-E66D-40A2-8B1A-3F7CADF120F8}" type="parTrans" cxnId="{EF123F89-5BEC-4971-9695-5E7EEA765FA6}">
      <dgm:prSet/>
      <dgm:spPr/>
      <dgm:t>
        <a:bodyPr/>
        <a:lstStyle/>
        <a:p>
          <a:endParaRPr lang="en-US"/>
        </a:p>
      </dgm:t>
    </dgm:pt>
    <dgm:pt modelId="{BFA4A08D-9A75-40F8-A115-36FA856F8F56}" type="sibTrans" cxnId="{EF123F89-5BEC-4971-9695-5E7EEA765FA6}">
      <dgm:prSet/>
      <dgm:spPr/>
      <dgm:t>
        <a:bodyPr/>
        <a:lstStyle/>
        <a:p>
          <a:endParaRPr lang="en-US"/>
        </a:p>
      </dgm:t>
    </dgm:pt>
    <dgm:pt modelId="{2EE6D8CA-32FA-4839-857D-B5015BDA3108}">
      <dgm:prSet phldrT="[Text]" phldr="0"/>
      <dgm:spPr/>
      <dgm:t>
        <a:bodyPr/>
        <a:lstStyle/>
        <a:p>
          <a:r>
            <a:rPr lang="en-US" dirty="0"/>
            <a:t>1099 Option</a:t>
          </a:r>
        </a:p>
      </dgm:t>
    </dgm:pt>
    <dgm:pt modelId="{F59D5D51-3E6F-42A2-B9C7-13C6698F0D06}" type="parTrans" cxnId="{52E32399-6E46-4FEA-B20D-3718247039F0}">
      <dgm:prSet/>
      <dgm:spPr/>
      <dgm:t>
        <a:bodyPr/>
        <a:lstStyle/>
        <a:p>
          <a:endParaRPr lang="en-US"/>
        </a:p>
      </dgm:t>
    </dgm:pt>
    <dgm:pt modelId="{A722779C-6306-42FE-9A7F-33AFF3C66B01}" type="sibTrans" cxnId="{52E32399-6E46-4FEA-B20D-3718247039F0}">
      <dgm:prSet/>
      <dgm:spPr/>
      <dgm:t>
        <a:bodyPr/>
        <a:lstStyle/>
        <a:p>
          <a:endParaRPr lang="en-US"/>
        </a:p>
      </dgm:t>
    </dgm:pt>
    <dgm:pt modelId="{24002FF4-6988-4B4B-8356-6F733420BC9A}">
      <dgm:prSet phldrT="[Text]" phldr="0"/>
      <dgm:spPr/>
      <dgm:t>
        <a:bodyPr/>
        <a:lstStyle/>
        <a:p>
          <a:r>
            <a:rPr lang="en-US" dirty="0"/>
            <a:t>In-Plan transfer</a:t>
          </a:r>
        </a:p>
      </dgm:t>
    </dgm:pt>
    <dgm:pt modelId="{8594A484-FF80-446F-ADA7-9DAE8FA8713C}" type="parTrans" cxnId="{577910A1-26B8-4A2C-9851-3675EA83BCAD}">
      <dgm:prSet/>
      <dgm:spPr/>
      <dgm:t>
        <a:bodyPr/>
        <a:lstStyle/>
        <a:p>
          <a:endParaRPr lang="en-US"/>
        </a:p>
      </dgm:t>
    </dgm:pt>
    <dgm:pt modelId="{AB8F5C3B-9413-46AD-888E-DB44F6E82348}" type="sibTrans" cxnId="{577910A1-26B8-4A2C-9851-3675EA83BCAD}">
      <dgm:prSet/>
      <dgm:spPr/>
      <dgm:t>
        <a:bodyPr/>
        <a:lstStyle/>
        <a:p>
          <a:endParaRPr lang="en-US"/>
        </a:p>
      </dgm:t>
    </dgm:pt>
    <dgm:pt modelId="{3407D81C-5B00-4E16-80A0-DC474B644531}">
      <dgm:prSet phldrT="[Text]" phldr="0"/>
      <dgm:spPr/>
      <dgm:t>
        <a:bodyPr/>
        <a:lstStyle/>
        <a:p>
          <a:pPr marL="285750" lvl="1" indent="0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en-US" dirty="0"/>
        </a:p>
      </dgm:t>
    </dgm:pt>
    <dgm:pt modelId="{41FBEC49-F26F-48C0-9EAF-5B01C68DECF2}" type="parTrans" cxnId="{8EA9782B-7140-421F-BA84-57BDDAA1D938}">
      <dgm:prSet/>
      <dgm:spPr/>
      <dgm:t>
        <a:bodyPr/>
        <a:lstStyle/>
        <a:p>
          <a:endParaRPr lang="en-US"/>
        </a:p>
      </dgm:t>
    </dgm:pt>
    <dgm:pt modelId="{601DF117-1B23-4E35-8BC1-9BA2A17E193A}" type="sibTrans" cxnId="{8EA9782B-7140-421F-BA84-57BDDAA1D938}">
      <dgm:prSet/>
      <dgm:spPr/>
      <dgm:t>
        <a:bodyPr/>
        <a:lstStyle/>
        <a:p>
          <a:endParaRPr lang="en-US"/>
        </a:p>
      </dgm:t>
    </dgm:pt>
    <dgm:pt modelId="{DA8C634C-2AB2-4700-976F-462AD6A35470}">
      <dgm:prSet phldrT="[Text]" phldr="0"/>
      <dgm:spPr/>
      <dgm:t>
        <a:bodyPr/>
        <a:lstStyle/>
        <a:p>
          <a:r>
            <a:rPr lang="en-US" dirty="0"/>
            <a:t>Adjusted for earnings</a:t>
          </a:r>
        </a:p>
      </dgm:t>
    </dgm:pt>
    <dgm:pt modelId="{44FF8C4C-F3AE-434A-8692-2469139A923F}" type="parTrans" cxnId="{0F8778D5-0421-4A9F-B8C1-E97297E76008}">
      <dgm:prSet/>
      <dgm:spPr/>
      <dgm:t>
        <a:bodyPr/>
        <a:lstStyle/>
        <a:p>
          <a:endParaRPr lang="en-US"/>
        </a:p>
      </dgm:t>
    </dgm:pt>
    <dgm:pt modelId="{947384BF-E67F-44B7-8868-C00A8F157D96}" type="sibTrans" cxnId="{0F8778D5-0421-4A9F-B8C1-E97297E76008}">
      <dgm:prSet/>
      <dgm:spPr/>
      <dgm:t>
        <a:bodyPr/>
        <a:lstStyle/>
        <a:p>
          <a:endParaRPr lang="en-US"/>
        </a:p>
      </dgm:t>
    </dgm:pt>
    <dgm:pt modelId="{672F3457-DCA9-49FF-9AAE-33A08D91CDF1}">
      <dgm:prSet phldrT="[Text]" phldr="0"/>
      <dgm:spPr/>
      <dgm:t>
        <a:bodyPr/>
        <a:lstStyle/>
        <a:p>
          <a:r>
            <a:rPr lang="en-US" dirty="0"/>
            <a:t>Deadline is following 12/31</a:t>
          </a:r>
        </a:p>
      </dgm:t>
    </dgm:pt>
    <dgm:pt modelId="{0CD2799D-530F-43FB-930F-7FA30E897FC5}" type="parTrans" cxnId="{4674F589-F12B-4F32-966A-3211A9B6F8D9}">
      <dgm:prSet/>
      <dgm:spPr/>
      <dgm:t>
        <a:bodyPr/>
        <a:lstStyle/>
        <a:p>
          <a:endParaRPr lang="en-US"/>
        </a:p>
      </dgm:t>
    </dgm:pt>
    <dgm:pt modelId="{13EF7C69-5A77-49F2-927A-D46899D13502}" type="sibTrans" cxnId="{4674F589-F12B-4F32-966A-3211A9B6F8D9}">
      <dgm:prSet/>
      <dgm:spPr/>
      <dgm:t>
        <a:bodyPr/>
        <a:lstStyle/>
        <a:p>
          <a:endParaRPr lang="en-US"/>
        </a:p>
      </dgm:t>
    </dgm:pt>
    <dgm:pt modelId="{B0BF41BD-4607-4B73-AD4E-CF42B9DF5936}">
      <dgm:prSet phldrT="[Text]" phldr="0"/>
      <dgm:spPr/>
      <dgm:t>
        <a:bodyPr/>
        <a:lstStyle/>
        <a:p>
          <a:r>
            <a:rPr lang="en-US" dirty="0"/>
            <a:t>Not adjusted for earnings</a:t>
          </a:r>
        </a:p>
      </dgm:t>
    </dgm:pt>
    <dgm:pt modelId="{8438F02B-0542-4A85-87E3-202B238B77BE}" type="parTrans" cxnId="{84A9F42B-85A5-46C0-9BFE-C9E2B8F8D509}">
      <dgm:prSet/>
      <dgm:spPr/>
      <dgm:t>
        <a:bodyPr/>
        <a:lstStyle/>
        <a:p>
          <a:endParaRPr lang="en-US"/>
        </a:p>
      </dgm:t>
    </dgm:pt>
    <dgm:pt modelId="{EE2FA5F4-7DE8-4428-AF55-6B7976FEF5BC}" type="sibTrans" cxnId="{84A9F42B-85A5-46C0-9BFE-C9E2B8F8D509}">
      <dgm:prSet/>
      <dgm:spPr/>
      <dgm:t>
        <a:bodyPr/>
        <a:lstStyle/>
        <a:p>
          <a:endParaRPr lang="en-US"/>
        </a:p>
      </dgm:t>
    </dgm:pt>
    <dgm:pt modelId="{0D6C9A52-2D33-4FF8-A93C-F98B528B8FB1}" type="pres">
      <dgm:prSet presAssocID="{5913AB90-4FD6-4D88-B843-131918EFEA19}" presName="Name0" presStyleCnt="0">
        <dgm:presLayoutVars>
          <dgm:dir/>
          <dgm:animLvl val="lvl"/>
          <dgm:resizeHandles val="exact"/>
        </dgm:presLayoutVars>
      </dgm:prSet>
      <dgm:spPr/>
    </dgm:pt>
    <dgm:pt modelId="{11A712B1-E1FC-438A-B6FC-8D34D309FBF1}" type="pres">
      <dgm:prSet presAssocID="{93D8C107-5902-4652-A7B1-B7D3BB0294DF}" presName="composite" presStyleCnt="0"/>
      <dgm:spPr/>
    </dgm:pt>
    <dgm:pt modelId="{5B450DE6-2C92-406D-9141-3223F3998966}" type="pres">
      <dgm:prSet presAssocID="{93D8C107-5902-4652-A7B1-B7D3BB0294D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D74F3ABD-9104-44BB-901A-1A37357334F3}" type="pres">
      <dgm:prSet presAssocID="{93D8C107-5902-4652-A7B1-B7D3BB0294DF}" presName="desTx" presStyleLbl="alignAccFollowNode1" presStyleIdx="0" presStyleCnt="2">
        <dgm:presLayoutVars>
          <dgm:bulletEnabled val="1"/>
        </dgm:presLayoutVars>
      </dgm:prSet>
      <dgm:spPr/>
    </dgm:pt>
    <dgm:pt modelId="{2AA8A4CD-CE63-4B50-B1F5-4F2B66CE79FA}" type="pres">
      <dgm:prSet presAssocID="{D348F8E7-A38A-48F1-956C-E9B68F8A42D5}" presName="space" presStyleCnt="0"/>
      <dgm:spPr/>
    </dgm:pt>
    <dgm:pt modelId="{37584259-FD68-4BE1-879C-D92C643FBB2E}" type="pres">
      <dgm:prSet presAssocID="{2EE6D8CA-32FA-4839-857D-B5015BDA3108}" presName="composite" presStyleCnt="0"/>
      <dgm:spPr/>
    </dgm:pt>
    <dgm:pt modelId="{0FDDDEF9-2AC1-4FBA-AB86-758D68D2FCBD}" type="pres">
      <dgm:prSet presAssocID="{2EE6D8CA-32FA-4839-857D-B5015BDA310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7BC3B7B7-DA21-4676-BD16-A04EA93775ED}" type="pres">
      <dgm:prSet presAssocID="{2EE6D8CA-32FA-4839-857D-B5015BDA3108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37868929-A03B-41AF-B30A-36FBECBFFE49}" type="presOf" srcId="{B0BF41BD-4607-4B73-AD4E-CF42B9DF5936}" destId="{D74F3ABD-9104-44BB-901A-1A37357334F3}" srcOrd="0" destOrd="1" presId="urn:microsoft.com/office/officeart/2005/8/layout/hList1"/>
    <dgm:cxn modelId="{8EA9782B-7140-421F-BA84-57BDDAA1D938}" srcId="{93D8C107-5902-4652-A7B1-B7D3BB0294DF}" destId="{3407D81C-5B00-4E16-80A0-DC474B644531}" srcOrd="3" destOrd="0" parTransId="{41FBEC49-F26F-48C0-9EAF-5B01C68DECF2}" sibTransId="{601DF117-1B23-4E35-8BC1-9BA2A17E193A}"/>
    <dgm:cxn modelId="{84A9F42B-85A5-46C0-9BFE-C9E2B8F8D509}" srcId="{93D8C107-5902-4652-A7B1-B7D3BB0294DF}" destId="{B0BF41BD-4607-4B73-AD4E-CF42B9DF5936}" srcOrd="1" destOrd="0" parTransId="{8438F02B-0542-4A85-87E3-202B238B77BE}" sibTransId="{EE2FA5F4-7DE8-4428-AF55-6B7976FEF5BC}"/>
    <dgm:cxn modelId="{CF66C32E-F60C-4799-98B3-9F78AC9AD87D}" type="presOf" srcId="{672F3457-DCA9-49FF-9AAE-33A08D91CDF1}" destId="{7BC3B7B7-DA21-4676-BD16-A04EA93775ED}" srcOrd="0" destOrd="2" presId="urn:microsoft.com/office/officeart/2005/8/layout/hList1"/>
    <dgm:cxn modelId="{EEC81A30-8006-45C9-878B-02C56CCD5F91}" srcId="{93D8C107-5902-4652-A7B1-B7D3BB0294DF}" destId="{E595248F-0107-4952-B3DF-5E330412B064}" srcOrd="0" destOrd="0" parTransId="{E40AD1D3-BAF1-41D1-9D06-FED44728B4A4}" sibTransId="{831753CA-35B2-43D7-9055-526DA4530E7A}"/>
    <dgm:cxn modelId="{468B7473-058E-41CF-B956-D6FA9C5291E0}" srcId="{5913AB90-4FD6-4D88-B843-131918EFEA19}" destId="{93D8C107-5902-4652-A7B1-B7D3BB0294DF}" srcOrd="0" destOrd="0" parTransId="{12F69CAB-2688-49AE-8B5F-B483F8207C92}" sibTransId="{D348F8E7-A38A-48F1-956C-E9B68F8A42D5}"/>
    <dgm:cxn modelId="{80E08B7B-E919-4A49-8EA6-BED3ABFD72D5}" type="presOf" srcId="{DA8C634C-2AB2-4700-976F-462AD6A35470}" destId="{7BC3B7B7-DA21-4676-BD16-A04EA93775ED}" srcOrd="0" destOrd="1" presId="urn:microsoft.com/office/officeart/2005/8/layout/hList1"/>
    <dgm:cxn modelId="{EF123F89-5BEC-4971-9695-5E7EEA765FA6}" srcId="{93D8C107-5902-4652-A7B1-B7D3BB0294DF}" destId="{2CE54AED-AD1D-415E-B81B-7466D69DDABA}" srcOrd="2" destOrd="0" parTransId="{79796962-E66D-40A2-8B1A-3F7CADF120F8}" sibTransId="{BFA4A08D-9A75-40F8-A115-36FA856F8F56}"/>
    <dgm:cxn modelId="{4674F589-F12B-4F32-966A-3211A9B6F8D9}" srcId="{2EE6D8CA-32FA-4839-857D-B5015BDA3108}" destId="{672F3457-DCA9-49FF-9AAE-33A08D91CDF1}" srcOrd="2" destOrd="0" parTransId="{0CD2799D-530F-43FB-930F-7FA30E897FC5}" sibTransId="{13EF7C69-5A77-49F2-927A-D46899D13502}"/>
    <dgm:cxn modelId="{4AEEEC8B-DBC8-4770-B7E2-8023EF53CCCF}" type="presOf" srcId="{3407D81C-5B00-4E16-80A0-DC474B644531}" destId="{D74F3ABD-9104-44BB-901A-1A37357334F3}" srcOrd="0" destOrd="3" presId="urn:microsoft.com/office/officeart/2005/8/layout/hList1"/>
    <dgm:cxn modelId="{05BE428F-8EED-4A00-B0C9-33358267C521}" type="presOf" srcId="{E595248F-0107-4952-B3DF-5E330412B064}" destId="{D74F3ABD-9104-44BB-901A-1A37357334F3}" srcOrd="0" destOrd="0" presId="urn:microsoft.com/office/officeart/2005/8/layout/hList1"/>
    <dgm:cxn modelId="{52E32399-6E46-4FEA-B20D-3718247039F0}" srcId="{5913AB90-4FD6-4D88-B843-131918EFEA19}" destId="{2EE6D8CA-32FA-4839-857D-B5015BDA3108}" srcOrd="1" destOrd="0" parTransId="{F59D5D51-3E6F-42A2-B9C7-13C6698F0D06}" sibTransId="{A722779C-6306-42FE-9A7F-33AFF3C66B01}"/>
    <dgm:cxn modelId="{577910A1-26B8-4A2C-9851-3675EA83BCAD}" srcId="{2EE6D8CA-32FA-4839-857D-B5015BDA3108}" destId="{24002FF4-6988-4B4B-8356-6F733420BC9A}" srcOrd="0" destOrd="0" parTransId="{8594A484-FF80-446F-ADA7-9DAE8FA8713C}" sibTransId="{AB8F5C3B-9413-46AD-888E-DB44F6E82348}"/>
    <dgm:cxn modelId="{34E900AB-77E9-4111-93D9-4A7D68F5357D}" type="presOf" srcId="{2EE6D8CA-32FA-4839-857D-B5015BDA3108}" destId="{0FDDDEF9-2AC1-4FBA-AB86-758D68D2FCBD}" srcOrd="0" destOrd="0" presId="urn:microsoft.com/office/officeart/2005/8/layout/hList1"/>
    <dgm:cxn modelId="{0F8778D5-0421-4A9F-B8C1-E97297E76008}" srcId="{2EE6D8CA-32FA-4839-857D-B5015BDA3108}" destId="{DA8C634C-2AB2-4700-976F-462AD6A35470}" srcOrd="1" destOrd="0" parTransId="{44FF8C4C-F3AE-434A-8692-2469139A923F}" sibTransId="{947384BF-E67F-44B7-8868-C00A8F157D96}"/>
    <dgm:cxn modelId="{021EFDEA-C609-417A-B72A-A7211696DA90}" type="presOf" srcId="{24002FF4-6988-4B4B-8356-6F733420BC9A}" destId="{7BC3B7B7-DA21-4676-BD16-A04EA93775ED}" srcOrd="0" destOrd="0" presId="urn:microsoft.com/office/officeart/2005/8/layout/hList1"/>
    <dgm:cxn modelId="{F90F2AED-367D-48AB-9C43-024AD06C4D60}" type="presOf" srcId="{5913AB90-4FD6-4D88-B843-131918EFEA19}" destId="{0D6C9A52-2D33-4FF8-A93C-F98B528B8FB1}" srcOrd="0" destOrd="0" presId="urn:microsoft.com/office/officeart/2005/8/layout/hList1"/>
    <dgm:cxn modelId="{8520A7F9-7A32-450C-B2DA-99FD386FCA2E}" type="presOf" srcId="{2CE54AED-AD1D-415E-B81B-7466D69DDABA}" destId="{D74F3ABD-9104-44BB-901A-1A37357334F3}" srcOrd="0" destOrd="2" presId="urn:microsoft.com/office/officeart/2005/8/layout/hList1"/>
    <dgm:cxn modelId="{E43FD4FF-4C3A-41B9-9A62-72E3AFDAC34D}" type="presOf" srcId="{93D8C107-5902-4652-A7B1-B7D3BB0294DF}" destId="{5B450DE6-2C92-406D-9141-3223F3998966}" srcOrd="0" destOrd="0" presId="urn:microsoft.com/office/officeart/2005/8/layout/hList1"/>
    <dgm:cxn modelId="{5DFB6252-029E-4EAD-9345-C15C3B69AEE1}" type="presParOf" srcId="{0D6C9A52-2D33-4FF8-A93C-F98B528B8FB1}" destId="{11A712B1-E1FC-438A-B6FC-8D34D309FBF1}" srcOrd="0" destOrd="0" presId="urn:microsoft.com/office/officeart/2005/8/layout/hList1"/>
    <dgm:cxn modelId="{DFB844B5-27A7-493C-A1D7-D34BF6CBBD50}" type="presParOf" srcId="{11A712B1-E1FC-438A-B6FC-8D34D309FBF1}" destId="{5B450DE6-2C92-406D-9141-3223F3998966}" srcOrd="0" destOrd="0" presId="urn:microsoft.com/office/officeart/2005/8/layout/hList1"/>
    <dgm:cxn modelId="{20D57BD7-F2B6-4FED-8B63-41632640632C}" type="presParOf" srcId="{11A712B1-E1FC-438A-B6FC-8D34D309FBF1}" destId="{D74F3ABD-9104-44BB-901A-1A37357334F3}" srcOrd="1" destOrd="0" presId="urn:microsoft.com/office/officeart/2005/8/layout/hList1"/>
    <dgm:cxn modelId="{6B7B0032-8510-4988-A320-CE880A2A2EA3}" type="presParOf" srcId="{0D6C9A52-2D33-4FF8-A93C-F98B528B8FB1}" destId="{2AA8A4CD-CE63-4B50-B1F5-4F2B66CE79FA}" srcOrd="1" destOrd="0" presId="urn:microsoft.com/office/officeart/2005/8/layout/hList1"/>
    <dgm:cxn modelId="{5857E5C8-DBBA-4AD6-85B1-C83AB26EDFFC}" type="presParOf" srcId="{0D6C9A52-2D33-4FF8-A93C-F98B528B8FB1}" destId="{37584259-FD68-4BE1-879C-D92C643FBB2E}" srcOrd="2" destOrd="0" presId="urn:microsoft.com/office/officeart/2005/8/layout/hList1"/>
    <dgm:cxn modelId="{E21C6378-A639-4A62-858D-870689924B63}" type="presParOf" srcId="{37584259-FD68-4BE1-879C-D92C643FBB2E}" destId="{0FDDDEF9-2AC1-4FBA-AB86-758D68D2FCBD}" srcOrd="0" destOrd="0" presId="urn:microsoft.com/office/officeart/2005/8/layout/hList1"/>
    <dgm:cxn modelId="{3D70B49C-BDF1-4104-8C66-6691BDD50F47}" type="presParOf" srcId="{37584259-FD68-4BE1-879C-D92C643FBB2E}" destId="{7BC3B7B7-DA21-4676-BD16-A04EA93775E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50DE6-2C92-406D-9141-3223F3998966}">
      <dsp:nvSpPr>
        <dsp:cNvPr id="0" name=""/>
        <dsp:cNvSpPr/>
      </dsp:nvSpPr>
      <dsp:spPr>
        <a:xfrm>
          <a:off x="52" y="8450"/>
          <a:ext cx="5069955" cy="950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134112" rIns="234696" bIns="134112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W-2 Option</a:t>
          </a:r>
        </a:p>
      </dsp:txBody>
      <dsp:txXfrm>
        <a:off x="52" y="8450"/>
        <a:ext cx="5069955" cy="950400"/>
      </dsp:txXfrm>
    </dsp:sp>
    <dsp:sp modelId="{D74F3ABD-9104-44BB-901A-1A37357334F3}">
      <dsp:nvSpPr>
        <dsp:cNvPr id="0" name=""/>
        <dsp:cNvSpPr/>
      </dsp:nvSpPr>
      <dsp:spPr>
        <a:xfrm>
          <a:off x="52" y="958850"/>
          <a:ext cx="5069955" cy="29893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022" tIns="176022" rIns="234696" bIns="264033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Revise W-2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Not adjusted for earnings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Deadline is following 1/31</a:t>
          </a:r>
        </a:p>
        <a:p>
          <a:pPr marL="285750" lvl="1" indent="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300" kern="1200" dirty="0"/>
        </a:p>
      </dsp:txBody>
      <dsp:txXfrm>
        <a:off x="52" y="958850"/>
        <a:ext cx="5069955" cy="2989305"/>
      </dsp:txXfrm>
    </dsp:sp>
    <dsp:sp modelId="{0FDDDEF9-2AC1-4FBA-AB86-758D68D2FCBD}">
      <dsp:nvSpPr>
        <dsp:cNvPr id="0" name=""/>
        <dsp:cNvSpPr/>
      </dsp:nvSpPr>
      <dsp:spPr>
        <a:xfrm>
          <a:off x="5779802" y="8450"/>
          <a:ext cx="5069955" cy="950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134112" rIns="234696" bIns="134112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1099 Option</a:t>
          </a:r>
        </a:p>
      </dsp:txBody>
      <dsp:txXfrm>
        <a:off x="5779802" y="8450"/>
        <a:ext cx="5069955" cy="950400"/>
      </dsp:txXfrm>
    </dsp:sp>
    <dsp:sp modelId="{7BC3B7B7-DA21-4676-BD16-A04EA93775ED}">
      <dsp:nvSpPr>
        <dsp:cNvPr id="0" name=""/>
        <dsp:cNvSpPr/>
      </dsp:nvSpPr>
      <dsp:spPr>
        <a:xfrm>
          <a:off x="5779802" y="958850"/>
          <a:ext cx="5069955" cy="29893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022" tIns="176022" rIns="234696" bIns="264033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In-Plan transfer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Adjusted for earnings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Deadline is following 12/31</a:t>
          </a:r>
        </a:p>
      </dsp:txBody>
      <dsp:txXfrm>
        <a:off x="5779802" y="958850"/>
        <a:ext cx="5069955" cy="29893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89E34C5-FE9C-4F6A-B112-DC34B30B71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5B80E4-2FDD-4D7E-BA85-2B99AFC9FE2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00B86B-6417-42D8-9F74-2C56438E0D6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EB046E-358C-4CE3-8AB2-4F9B00C098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0F6256-6876-49D8-989C-8B41D69BFE9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D5EAA3-F637-4CAC-AC50-93F4E60A4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073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38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908551-0622-4BC4-AA51-E8F61295AC2C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912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FA86C-A518-7520-E8D1-43AC03203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734A75-D82B-E973-5B6A-C1DCDC224B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1BD576-E85F-6C1F-F531-501B6DC8C7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7C80D6-6865-5DF0-AE76-893551A396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908551-0622-4BC4-AA51-E8F61295AC2C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285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35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9523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12545" fontAlgn="base">
              <a:spcBef>
                <a:spcPct val="0"/>
              </a:spcBef>
              <a:spcAft>
                <a:spcPct val="0"/>
              </a:spcAft>
              <a:defRPr/>
            </a:pPr>
            <a:fld id="{13A4985A-6CF7-4514-9027-9D1144DEC5AA}" type="slidenum">
              <a:rPr lang="en-US">
                <a:solidFill>
                  <a:prstClr val="black"/>
                </a:solidFill>
                <a:latin typeface="Garamond" pitchFamily="18" charset="0"/>
              </a:rPr>
              <a:pPr defTabSz="1012545"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n-US" dirty="0">
              <a:solidFill>
                <a:prstClr val="black"/>
              </a:solidFill>
              <a:latin typeface="Garamond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1254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Garamond" pitchFamily="18" charset="0"/>
              </a:rPr>
              <a:t>(c) 2022 - Graydon Head &amp; Ritchey LLP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dirty="0"/>
              <a:t>9/14/2022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44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7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7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4A7D76E-766E-4102-B04C-33640AAED7B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9777"/>
            <a:ext cx="12192000" cy="400208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/>
            </a:lvl1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 Light" panose="020F0302020204030204"/>
                <a:ea typeface="Open Sans" charset="0"/>
                <a:cs typeface="Arial" panose="020B0604020202020204" pitchFamily="34" charset="0"/>
              </a:rPr>
              <a:t>high-res image, chart or graph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B69A3B1-AD95-411E-AA32-906B19A57A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08093" y="4791499"/>
            <a:ext cx="2205906" cy="1140019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D8F93BA-939B-4F9B-A4A4-148447F795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48039"/>
            <a:ext cx="10515600" cy="1325563"/>
          </a:xfrm>
        </p:spPr>
        <p:txBody>
          <a:bodyPr>
            <a:normAutofit/>
          </a:bodyPr>
          <a:lstStyle>
            <a:lvl1pPr>
              <a:defRPr sz="6600" b="1">
                <a:solidFill>
                  <a:srgbClr val="17315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43FC4BDC-9F52-4C7A-9617-1872E2479DB7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725714" rtl="0" eaLnBrk="1" latinLnBrk="0" hangingPunct="1">
              <a:defRPr sz="1300" b="1" i="0" kern="1200">
                <a:solidFill>
                  <a:srgbClr val="588AB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72571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427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14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85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56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28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9995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570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i="0" kern="1200" dirty="0">
                <a:solidFill>
                  <a:srgbClr val="588AB6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Bricker Graydon Wyatt LLP © | </a:t>
            </a:r>
            <a:fld id="{D74EEBE0-90DA-9449-945D-BE812F6254A8}" type="slidenum">
              <a:rPr lang="en-US" sz="1100" b="0" i="0" kern="1200" smtClean="0">
                <a:solidFill>
                  <a:srgbClr val="588AB6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1100" b="0" i="0" kern="1200" dirty="0">
              <a:solidFill>
                <a:srgbClr val="588AB6"/>
              </a:solidFill>
              <a:latin typeface="+mn-lt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8AC2B7CE-D1F0-4653-B3CE-8C2BA17F79FD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1100" b="0"/>
            </a:lvl1pPr>
          </a:lstStyle>
          <a:p>
            <a:fld id="{C91DABBE-39E9-4491-9136-356899D8952E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50C9EFAB-6A69-E1E5-C26B-0B25C0BEC36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7770" y="4761434"/>
            <a:ext cx="2544407" cy="120015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First M. Last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Bricker Graydon Wyatt </a:t>
            </a:r>
          </a:p>
        </p:txBody>
      </p:sp>
      <p:sp>
        <p:nvSpPr>
          <p:cNvPr id="3" name="Text Placeholder 22">
            <a:extLst>
              <a:ext uri="{FF2B5EF4-FFF2-40B4-BE49-F238E27FC236}">
                <a16:creationId xmlns:a16="http://schemas.microsoft.com/office/drawing/2014/main" id="{1324CC56-1BCA-B10A-C70B-88B50A876F3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96505" y="4769164"/>
            <a:ext cx="2544407" cy="120015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First M. Last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Bricker Graydon Wyatt </a:t>
            </a:r>
          </a:p>
        </p:txBody>
      </p:sp>
      <p:sp>
        <p:nvSpPr>
          <p:cNvPr id="4" name="Text Placeholder 22">
            <a:extLst>
              <a:ext uri="{FF2B5EF4-FFF2-40B4-BE49-F238E27FC236}">
                <a16:creationId xmlns:a16="http://schemas.microsoft.com/office/drawing/2014/main" id="{8A09D813-150D-3F99-74DD-893DF13B8BA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62102" y="4772450"/>
            <a:ext cx="2544407" cy="120015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First M. Last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Bricker Graydon Wyatt </a:t>
            </a:r>
          </a:p>
        </p:txBody>
      </p:sp>
    </p:spTree>
    <p:extLst>
      <p:ext uri="{BB962C8B-B14F-4D97-AF65-F5344CB8AC3E}">
        <p14:creationId xmlns:p14="http://schemas.microsoft.com/office/powerpoint/2010/main" val="1091805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Multi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1B30225-4290-4FC7-A40E-5DE752217AC5}"/>
              </a:ext>
            </a:extLst>
          </p:cNvPr>
          <p:cNvCxnSpPr/>
          <p:nvPr userDrawn="1"/>
        </p:nvCxnSpPr>
        <p:spPr>
          <a:xfrm>
            <a:off x="555457" y="2341647"/>
            <a:ext cx="11122193" cy="0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B35064-07F6-4A31-A2AE-C1F0CAFF634A}"/>
              </a:ext>
            </a:extLst>
          </p:cNvPr>
          <p:cNvCxnSpPr/>
          <p:nvPr userDrawn="1"/>
        </p:nvCxnSpPr>
        <p:spPr>
          <a:xfrm>
            <a:off x="555457" y="2341647"/>
            <a:ext cx="11122193" cy="0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D586D65-3787-4F37-9E40-3929AEBE70A8}"/>
              </a:ext>
            </a:extLst>
          </p:cNvPr>
          <p:cNvCxnSpPr/>
          <p:nvPr userDrawn="1"/>
        </p:nvCxnSpPr>
        <p:spPr>
          <a:xfrm>
            <a:off x="555457" y="2341647"/>
            <a:ext cx="11122193" cy="0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CF81E03-0CA2-403E-9FFF-D5F57D82CB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5457" y="1419226"/>
            <a:ext cx="11122193" cy="76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tIns="0" bIns="0" numCol="1" spcCol="457200" anchor="ctr" anchorCtr="0">
            <a:normAutofit/>
          </a:bodyPr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3200" b="0" i="0" kern="1200" dirty="0">
                <a:solidFill>
                  <a:srgbClr val="173151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600"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600"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60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B51F05A-7C3E-443B-A803-D95D675F6DF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1856" y="2596342"/>
            <a:ext cx="3485266" cy="374729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 Light" panose="020F0302020204030204"/>
                <a:ea typeface="Open Sans" charset="0"/>
                <a:cs typeface="Arial" panose="020B0604020202020204" pitchFamily="34" charset="0"/>
              </a:rPr>
              <a:t>high-res image, chart or graph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73A96E97-6F07-4A35-BDDD-A57F9CB100D0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4373920" y="2596341"/>
            <a:ext cx="3485266" cy="374729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 Light" panose="020F0302020204030204"/>
                <a:ea typeface="Open Sans" charset="0"/>
                <a:cs typeface="Arial" panose="020B0604020202020204" pitchFamily="34" charset="0"/>
              </a:rPr>
              <a:t>high-res image, chart or graph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D6590EE8-0B38-49BD-983A-8CBDB8C7CE42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8134878" y="2609057"/>
            <a:ext cx="3485266" cy="374729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 Light" panose="020F0302020204030204"/>
                <a:ea typeface="Open Sans" charset="0"/>
                <a:cs typeface="Arial" panose="020B0604020202020204" pitchFamily="34" charset="0"/>
              </a:rPr>
              <a:t>high-res image, chart or graph</a:t>
            </a:r>
          </a:p>
        </p:txBody>
      </p:sp>
      <p:sp>
        <p:nvSpPr>
          <p:cNvPr id="17" name="Title 7">
            <a:extLst>
              <a:ext uri="{FF2B5EF4-FFF2-40B4-BE49-F238E27FC236}">
                <a16:creationId xmlns:a16="http://schemas.microsoft.com/office/drawing/2014/main" id="{6079D3B6-BE8B-4963-BF20-F859E49C9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8947" y="769476"/>
            <a:ext cx="9922148" cy="456436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17315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2C913A-BFED-464E-8A23-DFD6B7284167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926A01AC-EFF3-476D-9B16-0E6CF0128049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6F2DBB-4533-40F1-8280-B66EED9605E6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74EEBE0-90DA-9449-945D-BE812F6254A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324746-BF59-FBA5-29FB-0A817D2D8A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4384" y="543328"/>
            <a:ext cx="1086284" cy="56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559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Multi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D586D65-3787-4F37-9E40-3929AEBE70A8}"/>
              </a:ext>
            </a:extLst>
          </p:cNvPr>
          <p:cNvCxnSpPr>
            <a:cxnSpLocks/>
          </p:cNvCxnSpPr>
          <p:nvPr userDrawn="1"/>
        </p:nvCxnSpPr>
        <p:spPr>
          <a:xfrm>
            <a:off x="555457" y="1539544"/>
            <a:ext cx="11122193" cy="0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D6590EE8-0B38-49BD-983A-8CBDB8C7CE42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55457" y="1764642"/>
            <a:ext cx="11064687" cy="4591707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 Light" panose="020F0302020204030204"/>
                <a:ea typeface="Open Sans" charset="0"/>
                <a:cs typeface="Arial" panose="020B0604020202020204" pitchFamily="34" charset="0"/>
              </a:rPr>
              <a:t>high-res image, chart or graph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F0DD60-D56C-4C90-ACDF-2533A3BD9DA8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6247D53-EAB5-4312-98FD-85085AEEA251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B339B1-A5AD-4925-B07A-6683022B371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74EEBE0-90DA-9449-945D-BE812F6254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EEE7FDB-F6FB-443A-BDD4-89EBABFB23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8946" y="769476"/>
            <a:ext cx="9913522" cy="456436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17315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2CB8A1-2AE2-8D82-B606-03B9C9C170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4384" y="543328"/>
            <a:ext cx="1086284" cy="56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88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D586D65-3787-4F37-9E40-3929AEBE70A8}"/>
              </a:ext>
            </a:extLst>
          </p:cNvPr>
          <p:cNvCxnSpPr>
            <a:cxnSpLocks/>
          </p:cNvCxnSpPr>
          <p:nvPr userDrawn="1"/>
        </p:nvCxnSpPr>
        <p:spPr>
          <a:xfrm>
            <a:off x="555457" y="1539544"/>
            <a:ext cx="11122193" cy="0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D6590EE8-0B38-49BD-983A-8CBDB8C7CE42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55457" y="1764642"/>
            <a:ext cx="11064687" cy="4591707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 Light" panose="020F0302020204030204"/>
                <a:ea typeface="Open Sans" charset="0"/>
                <a:cs typeface="Arial" panose="020B0604020202020204" pitchFamily="34" charset="0"/>
              </a:rPr>
              <a:t>high-res image, chart or graph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02963C-0266-4DB3-B75F-EC5DF4628FCD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8062F82F-BA8D-48A3-A425-ECB1F732E9F9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23D1EF-4186-41E0-A8A5-BE034A6B0A8B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74EEBE0-90DA-9449-945D-BE812F6254A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48E495-F03C-1C71-65EE-5A5CEAAED0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4384" y="543328"/>
            <a:ext cx="1086284" cy="56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350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and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8">
            <a:extLst>
              <a:ext uri="{FF2B5EF4-FFF2-40B4-BE49-F238E27FC236}">
                <a16:creationId xmlns:a16="http://schemas.microsoft.com/office/drawing/2014/main" id="{BCE044A0-CB41-4DA0-9DAD-832B9770AFCF}"/>
              </a:ext>
            </a:extLst>
          </p:cNvPr>
          <p:cNvSpPr txBox="1">
            <a:spLocks/>
          </p:cNvSpPr>
          <p:nvPr userDrawn="1"/>
        </p:nvSpPr>
        <p:spPr>
          <a:xfrm>
            <a:off x="555457" y="511842"/>
            <a:ext cx="3568867" cy="3112170"/>
          </a:xfrm>
          <a:prstGeom prst="rect">
            <a:avLst/>
          </a:prstGeom>
          <a:solidFill>
            <a:srgbClr val="808080">
              <a:lumMod val="40000"/>
              <a:lumOff val="60000"/>
            </a:srgbClr>
          </a:solidFill>
        </p:spPr>
        <p:txBody>
          <a:bodyPr vert="horz" lIns="91440" tIns="91440" rIns="91440" bIns="91440" rtlCol="0" anchor="ctr">
            <a:normAutofit/>
          </a:bodyPr>
          <a:lstStyle>
            <a:lvl1pPr algn="l" defTabSz="60958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588AB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176BB"/>
              </a:solidFill>
              <a:effectLst/>
              <a:uLnTx/>
              <a:uFillTx/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2C8F63C-6F40-4ECD-9145-EA44E29049BF}"/>
              </a:ext>
            </a:extLst>
          </p:cNvPr>
          <p:cNvCxnSpPr/>
          <p:nvPr userDrawn="1"/>
        </p:nvCxnSpPr>
        <p:spPr>
          <a:xfrm>
            <a:off x="4357938" y="511842"/>
            <a:ext cx="0" cy="5774658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538D259-1448-4BEC-9518-FD6FCFE37D0C}"/>
              </a:ext>
            </a:extLst>
          </p:cNvPr>
          <p:cNvCxnSpPr/>
          <p:nvPr userDrawn="1"/>
        </p:nvCxnSpPr>
        <p:spPr>
          <a:xfrm>
            <a:off x="4357938" y="511842"/>
            <a:ext cx="0" cy="5774658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B266147-D5C6-4B89-98D2-74118E88DF45}"/>
              </a:ext>
            </a:extLst>
          </p:cNvPr>
          <p:cNvCxnSpPr/>
          <p:nvPr userDrawn="1"/>
        </p:nvCxnSpPr>
        <p:spPr>
          <a:xfrm>
            <a:off x="4357938" y="511842"/>
            <a:ext cx="0" cy="5774658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BE26F383-630E-42CE-89CA-7C316964179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57238" y="798513"/>
            <a:ext cx="3167062" cy="2630487"/>
          </a:xfrm>
        </p:spPr>
        <p:txBody>
          <a:bodyPr/>
          <a:lstStyle>
            <a:lvl1pPr marL="0" indent="0">
              <a:buNone/>
              <a:defRPr b="1">
                <a:solidFill>
                  <a:srgbClr val="173151"/>
                </a:solidFill>
              </a:defRPr>
            </a:lvl1pPr>
            <a:lvl2pPr marL="457200" indent="0">
              <a:buNone/>
              <a:defRPr b="1">
                <a:solidFill>
                  <a:srgbClr val="173151"/>
                </a:solidFill>
              </a:defRPr>
            </a:lvl2pPr>
            <a:lvl3pPr marL="914400" indent="0">
              <a:buNone/>
              <a:defRPr b="1">
                <a:solidFill>
                  <a:srgbClr val="173151"/>
                </a:solidFill>
              </a:defRPr>
            </a:lvl3pPr>
            <a:lvl4pPr marL="1371600" indent="0">
              <a:buNone/>
              <a:defRPr b="1">
                <a:solidFill>
                  <a:srgbClr val="173151"/>
                </a:solidFill>
              </a:defRPr>
            </a:lvl4pPr>
            <a:lvl5pPr marL="1828800" indent="0">
              <a:buNone/>
              <a:defRPr b="1">
                <a:solidFill>
                  <a:srgbClr val="17315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248BDDF9-3F4F-48C7-98C8-80A3D25645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5452" y="3783186"/>
            <a:ext cx="3568866" cy="2465958"/>
          </a:xfrm>
        </p:spPr>
        <p:txBody>
          <a:bodyPr>
            <a:noAutofit/>
          </a:bodyPr>
          <a:lstStyle>
            <a:lvl1pPr marL="228600" indent="-228600">
              <a:buFont typeface="Wingdings" panose="05000000000000000000" pitchFamily="2" charset="2"/>
              <a:buChar char="§"/>
              <a:defRPr sz="2400">
                <a:latin typeface="+mj-lt"/>
              </a:defRPr>
            </a:lvl1pPr>
            <a:lvl2pPr marL="685800" indent="-228600">
              <a:buFont typeface="Wingdings" panose="05000000000000000000" pitchFamily="2" charset="2"/>
              <a:buChar char="§"/>
              <a:defRPr sz="2400">
                <a:latin typeface="+mj-lt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2400">
                <a:latin typeface="+mj-lt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2400">
                <a:latin typeface="+mj-lt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2400"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9CFD4C4-E5A4-4027-8B34-4EA5D914F41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591552" y="511842"/>
            <a:ext cx="7044989" cy="5737302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 Light" panose="020F0302020204030204"/>
                <a:ea typeface="Open Sans" charset="0"/>
                <a:cs typeface="Arial" panose="020B0604020202020204" pitchFamily="34" charset="0"/>
              </a:rPr>
              <a:t>high-res image, chart or graph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ECE6E8-F988-4E00-8A53-B867D91F6D67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8E1C8EAE-05B8-476D-A5FC-1B64123B8E2F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5FE0ED-F770-4D9B-9D61-26B48B0CF3D1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D74EEBE0-90DA-9449-945D-BE812F6254A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184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624D10D-86CA-44A0-BB58-95DE3B5E990C}"/>
              </a:ext>
            </a:extLst>
          </p:cNvPr>
          <p:cNvCxnSpPr/>
          <p:nvPr userDrawn="1"/>
        </p:nvCxnSpPr>
        <p:spPr>
          <a:xfrm>
            <a:off x="555457" y="1433513"/>
            <a:ext cx="11122193" cy="0"/>
          </a:xfrm>
          <a:prstGeom prst="line">
            <a:avLst/>
          </a:prstGeom>
          <a:ln w="222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2F9EF938-BC8D-45CC-BB64-3E9368A2051D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725714" rtl="0" eaLnBrk="1" latinLnBrk="0" hangingPunct="1">
              <a:defRPr sz="1300" b="1" i="0" kern="1200">
                <a:solidFill>
                  <a:srgbClr val="588AB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72571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427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14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85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56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28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9995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570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74EEBE0-90DA-9449-945D-BE812F6254A8}" type="slidenum">
              <a:rPr lang="en-US" smtClean="0">
                <a:solidFill>
                  <a:srgbClr val="0176BB"/>
                </a:solidFill>
                <a:latin typeface="+mj-lt"/>
              </a:rPr>
              <a:pPr/>
              <a:t>‹#›</a:t>
            </a:fld>
            <a:endParaRPr lang="en-US" dirty="0">
              <a:solidFill>
                <a:srgbClr val="0176BB"/>
              </a:solidFill>
              <a:latin typeface="+mj-lt"/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72A9CE0B-39F5-435D-BA43-04E1719E0EC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5625" y="1662113"/>
            <a:ext cx="11122025" cy="4473575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>
                <a:latin typeface="+mj-lt"/>
              </a:defRPr>
            </a:lvl1pPr>
            <a:lvl2pPr marL="685800" indent="-228600">
              <a:buFont typeface="Wingdings" panose="05000000000000000000" pitchFamily="2" charset="2"/>
              <a:buChar char="§"/>
              <a:defRPr>
                <a:latin typeface="+mj-lt"/>
              </a:defRPr>
            </a:lvl2pPr>
            <a:lvl3pPr marL="1143000" indent="-228600">
              <a:buFont typeface="Wingdings" panose="05000000000000000000" pitchFamily="2" charset="2"/>
              <a:buChar char="§"/>
              <a:defRPr>
                <a:latin typeface="+mj-lt"/>
              </a:defRPr>
            </a:lvl3pPr>
            <a:lvl4pPr marL="1600200" indent="-228600">
              <a:buFont typeface="Wingdings" panose="05000000000000000000" pitchFamily="2" charset="2"/>
              <a:buChar char="§"/>
              <a:defRPr>
                <a:latin typeface="+mj-lt"/>
              </a:defRPr>
            </a:lvl4pPr>
            <a:lvl5pPr marL="2057400" indent="-228600">
              <a:buFont typeface="Wingdings" panose="05000000000000000000" pitchFamily="2" charset="2"/>
              <a:buChar char="§"/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1DD75F0-8961-4592-BBD5-06FDD56C6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8946" y="769476"/>
            <a:ext cx="7870159" cy="456436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17315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88A05DB2-6FC3-4530-ABE7-8217DB06EBBE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ADAE97C-5F05-4F0F-A03E-42CABDB0FFBD}" type="datetime1">
              <a:rPr lang="en-US" smtClean="0"/>
              <a:t>8/24/2026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C99C3C-F6F1-503D-8074-0EC4FAAA18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4384" y="543328"/>
            <a:ext cx="1086284" cy="56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217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2F9EF938-BC8D-45CC-BB64-3E9368A2051D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725714" rtl="0" eaLnBrk="1" latinLnBrk="0" hangingPunct="1">
              <a:defRPr sz="1300" b="1" i="0" kern="1200">
                <a:solidFill>
                  <a:srgbClr val="588AB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72571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427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14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85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56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28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9995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570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74EEBE0-90DA-9449-945D-BE812F6254A8}" type="slidenum">
              <a:rPr lang="en-US" smtClean="0">
                <a:solidFill>
                  <a:srgbClr val="0176BB"/>
                </a:solidFill>
                <a:latin typeface="+mj-lt"/>
              </a:rPr>
              <a:pPr/>
              <a:t>‹#›</a:t>
            </a:fld>
            <a:endParaRPr lang="en-US" dirty="0">
              <a:solidFill>
                <a:srgbClr val="0176BB"/>
              </a:solidFill>
              <a:latin typeface="+mj-lt"/>
            </a:endParaRP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512B254F-37C3-48E2-BDC0-7971E528DD64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1FD839E-C4C7-4B04-B2D1-CB6085B9623B}" type="datetime1">
              <a:rPr lang="en-US" smtClean="0"/>
              <a:t>8/24/2026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784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6881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20">
            <a:extLst>
              <a:ext uri="{FF2B5EF4-FFF2-40B4-BE49-F238E27FC236}">
                <a16:creationId xmlns:a16="http://schemas.microsoft.com/office/drawing/2014/main" id="{A635426E-391E-4FBC-B522-713CF39AE32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55457" y="1547612"/>
            <a:ext cx="2559325" cy="18288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/>
            </a:lvl1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 Light" panose="020F0302020204030204"/>
                <a:ea typeface="Open Sans" charset="0"/>
                <a:cs typeface="Arial" panose="020B0604020202020204" pitchFamily="34" charset="0"/>
              </a:rPr>
              <a:t>high-res image, chart or graph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624D10D-86CA-44A0-BB58-95DE3B5E990C}"/>
              </a:ext>
            </a:extLst>
          </p:cNvPr>
          <p:cNvCxnSpPr/>
          <p:nvPr userDrawn="1"/>
        </p:nvCxnSpPr>
        <p:spPr>
          <a:xfrm>
            <a:off x="555457" y="1433513"/>
            <a:ext cx="11122193" cy="0"/>
          </a:xfrm>
          <a:prstGeom prst="line">
            <a:avLst/>
          </a:prstGeom>
          <a:ln w="222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7E0CD92-320F-4725-BE10-1728AD6501F2}"/>
              </a:ext>
            </a:extLst>
          </p:cNvPr>
          <p:cNvCxnSpPr/>
          <p:nvPr userDrawn="1"/>
        </p:nvCxnSpPr>
        <p:spPr>
          <a:xfrm>
            <a:off x="536407" y="3648477"/>
            <a:ext cx="2567265" cy="0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6D5CDCB-FAFB-4F5A-9313-0C4A316EFAC1}"/>
              </a:ext>
            </a:extLst>
          </p:cNvPr>
          <p:cNvCxnSpPr/>
          <p:nvPr userDrawn="1"/>
        </p:nvCxnSpPr>
        <p:spPr>
          <a:xfrm>
            <a:off x="3410711" y="3658002"/>
            <a:ext cx="2567265" cy="0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67C3CDD-1FF6-425F-B1EA-3251F7873DBB}"/>
              </a:ext>
            </a:extLst>
          </p:cNvPr>
          <p:cNvCxnSpPr/>
          <p:nvPr userDrawn="1"/>
        </p:nvCxnSpPr>
        <p:spPr>
          <a:xfrm>
            <a:off x="6255237" y="3658002"/>
            <a:ext cx="2567265" cy="0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6041288-D7D2-4964-900C-F144093A4B3C}"/>
              </a:ext>
            </a:extLst>
          </p:cNvPr>
          <p:cNvCxnSpPr/>
          <p:nvPr userDrawn="1"/>
        </p:nvCxnSpPr>
        <p:spPr>
          <a:xfrm>
            <a:off x="9139066" y="3648477"/>
            <a:ext cx="2567265" cy="0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1A7D02BE-474C-4993-81C1-9D441B7F030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6407" y="3783186"/>
            <a:ext cx="2567265" cy="2465958"/>
          </a:xfrm>
        </p:spPr>
        <p:txBody>
          <a:bodyPr>
            <a:noAutofit/>
          </a:bodyPr>
          <a:lstStyle>
            <a:lvl1pPr marL="228600" indent="-228600">
              <a:buFont typeface="Wingdings" panose="05000000000000000000" pitchFamily="2" charset="2"/>
              <a:buChar char="§"/>
              <a:defRPr sz="1600">
                <a:latin typeface="+mj-lt"/>
              </a:defRPr>
            </a:lvl1pPr>
            <a:lvl2pPr marL="685800" indent="-228600">
              <a:buFont typeface="Wingdings" panose="05000000000000000000" pitchFamily="2" charset="2"/>
              <a:buChar char="§"/>
              <a:defRPr sz="1400">
                <a:latin typeface="+mj-lt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1200">
                <a:latin typeface="+mj-lt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100">
                <a:latin typeface="+mj-lt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100"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C872296C-1CEE-41E4-87D7-D381E6C8B56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410711" y="3783186"/>
            <a:ext cx="2567265" cy="2465958"/>
          </a:xfrm>
        </p:spPr>
        <p:txBody>
          <a:bodyPr>
            <a:noAutofit/>
          </a:bodyPr>
          <a:lstStyle>
            <a:lvl1pPr marL="228600" indent="-228600">
              <a:buFont typeface="Wingdings" panose="05000000000000000000" pitchFamily="2" charset="2"/>
              <a:buChar char="§"/>
              <a:defRPr sz="1600">
                <a:latin typeface="+mj-lt"/>
              </a:defRPr>
            </a:lvl1pPr>
            <a:lvl2pPr marL="685800" indent="-228600">
              <a:buFont typeface="Wingdings" panose="05000000000000000000" pitchFamily="2" charset="2"/>
              <a:buChar char="§"/>
              <a:defRPr sz="1400">
                <a:latin typeface="+mj-lt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1200">
                <a:latin typeface="+mj-lt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100">
                <a:latin typeface="+mj-lt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100"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377CECBD-0448-40CE-96DE-B433607E9D6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264762" y="3795893"/>
            <a:ext cx="2567265" cy="2465958"/>
          </a:xfrm>
        </p:spPr>
        <p:txBody>
          <a:bodyPr>
            <a:noAutofit/>
          </a:bodyPr>
          <a:lstStyle>
            <a:lvl1pPr marL="228600" indent="-228600">
              <a:buFont typeface="Wingdings" panose="05000000000000000000" pitchFamily="2" charset="2"/>
              <a:buChar char="§"/>
              <a:defRPr sz="1600">
                <a:latin typeface="+mj-lt"/>
              </a:defRPr>
            </a:lvl1pPr>
            <a:lvl2pPr marL="685800" indent="-228600">
              <a:buFont typeface="Wingdings" panose="05000000000000000000" pitchFamily="2" charset="2"/>
              <a:buChar char="§"/>
              <a:defRPr sz="1400">
                <a:latin typeface="+mj-lt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1200">
                <a:latin typeface="+mj-lt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100">
                <a:latin typeface="+mj-lt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100"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1" name="Text Placeholder 24">
            <a:extLst>
              <a:ext uri="{FF2B5EF4-FFF2-40B4-BE49-F238E27FC236}">
                <a16:creationId xmlns:a16="http://schemas.microsoft.com/office/drawing/2014/main" id="{3B424DB9-FC47-4A71-BED3-9198AB811E8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139066" y="3795893"/>
            <a:ext cx="2567265" cy="2465958"/>
          </a:xfrm>
        </p:spPr>
        <p:txBody>
          <a:bodyPr>
            <a:noAutofit/>
          </a:bodyPr>
          <a:lstStyle>
            <a:lvl1pPr marL="228600" indent="-228600">
              <a:buFont typeface="Wingdings" panose="05000000000000000000" pitchFamily="2" charset="2"/>
              <a:buChar char="§"/>
              <a:defRPr sz="1600">
                <a:latin typeface="+mj-lt"/>
              </a:defRPr>
            </a:lvl1pPr>
            <a:lvl2pPr marL="685800" indent="-228600">
              <a:buFont typeface="Wingdings" panose="05000000000000000000" pitchFamily="2" charset="2"/>
              <a:buChar char="§"/>
              <a:defRPr sz="1400">
                <a:latin typeface="+mj-lt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1200">
                <a:latin typeface="+mj-lt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100">
                <a:latin typeface="+mj-lt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100"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6D604E9-BC05-432C-9C91-D36AF088A17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55457" y="1528013"/>
            <a:ext cx="2559325" cy="18288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 Light" panose="020F0302020204030204"/>
                <a:ea typeface="Open Sans" charset="0"/>
                <a:cs typeface="Arial" panose="020B0604020202020204" pitchFamily="34" charset="0"/>
              </a:rPr>
              <a:t>high-res image, chart or graph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41DDEFEC-0E56-48C4-93B0-AC80492C53EF}"/>
              </a:ext>
            </a:extLst>
          </p:cNvPr>
          <p:cNvSpPr>
            <a:spLocks noGrp="1"/>
          </p:cNvSpPr>
          <p:nvPr>
            <p:ph sz="half" idx="31" hasCustomPrompt="1"/>
          </p:nvPr>
        </p:nvSpPr>
        <p:spPr>
          <a:xfrm>
            <a:off x="3418651" y="1528013"/>
            <a:ext cx="2559325" cy="18288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 Light" panose="020F0302020204030204"/>
                <a:ea typeface="Open Sans" charset="0"/>
                <a:cs typeface="Arial" panose="020B0604020202020204" pitchFamily="34" charset="0"/>
              </a:rPr>
              <a:t>high-res image, chart or graph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B2F394F1-92CD-4363-8D35-7BF312527F9B}"/>
              </a:ext>
            </a:extLst>
          </p:cNvPr>
          <p:cNvSpPr>
            <a:spLocks noGrp="1"/>
          </p:cNvSpPr>
          <p:nvPr>
            <p:ph sz="half" idx="32" hasCustomPrompt="1"/>
          </p:nvPr>
        </p:nvSpPr>
        <p:spPr>
          <a:xfrm>
            <a:off x="6283812" y="1527557"/>
            <a:ext cx="2559325" cy="18288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 Light" panose="020F0302020204030204"/>
                <a:ea typeface="Open Sans" charset="0"/>
                <a:cs typeface="Arial" panose="020B0604020202020204" pitchFamily="34" charset="0"/>
              </a:rPr>
              <a:t>high-res image, chart or graph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D0EBFD28-9529-474C-9FDC-E81C278550CA}"/>
              </a:ext>
            </a:extLst>
          </p:cNvPr>
          <p:cNvSpPr>
            <a:spLocks noGrp="1"/>
          </p:cNvSpPr>
          <p:nvPr>
            <p:ph sz="half" idx="33" hasCustomPrompt="1"/>
          </p:nvPr>
        </p:nvSpPr>
        <p:spPr>
          <a:xfrm>
            <a:off x="9147006" y="1527557"/>
            <a:ext cx="2559325" cy="18288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 Light" panose="020F0302020204030204"/>
                <a:ea typeface="Open Sans" charset="0"/>
                <a:cs typeface="Arial" panose="020B0604020202020204" pitchFamily="34" charset="0"/>
              </a:rPr>
              <a:t>high-res image, chart or graph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ABEF6E-26D1-4219-99C6-EEF1E5E79C1A}"/>
              </a:ext>
            </a:extLst>
          </p:cNvPr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fld id="{B1E8F02D-B02F-446A-8530-38A8A10D912D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7E0404-12E5-4A8C-B555-8B74C2012E44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D74EEBE0-90DA-9449-945D-BE812F6254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1AD18C4-077A-4343-A285-B46481BD89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8946" y="769476"/>
            <a:ext cx="8999122" cy="456436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17315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F605F1-67D8-C74F-7EC5-11E9BFA5FD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4384" y="543328"/>
            <a:ext cx="1086284" cy="56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925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Cont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555FFE8-53E0-4355-AD9A-5A5A2D4E00D7}"/>
              </a:ext>
            </a:extLst>
          </p:cNvPr>
          <p:cNvCxnSpPr/>
          <p:nvPr userDrawn="1"/>
        </p:nvCxnSpPr>
        <p:spPr>
          <a:xfrm>
            <a:off x="6730907" y="1589498"/>
            <a:ext cx="0" cy="3708509"/>
          </a:xfrm>
          <a:prstGeom prst="line">
            <a:avLst/>
          </a:prstGeom>
          <a:ln w="222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079AF42-1DD3-49DD-8189-87E92E2EE50B}"/>
              </a:ext>
            </a:extLst>
          </p:cNvPr>
          <p:cNvSpPr txBox="1"/>
          <p:nvPr userDrawn="1"/>
        </p:nvSpPr>
        <p:spPr>
          <a:xfrm>
            <a:off x="2129556" y="3166304"/>
            <a:ext cx="3607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j-lt"/>
                <a:ea typeface="Montserrat Light" charset="0"/>
                <a:cs typeface="Arial" panose="020B0604020202020204" pitchFamily="34" charset="0"/>
              </a:rPr>
              <a:t>www.bricker.com</a:t>
            </a:r>
            <a:endParaRPr lang="ru-RU" sz="2000" dirty="0">
              <a:latin typeface="+mj-lt"/>
              <a:ea typeface="Montserrat Light" charset="0"/>
              <a:cs typeface="Arial" panose="020B0604020202020204" pitchFamily="34" charset="0"/>
            </a:endParaRPr>
          </a:p>
        </p:txBody>
      </p:sp>
      <p:pic>
        <p:nvPicPr>
          <p:cNvPr id="10" name="Graphic 9" descr="Receiver">
            <a:extLst>
              <a:ext uri="{FF2B5EF4-FFF2-40B4-BE49-F238E27FC236}">
                <a16:creationId xmlns:a16="http://schemas.microsoft.com/office/drawing/2014/main" id="{17FBB3BC-5627-4FE2-A124-F66467CCE2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87718" y="2619660"/>
            <a:ext cx="410665" cy="410665"/>
          </a:xfrm>
          <a:prstGeom prst="rect">
            <a:avLst/>
          </a:prstGeom>
        </p:spPr>
      </p:pic>
      <p:pic>
        <p:nvPicPr>
          <p:cNvPr id="11" name="Graphic 10" descr="Envelope">
            <a:extLst>
              <a:ext uri="{FF2B5EF4-FFF2-40B4-BE49-F238E27FC236}">
                <a16:creationId xmlns:a16="http://schemas.microsoft.com/office/drawing/2014/main" id="{9AD8C093-74BC-4C16-BD5C-54FA44FB75A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7719" y="2182343"/>
            <a:ext cx="410665" cy="410665"/>
          </a:xfrm>
          <a:prstGeom prst="rect">
            <a:avLst/>
          </a:prstGeom>
        </p:spPr>
      </p:pic>
      <p:pic>
        <p:nvPicPr>
          <p:cNvPr id="12" name="Graphic 11" descr="Laptop">
            <a:extLst>
              <a:ext uri="{FF2B5EF4-FFF2-40B4-BE49-F238E27FC236}">
                <a16:creationId xmlns:a16="http://schemas.microsoft.com/office/drawing/2014/main" id="{14B20278-3A78-42ED-B344-AC48B0697C2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87718" y="3129095"/>
            <a:ext cx="410665" cy="41066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A3D9A86-013E-4455-B62F-B17AF7A10E8E}"/>
              </a:ext>
            </a:extLst>
          </p:cNvPr>
          <p:cNvSpPr txBox="1"/>
          <p:nvPr userDrawn="1"/>
        </p:nvSpPr>
        <p:spPr>
          <a:xfrm>
            <a:off x="2129556" y="5354817"/>
            <a:ext cx="3607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j-lt"/>
                <a:ea typeface="Montserrat Light" charset="0"/>
                <a:cs typeface="Arial" panose="020B0604020202020204" pitchFamily="34" charset="0"/>
              </a:rPr>
              <a:t>www.bricker.com</a:t>
            </a:r>
            <a:endParaRPr lang="ru-RU" sz="2000" dirty="0">
              <a:latin typeface="+mj-lt"/>
              <a:ea typeface="Montserrat Light" charset="0"/>
              <a:cs typeface="Arial" panose="020B0604020202020204" pitchFamily="34" charset="0"/>
            </a:endParaRPr>
          </a:p>
        </p:txBody>
      </p:sp>
      <p:pic>
        <p:nvPicPr>
          <p:cNvPr id="17" name="Graphic 16" descr="Receiver">
            <a:extLst>
              <a:ext uri="{FF2B5EF4-FFF2-40B4-BE49-F238E27FC236}">
                <a16:creationId xmlns:a16="http://schemas.microsoft.com/office/drawing/2014/main" id="{C0688A16-23A4-4DFB-8A56-927D750F09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87718" y="4808173"/>
            <a:ext cx="410665" cy="410665"/>
          </a:xfrm>
          <a:prstGeom prst="rect">
            <a:avLst/>
          </a:prstGeom>
        </p:spPr>
      </p:pic>
      <p:pic>
        <p:nvPicPr>
          <p:cNvPr id="18" name="Graphic 17" descr="Envelope">
            <a:extLst>
              <a:ext uri="{FF2B5EF4-FFF2-40B4-BE49-F238E27FC236}">
                <a16:creationId xmlns:a16="http://schemas.microsoft.com/office/drawing/2014/main" id="{EC6C33CB-0B04-4E58-BD67-E5000283E9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7719" y="4370856"/>
            <a:ext cx="410665" cy="410665"/>
          </a:xfrm>
          <a:prstGeom prst="rect">
            <a:avLst/>
          </a:prstGeom>
        </p:spPr>
      </p:pic>
      <p:pic>
        <p:nvPicPr>
          <p:cNvPr id="19" name="Graphic 18" descr="Laptop">
            <a:extLst>
              <a:ext uri="{FF2B5EF4-FFF2-40B4-BE49-F238E27FC236}">
                <a16:creationId xmlns:a16="http://schemas.microsoft.com/office/drawing/2014/main" id="{B9AE34F6-E269-4819-80D6-A75A7268D78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87718" y="5317608"/>
            <a:ext cx="410665" cy="410665"/>
          </a:xfrm>
          <a:prstGeom prst="rect">
            <a:avLst/>
          </a:prstGeom>
        </p:spPr>
      </p:pic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5FBCB424-F626-4D31-9041-61C9D7E966D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94259" y="2234925"/>
            <a:ext cx="2784505" cy="305499"/>
          </a:xfrm>
        </p:spPr>
        <p:txBody>
          <a:bodyPr>
            <a:normAutofit/>
          </a:bodyPr>
          <a:lstStyle>
            <a:lvl1pPr marL="0" indent="0">
              <a:buNone/>
              <a:defRPr lang="ru-RU" sz="2000" dirty="0"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latin typeface="+mn-lt"/>
              </a:defRPr>
            </a:lvl2pPr>
            <a:lvl3pPr marL="914400" indent="0">
              <a:buNone/>
              <a:defRPr sz="2000">
                <a:latin typeface="+mn-lt"/>
              </a:defRPr>
            </a:lvl3pPr>
            <a:lvl4pPr marL="1371600" indent="0">
              <a:buNone/>
              <a:defRPr sz="2000">
                <a:latin typeface="+mn-lt"/>
              </a:defRPr>
            </a:lvl4pPr>
            <a:lvl5pPr marL="1828800" indent="0">
              <a:buNone/>
              <a:defRPr sz="2000">
                <a:latin typeface="+mn-lt"/>
              </a:defRPr>
            </a:lvl5pPr>
          </a:lstStyle>
          <a:p>
            <a:endParaRPr lang="ru-RU" sz="2000" dirty="0">
              <a:latin typeface="+mj-lt"/>
              <a:ea typeface="Montserrat Light" charset="0"/>
              <a:cs typeface="Arial" panose="020B0604020202020204" pitchFamily="34" charset="0"/>
            </a:endParaRP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1DA81546-C5A7-480A-A8EA-B74FB76D0C1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94259" y="2734233"/>
            <a:ext cx="2784505" cy="305499"/>
          </a:xfrm>
        </p:spPr>
        <p:txBody>
          <a:bodyPr>
            <a:normAutofit/>
          </a:bodyPr>
          <a:lstStyle>
            <a:lvl1pPr marL="0" indent="0">
              <a:buNone/>
              <a:defRPr lang="ru-RU" sz="2000" dirty="0"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latin typeface="+mn-lt"/>
              </a:defRPr>
            </a:lvl2pPr>
            <a:lvl3pPr marL="914400" indent="0">
              <a:buNone/>
              <a:defRPr sz="2000">
                <a:latin typeface="+mn-lt"/>
              </a:defRPr>
            </a:lvl3pPr>
            <a:lvl4pPr marL="1371600" indent="0">
              <a:buNone/>
              <a:defRPr sz="2000">
                <a:latin typeface="+mn-lt"/>
              </a:defRPr>
            </a:lvl4pPr>
            <a:lvl5pPr marL="1828800" indent="0">
              <a:buNone/>
              <a:defRPr sz="2000">
                <a:latin typeface="+mn-lt"/>
              </a:defRPr>
            </a:lvl5pPr>
          </a:lstStyle>
          <a:p>
            <a:endParaRPr lang="ru-RU" sz="2000" dirty="0">
              <a:latin typeface="+mj-lt"/>
              <a:ea typeface="Montserrat Light" charset="0"/>
              <a:cs typeface="Arial" panose="020B0604020202020204" pitchFamily="34" charset="0"/>
            </a:endParaRP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E02C099C-12C6-45BB-9057-2E8C347625C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94259" y="4391598"/>
            <a:ext cx="2784505" cy="305499"/>
          </a:xfrm>
        </p:spPr>
        <p:txBody>
          <a:bodyPr>
            <a:normAutofit/>
          </a:bodyPr>
          <a:lstStyle>
            <a:lvl1pPr marL="0" indent="0">
              <a:buNone/>
              <a:defRPr lang="ru-RU" sz="2000" dirty="0"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latin typeface="+mn-lt"/>
              </a:defRPr>
            </a:lvl2pPr>
            <a:lvl3pPr marL="914400" indent="0">
              <a:buNone/>
              <a:defRPr sz="2000">
                <a:latin typeface="+mn-lt"/>
              </a:defRPr>
            </a:lvl3pPr>
            <a:lvl4pPr marL="1371600" indent="0">
              <a:buNone/>
              <a:defRPr sz="2000">
                <a:latin typeface="+mn-lt"/>
              </a:defRPr>
            </a:lvl4pPr>
            <a:lvl5pPr marL="1828800" indent="0">
              <a:buNone/>
              <a:defRPr sz="2000">
                <a:latin typeface="+mn-lt"/>
              </a:defRPr>
            </a:lvl5pPr>
          </a:lstStyle>
          <a:p>
            <a:endParaRPr lang="ru-RU" sz="2000" dirty="0">
              <a:latin typeface="+mj-lt"/>
              <a:ea typeface="Montserrat Light" charset="0"/>
              <a:cs typeface="Arial" panose="020B0604020202020204" pitchFamily="34" charset="0"/>
            </a:endParaRPr>
          </a:p>
        </p:txBody>
      </p:sp>
      <p:sp>
        <p:nvSpPr>
          <p:cNvPr id="23" name="Text Placeholder 24">
            <a:extLst>
              <a:ext uri="{FF2B5EF4-FFF2-40B4-BE49-F238E27FC236}">
                <a16:creationId xmlns:a16="http://schemas.microsoft.com/office/drawing/2014/main" id="{65FDADDF-9FAC-40F0-BB3A-535FE88BA59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194259" y="4890906"/>
            <a:ext cx="2784505" cy="305499"/>
          </a:xfrm>
        </p:spPr>
        <p:txBody>
          <a:bodyPr>
            <a:normAutofit/>
          </a:bodyPr>
          <a:lstStyle>
            <a:lvl1pPr marL="0" indent="0">
              <a:buNone/>
              <a:defRPr lang="ru-RU" sz="2000" dirty="0"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latin typeface="+mn-lt"/>
              </a:defRPr>
            </a:lvl2pPr>
            <a:lvl3pPr marL="914400" indent="0">
              <a:buNone/>
              <a:defRPr sz="2000">
                <a:latin typeface="+mn-lt"/>
              </a:defRPr>
            </a:lvl3pPr>
            <a:lvl4pPr marL="1371600" indent="0">
              <a:buNone/>
              <a:defRPr sz="2000">
                <a:latin typeface="+mn-lt"/>
              </a:defRPr>
            </a:lvl4pPr>
            <a:lvl5pPr marL="1828800" indent="0">
              <a:buNone/>
              <a:defRPr sz="2000">
                <a:latin typeface="+mn-lt"/>
              </a:defRPr>
            </a:lvl5pPr>
          </a:lstStyle>
          <a:p>
            <a:endParaRPr lang="ru-RU" sz="2000" dirty="0">
              <a:latin typeface="+mj-lt"/>
              <a:ea typeface="Montserrat Light" charset="0"/>
              <a:cs typeface="Arial" panose="020B0604020202020204" pitchFamily="34" charset="0"/>
            </a:endParaRP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4059C537-386D-4305-A251-55441944CE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87718" y="1634699"/>
            <a:ext cx="4789134" cy="410666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173151"/>
                </a:solidFill>
                <a:latin typeface="+mn-lt"/>
              </a:defRPr>
            </a:lvl1pPr>
            <a:lvl2pPr>
              <a:defRPr sz="3600" b="1">
                <a:solidFill>
                  <a:srgbClr val="0176BB"/>
                </a:solidFill>
                <a:latin typeface="+mn-lt"/>
              </a:defRPr>
            </a:lvl2pPr>
            <a:lvl3pPr>
              <a:defRPr sz="3600" b="1">
                <a:solidFill>
                  <a:srgbClr val="0176BB"/>
                </a:solidFill>
                <a:latin typeface="+mn-lt"/>
              </a:defRPr>
            </a:lvl3pPr>
            <a:lvl4pPr>
              <a:defRPr sz="3600" b="1">
                <a:solidFill>
                  <a:srgbClr val="0176BB"/>
                </a:solidFill>
                <a:latin typeface="+mn-lt"/>
              </a:defRPr>
            </a:lvl4pPr>
            <a:lvl5pPr>
              <a:defRPr sz="3600" b="1">
                <a:solidFill>
                  <a:srgbClr val="0176BB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First M. Last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CB85FD3-689D-46E3-BF4D-D23D220CD9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74712" y="3760223"/>
            <a:ext cx="4789134" cy="410666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173151"/>
                </a:solidFill>
                <a:latin typeface="+mn-lt"/>
              </a:defRPr>
            </a:lvl1pPr>
            <a:lvl2pPr>
              <a:defRPr sz="3600" b="1">
                <a:solidFill>
                  <a:srgbClr val="0176BB"/>
                </a:solidFill>
                <a:latin typeface="+mn-lt"/>
              </a:defRPr>
            </a:lvl2pPr>
            <a:lvl3pPr>
              <a:defRPr sz="3600" b="1">
                <a:solidFill>
                  <a:srgbClr val="0176BB"/>
                </a:solidFill>
                <a:latin typeface="+mn-lt"/>
              </a:defRPr>
            </a:lvl3pPr>
            <a:lvl4pPr>
              <a:defRPr sz="3600" b="1">
                <a:solidFill>
                  <a:srgbClr val="0176BB"/>
                </a:solidFill>
                <a:latin typeface="+mn-lt"/>
              </a:defRPr>
            </a:lvl4pPr>
            <a:lvl5pPr>
              <a:defRPr sz="3600" b="1">
                <a:solidFill>
                  <a:srgbClr val="0176BB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First M. Last</a:t>
            </a:r>
          </a:p>
        </p:txBody>
      </p:sp>
      <p:sp>
        <p:nvSpPr>
          <p:cNvPr id="27" name="Date Placeholder 1">
            <a:extLst>
              <a:ext uri="{FF2B5EF4-FFF2-40B4-BE49-F238E27FC236}">
                <a16:creationId xmlns:a16="http://schemas.microsoft.com/office/drawing/2014/main" id="{D3B7C6C2-6A09-4AAE-BC75-4BCD39BAB8BA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1100" b="0"/>
            </a:lvl1pPr>
          </a:lstStyle>
          <a:p>
            <a:fld id="{543F9B85-E388-4F16-AD50-8C6084856459}" type="datetime1">
              <a:rPr lang="en-US" smtClean="0"/>
              <a:t>8/24/2026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4539C8-349D-962E-D1F0-B01B0F03C39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5931" y="2369635"/>
            <a:ext cx="3857266" cy="1993447"/>
          </a:xfrm>
          <a:prstGeom prst="rect">
            <a:avLst/>
          </a:prstGeom>
        </p:spPr>
      </p:pic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1A6CAEB1-AC37-CA8B-8511-B44C048EE2A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725714" rtl="0" eaLnBrk="1" latinLnBrk="0" hangingPunct="1">
              <a:defRPr sz="1300" b="1" i="0" kern="1200">
                <a:solidFill>
                  <a:srgbClr val="588AB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72571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427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14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85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56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28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9995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570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i="0" kern="1200" dirty="0">
                <a:solidFill>
                  <a:srgbClr val="588AB6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Bricker Graydon Wyatt</a:t>
            </a:r>
            <a:r>
              <a:rPr lang="en-US" sz="1100" b="0" dirty="0">
                <a:latin typeface="+mn-lt"/>
              </a:rPr>
              <a:t> LLP © | </a:t>
            </a:r>
            <a:fld id="{D74EEBE0-90DA-9449-945D-BE812F6254A8}" type="slidenum">
              <a:rPr lang="en-US" sz="1100" b="0" smtClean="0">
                <a:latin typeface="+mn-lt"/>
              </a:rPr>
              <a:pPr/>
              <a:t>‹#›</a:t>
            </a:fld>
            <a:endParaRPr lang="en-US" sz="11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81941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nt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555FFE8-53E0-4355-AD9A-5A5A2D4E00D7}"/>
              </a:ext>
            </a:extLst>
          </p:cNvPr>
          <p:cNvCxnSpPr/>
          <p:nvPr userDrawn="1"/>
        </p:nvCxnSpPr>
        <p:spPr>
          <a:xfrm>
            <a:off x="6491622" y="1589498"/>
            <a:ext cx="0" cy="3708509"/>
          </a:xfrm>
          <a:prstGeom prst="line">
            <a:avLst/>
          </a:prstGeom>
          <a:ln w="222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079AF42-1DD3-49DD-8189-87E92E2EE50B}"/>
              </a:ext>
            </a:extLst>
          </p:cNvPr>
          <p:cNvSpPr txBox="1"/>
          <p:nvPr userDrawn="1"/>
        </p:nvSpPr>
        <p:spPr>
          <a:xfrm>
            <a:off x="1890271" y="4055498"/>
            <a:ext cx="3607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j-lt"/>
                <a:ea typeface="Montserrat Light" charset="0"/>
                <a:cs typeface="Arial" panose="020B0604020202020204" pitchFamily="34" charset="0"/>
              </a:rPr>
              <a:t>www.bricker.com</a:t>
            </a:r>
            <a:endParaRPr lang="ru-RU" sz="2000" dirty="0">
              <a:latin typeface="+mj-lt"/>
              <a:ea typeface="Montserrat Light" charset="0"/>
              <a:cs typeface="Arial" panose="020B0604020202020204" pitchFamily="34" charset="0"/>
            </a:endParaRPr>
          </a:p>
        </p:txBody>
      </p:sp>
      <p:pic>
        <p:nvPicPr>
          <p:cNvPr id="10" name="Graphic 9" descr="Receiver">
            <a:extLst>
              <a:ext uri="{FF2B5EF4-FFF2-40B4-BE49-F238E27FC236}">
                <a16:creationId xmlns:a16="http://schemas.microsoft.com/office/drawing/2014/main" id="{17FBB3BC-5627-4FE2-A124-F66467CCE2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48433" y="3508854"/>
            <a:ext cx="410665" cy="410665"/>
          </a:xfrm>
          <a:prstGeom prst="rect">
            <a:avLst/>
          </a:prstGeom>
        </p:spPr>
      </p:pic>
      <p:pic>
        <p:nvPicPr>
          <p:cNvPr id="11" name="Graphic 10" descr="Envelope">
            <a:extLst>
              <a:ext uri="{FF2B5EF4-FFF2-40B4-BE49-F238E27FC236}">
                <a16:creationId xmlns:a16="http://schemas.microsoft.com/office/drawing/2014/main" id="{9AD8C093-74BC-4C16-BD5C-54FA44FB75A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8434" y="3071537"/>
            <a:ext cx="410665" cy="410665"/>
          </a:xfrm>
          <a:prstGeom prst="rect">
            <a:avLst/>
          </a:prstGeom>
        </p:spPr>
      </p:pic>
      <p:pic>
        <p:nvPicPr>
          <p:cNvPr id="12" name="Graphic 11" descr="Laptop">
            <a:extLst>
              <a:ext uri="{FF2B5EF4-FFF2-40B4-BE49-F238E27FC236}">
                <a16:creationId xmlns:a16="http://schemas.microsoft.com/office/drawing/2014/main" id="{14B20278-3A78-42ED-B344-AC48B0697C2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8433" y="4018289"/>
            <a:ext cx="410665" cy="410665"/>
          </a:xfrm>
          <a:prstGeom prst="rect">
            <a:avLst/>
          </a:prstGeom>
        </p:spPr>
      </p:pic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5FBCB424-F626-4D31-9041-61C9D7E966D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954974" y="3124119"/>
            <a:ext cx="2784505" cy="305499"/>
          </a:xfrm>
        </p:spPr>
        <p:txBody>
          <a:bodyPr>
            <a:normAutofit/>
          </a:bodyPr>
          <a:lstStyle>
            <a:lvl1pPr marL="0" indent="0">
              <a:buNone/>
              <a:defRPr lang="ru-RU" sz="2000" dirty="0"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latin typeface="+mn-lt"/>
              </a:defRPr>
            </a:lvl2pPr>
            <a:lvl3pPr marL="914400" indent="0">
              <a:buNone/>
              <a:defRPr sz="2000">
                <a:latin typeface="+mn-lt"/>
              </a:defRPr>
            </a:lvl3pPr>
            <a:lvl4pPr marL="1371600" indent="0">
              <a:buNone/>
              <a:defRPr sz="2000">
                <a:latin typeface="+mn-lt"/>
              </a:defRPr>
            </a:lvl4pPr>
            <a:lvl5pPr marL="1828800" indent="0">
              <a:buNone/>
              <a:defRPr sz="2000">
                <a:latin typeface="+mn-lt"/>
              </a:defRPr>
            </a:lvl5pPr>
          </a:lstStyle>
          <a:p>
            <a:endParaRPr lang="ru-RU" sz="2000" dirty="0">
              <a:latin typeface="+mj-lt"/>
              <a:ea typeface="Montserrat Light" charset="0"/>
              <a:cs typeface="Arial" panose="020B0604020202020204" pitchFamily="34" charset="0"/>
            </a:endParaRP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1DA81546-C5A7-480A-A8EA-B74FB76D0C1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54974" y="3623427"/>
            <a:ext cx="2784505" cy="305499"/>
          </a:xfrm>
        </p:spPr>
        <p:txBody>
          <a:bodyPr>
            <a:normAutofit/>
          </a:bodyPr>
          <a:lstStyle>
            <a:lvl1pPr marL="0" indent="0">
              <a:buNone/>
              <a:defRPr lang="ru-RU" sz="2000" dirty="0"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latin typeface="+mn-lt"/>
              </a:defRPr>
            </a:lvl2pPr>
            <a:lvl3pPr marL="914400" indent="0">
              <a:buNone/>
              <a:defRPr sz="2000">
                <a:latin typeface="+mn-lt"/>
              </a:defRPr>
            </a:lvl3pPr>
            <a:lvl4pPr marL="1371600" indent="0">
              <a:buNone/>
              <a:defRPr sz="2000">
                <a:latin typeface="+mn-lt"/>
              </a:defRPr>
            </a:lvl4pPr>
            <a:lvl5pPr marL="1828800" indent="0">
              <a:buNone/>
              <a:defRPr sz="2000">
                <a:latin typeface="+mn-lt"/>
              </a:defRPr>
            </a:lvl5pPr>
          </a:lstStyle>
          <a:p>
            <a:endParaRPr lang="ru-RU" sz="2000" dirty="0">
              <a:latin typeface="+mj-lt"/>
              <a:ea typeface="Montserrat Light" charset="0"/>
              <a:cs typeface="Arial" panose="020B0604020202020204" pitchFamily="34" charset="0"/>
            </a:endParaRP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4059C537-386D-4305-A251-55441944CE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48433" y="2523893"/>
            <a:ext cx="4789134" cy="410666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173151"/>
                </a:solidFill>
                <a:latin typeface="+mn-lt"/>
              </a:defRPr>
            </a:lvl1pPr>
            <a:lvl2pPr>
              <a:defRPr sz="3600" b="1">
                <a:solidFill>
                  <a:srgbClr val="0176BB"/>
                </a:solidFill>
                <a:latin typeface="+mn-lt"/>
              </a:defRPr>
            </a:lvl2pPr>
            <a:lvl3pPr>
              <a:defRPr sz="3600" b="1">
                <a:solidFill>
                  <a:srgbClr val="0176BB"/>
                </a:solidFill>
                <a:latin typeface="+mn-lt"/>
              </a:defRPr>
            </a:lvl3pPr>
            <a:lvl4pPr>
              <a:defRPr sz="3600" b="1">
                <a:solidFill>
                  <a:srgbClr val="0176BB"/>
                </a:solidFill>
                <a:latin typeface="+mn-lt"/>
              </a:defRPr>
            </a:lvl4pPr>
            <a:lvl5pPr>
              <a:defRPr sz="3600" b="1">
                <a:solidFill>
                  <a:srgbClr val="0176BB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First M. Last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40DCCF97-39F0-4396-BD44-A6BB264CEDB7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1100" b="0"/>
            </a:lvl1pPr>
          </a:lstStyle>
          <a:p>
            <a:fld id="{D2A71D77-168C-4F1C-BA29-2D588C2A101E}" type="datetime1">
              <a:rPr lang="en-US" smtClean="0"/>
              <a:t>8/24/2026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249826-4C72-FC3A-68CF-7A32DED291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5931" y="2369635"/>
            <a:ext cx="3857266" cy="1993447"/>
          </a:xfrm>
          <a:prstGeom prst="rect">
            <a:avLst/>
          </a:prstGeom>
        </p:spPr>
      </p:pic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171D3A22-B231-0100-7095-A4EB5C60F791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725714" rtl="0" eaLnBrk="1" latinLnBrk="0" hangingPunct="1">
              <a:defRPr sz="1300" b="1" i="0" kern="1200">
                <a:solidFill>
                  <a:srgbClr val="588AB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72571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427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14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85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56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28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9995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570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i="0" kern="1200" dirty="0">
                <a:solidFill>
                  <a:srgbClr val="588AB6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Bricker Graydon Wyatt</a:t>
            </a:r>
            <a:r>
              <a:rPr lang="en-US" sz="1100" b="0" dirty="0">
                <a:latin typeface="+mn-lt"/>
              </a:rPr>
              <a:t> LLP © | </a:t>
            </a:r>
            <a:fld id="{D74EEBE0-90DA-9449-945D-BE812F6254A8}" type="slidenum">
              <a:rPr lang="en-US" sz="1100" b="0" smtClean="0">
                <a:latin typeface="+mn-lt"/>
              </a:rPr>
              <a:pPr/>
              <a:t>‹#›</a:t>
            </a:fld>
            <a:endParaRPr lang="en-US" sz="11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0678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Patter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81A4F3-3CF2-4293-96BC-10C62BEAA2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4"/>
          <a:stretch/>
        </p:blipFill>
        <p:spPr>
          <a:xfrm>
            <a:off x="0" y="0"/>
            <a:ext cx="12192000" cy="4029115"/>
          </a:xfrm>
          <a:prstGeom prst="rect">
            <a:avLst/>
          </a:prstGeom>
        </p:spPr>
      </p:pic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AC3DB1D8-C9D7-4F84-A678-196BDF936C06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725714" rtl="0" eaLnBrk="1" latinLnBrk="0" hangingPunct="1">
              <a:defRPr sz="1300" b="1" i="0" kern="1200">
                <a:solidFill>
                  <a:srgbClr val="588AB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72571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427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14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85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56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28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9995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570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i="0" kern="1200" dirty="0">
                <a:solidFill>
                  <a:srgbClr val="588AB6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Bricker Graydon Wyatt</a:t>
            </a:r>
            <a:r>
              <a:rPr lang="en-US" sz="1100" b="0" dirty="0">
                <a:latin typeface="+mn-lt"/>
              </a:rPr>
              <a:t> LLP © | </a:t>
            </a:r>
            <a:fld id="{D74EEBE0-90DA-9449-945D-BE812F6254A8}" type="slidenum">
              <a:rPr lang="en-US" sz="1100" b="0" smtClean="0">
                <a:latin typeface="+mn-lt"/>
              </a:rPr>
              <a:pPr/>
              <a:t>‹#›</a:t>
            </a:fld>
            <a:endParaRPr lang="en-US" sz="1100" b="0" dirty="0">
              <a:latin typeface="+mn-lt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545CFD-099B-4162-9023-DC80DE57CE35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>
            <a:lvl1pPr>
              <a:defRPr sz="1100" b="0"/>
            </a:lvl1pPr>
          </a:lstStyle>
          <a:p>
            <a:fld id="{0DF79E89-B91A-44D0-93A1-881F241652D0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C046752-A598-4101-963C-D4B84E65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43150"/>
            <a:ext cx="10515600" cy="1325563"/>
          </a:xfrm>
        </p:spPr>
        <p:txBody>
          <a:bodyPr>
            <a:normAutofit/>
          </a:bodyPr>
          <a:lstStyle>
            <a:lvl1pPr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Add Title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8158C2-6BB6-2CA2-B1C8-E6A94345B0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08093" y="4791499"/>
            <a:ext cx="2205906" cy="1140019"/>
          </a:xfrm>
          <a:prstGeom prst="rect">
            <a:avLst/>
          </a:prstGeom>
        </p:spPr>
      </p:pic>
      <p:sp>
        <p:nvSpPr>
          <p:cNvPr id="7" name="Text Placeholder 22">
            <a:extLst>
              <a:ext uri="{FF2B5EF4-FFF2-40B4-BE49-F238E27FC236}">
                <a16:creationId xmlns:a16="http://schemas.microsoft.com/office/drawing/2014/main" id="{0FD45CAA-D506-01E2-E334-E20ECDC426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7770" y="4761434"/>
            <a:ext cx="2544407" cy="120015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First M. Last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Bricker Graydon Wyatt </a:t>
            </a:r>
          </a:p>
        </p:txBody>
      </p:sp>
      <p:sp>
        <p:nvSpPr>
          <p:cNvPr id="8" name="Text Placeholder 22">
            <a:extLst>
              <a:ext uri="{FF2B5EF4-FFF2-40B4-BE49-F238E27FC236}">
                <a16:creationId xmlns:a16="http://schemas.microsoft.com/office/drawing/2014/main" id="{F662AB5E-09B2-6952-BF3B-4102131FFF4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96505" y="4769164"/>
            <a:ext cx="2544407" cy="120015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First M. Last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Bricker Graydon Wyatt 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A1BBE93A-F897-9491-61D9-EDCBBCF6A4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62102" y="4772450"/>
            <a:ext cx="2544407" cy="120015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First M. Last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Montserrat Light" charset="0"/>
                <a:cs typeface="Arial" panose="020B0604020202020204" pitchFamily="34" charset="0"/>
              </a:rPr>
              <a:t>Bricker Graydon Wyatt </a:t>
            </a:r>
          </a:p>
        </p:txBody>
      </p:sp>
    </p:spTree>
    <p:extLst>
      <p:ext uri="{BB962C8B-B14F-4D97-AF65-F5344CB8AC3E}">
        <p14:creationId xmlns:p14="http://schemas.microsoft.com/office/powerpoint/2010/main" val="1481475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555FFE8-53E0-4355-AD9A-5A5A2D4E00D7}"/>
              </a:ext>
            </a:extLst>
          </p:cNvPr>
          <p:cNvCxnSpPr/>
          <p:nvPr userDrawn="1"/>
        </p:nvCxnSpPr>
        <p:spPr>
          <a:xfrm>
            <a:off x="6023082" y="1589498"/>
            <a:ext cx="0" cy="3708509"/>
          </a:xfrm>
          <a:prstGeom prst="line">
            <a:avLst/>
          </a:prstGeom>
          <a:ln w="222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8">
            <a:extLst>
              <a:ext uri="{FF2B5EF4-FFF2-40B4-BE49-F238E27FC236}">
                <a16:creationId xmlns:a16="http://schemas.microsoft.com/office/drawing/2014/main" id="{721BF087-A112-4635-A60F-E7ABDD218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658" y="1589498"/>
            <a:ext cx="3866908" cy="370850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4000" b="1" i="0" baseline="0">
                <a:solidFill>
                  <a:srgbClr val="0F2849"/>
                </a:solidFill>
                <a:latin typeface="+mn-lt"/>
                <a:ea typeface="Arial Black" panose="020B0A04020102020204" pitchFamily="34" charset="0"/>
                <a:cs typeface="Arial Black" panose="020B0A04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F0C2F6D6-C9F3-4A5B-B244-7BAE3646CB61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1100" b="0"/>
            </a:lvl1pPr>
          </a:lstStyle>
          <a:p>
            <a:fld id="{43851784-14F6-4FF7-B4A8-53D6856097A3}" type="datetime1">
              <a:rPr lang="en-US" smtClean="0"/>
              <a:t>8/24/2026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54BFAF-F6DD-C721-4E5B-68EEF98AA3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6599" y="2432276"/>
            <a:ext cx="3857266" cy="199344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08ECA7-F6C2-F45F-D92D-09318586CE29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725714" rtl="0" eaLnBrk="1" latinLnBrk="0" hangingPunct="1">
              <a:defRPr sz="1300" b="1" i="0" kern="1200">
                <a:solidFill>
                  <a:srgbClr val="588AB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72571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427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14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85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56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28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9995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570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i="0" kern="1200" dirty="0">
                <a:solidFill>
                  <a:srgbClr val="588AB6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Bricker Graydon Wyatt</a:t>
            </a:r>
            <a:r>
              <a:rPr lang="en-US" sz="1100" b="0" dirty="0">
                <a:latin typeface="+mn-lt"/>
              </a:rPr>
              <a:t> LLP © | </a:t>
            </a:r>
            <a:fld id="{D74EEBE0-90DA-9449-945D-BE812F6254A8}" type="slidenum">
              <a:rPr lang="en-US" sz="1100" b="0" smtClean="0">
                <a:latin typeface="+mn-lt"/>
              </a:rPr>
              <a:pPr/>
              <a:t>‹#›</a:t>
            </a:fld>
            <a:endParaRPr lang="en-US" sz="11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422170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555FFE8-53E0-4355-AD9A-5A5A2D4E00D7}"/>
              </a:ext>
            </a:extLst>
          </p:cNvPr>
          <p:cNvCxnSpPr/>
          <p:nvPr userDrawn="1"/>
        </p:nvCxnSpPr>
        <p:spPr>
          <a:xfrm>
            <a:off x="6023082" y="1589498"/>
            <a:ext cx="0" cy="3708509"/>
          </a:xfrm>
          <a:prstGeom prst="line">
            <a:avLst/>
          </a:prstGeom>
          <a:ln w="222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6F45623-D63B-4D9A-8E68-BFBA15FA81F5}"/>
              </a:ext>
            </a:extLst>
          </p:cNvPr>
          <p:cNvSpPr txBox="1"/>
          <p:nvPr userDrawn="1"/>
        </p:nvSpPr>
        <p:spPr>
          <a:xfrm>
            <a:off x="856211" y="2828835"/>
            <a:ext cx="4397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F284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Thank You</a:t>
            </a:r>
            <a:endParaRPr lang="en-US" sz="7200" b="1" dirty="0">
              <a:solidFill>
                <a:srgbClr val="0F2849"/>
              </a:solidFill>
              <a:latin typeface="+mn-lt"/>
            </a:endParaRPr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B577B387-445B-45EE-9E9A-986030FBCC36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1100" b="0"/>
            </a:lvl1pPr>
          </a:lstStyle>
          <a:p>
            <a:fld id="{8ECBD581-6911-4B60-AE01-C520F5D3A8E2}" type="datetime1">
              <a:rPr lang="en-US" smtClean="0"/>
              <a:t>8/24/2026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E1D1ED-57D1-FFBD-ECA4-6A78635613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74995" y="2432275"/>
            <a:ext cx="3857266" cy="1993447"/>
          </a:xfrm>
          <a:prstGeom prst="rect">
            <a:avLst/>
          </a:prstGeom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208FEC92-269B-AAF4-6ADE-663DCA17EB03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725714" rtl="0" eaLnBrk="1" latinLnBrk="0" hangingPunct="1">
              <a:defRPr sz="1300" b="1" i="0" kern="1200">
                <a:solidFill>
                  <a:srgbClr val="588AB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72571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427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14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85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56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28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9995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570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i="0" kern="1200" dirty="0">
                <a:solidFill>
                  <a:srgbClr val="588AB6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Bricker Graydon Wyatt</a:t>
            </a:r>
            <a:r>
              <a:rPr lang="en-US" sz="1100" b="0" dirty="0">
                <a:latin typeface="+mn-lt"/>
              </a:rPr>
              <a:t> LLP © | </a:t>
            </a:r>
            <a:fld id="{D74EEBE0-90DA-9449-945D-BE812F6254A8}" type="slidenum">
              <a:rPr lang="en-US" sz="1100" b="0" smtClean="0">
                <a:latin typeface="+mn-lt"/>
              </a:rPr>
              <a:pPr/>
              <a:t>‹#›</a:t>
            </a:fld>
            <a:endParaRPr lang="en-US" sz="11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026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Image Bullets 3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3185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47246F-2791-4E30-80D7-006A867CD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D8D8-9FA9-4265-99C2-D462F594B39F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AA0FF1-7CDD-460B-8F20-94827F0E1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40AAE2-69D8-4CB6-B7D5-1A0C653ED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8EA96-2ACE-45EA-B069-6324BE1ABE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227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81A4F3-3CF2-4293-96BC-10C62BEAA2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57" b="33157"/>
          <a:stretch/>
        </p:blipFill>
        <p:spPr>
          <a:xfrm>
            <a:off x="0" y="1566017"/>
            <a:ext cx="12192000" cy="4098799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A3EB84FE-E948-49CC-A8AE-A3F2031C70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52634"/>
            <a:ext cx="10515600" cy="1325563"/>
          </a:xfrm>
        </p:spPr>
        <p:txBody>
          <a:bodyPr>
            <a:normAutofit/>
          </a:bodyPr>
          <a:lstStyle>
            <a:lvl1pPr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D0564511-6D7D-4B76-A217-0234009734F6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1100" b="0"/>
            </a:lvl1pPr>
          </a:lstStyle>
          <a:p>
            <a:fld id="{F5BB7774-89AD-401F-A7CB-D6A8F57F35C1}" type="datetime1">
              <a:rPr lang="en-US" smtClean="0"/>
              <a:t>8/24/2026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8E98E8-FCE3-F4D9-5ECF-C2E19D5DCF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7894" y="256478"/>
            <a:ext cx="2205906" cy="1140019"/>
          </a:xfrm>
          <a:prstGeom prst="rect">
            <a:avLst/>
          </a:prstGeom>
        </p:spPr>
      </p:pic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33EF13A-54A6-F5C9-21EF-07E5A519177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725714" rtl="0" eaLnBrk="1" latinLnBrk="0" hangingPunct="1">
              <a:defRPr sz="1300" b="1" i="0" kern="1200">
                <a:solidFill>
                  <a:srgbClr val="588AB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72571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427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14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85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56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28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9995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570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i="0" kern="1200" dirty="0">
                <a:solidFill>
                  <a:srgbClr val="588AB6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Bricker Graydon Wyatt LLP © | </a:t>
            </a:r>
            <a:fld id="{D74EEBE0-90DA-9449-945D-BE812F6254A8}" type="slidenum">
              <a:rPr lang="en-US" sz="1100" b="0" i="0" kern="1200" smtClean="0">
                <a:solidFill>
                  <a:srgbClr val="588AB6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1100" b="0" i="0" kern="1200" dirty="0">
              <a:solidFill>
                <a:srgbClr val="588AB6"/>
              </a:solidFill>
              <a:latin typeface="+mn-lt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333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019831-F363-4543-BB95-63E8AA496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57" b="33157"/>
          <a:stretch/>
        </p:blipFill>
        <p:spPr>
          <a:xfrm>
            <a:off x="0" y="1550324"/>
            <a:ext cx="12192000" cy="40987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9DC7CC9-5FE9-ECA5-D422-A97319AF0E98}"/>
              </a:ext>
            </a:extLst>
          </p:cNvPr>
          <p:cNvSpPr/>
          <p:nvPr userDrawn="1"/>
        </p:nvSpPr>
        <p:spPr>
          <a:xfrm>
            <a:off x="0" y="1550324"/>
            <a:ext cx="8868292" cy="40987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921D9A51-54EF-41FF-821C-30F84CA11E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36941"/>
            <a:ext cx="10515600" cy="1325563"/>
          </a:xfrm>
        </p:spPr>
        <p:txBody>
          <a:bodyPr>
            <a:normAutofit/>
          </a:bodyPr>
          <a:lstStyle>
            <a:lvl1pPr>
              <a:defRPr sz="6600" b="1">
                <a:solidFill>
                  <a:srgbClr val="0F2849"/>
                </a:solidFill>
                <a:latin typeface="+mn-lt"/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CC960269-AFBD-43D9-8265-085989B3A9B3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725714" rtl="0" eaLnBrk="1" latinLnBrk="0" hangingPunct="1">
              <a:defRPr sz="1300" b="1" i="0" kern="1200">
                <a:solidFill>
                  <a:srgbClr val="588AB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72571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427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14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85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56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28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9995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570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i="0" kern="1200" dirty="0">
                <a:solidFill>
                  <a:srgbClr val="588AB6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Bricker Graydon Wyatt LLP © | </a:t>
            </a:r>
            <a:fld id="{D74EEBE0-90DA-9449-945D-BE812F6254A8}" type="slidenum">
              <a:rPr lang="en-US" sz="1100" b="0" i="0" kern="1200" smtClean="0">
                <a:solidFill>
                  <a:srgbClr val="588AB6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1100" b="0" i="0" kern="1200" dirty="0">
              <a:solidFill>
                <a:srgbClr val="588AB6"/>
              </a:solidFill>
              <a:latin typeface="+mn-lt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391A3CAC-A1E0-4ED2-B869-BE6C07807337}"/>
              </a:ext>
            </a:extLst>
          </p:cNvPr>
          <p:cNvSpPr>
            <a:spLocks noGrp="1"/>
          </p:cNvSpPr>
          <p:nvPr>
            <p:ph type="dt" sz="half" idx="27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1100" b="0"/>
            </a:lvl1pPr>
          </a:lstStyle>
          <a:p>
            <a:fld id="{ED5DE1D0-8CC5-4418-8EA9-9711CE4A2A64}" type="datetime1">
              <a:rPr lang="en-US" smtClean="0"/>
              <a:t>8/24/2026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741181-C5C3-9F00-B6A1-B53547CC19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7894" y="256478"/>
            <a:ext cx="2205906" cy="114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110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7">
            <a:extLst>
              <a:ext uri="{FF2B5EF4-FFF2-40B4-BE49-F238E27FC236}">
                <a16:creationId xmlns:a16="http://schemas.microsoft.com/office/drawing/2014/main" id="{213D506F-B91F-44DB-BDA3-D7116F08F0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5457" y="648287"/>
            <a:ext cx="9960143" cy="456436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17315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111D60A-0533-4F7E-9E83-29CC6A9AEEA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5457" y="1202729"/>
            <a:ext cx="11122193" cy="456436"/>
          </a:xfrm>
          <a:prstGeom prst="rect">
            <a:avLst/>
          </a:prstGeom>
          <a:noFill/>
          <a:ln>
            <a:noFill/>
          </a:ln>
        </p:spPr>
        <p:txBody>
          <a:bodyPr tIns="0" bIns="0" numCol="1" spcCol="457200" anchor="ctr" anchorCtr="0">
            <a:normAutofit/>
          </a:bodyPr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3200" b="0" i="0" kern="1200" dirty="0">
                <a:solidFill>
                  <a:srgbClr val="173151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600"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600"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60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07F6A8A-981E-4FB8-A66B-8B1B8894C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50" y="1676677"/>
            <a:ext cx="6159988" cy="4679673"/>
          </a:xfrm>
        </p:spPr>
        <p:txBody>
          <a:bodyPr>
            <a:normAutofit/>
          </a:bodyPr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Wingdings" panose="05000000000000000000" pitchFamily="2" charset="2"/>
              <a:buChar char="§"/>
              <a:defRPr sz="2400"/>
            </a:lvl2pPr>
            <a:lvl3pPr marL="1143000" indent="-228600">
              <a:buFont typeface="Wingdings" panose="05000000000000000000" pitchFamily="2" charset="2"/>
              <a:buChar char="§"/>
              <a:defRPr sz="2400"/>
            </a:lvl3pPr>
            <a:lvl4pPr marL="1600200" indent="-228600">
              <a:buFont typeface="Wingdings" panose="05000000000000000000" pitchFamily="2" charset="2"/>
              <a:buChar char="§"/>
              <a:defRPr sz="2400"/>
            </a:lvl4pPr>
            <a:lvl5pPr marL="2057400" indent="-228600">
              <a:buFont typeface="Wingdings" panose="05000000000000000000" pitchFamily="2" charset="2"/>
              <a:buChar char="§"/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E6D84B6-593B-4437-822B-DA9EA39DF74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05420" y="1723185"/>
            <a:ext cx="5486580" cy="51813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 Light" panose="020F0302020204030204"/>
                <a:ea typeface="Open Sans" charset="0"/>
                <a:cs typeface="Arial" panose="020B0604020202020204" pitchFamily="34" charset="0"/>
              </a:rPr>
              <a:t>high-res image, chart or graph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697AD-14CE-43B5-91B2-8F53B4E9D665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07E4A9F5-0ADB-4956-A837-95F685ED298C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C4CCB4-A49A-48C8-BAD3-40CACC7559E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D74EEBE0-90DA-9449-945D-BE812F6254A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7269F3-BDE3-BF72-0237-DB347BF70E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4384" y="543328"/>
            <a:ext cx="1086284" cy="56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53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Sub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7">
            <a:extLst>
              <a:ext uri="{FF2B5EF4-FFF2-40B4-BE49-F238E27FC236}">
                <a16:creationId xmlns:a16="http://schemas.microsoft.com/office/drawing/2014/main" id="{F24FCFA6-F60B-422B-AC88-68B3A51F25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5457" y="648287"/>
            <a:ext cx="9977396" cy="456436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17315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What to Expect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013C66C-9F92-43E5-95C4-3F92427746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5457" y="1202729"/>
            <a:ext cx="11122193" cy="520456"/>
          </a:xfrm>
          <a:prstGeom prst="rect">
            <a:avLst/>
          </a:prstGeom>
          <a:noFill/>
          <a:ln>
            <a:noFill/>
          </a:ln>
        </p:spPr>
        <p:txBody>
          <a:bodyPr tIns="0" bIns="0" numCol="1" spcCol="457200" anchor="ctr" anchorCtr="0">
            <a:normAutofit/>
          </a:bodyPr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3200" b="0" i="0" kern="1200" dirty="0">
                <a:solidFill>
                  <a:srgbClr val="173151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600"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600"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60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E987DF-CF75-4DBD-991F-59F4FED9FC35}"/>
              </a:ext>
            </a:extLst>
          </p:cNvPr>
          <p:cNvCxnSpPr/>
          <p:nvPr userDrawn="1"/>
        </p:nvCxnSpPr>
        <p:spPr>
          <a:xfrm>
            <a:off x="555457" y="1851196"/>
            <a:ext cx="11122193" cy="0"/>
          </a:xfrm>
          <a:prstGeom prst="line">
            <a:avLst/>
          </a:prstGeom>
          <a:ln w="222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CC06AE40-2276-422C-BAB5-89DCDF9DB1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5625" y="1979208"/>
            <a:ext cx="11122025" cy="4216720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>
                <a:latin typeface="+mj-lt"/>
              </a:defRPr>
            </a:lvl1pPr>
            <a:lvl2pPr marL="685800" indent="-228600">
              <a:buFont typeface="Wingdings" panose="05000000000000000000" pitchFamily="2" charset="2"/>
              <a:buChar char="§"/>
              <a:defRPr>
                <a:latin typeface="+mj-lt"/>
              </a:defRPr>
            </a:lvl2pPr>
            <a:lvl3pPr marL="1143000" indent="-228600">
              <a:buFont typeface="Wingdings" panose="05000000000000000000" pitchFamily="2" charset="2"/>
              <a:buChar char="§"/>
              <a:defRPr>
                <a:latin typeface="+mj-lt"/>
              </a:defRPr>
            </a:lvl3pPr>
            <a:lvl4pPr marL="1600200" indent="-228600">
              <a:buFont typeface="Wingdings" panose="05000000000000000000" pitchFamily="2" charset="2"/>
              <a:buChar char="§"/>
              <a:defRPr>
                <a:latin typeface="+mj-lt"/>
              </a:defRPr>
            </a:lvl4pPr>
            <a:lvl5pPr marL="2057400" indent="-228600">
              <a:buFont typeface="Wingdings" panose="05000000000000000000" pitchFamily="2" charset="2"/>
              <a:buChar char="§"/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1980A3-32DD-4269-A64E-0F9219C4C0E0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CDE7A51C-B823-4628-B4CD-266D536E97A2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38EEB0-219D-47B9-9C81-5C8D83681A33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D74EEBE0-90DA-9449-945D-BE812F6254A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8A97E9-4D41-E260-D1CC-C33468FE45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4384" y="543328"/>
            <a:ext cx="1086284" cy="56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23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7">
            <a:extLst>
              <a:ext uri="{FF2B5EF4-FFF2-40B4-BE49-F238E27FC236}">
                <a16:creationId xmlns:a16="http://schemas.microsoft.com/office/drawing/2014/main" id="{046A5AFB-70F2-400E-9F24-F3BD9EFB50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8946" y="769476"/>
            <a:ext cx="9879016" cy="456436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17315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E987DF-CF75-4DBD-991F-59F4FED9FC35}"/>
              </a:ext>
            </a:extLst>
          </p:cNvPr>
          <p:cNvCxnSpPr/>
          <p:nvPr userDrawn="1"/>
        </p:nvCxnSpPr>
        <p:spPr>
          <a:xfrm>
            <a:off x="555457" y="1429139"/>
            <a:ext cx="11122193" cy="0"/>
          </a:xfrm>
          <a:prstGeom prst="line">
            <a:avLst/>
          </a:prstGeom>
          <a:ln w="222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CC06AE40-2276-422C-BAB5-89DCDF9DB1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5625" y="1632368"/>
            <a:ext cx="11122025" cy="4459276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>
                <a:latin typeface="+mj-lt"/>
              </a:defRPr>
            </a:lvl1pPr>
            <a:lvl2pPr marL="685800" indent="-228600">
              <a:buFont typeface="Wingdings" panose="05000000000000000000" pitchFamily="2" charset="2"/>
              <a:buChar char="§"/>
              <a:defRPr>
                <a:latin typeface="+mj-lt"/>
              </a:defRPr>
            </a:lvl2pPr>
            <a:lvl3pPr marL="1143000" indent="-228600">
              <a:buFont typeface="Wingdings" panose="05000000000000000000" pitchFamily="2" charset="2"/>
              <a:buChar char="§"/>
              <a:defRPr>
                <a:latin typeface="+mj-lt"/>
              </a:defRPr>
            </a:lvl3pPr>
            <a:lvl4pPr marL="1600200" indent="-228600">
              <a:buFont typeface="Wingdings" panose="05000000000000000000" pitchFamily="2" charset="2"/>
              <a:buChar char="§"/>
              <a:defRPr>
                <a:latin typeface="+mj-lt"/>
              </a:defRPr>
            </a:lvl4pPr>
            <a:lvl5pPr marL="2057400" indent="-228600">
              <a:buFont typeface="Wingdings" panose="05000000000000000000" pitchFamily="2" charset="2"/>
              <a:buChar char="§"/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33ECD-DC5B-4059-AA7A-EA6DA6B05018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622D1CFB-78FC-4F06-81A6-5DD30C0E32DE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27105D-4D17-42BE-B3CB-A96522ECFCE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D74EEBE0-90DA-9449-945D-BE812F6254A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D37C01-464F-4019-6F45-491D16F871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4384" y="543328"/>
            <a:ext cx="1086284" cy="56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38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E987DF-CF75-4DBD-991F-59F4FED9FC35}"/>
              </a:ext>
            </a:extLst>
          </p:cNvPr>
          <p:cNvCxnSpPr/>
          <p:nvPr userDrawn="1"/>
        </p:nvCxnSpPr>
        <p:spPr>
          <a:xfrm>
            <a:off x="555457" y="1429139"/>
            <a:ext cx="11122193" cy="0"/>
          </a:xfrm>
          <a:prstGeom prst="line">
            <a:avLst/>
          </a:prstGeom>
          <a:ln w="222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CC06AE40-2276-422C-BAB5-89DCDF9DB1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5625" y="1632368"/>
            <a:ext cx="5891357" cy="4459276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>
                <a:latin typeface="+mj-lt"/>
              </a:defRPr>
            </a:lvl1pPr>
            <a:lvl2pPr marL="685800" indent="-228600">
              <a:buFont typeface="Wingdings" panose="05000000000000000000" pitchFamily="2" charset="2"/>
              <a:buChar char="§"/>
              <a:defRPr>
                <a:latin typeface="+mj-lt"/>
              </a:defRPr>
            </a:lvl2pPr>
            <a:lvl3pPr marL="1143000" indent="-228600">
              <a:buFont typeface="Wingdings" panose="05000000000000000000" pitchFamily="2" charset="2"/>
              <a:buChar char="§"/>
              <a:defRPr>
                <a:latin typeface="+mj-lt"/>
              </a:defRPr>
            </a:lvl3pPr>
            <a:lvl4pPr marL="1600200" indent="-228600">
              <a:buFont typeface="Wingdings" panose="05000000000000000000" pitchFamily="2" charset="2"/>
              <a:buChar char="§"/>
              <a:defRPr>
                <a:latin typeface="+mj-lt"/>
              </a:defRPr>
            </a:lvl4pPr>
            <a:lvl5pPr marL="2057400" indent="-228600">
              <a:buFont typeface="Wingdings" panose="05000000000000000000" pitchFamily="2" charset="2"/>
              <a:buChar char="§"/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33ECD-DC5B-4059-AA7A-EA6DA6B05018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AB1914A7-5859-4491-A2A2-234AEFCF27DC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27105D-4D17-42BE-B3CB-A96522ECFCE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D74EEBE0-90DA-9449-945D-BE812F6254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7">
            <a:extLst>
              <a:ext uri="{FF2B5EF4-FFF2-40B4-BE49-F238E27FC236}">
                <a16:creationId xmlns:a16="http://schemas.microsoft.com/office/drawing/2014/main" id="{046A5AFB-70F2-400E-9F24-F3BD9EFB50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8946" y="769476"/>
            <a:ext cx="9965280" cy="456436"/>
          </a:xfrm>
        </p:spPr>
        <p:txBody>
          <a:bodyPr>
            <a:noAutofit/>
          </a:bodyPr>
          <a:lstStyle>
            <a:lvl1pPr>
              <a:defRPr sz="4000" b="1">
                <a:solidFill>
                  <a:srgbClr val="17315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1D5E012-720A-41E0-B3FB-DFFF14BE6E27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6640945" y="1681568"/>
            <a:ext cx="4712855" cy="440694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</a:lstStyle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 Light" panose="020F0302020204030204"/>
                <a:ea typeface="Open Sans" charset="0"/>
                <a:cs typeface="Arial" panose="020B0604020202020204" pitchFamily="34" charset="0"/>
              </a:rPr>
              <a:t>high-res image, chart or graph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C4BA414-A254-758D-041D-42210BADE2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4384" y="543328"/>
            <a:ext cx="1086284" cy="56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73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09E1E3B-D407-4497-9C76-73313C9A08A5}"/>
              </a:ext>
            </a:extLst>
          </p:cNvPr>
          <p:cNvCxnSpPr/>
          <p:nvPr userDrawn="1"/>
        </p:nvCxnSpPr>
        <p:spPr>
          <a:xfrm>
            <a:off x="4167438" y="526152"/>
            <a:ext cx="0" cy="5788923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4DAFCA-9899-4B00-AF67-6787C28C333A}"/>
              </a:ext>
            </a:extLst>
          </p:cNvPr>
          <p:cNvCxnSpPr/>
          <p:nvPr userDrawn="1"/>
        </p:nvCxnSpPr>
        <p:spPr>
          <a:xfrm>
            <a:off x="8087226" y="516350"/>
            <a:ext cx="0" cy="5808250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3EC9887-D293-4328-98BC-3B0F7D4F1F02}"/>
              </a:ext>
            </a:extLst>
          </p:cNvPr>
          <p:cNvSpPr txBox="1">
            <a:spLocks/>
          </p:cNvSpPr>
          <p:nvPr userDrawn="1"/>
        </p:nvSpPr>
        <p:spPr>
          <a:xfrm>
            <a:off x="4419601" y="526152"/>
            <a:ext cx="3419474" cy="14074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numCol="1" spcCol="457200" rtlCol="0" anchor="ctr" anchorCtr="0">
            <a:normAutofit/>
          </a:bodyPr>
          <a:lstStyle>
            <a:lvl1pPr marL="0" marR="0" indent="0" algn="l" defTabSz="4572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i="0" kern="1200" baseline="0">
                <a:solidFill>
                  <a:srgbClr val="588AB6"/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1pPr>
            <a:lvl2pPr marL="457200" indent="0" algn="l" defTabSz="60958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 algn="l" defTabSz="609585" rtl="0" eaLnBrk="1" latinLnBrk="0" hangingPunct="1">
              <a:spcBef>
                <a:spcPct val="20000"/>
              </a:spcBef>
              <a:buFont typeface="Courier New" panose="02070309020205020404" pitchFamily="49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 algn="l" defTabSz="60958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 algn="l" defTabSz="60958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176BB"/>
              </a:solidFill>
              <a:effectLst/>
              <a:uLnTx/>
              <a:uFillTx/>
              <a:latin typeface="+mn-lt"/>
              <a:ea typeface="Open Sans" charset="0"/>
              <a:cs typeface="Arial" panose="020B0604020202020204" pitchFamily="34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19E45338-9395-4187-A48F-69CBA577C452}"/>
              </a:ext>
            </a:extLst>
          </p:cNvPr>
          <p:cNvSpPr txBox="1">
            <a:spLocks/>
          </p:cNvSpPr>
          <p:nvPr userDrawn="1"/>
        </p:nvSpPr>
        <p:spPr>
          <a:xfrm>
            <a:off x="8343901" y="547479"/>
            <a:ext cx="3350292" cy="14074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numCol="1" spcCol="457200" rtlCol="0" anchor="ctr" anchorCtr="0">
            <a:normAutofit/>
          </a:bodyPr>
          <a:lstStyle>
            <a:lvl1pPr marL="0" marR="0" indent="0" algn="l" defTabSz="4572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i="0" kern="1200" baseline="0">
                <a:solidFill>
                  <a:srgbClr val="588AB6"/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1pPr>
            <a:lvl2pPr marL="457200" indent="0" algn="l" defTabSz="60958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 algn="l" defTabSz="609585" rtl="0" eaLnBrk="1" latinLnBrk="0" hangingPunct="1">
              <a:spcBef>
                <a:spcPct val="20000"/>
              </a:spcBef>
              <a:buFont typeface="Courier New" panose="02070309020205020404" pitchFamily="49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 algn="l" defTabSz="60958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 algn="l" defTabSz="60958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176BB"/>
              </a:solidFill>
              <a:effectLst/>
              <a:uLnTx/>
              <a:uFillTx/>
              <a:latin typeface="+mn-lt"/>
              <a:ea typeface="Open Sans" charset="0"/>
              <a:cs typeface="Arial" panose="020B0604020202020204" pitchFamily="34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0964ABA-876C-47A8-ABB3-F03B89260F97}"/>
              </a:ext>
            </a:extLst>
          </p:cNvPr>
          <p:cNvSpPr txBox="1">
            <a:spLocks/>
          </p:cNvSpPr>
          <p:nvPr userDrawn="1"/>
        </p:nvSpPr>
        <p:spPr>
          <a:xfrm>
            <a:off x="495300" y="516627"/>
            <a:ext cx="3419474" cy="14074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numCol="1" spcCol="457200" rtlCol="0" anchor="ctr" anchorCtr="0">
            <a:normAutofit/>
          </a:bodyPr>
          <a:lstStyle>
            <a:lvl1pPr marL="0" marR="0" indent="0" algn="l" defTabSz="4572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i="0" kern="1200" baseline="0">
                <a:solidFill>
                  <a:srgbClr val="588AB6"/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1pPr>
            <a:lvl2pPr marL="457200" indent="0" algn="l" defTabSz="60958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 algn="l" defTabSz="609585" rtl="0" eaLnBrk="1" latinLnBrk="0" hangingPunct="1">
              <a:spcBef>
                <a:spcPct val="20000"/>
              </a:spcBef>
              <a:buFont typeface="Courier New" panose="02070309020205020404" pitchFamily="49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 algn="l" defTabSz="60958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 algn="l" defTabSz="609585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176BB"/>
              </a:solidFill>
              <a:effectLst/>
              <a:uLnTx/>
              <a:uFillTx/>
              <a:latin typeface="+mn-lt"/>
              <a:ea typeface="Open Sans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B07F4A5-4BB3-48A4-9432-BED14434BA40}"/>
              </a:ext>
            </a:extLst>
          </p:cNvPr>
          <p:cNvCxnSpPr/>
          <p:nvPr userDrawn="1"/>
        </p:nvCxnSpPr>
        <p:spPr>
          <a:xfrm>
            <a:off x="4167438" y="526152"/>
            <a:ext cx="0" cy="5788923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56FCCF4-375F-459A-933B-00E3761AF6FA}"/>
              </a:ext>
            </a:extLst>
          </p:cNvPr>
          <p:cNvCxnSpPr/>
          <p:nvPr userDrawn="1"/>
        </p:nvCxnSpPr>
        <p:spPr>
          <a:xfrm>
            <a:off x="8087226" y="516350"/>
            <a:ext cx="0" cy="5808250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6564F8A-26EA-41F0-B0A5-3628628247EC}"/>
              </a:ext>
            </a:extLst>
          </p:cNvPr>
          <p:cNvCxnSpPr/>
          <p:nvPr userDrawn="1"/>
        </p:nvCxnSpPr>
        <p:spPr>
          <a:xfrm>
            <a:off x="4167438" y="526152"/>
            <a:ext cx="0" cy="5788923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9745C7A-2F6E-49C8-824A-64DCE986F9F5}"/>
              </a:ext>
            </a:extLst>
          </p:cNvPr>
          <p:cNvCxnSpPr/>
          <p:nvPr userDrawn="1"/>
        </p:nvCxnSpPr>
        <p:spPr>
          <a:xfrm>
            <a:off x="8087226" y="516350"/>
            <a:ext cx="0" cy="5808250"/>
          </a:xfrm>
          <a:prstGeom prst="line">
            <a:avLst/>
          </a:prstGeom>
          <a:noFill/>
          <a:ln w="222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</p:cxn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8A63808E-07F8-4F9E-ACE8-74F5CF5AC5E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51631" y="2152691"/>
            <a:ext cx="3359133" cy="397501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 sz="3600" b="1">
                <a:solidFill>
                  <a:srgbClr val="0176BB"/>
                </a:solidFill>
                <a:latin typeface="+mn-lt"/>
              </a:defRPr>
            </a:lvl2pPr>
            <a:lvl3pPr>
              <a:defRPr sz="3600" b="1">
                <a:solidFill>
                  <a:srgbClr val="0176BB"/>
                </a:solidFill>
                <a:latin typeface="+mn-lt"/>
              </a:defRPr>
            </a:lvl3pPr>
            <a:lvl4pPr>
              <a:defRPr sz="3600" b="1">
                <a:solidFill>
                  <a:srgbClr val="0176BB"/>
                </a:solidFill>
                <a:latin typeface="+mn-lt"/>
              </a:defRPr>
            </a:lvl4pPr>
            <a:lvl5pPr>
              <a:defRPr sz="3600" b="1">
                <a:solidFill>
                  <a:srgbClr val="0176BB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C1386C2C-8E2C-41A4-90A5-71E744E5233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47766" y="2152691"/>
            <a:ext cx="3359133" cy="397501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 sz="3600" b="1">
                <a:solidFill>
                  <a:srgbClr val="0176BB"/>
                </a:solidFill>
                <a:latin typeface="+mn-lt"/>
              </a:defRPr>
            </a:lvl2pPr>
            <a:lvl3pPr>
              <a:defRPr sz="3600" b="1">
                <a:solidFill>
                  <a:srgbClr val="0176BB"/>
                </a:solidFill>
                <a:latin typeface="+mn-lt"/>
              </a:defRPr>
            </a:lvl3pPr>
            <a:lvl4pPr>
              <a:defRPr sz="3600" b="1">
                <a:solidFill>
                  <a:srgbClr val="0176BB"/>
                </a:solidFill>
                <a:latin typeface="+mn-lt"/>
              </a:defRPr>
            </a:lvl4pPr>
            <a:lvl5pPr>
              <a:defRPr sz="3600" b="1">
                <a:solidFill>
                  <a:srgbClr val="0176BB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155E3BB5-39B6-4752-96C8-BE2E517C432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02633" y="2152691"/>
            <a:ext cx="3359133" cy="397501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 sz="3600" b="1">
                <a:solidFill>
                  <a:srgbClr val="0176BB"/>
                </a:solidFill>
                <a:latin typeface="+mn-lt"/>
              </a:defRPr>
            </a:lvl2pPr>
            <a:lvl3pPr>
              <a:defRPr sz="3600" b="1">
                <a:solidFill>
                  <a:srgbClr val="0176BB"/>
                </a:solidFill>
                <a:latin typeface="+mn-lt"/>
              </a:defRPr>
            </a:lvl3pPr>
            <a:lvl4pPr>
              <a:defRPr sz="3600" b="1">
                <a:solidFill>
                  <a:srgbClr val="0176BB"/>
                </a:solidFill>
                <a:latin typeface="+mn-lt"/>
              </a:defRPr>
            </a:lvl4pPr>
            <a:lvl5pPr>
              <a:defRPr sz="3600" b="1">
                <a:solidFill>
                  <a:srgbClr val="0176BB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0" name="Slide Number Placeholder 4">
            <a:extLst>
              <a:ext uri="{FF2B5EF4-FFF2-40B4-BE49-F238E27FC236}">
                <a16:creationId xmlns:a16="http://schemas.microsoft.com/office/drawing/2014/main" id="{5B322EA8-7DF2-40E8-BDAA-7B3BEC3CDA4B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725714" rtl="0" eaLnBrk="1" latinLnBrk="0" hangingPunct="1">
              <a:defRPr sz="1300" b="1" i="0" kern="1200">
                <a:solidFill>
                  <a:srgbClr val="588AB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72571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427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14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2854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56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281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79995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5708" algn="l" defTabSz="725714" rtl="0" eaLnBrk="1" latinLnBrk="0" hangingPunct="1">
              <a:defRPr sz="28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176BB"/>
              </a:solidFill>
              <a:latin typeface="+mj-lt"/>
            </a:endParaRPr>
          </a:p>
        </p:txBody>
      </p:sp>
      <p:sp>
        <p:nvSpPr>
          <p:cNvPr id="41" name="Text Placeholder 33">
            <a:extLst>
              <a:ext uri="{FF2B5EF4-FFF2-40B4-BE49-F238E27FC236}">
                <a16:creationId xmlns:a16="http://schemas.microsoft.com/office/drawing/2014/main" id="{0FEB4A8A-6760-4FD0-B792-BD9553454F3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48925" y="730293"/>
            <a:ext cx="2966864" cy="988723"/>
          </a:xfrm>
        </p:spPr>
        <p:txBody>
          <a:bodyPr/>
          <a:lstStyle>
            <a:lvl1pPr marL="0" indent="0">
              <a:buNone/>
              <a:defRPr b="1">
                <a:solidFill>
                  <a:srgbClr val="173151"/>
                </a:solidFill>
              </a:defRPr>
            </a:lvl1pPr>
            <a:lvl2pPr marL="457200" indent="0">
              <a:buNone/>
              <a:defRPr b="1">
                <a:solidFill>
                  <a:srgbClr val="0176BB"/>
                </a:solidFill>
              </a:defRPr>
            </a:lvl2pPr>
            <a:lvl3pPr marL="914400" indent="0">
              <a:buNone/>
              <a:defRPr b="1">
                <a:solidFill>
                  <a:srgbClr val="0176BB"/>
                </a:solidFill>
              </a:defRPr>
            </a:lvl3pPr>
            <a:lvl4pPr marL="1371600" indent="0">
              <a:buNone/>
              <a:defRPr b="1">
                <a:solidFill>
                  <a:srgbClr val="0176BB"/>
                </a:solidFill>
              </a:defRPr>
            </a:lvl4pPr>
            <a:lvl5pPr marL="1828800" indent="0">
              <a:buNone/>
              <a:defRPr b="1">
                <a:solidFill>
                  <a:srgbClr val="0176BB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3" name="Text Placeholder 33">
            <a:extLst>
              <a:ext uri="{FF2B5EF4-FFF2-40B4-BE49-F238E27FC236}">
                <a16:creationId xmlns:a16="http://schemas.microsoft.com/office/drawing/2014/main" id="{688B2333-C31B-4676-9D25-54CD8273C0B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643900" y="725976"/>
            <a:ext cx="2966864" cy="988723"/>
          </a:xfrm>
        </p:spPr>
        <p:txBody>
          <a:bodyPr/>
          <a:lstStyle>
            <a:lvl1pPr marL="0" indent="0">
              <a:buNone/>
              <a:defRPr b="1">
                <a:solidFill>
                  <a:srgbClr val="173151"/>
                </a:solidFill>
              </a:defRPr>
            </a:lvl1pPr>
            <a:lvl2pPr marL="457200" indent="0">
              <a:buNone/>
              <a:defRPr b="1">
                <a:solidFill>
                  <a:srgbClr val="0176BB"/>
                </a:solidFill>
              </a:defRPr>
            </a:lvl2pPr>
            <a:lvl3pPr marL="914400" indent="0">
              <a:buNone/>
              <a:defRPr b="1">
                <a:solidFill>
                  <a:srgbClr val="0176BB"/>
                </a:solidFill>
              </a:defRPr>
            </a:lvl3pPr>
            <a:lvl4pPr marL="1371600" indent="0">
              <a:buNone/>
              <a:defRPr b="1">
                <a:solidFill>
                  <a:srgbClr val="0176BB"/>
                </a:solidFill>
              </a:defRPr>
            </a:lvl4pPr>
            <a:lvl5pPr marL="1828800" indent="0">
              <a:buNone/>
              <a:defRPr b="1">
                <a:solidFill>
                  <a:srgbClr val="0176BB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4" name="Text Placeholder 33">
            <a:extLst>
              <a:ext uri="{FF2B5EF4-FFF2-40B4-BE49-F238E27FC236}">
                <a16:creationId xmlns:a16="http://schemas.microsoft.com/office/drawing/2014/main" id="{979B1673-C013-4447-9912-4C2EC779954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535615" y="756828"/>
            <a:ext cx="2966864" cy="988723"/>
          </a:xfrm>
        </p:spPr>
        <p:txBody>
          <a:bodyPr/>
          <a:lstStyle>
            <a:lvl1pPr marL="0" indent="0">
              <a:buNone/>
              <a:defRPr b="1">
                <a:solidFill>
                  <a:srgbClr val="173151"/>
                </a:solidFill>
              </a:defRPr>
            </a:lvl1pPr>
            <a:lvl2pPr marL="457200" indent="0">
              <a:buNone/>
              <a:defRPr b="1">
                <a:solidFill>
                  <a:srgbClr val="0176BB"/>
                </a:solidFill>
              </a:defRPr>
            </a:lvl2pPr>
            <a:lvl3pPr marL="914400" indent="0">
              <a:buNone/>
              <a:defRPr b="1">
                <a:solidFill>
                  <a:srgbClr val="0176BB"/>
                </a:solidFill>
              </a:defRPr>
            </a:lvl3pPr>
            <a:lvl4pPr marL="1371600" indent="0">
              <a:buNone/>
              <a:defRPr b="1">
                <a:solidFill>
                  <a:srgbClr val="0176BB"/>
                </a:solidFill>
              </a:defRPr>
            </a:lvl4pPr>
            <a:lvl5pPr marL="1828800" indent="0">
              <a:buNone/>
              <a:defRPr b="1">
                <a:solidFill>
                  <a:srgbClr val="0176BB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E0075-CACA-4953-8806-FFD8824C4504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39C71FB9-C0AD-48B9-A081-734E454EC508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868313-7C6B-4226-84E4-69BD49C6FCE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D74EEBE0-90DA-9449-945D-BE812F6254A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572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7E75CF3-5350-4A15-9E04-58AF4FAD6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563009E-EA3D-4470-9D0E-CAD537C74B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rgbClr val="588AB6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D58738-F906-4A0F-B633-E836A7D028AC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F2F9AD8-DC5A-47D2-8188-C3E8DFF379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 b="1" i="0">
                <a:solidFill>
                  <a:srgbClr val="588AB6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4EEBE0-90DA-9449-945D-BE812F6254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51EEB4A-5A5F-49BC-93DD-3191CFCD2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625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9" r:id="rId3"/>
    <p:sldLayoutId id="2147483670" r:id="rId4"/>
    <p:sldLayoutId id="2147483650" r:id="rId5"/>
    <p:sldLayoutId id="2147483651" r:id="rId6"/>
    <p:sldLayoutId id="2147483665" r:id="rId7"/>
    <p:sldLayoutId id="2147483671" r:id="rId8"/>
    <p:sldLayoutId id="2147483652" r:id="rId9"/>
    <p:sldLayoutId id="2147483654" r:id="rId10"/>
    <p:sldLayoutId id="2147483666" r:id="rId11"/>
    <p:sldLayoutId id="2147483667" r:id="rId12"/>
    <p:sldLayoutId id="2147483653" r:id="rId13"/>
    <p:sldLayoutId id="2147483658" r:id="rId14"/>
    <p:sldLayoutId id="2147483672" r:id="rId15"/>
    <p:sldLayoutId id="2147483673" r:id="rId16"/>
    <p:sldLayoutId id="2147483661" r:id="rId17"/>
    <p:sldLayoutId id="2147483662" r:id="rId18"/>
    <p:sldLayoutId id="2147483668" r:id="rId19"/>
    <p:sldLayoutId id="2147483659" r:id="rId20"/>
    <p:sldLayoutId id="2147483660" r:id="rId21"/>
    <p:sldLayoutId id="2147483674" r:id="rId22"/>
    <p:sldLayoutId id="2147483675" r:id="rId2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2ahUKEwjoo436qKbZAhVFslMKHaAeA1MQjRx6BAgAEAY&amp;url=https://wolfsdorf.com/news/thought-leaders-corporate-immigration-2017-qa/&amp;psig=AOvVaw19uELZMTA_VPDLGz1Tz9_c&amp;ust=1518729103558926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10A2FF0-EE0A-EA0F-6C3D-90686984A39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8200" y="5793065"/>
            <a:ext cx="4425891" cy="1463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August 27, 2026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0CCAE1D-D829-CD34-4D36-27D64A929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Hot Topics in </a:t>
            </a:r>
            <a:br>
              <a:rPr lang="en-US" dirty="0"/>
            </a:br>
            <a:r>
              <a:rPr lang="en-US" dirty="0"/>
              <a:t>Employee Benefits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A87711-67CB-7825-8350-5F7A3831B16D}"/>
              </a:ext>
            </a:extLst>
          </p:cNvPr>
          <p:cNvSpPr/>
          <p:nvPr/>
        </p:nvSpPr>
        <p:spPr>
          <a:xfrm>
            <a:off x="9012117" y="195920"/>
            <a:ext cx="1086105" cy="1326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04A731-CCC0-120C-A130-7A2360F21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101" y="322633"/>
            <a:ext cx="1573861" cy="1573861"/>
          </a:xfrm>
          <a:prstGeom prst="ellipse">
            <a:avLst/>
          </a:prstGeom>
          <a:ln w="57150">
            <a:solidFill>
              <a:srgbClr val="0176BB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E912033-5A8B-F222-45FA-ABC55B7896EB}"/>
              </a:ext>
            </a:extLst>
          </p:cNvPr>
          <p:cNvSpPr txBox="1"/>
          <p:nvPr/>
        </p:nvSpPr>
        <p:spPr>
          <a:xfrm>
            <a:off x="8807657" y="2005931"/>
            <a:ext cx="2581130" cy="54318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Lyndsey Barnett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D2AFE6-E0FC-58DC-18C8-FEF10D2BBC98}"/>
              </a:ext>
            </a:extLst>
          </p:cNvPr>
          <p:cNvSpPr txBox="1"/>
          <p:nvPr/>
        </p:nvSpPr>
        <p:spPr>
          <a:xfrm>
            <a:off x="8316185" y="2576552"/>
            <a:ext cx="34537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Partner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lbarnett@bricker.com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513.629.2817</a:t>
            </a:r>
          </a:p>
          <a:p>
            <a:endParaRPr lang="en-US" sz="1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8" name="Picture 17" descr="Oak Ridge National Laboratory - The National LaboratoriesThe National Laboratories">
            <a:extLst>
              <a:ext uri="{FF2B5EF4-FFF2-40B4-BE49-F238E27FC236}">
                <a16:creationId xmlns:a16="http://schemas.microsoft.com/office/drawing/2014/main" id="{1980B8AE-41AE-A544-6C86-53FE18D99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769" y="4220218"/>
            <a:ext cx="1887416" cy="157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740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48612-1DD5-4C00-F33C-CD6B5E8F2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5F7C80D-F205-5EDD-53EF-8DDC4CC9C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8651188" cy="809171"/>
          </a:xfrm>
        </p:spPr>
        <p:txBody>
          <a:bodyPr/>
          <a:lstStyle/>
          <a:p>
            <a:r>
              <a:rPr lang="en-US" dirty="0"/>
              <a:t>Expanded Fee Disclosure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947672"/>
            <a:ext cx="3749039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DC63F"/>
                </a:solidFill>
                <a:latin typeface="Aptos Display"/>
              </a:rPr>
              <a:t>INFORMATION TO BE DISCLOSED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423160"/>
            <a:ext cx="41148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8DC63F"/>
                </a:solidFill>
                <a:latin typeface="Aptos Display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7" y="2423160"/>
            <a:ext cx="2788920" cy="3474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73151"/>
                </a:solidFill>
                <a:latin typeface="Aptos Display"/>
              </a:rPr>
              <a:t>Services provided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3383280"/>
            <a:ext cx="41148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8DC63F"/>
                </a:solidFill>
                <a:latin typeface="Aptos Display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7007" y="3383280"/>
            <a:ext cx="2788920" cy="3474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73151"/>
                </a:solidFill>
                <a:latin typeface="Aptos Display"/>
              </a:rPr>
              <a:t>Fiduciary status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08" y="4343399"/>
            <a:ext cx="41148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8DC63F"/>
                </a:solidFill>
                <a:latin typeface="Aptos Display"/>
              </a:rPr>
              <a:t>03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07007" y="4343399"/>
            <a:ext cx="2788920" cy="3474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73151"/>
                </a:solidFill>
                <a:latin typeface="Aptos Display"/>
              </a:rPr>
              <a:t>Compensation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07007" y="4690871"/>
            <a:ext cx="2788920" cy="51206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262626"/>
                </a:solidFill>
                <a:latin typeface="Aptos Display"/>
              </a:rPr>
              <a:t>Direct and indirect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160520" y="1554480"/>
            <a:ext cx="0" cy="347472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526280" y="2423160"/>
            <a:ext cx="41148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8DC63F"/>
                </a:solidFill>
                <a:latin typeface="Aptos Display"/>
              </a:rPr>
              <a:t>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83480" y="2423160"/>
            <a:ext cx="2606040" cy="3474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73151"/>
                </a:solidFill>
                <a:latin typeface="Aptos Display"/>
              </a:rPr>
              <a:t>Method &amp; manner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770632"/>
            <a:ext cx="2606040" cy="51206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262626"/>
                </a:solidFill>
                <a:latin typeface="Aptos Display"/>
              </a:rPr>
              <a:t>How compensation is paid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6280" y="3657600"/>
            <a:ext cx="41148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8DC63F"/>
                </a:solidFill>
                <a:latin typeface="Aptos Display"/>
              </a:rPr>
              <a:t>05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3657600"/>
            <a:ext cx="2606040" cy="3474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73151"/>
                </a:solidFill>
                <a:latin typeface="Aptos Display"/>
              </a:rPr>
              <a:t>Affiliate payments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4005072"/>
            <a:ext cx="2606040" cy="51206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262626"/>
                </a:solidFill>
                <a:latin typeface="Aptos Display"/>
              </a:rPr>
              <a:t>Compensation between affiliates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7818120" y="1554480"/>
            <a:ext cx="0" cy="347472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339328" y="1728215"/>
            <a:ext cx="242316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DC63F"/>
                </a:solidFill>
                <a:latin typeface="Aptos Display"/>
              </a:rPr>
              <a:t>TIMING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93609" y="2249422"/>
            <a:ext cx="256032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>
                <a:solidFill>
                  <a:srgbClr val="173151"/>
                </a:solidFill>
                <a:latin typeface="Aptos Display"/>
              </a:rPr>
              <a:t>IN ADVANCE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93609" y="2660903"/>
            <a:ext cx="2560320" cy="7132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>
                <a:solidFill>
                  <a:srgbClr val="262626"/>
                </a:solidFill>
                <a:latin typeface="Aptos Display"/>
              </a:rPr>
              <a:t>Before the contract
is entered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458201" y="3557015"/>
            <a:ext cx="2212848" cy="36576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8293609" y="3895343"/>
            <a:ext cx="256032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500" b="1">
                <a:solidFill>
                  <a:srgbClr val="8DC63F"/>
                </a:solidFill>
                <a:latin typeface="Aptos Display"/>
              </a:rPr>
              <a:t>60 DAYS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93609" y="4379975"/>
            <a:ext cx="2560320" cy="8229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>
                <a:solidFill>
                  <a:srgbClr val="262626"/>
                </a:solidFill>
                <a:latin typeface="Aptos Display"/>
              </a:rPr>
              <a:t>To disclose changes after
the provider learns of them</a:t>
            </a:r>
          </a:p>
        </p:txBody>
      </p:sp>
    </p:spTree>
    <p:extLst>
      <p:ext uri="{BB962C8B-B14F-4D97-AF65-F5344CB8AC3E}">
        <p14:creationId xmlns:p14="http://schemas.microsoft.com/office/powerpoint/2010/main" val="2668394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D1C56-CC68-7121-CFEF-0D9919CBC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AB77C3-4CE6-AAA2-7F7C-1AC81F432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8651188" cy="809171"/>
          </a:xfrm>
        </p:spPr>
        <p:txBody>
          <a:bodyPr/>
          <a:lstStyle/>
          <a:p>
            <a:r>
              <a:rPr lang="en-US"/>
              <a:t>PBM Transparency – What’s Coming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6502" y="1677953"/>
            <a:ext cx="310896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DC63F"/>
                </a:solidFill>
                <a:latin typeface="Aptos Display"/>
              </a:rPr>
              <a:t>REPORTING CADENCE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052857"/>
            <a:ext cx="2651760" cy="7498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000" b="1">
                <a:solidFill>
                  <a:srgbClr val="173151"/>
                </a:solidFill>
                <a:latin typeface="Aptos Display"/>
              </a:rPr>
              <a:t>2×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4672" y="2820953"/>
            <a:ext cx="2606040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6B727A"/>
                </a:solidFill>
                <a:latin typeface="Aptos Display"/>
              </a:rPr>
              <a:t>per year minimum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3584448" y="1600200"/>
            <a:ext cx="0" cy="164592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913632" y="1810512"/>
            <a:ext cx="2880360" cy="5943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>
                <a:solidFill>
                  <a:srgbClr val="8DC63F"/>
                </a:solidFill>
                <a:latin typeface="Aptos Display"/>
              </a:rPr>
              <a:t>QUARTERLY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13632" y="2523744"/>
            <a:ext cx="2880360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6B727A"/>
                </a:solidFill>
                <a:latin typeface="Aptos Display"/>
              </a:rPr>
              <a:t>if the plan asks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059168" y="1600200"/>
            <a:ext cx="0" cy="164592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434072" y="1805942"/>
            <a:ext cx="324612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DC63F"/>
                </a:solidFill>
                <a:latin typeface="Aptos Display"/>
              </a:rPr>
              <a:t>REPORT CONTENTS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52359" y="2235709"/>
            <a:ext cx="3200400" cy="10241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dirty="0">
                <a:solidFill>
                  <a:srgbClr val="173151"/>
                </a:solidFill>
                <a:latin typeface="Aptos Display"/>
              </a:rPr>
              <a:t>Drug costs
Spending
Rebates &amp; discounts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9808" y="3538728"/>
            <a:ext cx="10058400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68096" y="4119147"/>
            <a:ext cx="320040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DC63F"/>
                </a:solidFill>
                <a:latin typeface="Aptos Display"/>
              </a:rPr>
              <a:t>EFFECTIVE FOR PLAN YEARS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9808" y="4512339"/>
            <a:ext cx="3246120" cy="60350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>
                <a:solidFill>
                  <a:srgbClr val="173151"/>
                </a:solidFill>
                <a:latin typeface="Aptos Display"/>
              </a:rPr>
              <a:t>August 3, 2028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15968" y="4119147"/>
            <a:ext cx="310896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DC63F"/>
                </a:solidFill>
                <a:latin typeface="Aptos Display"/>
              </a:rPr>
              <a:t>CALENDAR-YEAR PLANS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4512339"/>
            <a:ext cx="3246120" cy="60350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>
                <a:solidFill>
                  <a:srgbClr val="173151"/>
                </a:solidFill>
                <a:latin typeface="Aptos Display"/>
              </a:rPr>
              <a:t>January 1, 2029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90688" y="4119147"/>
            <a:ext cx="283464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DC63F"/>
                </a:solidFill>
                <a:latin typeface="Aptos Display"/>
              </a:rPr>
              <a:t>DOL FORMAT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0" y="4512339"/>
            <a:ext cx="2926080" cy="676656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73151"/>
                </a:solidFill>
                <a:latin typeface="Aptos Display"/>
              </a:rPr>
              <a:t>Within 18 months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86384" y="5353587"/>
            <a:ext cx="9985248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73151"/>
                </a:solidFill>
                <a:latin typeface="Aptos Display"/>
              </a:rPr>
              <a:t>Congressional mandate: </a:t>
            </a:r>
            <a:r>
              <a:rPr sz="1600" b="1" dirty="0" err="1">
                <a:solidFill>
                  <a:srgbClr val="173151"/>
                </a:solidFill>
                <a:latin typeface="Aptos Display"/>
              </a:rPr>
              <a:t>PBMs</a:t>
            </a:r>
            <a:r>
              <a:rPr sz="1600" b="1" dirty="0">
                <a:solidFill>
                  <a:srgbClr val="173151"/>
                </a:solidFill>
                <a:latin typeface="Aptos Display"/>
              </a:rPr>
              <a:t> must open the books on drug pricing</a:t>
            </a:r>
          </a:p>
        </p:txBody>
      </p:sp>
    </p:spTree>
    <p:extLst>
      <p:ext uri="{BB962C8B-B14F-4D97-AF65-F5344CB8AC3E}">
        <p14:creationId xmlns:p14="http://schemas.microsoft.com/office/powerpoint/2010/main" val="2469595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84BAA-CBAF-5562-BD68-3B0F0B445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831759-D910-AD2E-E7DF-5E48B8729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8651188" cy="809171"/>
          </a:xfrm>
        </p:spPr>
        <p:txBody>
          <a:bodyPr/>
          <a:lstStyle/>
          <a:p>
            <a:r>
              <a:rPr lang="en-US"/>
              <a:t>PBM Transparency – What You’ll See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755394"/>
            <a:ext cx="292608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DC63F"/>
                </a:solidFill>
                <a:latin typeface="Aptos Display"/>
              </a:rPr>
              <a:t>PLAN SIZE DETERMINES DETAIL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157730"/>
            <a:ext cx="2377440" cy="7315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800" b="1">
                <a:solidFill>
                  <a:srgbClr val="173151"/>
                </a:solidFill>
                <a:latin typeface="Aptos Display"/>
              </a:rPr>
              <a:t>100+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2889250"/>
            <a:ext cx="2834640" cy="6217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262626"/>
                </a:solidFill>
                <a:latin typeface="Aptos Display"/>
              </a:rPr>
              <a:t>participants receive
drug-level detail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3648202"/>
            <a:ext cx="2926080" cy="11155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73151"/>
                </a:solidFill>
                <a:latin typeface="Aptos Display"/>
              </a:rPr>
              <a:t>Plan paid
PBM kept
Pharmacy received</a:t>
            </a:r>
          </a:p>
        </p:txBody>
      </p:sp>
      <p:cxnSp>
        <p:nvCxnSpPr>
          <p:cNvPr id="9" name="Connector 8"/>
          <p:cNvCxnSpPr>
            <a:cxnSpLocks/>
          </p:cNvCxnSpPr>
          <p:nvPr/>
        </p:nvCxnSpPr>
        <p:spPr>
          <a:xfrm>
            <a:off x="3794760" y="1417320"/>
            <a:ext cx="0" cy="375793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06240" y="1773682"/>
            <a:ext cx="288036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DC63F"/>
                </a:solidFill>
                <a:latin typeface="Aptos Display"/>
              </a:rPr>
              <a:t>ALL PLANS RECEIVE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06240" y="2249170"/>
            <a:ext cx="2971800" cy="2651760"/>
          </a:xfrm>
          <a:prstGeom prst="rect">
            <a:avLst/>
          </a:prstGeom>
          <a:noFill/>
        </p:spPr>
        <p:txBody>
          <a:bodyPr wrap="square" lIns="27432" tIns="27432" rIns="27432" bIns="27432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600">
                <a:solidFill>
                  <a:srgbClr val="262626"/>
                </a:solidFill>
                <a:latin typeface="Aptos Display"/>
              </a:defRPr>
            </a:pPr>
            <a:r>
              <a:t>▪  Plain-language participant summary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600">
                <a:solidFill>
                  <a:srgbClr val="262626"/>
                </a:solidFill>
                <a:latin typeface="Aptos Display"/>
              </a:defRPr>
            </a:pPr>
            <a:r>
              <a:t>▪  Spending by drug class and highest-cost drugs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600">
                <a:solidFill>
                  <a:srgbClr val="262626"/>
                </a:solidFill>
                <a:latin typeface="Aptos Display"/>
              </a:defRPr>
            </a:pPr>
            <a:r>
              <a:t>▪  Use of PBM-owned pharmacies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600">
                <a:solidFill>
                  <a:srgbClr val="262626"/>
                </a:solidFill>
                <a:latin typeface="Aptos Display"/>
              </a:defRPr>
            </a:pPr>
            <a:r>
              <a:t>▪  PBM referral fees paid to brokers or consultants</a:t>
            </a:r>
          </a:p>
        </p:txBody>
      </p:sp>
      <p:cxnSp>
        <p:nvCxnSpPr>
          <p:cNvPr id="12" name="Connector 11"/>
          <p:cNvCxnSpPr>
            <a:cxnSpLocks/>
          </p:cNvCxnSpPr>
          <p:nvPr/>
        </p:nvCxnSpPr>
        <p:spPr>
          <a:xfrm>
            <a:off x="7498079" y="1417320"/>
            <a:ext cx="0" cy="375793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845552" y="1773682"/>
            <a:ext cx="283464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DC63F"/>
                </a:solidFill>
                <a:latin typeface="Aptos Display"/>
              </a:rPr>
              <a:t>ENFORCEMENT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90688" y="2276601"/>
            <a:ext cx="2926080" cy="5669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173151"/>
                </a:solidFill>
                <a:latin typeface="Aptos Display"/>
              </a:rPr>
              <a:t>$10,000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90688" y="2825242"/>
            <a:ext cx="292608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6B727A"/>
                </a:solidFill>
                <a:latin typeface="Aptos Display"/>
              </a:rPr>
              <a:t>per day late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90688" y="3419602"/>
            <a:ext cx="2926080" cy="5669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200" b="1">
                <a:solidFill>
                  <a:srgbClr val="8DC63F"/>
                </a:solidFill>
                <a:latin typeface="Aptos Display"/>
              </a:rPr>
              <a:t>$100,000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90688" y="3949954"/>
            <a:ext cx="292608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6B727A"/>
                </a:solidFill>
                <a:latin typeface="Aptos Display"/>
              </a:rPr>
              <a:t>for false information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49808" y="5175250"/>
            <a:ext cx="10058400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86384" y="5403850"/>
            <a:ext cx="9985248" cy="298543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dirty="0">
                <a:solidFill>
                  <a:srgbClr val="173151"/>
                </a:solidFill>
                <a:latin typeface="Aptos Display"/>
              </a:rPr>
              <a:t>Practical value: stronger leverage at the next </a:t>
            </a:r>
            <a:r>
              <a:rPr sz="1700" b="1" dirty="0" err="1">
                <a:solidFill>
                  <a:srgbClr val="173151"/>
                </a:solidFill>
                <a:latin typeface="Aptos Display"/>
              </a:rPr>
              <a:t>PBM</a:t>
            </a:r>
            <a:r>
              <a:rPr sz="1700" b="1" dirty="0">
                <a:solidFill>
                  <a:srgbClr val="173151"/>
                </a:solidFill>
                <a:latin typeface="Aptos Display"/>
              </a:rPr>
              <a:t> contract renewal</a:t>
            </a:r>
          </a:p>
        </p:txBody>
      </p:sp>
    </p:spTree>
    <p:extLst>
      <p:ext uri="{BB962C8B-B14F-4D97-AF65-F5344CB8AC3E}">
        <p14:creationId xmlns:p14="http://schemas.microsoft.com/office/powerpoint/2010/main" val="2767242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31298-EAAF-F1D6-49F5-E75D6A9C1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DF5DAC-1A50-07F4-F57A-6D601133C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8651188" cy="809171"/>
          </a:xfrm>
        </p:spPr>
        <p:txBody>
          <a:bodyPr/>
          <a:lstStyle/>
          <a:p>
            <a:r>
              <a:rPr lang="en-US" dirty="0"/>
              <a:t>Rebate Pass Through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700911"/>
            <a:ext cx="315468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DC63F"/>
                </a:solidFill>
                <a:latin typeface="Aptos Display"/>
              </a:rPr>
              <a:t>REBATES RETURN TO THE PLAN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103247"/>
            <a:ext cx="3657600" cy="93268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0" b="1">
                <a:solidFill>
                  <a:srgbClr val="173151"/>
                </a:solidFill>
                <a:latin typeface="Aptos Display"/>
              </a:rPr>
              <a:t>100%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045079"/>
            <a:ext cx="3611880" cy="53035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8DC63F"/>
                </a:solidFill>
                <a:latin typeface="Aptos Display"/>
              </a:rPr>
              <a:t>must pass through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4498848" y="1417320"/>
            <a:ext cx="0" cy="260604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19472" y="1719199"/>
            <a:ext cx="553212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DC63F"/>
                </a:solidFill>
                <a:latin typeface="Aptos Display"/>
              </a:rPr>
              <a:t>CONTRACT STANDARD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92040" y="2222118"/>
            <a:ext cx="5623560" cy="7498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1">
                <a:solidFill>
                  <a:srgbClr val="173151"/>
                </a:solidFill>
                <a:latin typeface="Aptos Display"/>
              </a:rPr>
              <a:t>NO PASS-THROUGH?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19472" y="3017647"/>
            <a:ext cx="5440680" cy="8229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>
                <a:solidFill>
                  <a:srgbClr val="262626"/>
                </a:solidFill>
                <a:latin typeface="Aptos Display"/>
              </a:rPr>
              <a:t>The PBM contract is
presumptively unreasonable.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9808" y="4315968"/>
            <a:ext cx="10058400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49808" y="4608576"/>
            <a:ext cx="347472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DC63F"/>
                </a:solidFill>
                <a:latin typeface="Aptos Display"/>
              </a:rPr>
              <a:t>APPLIES TO CONTRACTS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03320" y="4553712"/>
            <a:ext cx="6903720" cy="676656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173151"/>
                </a:solidFill>
                <a:latin typeface="Aptos Display"/>
              </a:rPr>
              <a:t>Entered into, renewed, or extended on or after August 3, 2028</a:t>
            </a:r>
          </a:p>
        </p:txBody>
      </p:sp>
    </p:spTree>
    <p:extLst>
      <p:ext uri="{BB962C8B-B14F-4D97-AF65-F5344CB8AC3E}">
        <p14:creationId xmlns:p14="http://schemas.microsoft.com/office/powerpoint/2010/main" val="1893056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95AE8-4A15-464B-9975-B4B7FD99D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Retirement Plan Topics</a:t>
            </a:r>
          </a:p>
        </p:txBody>
      </p:sp>
    </p:spTree>
    <p:extLst>
      <p:ext uri="{BB962C8B-B14F-4D97-AF65-F5344CB8AC3E}">
        <p14:creationId xmlns:p14="http://schemas.microsoft.com/office/powerpoint/2010/main" val="3228904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466EC-42BE-44E1-F91B-DB3F8D243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E285F7-E58C-A0D1-6758-509A30A3C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7870825" cy="809171"/>
          </a:xfrm>
        </p:spPr>
        <p:txBody>
          <a:bodyPr/>
          <a:lstStyle/>
          <a:p>
            <a:r>
              <a:rPr lang="en-US"/>
              <a:t>Most amendments are due in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44046" y="1495687"/>
            <a:ext cx="4519113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8DC63F"/>
                </a:solidFill>
                <a:latin typeface="Aptos Display"/>
              </a:rPr>
              <a:t>DECEMBER 31 DEADLINES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960120" y="3364992"/>
            <a:ext cx="10104120" cy="0"/>
          </a:xfrm>
          <a:prstGeom prst="line">
            <a:avLst/>
          </a:prstGeom>
          <a:ln w="2540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2112264" y="3236976"/>
            <a:ext cx="256032" cy="256032"/>
          </a:xfrm>
          <a:prstGeom prst="ellipse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7449" y="2150304"/>
            <a:ext cx="2514600" cy="529376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173151"/>
                </a:solidFill>
                <a:latin typeface="Aptos Display"/>
              </a:rPr>
              <a:t>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" y="3675887"/>
            <a:ext cx="2852928" cy="102181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dirty="0">
                <a:solidFill>
                  <a:srgbClr val="262626"/>
                </a:solidFill>
                <a:latin typeface="Aptos Display"/>
              </a:rPr>
              <a:t>Pre-approved 403(b) plans</a:t>
            </a:r>
            <a:endParaRPr lang="en-US" sz="1600" b="0" dirty="0">
              <a:solidFill>
                <a:srgbClr val="262626"/>
              </a:solidFill>
              <a:latin typeface="Aptos Display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262626"/>
                </a:solidFill>
                <a:latin typeface="Aptos Display"/>
              </a:rPr>
              <a:t>&amp;</a:t>
            </a:r>
            <a:r>
              <a:rPr sz="1600" b="0" dirty="0">
                <a:solidFill>
                  <a:srgbClr val="262626"/>
                </a:solidFill>
                <a:latin typeface="Aptos Display"/>
              </a:rPr>
              <a:t>
</a:t>
            </a:r>
            <a:r>
              <a:rPr lang="en-US" sz="1600" b="0" dirty="0">
                <a:solidFill>
                  <a:srgbClr val="262626"/>
                </a:solidFill>
                <a:latin typeface="Aptos Display"/>
              </a:rPr>
              <a:t>General - SECURE, CARES &amp; SECURE 2.0</a:t>
            </a:r>
            <a:endParaRPr sz="1600" b="0" dirty="0">
              <a:solidFill>
                <a:srgbClr val="262626"/>
              </a:solidFill>
              <a:latin typeface="Aptos Display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911596" y="3256005"/>
            <a:ext cx="201168" cy="201168"/>
          </a:xfrm>
          <a:prstGeom prst="ellipse">
            <a:avLst/>
          </a:prstGeom>
          <a:solidFill>
            <a:srgbClr val="1731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074920" y="2185542"/>
            <a:ext cx="1783080" cy="53035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8DC63F"/>
                </a:solidFill>
                <a:latin typeface="Aptos Display"/>
              </a:rPr>
              <a:t>2028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18304" y="3782606"/>
            <a:ext cx="2788920" cy="77559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dirty="0">
                <a:solidFill>
                  <a:srgbClr val="262626"/>
                </a:solidFill>
                <a:latin typeface="Aptos Display"/>
              </a:rPr>
              <a:t>
Collectively bargained</a:t>
            </a:r>
            <a:r>
              <a:rPr lang="en-US" sz="1600" b="0" dirty="0">
                <a:solidFill>
                  <a:srgbClr val="262626"/>
                </a:solidFill>
                <a:latin typeface="Aptos Display"/>
              </a:rPr>
              <a:t> – SECURE, CARES &amp; SECURE 2.0</a:t>
            </a:r>
            <a:endParaRPr sz="1600" b="0" dirty="0">
              <a:solidFill>
                <a:srgbClr val="262626"/>
              </a:solidFill>
              <a:latin typeface="Aptos Display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9546336" y="3264408"/>
            <a:ext cx="201168" cy="201168"/>
          </a:xfrm>
          <a:prstGeom prst="ellipse">
            <a:avLst/>
          </a:prstGeom>
          <a:solidFill>
            <a:srgbClr val="1731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759952" y="2121408"/>
            <a:ext cx="1783080" cy="53035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200" b="1">
                <a:solidFill>
                  <a:srgbClr val="8DC63F"/>
                </a:solidFill>
                <a:latin typeface="Aptos Display"/>
              </a:rPr>
              <a:t>2029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0" y="3685032"/>
            <a:ext cx="2834640" cy="77559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dirty="0">
                <a:solidFill>
                  <a:srgbClr val="262626"/>
                </a:solidFill>
                <a:latin typeface="Aptos Display"/>
              </a:rPr>
              <a:t>
Governmental</a:t>
            </a:r>
            <a:r>
              <a:rPr lang="en-US" sz="1600" b="0" dirty="0">
                <a:solidFill>
                  <a:srgbClr val="262626"/>
                </a:solidFill>
                <a:latin typeface="Aptos Display"/>
              </a:rPr>
              <a:t> – SECURE, CARES &amp; SECURE 2.0</a:t>
            </a:r>
            <a:endParaRPr sz="1600" b="0" dirty="0">
              <a:solidFill>
                <a:srgbClr val="262626"/>
              </a:solidFill>
              <a:latin typeface="Aptos Display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8680" y="5065776"/>
            <a:ext cx="10195560" cy="402336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173151"/>
                </a:solidFill>
                <a:latin typeface="Aptos Display"/>
              </a:rPr>
              <a:t>The general 403(b) deadline aligns with the broader CARES and SECURE amendment deadline.</a:t>
            </a:r>
          </a:p>
        </p:txBody>
      </p:sp>
    </p:spTree>
    <p:extLst>
      <p:ext uri="{BB962C8B-B14F-4D97-AF65-F5344CB8AC3E}">
        <p14:creationId xmlns:p14="http://schemas.microsoft.com/office/powerpoint/2010/main" val="2313109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FCDD6-F5CF-806A-EA3D-5F8334111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2AF26D-0F51-DFAA-1C12-730C00CB4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7870825" cy="809171"/>
          </a:xfrm>
        </p:spPr>
        <p:txBody>
          <a:bodyPr/>
          <a:lstStyle/>
          <a:p>
            <a:r>
              <a:rPr lang="en-US"/>
              <a:t>LTC distributions avoid 10% penalty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1463040"/>
            <a:ext cx="3794760" cy="2560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8DC63F"/>
                </a:solidFill>
                <a:latin typeface="Aptos Display"/>
              </a:rPr>
              <a:t>MAXIMUM DISTRIBUTION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1737360"/>
            <a:ext cx="3794760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>
                <a:solidFill>
                  <a:srgbClr val="6B727A"/>
                </a:solidFill>
                <a:latin typeface="Aptos Display"/>
              </a:rPr>
              <a:t>Lesser of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2121408"/>
            <a:ext cx="379476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800" b="1">
                <a:solidFill>
                  <a:srgbClr val="173151"/>
                </a:solidFill>
                <a:latin typeface="Aptos Display"/>
              </a:rPr>
              <a:t>$2,600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2907792"/>
            <a:ext cx="3703320" cy="676656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8DC63F"/>
                </a:solidFill>
                <a:latin typeface="Aptos Display"/>
              </a:rPr>
              <a:t>or 10%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3584448"/>
            <a:ext cx="3703320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>
                <a:solidFill>
                  <a:srgbClr val="262626"/>
                </a:solidFill>
                <a:latin typeface="Aptos Display"/>
              </a:rPr>
              <a:t>of the vested account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4617720" y="1444752"/>
            <a:ext cx="0" cy="3694176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029200" y="1536192"/>
            <a:ext cx="5897880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 dirty="0">
                <a:solidFill>
                  <a:srgbClr val="173151"/>
                </a:solidFill>
                <a:latin typeface="Aptos Display"/>
              </a:rPr>
              <a:t>What the distribution can do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0" y="2258568"/>
            <a:ext cx="5806440" cy="2651760"/>
          </a:xfrm>
          <a:prstGeom prst="rect">
            <a:avLst/>
          </a:prstGeom>
          <a:noFill/>
        </p:spPr>
        <p:txBody>
          <a:bodyPr wrap="square" lIns="27432" tIns="27432" rIns="27432" bIns="27432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>
                <a:solidFill>
                  <a:srgbClr val="262626"/>
                </a:solidFill>
                <a:latin typeface="Aptos Display"/>
              </a:defRPr>
            </a:pPr>
            <a:r>
              <a:rPr dirty="0"/>
              <a:t>▪  Pay long-term care insurance premiums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>
                <a:solidFill>
                  <a:srgbClr val="262626"/>
                </a:solidFill>
                <a:latin typeface="Aptos Display"/>
              </a:defRPr>
            </a:pPr>
            <a:r>
              <a:rPr dirty="0"/>
              <a:t>▪  Avoid the 10% early withdrawal penalty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>
                <a:solidFill>
                  <a:srgbClr val="262626"/>
                </a:solidFill>
                <a:latin typeface="Aptos Display"/>
              </a:defRPr>
            </a:pPr>
            <a:r>
              <a:rPr dirty="0"/>
              <a:t>▪  Avoid the three-year repayment requirement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>
                <a:solidFill>
                  <a:srgbClr val="262626"/>
                </a:solidFill>
                <a:latin typeface="Aptos Display"/>
              </a:defRPr>
            </a:pPr>
            <a:r>
              <a:rPr dirty="0"/>
              <a:t>▪  Use issuer statements to substantiate the expense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3232" y="4983480"/>
            <a:ext cx="10149840" cy="54864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31520" y="5166360"/>
            <a:ext cx="457200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173151"/>
                </a:solidFill>
                <a:latin typeface="Aptos Display"/>
              </a:rPr>
              <a:t>Effective December 28, 2025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77840" y="5166360"/>
            <a:ext cx="525780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173151"/>
                </a:solidFill>
                <a:latin typeface="Aptos Display"/>
              </a:rPr>
              <a:t>Plan amendment due December 31, 2027</a:t>
            </a:r>
          </a:p>
        </p:txBody>
      </p:sp>
    </p:spTree>
    <p:extLst>
      <p:ext uri="{BB962C8B-B14F-4D97-AF65-F5344CB8AC3E}">
        <p14:creationId xmlns:p14="http://schemas.microsoft.com/office/powerpoint/2010/main" val="393318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D3B54-86B4-C981-2AFB-C846752C7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81D717-FD8C-0826-3327-79C8B6F7D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7870825" cy="809171"/>
          </a:xfrm>
        </p:spPr>
        <p:txBody>
          <a:bodyPr/>
          <a:lstStyle/>
          <a:p>
            <a:r>
              <a:rPr lang="en-US" dirty="0"/>
              <a:t>New Paper Statement Requirement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6384" y="1756393"/>
            <a:ext cx="4754880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8DC63F"/>
                </a:solidFill>
                <a:latin typeface="Aptos Display"/>
              </a:rPr>
              <a:t>DEFINED CONTRIBUTION PLANS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6384" y="2354428"/>
            <a:ext cx="4754880" cy="87782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800" b="1" dirty="0">
                <a:solidFill>
                  <a:srgbClr val="173151"/>
                </a:solidFill>
                <a:latin typeface="Aptos Display"/>
              </a:rPr>
              <a:t>1 YEAR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8136" y="3314548"/>
            <a:ext cx="4160520" cy="7132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900" b="0">
                <a:solidFill>
                  <a:srgbClr val="262626"/>
                </a:solidFill>
                <a:latin typeface="Aptos Display"/>
              </a:rPr>
              <a:t>At least one paper statement
each year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5779008" y="1417320"/>
            <a:ext cx="0" cy="283464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117336" y="1756393"/>
            <a:ext cx="4754880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8DC63F"/>
                </a:solidFill>
                <a:latin typeface="Aptos Display"/>
              </a:rPr>
              <a:t>DEFINED BENEFIT PLANS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7336" y="2354428"/>
            <a:ext cx="4754880" cy="87782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800" b="1" dirty="0">
                <a:solidFill>
                  <a:srgbClr val="173151"/>
                </a:solidFill>
                <a:latin typeface="Aptos Display"/>
              </a:rPr>
              <a:t>3 YEARS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9088" y="3314548"/>
            <a:ext cx="4160520" cy="7132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900" b="0">
                <a:solidFill>
                  <a:srgbClr val="262626"/>
                </a:solidFill>
                <a:latin typeface="Aptos Display"/>
              </a:rPr>
              <a:t>One paper statement
every three years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86384" y="4480560"/>
            <a:ext cx="10040112" cy="36576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51560" y="4754880"/>
            <a:ext cx="9528048" cy="5943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dirty="0">
                <a:solidFill>
                  <a:srgbClr val="173151"/>
                </a:solidFill>
                <a:latin typeface="Aptos Display"/>
              </a:rPr>
              <a:t>Participant choice remains: another delivery </a:t>
            </a:r>
            <a:r>
              <a:rPr sz="3600" b="1" dirty="0">
                <a:solidFill>
                  <a:srgbClr val="173151"/>
                </a:solidFill>
                <a:latin typeface="Aptos Display"/>
              </a:rPr>
              <a:t>method</a:t>
            </a:r>
            <a:r>
              <a:rPr sz="1900" b="1" dirty="0">
                <a:solidFill>
                  <a:srgbClr val="173151"/>
                </a:solidFill>
                <a:latin typeface="Aptos Display"/>
              </a:rPr>
              <a:t> may be requested</a:t>
            </a:r>
          </a:p>
        </p:txBody>
      </p:sp>
    </p:spTree>
    <p:extLst>
      <p:ext uri="{BB962C8B-B14F-4D97-AF65-F5344CB8AC3E}">
        <p14:creationId xmlns:p14="http://schemas.microsoft.com/office/powerpoint/2010/main" val="1857358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28462-8718-41AD-BF6C-306C9E0F0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C9B5DE6-DA16-BE48-A46E-4BF716FA5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7870825" cy="809171"/>
          </a:xfrm>
        </p:spPr>
        <p:txBody>
          <a:bodyPr/>
          <a:lstStyle/>
          <a:p>
            <a:r>
              <a:rPr lang="en-US"/>
              <a:t>Roth catch-ups change for higher earners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63040"/>
            <a:ext cx="2057400" cy="3139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1" dirty="0">
                <a:solidFill>
                  <a:srgbClr val="8DC63F"/>
                </a:solidFill>
                <a:latin typeface="Aptos Display"/>
              </a:rPr>
              <a:t>RULE STARTS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664" y="1911096"/>
            <a:ext cx="23774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600" b="1" dirty="0">
                <a:solidFill>
                  <a:srgbClr val="173151"/>
                </a:solidFill>
                <a:latin typeface="Aptos Display"/>
              </a:rPr>
              <a:t>2026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3154680" y="1463040"/>
            <a:ext cx="0" cy="146304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520440" y="1463040"/>
            <a:ext cx="2194560" cy="3139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1">
                <a:solidFill>
                  <a:srgbClr val="8DC63F"/>
                </a:solidFill>
                <a:latin typeface="Aptos Display"/>
              </a:rPr>
              <a:t>2025 WAGE TRIGGER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20440" y="1911096"/>
            <a:ext cx="278892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200" b="1">
                <a:solidFill>
                  <a:srgbClr val="173151"/>
                </a:solidFill>
                <a:latin typeface="Aptos Display"/>
              </a:rPr>
              <a:t>&gt;$150K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796837"/>
            <a:ext cx="4407408" cy="621709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900" b="0" dirty="0">
                <a:solidFill>
                  <a:srgbClr val="262626"/>
                </a:solidFill>
                <a:latin typeface="Aptos Display"/>
              </a:rPr>
              <a:t>Employees above the threshold must make catch-up contributions as Roth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1520" y="3090672"/>
            <a:ext cx="10131552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31520" y="3310128"/>
            <a:ext cx="3657600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8DC63F"/>
                </a:solidFill>
                <a:latin typeface="Aptos Display"/>
              </a:rPr>
              <a:t>2026 CATCH-UP LIMITS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" y="3822191"/>
            <a:ext cx="2514600" cy="34471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6B727A"/>
                </a:solidFill>
                <a:latin typeface="Aptos Display"/>
              </a:rPr>
              <a:t>AGE 50+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2" y="4516881"/>
            <a:ext cx="2834640" cy="7132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173151"/>
                </a:solidFill>
                <a:latin typeface="Aptos Display"/>
              </a:rPr>
              <a:t>$8,000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4160520" y="3749039"/>
            <a:ext cx="0" cy="1325881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736592" y="3822191"/>
            <a:ext cx="2834640" cy="34471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6B727A"/>
                </a:solidFill>
                <a:latin typeface="Aptos Display"/>
              </a:rPr>
              <a:t>AGES 60–63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6280" y="4516881"/>
            <a:ext cx="3246120" cy="7132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000" b="1">
                <a:solidFill>
                  <a:srgbClr val="8DC63F"/>
                </a:solidFill>
                <a:latin typeface="Aptos Display"/>
              </a:rPr>
              <a:t>$11,250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8339327" y="3749039"/>
            <a:ext cx="0" cy="1325881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641080" y="3803904"/>
            <a:ext cx="2103120" cy="34471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6B727A"/>
                </a:solidFill>
                <a:latin typeface="Aptos Display"/>
              </a:rPr>
              <a:t>ERRORS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77072" y="4498594"/>
            <a:ext cx="2286000" cy="8046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173151"/>
                </a:solidFill>
                <a:latin typeface="Aptos Display"/>
              </a:rPr>
              <a:t>Deemed correction
approach required</a:t>
            </a:r>
          </a:p>
        </p:txBody>
      </p:sp>
    </p:spTree>
    <p:extLst>
      <p:ext uri="{BB962C8B-B14F-4D97-AF65-F5344CB8AC3E}">
        <p14:creationId xmlns:p14="http://schemas.microsoft.com/office/powerpoint/2010/main" val="3838152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3FE01-77F7-6EF1-C42D-CC137690E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EF68FE-2CDE-E784-0AB6-63C77E595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7870825" cy="809171"/>
          </a:xfrm>
        </p:spPr>
        <p:txBody>
          <a:bodyPr/>
          <a:lstStyle/>
          <a:p>
            <a:r>
              <a:rPr lang="en-US" dirty="0"/>
              <a:t>Roth Catch Ups – Correction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7BD056-D82C-21CA-8A7B-FD63A90EB68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4987" y="1852613"/>
            <a:ext cx="5561013" cy="44735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E4CBD71-AD3D-6A52-923B-35C145023C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6303636"/>
              </p:ext>
            </p:extLst>
          </p:nvPr>
        </p:nvGraphicFramePr>
        <p:xfrm>
          <a:off x="671094" y="2111096"/>
          <a:ext cx="10849811" cy="3956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1956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B5ED38-E1CA-18DA-ECC3-EE7BFF28B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176BB"/>
                </a:solidFill>
              </a:rPr>
              <a:t>Welfare Plan Topics</a:t>
            </a:r>
          </a:p>
        </p:txBody>
      </p:sp>
    </p:spTree>
    <p:extLst>
      <p:ext uri="{BB962C8B-B14F-4D97-AF65-F5344CB8AC3E}">
        <p14:creationId xmlns:p14="http://schemas.microsoft.com/office/powerpoint/2010/main" val="16982485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8E7B2-D668-6419-9045-18EB5E2A6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6398BAF-CFB9-11A8-D53D-95D7117F6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7870825" cy="809171"/>
          </a:xfrm>
        </p:spPr>
        <p:txBody>
          <a:bodyPr/>
          <a:lstStyle/>
          <a:p>
            <a:r>
              <a:rPr lang="en-US" dirty="0"/>
              <a:t>Roth Catch Ups – Correction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6657" y="1801368"/>
            <a:ext cx="301752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DC63F"/>
                </a:solidFill>
                <a:latin typeface="Aptos Display"/>
              </a:rPr>
              <a:t>WHEN THE PLAN DOES NOT ALLOW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9225" y="2221992"/>
            <a:ext cx="3337560" cy="8046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200" b="1">
                <a:solidFill>
                  <a:srgbClr val="173151"/>
                </a:solidFill>
                <a:latin typeface="Aptos Display"/>
              </a:rPr>
              <a:t>IN-PLAN
CONVERSIONS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7" y="3191256"/>
            <a:ext cx="3154680" cy="7498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262626"/>
                </a:solidFill>
                <a:latin typeface="Aptos Display"/>
              </a:rPr>
              <a:t>The plan can still use a documented correction method.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4114800" y="1417320"/>
            <a:ext cx="0" cy="2898648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98848" y="1801368"/>
            <a:ext cx="589788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DC63F"/>
                </a:solidFill>
                <a:latin typeface="Aptos Display"/>
              </a:rPr>
              <a:t>WHAT THE PLAN MUST DO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98848" y="2295144"/>
            <a:ext cx="438912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8DC63F"/>
                </a:solidFill>
                <a:latin typeface="Aptos Display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10912" y="2295144"/>
            <a:ext cx="242316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173151"/>
                </a:solidFill>
                <a:latin typeface="Aptos Display"/>
              </a:rPr>
              <a:t>AMENDMENT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10912" y="2697480"/>
            <a:ext cx="2514600" cy="529376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dirty="0">
                <a:solidFill>
                  <a:srgbClr val="262626"/>
                </a:solidFill>
                <a:latin typeface="Aptos Display"/>
              </a:rPr>
              <a:t>No need to amend the plan to allow in-plan conversions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07808" y="2295144"/>
            <a:ext cx="438912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8DC63F"/>
                </a:solidFill>
                <a:latin typeface="Aptos Display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19872" y="2295144"/>
            <a:ext cx="233172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173151"/>
                </a:solidFill>
                <a:latin typeface="Aptos Display"/>
              </a:rPr>
              <a:t>DOCUMENT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19872" y="2697480"/>
            <a:ext cx="2788920" cy="529376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dirty="0">
                <a:solidFill>
                  <a:srgbClr val="262626"/>
                </a:solidFill>
                <a:latin typeface="Aptos Display"/>
              </a:rPr>
              <a:t>A correction method must be included in the plan document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498848" y="3246120"/>
            <a:ext cx="5897880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498848" y="3566160"/>
            <a:ext cx="438912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8DC63F"/>
                </a:solidFill>
                <a:latin typeface="Aptos Display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10912" y="3566160"/>
            <a:ext cx="242316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173151"/>
                </a:solidFill>
                <a:latin typeface="Aptos Display"/>
              </a:rPr>
              <a:t>CONSISTENCY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10912" y="3968496"/>
            <a:ext cx="5257800" cy="5669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 dirty="0">
                <a:solidFill>
                  <a:srgbClr val="262626"/>
                </a:solidFill>
                <a:latin typeface="Aptos Display"/>
              </a:rPr>
              <a:t>Use the same correction method for all similarly situated participants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49808" y="4736592"/>
            <a:ext cx="10058400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86384" y="5244084"/>
            <a:ext cx="2743200" cy="3139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DC63F"/>
                </a:solidFill>
                <a:latin typeface="Aptos Display"/>
              </a:rPr>
              <a:t>DE MINIMIS </a:t>
            </a:r>
            <a:r>
              <a:rPr b="1" dirty="0">
                <a:solidFill>
                  <a:srgbClr val="8DC63F"/>
                </a:solidFill>
                <a:latin typeface="Aptos Display"/>
              </a:rPr>
              <a:t>EXCEPTION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64992" y="5116068"/>
            <a:ext cx="1554480" cy="5669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173151"/>
                </a:solidFill>
                <a:latin typeface="Aptos Display"/>
              </a:rPr>
              <a:t>&lt;$250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74920" y="5234940"/>
            <a:ext cx="5577840" cy="298543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dirty="0">
                <a:solidFill>
                  <a:srgbClr val="173151"/>
                </a:solidFill>
                <a:latin typeface="Aptos Display"/>
              </a:rPr>
              <a:t>No correction is required for an affected amount under $250</a:t>
            </a:r>
          </a:p>
        </p:txBody>
      </p:sp>
    </p:spTree>
    <p:extLst>
      <p:ext uri="{BB962C8B-B14F-4D97-AF65-F5344CB8AC3E}">
        <p14:creationId xmlns:p14="http://schemas.microsoft.com/office/powerpoint/2010/main" val="26748104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166D6-DBEB-F834-2763-3A3A092AB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96D76C7-7E67-8606-0F11-644AD1C3E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7870825" cy="809171"/>
          </a:xfrm>
        </p:spPr>
        <p:txBody>
          <a:bodyPr/>
          <a:lstStyle/>
          <a:p>
            <a:r>
              <a:rPr lang="en-US" dirty="0"/>
              <a:t>Alternative Investments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6630" y="1527048"/>
            <a:ext cx="274320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DC63F"/>
                </a:solidFill>
                <a:latin typeface="Aptos Display"/>
              </a:rPr>
              <a:t>POLICY DIRECTION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987552" y="3072384"/>
            <a:ext cx="9875520" cy="0"/>
          </a:xfrm>
          <a:prstGeom prst="line">
            <a:avLst/>
          </a:prstGeom>
          <a:ln w="2540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325880" y="2980944"/>
            <a:ext cx="182880" cy="182880"/>
          </a:xfrm>
          <a:prstGeom prst="ellipse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5715000" y="2980944"/>
            <a:ext cx="182880" cy="182880"/>
          </a:xfrm>
          <a:prstGeom prst="ellipse">
            <a:avLst/>
          </a:prstGeom>
          <a:solidFill>
            <a:srgbClr val="1731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0012680" y="2980944"/>
            <a:ext cx="182880" cy="182880"/>
          </a:xfrm>
          <a:prstGeom prst="ellipse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58368" y="1920240"/>
            <a:ext cx="1874519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>
                <a:solidFill>
                  <a:srgbClr val="173151"/>
                </a:solidFill>
                <a:latin typeface="Aptos Display"/>
              </a:rPr>
              <a:t>Executive
Order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42232" y="1773936"/>
            <a:ext cx="3337560" cy="8412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8DC63F"/>
                </a:solidFill>
                <a:latin typeface="Aptos Display"/>
              </a:rPr>
              <a:t>ASSET
NEUTRAL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05672" y="1920240"/>
            <a:ext cx="2606040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>
                <a:solidFill>
                  <a:srgbClr val="173151"/>
                </a:solidFill>
                <a:latin typeface="Aptos Display"/>
              </a:rPr>
              <a:t>Fiduciary
discretion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" y="3401568"/>
            <a:ext cx="1920240" cy="5943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>
                <a:solidFill>
                  <a:srgbClr val="262626"/>
                </a:solidFill>
                <a:latin typeface="Aptos Display"/>
              </a:rPr>
              <a:t>Sets the policy
direction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06240" y="3401568"/>
            <a:ext cx="3200400" cy="5943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>
                <a:solidFill>
                  <a:srgbClr val="262626"/>
                </a:solidFill>
                <a:latin typeface="Aptos Display"/>
              </a:rPr>
              <a:t>Proposed regulations focus
on the results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58200" y="3401568"/>
            <a:ext cx="3154680" cy="5943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>
                <a:solidFill>
                  <a:srgbClr val="262626"/>
                </a:solidFill>
                <a:latin typeface="Aptos Display"/>
              </a:rPr>
              <a:t>Maximum discretion to
select investments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49808" y="4709160"/>
            <a:ext cx="10058400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14400" y="4965192"/>
            <a:ext cx="9738360" cy="329321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dirty="0">
                <a:solidFill>
                  <a:srgbClr val="173151"/>
                </a:solidFill>
                <a:latin typeface="Aptos Display"/>
              </a:rPr>
              <a:t>The framework does not favor one asset class over another</a:t>
            </a:r>
          </a:p>
        </p:txBody>
      </p:sp>
    </p:spTree>
    <p:extLst>
      <p:ext uri="{BB962C8B-B14F-4D97-AF65-F5344CB8AC3E}">
        <p14:creationId xmlns:p14="http://schemas.microsoft.com/office/powerpoint/2010/main" val="250509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9E36A-0206-A41C-580E-32ACB7B4F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721388C-35A9-ED99-D062-924663296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7870825" cy="809171"/>
          </a:xfrm>
        </p:spPr>
        <p:txBody>
          <a:bodyPr/>
          <a:lstStyle/>
          <a:p>
            <a:r>
              <a:rPr lang="en-US"/>
              <a:t>Six factors guide safe harbor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4196" y="2570940"/>
            <a:ext cx="2926080" cy="9601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 dirty="0">
                <a:solidFill>
                  <a:srgbClr val="173151"/>
                </a:solidFill>
                <a:latin typeface="Aptos Display"/>
              </a:rPr>
              <a:t>SAFE
HARBOR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2484" y="3741372"/>
            <a:ext cx="2788920" cy="621709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900" b="0" dirty="0">
                <a:solidFill>
                  <a:srgbClr val="6B727A"/>
                </a:solidFill>
                <a:latin typeface="Aptos Display"/>
              </a:rPr>
              <a:t>The factors are
non-exhaustive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3749039" y="1417320"/>
            <a:ext cx="0" cy="374904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74448" y="2285999"/>
            <a:ext cx="577613" cy="4678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>
                <a:solidFill>
                  <a:srgbClr val="8DC63F"/>
                </a:solidFill>
                <a:latin typeface="Aptos Display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04801" y="2295143"/>
            <a:ext cx="2299344" cy="4678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173151"/>
                </a:solidFill>
                <a:latin typeface="Aptos Display"/>
              </a:rPr>
              <a:t>Performance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74448" y="3273552"/>
            <a:ext cx="577613" cy="4678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>
                <a:solidFill>
                  <a:srgbClr val="8DC63F"/>
                </a:solidFill>
                <a:latin typeface="Aptos Display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04801" y="3282695"/>
            <a:ext cx="2299344" cy="4678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>
                <a:solidFill>
                  <a:srgbClr val="173151"/>
                </a:solidFill>
                <a:latin typeface="Aptos Display"/>
              </a:rPr>
              <a:t>Fees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74448" y="4261104"/>
            <a:ext cx="577613" cy="4678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>
                <a:solidFill>
                  <a:srgbClr val="8DC63F"/>
                </a:solidFill>
                <a:latin typeface="Aptos Display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04801" y="4270248"/>
            <a:ext cx="2299344" cy="4678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>
                <a:solidFill>
                  <a:srgbClr val="173151"/>
                </a:solidFill>
                <a:latin typeface="Aptos Display"/>
              </a:rPr>
              <a:t>Liquidity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01696" y="2285999"/>
            <a:ext cx="577613" cy="4678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>
                <a:solidFill>
                  <a:srgbClr val="8DC63F"/>
                </a:solidFill>
                <a:latin typeface="Aptos Display"/>
              </a:rP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32049" y="2295143"/>
            <a:ext cx="2299344" cy="4678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>
                <a:solidFill>
                  <a:srgbClr val="173151"/>
                </a:solidFill>
                <a:latin typeface="Aptos Display"/>
              </a:rPr>
              <a:t>Valuation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01696" y="3273552"/>
            <a:ext cx="577613" cy="4678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>
                <a:solidFill>
                  <a:srgbClr val="8DC63F"/>
                </a:solidFill>
                <a:latin typeface="Aptos Display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32049" y="3282695"/>
            <a:ext cx="2299344" cy="4678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>
                <a:solidFill>
                  <a:srgbClr val="173151"/>
                </a:solidFill>
                <a:latin typeface="Aptos Display"/>
              </a:rPr>
              <a:t>Benchmarking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01696" y="4261104"/>
            <a:ext cx="577613" cy="4678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>
                <a:solidFill>
                  <a:srgbClr val="8DC63F"/>
                </a:solidFill>
                <a:latin typeface="Aptos Display"/>
              </a:rPr>
              <a:t>06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32049" y="4270248"/>
            <a:ext cx="2299344" cy="4678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>
                <a:solidFill>
                  <a:srgbClr val="173151"/>
                </a:solidFill>
                <a:latin typeface="Aptos Display"/>
              </a:rPr>
              <a:t>Complexity</a:t>
            </a:r>
          </a:p>
        </p:txBody>
      </p:sp>
    </p:spTree>
    <p:extLst>
      <p:ext uri="{BB962C8B-B14F-4D97-AF65-F5344CB8AC3E}">
        <p14:creationId xmlns:p14="http://schemas.microsoft.com/office/powerpoint/2010/main" val="14219942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8C784-7FF0-FEDB-1F27-C021F704C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ABEEDB8-DD7D-ABB8-48C4-4E23DB7BB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7870825" cy="809171"/>
          </a:xfrm>
        </p:spPr>
        <p:txBody>
          <a:bodyPr/>
          <a:lstStyle/>
          <a:p>
            <a:r>
              <a:rPr lang="en-US" dirty="0"/>
              <a:t>Trump Accounts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86484"/>
            <a:ext cx="292608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DC63F"/>
                </a:solidFill>
                <a:latin typeface="Aptos Display"/>
              </a:rPr>
              <a:t>ONE-TIME FEDERAL CONTRIBUTION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4088" y="1970532"/>
            <a:ext cx="3154680" cy="8229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000" b="1">
                <a:solidFill>
                  <a:srgbClr val="173151"/>
                </a:solidFill>
                <a:latin typeface="Aptos Display"/>
              </a:rPr>
              <a:t>$1,000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866644"/>
            <a:ext cx="297180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>
                <a:solidFill>
                  <a:srgbClr val="262626"/>
                </a:solidFill>
                <a:latin typeface="Aptos Display"/>
              </a:rPr>
              <a:t>For children born
1/1/25–12/31/28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3913632" y="1417320"/>
            <a:ext cx="0" cy="237744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297680" y="1586484"/>
            <a:ext cx="292608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DC63F"/>
                </a:solidFill>
                <a:latin typeface="Aptos Display"/>
              </a:rPr>
              <a:t>ANNUAL CONTRIBUTION LIMIT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70248" y="1970532"/>
            <a:ext cx="3063240" cy="8229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000" b="1">
                <a:solidFill>
                  <a:srgbClr val="8DC63F"/>
                </a:solidFill>
                <a:latin typeface="Aptos Display"/>
              </a:rPr>
              <a:t>$5,000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0" y="2866644"/>
            <a:ext cx="301752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>
                <a:solidFill>
                  <a:srgbClr val="262626"/>
                </a:solidFill>
                <a:latin typeface="Aptos Display"/>
              </a:rPr>
              <a:t>Tax-advantaged account
for children under 18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7635240" y="1417320"/>
            <a:ext cx="0" cy="237744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019288" y="1586484"/>
            <a:ext cx="283464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DC63F"/>
                </a:solidFill>
                <a:latin typeface="Aptos Display"/>
              </a:rPr>
              <a:t>INVESTMENT RULE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91856" y="2061972"/>
            <a:ext cx="2834640" cy="13258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>
                <a:solidFill>
                  <a:srgbClr val="173151"/>
                </a:solidFill>
                <a:latin typeface="Aptos Display"/>
              </a:rPr>
              <a:t>Low-cost U.S. equity
index mutual funds
or ETFs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31520" y="4096512"/>
            <a:ext cx="10104120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05840" y="4409632"/>
            <a:ext cx="4434840" cy="6400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6B727A"/>
                </a:solidFill>
                <a:latin typeface="Aptos Display"/>
              </a:rPr>
              <a:t>BEFORE 18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5840" y="4736592"/>
            <a:ext cx="4434840" cy="4114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73151"/>
                </a:solidFill>
                <a:latin typeface="Aptos Display"/>
              </a:rPr>
              <a:t>Withdrawals cannot begin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80760" y="4409632"/>
            <a:ext cx="4434840" cy="6400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6B727A"/>
                </a:solidFill>
                <a:latin typeface="Aptos Display"/>
              </a:rPr>
              <a:t>AT 18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80760" y="4736592"/>
            <a:ext cx="4434840" cy="4114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73151"/>
                </a:solidFill>
                <a:latin typeface="Aptos Display"/>
              </a:rPr>
              <a:t>The account is treated like an IRA</a:t>
            </a:r>
          </a:p>
        </p:txBody>
      </p:sp>
    </p:spTree>
    <p:extLst>
      <p:ext uri="{BB962C8B-B14F-4D97-AF65-F5344CB8AC3E}">
        <p14:creationId xmlns:p14="http://schemas.microsoft.com/office/powerpoint/2010/main" val="64193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72DE4-CC98-EA31-8C0A-B4CD16B41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F17BC2-37D9-56B9-C043-5605D3B06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9254503" cy="809171"/>
          </a:xfrm>
        </p:spPr>
        <p:txBody>
          <a:bodyPr/>
          <a:lstStyle/>
          <a:p>
            <a:r>
              <a:rPr lang="en-US" dirty="0"/>
              <a:t>Trump Accounts – Employer Contributions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4088" y="1509014"/>
            <a:ext cx="301752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DC63F"/>
                </a:solidFill>
                <a:latin typeface="Aptos Display"/>
              </a:rPr>
              <a:t>ANNUAL EMPLOYER LIMIT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4088" y="1773936"/>
            <a:ext cx="3794760" cy="8686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200" b="1">
                <a:solidFill>
                  <a:srgbClr val="173151"/>
                </a:solidFill>
                <a:latin typeface="Aptos Display"/>
              </a:rPr>
              <a:t>$2,500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2697480"/>
            <a:ext cx="3383280" cy="6583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>
                <a:solidFill>
                  <a:srgbClr val="262626"/>
                </a:solidFill>
                <a:latin typeface="Aptos Display"/>
              </a:rPr>
              <a:t>per employee, tax-free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4590288" y="1417320"/>
            <a:ext cx="0" cy="2130552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83480" y="1509014"/>
            <a:ext cx="557784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DC63F"/>
                </a:solidFill>
                <a:latin typeface="Aptos Display"/>
              </a:rPr>
              <a:t>HOW IT FITS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83480" y="1865376"/>
            <a:ext cx="5532120" cy="114300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0">
                <a:solidFill>
                  <a:srgbClr val="262626"/>
                </a:solidFill>
                <a:latin typeface="Aptos Display"/>
              </a:rPr>
              <a:t>Counts toward the overall </a:t>
            </a:r>
            <a:r>
              <a:rPr sz="3200" b="1">
                <a:solidFill>
                  <a:srgbClr val="8DC63F"/>
                </a:solidFill>
                <a:latin typeface="Aptos Display"/>
              </a:rPr>
              <a:t>$5,000</a:t>
            </a:r>
            <a:r>
              <a:rPr sz="2100" b="0">
                <a:solidFill>
                  <a:srgbClr val="262626"/>
                </a:solidFill>
                <a:latin typeface="Aptos Display"/>
              </a:rPr>
              <a:t> annual limit per child.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9808" y="3913632"/>
            <a:ext cx="10058400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960120" y="4626864"/>
            <a:ext cx="4251960" cy="493776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>
                <a:solidFill>
                  <a:srgbClr val="173151"/>
                </a:solidFill>
                <a:latin typeface="Aptos Display"/>
              </a:rPr>
              <a:t>Written plan document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742432" y="4389120"/>
            <a:ext cx="0" cy="932688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263640" y="4626864"/>
            <a:ext cx="4251960" cy="493776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>
                <a:solidFill>
                  <a:srgbClr val="173151"/>
                </a:solidFill>
                <a:latin typeface="Aptos Display"/>
              </a:rPr>
              <a:t>Discrimination rules apply</a:t>
            </a:r>
          </a:p>
        </p:txBody>
      </p:sp>
    </p:spTree>
    <p:extLst>
      <p:ext uri="{BB962C8B-B14F-4D97-AF65-F5344CB8AC3E}">
        <p14:creationId xmlns:p14="http://schemas.microsoft.com/office/powerpoint/2010/main" val="2570254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5828D-1E89-49A0-84D8-C59560AC2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D134D0-2D68-4014-3F33-90D844A16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8651188" cy="809171"/>
          </a:xfrm>
        </p:spPr>
        <p:txBody>
          <a:bodyPr/>
          <a:lstStyle/>
          <a:p>
            <a:r>
              <a:rPr lang="en-US" dirty="0"/>
              <a:t>Trump Accounts – Payroll deductions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90472"/>
            <a:ext cx="320040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DC63F"/>
                </a:solidFill>
                <a:latin typeface="Aptos Display"/>
              </a:rPr>
              <a:t>CONTRIBUTION PATHWAY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9328" y="2066544"/>
            <a:ext cx="2743200" cy="5486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 dirty="0">
                <a:solidFill>
                  <a:srgbClr val="173151"/>
                </a:solidFill>
                <a:latin typeface="Aptos Display"/>
              </a:rPr>
              <a:t>Employee election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3412236" y="2359152"/>
            <a:ext cx="1417320" cy="0"/>
          </a:xfrm>
          <a:prstGeom prst="line">
            <a:avLst/>
          </a:prstGeom>
          <a:ln w="25400">
            <a:solidFill>
              <a:srgbClr val="8DC6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3974592" y="2286000"/>
            <a:ext cx="146304" cy="146304"/>
          </a:xfrm>
          <a:prstGeom prst="ellipse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632960" y="2066544"/>
            <a:ext cx="2926080" cy="5486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>
                <a:solidFill>
                  <a:srgbClr val="8DC63F"/>
                </a:solidFill>
                <a:latin typeface="Aptos Display"/>
              </a:rPr>
              <a:t>125 plan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7577328" y="2359152"/>
            <a:ext cx="960120" cy="0"/>
          </a:xfrm>
          <a:prstGeom prst="line">
            <a:avLst/>
          </a:prstGeom>
          <a:ln w="25400">
            <a:solidFill>
              <a:srgbClr val="8DC6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7997952" y="2286000"/>
            <a:ext cx="146304" cy="146304"/>
          </a:xfrm>
          <a:prstGeom prst="ellipse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418576" y="1847088"/>
            <a:ext cx="2788920" cy="10972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173151"/>
                </a:solidFill>
                <a:latin typeface="Aptos Display"/>
              </a:rPr>
              <a:t>Employee’s
dependents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54568" y="2926080"/>
            <a:ext cx="2907792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6B727A"/>
                </a:solidFill>
                <a:latin typeface="Aptos Display"/>
              </a:rPr>
              <a:t>Not the employee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9808" y="3401568"/>
            <a:ext cx="10058400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49808" y="3703320"/>
            <a:ext cx="288036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DC63F"/>
                </a:solidFill>
                <a:latin typeface="Aptos Display"/>
              </a:rPr>
              <a:t>LIMIT &amp; OPTIONS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4187952"/>
            <a:ext cx="3063240" cy="65836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173151"/>
                </a:solidFill>
                <a:latin typeface="Aptos Display"/>
              </a:rPr>
              <a:t>$2,500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680" y="4828032"/>
            <a:ext cx="3063240" cy="4114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262626"/>
                </a:solidFill>
                <a:latin typeface="Aptos Display"/>
              </a:rPr>
              <a:t>Shared annual limit per employee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315968" y="4005072"/>
            <a:ext cx="0" cy="128016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608576" y="4224528"/>
            <a:ext cx="2743200" cy="62179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173151"/>
                </a:solidFill>
                <a:latin typeface="Aptos Display"/>
              </a:rPr>
              <a:t>After-tax contributions
also allowed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7626096" y="4005072"/>
            <a:ext cx="0" cy="128016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882127" y="4096512"/>
            <a:ext cx="2788920" cy="8046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173151"/>
                </a:solidFill>
                <a:latin typeface="Aptos Display"/>
              </a:rPr>
              <a:t>Discrimination rules
apply under proposed
regulations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82127" y="5029200"/>
            <a:ext cx="2788920" cy="310896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8DC63F"/>
                </a:solidFill>
                <a:latin typeface="Aptos Display"/>
              </a:rPr>
              <a:t>Amend the 125 plan</a:t>
            </a:r>
          </a:p>
        </p:txBody>
      </p:sp>
    </p:spTree>
    <p:extLst>
      <p:ext uri="{BB962C8B-B14F-4D97-AF65-F5344CB8AC3E}">
        <p14:creationId xmlns:p14="http://schemas.microsoft.com/office/powerpoint/2010/main" val="14283123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84BAA-CBAF-5562-BD68-3B0F0B445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831759-D910-AD2E-E7DF-5E48B8729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8651188" cy="809171"/>
          </a:xfrm>
        </p:spPr>
        <p:txBody>
          <a:bodyPr/>
          <a:lstStyle/>
          <a:p>
            <a:r>
              <a:rPr lang="en-US" dirty="0"/>
              <a:t>New Rollover Forms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3317" y="1482971"/>
            <a:ext cx="2834640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8DC63F"/>
                </a:solidFill>
                <a:latin typeface="Aptos Display"/>
              </a:rPr>
              <a:t>NOTICE 2026-49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1332" y="2519173"/>
            <a:ext cx="1143000" cy="8686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400" b="1">
                <a:solidFill>
                  <a:srgbClr val="173151"/>
                </a:solidFill>
                <a:latin typeface="Aptos Display"/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57172" y="2619756"/>
            <a:ext cx="1920240" cy="7132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73151"/>
                </a:solidFill>
                <a:latin typeface="Aptos Display"/>
              </a:rPr>
              <a:t>sample
forms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3886200" y="1417320"/>
            <a:ext cx="0" cy="342900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207765" y="1482971"/>
            <a:ext cx="6355080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8DC63F"/>
                </a:solidFill>
                <a:latin typeface="Aptos Display"/>
              </a:rPr>
              <a:t>INTENDED OUTCOMES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4924" y="2235708"/>
            <a:ext cx="475488" cy="42062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8DC63F"/>
                </a:solidFill>
                <a:latin typeface="Aptos Display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5276" y="2244852"/>
            <a:ext cx="2441448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173151"/>
                </a:solidFill>
                <a:latin typeface="Aptos Display"/>
              </a:rPr>
              <a:t>Streamline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75276" y="2619756"/>
            <a:ext cx="2441448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262626"/>
                </a:solidFill>
                <a:latin typeface="Aptos Display"/>
              </a:rPr>
              <a:t>the rollover process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53884" y="2235708"/>
            <a:ext cx="475488" cy="42062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8DC63F"/>
                </a:solidFill>
                <a:latin typeface="Aptos Display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84236" y="2244852"/>
            <a:ext cx="2624328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173151"/>
                </a:solidFill>
                <a:latin typeface="Aptos Display"/>
              </a:rPr>
              <a:t>Communicate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84236" y="2619756"/>
            <a:ext cx="2624328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262626"/>
                </a:solidFill>
                <a:latin typeface="Aptos Display"/>
              </a:rPr>
              <a:t>directly between plans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4924" y="3369564"/>
            <a:ext cx="475488" cy="42062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8DC63F"/>
                </a:solidFill>
                <a:latin typeface="Aptos Display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75276" y="3378708"/>
            <a:ext cx="2441448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173151"/>
                </a:solidFill>
                <a:latin typeface="Aptos Display"/>
              </a:rPr>
              <a:t>Standardize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75276" y="3753612"/>
            <a:ext cx="2441448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262626"/>
                </a:solidFill>
                <a:latin typeface="Aptos Display"/>
              </a:rPr>
              <a:t>the data 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53884" y="3369564"/>
            <a:ext cx="475488" cy="42062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8DC63F"/>
                </a:solidFill>
                <a:latin typeface="Aptos Display"/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84236" y="3378708"/>
            <a:ext cx="2624328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173151"/>
                </a:solidFill>
                <a:latin typeface="Aptos Display"/>
              </a:rPr>
              <a:t>Verify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84236" y="3753612"/>
            <a:ext cx="2624328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262626"/>
                </a:solidFill>
                <a:latin typeface="Aptos Display"/>
              </a:rPr>
              <a:t>data accuracy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9808" y="4617720"/>
            <a:ext cx="10058400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2618191" y="5034415"/>
            <a:ext cx="6763100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173151"/>
                </a:solidFill>
                <a:latin typeface="Aptos Display"/>
              </a:rPr>
              <a:t>Electronic communication and transfer if possible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38884" y="5647064"/>
            <a:ext cx="6687954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73151"/>
                </a:solidFill>
                <a:latin typeface="Aptos Display"/>
              </a:rPr>
              <a:t>Next step: check with your recordkeeper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8764" y="2372869"/>
            <a:ext cx="23317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6B727A"/>
                </a:solidFill>
                <a:latin typeface="Aptos Display"/>
              </a:rPr>
              <a:t>Issued this month</a:t>
            </a:r>
          </a:p>
        </p:txBody>
      </p:sp>
    </p:spTree>
    <p:extLst>
      <p:ext uri="{BB962C8B-B14F-4D97-AF65-F5344CB8AC3E}">
        <p14:creationId xmlns:p14="http://schemas.microsoft.com/office/powerpoint/2010/main" val="27672427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ight-green-band.png"/>
          <p:cNvPicPr>
            <a:picLocks noChangeAspect="1"/>
          </p:cNvPicPr>
          <p:nvPr/>
        </p:nvPicPr>
        <p:blipFill>
          <a:blip r:embed="rId2"/>
          <a:srcRect t="33158" b="33158"/>
          <a:stretch>
            <a:fillRect/>
          </a:stretch>
        </p:blipFill>
        <p:spPr>
          <a:xfrm>
            <a:off x="0" y="1566017"/>
            <a:ext cx="12192000" cy="40987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895AE8-4A15-464B-9975-B4B7FD99D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73151"/>
                </a:solidFill>
              </a:rPr>
              <a:t>Benefit Litigation Update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484303-DEBE-188D-7A67-F7689A7CAC68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F5BB7774-89AD-401F-A7CB-D6A8F57F35C1}" type="datetime1">
              <a:rPr lang="en-US" smtClean="0"/>
              <a:t>8/24/2026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B1AC694-EA1F-4C9A-A105-5824294824ED}"/>
              </a:ext>
            </a:extLst>
          </p:cNvPr>
          <p:cNvSpPr/>
          <p:nvPr/>
        </p:nvSpPr>
        <p:spPr>
          <a:xfrm>
            <a:off x="0" y="-14514"/>
            <a:ext cx="5029200" cy="6858000"/>
          </a:xfrm>
          <a:prstGeom prst="rect">
            <a:avLst/>
          </a:prstGeom>
          <a:solidFill>
            <a:srgbClr val="8DC63F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B6718A-228F-41DB-884C-B9CFC3B57949}"/>
              </a:ext>
            </a:extLst>
          </p:cNvPr>
          <p:cNvSpPr txBox="1"/>
          <p:nvPr/>
        </p:nvSpPr>
        <p:spPr>
          <a:xfrm>
            <a:off x="216136" y="2262579"/>
            <a:ext cx="48387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1F3864"/>
                </a:solidFill>
                <a:latin typeface="Tw Cen MT" panose="020B0602020104020603" pitchFamily="34" charset="0"/>
              </a:rPr>
              <a:t>2025 ERISA Lawsuits</a:t>
            </a:r>
            <a:endParaRPr lang="en-US" sz="7200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C6A83A-3923-0BDA-2C2E-A534863A5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896" y="101297"/>
            <a:ext cx="1430547" cy="953889"/>
          </a:xfrm>
          <a:prstGeom prst="rect">
            <a:avLst/>
          </a:prstGeom>
        </p:spPr>
      </p:pic>
      <p:sp>
        <p:nvSpPr>
          <p:cNvPr id="20" name="Heading"/>
          <p:cNvSpPr txBox="1"/>
          <p:nvPr/>
        </p:nvSpPr>
        <p:spPr>
          <a:xfrm>
            <a:off x="5245336" y="700000"/>
            <a:ext cx="4850000" cy="110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en-US" sz="3200" b="1" dirty="0">
              <a:solidFill>
                <a:srgbClr val="1F3864"/>
              </a:solidFill>
              <a:latin typeface="Tw Cen MT" panose="020B0602020104020603" pitchFamily="34" charset="0"/>
            </a:endParaRPr>
          </a:p>
        </p:txBody>
      </p:sp>
      <p:sp>
        <p:nvSpPr>
          <p:cNvPr id="21" name="Bullets"/>
          <p:cNvSpPr txBox="1"/>
          <p:nvPr/>
        </p:nvSpPr>
        <p:spPr>
          <a:xfrm>
            <a:off x="5245336" y="1187777"/>
            <a:ext cx="6600000" cy="5012223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155 fiduciary class actions filed in 2025 – near a record high</a:t>
            </a:r>
          </a:p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35 of them – 22% – targeted health plans</a:t>
            </a:r>
          </a:p>
          <a:p>
            <a:pPr marL="685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1700" dirty="0">
                <a:solidFill>
                  <a:srgbClr val="262626"/>
                </a:solidFill>
                <a:latin typeface="Tw Cen MT" panose="020B0602020104020603" pitchFamily="34" charset="0"/>
              </a:rPr>
              <a:t>Second only to 401(k) plans, which drew 63%</a:t>
            </a:r>
          </a:p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More than a dozen companies were sued multiple times in two years</a:t>
            </a:r>
          </a:p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Most cases settle: 60-65% survive dismissal, then discovery costs drive deals</a:t>
            </a:r>
          </a:p>
          <a:p>
            <a:pPr marL="685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1700" dirty="0">
                <a:solidFill>
                  <a:srgbClr val="262626"/>
                </a:solidFill>
                <a:latin typeface="Tw Cen MT" panose="020B0602020104020603" pitchFamily="34" charset="0"/>
              </a:rPr>
              <a:t>Participants often recover less than $70 each</a:t>
            </a:r>
          </a:p>
        </p:txBody>
      </p:sp>
    </p:spTree>
    <p:extLst>
      <p:ext uri="{BB962C8B-B14F-4D97-AF65-F5344CB8AC3E}">
        <p14:creationId xmlns:p14="http://schemas.microsoft.com/office/powerpoint/2010/main" val="31571815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B1AC694-EA1F-4C9A-A105-5824294824ED}"/>
              </a:ext>
            </a:extLst>
          </p:cNvPr>
          <p:cNvSpPr/>
          <p:nvPr/>
        </p:nvSpPr>
        <p:spPr>
          <a:xfrm>
            <a:off x="0" y="-14514"/>
            <a:ext cx="5029200" cy="6858000"/>
          </a:xfrm>
          <a:prstGeom prst="rect">
            <a:avLst/>
          </a:prstGeom>
          <a:solidFill>
            <a:srgbClr val="8DC63F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B6718A-228F-41DB-884C-B9CFC3B57949}"/>
              </a:ext>
            </a:extLst>
          </p:cNvPr>
          <p:cNvSpPr txBox="1"/>
          <p:nvPr/>
        </p:nvSpPr>
        <p:spPr>
          <a:xfrm>
            <a:off x="216136" y="2281827"/>
            <a:ext cx="48387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173151"/>
                </a:solidFill>
                <a:latin typeface="Tw Cen MT" panose="020B0602020104020603" pitchFamily="34" charset="0"/>
              </a:rPr>
              <a:t>Plan Litigation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EB56EB-C4D0-6847-AC50-47AFB18BC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131" y="1533318"/>
            <a:ext cx="6614733" cy="47629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3FB4119-011F-5F64-1248-4407F89092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8253" y="0"/>
            <a:ext cx="1430547" cy="95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158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B97C4-1EB8-CAFD-1C68-210BC9EC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68F1E1-6F51-6463-3EBD-28D0E901C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9725843" cy="809171"/>
          </a:xfrm>
        </p:spPr>
        <p:txBody>
          <a:bodyPr/>
          <a:lstStyle/>
          <a:p>
            <a:r>
              <a:rPr lang="en-US" dirty="0"/>
              <a:t>HDHP Telehealth Relief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792226"/>
            <a:ext cx="3017520" cy="34471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8DC63F"/>
                </a:solidFill>
                <a:latin typeface="Aptos Display"/>
              </a:rPr>
              <a:t>IRS NOTICE 2025-5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2267714"/>
            <a:ext cx="3840480" cy="60350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173151"/>
                </a:solidFill>
                <a:latin typeface="Aptos Display"/>
              </a:rPr>
              <a:t>PRE-DEDUCTIBLE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2871218"/>
            <a:ext cx="3657600" cy="37548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dirty="0">
                <a:solidFill>
                  <a:srgbClr val="173151"/>
                </a:solidFill>
                <a:latin typeface="Aptos Display"/>
              </a:rPr>
              <a:t>telehealth coverage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3410714"/>
            <a:ext cx="3657600" cy="34471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7FBC42"/>
                </a:solidFill>
                <a:latin typeface="Aptos Display"/>
              </a:rPr>
              <a:t>HSA eligibility remains intact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572000" y="1417320"/>
            <a:ext cx="0" cy="329184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983480" y="1810514"/>
            <a:ext cx="5623560" cy="34471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8DC63F"/>
                </a:solidFill>
                <a:latin typeface="Aptos Display"/>
              </a:rPr>
              <a:t>RELIEF DOES NOT EXTEND TO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83480" y="2313433"/>
            <a:ext cx="5486400" cy="2148840"/>
          </a:xfrm>
          <a:prstGeom prst="rect">
            <a:avLst/>
          </a:prstGeom>
          <a:noFill/>
        </p:spPr>
        <p:txBody>
          <a:bodyPr wrap="square" lIns="27432" tIns="27432" rIns="27432" bIns="27432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>
                <a:solidFill>
                  <a:srgbClr val="262626"/>
                </a:solidFill>
                <a:latin typeface="Aptos Display"/>
              </a:defRPr>
            </a:pPr>
            <a:r>
              <a:rPr dirty="0"/>
              <a:t>▪  In-person services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>
                <a:solidFill>
                  <a:srgbClr val="262626"/>
                </a:solidFill>
                <a:latin typeface="Aptos Display"/>
              </a:defRPr>
            </a:pPr>
            <a:r>
              <a:rPr dirty="0"/>
              <a:t>▪  Equipment furnished with a telehealth visit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>
                <a:solidFill>
                  <a:srgbClr val="262626"/>
                </a:solidFill>
                <a:latin typeface="Aptos Display"/>
              </a:defRPr>
            </a:pPr>
            <a:r>
              <a:rPr dirty="0"/>
              <a:t>▪  Prescription drugs furnished with a telehealth visit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1520" y="4736592"/>
            <a:ext cx="10076688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49808" y="5001768"/>
            <a:ext cx="1005840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73151"/>
                </a:solidFill>
                <a:latin typeface="Aptos Display"/>
              </a:rPr>
              <a:t>Permanently available • Retroactive to January 1, 2025</a:t>
            </a:r>
          </a:p>
        </p:txBody>
      </p:sp>
    </p:spTree>
    <p:extLst>
      <p:ext uri="{BB962C8B-B14F-4D97-AF65-F5344CB8AC3E}">
        <p14:creationId xmlns:p14="http://schemas.microsoft.com/office/powerpoint/2010/main" val="2000937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24A6A-C413-83A1-C4F7-5FEC9679E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C97A8B1-5049-4256-1DC0-F7033913208B}"/>
              </a:ext>
            </a:extLst>
          </p:cNvPr>
          <p:cNvSpPr/>
          <p:nvPr/>
        </p:nvSpPr>
        <p:spPr>
          <a:xfrm>
            <a:off x="0" y="-14514"/>
            <a:ext cx="5029200" cy="6858000"/>
          </a:xfrm>
          <a:prstGeom prst="rect">
            <a:avLst/>
          </a:prstGeom>
          <a:solidFill>
            <a:srgbClr val="8DC63F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3F6B85-8998-2A95-6428-D45A930E835D}"/>
              </a:ext>
            </a:extLst>
          </p:cNvPr>
          <p:cNvSpPr txBox="1"/>
          <p:nvPr/>
        </p:nvSpPr>
        <p:spPr>
          <a:xfrm>
            <a:off x="216136" y="2281830"/>
            <a:ext cx="48387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173151"/>
                </a:solidFill>
                <a:latin typeface="Tw Cen MT" panose="020B0602020104020603" pitchFamily="34" charset="0"/>
              </a:rPr>
              <a:t>401(k) Plan Litigation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AD751D-235D-412F-CDE4-43C7FC72C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7344" y="1773366"/>
            <a:ext cx="6881456" cy="43590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10ED3D7-FFD5-6A8F-C96A-32D1AC5ED5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8253" y="209877"/>
            <a:ext cx="1430547" cy="95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6948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B1AC694-EA1F-4C9A-A105-5824294824ED}"/>
              </a:ext>
            </a:extLst>
          </p:cNvPr>
          <p:cNvSpPr/>
          <p:nvPr/>
        </p:nvSpPr>
        <p:spPr>
          <a:xfrm>
            <a:off x="0" y="-14514"/>
            <a:ext cx="5029200" cy="6858000"/>
          </a:xfrm>
          <a:prstGeom prst="rect">
            <a:avLst/>
          </a:prstGeom>
          <a:solidFill>
            <a:srgbClr val="8DC63F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B6718A-228F-41DB-884C-B9CFC3B57949}"/>
              </a:ext>
            </a:extLst>
          </p:cNvPr>
          <p:cNvSpPr txBox="1"/>
          <p:nvPr/>
        </p:nvSpPr>
        <p:spPr>
          <a:xfrm>
            <a:off x="298568" y="1800000"/>
            <a:ext cx="48387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173151"/>
                </a:solidFill>
                <a:latin typeface="Tw Cen MT" panose="020B0602020104020603" pitchFamily="34" charset="0"/>
              </a:rPr>
              <a:t>Forfeiture</a:t>
            </a:r>
          </a:p>
          <a:p>
            <a:r>
              <a:rPr lang="en-US" sz="7200" dirty="0">
                <a:solidFill>
                  <a:srgbClr val="173151"/>
                </a:solidFill>
                <a:latin typeface="Tw Cen MT" panose="020B0602020104020603" pitchFamily="34" charset="0"/>
              </a:rPr>
              <a:t>Litigation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C6A83A-3923-0BDA-2C2E-A534863A5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896" y="101297"/>
            <a:ext cx="1430547" cy="953889"/>
          </a:xfrm>
          <a:prstGeom prst="rect">
            <a:avLst/>
          </a:prstGeom>
        </p:spPr>
      </p:pic>
      <p:sp>
        <p:nvSpPr>
          <p:cNvPr id="21" name="Bullets"/>
          <p:cNvSpPr txBox="1"/>
          <p:nvPr/>
        </p:nvSpPr>
        <p:spPr>
          <a:xfrm>
            <a:off x="5245336" y="1423447"/>
            <a:ext cx="6600000" cy="4776553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Over 100 cases have been filed</a:t>
            </a:r>
          </a:p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Claim breach for using to offset employer contributions instead of paying plan expenses</a:t>
            </a:r>
          </a:p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Early decisions have largely favored employers</a:t>
            </a:r>
          </a:p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Several employers have settled</a:t>
            </a:r>
          </a:p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8</a:t>
            </a:r>
            <a:r>
              <a:rPr lang="en-US" sz="2000" baseline="30000" dirty="0">
                <a:solidFill>
                  <a:srgbClr val="262626"/>
                </a:solidFill>
                <a:latin typeface="Tw Cen MT" panose="020B0602020104020603" pitchFamily="34" charset="0"/>
              </a:rPr>
              <a:t>th</a:t>
            </a: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 Cir – first appellate court to rule on issue and found in favor of employer</a:t>
            </a:r>
          </a:p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DOL filed amicus briefs in several cases</a:t>
            </a:r>
          </a:p>
        </p:txBody>
      </p:sp>
    </p:spTree>
    <p:extLst>
      <p:ext uri="{BB962C8B-B14F-4D97-AF65-F5344CB8AC3E}">
        <p14:creationId xmlns:p14="http://schemas.microsoft.com/office/powerpoint/2010/main" val="31571815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AF32F-B37B-DBF3-FF61-E3F8CA479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D0BFB60-F4CF-380E-4A34-9DE5C8BAF4B8}"/>
              </a:ext>
            </a:extLst>
          </p:cNvPr>
          <p:cNvSpPr/>
          <p:nvPr/>
        </p:nvSpPr>
        <p:spPr>
          <a:xfrm>
            <a:off x="0" y="-14514"/>
            <a:ext cx="5029200" cy="6858000"/>
          </a:xfrm>
          <a:prstGeom prst="rect">
            <a:avLst/>
          </a:prstGeom>
          <a:solidFill>
            <a:srgbClr val="8DC63F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B2BB06-B63E-CFE1-CE9C-60FD2F99CAEB}"/>
              </a:ext>
            </a:extLst>
          </p:cNvPr>
          <p:cNvSpPr txBox="1"/>
          <p:nvPr/>
        </p:nvSpPr>
        <p:spPr>
          <a:xfrm>
            <a:off x="298568" y="1800000"/>
            <a:ext cx="48387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173151"/>
                </a:solidFill>
                <a:latin typeface="Tw Cen MT" panose="020B0602020104020603" pitchFamily="34" charset="0"/>
              </a:rPr>
              <a:t>Rx Drug &amp; </a:t>
            </a:r>
            <a:r>
              <a:rPr lang="en-US" sz="7200" dirty="0" err="1">
                <a:solidFill>
                  <a:srgbClr val="173151"/>
                </a:solidFill>
                <a:latin typeface="Tw Cen MT" panose="020B0602020104020603" pitchFamily="34" charset="0"/>
              </a:rPr>
              <a:t>PBM</a:t>
            </a:r>
            <a:r>
              <a:rPr lang="en-US" sz="7200" dirty="0">
                <a:solidFill>
                  <a:srgbClr val="173151"/>
                </a:solidFill>
                <a:latin typeface="Tw Cen MT" panose="020B0602020104020603" pitchFamily="34" charset="0"/>
              </a:rPr>
              <a:t> Fee</a:t>
            </a:r>
          </a:p>
          <a:p>
            <a:r>
              <a:rPr lang="en-US" sz="7200" dirty="0">
                <a:solidFill>
                  <a:srgbClr val="173151"/>
                </a:solidFill>
                <a:latin typeface="Tw Cen MT" panose="020B0602020104020603" pitchFamily="34" charset="0"/>
              </a:rPr>
              <a:t>Litigation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A508DA-6526-D240-4830-7C9FF2661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896" y="101297"/>
            <a:ext cx="1430547" cy="953889"/>
          </a:xfrm>
          <a:prstGeom prst="rect">
            <a:avLst/>
          </a:prstGeom>
        </p:spPr>
      </p:pic>
      <p:sp>
        <p:nvSpPr>
          <p:cNvPr id="21" name="Bullets">
            <a:extLst>
              <a:ext uri="{FF2B5EF4-FFF2-40B4-BE49-F238E27FC236}">
                <a16:creationId xmlns:a16="http://schemas.microsoft.com/office/drawing/2014/main" id="{FF484E73-FD95-D283-712D-3B6C7DD2585E}"/>
              </a:ext>
            </a:extLst>
          </p:cNvPr>
          <p:cNvSpPr txBox="1"/>
          <p:nvPr/>
        </p:nvSpPr>
        <p:spPr>
          <a:xfrm>
            <a:off x="5245336" y="1423447"/>
            <a:ext cx="6600000" cy="4776553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Plaintiff firms are moving from the 401(k) market to the health care market</a:t>
            </a:r>
          </a:p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Claim: fiduciaries failed to prudently manage the </a:t>
            </a:r>
            <a:r>
              <a:rPr lang="en-US" sz="2000" dirty="0" err="1">
                <a:solidFill>
                  <a:srgbClr val="262626"/>
                </a:solidFill>
                <a:latin typeface="Tw Cen MT" panose="020B0602020104020603" pitchFamily="34" charset="0"/>
              </a:rPr>
              <a:t>PBM</a:t>
            </a: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 contract and overpaid for drugs</a:t>
            </a:r>
          </a:p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Key cases – Lewandowski v. Johnson &amp; Johnson, Navarro v. Wells Fargo, and a new case against JPMorgan</a:t>
            </a:r>
          </a:p>
          <a:p>
            <a:pPr marL="685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1700" dirty="0">
                <a:solidFill>
                  <a:srgbClr val="262626"/>
                </a:solidFill>
                <a:latin typeface="Tw Cen MT" panose="020B0602020104020603" pitchFamily="34" charset="0"/>
              </a:rPr>
              <a:t>Standing has been the sticking point – results so far are mixed</a:t>
            </a:r>
          </a:p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Expect more filings as the new </a:t>
            </a:r>
            <a:r>
              <a:rPr lang="en-US" sz="2000" dirty="0" err="1">
                <a:solidFill>
                  <a:srgbClr val="262626"/>
                </a:solidFill>
                <a:latin typeface="Tw Cen MT" panose="020B0602020104020603" pitchFamily="34" charset="0"/>
              </a:rPr>
              <a:t>PBM</a:t>
            </a: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 transparency reports arrive</a:t>
            </a:r>
          </a:p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What to do: document your </a:t>
            </a:r>
            <a:r>
              <a:rPr lang="en-US" sz="2000" dirty="0" err="1">
                <a:solidFill>
                  <a:srgbClr val="262626"/>
                </a:solidFill>
                <a:latin typeface="Tw Cen MT" panose="020B0602020104020603" pitchFamily="34" charset="0"/>
              </a:rPr>
              <a:t>PBM</a:t>
            </a: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 selection and fee review process</a:t>
            </a:r>
          </a:p>
        </p:txBody>
      </p:sp>
    </p:spTree>
    <p:extLst>
      <p:ext uri="{BB962C8B-B14F-4D97-AF65-F5344CB8AC3E}">
        <p14:creationId xmlns:p14="http://schemas.microsoft.com/office/powerpoint/2010/main" val="41880785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B1AC694-EA1F-4C9A-A105-5824294824ED}"/>
              </a:ext>
            </a:extLst>
          </p:cNvPr>
          <p:cNvSpPr/>
          <p:nvPr/>
        </p:nvSpPr>
        <p:spPr>
          <a:xfrm>
            <a:off x="0" y="-14514"/>
            <a:ext cx="5029200" cy="6858000"/>
          </a:xfrm>
          <a:prstGeom prst="rect">
            <a:avLst/>
          </a:prstGeom>
          <a:solidFill>
            <a:srgbClr val="8DC63F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B6718A-228F-41DB-884C-B9CFC3B57949}"/>
              </a:ext>
            </a:extLst>
          </p:cNvPr>
          <p:cNvSpPr txBox="1"/>
          <p:nvPr/>
        </p:nvSpPr>
        <p:spPr>
          <a:xfrm>
            <a:off x="190500" y="1720840"/>
            <a:ext cx="48387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173151"/>
                </a:solidFill>
                <a:latin typeface="Tw Cen MT" panose="020B0602020104020603" pitchFamily="34" charset="0"/>
              </a:rPr>
              <a:t>Tobacco Surcharge Litigation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C6A83A-3923-0BDA-2C2E-A534863A5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896" y="101297"/>
            <a:ext cx="1430547" cy="953889"/>
          </a:xfrm>
          <a:prstGeom prst="rect">
            <a:avLst/>
          </a:prstGeom>
        </p:spPr>
      </p:pic>
      <p:sp>
        <p:nvSpPr>
          <p:cNvPr id="21" name="Bullets"/>
          <p:cNvSpPr txBox="1"/>
          <p:nvPr/>
        </p:nvSpPr>
        <p:spPr>
          <a:xfrm>
            <a:off x="5245336" y="1310326"/>
            <a:ext cx="6600000" cy="488967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The most common health plan claim filed in 2025</a:t>
            </a:r>
          </a:p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Allegation: the surcharge had no reasonable alternative for quitters to earn the full reward</a:t>
            </a:r>
          </a:p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As many suits in the first three quarters of 2025 as in all of 2024</a:t>
            </a:r>
          </a:p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Courts are letting these cases past the motion to dismiss almost every time</a:t>
            </a:r>
          </a:p>
          <a:p>
            <a:pPr marL="685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sz="1700" dirty="0">
                <a:solidFill>
                  <a:srgbClr val="262626"/>
                </a:solidFill>
                <a:latin typeface="Tw Cen MT" panose="020B0602020104020603" pitchFamily="34" charset="0"/>
              </a:rPr>
              <a:t>Some allow claims with no proof the participant was actually harmed</a:t>
            </a:r>
          </a:p>
          <a:p>
            <a:pPr marL="228600" indent="-228600">
              <a:lnSpc>
                <a:spcPct val="90000"/>
              </a:lnSpc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What to do: review your wellness program design, alternative standard, and notices</a:t>
            </a:r>
          </a:p>
        </p:txBody>
      </p:sp>
    </p:spTree>
    <p:extLst>
      <p:ext uri="{BB962C8B-B14F-4D97-AF65-F5344CB8AC3E}">
        <p14:creationId xmlns:p14="http://schemas.microsoft.com/office/powerpoint/2010/main" val="31571815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B1AC694-EA1F-4C9A-A105-5824294824ED}"/>
              </a:ext>
            </a:extLst>
          </p:cNvPr>
          <p:cNvSpPr/>
          <p:nvPr/>
        </p:nvSpPr>
        <p:spPr>
          <a:xfrm>
            <a:off x="0" y="-14514"/>
            <a:ext cx="5029200" cy="6858000"/>
          </a:xfrm>
          <a:prstGeom prst="rect">
            <a:avLst/>
          </a:prstGeom>
          <a:solidFill>
            <a:srgbClr val="8DC63F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B6718A-228F-41DB-884C-B9CFC3B57949}"/>
              </a:ext>
            </a:extLst>
          </p:cNvPr>
          <p:cNvSpPr txBox="1"/>
          <p:nvPr/>
        </p:nvSpPr>
        <p:spPr>
          <a:xfrm>
            <a:off x="190500" y="1820000"/>
            <a:ext cx="48387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173151"/>
                </a:solidFill>
                <a:latin typeface="Tw Cen MT" panose="020B0602020104020603" pitchFamily="34" charset="0"/>
              </a:rPr>
              <a:t>Voluntary Benefit Litigation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C6A83A-3923-0BDA-2C2E-A534863A5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896" y="101297"/>
            <a:ext cx="1430547" cy="953889"/>
          </a:xfrm>
          <a:prstGeom prst="rect">
            <a:avLst/>
          </a:prstGeom>
        </p:spPr>
      </p:pic>
      <p:sp>
        <p:nvSpPr>
          <p:cNvPr id="21" name="Bullets"/>
          <p:cNvSpPr txBox="1"/>
          <p:nvPr/>
        </p:nvSpPr>
        <p:spPr>
          <a:xfrm>
            <a:off x="5245336" y="1282045"/>
            <a:ext cx="6600000" cy="503795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Four class actions filed December 23, 2025 by Schlichter Bogard</a:t>
            </a:r>
          </a:p>
          <a:p>
            <a:pPr marL="685600" indent="-22860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1700" dirty="0">
                <a:solidFill>
                  <a:srgbClr val="262626"/>
                </a:solidFill>
                <a:latin typeface="Tw Cen MT" panose="020B0602020104020603" pitchFamily="34" charset="0"/>
              </a:rPr>
              <a:t>Targets included United Airlines, LabCorp, Community Health Systems, and Universal Services of America</a:t>
            </a:r>
          </a:p>
          <a:p>
            <a:pPr marL="228600" indent="-22860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At issue: accident, critical illness, cancer, and hospital indemnity coverage</a:t>
            </a:r>
          </a:p>
          <a:p>
            <a:pPr marL="228600" indent="-22860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Employers and their brokers were both named as defendants</a:t>
            </a:r>
          </a:p>
          <a:p>
            <a:pPr marL="228600" indent="-22860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Claim: failure to monitor broker commissions and negotiate competitive rates</a:t>
            </a:r>
          </a:p>
          <a:p>
            <a:pPr marL="228600" indent="-22860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Fiduciary risk applies even though employees pay 100% of the premium</a:t>
            </a:r>
          </a:p>
          <a:p>
            <a:pPr marL="228600" indent="-22860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Puts pressure on the DOL safe harbor most employers have relied on</a:t>
            </a:r>
          </a:p>
          <a:p>
            <a:pPr marL="228600" indent="-22860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262626"/>
                </a:solidFill>
                <a:latin typeface="Tw Cen MT" panose="020B0602020104020603" pitchFamily="34" charset="0"/>
              </a:rPr>
              <a:t>What to do: ask your broker what it earns on every voluntary product</a:t>
            </a:r>
          </a:p>
        </p:txBody>
      </p:sp>
    </p:spTree>
    <p:extLst>
      <p:ext uri="{BB962C8B-B14F-4D97-AF65-F5344CB8AC3E}">
        <p14:creationId xmlns:p14="http://schemas.microsoft.com/office/powerpoint/2010/main" val="31571815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442D28C-5178-43DC-8F88-C2E362F4E839}"/>
              </a:ext>
            </a:extLst>
          </p:cNvPr>
          <p:cNvSpPr/>
          <p:nvPr/>
        </p:nvSpPr>
        <p:spPr>
          <a:xfrm>
            <a:off x="0" y="-7399"/>
            <a:ext cx="12192000" cy="1765177"/>
          </a:xfrm>
          <a:prstGeom prst="rect">
            <a:avLst/>
          </a:prstGeom>
          <a:solidFill>
            <a:srgbClr val="7FBC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66DB7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986B6D-1435-4A23-8B90-5FDCB58969C7}"/>
              </a:ext>
            </a:extLst>
          </p:cNvPr>
          <p:cNvSpPr txBox="1"/>
          <p:nvPr/>
        </p:nvSpPr>
        <p:spPr>
          <a:xfrm>
            <a:off x="649935" y="275024"/>
            <a:ext cx="101064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spc="300" dirty="0">
                <a:solidFill>
                  <a:srgbClr val="173151"/>
                </a:solidFill>
                <a:latin typeface="Tw Cen MT" panose="020B0602020104020603" pitchFamily="34" charset="0"/>
              </a:rPr>
              <a:t>Benefits InSight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4AADB50-5F35-43FC-B26A-FEC3A1A678F6}"/>
              </a:ext>
            </a:extLst>
          </p:cNvPr>
          <p:cNvSpPr txBox="1">
            <a:spLocks/>
          </p:cNvSpPr>
          <p:nvPr/>
        </p:nvSpPr>
        <p:spPr>
          <a:xfrm>
            <a:off x="2502762" y="6019138"/>
            <a:ext cx="77724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bg1"/>
                </a:solidFill>
                <a:latin typeface="Tw Cen MT" panose="020B0602020104020603" pitchFamily="34" charset="0"/>
              </a:rPr>
              <a:t>https://graydon.law/category/benefits-insight/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AB060D7-93D5-4071-88BF-01EEFA663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961" y="123653"/>
            <a:ext cx="4135437" cy="241835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C693EC4-16D8-44BE-BD18-3192ADB0F044}"/>
              </a:ext>
            </a:extLst>
          </p:cNvPr>
          <p:cNvSpPr txBox="1"/>
          <p:nvPr/>
        </p:nvSpPr>
        <p:spPr>
          <a:xfrm>
            <a:off x="8379939" y="699117"/>
            <a:ext cx="40586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pc="2000" dirty="0">
                <a:solidFill>
                  <a:srgbClr val="002B49"/>
                </a:solidFill>
                <a:latin typeface="CCHReverse10" panose="00000400000000000000" pitchFamily="2" charset="0"/>
              </a:rPr>
              <a:t>B</a:t>
            </a:r>
            <a:r>
              <a:rPr lang="en-US" sz="5400" spc="2000" dirty="0">
                <a:solidFill>
                  <a:srgbClr val="F3901D"/>
                </a:solidFill>
                <a:latin typeface="CCHReverse10" panose="00000400000000000000" pitchFamily="2" charset="0"/>
              </a:rPr>
              <a:t>L</a:t>
            </a:r>
            <a:r>
              <a:rPr lang="en-US" sz="5400" spc="2000" dirty="0">
                <a:solidFill>
                  <a:srgbClr val="80BB00"/>
                </a:solidFill>
                <a:latin typeface="CCHReverse10" panose="00000400000000000000" pitchFamily="2" charset="0"/>
              </a:rPr>
              <a:t>O</a:t>
            </a:r>
            <a:r>
              <a:rPr lang="en-US" sz="5400" spc="2000" dirty="0">
                <a:solidFill>
                  <a:srgbClr val="0075C9"/>
                </a:solidFill>
                <a:latin typeface="CCHReverse10" panose="00000400000000000000" pitchFamily="2" charset="0"/>
              </a:rPr>
              <a:t>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CCD73D-94E1-E982-0FB4-C1559802B2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4923" y="5782896"/>
            <a:ext cx="1817077" cy="10751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AC0386-55C7-FA19-5934-9EDD618E03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784" y="2500084"/>
            <a:ext cx="10452432" cy="308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931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Image result for q&amp;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74" y="1237154"/>
            <a:ext cx="11924852" cy="441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40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2109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732A9-3115-B8D3-F013-F4C1E3E48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7D44D4-AC2E-ABA7-B308-FA71F39AC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9725843" cy="809171"/>
          </a:xfrm>
        </p:spPr>
        <p:txBody>
          <a:bodyPr/>
          <a:lstStyle/>
          <a:p>
            <a:r>
              <a:rPr lang="en-US" dirty="0"/>
              <a:t>Direct Primary Care Arrangements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8800" y="1554480"/>
            <a:ext cx="2834640" cy="34471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8DC63F"/>
                </a:solidFill>
                <a:latin typeface="Aptos Display"/>
              </a:rPr>
              <a:t>IRS NOTICE 2025-5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194560"/>
            <a:ext cx="301752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6B727A"/>
                </a:solidFill>
                <a:latin typeface="Aptos Display"/>
              </a:rPr>
              <a:t>HSA ELIGIBILITY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2615184"/>
            <a:ext cx="3017520" cy="7498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173151"/>
                </a:solidFill>
                <a:latin typeface="Aptos Display"/>
              </a:rPr>
              <a:t>PRESERVED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3429000"/>
            <a:ext cx="2834640" cy="560153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 dirty="0">
                <a:solidFill>
                  <a:srgbClr val="262626"/>
                </a:solidFill>
                <a:latin typeface="Aptos Display"/>
              </a:rPr>
              <a:t>A </a:t>
            </a:r>
            <a:r>
              <a:rPr sz="1700" b="0" dirty="0" err="1">
                <a:solidFill>
                  <a:srgbClr val="262626"/>
                </a:solidFill>
                <a:latin typeface="Aptos Display"/>
              </a:rPr>
              <a:t>DPCA</a:t>
            </a:r>
            <a:r>
              <a:rPr sz="1700" b="0" dirty="0">
                <a:solidFill>
                  <a:srgbClr val="262626"/>
                </a:solidFill>
                <a:latin typeface="Aptos Display"/>
              </a:rPr>
              <a:t> is not treated as
disqualifying coverage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977639" y="1645920"/>
            <a:ext cx="0" cy="2578608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97680" y="2194560"/>
            <a:ext cx="301752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6B727A"/>
                </a:solidFill>
                <a:latin typeface="Aptos Display"/>
              </a:rPr>
              <a:t>DPCA FEES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0" y="2615184"/>
            <a:ext cx="3017520" cy="7498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200" b="1">
                <a:solidFill>
                  <a:srgbClr val="8DC63F"/>
                </a:solidFill>
                <a:latin typeface="Aptos Display"/>
              </a:rPr>
              <a:t>HSA-PAYABLE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07408" y="3429000"/>
            <a:ext cx="2788920" cy="560153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 dirty="0">
                <a:solidFill>
                  <a:srgbClr val="262626"/>
                </a:solidFill>
                <a:latin typeface="Aptos Display"/>
              </a:rPr>
              <a:t>Fees may be paid
from the HSA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7498079" y="1645920"/>
            <a:ext cx="0" cy="2578608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818120" y="2194560"/>
            <a:ext cx="301752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6B727A"/>
                </a:solidFill>
                <a:latin typeface="Aptos Display"/>
              </a:rPr>
              <a:t>HDHP GUARDRAIL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18120" y="2615184"/>
            <a:ext cx="3017520" cy="7498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200" b="1">
                <a:solidFill>
                  <a:srgbClr val="173151"/>
                </a:solidFill>
                <a:latin typeface="Aptos Display"/>
              </a:rPr>
              <a:t>NOT COUNTED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09560" y="3364992"/>
            <a:ext cx="2834640" cy="77559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dirty="0">
                <a:solidFill>
                  <a:srgbClr val="262626"/>
                </a:solidFill>
                <a:latin typeface="Aptos Display"/>
              </a:rPr>
              <a:t>Membership fees cannot count
toward the deductible or
out-of-pocket maximum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49808" y="4663440"/>
            <a:ext cx="10058400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914400" y="4937760"/>
            <a:ext cx="9738360" cy="3139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173151"/>
                </a:solidFill>
                <a:latin typeface="Aptos Display"/>
              </a:rPr>
              <a:t>Relief makes direct primary care compatible with HSA participation—within defined limits</a:t>
            </a:r>
          </a:p>
        </p:txBody>
      </p:sp>
    </p:spTree>
    <p:extLst>
      <p:ext uri="{BB962C8B-B14F-4D97-AF65-F5344CB8AC3E}">
        <p14:creationId xmlns:p14="http://schemas.microsoft.com/office/powerpoint/2010/main" val="3870440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A2030-F4D2-C289-E208-61EA5632E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32EE30-D9FD-521F-AF08-85E31E7DD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9725843" cy="809171"/>
          </a:xfrm>
        </p:spPr>
        <p:txBody>
          <a:bodyPr/>
          <a:lstStyle/>
          <a:p>
            <a:r>
              <a:rPr lang="en-US" dirty="0"/>
              <a:t>Direct Primary Care Arrangements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85848" y="1499616"/>
            <a:ext cx="283464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DC63F"/>
                </a:solidFill>
                <a:latin typeface="Aptos Display"/>
              </a:rPr>
              <a:t>FIXED PERIODIC MEMBERSHIP FEE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8800" y="1938528"/>
            <a:ext cx="2697480" cy="69494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400" b="1" dirty="0">
                <a:solidFill>
                  <a:srgbClr val="173151"/>
                </a:solidFill>
                <a:latin typeface="Aptos Display"/>
              </a:rPr>
              <a:t>$150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6232" y="2633472"/>
            <a:ext cx="265176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6B727A"/>
                </a:solidFill>
                <a:latin typeface="Aptos Display"/>
              </a:rPr>
              <a:t>individual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67760" y="1938528"/>
            <a:ext cx="2697480" cy="69494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400" b="1">
                <a:solidFill>
                  <a:srgbClr val="8DC63F"/>
                </a:solidFill>
                <a:latin typeface="Aptos Display"/>
              </a:rPr>
              <a:t>$300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95191" y="2633472"/>
            <a:ext cx="265176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6B727A"/>
                </a:solidFill>
                <a:latin typeface="Aptos Display"/>
              </a:rPr>
              <a:t>family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629400" y="1673352"/>
            <a:ext cx="0" cy="1298448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949440" y="1792224"/>
            <a:ext cx="3703320" cy="69494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200" b="1">
                <a:solidFill>
                  <a:srgbClr val="173151"/>
                </a:solidFill>
                <a:latin typeface="Aptos Display"/>
              </a:rPr>
              <a:t>ANNUAL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49440" y="2487168"/>
            <a:ext cx="370332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6B727A"/>
                </a:solidFill>
                <a:latin typeface="Aptos Display"/>
              </a:rPr>
              <a:t>billing permitted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9808" y="3227832"/>
            <a:ext cx="10058400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273501" y="3621024"/>
            <a:ext cx="4146900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8DC63F"/>
                </a:solidFill>
                <a:latin typeface="Aptos Display"/>
              </a:rPr>
              <a:t>QUALIFYING CONDITIONS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5960" y="4495097"/>
            <a:ext cx="411480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8DC63F"/>
                </a:solidFill>
                <a:latin typeface="Aptos Display"/>
              </a:rPr>
              <a:t>01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53160" y="4495097"/>
            <a:ext cx="2651760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73151"/>
                </a:solidFill>
                <a:latin typeface="Aptos Display"/>
              </a:rPr>
              <a:t>Fixed fee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53160" y="4842569"/>
            <a:ext cx="2651760" cy="77559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>
                <a:solidFill>
                  <a:srgbClr val="262626"/>
                </a:solidFill>
                <a:latin typeface="Aptos Display"/>
              </a:rPr>
              <a:t>Sole compensation for the arrangement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35780" y="4495097"/>
            <a:ext cx="411480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8DC63F"/>
                </a:solidFill>
                <a:latin typeface="Aptos Display"/>
              </a:rPr>
              <a:t>02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92980" y="4495097"/>
            <a:ext cx="2606040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173151"/>
                </a:solidFill>
                <a:latin typeface="Aptos Display"/>
              </a:rPr>
              <a:t>Primary care only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92980" y="4842569"/>
            <a:ext cx="2606040" cy="77559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dirty="0">
                <a:solidFill>
                  <a:srgbClr val="262626"/>
                </a:solidFill>
                <a:latin typeface="Aptos Display"/>
              </a:rPr>
              <a:t>The term is not defined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84160" y="4467233"/>
            <a:ext cx="411480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8DC63F"/>
                </a:solidFill>
                <a:latin typeface="Aptos Display"/>
              </a:rPr>
              <a:t>03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41360" y="4467233"/>
            <a:ext cx="2697480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173151"/>
                </a:solidFill>
                <a:latin typeface="Aptos Display"/>
              </a:rPr>
              <a:t>Outside services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41360" y="4814705"/>
            <a:ext cx="2697480" cy="1144929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dirty="0">
                <a:solidFill>
                  <a:srgbClr val="262626"/>
                </a:solidFill>
                <a:latin typeface="Aptos Display"/>
              </a:rPr>
              <a:t>Same fee terms for members and non-members</a:t>
            </a:r>
          </a:p>
        </p:txBody>
      </p:sp>
    </p:spTree>
    <p:extLst>
      <p:ext uri="{BB962C8B-B14F-4D97-AF65-F5344CB8AC3E}">
        <p14:creationId xmlns:p14="http://schemas.microsoft.com/office/powerpoint/2010/main" val="3424633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5C964-6174-AC6E-A2A0-A40315EFF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58B3A7-6674-67B8-0028-5F8E40D16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9725843" cy="809171"/>
          </a:xfrm>
        </p:spPr>
        <p:txBody>
          <a:bodyPr/>
          <a:lstStyle/>
          <a:p>
            <a:r>
              <a:rPr lang="en-US" dirty="0"/>
              <a:t>Fertility Benefits – Excepted Benefit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2792" y="2531457"/>
            <a:ext cx="3154680" cy="34471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8DC63F"/>
                </a:solidFill>
                <a:latin typeface="Aptos Display"/>
              </a:rPr>
              <a:t>LIFETIME MAXIMUM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5360" y="2933793"/>
            <a:ext cx="3703320" cy="8046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000" b="1">
                <a:solidFill>
                  <a:srgbClr val="173151"/>
                </a:solidFill>
                <a:latin typeface="Aptos Display"/>
              </a:rPr>
              <a:t>$120K</a:t>
            </a:r>
          </a:p>
        </p:txBody>
      </p:sp>
      <p:cxnSp>
        <p:nvCxnSpPr>
          <p:cNvPr id="8" name="Connector 7"/>
          <p:cNvCxnSpPr>
            <a:cxnSpLocks/>
          </p:cNvCxnSpPr>
          <p:nvPr/>
        </p:nvCxnSpPr>
        <p:spPr>
          <a:xfrm>
            <a:off x="4480560" y="1417320"/>
            <a:ext cx="0" cy="370689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22521" y="2112010"/>
            <a:ext cx="5669280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8DC63F"/>
                </a:solidFill>
                <a:latin typeface="Aptos Display"/>
              </a:rPr>
              <a:t>COVERAGE </a:t>
            </a:r>
            <a:r>
              <a:rPr sz="2400" b="1" dirty="0">
                <a:solidFill>
                  <a:srgbClr val="8DC63F"/>
                </a:solidFill>
                <a:latin typeface="Aptos Display"/>
              </a:rPr>
              <a:t>CONDITIONS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22521" y="2587498"/>
            <a:ext cx="5577840" cy="1568635"/>
          </a:xfrm>
          <a:prstGeom prst="rect">
            <a:avLst/>
          </a:prstGeom>
          <a:noFill/>
        </p:spPr>
        <p:txBody>
          <a:bodyPr wrap="square" lIns="27432" tIns="27432" rIns="27432" bIns="27432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100"/>
              </a:spcAft>
              <a:defRPr sz="1700">
                <a:solidFill>
                  <a:srgbClr val="262626"/>
                </a:solidFill>
                <a:latin typeface="Aptos Display"/>
              </a:defRPr>
            </a:pPr>
            <a:r>
              <a:rPr sz="2000" dirty="0"/>
              <a:t>▪  Employer must offer a group health plan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100"/>
              </a:spcAft>
              <a:defRPr sz="1700">
                <a:solidFill>
                  <a:srgbClr val="262626"/>
                </a:solidFill>
                <a:latin typeface="Aptos Display"/>
              </a:defRPr>
            </a:pPr>
            <a:r>
              <a:rPr sz="2000" dirty="0"/>
              <a:t>▪  Participant does not have to enroll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100"/>
              </a:spcAft>
              <a:defRPr sz="1700">
                <a:solidFill>
                  <a:srgbClr val="262626"/>
                </a:solidFill>
                <a:latin typeface="Aptos Display"/>
              </a:defRPr>
            </a:pPr>
            <a:r>
              <a:rPr sz="2000" dirty="0"/>
              <a:t>▪  Benefit addresses diagnosis, mitigation or treatment of infertility or related reproductive health conditions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41961" y="5101350"/>
            <a:ext cx="10058400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45360" y="5696712"/>
            <a:ext cx="2926080" cy="3139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1" dirty="0">
                <a:solidFill>
                  <a:srgbClr val="8DC63F"/>
                </a:solidFill>
                <a:latin typeface="Aptos Display"/>
              </a:rPr>
              <a:t>REQUIRED</a:t>
            </a:r>
            <a:r>
              <a:rPr sz="1400" b="1" dirty="0">
                <a:solidFill>
                  <a:srgbClr val="8DC63F"/>
                </a:solidFill>
                <a:latin typeface="Aptos Display"/>
              </a:rPr>
              <a:t> NOTICE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41672" y="5623560"/>
            <a:ext cx="7360920" cy="34471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173151"/>
                </a:solidFill>
                <a:latin typeface="Aptos Display"/>
              </a:rPr>
              <a:t>Clearly describe the fertility coverage</a:t>
            </a:r>
          </a:p>
        </p:txBody>
      </p:sp>
    </p:spTree>
    <p:extLst>
      <p:ext uri="{BB962C8B-B14F-4D97-AF65-F5344CB8AC3E}">
        <p14:creationId xmlns:p14="http://schemas.microsoft.com/office/powerpoint/2010/main" val="2516463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C7D7E-F266-2C5A-E566-635FEC80F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F2B8A6-4F4F-CAFB-D907-ACE4EEC98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9725843" cy="809171"/>
          </a:xfrm>
        </p:spPr>
        <p:txBody>
          <a:bodyPr/>
          <a:lstStyle/>
          <a:p>
            <a:r>
              <a:rPr lang="en-US" dirty="0"/>
              <a:t>Dependent Care FSA – Nondiscrimination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06067"/>
            <a:ext cx="352044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DC63F"/>
                </a:solidFill>
                <a:latin typeface="Aptos Display"/>
              </a:rPr>
              <a:t>PROPOSED REGULATIONS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78024"/>
            <a:ext cx="2926080" cy="7498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000" b="1">
                <a:solidFill>
                  <a:srgbClr val="173151"/>
                </a:solidFill>
                <a:latin typeface="Aptos Display"/>
              </a:rPr>
              <a:t>55%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3264408"/>
            <a:ext cx="3154680" cy="8046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262626"/>
                </a:solidFill>
                <a:latin typeface="Aptos Display"/>
              </a:rPr>
              <a:t>Average benefits provided to
non-HCEs versus HCEs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4197096"/>
            <a:ext cx="3154680" cy="78638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6B727A"/>
                </a:solidFill>
                <a:latin typeface="Aptos Display"/>
              </a:rPr>
              <a:t>Benefits and eligibility cannot
favor highly compensated employees.</a:t>
            </a:r>
          </a:p>
        </p:txBody>
      </p:sp>
      <p:cxnSp>
        <p:nvCxnSpPr>
          <p:cNvPr id="9" name="Connector 8"/>
          <p:cNvCxnSpPr>
            <a:cxnSpLocks/>
          </p:cNvCxnSpPr>
          <p:nvPr/>
        </p:nvCxnSpPr>
        <p:spPr>
          <a:xfrm>
            <a:off x="4041648" y="1417320"/>
            <a:ext cx="0" cy="4425696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434840" y="1824355"/>
            <a:ext cx="589788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DC63F"/>
                </a:solidFill>
                <a:latin typeface="Aptos Display"/>
              </a:rPr>
              <a:t>WHAT THE PROPOSAL CLARIFIES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62272" y="2551176"/>
            <a:ext cx="41148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8DC63F"/>
                </a:solidFill>
                <a:latin typeface="Aptos Display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19472" y="2551176"/>
            <a:ext cx="2423160" cy="3474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73151"/>
                </a:solidFill>
                <a:latin typeface="Aptos Display"/>
              </a:rPr>
              <a:t>Safe harbor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19472" y="2898648"/>
            <a:ext cx="2423160" cy="51206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262626"/>
                </a:solidFill>
                <a:latin typeface="Aptos Display"/>
              </a:rPr>
              <a:t>Eligibility plus facts and circumstances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98079" y="2551176"/>
            <a:ext cx="41148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8DC63F"/>
                </a:solidFill>
                <a:latin typeface="Aptos Display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5279" y="2551176"/>
            <a:ext cx="2606040" cy="3474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73151"/>
                </a:solidFill>
                <a:latin typeface="Aptos Display"/>
              </a:rPr>
              <a:t>Denominator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55279" y="2898648"/>
            <a:ext cx="2606040" cy="51206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262626"/>
                </a:solidFill>
                <a:latin typeface="Aptos Display"/>
              </a:rPr>
              <a:t>Counts only employees who contributed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62272" y="3785616"/>
            <a:ext cx="41148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8DC63F"/>
                </a:solidFill>
                <a:latin typeface="Aptos Display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19472" y="3785616"/>
            <a:ext cx="2423160" cy="3474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73151"/>
                </a:solidFill>
                <a:latin typeface="Aptos Display"/>
              </a:rPr>
              <a:t>Low earners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19472" y="4133088"/>
            <a:ext cx="2423160" cy="51206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262626"/>
                </a:solidFill>
                <a:latin typeface="Aptos Display"/>
              </a:rPr>
              <a:t>Employees below $25K may be disregarded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98079" y="3785616"/>
            <a:ext cx="41148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8DC63F"/>
                </a:solidFill>
                <a:latin typeface="Aptos Display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55279" y="3785616"/>
            <a:ext cx="2606040" cy="3474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73151"/>
                </a:solidFill>
                <a:latin typeface="Aptos Display"/>
              </a:rPr>
              <a:t>Employer impact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55279" y="4133088"/>
            <a:ext cx="2606040" cy="51206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262626"/>
                </a:solidFill>
                <a:latin typeface="Aptos Display"/>
              </a:rPr>
              <a:t>Favorable testing guidance, but 55% remains difficult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462272" y="5202936"/>
            <a:ext cx="5989320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480560" y="5440680"/>
            <a:ext cx="5897880" cy="298543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dirty="0">
                <a:solidFill>
                  <a:srgbClr val="173151"/>
                </a:solidFill>
                <a:latin typeface="Aptos Display"/>
              </a:rPr>
              <a:t>The average-benefits test remains the key pressure point</a:t>
            </a:r>
          </a:p>
        </p:txBody>
      </p:sp>
    </p:spTree>
    <p:extLst>
      <p:ext uri="{BB962C8B-B14F-4D97-AF65-F5344CB8AC3E}">
        <p14:creationId xmlns:p14="http://schemas.microsoft.com/office/powerpoint/2010/main" val="1010892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E8010-062B-5C23-43D1-F72A26DA3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29578D-81DF-42D7-FD9B-E7A4E0B9A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9725843" cy="809171"/>
          </a:xfrm>
        </p:spPr>
        <p:txBody>
          <a:bodyPr/>
          <a:lstStyle/>
          <a:p>
            <a:r>
              <a:rPr lang="en-US" dirty="0"/>
              <a:t>Dependent Care FSA – Correction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1680" y="1593304"/>
            <a:ext cx="4456349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8DC63F"/>
                </a:solidFill>
                <a:latin typeface="Aptos Display"/>
              </a:rPr>
              <a:t>CORRECTION PATH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1134872" y="3684059"/>
            <a:ext cx="9692640" cy="0"/>
          </a:xfrm>
          <a:prstGeom prst="line">
            <a:avLst/>
          </a:prstGeom>
          <a:ln w="2540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546351" y="3592619"/>
            <a:ext cx="182880" cy="182880"/>
          </a:xfrm>
          <a:prstGeom prst="ellipse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5706872" y="3592619"/>
            <a:ext cx="182880" cy="182880"/>
          </a:xfrm>
          <a:prstGeom prst="ellipse">
            <a:avLst/>
          </a:prstGeom>
          <a:solidFill>
            <a:srgbClr val="1731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0004552" y="3592619"/>
            <a:ext cx="182880" cy="182880"/>
          </a:xfrm>
          <a:prstGeom prst="ellipse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41680" y="2422187"/>
            <a:ext cx="1920240" cy="5669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173151"/>
                </a:solidFill>
                <a:latin typeface="Aptos Display"/>
              </a:rPr>
              <a:t>THROUGHOUT
THE YEAR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8800" y="3994955"/>
            <a:ext cx="2240280" cy="8046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262626"/>
                </a:solidFill>
                <a:latin typeface="Aptos Display"/>
              </a:rPr>
              <a:t>Monitor nondiscrimination
testing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55312" y="2422187"/>
            <a:ext cx="2286000" cy="56692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173151"/>
                </a:solidFill>
                <a:latin typeface="Aptos Display"/>
              </a:rPr>
              <a:t>AFTER THE
FACT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26712" y="3994955"/>
            <a:ext cx="2743200" cy="8046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262626"/>
                </a:solidFill>
                <a:latin typeface="Aptos Display"/>
              </a:rPr>
              <a:t>Entire benefit is taxable
to the HCE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71280" y="2367323"/>
            <a:ext cx="2286000" cy="6858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500" b="1">
                <a:solidFill>
                  <a:srgbClr val="8DC63F"/>
                </a:solidFill>
                <a:latin typeface="Aptos Display"/>
              </a:rPr>
              <a:t>JANUARY 31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24392" y="3994955"/>
            <a:ext cx="2743200" cy="80467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262626"/>
                </a:solidFill>
                <a:latin typeface="Aptos Display"/>
              </a:rPr>
              <a:t>Report excess as wages
on Form W-2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33120" y="5256827"/>
            <a:ext cx="10058400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51408" y="5522003"/>
            <a:ext cx="457200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6B727A"/>
                </a:solidFill>
                <a:latin typeface="Aptos Display"/>
              </a:rPr>
              <a:t>Status: proposed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15432" y="5522003"/>
            <a:ext cx="525780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173151"/>
                </a:solidFill>
                <a:latin typeface="Aptos Display"/>
              </a:rPr>
              <a:t>Practical step: continue midyear testing</a:t>
            </a:r>
          </a:p>
        </p:txBody>
      </p:sp>
    </p:spTree>
    <p:extLst>
      <p:ext uri="{BB962C8B-B14F-4D97-AF65-F5344CB8AC3E}">
        <p14:creationId xmlns:p14="http://schemas.microsoft.com/office/powerpoint/2010/main" val="1172786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84BAA-CBAF-5562-BD68-3B0F0B445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831759-D910-AD2E-E7DF-5E48B8729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16379"/>
            <a:ext cx="8651188" cy="809171"/>
          </a:xfrm>
        </p:spPr>
        <p:txBody>
          <a:bodyPr/>
          <a:lstStyle/>
          <a:p>
            <a:r>
              <a:rPr lang="en-US" dirty="0"/>
              <a:t>Expanded Fee Disclosure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1442" y="1721833"/>
            <a:ext cx="3383280" cy="34471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8DC63F"/>
                </a:solidFill>
                <a:latin typeface="Aptos Display"/>
              </a:rPr>
              <a:t>WHO MUST DISCLOSE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1442" y="2642615"/>
            <a:ext cx="292608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6B727A"/>
                </a:solidFill>
                <a:latin typeface="Aptos Display"/>
              </a:rPr>
              <a:t>PREVIOUSLY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1442" y="3099816"/>
            <a:ext cx="2926080" cy="7498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73151"/>
                </a:solidFill>
                <a:latin typeface="Aptos Display"/>
              </a:rPr>
              <a:t>Brokers &amp;
consultants</a:t>
            </a:r>
          </a:p>
        </p:txBody>
      </p:sp>
      <p:cxnSp>
        <p:nvCxnSpPr>
          <p:cNvPr id="8" name="Connector 7"/>
          <p:cNvCxnSpPr>
            <a:cxnSpLocks/>
          </p:cNvCxnSpPr>
          <p:nvPr/>
        </p:nvCxnSpPr>
        <p:spPr>
          <a:xfrm>
            <a:off x="4023360" y="1664208"/>
            <a:ext cx="0" cy="256032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12466" y="2642615"/>
            <a:ext cx="292608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DC63F"/>
                </a:solidFill>
                <a:latin typeface="Aptos Display"/>
              </a:rPr>
              <a:t>NOW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57602" y="3035808"/>
            <a:ext cx="3063240" cy="11887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>
                <a:solidFill>
                  <a:srgbClr val="173151"/>
                </a:solidFill>
                <a:latin typeface="Aptos Display"/>
              </a:rPr>
              <a:t>TPAs • PBMs
Stop-loss carriers
Ancillary vendors</a:t>
            </a:r>
          </a:p>
        </p:txBody>
      </p:sp>
      <p:cxnSp>
        <p:nvCxnSpPr>
          <p:cNvPr id="11" name="Connector 10"/>
          <p:cNvCxnSpPr>
            <a:cxnSpLocks/>
          </p:cNvCxnSpPr>
          <p:nvPr/>
        </p:nvCxnSpPr>
        <p:spPr>
          <a:xfrm>
            <a:off x="7662672" y="1664208"/>
            <a:ext cx="0" cy="2489503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924346" y="2642615"/>
            <a:ext cx="2834640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DC63F"/>
                </a:solidFill>
                <a:latin typeface="Aptos Display"/>
              </a:rPr>
              <a:t>APPLIES TO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51194" y="3035808"/>
            <a:ext cx="2999232" cy="11887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173151"/>
                </a:solidFill>
                <a:latin typeface="Aptos Display"/>
              </a:rPr>
              <a:t>ERISA health plans
including excepted
benefits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91442" y="4572000"/>
            <a:ext cx="10058400" cy="4572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393994" y="4864608"/>
            <a:ext cx="3337560" cy="402336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8DC63F"/>
                </a:solidFill>
                <a:latin typeface="Aptos Display"/>
              </a:rPr>
              <a:t>EFFECTIVE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93994" y="5193792"/>
            <a:ext cx="3337560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173151"/>
                </a:solidFill>
                <a:latin typeface="Aptos Display"/>
              </a:rPr>
              <a:t>February 3, 2026</a:t>
            </a:r>
          </a:p>
        </p:txBody>
      </p:sp>
    </p:spTree>
    <p:extLst>
      <p:ext uri="{BB962C8B-B14F-4D97-AF65-F5344CB8AC3E}">
        <p14:creationId xmlns:p14="http://schemas.microsoft.com/office/powerpoint/2010/main" val="2767242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ricker Graydon">
      <a:dk1>
        <a:srgbClr val="002B49"/>
      </a:dk1>
      <a:lt1>
        <a:sysClr val="window" lastClr="FFFFFF"/>
      </a:lt1>
      <a:dk2>
        <a:srgbClr val="0075C9"/>
      </a:dk2>
      <a:lt2>
        <a:srgbClr val="ACADAF"/>
      </a:lt2>
      <a:accent1>
        <a:srgbClr val="80BB00"/>
      </a:accent1>
      <a:accent2>
        <a:srgbClr val="F3901D"/>
      </a:accent2>
      <a:accent3>
        <a:srgbClr val="002B49"/>
      </a:accent3>
      <a:accent4>
        <a:srgbClr val="FFFFFF"/>
      </a:accent4>
      <a:accent5>
        <a:srgbClr val="80BB00"/>
      </a:accent5>
      <a:accent6>
        <a:srgbClr val="ACADAF"/>
      </a:accent6>
      <a:hlink>
        <a:srgbClr val="0075C9"/>
      </a:hlink>
      <a:folHlink>
        <a:srgbClr val="F3901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5148</TotalTime>
  <Words>1613</Words>
  <Application>Microsoft Office PowerPoint</Application>
  <PresentationFormat>Widescreen</PresentationFormat>
  <Paragraphs>356</Paragraphs>
  <Slides>37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8" baseType="lpstr">
      <vt:lpstr>Aptos Display</vt:lpstr>
      <vt:lpstr>Arial</vt:lpstr>
      <vt:lpstr>Calibri</vt:lpstr>
      <vt:lpstr>Calibri Light</vt:lpstr>
      <vt:lpstr>CCHReverse10</vt:lpstr>
      <vt:lpstr>Garamond</vt:lpstr>
      <vt:lpstr>Montserrat Light</vt:lpstr>
      <vt:lpstr>Open Sans</vt:lpstr>
      <vt:lpstr>Tw Cen MT</vt:lpstr>
      <vt:lpstr>Wingdings</vt:lpstr>
      <vt:lpstr>Office Theme</vt:lpstr>
      <vt:lpstr>Hot Topics in  Employee Benefits</vt:lpstr>
      <vt:lpstr>Welfare Plan Topics</vt:lpstr>
      <vt:lpstr>HDHP Telehealth Relief </vt:lpstr>
      <vt:lpstr>Direct Primary Care Arrangements  </vt:lpstr>
      <vt:lpstr>Direct Primary Care Arrangements  </vt:lpstr>
      <vt:lpstr>Fertility Benefits – Excepted Benefit</vt:lpstr>
      <vt:lpstr>Dependent Care FSA – Nondiscrimination </vt:lpstr>
      <vt:lpstr>Dependent Care FSA – Correction </vt:lpstr>
      <vt:lpstr>Expanded Fee Disclosure</vt:lpstr>
      <vt:lpstr>Expanded Fee Disclosure</vt:lpstr>
      <vt:lpstr>PBM Transparency – What’s Coming</vt:lpstr>
      <vt:lpstr>PBM Transparency – What You’ll See</vt:lpstr>
      <vt:lpstr>Rebate Pass Through</vt:lpstr>
      <vt:lpstr>Retirement Plan Topics</vt:lpstr>
      <vt:lpstr>Most amendments are due in 2026</vt:lpstr>
      <vt:lpstr>LTC distributions avoid 10% penalty</vt:lpstr>
      <vt:lpstr>New Paper Statement Requirement</vt:lpstr>
      <vt:lpstr>Roth catch-ups change for higher earners</vt:lpstr>
      <vt:lpstr>Roth Catch Ups – Correction </vt:lpstr>
      <vt:lpstr>Roth Catch Ups – Correction </vt:lpstr>
      <vt:lpstr>Alternative Investments</vt:lpstr>
      <vt:lpstr>Six factors guide safe harbor review</vt:lpstr>
      <vt:lpstr>Trump Accounts</vt:lpstr>
      <vt:lpstr>Trump Accounts – Employer Contributions</vt:lpstr>
      <vt:lpstr>Trump Accounts – Payroll deductions</vt:lpstr>
      <vt:lpstr>New Rollover Forms</vt:lpstr>
      <vt:lpstr>Benefit Litigation Update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Kaising, Erin</dc:creator>
  <cp:lastModifiedBy>Barnett, Lyndsey R.</cp:lastModifiedBy>
  <cp:revision>64</cp:revision>
  <dcterms:created xsi:type="dcterms:W3CDTF">2023-03-24T15:12:25Z</dcterms:created>
  <dcterms:modified xsi:type="dcterms:W3CDTF">2026-08-24T19:31:49Z</dcterms:modified>
</cp:coreProperties>
</file>