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6" r:id="rId3"/>
    <p:sldId id="277" r:id="rId4"/>
    <p:sldId id="257" r:id="rId5"/>
    <p:sldId id="258" r:id="rId6"/>
    <p:sldId id="260" r:id="rId7"/>
    <p:sldId id="278" r:id="rId8"/>
    <p:sldId id="259" r:id="rId9"/>
    <p:sldId id="270" r:id="rId10"/>
    <p:sldId id="271" r:id="rId11"/>
    <p:sldId id="261" r:id="rId12"/>
    <p:sldId id="262" r:id="rId13"/>
    <p:sldId id="272" r:id="rId14"/>
    <p:sldId id="263" r:id="rId15"/>
    <p:sldId id="273" r:id="rId16"/>
    <p:sldId id="264" r:id="rId17"/>
    <p:sldId id="265" r:id="rId18"/>
    <p:sldId id="266" r:id="rId19"/>
    <p:sldId id="267" r:id="rId20"/>
    <p:sldId id="274"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20"/>
    <p:restoredTop sz="94656"/>
  </p:normalViewPr>
  <p:slideViewPr>
    <p:cSldViewPr snapToGrid="0">
      <p:cViewPr varScale="1">
        <p:scale>
          <a:sx n="222" d="100"/>
          <a:sy n="222" d="100"/>
        </p:scale>
        <p:origin x="4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5FB419-9F22-439A-97EB-C31295CCCC2D}" type="datetimeFigureOut">
              <a:rPr lang="en-US" smtClean="0"/>
              <a:t>8/25/26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4B4B2B-8651-4D18-AF87-787086CF4A59}" type="slidenum">
              <a:rPr lang="en-US" smtClean="0"/>
              <a:t>‹#›</a:t>
            </a:fld>
            <a:endParaRPr lang="en-US"/>
          </a:p>
        </p:txBody>
      </p:sp>
    </p:spTree>
    <p:extLst>
      <p:ext uri="{BB962C8B-B14F-4D97-AF65-F5344CB8AC3E}">
        <p14:creationId xmlns:p14="http://schemas.microsoft.com/office/powerpoint/2010/main" val="1730295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4B4B2B-8651-4D18-AF87-787086CF4A59}" type="slidenum">
              <a:rPr lang="en-US" smtClean="0"/>
              <a:t>1</a:t>
            </a:fld>
            <a:endParaRPr lang="en-US"/>
          </a:p>
        </p:txBody>
      </p:sp>
    </p:spTree>
    <p:extLst>
      <p:ext uri="{BB962C8B-B14F-4D97-AF65-F5344CB8AC3E}">
        <p14:creationId xmlns:p14="http://schemas.microsoft.com/office/powerpoint/2010/main" val="2262561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shall be an unlawful employment practice for an employer—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 </a:t>
            </a:r>
            <a:r>
              <a:rPr lang="en-US" sz="1200" i="1" kern="1200" dirty="0">
                <a:solidFill>
                  <a:schemeClr val="tx1"/>
                </a:solidFill>
                <a:effectLst/>
                <a:latin typeface="+mn-lt"/>
                <a:ea typeface="+mn-ea"/>
                <a:cs typeface="+mn-cs"/>
              </a:rPr>
              <a:t>to fail or refuse to hire or to discharge </a:t>
            </a:r>
            <a:r>
              <a:rPr lang="en-US" sz="1200" kern="1200" dirty="0">
                <a:solidFill>
                  <a:schemeClr val="tx1"/>
                </a:solidFill>
                <a:effectLst/>
                <a:latin typeface="+mn-lt"/>
                <a:ea typeface="+mn-ea"/>
                <a:cs typeface="+mn-cs"/>
              </a:rPr>
              <a:t>any individual, or otherwise to discriminate against any individual </a:t>
            </a:r>
            <a:r>
              <a:rPr lang="en-US" sz="1200" i="1" kern="1200" dirty="0">
                <a:solidFill>
                  <a:schemeClr val="tx1"/>
                </a:solidFill>
                <a:effectLst/>
                <a:latin typeface="+mn-lt"/>
                <a:ea typeface="+mn-ea"/>
                <a:cs typeface="+mn-cs"/>
              </a:rPr>
              <a:t>with respect to his compensation, terms, conditions, or privileges of employment, </a:t>
            </a:r>
            <a:r>
              <a:rPr lang="en-US" sz="1200" kern="1200" dirty="0">
                <a:solidFill>
                  <a:schemeClr val="tx1"/>
                </a:solidFill>
                <a:effectLst/>
                <a:latin typeface="+mn-lt"/>
                <a:ea typeface="+mn-ea"/>
                <a:cs typeface="+mn-cs"/>
              </a:rPr>
              <a:t>because of such individual’s race, color, religion, sex, or national origin; or </a:t>
            </a:r>
          </a:p>
          <a:p>
            <a:r>
              <a:rPr lang="en-US" sz="1200" kern="1200" dirty="0">
                <a:solidFill>
                  <a:schemeClr val="tx1"/>
                </a:solidFill>
                <a:effectLst/>
                <a:latin typeface="+mn-lt"/>
                <a:ea typeface="+mn-ea"/>
                <a:cs typeface="+mn-cs"/>
              </a:rPr>
              <a:t>(2) to limit, segregate, or classify his employees or applicants for employment in any way </a:t>
            </a:r>
            <a:r>
              <a:rPr lang="en-US" sz="1200" i="1" kern="1200" dirty="0">
                <a:solidFill>
                  <a:schemeClr val="tx1"/>
                </a:solidFill>
                <a:effectLst/>
                <a:latin typeface="+mn-lt"/>
                <a:ea typeface="+mn-ea"/>
                <a:cs typeface="+mn-cs"/>
              </a:rPr>
              <a:t>which would deprive or tend to deprive any individual of employment opportunities or otherwise adversely affect his status as an employee, </a:t>
            </a:r>
            <a:r>
              <a:rPr lang="en-US" sz="1200" kern="1200" dirty="0">
                <a:solidFill>
                  <a:schemeClr val="tx1"/>
                </a:solidFill>
                <a:effectLst/>
                <a:latin typeface="+mn-lt"/>
                <a:ea typeface="+mn-ea"/>
                <a:cs typeface="+mn-cs"/>
              </a:rPr>
              <a:t>because of such individual’s race, color, religion, sex, or national origin.” </a:t>
            </a:r>
          </a:p>
          <a:p>
            <a:r>
              <a:rPr lang="en-US" sz="1200" kern="1200" dirty="0">
                <a:solidFill>
                  <a:schemeClr val="tx1"/>
                </a:solidFill>
                <a:effectLst/>
                <a:latin typeface="+mn-lt"/>
                <a:ea typeface="+mn-ea"/>
                <a:cs typeface="+mn-cs"/>
              </a:rPr>
              <a:t>§ 2000e–2(a) </a:t>
            </a:r>
          </a:p>
          <a:p>
            <a:endParaRPr lang="en-US" dirty="0"/>
          </a:p>
        </p:txBody>
      </p:sp>
      <p:sp>
        <p:nvSpPr>
          <p:cNvPr id="4" name="Slide Number Placeholder 3"/>
          <p:cNvSpPr>
            <a:spLocks noGrp="1"/>
          </p:cNvSpPr>
          <p:nvPr>
            <p:ph type="sldNum" sz="quarter" idx="5"/>
          </p:nvPr>
        </p:nvSpPr>
        <p:spPr/>
        <p:txBody>
          <a:bodyPr/>
          <a:lstStyle/>
          <a:p>
            <a:fld id="{6B4B4B2B-8651-4D18-AF87-787086CF4A59}" type="slidenum">
              <a:rPr lang="en-US" smtClean="0"/>
              <a:t>5</a:t>
            </a:fld>
            <a:endParaRPr lang="en-US"/>
          </a:p>
        </p:txBody>
      </p:sp>
    </p:spTree>
    <p:extLst>
      <p:ext uri="{BB962C8B-B14F-4D97-AF65-F5344CB8AC3E}">
        <p14:creationId xmlns:p14="http://schemas.microsoft.com/office/powerpoint/2010/main" val="420156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Deleon:  evidence that he was exposed to toxic and hazardous diesel fumes on a daily basis. R. 64, Ex. 1, pp. 230–233. He testified further that he had  *920 to wipe soot out of his office on a weekly basis. Id. at 231. As a result, Deleon claims that he contracted bronchitis, had frequent sinus headaches, and would occasionally blow black soot out of his nostrils. Id. at 231. The work conditions were corroborated by another employee, Timothy Landrum, who compared the air quality in the position to “sticking your head in an exhaust pipe,” and sitting “behind a city bus.” R. 64, Ex. 8, p. 31. Deleon avers that his previous position never exposed him to the level of hazard presented by the new position. R. 64, Ex. 1, p. 230. The testimony presents sufficient indication that the work environment was objectively intolerable.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B4B4B2B-8651-4D18-AF87-787086CF4A59}" type="slidenum">
              <a:rPr lang="en-US" smtClean="0"/>
              <a:t>7</a:t>
            </a:fld>
            <a:endParaRPr lang="en-US"/>
          </a:p>
        </p:txBody>
      </p:sp>
    </p:spTree>
    <p:extLst>
      <p:ext uri="{BB962C8B-B14F-4D97-AF65-F5344CB8AC3E}">
        <p14:creationId xmlns:p14="http://schemas.microsoft.com/office/powerpoint/2010/main" val="2310756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District courts remain divided regarding whether denial of a request to work remotely related to the COVID-19 pandemic constitutes an adverse employment action. </a:t>
            </a:r>
            <a:r>
              <a:rPr lang="en-US" sz="1200" b="0" i="1" kern="1200" dirty="0">
                <a:solidFill>
                  <a:schemeClr val="tx1"/>
                </a:solidFill>
                <a:effectLst/>
                <a:latin typeface="+mn-lt"/>
                <a:ea typeface="+mn-ea"/>
                <a:cs typeface="+mn-cs"/>
              </a:rPr>
              <a:t>Gayles v. Roswell Park Cancer Inst. Corp.</a:t>
            </a:r>
            <a:r>
              <a:rPr lang="en-US" sz="1200" b="0" i="0" kern="1200" dirty="0">
                <a:solidFill>
                  <a:schemeClr val="tx1"/>
                </a:solidFill>
                <a:effectLst/>
                <a:latin typeface="+mn-lt"/>
                <a:ea typeface="+mn-ea"/>
                <a:cs typeface="+mn-cs"/>
              </a:rPr>
              <a:t>, No. 1:22-CV-00750, 2026 WL 1800730, at *19 (W.D.N.Y. June 23, 2026)</a:t>
            </a:r>
          </a:p>
          <a:p>
            <a:endParaRPr lang="en-US" sz="1200" b="0" i="0"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Johns v. SE </a:t>
            </a:r>
            <a:r>
              <a:rPr lang="en-US" sz="1200" b="0" i="0" u="none" strike="noStrike" kern="1200" dirty="0" err="1">
                <a:solidFill>
                  <a:schemeClr val="tx1"/>
                </a:solidFill>
                <a:effectLst/>
                <a:latin typeface="+mn-lt"/>
                <a:ea typeface="+mn-ea"/>
                <a:cs typeface="+mn-cs"/>
              </a:rPr>
              <a:t>Tylose</a:t>
            </a:r>
            <a:r>
              <a:rPr lang="en-US" sz="1200" b="0" i="0" u="none" strike="noStrike" kern="1200" dirty="0">
                <a:solidFill>
                  <a:schemeClr val="tx1"/>
                </a:solidFill>
                <a:effectLst/>
                <a:latin typeface="+mn-lt"/>
                <a:ea typeface="+mn-ea"/>
                <a:cs typeface="+mn-cs"/>
              </a:rPr>
              <a:t> Louisiana 2026 WL 917417 (M.D. La. Mar 31, 2026) noted the court had previously ruled a “change in remote working policy did not constitute more than de </a:t>
            </a:r>
            <a:r>
              <a:rPr lang="en-US" sz="1200" b="0" i="0" u="none" strike="noStrike" kern="1200" dirty="0" err="1">
                <a:solidFill>
                  <a:schemeClr val="tx1"/>
                </a:solidFill>
                <a:effectLst/>
                <a:latin typeface="+mn-lt"/>
                <a:ea typeface="+mn-ea"/>
                <a:cs typeface="+mn-cs"/>
              </a:rPr>
              <a:t>minimus</a:t>
            </a:r>
            <a:r>
              <a:rPr lang="en-US" sz="1200" b="0" i="0" u="none" strike="noStrike" kern="1200" dirty="0">
                <a:solidFill>
                  <a:schemeClr val="tx1"/>
                </a:solidFill>
                <a:effectLst/>
                <a:latin typeface="+mn-lt"/>
                <a:ea typeface="+mn-ea"/>
                <a:cs typeface="+mn-cs"/>
              </a:rPr>
              <a:t> harm and does not qualify as an adverse employment action.”</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B4B4B2B-8651-4D18-AF87-787086CF4A59}" type="slidenum">
              <a:rPr lang="en-US" smtClean="0"/>
              <a:t>16</a:t>
            </a:fld>
            <a:endParaRPr lang="en-US"/>
          </a:p>
        </p:txBody>
      </p:sp>
    </p:spTree>
    <p:extLst>
      <p:ext uri="{BB962C8B-B14F-4D97-AF65-F5344CB8AC3E}">
        <p14:creationId xmlns:p14="http://schemas.microsoft.com/office/powerpoint/2010/main" val="4203972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Lucas also contends that Grainger took adverse action against him by failing to reasonably accommodate him, by refusing to maintain him on light duty work, and by failing to engage him in an interactive process. But this contention merely reclothes Lucas' ADA discrimination claim, which we have already rejected, and it fares no better in this garb. </a:t>
            </a:r>
            <a:r>
              <a:rPr lang="en-US" sz="1200" b="0" i="1" kern="1200" dirty="0">
                <a:solidFill>
                  <a:schemeClr val="tx1"/>
                </a:solidFill>
                <a:effectLst/>
                <a:latin typeface="+mn-lt"/>
                <a:ea typeface="+mn-ea"/>
                <a:cs typeface="+mn-cs"/>
              </a:rPr>
              <a:t>Lucas v. W.W. Grainger, Inc.</a:t>
            </a:r>
            <a:r>
              <a:rPr lang="en-US" sz="1200" b="0" i="0" kern="1200" dirty="0">
                <a:solidFill>
                  <a:schemeClr val="tx1"/>
                </a:solidFill>
                <a:effectLst/>
                <a:latin typeface="+mn-lt"/>
                <a:ea typeface="+mn-ea"/>
                <a:cs typeface="+mn-cs"/>
              </a:rPr>
              <a:t>, 257 F.3d 1249, 1261 (11th Cir. 2001)</a:t>
            </a:r>
          </a:p>
          <a:p>
            <a:endParaRPr lang="en-US" dirty="0"/>
          </a:p>
        </p:txBody>
      </p:sp>
      <p:sp>
        <p:nvSpPr>
          <p:cNvPr id="4" name="Slide Number Placeholder 3"/>
          <p:cNvSpPr>
            <a:spLocks noGrp="1"/>
          </p:cNvSpPr>
          <p:nvPr>
            <p:ph type="sldNum" sz="quarter" idx="5"/>
          </p:nvPr>
        </p:nvSpPr>
        <p:spPr/>
        <p:txBody>
          <a:bodyPr/>
          <a:lstStyle/>
          <a:p>
            <a:fld id="{6B4B4B2B-8651-4D18-AF87-787086CF4A59}" type="slidenum">
              <a:rPr lang="en-US" smtClean="0"/>
              <a:t>17</a:t>
            </a:fld>
            <a:endParaRPr lang="en-US"/>
          </a:p>
        </p:txBody>
      </p:sp>
    </p:spTree>
    <p:extLst>
      <p:ext uri="{BB962C8B-B14F-4D97-AF65-F5344CB8AC3E}">
        <p14:creationId xmlns:p14="http://schemas.microsoft.com/office/powerpoint/2010/main" val="3289942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4B4B2B-8651-4D18-AF87-787086CF4A59}" type="slidenum">
              <a:rPr lang="en-US" smtClean="0"/>
              <a:t>19</a:t>
            </a:fld>
            <a:endParaRPr lang="en-US"/>
          </a:p>
        </p:txBody>
      </p:sp>
    </p:spTree>
    <p:extLst>
      <p:ext uri="{BB962C8B-B14F-4D97-AF65-F5344CB8AC3E}">
        <p14:creationId xmlns:p14="http://schemas.microsoft.com/office/powerpoint/2010/main" val="3397374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01498-341E-397E-B6DA-E05ACBC51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000CE-E458-A02C-9DC3-A5C821EB1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B1435B-4DE6-2915-3D3A-80FAADCFD5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F39D05-2FFC-0917-CF08-2494FC280DCA}"/>
              </a:ext>
            </a:extLst>
          </p:cNvPr>
          <p:cNvSpPr>
            <a:spLocks noGrp="1"/>
          </p:cNvSpPr>
          <p:nvPr>
            <p:ph type="sldNum" sz="quarter" idx="5"/>
          </p:nvPr>
        </p:nvSpPr>
        <p:spPr/>
        <p:txBody>
          <a:bodyPr/>
          <a:lstStyle/>
          <a:p>
            <a:fld id="{6B4B4B2B-8651-4D18-AF87-787086CF4A59}" type="slidenum">
              <a:rPr lang="en-US" smtClean="0"/>
              <a:t>20</a:t>
            </a:fld>
            <a:endParaRPr lang="en-US"/>
          </a:p>
        </p:txBody>
      </p:sp>
    </p:spTree>
    <p:extLst>
      <p:ext uri="{BB962C8B-B14F-4D97-AF65-F5344CB8AC3E}">
        <p14:creationId xmlns:p14="http://schemas.microsoft.com/office/powerpoint/2010/main" val="3811130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ACB3-546C-1CAB-1440-4F62E62890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96600A-C799-D154-F2F8-475EAA10EB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D90ADF-8B2C-9A09-97B7-6541B4BD6C78}"/>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5" name="Footer Placeholder 4">
            <a:extLst>
              <a:ext uri="{FF2B5EF4-FFF2-40B4-BE49-F238E27FC236}">
                <a16:creationId xmlns:a16="http://schemas.microsoft.com/office/drawing/2014/main" id="{3FA80A41-F544-A3CD-F673-1F3CC7578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FDC33E-B20E-EBB7-1E65-DB2B50878BAE}"/>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2358379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B418E-711B-51D3-1F16-73ED185885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A303B5-2295-7D9F-BB60-856A491404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01193-5FF0-712D-4A5F-2A7685F11AE2}"/>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5" name="Footer Placeholder 4">
            <a:extLst>
              <a:ext uri="{FF2B5EF4-FFF2-40B4-BE49-F238E27FC236}">
                <a16:creationId xmlns:a16="http://schemas.microsoft.com/office/drawing/2014/main" id="{2D7C35C3-C22B-63C8-0D9C-3282D45E77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4FD9BF-97EE-510D-4343-3A9DA7F85AE5}"/>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29452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E31B74-F55B-3409-F0FE-7803D9F821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48DD44-C867-96C7-5568-B054FE4C04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BEC315-8B8E-A7F4-7DBE-5B678D35EEB9}"/>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5" name="Footer Placeholder 4">
            <a:extLst>
              <a:ext uri="{FF2B5EF4-FFF2-40B4-BE49-F238E27FC236}">
                <a16:creationId xmlns:a16="http://schemas.microsoft.com/office/drawing/2014/main" id="{5642B897-4A14-C647-03EE-79EAC64A7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2FA73-25E5-65B7-F862-7A2836800984}"/>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902355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B2E6-6E64-A9E8-4979-B9FAEFE9B3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5FDA0E-8F27-7D01-5DCF-1DDEA1DC66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1AA13E-8CD9-3788-6AAA-73D220D0C4E4}"/>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5" name="Footer Placeholder 4">
            <a:extLst>
              <a:ext uri="{FF2B5EF4-FFF2-40B4-BE49-F238E27FC236}">
                <a16:creationId xmlns:a16="http://schemas.microsoft.com/office/drawing/2014/main" id="{1A9D19D8-7CB3-8E92-9BB4-DBD6A8F28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46EF30-14E3-E398-6420-AE3C62A0D3B1}"/>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3561052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10407-51C7-28D0-BB48-149B7422FB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81012F-A9B5-5358-6A6B-77F9B3F877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C09E77-C3CA-AD1E-1084-0EB46C5B6F79}"/>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5" name="Footer Placeholder 4">
            <a:extLst>
              <a:ext uri="{FF2B5EF4-FFF2-40B4-BE49-F238E27FC236}">
                <a16:creationId xmlns:a16="http://schemas.microsoft.com/office/drawing/2014/main" id="{289B9E2A-98F6-87C6-F7E7-D4F8CFC8AA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07E2CB-F3E9-6873-4070-06CBBA6B721B}"/>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1986401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815F-DABD-53C2-665E-E774A7A9D2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FE60C8-CC96-2154-A0C0-EC418E9CD1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E4A7F2-77AE-E77D-CB18-57E8333851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A0E34D-2467-FF2D-391C-18E4C30A8543}"/>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6" name="Footer Placeholder 5">
            <a:extLst>
              <a:ext uri="{FF2B5EF4-FFF2-40B4-BE49-F238E27FC236}">
                <a16:creationId xmlns:a16="http://schemas.microsoft.com/office/drawing/2014/main" id="{A8602C13-ACC7-FA1D-F7BC-F583CA4B8C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B69173-F08C-FD5F-44D6-A9E40C48E9E2}"/>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2201208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8338E-988F-56F3-05AC-7E38252279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748385-12BB-D16A-F354-C0D6EB72E6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6CF10B-7EA4-F9E4-D0EB-0AE78DF55A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E3772D-515F-0D17-8B38-DF7FDB62D2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AD8EF0-368F-B353-0C66-094265A2E9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9CF558-B1C5-D656-E6E6-2EB4429BDE03}"/>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8" name="Footer Placeholder 7">
            <a:extLst>
              <a:ext uri="{FF2B5EF4-FFF2-40B4-BE49-F238E27FC236}">
                <a16:creationId xmlns:a16="http://schemas.microsoft.com/office/drawing/2014/main" id="{32B8CCBB-9E8D-2C20-05A1-066B0AD24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CB6AB5-77B9-BBCB-D07B-8DC16C3D7B37}"/>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3967771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8B408-8F0E-62E2-648B-BA15FAF3D4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B49647-F36A-C9DA-A88E-13D517C2967A}"/>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4" name="Footer Placeholder 3">
            <a:extLst>
              <a:ext uri="{FF2B5EF4-FFF2-40B4-BE49-F238E27FC236}">
                <a16:creationId xmlns:a16="http://schemas.microsoft.com/office/drawing/2014/main" id="{C3BAC768-4941-8002-BFBD-B572E07F92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B8AB7A-6B29-8BF4-6764-BFED5FD31A4B}"/>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728162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774668-5C7C-559D-4E08-6E039C328757}"/>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3" name="Footer Placeholder 2">
            <a:extLst>
              <a:ext uri="{FF2B5EF4-FFF2-40B4-BE49-F238E27FC236}">
                <a16:creationId xmlns:a16="http://schemas.microsoft.com/office/drawing/2014/main" id="{3B3F251D-8131-39C8-DE56-30D7A4E1B9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5D5728-73CC-A005-3998-5CE0F1064CB3}"/>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2434071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CEE0-D66D-1421-4A7E-DF01F6E1EC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D96B41-72FA-2B33-4822-AEA45210E3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E66417-ED84-6442-D266-6F0C4D225B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FC175E-E8DF-3132-B4D9-C2624C7519B4}"/>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6" name="Footer Placeholder 5">
            <a:extLst>
              <a:ext uri="{FF2B5EF4-FFF2-40B4-BE49-F238E27FC236}">
                <a16:creationId xmlns:a16="http://schemas.microsoft.com/office/drawing/2014/main" id="{4C9CA03D-98ED-FF9C-BB73-0BC3532413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0BB937-20B4-8C34-69CD-E5E9D71DBDC0}"/>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2684713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2232-EF41-40FA-20CD-5525182B1E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58EA87-EBAC-3A64-1FB7-710BF54FA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21F0FC0-889C-7C29-F297-09DA5A6DB7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37F6-CC92-DD6F-EBDD-C1EA52BB01F0}"/>
              </a:ext>
            </a:extLst>
          </p:cNvPr>
          <p:cNvSpPr>
            <a:spLocks noGrp="1"/>
          </p:cNvSpPr>
          <p:nvPr>
            <p:ph type="dt" sz="half" idx="10"/>
          </p:nvPr>
        </p:nvSpPr>
        <p:spPr/>
        <p:txBody>
          <a:bodyPr/>
          <a:lstStyle/>
          <a:p>
            <a:fld id="{238EA289-2E5F-402C-B755-1A54A16D645F}" type="datetimeFigureOut">
              <a:rPr lang="en-US" smtClean="0"/>
              <a:t>8/25/26</a:t>
            </a:fld>
            <a:endParaRPr lang="en-US"/>
          </a:p>
        </p:txBody>
      </p:sp>
      <p:sp>
        <p:nvSpPr>
          <p:cNvPr id="6" name="Footer Placeholder 5">
            <a:extLst>
              <a:ext uri="{FF2B5EF4-FFF2-40B4-BE49-F238E27FC236}">
                <a16:creationId xmlns:a16="http://schemas.microsoft.com/office/drawing/2014/main" id="{25ECDEC7-8DB7-C398-A471-C300990490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0B3793-1132-02A0-3855-D12D01EC72FC}"/>
              </a:ext>
            </a:extLst>
          </p:cNvPr>
          <p:cNvSpPr>
            <a:spLocks noGrp="1"/>
          </p:cNvSpPr>
          <p:nvPr>
            <p:ph type="sldNum" sz="quarter" idx="12"/>
          </p:nvPr>
        </p:nvSpPr>
        <p:spPr/>
        <p:txBody>
          <a:bodyPr/>
          <a:lstStyle/>
          <a:p>
            <a:fld id="{9D12CCC9-887E-4E11-827A-3A946F0926A6}" type="slidenum">
              <a:rPr lang="en-US" smtClean="0"/>
              <a:t>‹#›</a:t>
            </a:fld>
            <a:endParaRPr lang="en-US"/>
          </a:p>
        </p:txBody>
      </p:sp>
    </p:spTree>
    <p:extLst>
      <p:ext uri="{BB962C8B-B14F-4D97-AF65-F5344CB8AC3E}">
        <p14:creationId xmlns:p14="http://schemas.microsoft.com/office/powerpoint/2010/main" val="654349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F5EDF8-511F-870E-DF4B-84A184461F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B56AF7-804A-CB3C-ABD6-6F1F1F8F98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5E1C7F-9F94-1890-FE4D-C158FCDE55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8EA289-2E5F-402C-B755-1A54A16D645F}" type="datetimeFigureOut">
              <a:rPr lang="en-US" smtClean="0"/>
              <a:t>8/25/26</a:t>
            </a:fld>
            <a:endParaRPr lang="en-US"/>
          </a:p>
        </p:txBody>
      </p:sp>
      <p:sp>
        <p:nvSpPr>
          <p:cNvPr id="5" name="Footer Placeholder 4">
            <a:extLst>
              <a:ext uri="{FF2B5EF4-FFF2-40B4-BE49-F238E27FC236}">
                <a16:creationId xmlns:a16="http://schemas.microsoft.com/office/drawing/2014/main" id="{4CE65017-DE31-9188-B011-75A9D190AA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DAAB8F0-8F1D-5E96-DF40-5A4F533268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12CCC9-887E-4E11-827A-3A946F0926A6}" type="slidenum">
              <a:rPr lang="en-US" smtClean="0"/>
              <a:t>‹#›</a:t>
            </a:fld>
            <a:endParaRPr lang="en-US"/>
          </a:p>
        </p:txBody>
      </p:sp>
    </p:spTree>
    <p:extLst>
      <p:ext uri="{BB962C8B-B14F-4D97-AF65-F5344CB8AC3E}">
        <p14:creationId xmlns:p14="http://schemas.microsoft.com/office/powerpoint/2010/main" val="722326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unset by the beach">
            <a:extLst>
              <a:ext uri="{FF2B5EF4-FFF2-40B4-BE49-F238E27FC236}">
                <a16:creationId xmlns:a16="http://schemas.microsoft.com/office/drawing/2014/main" id="{470BF457-BFCD-1570-9AA1-10676F611840}"/>
              </a:ext>
            </a:extLst>
          </p:cNvPr>
          <p:cNvPicPr>
            <a:picLocks noChangeAspect="1"/>
          </p:cNvPicPr>
          <p:nvPr/>
        </p:nvPicPr>
        <p:blipFill>
          <a:blip r:embed="rId3">
            <a:extLst>
              <a:ext uri="{28A0092B-C50C-407E-A947-70E740481C1C}">
                <a14:useLocalDpi xmlns:a14="http://schemas.microsoft.com/office/drawing/2010/main" val="0"/>
              </a:ext>
            </a:extLst>
          </a:blip>
          <a:srcRect l="5880" t="9091" r="17418"/>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08E5FA-2A0F-5795-5616-2BDF61A003C0}"/>
              </a:ext>
            </a:extLst>
          </p:cNvPr>
          <p:cNvSpPr>
            <a:spLocks noGrp="1"/>
          </p:cNvSpPr>
          <p:nvPr>
            <p:ph type="ctrTitle"/>
          </p:nvPr>
        </p:nvSpPr>
        <p:spPr>
          <a:xfrm>
            <a:off x="477981" y="1122363"/>
            <a:ext cx="4023360" cy="3204134"/>
          </a:xfrm>
        </p:spPr>
        <p:txBody>
          <a:bodyPr anchor="b">
            <a:normAutofit/>
          </a:bodyPr>
          <a:lstStyle/>
          <a:p>
            <a:pPr algn="l"/>
            <a:r>
              <a:rPr lang="en-US" sz="4400" dirty="0">
                <a:latin typeface="Century Schoolbook" panose="02040604050505020304" pitchFamily="18" charset="0"/>
              </a:rPr>
              <a:t>New Horizons in “What Is an Adverse Employment Action?”</a:t>
            </a:r>
          </a:p>
        </p:txBody>
      </p:sp>
      <p:sp>
        <p:nvSpPr>
          <p:cNvPr id="3" name="Subtitle 2">
            <a:extLst>
              <a:ext uri="{FF2B5EF4-FFF2-40B4-BE49-F238E27FC236}">
                <a16:creationId xmlns:a16="http://schemas.microsoft.com/office/drawing/2014/main" id="{8D787A91-685D-6E40-57F9-7B002BEC2F72}"/>
              </a:ext>
            </a:extLst>
          </p:cNvPr>
          <p:cNvSpPr>
            <a:spLocks noGrp="1"/>
          </p:cNvSpPr>
          <p:nvPr>
            <p:ph type="subTitle" idx="1"/>
          </p:nvPr>
        </p:nvSpPr>
        <p:spPr>
          <a:xfrm>
            <a:off x="477980" y="4872922"/>
            <a:ext cx="4023359" cy="1208141"/>
          </a:xfrm>
        </p:spPr>
        <p:txBody>
          <a:bodyPr>
            <a:normAutofit/>
          </a:bodyPr>
          <a:lstStyle/>
          <a:p>
            <a:pPr algn="l"/>
            <a:r>
              <a:rPr lang="en-US" sz="2000" dirty="0">
                <a:latin typeface="Century Schoolbook" panose="02040604050505020304" pitchFamily="18" charset="0"/>
              </a:rPr>
              <a:t>Jack Burgin</a:t>
            </a:r>
          </a:p>
          <a:p>
            <a:pPr algn="l"/>
            <a:r>
              <a:rPr lang="en-US" sz="2000" dirty="0">
                <a:latin typeface="Century Schoolbook" panose="02040604050505020304" pitchFamily="18" charset="0"/>
              </a:rPr>
              <a:t>Kramer Rayson LLP</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560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B44C40-9CC2-A052-25C7-F07FF1BC503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4BEBCA3-DA9D-61A5-CE68-343EEEB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A846EA-7757-6628-0971-B0FE322C3EF0}"/>
              </a:ext>
            </a:extLst>
          </p:cNvPr>
          <p:cNvSpPr>
            <a:spLocks noGrp="1"/>
          </p:cNvSpPr>
          <p:nvPr>
            <p:ph type="title"/>
          </p:nvPr>
        </p:nvSpPr>
        <p:spPr>
          <a:xfrm>
            <a:off x="572493" y="238539"/>
            <a:ext cx="11018520" cy="1434415"/>
          </a:xfrm>
        </p:spPr>
        <p:txBody>
          <a:bodyPr anchor="b">
            <a:normAutofit/>
          </a:bodyPr>
          <a:lstStyle/>
          <a:p>
            <a:r>
              <a:rPr lang="en-US" sz="4600">
                <a:latin typeface="Century Schoolbook" panose="02040604050505020304" pitchFamily="18" charset="0"/>
              </a:rPr>
              <a:t>Performance Improvement Plan (“PIP”)</a:t>
            </a:r>
          </a:p>
        </p:txBody>
      </p:sp>
      <p:sp>
        <p:nvSpPr>
          <p:cNvPr id="12" name="sketchy line">
            <a:extLst>
              <a:ext uri="{FF2B5EF4-FFF2-40B4-BE49-F238E27FC236}">
                <a16:creationId xmlns:a16="http://schemas.microsoft.com/office/drawing/2014/main" id="{CEA9537D-E1DB-F4D0-22E0-C261E3111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C20B00-17B5-79FB-08D5-2A893BB0F15C}"/>
              </a:ext>
            </a:extLst>
          </p:cNvPr>
          <p:cNvSpPr>
            <a:spLocks noGrp="1"/>
          </p:cNvSpPr>
          <p:nvPr>
            <p:ph idx="1"/>
          </p:nvPr>
        </p:nvSpPr>
        <p:spPr>
          <a:xfrm>
            <a:off x="572493" y="2071316"/>
            <a:ext cx="6713552" cy="4119172"/>
          </a:xfrm>
        </p:spPr>
        <p:txBody>
          <a:bodyPr anchor="t">
            <a:normAutofit/>
          </a:bodyPr>
          <a:lstStyle/>
          <a:p>
            <a:pPr algn="just"/>
            <a:r>
              <a:rPr lang="en-US" dirty="0">
                <a:latin typeface="Century Schoolbook" panose="02040604050505020304" pitchFamily="18" charset="0"/>
              </a:rPr>
              <a:t>MAYBE – Potentially an Adverse Action</a:t>
            </a:r>
          </a:p>
          <a:p>
            <a:pPr lvl="1" algn="just"/>
            <a:r>
              <a:rPr lang="en-US" sz="2800" i="1" dirty="0">
                <a:latin typeface="Century Schoolbook" panose="02040604050505020304" pitchFamily="18" charset="0"/>
              </a:rPr>
              <a:t>Brown v. FCA US LLC/Stellantis</a:t>
            </a:r>
          </a:p>
          <a:p>
            <a:pPr lvl="1" algn="just"/>
            <a:r>
              <a:rPr lang="en-US" sz="2800" dirty="0">
                <a:latin typeface="Century Schoolbook" panose="02040604050505020304" pitchFamily="18" charset="0"/>
              </a:rPr>
              <a:t>“Although a PIP alone does not constitute an adverse employment action, placement on a PIP that ‘results in termination may constitute an adverse employment action.’”</a:t>
            </a:r>
          </a:p>
          <a:p>
            <a:endParaRPr lang="en-US" sz="1400" dirty="0"/>
          </a:p>
        </p:txBody>
      </p:sp>
      <p:pic>
        <p:nvPicPr>
          <p:cNvPr id="5" name="Picture 4" descr="Tall skyscrapers">
            <a:extLst>
              <a:ext uri="{FF2B5EF4-FFF2-40B4-BE49-F238E27FC236}">
                <a16:creationId xmlns:a16="http://schemas.microsoft.com/office/drawing/2014/main" id="{799C7559-05A4-9B10-32E2-3D7E071C2528}"/>
              </a:ext>
            </a:extLst>
          </p:cNvPr>
          <p:cNvPicPr>
            <a:picLocks noChangeAspect="1"/>
          </p:cNvPicPr>
          <p:nvPr/>
        </p:nvPicPr>
        <p:blipFill>
          <a:blip r:embed="rId2">
            <a:extLst>
              <a:ext uri="{28A0092B-C50C-407E-A947-70E740481C1C}">
                <a14:useLocalDpi xmlns:a14="http://schemas.microsoft.com/office/drawing/2010/main" val="0"/>
              </a:ext>
            </a:extLst>
          </a:blip>
          <a:srcRect l="15241" r="2054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984328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949AD7-088B-8333-9DEC-CF900DD08523}"/>
              </a:ext>
            </a:extLst>
          </p:cNvPr>
          <p:cNvSpPr>
            <a:spLocks noGrp="1"/>
          </p:cNvSpPr>
          <p:nvPr>
            <p:ph type="title"/>
          </p:nvPr>
        </p:nvSpPr>
        <p:spPr>
          <a:xfrm>
            <a:off x="5297762" y="329184"/>
            <a:ext cx="6251110" cy="1783080"/>
          </a:xfrm>
        </p:spPr>
        <p:txBody>
          <a:bodyPr anchor="b">
            <a:normAutofit/>
          </a:bodyPr>
          <a:lstStyle/>
          <a:p>
            <a:r>
              <a:rPr lang="en-US" sz="5400" dirty="0">
                <a:latin typeface="Century Schoolbook" panose="02040604050505020304" pitchFamily="18" charset="0"/>
              </a:rPr>
              <a:t>Draft PIP</a:t>
            </a:r>
          </a:p>
        </p:txBody>
      </p:sp>
      <p:pic>
        <p:nvPicPr>
          <p:cNvPr id="5" name="Picture 4" descr="Tropical palm trees silhouetted at sunrise">
            <a:extLst>
              <a:ext uri="{FF2B5EF4-FFF2-40B4-BE49-F238E27FC236}">
                <a16:creationId xmlns:a16="http://schemas.microsoft.com/office/drawing/2014/main" id="{8C17BD17-0114-8019-1535-248AD6AF591C}"/>
              </a:ext>
            </a:extLst>
          </p:cNvPr>
          <p:cNvPicPr>
            <a:picLocks noChangeAspect="1"/>
          </p:cNvPicPr>
          <p:nvPr/>
        </p:nvPicPr>
        <p:blipFill>
          <a:blip r:embed="rId2">
            <a:extLst>
              <a:ext uri="{28A0092B-C50C-407E-A947-70E740481C1C}">
                <a14:useLocalDpi xmlns:a14="http://schemas.microsoft.com/office/drawing/2010/main" val="0"/>
              </a:ext>
            </a:extLst>
          </a:blip>
          <a:srcRect l="26390" r="28279"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27449B5-D294-5420-A771-BBBE64CDF6F5}"/>
              </a:ext>
            </a:extLst>
          </p:cNvPr>
          <p:cNvSpPr>
            <a:spLocks noGrp="1"/>
          </p:cNvSpPr>
          <p:nvPr>
            <p:ph idx="1"/>
          </p:nvPr>
        </p:nvSpPr>
        <p:spPr>
          <a:xfrm>
            <a:off x="5297762" y="2706624"/>
            <a:ext cx="6251110" cy="3483864"/>
          </a:xfrm>
        </p:spPr>
        <p:txBody>
          <a:bodyPr>
            <a:normAutofit/>
          </a:bodyPr>
          <a:lstStyle/>
          <a:p>
            <a:r>
              <a:rPr lang="en-US" sz="3200" i="1" dirty="0">
                <a:latin typeface="Century Schoolbook" panose="02040604050505020304" pitchFamily="18" charset="0"/>
              </a:rPr>
              <a:t>Harrison v. Office of the Architect of the Capitol</a:t>
            </a:r>
            <a:r>
              <a:rPr lang="en-US" sz="3200" dirty="0">
                <a:latin typeface="Century Schoolbook" panose="02040604050505020304" pitchFamily="18" charset="0"/>
              </a:rPr>
              <a:t>, 964 F.Supp.2d 81, 99 (D.D.C., 2013) </a:t>
            </a:r>
          </a:p>
          <a:p>
            <a:r>
              <a:rPr lang="en-US" sz="3200" dirty="0">
                <a:latin typeface="Century Schoolbook" panose="02040604050505020304" pitchFamily="18" charset="0"/>
              </a:rPr>
              <a:t>Unimplemented PIP was not considered an adverse action </a:t>
            </a:r>
          </a:p>
        </p:txBody>
      </p:sp>
    </p:spTree>
    <p:extLst>
      <p:ext uri="{BB962C8B-B14F-4D97-AF65-F5344CB8AC3E}">
        <p14:creationId xmlns:p14="http://schemas.microsoft.com/office/powerpoint/2010/main" val="3552191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9EB906-4D3B-34C0-724F-27BA492077C0}"/>
              </a:ext>
            </a:extLst>
          </p:cNvPr>
          <p:cNvSpPr>
            <a:spLocks noGrp="1"/>
          </p:cNvSpPr>
          <p:nvPr>
            <p:ph type="title"/>
          </p:nvPr>
        </p:nvSpPr>
        <p:spPr>
          <a:xfrm>
            <a:off x="334538" y="365125"/>
            <a:ext cx="5754979" cy="1807305"/>
          </a:xfrm>
        </p:spPr>
        <p:txBody>
          <a:bodyPr>
            <a:normAutofit/>
          </a:bodyPr>
          <a:lstStyle/>
          <a:p>
            <a:r>
              <a:rPr lang="en-US" dirty="0">
                <a:latin typeface="Century Schoolbook" panose="02040604050505020304" pitchFamily="18" charset="0"/>
              </a:rPr>
              <a:t>Increased Scrutiny</a:t>
            </a:r>
          </a:p>
        </p:txBody>
      </p:sp>
      <p:sp>
        <p:nvSpPr>
          <p:cNvPr id="3" name="Content Placeholder 2">
            <a:extLst>
              <a:ext uri="{FF2B5EF4-FFF2-40B4-BE49-F238E27FC236}">
                <a16:creationId xmlns:a16="http://schemas.microsoft.com/office/drawing/2014/main" id="{5CDC62EC-3627-6B03-80C7-C59F1964C6C9}"/>
              </a:ext>
            </a:extLst>
          </p:cNvPr>
          <p:cNvSpPr>
            <a:spLocks noGrp="1"/>
          </p:cNvSpPr>
          <p:nvPr>
            <p:ph idx="1"/>
          </p:nvPr>
        </p:nvSpPr>
        <p:spPr>
          <a:xfrm>
            <a:off x="334537" y="1728439"/>
            <a:ext cx="5891630" cy="4448524"/>
          </a:xfrm>
        </p:spPr>
        <p:txBody>
          <a:bodyPr>
            <a:normAutofit fontScale="62500" lnSpcReduction="20000"/>
          </a:bodyPr>
          <a:lstStyle/>
          <a:p>
            <a:pPr algn="just">
              <a:lnSpc>
                <a:spcPct val="120000"/>
              </a:lnSpc>
            </a:pPr>
            <a:r>
              <a:rPr lang="en-US" sz="2000" dirty="0">
                <a:latin typeface="Century Schoolbook" panose="02040604050505020304" pitchFamily="18" charset="0"/>
              </a:rPr>
              <a:t>MAYBE – Potentially an Adverse Action</a:t>
            </a:r>
          </a:p>
          <a:p>
            <a:pPr algn="just">
              <a:lnSpc>
                <a:spcPct val="120000"/>
              </a:lnSpc>
            </a:pPr>
            <a:r>
              <a:rPr lang="en-US" sz="2000" dirty="0">
                <a:latin typeface="Century Schoolbook" panose="02040604050505020304" pitchFamily="18" charset="0"/>
              </a:rPr>
              <a:t>CA6 that held increased scrutiny could be the basis for a retaliation claim on the theory that an “employer cannot conceal an unlawful discharge by closely observing an employee and waiting for an ostensibly legal basis for discharge to emerge.” </a:t>
            </a:r>
            <a:r>
              <a:rPr lang="en-US" sz="2000" i="1" dirty="0">
                <a:latin typeface="Century Schoolbook" panose="02040604050505020304" pitchFamily="18" charset="0"/>
              </a:rPr>
              <a:t>Hamilton v. Gen. Elec. Co</a:t>
            </a:r>
            <a:r>
              <a:rPr lang="en-US" sz="2000" dirty="0">
                <a:latin typeface="Century Schoolbook" panose="02040604050505020304" pitchFamily="18" charset="0"/>
              </a:rPr>
              <a:t>., 556 F.3d 428, 435 (6th Cir. 2009).  </a:t>
            </a:r>
          </a:p>
          <a:p>
            <a:pPr algn="just">
              <a:lnSpc>
                <a:spcPct val="120000"/>
              </a:lnSpc>
            </a:pPr>
            <a:r>
              <a:rPr lang="en-US" sz="2000" dirty="0">
                <a:latin typeface="Century Schoolbook" panose="02040604050505020304" pitchFamily="18" charset="0"/>
              </a:rPr>
              <a:t>For example, before protected activity, employee asserted her time entries went unexamined, but afterward, they received close review and ultimately resulted in her discharge. </a:t>
            </a:r>
            <a:r>
              <a:rPr lang="en-US" sz="2000" i="1" dirty="0">
                <a:latin typeface="Century Schoolbook" panose="02040604050505020304" pitchFamily="18" charset="0"/>
              </a:rPr>
              <a:t>Gray v. State Farm Mut. Auto. Ins. Co.</a:t>
            </a:r>
            <a:r>
              <a:rPr lang="en-US" sz="2000" dirty="0">
                <a:latin typeface="Century Schoolbook" panose="02040604050505020304" pitchFamily="18" charset="0"/>
              </a:rPr>
              <a:t>, 159 F.4th 1024, 1034 (6th Cir. 2025).</a:t>
            </a:r>
          </a:p>
          <a:p>
            <a:pPr algn="just">
              <a:lnSpc>
                <a:spcPct val="120000"/>
              </a:lnSpc>
            </a:pPr>
            <a:r>
              <a:rPr lang="en-US" sz="2000" i="1" dirty="0">
                <a:latin typeface="Century Schoolbook" panose="02040604050505020304" pitchFamily="18" charset="0"/>
              </a:rPr>
              <a:t>Joseph v. Rocky Vista Univ., LLC </a:t>
            </a:r>
            <a:r>
              <a:rPr lang="en-US" sz="2000" dirty="0">
                <a:latin typeface="Century Schoolbook" panose="02040604050505020304" pitchFamily="18" charset="0"/>
              </a:rPr>
              <a:t>– being subjected to heightened scrutiny may meet the low </a:t>
            </a:r>
            <a:r>
              <a:rPr lang="en-US" sz="2000" i="1" dirty="0">
                <a:latin typeface="Century Schoolbook" panose="02040604050505020304" pitchFamily="18" charset="0"/>
              </a:rPr>
              <a:t>Muldrow</a:t>
            </a:r>
            <a:r>
              <a:rPr lang="en-US" sz="2000" dirty="0">
                <a:latin typeface="Century Schoolbook" panose="02040604050505020304" pitchFamily="18" charset="0"/>
              </a:rPr>
              <a:t> standard</a:t>
            </a:r>
          </a:p>
          <a:p>
            <a:pPr algn="just">
              <a:lnSpc>
                <a:spcPct val="120000"/>
              </a:lnSpc>
            </a:pPr>
            <a:r>
              <a:rPr lang="en-US" sz="2000" i="1" dirty="0">
                <a:latin typeface="Century Schoolbook" panose="02040604050505020304" pitchFamily="18" charset="0"/>
              </a:rPr>
              <a:t>Staton v. DeJoy</a:t>
            </a:r>
            <a:r>
              <a:rPr lang="en-US" sz="2000" dirty="0">
                <a:latin typeface="Century Schoolbook" panose="02040604050505020304" pitchFamily="18" charset="0"/>
              </a:rPr>
              <a:t> – being threatened with discipline, “red-flagged,” and generally subjected to heightened scrutiny at work sufficient at the pleading stage to show “some harm” to terms and conditions of employment</a:t>
            </a:r>
          </a:p>
          <a:p>
            <a:pPr algn="just">
              <a:lnSpc>
                <a:spcPct val="120000"/>
              </a:lnSpc>
            </a:pPr>
            <a:r>
              <a:rPr lang="en-US" sz="2000" i="1" dirty="0">
                <a:latin typeface="Century Schoolbook" panose="02040604050505020304" pitchFamily="18" charset="0"/>
              </a:rPr>
              <a:t>Lee v. Cleveland Clinic Found</a:t>
            </a:r>
            <a:r>
              <a:rPr lang="en-US" sz="2000" dirty="0">
                <a:latin typeface="Century Schoolbook" panose="02040604050505020304" pitchFamily="18" charset="0"/>
              </a:rPr>
              <a:t>. – increased surveillance could constitute an adverse action in retaliation context</a:t>
            </a:r>
          </a:p>
          <a:p>
            <a:endParaRPr lang="en-US" sz="1100" dirty="0"/>
          </a:p>
        </p:txBody>
      </p:sp>
      <p:pic>
        <p:nvPicPr>
          <p:cNvPr id="5" name="Picture 4" descr="Birds flying">
            <a:extLst>
              <a:ext uri="{FF2B5EF4-FFF2-40B4-BE49-F238E27FC236}">
                <a16:creationId xmlns:a16="http://schemas.microsoft.com/office/drawing/2014/main" id="{D5DD3C73-41A3-C110-2D08-430BAF307599}"/>
              </a:ext>
            </a:extLst>
          </p:cNvPr>
          <p:cNvPicPr>
            <a:picLocks noChangeAspect="1"/>
          </p:cNvPicPr>
          <p:nvPr/>
        </p:nvPicPr>
        <p:blipFill>
          <a:blip r:embed="rId2">
            <a:extLst>
              <a:ext uri="{28A0092B-C50C-407E-A947-70E740481C1C}">
                <a14:useLocalDpi xmlns:a14="http://schemas.microsoft.com/office/drawing/2010/main" val="0"/>
              </a:ext>
            </a:extLst>
          </a:blip>
          <a:srcRect l="9227" r="37952"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954571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4F7DDA-F6B6-007A-14A4-F809536D10E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6452159-9594-E0AA-1771-8A0453298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AA4FFF-5585-B70F-4E7B-06B0D59AD1B9}"/>
              </a:ext>
            </a:extLst>
          </p:cNvPr>
          <p:cNvSpPr>
            <a:spLocks noGrp="1"/>
          </p:cNvSpPr>
          <p:nvPr>
            <p:ph type="title"/>
          </p:nvPr>
        </p:nvSpPr>
        <p:spPr>
          <a:xfrm>
            <a:off x="838201" y="365125"/>
            <a:ext cx="5251316" cy="1807305"/>
          </a:xfrm>
        </p:spPr>
        <p:txBody>
          <a:bodyPr>
            <a:normAutofit/>
          </a:bodyPr>
          <a:lstStyle/>
          <a:p>
            <a:r>
              <a:rPr lang="en-US" dirty="0">
                <a:latin typeface="Century Schoolbook" panose="02040604050505020304" pitchFamily="18" charset="0"/>
              </a:rPr>
              <a:t>Increased Scrutiny</a:t>
            </a:r>
          </a:p>
        </p:txBody>
      </p:sp>
      <p:sp>
        <p:nvSpPr>
          <p:cNvPr id="3" name="Content Placeholder 2">
            <a:extLst>
              <a:ext uri="{FF2B5EF4-FFF2-40B4-BE49-F238E27FC236}">
                <a16:creationId xmlns:a16="http://schemas.microsoft.com/office/drawing/2014/main" id="{B14E0C4E-EF38-1F19-673A-53FFD9E3AD78}"/>
              </a:ext>
            </a:extLst>
          </p:cNvPr>
          <p:cNvSpPr>
            <a:spLocks noGrp="1"/>
          </p:cNvSpPr>
          <p:nvPr>
            <p:ph idx="1"/>
          </p:nvPr>
        </p:nvSpPr>
        <p:spPr>
          <a:xfrm>
            <a:off x="838200" y="2333297"/>
            <a:ext cx="4619621" cy="3843666"/>
          </a:xfrm>
        </p:spPr>
        <p:txBody>
          <a:bodyPr>
            <a:normAutofit/>
          </a:bodyPr>
          <a:lstStyle/>
          <a:p>
            <a:pPr algn="just"/>
            <a:r>
              <a:rPr lang="en-US" sz="2400" dirty="0">
                <a:latin typeface="Century Schoolbook" panose="02040604050505020304" pitchFamily="18" charset="0"/>
              </a:rPr>
              <a:t>NO – Not Adverse Action </a:t>
            </a:r>
          </a:p>
          <a:p>
            <a:pPr algn="just"/>
            <a:r>
              <a:rPr lang="en-US" sz="2400" i="1" dirty="0">
                <a:latin typeface="Century Schoolbook" panose="02040604050505020304" pitchFamily="18" charset="0"/>
              </a:rPr>
              <a:t>Grice v. FMC Technologies, Inc. </a:t>
            </a:r>
          </a:p>
          <a:p>
            <a:pPr algn="just"/>
            <a:r>
              <a:rPr lang="en-US" sz="2400" dirty="0">
                <a:latin typeface="Century Schoolbook" panose="02040604050505020304" pitchFamily="18" charset="0"/>
              </a:rPr>
              <a:t>Under </a:t>
            </a:r>
            <a:r>
              <a:rPr lang="en-US" sz="2400" i="1" dirty="0">
                <a:latin typeface="Century Schoolbook" panose="02040604050505020304" pitchFamily="18" charset="0"/>
              </a:rPr>
              <a:t>Burlington Northern</a:t>
            </a:r>
            <a:r>
              <a:rPr lang="en-US" sz="2400" dirty="0">
                <a:latin typeface="Century Schoolbook" panose="02040604050505020304" pitchFamily="18" charset="0"/>
              </a:rPr>
              <a:t>, being watched more closely than others constituted a trivial harm which would not have dissuaded a reasonable worker from making or supporting a Charge</a:t>
            </a:r>
          </a:p>
          <a:p>
            <a:endParaRPr lang="en-US" sz="1100" dirty="0"/>
          </a:p>
        </p:txBody>
      </p:sp>
      <p:pic>
        <p:nvPicPr>
          <p:cNvPr id="5" name="Picture 4" descr="Birds flying">
            <a:extLst>
              <a:ext uri="{FF2B5EF4-FFF2-40B4-BE49-F238E27FC236}">
                <a16:creationId xmlns:a16="http://schemas.microsoft.com/office/drawing/2014/main" id="{390F9391-B0BC-24FD-7DF6-C729E1FFD156}"/>
              </a:ext>
            </a:extLst>
          </p:cNvPr>
          <p:cNvPicPr>
            <a:picLocks noChangeAspect="1"/>
          </p:cNvPicPr>
          <p:nvPr/>
        </p:nvPicPr>
        <p:blipFill>
          <a:blip r:embed="rId2">
            <a:extLst>
              <a:ext uri="{28A0092B-C50C-407E-A947-70E740481C1C}">
                <a14:useLocalDpi xmlns:a14="http://schemas.microsoft.com/office/drawing/2010/main" val="0"/>
              </a:ext>
            </a:extLst>
          </a:blip>
          <a:srcRect l="9227" r="37952"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992667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C33C33-9C95-64C1-2EC4-4E99E6132C95}"/>
              </a:ext>
            </a:extLst>
          </p:cNvPr>
          <p:cNvSpPr>
            <a:spLocks noGrp="1"/>
          </p:cNvSpPr>
          <p:nvPr>
            <p:ph type="title"/>
          </p:nvPr>
        </p:nvSpPr>
        <p:spPr>
          <a:xfrm>
            <a:off x="836679" y="723898"/>
            <a:ext cx="6002110" cy="1495425"/>
          </a:xfrm>
        </p:spPr>
        <p:txBody>
          <a:bodyPr>
            <a:normAutofit/>
          </a:bodyPr>
          <a:lstStyle/>
          <a:p>
            <a:r>
              <a:rPr lang="en-US" sz="4000">
                <a:latin typeface="Century Schoolbook" panose="02040604050505020304" pitchFamily="18" charset="0"/>
              </a:rPr>
              <a:t>Monitoring or Surveillance</a:t>
            </a:r>
          </a:p>
        </p:txBody>
      </p:sp>
      <p:sp>
        <p:nvSpPr>
          <p:cNvPr id="3" name="Content Placeholder 2">
            <a:extLst>
              <a:ext uri="{FF2B5EF4-FFF2-40B4-BE49-F238E27FC236}">
                <a16:creationId xmlns:a16="http://schemas.microsoft.com/office/drawing/2014/main" id="{0C3B4F51-27BE-2D64-86DC-EFC9705FD5B5}"/>
              </a:ext>
            </a:extLst>
          </p:cNvPr>
          <p:cNvSpPr>
            <a:spLocks noGrp="1"/>
          </p:cNvSpPr>
          <p:nvPr>
            <p:ph idx="1"/>
          </p:nvPr>
        </p:nvSpPr>
        <p:spPr>
          <a:xfrm>
            <a:off x="836680" y="2405067"/>
            <a:ext cx="6002110" cy="3729034"/>
          </a:xfrm>
        </p:spPr>
        <p:txBody>
          <a:bodyPr>
            <a:normAutofit/>
          </a:bodyPr>
          <a:lstStyle/>
          <a:p>
            <a:pPr algn="just"/>
            <a:r>
              <a:rPr lang="en-US" sz="2400" dirty="0">
                <a:latin typeface="Century Schoolbook" panose="02040604050505020304" pitchFamily="18" charset="0"/>
              </a:rPr>
              <a:t>NO –  Not Adverse Action</a:t>
            </a:r>
          </a:p>
          <a:p>
            <a:pPr algn="just"/>
            <a:r>
              <a:rPr lang="en-US" sz="2400" i="1" dirty="0">
                <a:latin typeface="Century Schoolbook" panose="02040604050505020304" pitchFamily="18" charset="0"/>
              </a:rPr>
              <a:t>Jaeger v. North Babylon Union Free School District </a:t>
            </a:r>
            <a:r>
              <a:rPr lang="en-US" sz="2400" dirty="0">
                <a:latin typeface="Century Schoolbook" panose="02040604050505020304" pitchFamily="18" charset="0"/>
              </a:rPr>
              <a:t>–“Nor will close monitoring by a supervisor or ‘excessive scrutiny constitute adverse employment actions in the absence of other negative results, such as a decrease in pay or being placed on probation.” </a:t>
            </a:r>
          </a:p>
        </p:txBody>
      </p:sp>
      <p:pic>
        <p:nvPicPr>
          <p:cNvPr id="5" name="Picture 4" descr="Orange sunset at a mountain">
            <a:extLst>
              <a:ext uri="{FF2B5EF4-FFF2-40B4-BE49-F238E27FC236}">
                <a16:creationId xmlns:a16="http://schemas.microsoft.com/office/drawing/2014/main" id="{EAD8BCD2-CD3A-5DDA-0BE0-747869DD3D24}"/>
              </a:ext>
            </a:extLst>
          </p:cNvPr>
          <p:cNvPicPr>
            <a:picLocks noChangeAspect="1"/>
          </p:cNvPicPr>
          <p:nvPr/>
        </p:nvPicPr>
        <p:blipFill>
          <a:blip r:embed="rId2">
            <a:extLst>
              <a:ext uri="{28A0092B-C50C-407E-A947-70E740481C1C}">
                <a14:useLocalDpi xmlns:a14="http://schemas.microsoft.com/office/drawing/2010/main" val="0"/>
              </a:ext>
            </a:extLst>
          </a:blip>
          <a:srcRect l="18043" r="33363" b="-1"/>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2474590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5732F0-006F-21A3-86FF-394AAA8D1766}"/>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5FED84-7794-E4E7-9B8A-381506E9D61B}"/>
              </a:ext>
            </a:extLst>
          </p:cNvPr>
          <p:cNvSpPr>
            <a:spLocks noGrp="1"/>
          </p:cNvSpPr>
          <p:nvPr>
            <p:ph type="title"/>
          </p:nvPr>
        </p:nvSpPr>
        <p:spPr>
          <a:xfrm>
            <a:off x="836679" y="723898"/>
            <a:ext cx="6002110" cy="1495425"/>
          </a:xfrm>
        </p:spPr>
        <p:txBody>
          <a:bodyPr>
            <a:normAutofit/>
          </a:bodyPr>
          <a:lstStyle/>
          <a:p>
            <a:r>
              <a:rPr lang="en-US" sz="4000">
                <a:latin typeface="Century Schoolbook" panose="02040604050505020304" pitchFamily="18" charset="0"/>
              </a:rPr>
              <a:t>Monitoring or Surveillance</a:t>
            </a:r>
          </a:p>
        </p:txBody>
      </p:sp>
      <p:sp>
        <p:nvSpPr>
          <p:cNvPr id="3" name="Content Placeholder 2">
            <a:extLst>
              <a:ext uri="{FF2B5EF4-FFF2-40B4-BE49-F238E27FC236}">
                <a16:creationId xmlns:a16="http://schemas.microsoft.com/office/drawing/2014/main" id="{5E9C481A-12E1-CF53-AFF9-88EBC8A64C80}"/>
              </a:ext>
            </a:extLst>
          </p:cNvPr>
          <p:cNvSpPr>
            <a:spLocks noGrp="1"/>
          </p:cNvSpPr>
          <p:nvPr>
            <p:ph idx="1"/>
          </p:nvPr>
        </p:nvSpPr>
        <p:spPr>
          <a:xfrm>
            <a:off x="836680" y="2405067"/>
            <a:ext cx="6002110" cy="3729034"/>
          </a:xfrm>
        </p:spPr>
        <p:txBody>
          <a:bodyPr>
            <a:normAutofit/>
          </a:bodyPr>
          <a:lstStyle/>
          <a:p>
            <a:pPr algn="just"/>
            <a:r>
              <a:rPr lang="en-US" sz="1900" dirty="0">
                <a:latin typeface="Century Schoolbook" panose="02040604050505020304" pitchFamily="18" charset="0"/>
              </a:rPr>
              <a:t>MAYBE – Potentially Adverse Action</a:t>
            </a:r>
          </a:p>
          <a:p>
            <a:pPr algn="just"/>
            <a:r>
              <a:rPr lang="en-US" sz="1900" i="1" dirty="0">
                <a:latin typeface="Century Schoolbook" panose="02040604050505020304" pitchFamily="18" charset="0"/>
              </a:rPr>
              <a:t>Tapia v. City of Albuquerque </a:t>
            </a:r>
            <a:r>
              <a:rPr lang="en-US" sz="1900" dirty="0">
                <a:latin typeface="Century Schoolbook" panose="02040604050505020304" pitchFamily="18" charset="0"/>
              </a:rPr>
              <a:t>–monitoring could constitute an adverse employment action in the retaliation context where no change in employee’s job, pay, and benefits occurred</a:t>
            </a:r>
          </a:p>
          <a:p>
            <a:pPr algn="just"/>
            <a:r>
              <a:rPr lang="en-US" sz="1900" i="1" dirty="0">
                <a:latin typeface="Century Schoolbook" panose="02040604050505020304" pitchFamily="18" charset="0"/>
              </a:rPr>
              <a:t>Williams v. Guilford Tech. </a:t>
            </a:r>
            <a:r>
              <a:rPr lang="en-US" sz="1900" i="1" dirty="0" err="1">
                <a:latin typeface="Century Schoolbook" panose="02040604050505020304" pitchFamily="18" charset="0"/>
              </a:rPr>
              <a:t>Cmty</a:t>
            </a:r>
            <a:r>
              <a:rPr lang="en-US" sz="1900" i="1" dirty="0">
                <a:latin typeface="Century Schoolbook" panose="02040604050505020304" pitchFamily="18" charset="0"/>
              </a:rPr>
              <a:t>. Coll. Bd. of </a:t>
            </a:r>
            <a:r>
              <a:rPr lang="en-US" sz="1900" i="1" dirty="0" err="1">
                <a:latin typeface="Century Schoolbook" panose="02040604050505020304" pitchFamily="18" charset="0"/>
              </a:rPr>
              <a:t>Trs</a:t>
            </a:r>
            <a:r>
              <a:rPr lang="en-US" sz="1900" i="1" dirty="0">
                <a:latin typeface="Century Schoolbook" panose="02040604050505020304" pitchFamily="18" charset="0"/>
              </a:rPr>
              <a:t>. </a:t>
            </a:r>
            <a:r>
              <a:rPr lang="en-US" sz="1900" dirty="0">
                <a:latin typeface="Century Schoolbook" panose="02040604050505020304" pitchFamily="18" charset="0"/>
              </a:rPr>
              <a:t>– “Secretive surveillance and heightened scrutiny of an employee can constitute adverse employment actions for retaliation purposes.”</a:t>
            </a:r>
          </a:p>
          <a:p>
            <a:pPr algn="just"/>
            <a:r>
              <a:rPr lang="en-US" sz="1900" i="1" dirty="0">
                <a:latin typeface="Century Schoolbook" panose="02040604050505020304" pitchFamily="18" charset="0"/>
              </a:rPr>
              <a:t>Moore v. Staples, Inc. </a:t>
            </a:r>
            <a:r>
              <a:rPr lang="en-US" sz="1900" dirty="0">
                <a:latin typeface="Century Schoolbook" panose="02040604050505020304" pitchFamily="18" charset="0"/>
              </a:rPr>
              <a:t>–aggressive monitoring of employees may constitute an adverse employment action in a retaliation claim</a:t>
            </a:r>
          </a:p>
        </p:txBody>
      </p:sp>
      <p:pic>
        <p:nvPicPr>
          <p:cNvPr id="5" name="Picture 4" descr="Orange sunset at a mountain">
            <a:extLst>
              <a:ext uri="{FF2B5EF4-FFF2-40B4-BE49-F238E27FC236}">
                <a16:creationId xmlns:a16="http://schemas.microsoft.com/office/drawing/2014/main" id="{3141C7DC-3194-B37B-0E9B-3522FF3E8717}"/>
              </a:ext>
            </a:extLst>
          </p:cNvPr>
          <p:cNvPicPr>
            <a:picLocks noChangeAspect="1"/>
          </p:cNvPicPr>
          <p:nvPr/>
        </p:nvPicPr>
        <p:blipFill>
          <a:blip r:embed="rId2">
            <a:extLst>
              <a:ext uri="{28A0092B-C50C-407E-A947-70E740481C1C}">
                <a14:useLocalDpi xmlns:a14="http://schemas.microsoft.com/office/drawing/2010/main" val="0"/>
              </a:ext>
            </a:extLst>
          </a:blip>
          <a:srcRect l="18043" r="33363" b="-1"/>
          <a:stretch>
            <a:fillRect/>
          </a:stretch>
        </p:blipFill>
        <p:spPr>
          <a:xfrm>
            <a:off x="7196391" y="0"/>
            <a:ext cx="4992560" cy="6857990"/>
          </a:xfrm>
          <a:prstGeom prst="rect">
            <a:avLst/>
          </a:prstGeom>
          <a:effectLst/>
        </p:spPr>
      </p:pic>
    </p:spTree>
    <p:extLst>
      <p:ext uri="{BB962C8B-B14F-4D97-AF65-F5344CB8AC3E}">
        <p14:creationId xmlns:p14="http://schemas.microsoft.com/office/powerpoint/2010/main" val="2834210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58CD28-C8BE-60D7-0E1E-35F88F726408}"/>
              </a:ext>
            </a:extLst>
          </p:cNvPr>
          <p:cNvSpPr>
            <a:spLocks noGrp="1"/>
          </p:cNvSpPr>
          <p:nvPr>
            <p:ph type="title"/>
          </p:nvPr>
        </p:nvSpPr>
        <p:spPr>
          <a:xfrm>
            <a:off x="6803409" y="762001"/>
            <a:ext cx="4156512" cy="1153063"/>
          </a:xfrm>
        </p:spPr>
        <p:txBody>
          <a:bodyPr anchor="ctr">
            <a:normAutofit/>
          </a:bodyPr>
          <a:lstStyle/>
          <a:p>
            <a:r>
              <a:rPr lang="en-US" sz="3700" dirty="0">
                <a:latin typeface="Century Schoolbook" panose="02040604050505020304" pitchFamily="18" charset="0"/>
              </a:rPr>
              <a:t>Denial of Remote Work Request</a:t>
            </a:r>
          </a:p>
        </p:txBody>
      </p:sp>
      <p:pic>
        <p:nvPicPr>
          <p:cNvPr id="7" name="Picture 6" descr="Forest glade in sunshine">
            <a:extLst>
              <a:ext uri="{FF2B5EF4-FFF2-40B4-BE49-F238E27FC236}">
                <a16:creationId xmlns:a16="http://schemas.microsoft.com/office/drawing/2014/main" id="{019AFB25-CCBE-D95C-652E-30E3B606EA77}"/>
              </a:ext>
            </a:extLst>
          </p:cNvPr>
          <p:cNvPicPr>
            <a:picLocks noChangeAspect="1"/>
          </p:cNvPicPr>
          <p:nvPr/>
        </p:nvPicPr>
        <p:blipFill>
          <a:blip r:embed="rId3">
            <a:extLst>
              <a:ext uri="{28A0092B-C50C-407E-A947-70E740481C1C}">
                <a14:useLocalDpi xmlns:a14="http://schemas.microsoft.com/office/drawing/2010/main" val="0"/>
              </a:ext>
            </a:extLst>
          </a:blip>
          <a:srcRect l="27184" r="13482" b="-2"/>
          <a:stretch>
            <a:fillRect/>
          </a:stretch>
        </p:blipFill>
        <p:spPr>
          <a:xfrm>
            <a:off x="-1" y="-2"/>
            <a:ext cx="6096001" cy="6858002"/>
          </a:xfrm>
          <a:prstGeom prst="rect">
            <a:avLst/>
          </a:prstGeom>
        </p:spPr>
      </p:pic>
      <p:sp>
        <p:nvSpPr>
          <p:cNvPr id="3" name="Content Placeholder 2">
            <a:extLst>
              <a:ext uri="{FF2B5EF4-FFF2-40B4-BE49-F238E27FC236}">
                <a16:creationId xmlns:a16="http://schemas.microsoft.com/office/drawing/2014/main" id="{ABAE7A5A-5EB0-8D89-D783-8CE186337AE1}"/>
              </a:ext>
            </a:extLst>
          </p:cNvPr>
          <p:cNvSpPr>
            <a:spLocks noGrp="1"/>
          </p:cNvSpPr>
          <p:nvPr>
            <p:ph idx="1"/>
          </p:nvPr>
        </p:nvSpPr>
        <p:spPr>
          <a:xfrm>
            <a:off x="6803409" y="1915065"/>
            <a:ext cx="4156512" cy="4325016"/>
          </a:xfrm>
        </p:spPr>
        <p:txBody>
          <a:bodyPr anchor="ctr">
            <a:normAutofit fontScale="85000" lnSpcReduction="10000"/>
          </a:bodyPr>
          <a:lstStyle/>
          <a:p>
            <a:pPr algn="just"/>
            <a:r>
              <a:rPr lang="en-US" sz="1900" i="1" dirty="0">
                <a:latin typeface="Century Schoolbook" panose="02040604050505020304" pitchFamily="18" charset="0"/>
              </a:rPr>
              <a:t>Gayles v. Roswell Park Cancer Inst. Corp.</a:t>
            </a:r>
            <a:r>
              <a:rPr lang="en-US" sz="1900" dirty="0">
                <a:latin typeface="Century Schoolbook" panose="02040604050505020304" pitchFamily="18" charset="0"/>
              </a:rPr>
              <a:t>, No. 1:22-CV-00750, 2026 WL 1800730 (W.D.N.Y. June 23, 2026)</a:t>
            </a:r>
          </a:p>
          <a:p>
            <a:pPr algn="just"/>
            <a:r>
              <a:rPr lang="en-US" sz="1900" dirty="0">
                <a:latin typeface="Century Schoolbook" panose="02040604050505020304" pitchFamily="18" charset="0"/>
              </a:rPr>
              <a:t>“Under </a:t>
            </a:r>
            <a:r>
              <a:rPr lang="en-US" sz="1900" i="1" dirty="0">
                <a:latin typeface="Century Schoolbook" panose="02040604050505020304" pitchFamily="18" charset="0"/>
              </a:rPr>
              <a:t>Muldrow</a:t>
            </a:r>
            <a:r>
              <a:rPr lang="en-US" sz="1900" dirty="0">
                <a:latin typeface="Century Schoolbook" panose="02040604050505020304" pitchFamily="18" charset="0"/>
              </a:rPr>
              <a:t>’s standard, the court cannot rule, as a matter of law, that denying Plaintiff’s remote-work request’ did not constitute a material change in the ‘conditions of her employment, regardless of whether the express terms of her contract changed.”</a:t>
            </a:r>
          </a:p>
          <a:p>
            <a:pPr algn="just"/>
            <a:r>
              <a:rPr lang="en-US" sz="1900" i="1" dirty="0">
                <a:latin typeface="Century Schoolbook" panose="02040604050505020304" pitchFamily="18" charset="0"/>
              </a:rPr>
              <a:t>Jones v. Brookhaven Sci. Associates</a:t>
            </a:r>
            <a:r>
              <a:rPr lang="en-US" sz="1900" dirty="0">
                <a:latin typeface="Century Schoolbook" panose="02040604050505020304" pitchFamily="18" charset="0"/>
              </a:rPr>
              <a:t>, LLC, No. 2:23-CV-04194 (NJC) (ARL), 2024 WL 4145777, at *8 (E.D.N.Y. Sept. 10, 2024) where  employee did not show remote work was ever a condition of her role or that she had ever worked remotely at Brookhaven prior to the onset of the COVID-19 pandemic denial of remote work was not adverse. </a:t>
            </a:r>
          </a:p>
        </p:txBody>
      </p:sp>
    </p:spTree>
    <p:extLst>
      <p:ext uri="{BB962C8B-B14F-4D97-AF65-F5344CB8AC3E}">
        <p14:creationId xmlns:p14="http://schemas.microsoft.com/office/powerpoint/2010/main" val="172114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977C3A-0811-AB98-3239-E4906A5A8368}"/>
              </a:ext>
            </a:extLst>
          </p:cNvPr>
          <p:cNvSpPr>
            <a:spLocks noGrp="1"/>
          </p:cNvSpPr>
          <p:nvPr>
            <p:ph type="title"/>
          </p:nvPr>
        </p:nvSpPr>
        <p:spPr>
          <a:xfrm>
            <a:off x="409576" y="762001"/>
            <a:ext cx="5686421" cy="715991"/>
          </a:xfrm>
        </p:spPr>
        <p:txBody>
          <a:bodyPr anchor="ctr">
            <a:normAutofit fontScale="90000"/>
          </a:bodyPr>
          <a:lstStyle/>
          <a:p>
            <a:r>
              <a:rPr lang="en-US" sz="4000" dirty="0">
                <a:latin typeface="Century Schoolbook" panose="02040604050505020304" pitchFamily="18" charset="0"/>
              </a:rPr>
              <a:t>Denial of Accommodation</a:t>
            </a:r>
          </a:p>
        </p:txBody>
      </p:sp>
      <p:sp>
        <p:nvSpPr>
          <p:cNvPr id="3" name="Content Placeholder 2">
            <a:extLst>
              <a:ext uri="{FF2B5EF4-FFF2-40B4-BE49-F238E27FC236}">
                <a16:creationId xmlns:a16="http://schemas.microsoft.com/office/drawing/2014/main" id="{22D934EC-F5FC-EE0E-C577-DDFA50314953}"/>
              </a:ext>
            </a:extLst>
          </p:cNvPr>
          <p:cNvSpPr>
            <a:spLocks noGrp="1"/>
          </p:cNvSpPr>
          <p:nvPr>
            <p:ph idx="1"/>
          </p:nvPr>
        </p:nvSpPr>
        <p:spPr>
          <a:xfrm>
            <a:off x="409576" y="1403230"/>
            <a:ext cx="6162674" cy="5245220"/>
          </a:xfrm>
        </p:spPr>
        <p:txBody>
          <a:bodyPr anchor="ctr">
            <a:normAutofit fontScale="92500" lnSpcReduction="10000"/>
          </a:bodyPr>
          <a:lstStyle/>
          <a:p>
            <a:pPr algn="just"/>
            <a:r>
              <a:rPr lang="en-US" sz="1800" dirty="0">
                <a:latin typeface="Century Schoolbook" panose="02040604050505020304" pitchFamily="18" charset="0"/>
              </a:rPr>
              <a:t>MAYBE – Potentially Adverse Action for retaliation claim</a:t>
            </a:r>
          </a:p>
          <a:p>
            <a:pPr algn="just"/>
            <a:r>
              <a:rPr lang="en-US" sz="1800" dirty="0">
                <a:latin typeface="Century Schoolbook" panose="02040604050505020304" pitchFamily="18" charset="0"/>
              </a:rPr>
              <a:t>Historically, courts have not permitted an employee to reassert a denial of accommodation claim as a retaliation claim.  </a:t>
            </a:r>
            <a:r>
              <a:rPr lang="en-US" sz="1800" i="1" dirty="0">
                <a:latin typeface="Century Schoolbook" panose="02040604050505020304" pitchFamily="18" charset="0"/>
              </a:rPr>
              <a:t>Mullin v. Sec'y, U.S. </a:t>
            </a:r>
            <a:r>
              <a:rPr lang="en-US" sz="1800" i="1" dirty="0" err="1">
                <a:latin typeface="Century Schoolbook" panose="02040604050505020304" pitchFamily="18" charset="0"/>
              </a:rPr>
              <a:t>Dep't</a:t>
            </a:r>
            <a:r>
              <a:rPr lang="en-US" sz="1800" i="1" dirty="0">
                <a:latin typeface="Century Schoolbook" panose="02040604050505020304" pitchFamily="18" charset="0"/>
              </a:rPr>
              <a:t> of Veterans Affairs</a:t>
            </a:r>
            <a:r>
              <a:rPr lang="en-US" sz="1800" dirty="0">
                <a:latin typeface="Century Schoolbook" panose="02040604050505020304" pitchFamily="18" charset="0"/>
              </a:rPr>
              <a:t>, 162 F.4th 1296, 1315 (11th Cir. 2025).</a:t>
            </a:r>
          </a:p>
          <a:p>
            <a:pPr algn="just"/>
            <a:r>
              <a:rPr lang="en-US" sz="1800" i="1" dirty="0">
                <a:latin typeface="Century Schoolbook" panose="02040604050505020304" pitchFamily="18" charset="0"/>
              </a:rPr>
              <a:t>Kirkland-Hudson v. Mount Vernon City School District</a:t>
            </a:r>
            <a:r>
              <a:rPr lang="en-US" sz="1800" dirty="0">
                <a:latin typeface="Century Schoolbook" panose="02040604050505020304" pitchFamily="18" charset="0"/>
              </a:rPr>
              <a:t>, 665 F. Supp. 3d 412, 460-61 (S.D.N.Y. 2023) – “Because denials of accommodations can constitute adverse actions in the retaliation context, Plaintiff has sufficiently alleged she suffered an adverse action in the form of her January 2022 disability accommodation request denial.”</a:t>
            </a:r>
          </a:p>
          <a:p>
            <a:pPr algn="just"/>
            <a:r>
              <a:rPr lang="en-US" sz="1800" dirty="0">
                <a:latin typeface="Century Schoolbook" panose="02040604050505020304" pitchFamily="18" charset="0"/>
              </a:rPr>
              <a:t>NO – Not Adverse Action</a:t>
            </a:r>
          </a:p>
          <a:p>
            <a:pPr algn="just"/>
            <a:r>
              <a:rPr lang="en-US" sz="1800" i="1" dirty="0" err="1">
                <a:latin typeface="Century Schoolbook" panose="02040604050505020304" pitchFamily="18" charset="0"/>
              </a:rPr>
              <a:t>Ukaga</a:t>
            </a:r>
            <a:r>
              <a:rPr lang="en-US" sz="1800" i="1" dirty="0">
                <a:latin typeface="Century Schoolbook" panose="02040604050505020304" pitchFamily="18" charset="0"/>
              </a:rPr>
              <a:t> v Fred Finch Youth &amp; Family Services</a:t>
            </a:r>
            <a:r>
              <a:rPr lang="en-US" sz="1800" dirty="0">
                <a:latin typeface="Century Schoolbook" panose="02040604050505020304" pitchFamily="18" charset="0"/>
              </a:rPr>
              <a:t>, Case No. 25-cv-11065, 2026 WL 1847442 (N.D. Cal. 2026) (under CA law but noting denial of RA would be governed by separate ADA standard).</a:t>
            </a:r>
          </a:p>
          <a:p>
            <a:pPr algn="just"/>
            <a:r>
              <a:rPr lang="en-US" sz="1800" i="1" dirty="0">
                <a:latin typeface="Century Schoolbook" panose="02040604050505020304" pitchFamily="18" charset="0"/>
              </a:rPr>
              <a:t>Phillips v. State of Connecticut Department of Social Services</a:t>
            </a:r>
            <a:r>
              <a:rPr lang="en-US" sz="1800" dirty="0">
                <a:latin typeface="Century Schoolbook" panose="02040604050505020304" pitchFamily="18" charset="0"/>
              </a:rPr>
              <a:t>, No. 3:25-CV-01423 (SFR), 2026 WL 2042422 (D. Conn. July 15, 2026) – where the plaintiff alleged there was a delay in accommodations.</a:t>
            </a:r>
            <a:endParaRPr lang="en-US" sz="1800" i="1" dirty="0">
              <a:latin typeface="Century Schoolbook" panose="02040604050505020304" pitchFamily="18" charset="0"/>
            </a:endParaRPr>
          </a:p>
        </p:txBody>
      </p:sp>
      <p:pic>
        <p:nvPicPr>
          <p:cNvPr id="5" name="Picture 4" descr="Common bluebells in forest">
            <a:extLst>
              <a:ext uri="{FF2B5EF4-FFF2-40B4-BE49-F238E27FC236}">
                <a16:creationId xmlns:a16="http://schemas.microsoft.com/office/drawing/2014/main" id="{CF3772C9-BE4D-977E-7C3E-162F728418BB}"/>
              </a:ext>
            </a:extLst>
          </p:cNvPr>
          <p:cNvPicPr>
            <a:picLocks noChangeAspect="1"/>
          </p:cNvPicPr>
          <p:nvPr/>
        </p:nvPicPr>
        <p:blipFill>
          <a:blip r:embed="rId3">
            <a:extLst>
              <a:ext uri="{28A0092B-C50C-407E-A947-70E740481C1C}">
                <a14:useLocalDpi xmlns:a14="http://schemas.microsoft.com/office/drawing/2010/main" val="0"/>
              </a:ext>
            </a:extLst>
          </a:blip>
          <a:srcRect l="20175" r="27988"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44433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551642-D1ED-7FBC-198B-C9FFB81FFBA2}"/>
              </a:ext>
            </a:extLst>
          </p:cNvPr>
          <p:cNvSpPr>
            <a:spLocks noGrp="1"/>
          </p:cNvSpPr>
          <p:nvPr>
            <p:ph type="title"/>
          </p:nvPr>
        </p:nvSpPr>
        <p:spPr>
          <a:xfrm>
            <a:off x="6803409" y="762001"/>
            <a:ext cx="4156512" cy="1181818"/>
          </a:xfrm>
        </p:spPr>
        <p:txBody>
          <a:bodyPr anchor="ctr">
            <a:normAutofit fontScale="90000"/>
          </a:bodyPr>
          <a:lstStyle/>
          <a:p>
            <a:r>
              <a:rPr lang="en-US" sz="4000" dirty="0">
                <a:latin typeface="Century Schoolbook" panose="02040604050505020304" pitchFamily="18" charset="0"/>
              </a:rPr>
              <a:t>Leave WITH Pay</a:t>
            </a:r>
          </a:p>
        </p:txBody>
      </p:sp>
      <p:pic>
        <p:nvPicPr>
          <p:cNvPr id="5" name="Picture 4" descr="Coffee and bread outdoors">
            <a:extLst>
              <a:ext uri="{FF2B5EF4-FFF2-40B4-BE49-F238E27FC236}">
                <a16:creationId xmlns:a16="http://schemas.microsoft.com/office/drawing/2014/main" id="{39602120-F4C1-0DB2-F154-23C5DDE2E40A}"/>
              </a:ext>
            </a:extLst>
          </p:cNvPr>
          <p:cNvPicPr>
            <a:picLocks noChangeAspect="1"/>
          </p:cNvPicPr>
          <p:nvPr/>
        </p:nvPicPr>
        <p:blipFill>
          <a:blip r:embed="rId2">
            <a:extLst>
              <a:ext uri="{28A0092B-C50C-407E-A947-70E740481C1C}">
                <a14:useLocalDpi xmlns:a14="http://schemas.microsoft.com/office/drawing/2010/main" val="0"/>
              </a:ext>
            </a:extLst>
          </a:blip>
          <a:srcRect l="23405" r="17261" b="-2"/>
          <a:stretch>
            <a:fillRect/>
          </a:stretch>
        </p:blipFill>
        <p:spPr>
          <a:xfrm>
            <a:off x="-1" y="-2"/>
            <a:ext cx="6096001" cy="6858002"/>
          </a:xfrm>
          <a:prstGeom prst="rect">
            <a:avLst/>
          </a:prstGeom>
        </p:spPr>
      </p:pic>
      <p:sp>
        <p:nvSpPr>
          <p:cNvPr id="3" name="Content Placeholder 2">
            <a:extLst>
              <a:ext uri="{FF2B5EF4-FFF2-40B4-BE49-F238E27FC236}">
                <a16:creationId xmlns:a16="http://schemas.microsoft.com/office/drawing/2014/main" id="{67C2735F-680D-2CD0-EA6E-12A890E2307D}"/>
              </a:ext>
            </a:extLst>
          </p:cNvPr>
          <p:cNvSpPr>
            <a:spLocks noGrp="1"/>
          </p:cNvSpPr>
          <p:nvPr>
            <p:ph idx="1"/>
          </p:nvPr>
        </p:nvSpPr>
        <p:spPr>
          <a:xfrm>
            <a:off x="6803409" y="1828801"/>
            <a:ext cx="4156512" cy="4411280"/>
          </a:xfrm>
        </p:spPr>
        <p:txBody>
          <a:bodyPr anchor="ctr">
            <a:normAutofit/>
          </a:bodyPr>
          <a:lstStyle/>
          <a:p>
            <a:pPr algn="just"/>
            <a:r>
              <a:rPr lang="en-US" sz="1900" dirty="0">
                <a:latin typeface="Century Schoolbook" panose="02040604050505020304" pitchFamily="18" charset="0"/>
              </a:rPr>
              <a:t>MAYBE – Potentially Adverse Action </a:t>
            </a:r>
          </a:p>
          <a:p>
            <a:pPr algn="just"/>
            <a:r>
              <a:rPr lang="en-US" sz="1900" i="1" dirty="0">
                <a:latin typeface="Century Schoolbook" panose="02040604050505020304" pitchFamily="18" charset="0"/>
              </a:rPr>
              <a:t>Ahmed v. Hamtramck Pub. </a:t>
            </a:r>
            <a:r>
              <a:rPr lang="en-US" sz="1900" i="1" dirty="0" err="1">
                <a:latin typeface="Century Schoolbook" panose="02040604050505020304" pitchFamily="18" charset="0"/>
              </a:rPr>
              <a:t>Schs</a:t>
            </a:r>
            <a:r>
              <a:rPr lang="en-US" sz="1900" i="1" dirty="0">
                <a:latin typeface="Century Schoolbook" panose="02040604050505020304" pitchFamily="18" charset="0"/>
              </a:rPr>
              <a:t>.</a:t>
            </a:r>
            <a:r>
              <a:rPr lang="en-US" sz="1900" dirty="0">
                <a:latin typeface="Century Schoolbook" panose="02040604050505020304" pitchFamily="18" charset="0"/>
              </a:rPr>
              <a:t> – plaintiff plausibly alleged that her paid administrative leave caused some harm because she was unable to perform her job duties for over a year</a:t>
            </a:r>
          </a:p>
          <a:p>
            <a:pPr algn="just"/>
            <a:r>
              <a:rPr lang="en-US" sz="1900" i="1" dirty="0">
                <a:latin typeface="Century Schoolbook" panose="02040604050505020304" pitchFamily="18" charset="0"/>
              </a:rPr>
              <a:t>Gopal v. </a:t>
            </a:r>
            <a:r>
              <a:rPr lang="en-US" sz="1900" i="1" dirty="0" err="1">
                <a:latin typeface="Century Schoolbook" panose="02040604050505020304" pitchFamily="18" charset="0"/>
              </a:rPr>
              <a:t>Univeristy</a:t>
            </a:r>
            <a:r>
              <a:rPr lang="en-US" sz="1900" i="1" dirty="0">
                <a:latin typeface="Century Schoolbook" panose="02040604050505020304" pitchFamily="18" charset="0"/>
              </a:rPr>
              <a:t> of Connecticut</a:t>
            </a:r>
            <a:r>
              <a:rPr lang="en-US" sz="1900" dirty="0">
                <a:latin typeface="Century Schoolbook" panose="02040604050505020304" pitchFamily="18" charset="0"/>
              </a:rPr>
              <a:t> – suspension with pay might constitute an adverse action under some circumstances </a:t>
            </a:r>
          </a:p>
          <a:p>
            <a:endParaRPr lang="en-US" sz="1900" dirty="0"/>
          </a:p>
          <a:p>
            <a:endParaRPr lang="en-US" sz="1900" dirty="0"/>
          </a:p>
        </p:txBody>
      </p:sp>
    </p:spTree>
    <p:extLst>
      <p:ext uri="{BB962C8B-B14F-4D97-AF65-F5344CB8AC3E}">
        <p14:creationId xmlns:p14="http://schemas.microsoft.com/office/powerpoint/2010/main" val="4055939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A50D6-C7D0-E985-E6EA-4E7DF0E31545}"/>
              </a:ext>
            </a:extLst>
          </p:cNvPr>
          <p:cNvSpPr>
            <a:spLocks noGrp="1"/>
          </p:cNvSpPr>
          <p:nvPr>
            <p:ph type="title"/>
          </p:nvPr>
        </p:nvSpPr>
        <p:spPr>
          <a:xfrm>
            <a:off x="640080" y="325369"/>
            <a:ext cx="4368602" cy="1956841"/>
          </a:xfrm>
        </p:spPr>
        <p:txBody>
          <a:bodyPr anchor="b">
            <a:normAutofit/>
          </a:bodyPr>
          <a:lstStyle/>
          <a:p>
            <a:r>
              <a:rPr lang="en-US" sz="5400">
                <a:latin typeface="Century Schoolbook" panose="02040604050505020304" pitchFamily="18" charset="0"/>
              </a:rPr>
              <a:t>Extension of Probation</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0184D3D-97D6-8DB8-B2F6-03F9CFF5994C}"/>
              </a:ext>
            </a:extLst>
          </p:cNvPr>
          <p:cNvSpPr>
            <a:spLocks noGrp="1"/>
          </p:cNvSpPr>
          <p:nvPr>
            <p:ph idx="1"/>
          </p:nvPr>
        </p:nvSpPr>
        <p:spPr>
          <a:xfrm>
            <a:off x="640080" y="2872899"/>
            <a:ext cx="4243589" cy="3320668"/>
          </a:xfrm>
        </p:spPr>
        <p:txBody>
          <a:bodyPr>
            <a:normAutofit/>
          </a:bodyPr>
          <a:lstStyle/>
          <a:p>
            <a:pPr algn="just"/>
            <a:r>
              <a:rPr lang="en-US" sz="2400" dirty="0">
                <a:latin typeface="Century Schoolbook" panose="02040604050505020304" pitchFamily="18" charset="0"/>
              </a:rPr>
              <a:t>YES – Adverse Action </a:t>
            </a:r>
          </a:p>
          <a:p>
            <a:pPr algn="just"/>
            <a:r>
              <a:rPr lang="en-US" sz="2400" i="1" dirty="0" err="1">
                <a:latin typeface="Century Schoolbook" panose="02040604050505020304" pitchFamily="18" charset="0"/>
              </a:rPr>
              <a:t>Brenyah</a:t>
            </a:r>
            <a:r>
              <a:rPr lang="en-US" sz="2400" i="1" dirty="0">
                <a:latin typeface="Century Schoolbook" panose="02040604050505020304" pitchFamily="18" charset="0"/>
              </a:rPr>
              <a:t> v. Columbia Hosp. Corp. of Bay Area</a:t>
            </a:r>
            <a:r>
              <a:rPr lang="en-US" sz="2400" dirty="0">
                <a:latin typeface="Century Schoolbook" panose="02040604050505020304" pitchFamily="18" charset="0"/>
              </a:rPr>
              <a:t> –“Extension of an employee’s probation can be an ‘adverse employment action’ if it affects an identifiable term or condition of employment.”</a:t>
            </a:r>
          </a:p>
          <a:p>
            <a:endParaRPr lang="en-US" sz="1200" dirty="0"/>
          </a:p>
        </p:txBody>
      </p:sp>
      <p:pic>
        <p:nvPicPr>
          <p:cNvPr id="5" name="Picture 4" descr="Mountain reflected in lake at sunset">
            <a:extLst>
              <a:ext uri="{FF2B5EF4-FFF2-40B4-BE49-F238E27FC236}">
                <a16:creationId xmlns:a16="http://schemas.microsoft.com/office/drawing/2014/main" id="{36585F3C-B5EA-C7BA-1190-622DBAE37BAD}"/>
              </a:ext>
            </a:extLst>
          </p:cNvPr>
          <p:cNvPicPr>
            <a:picLocks noChangeAspect="1"/>
          </p:cNvPicPr>
          <p:nvPr/>
        </p:nvPicPr>
        <p:blipFill>
          <a:blip r:embed="rId3">
            <a:extLst>
              <a:ext uri="{28A0092B-C50C-407E-A947-70E740481C1C}">
                <a14:useLocalDpi xmlns:a14="http://schemas.microsoft.com/office/drawing/2010/main" val="0"/>
              </a:ext>
            </a:extLst>
          </a:blip>
          <a:srcRect l="16456" r="16590"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40984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75ABA-13FC-0F8A-24A6-00AD4E192C7F}"/>
            </a:ext>
          </a:extLst>
        </p:cNvPr>
        <p:cNvGrpSpPr/>
        <p:nvPr/>
      </p:nvGrpSpPr>
      <p:grpSpPr>
        <a:xfrm>
          <a:off x="0" y="0"/>
          <a:ext cx="0" cy="0"/>
          <a:chOff x="0" y="0"/>
          <a:chExt cx="0" cy="0"/>
        </a:xfrm>
      </p:grpSpPr>
      <p:pic>
        <p:nvPicPr>
          <p:cNvPr id="5" name="Picture 4" descr="Sunset on mountain tops">
            <a:extLst>
              <a:ext uri="{FF2B5EF4-FFF2-40B4-BE49-F238E27FC236}">
                <a16:creationId xmlns:a16="http://schemas.microsoft.com/office/drawing/2014/main" id="{889F920A-1183-69D8-677F-FEC5A0E7F9A5}"/>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b="15414"/>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A84D0FFD-F66A-A54A-2952-713935903FC1}"/>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latin typeface="Century Schoolbook" panose="02040604050505020304" pitchFamily="18" charset="0"/>
              </a:rPr>
              <a:t>Role of Adverse Action in Employment Litigation</a:t>
            </a:r>
          </a:p>
        </p:txBody>
      </p:sp>
    </p:spTree>
    <p:extLst>
      <p:ext uri="{BB962C8B-B14F-4D97-AF65-F5344CB8AC3E}">
        <p14:creationId xmlns:p14="http://schemas.microsoft.com/office/powerpoint/2010/main" val="281309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A7FA35-69EC-3288-230D-B7CF536711F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9EE658-BE38-0ABF-67FC-432842D3B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6A8157-2B1A-2A79-E629-5E3FC9CD0355}"/>
              </a:ext>
            </a:extLst>
          </p:cNvPr>
          <p:cNvSpPr>
            <a:spLocks noGrp="1"/>
          </p:cNvSpPr>
          <p:nvPr>
            <p:ph type="title"/>
          </p:nvPr>
        </p:nvSpPr>
        <p:spPr>
          <a:xfrm>
            <a:off x="640080" y="325369"/>
            <a:ext cx="4368602" cy="1956841"/>
          </a:xfrm>
        </p:spPr>
        <p:txBody>
          <a:bodyPr anchor="b">
            <a:normAutofit/>
          </a:bodyPr>
          <a:lstStyle/>
          <a:p>
            <a:r>
              <a:rPr lang="en-US" sz="5400">
                <a:latin typeface="Century Schoolbook" panose="02040604050505020304" pitchFamily="18" charset="0"/>
              </a:rPr>
              <a:t>Extension of Probation</a:t>
            </a:r>
          </a:p>
        </p:txBody>
      </p:sp>
      <p:sp>
        <p:nvSpPr>
          <p:cNvPr id="12" name="sketchy line">
            <a:extLst>
              <a:ext uri="{FF2B5EF4-FFF2-40B4-BE49-F238E27FC236}">
                <a16:creationId xmlns:a16="http://schemas.microsoft.com/office/drawing/2014/main" id="{27A0E0DA-600A-5ABD-CCC8-32D746ED9F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4BF7BB8-6277-8941-8248-C7DF3CC2C943}"/>
              </a:ext>
            </a:extLst>
          </p:cNvPr>
          <p:cNvSpPr>
            <a:spLocks noGrp="1"/>
          </p:cNvSpPr>
          <p:nvPr>
            <p:ph idx="1"/>
          </p:nvPr>
        </p:nvSpPr>
        <p:spPr>
          <a:xfrm>
            <a:off x="257176" y="2872898"/>
            <a:ext cx="4626494" cy="3775551"/>
          </a:xfrm>
        </p:spPr>
        <p:txBody>
          <a:bodyPr>
            <a:normAutofit lnSpcReduction="10000"/>
          </a:bodyPr>
          <a:lstStyle/>
          <a:p>
            <a:pPr algn="just"/>
            <a:r>
              <a:rPr lang="en-US" sz="1800" dirty="0">
                <a:latin typeface="Century Schoolbook" panose="02040604050505020304" pitchFamily="18" charset="0"/>
              </a:rPr>
              <a:t>MAYBE – Potentially Adverse Action </a:t>
            </a:r>
          </a:p>
          <a:p>
            <a:pPr algn="just"/>
            <a:r>
              <a:rPr lang="en-US" sz="1800" i="1" dirty="0">
                <a:latin typeface="Century Schoolbook" panose="02040604050505020304" pitchFamily="18" charset="0"/>
              </a:rPr>
              <a:t>Johnson v. Nestle USA</a:t>
            </a:r>
            <a:r>
              <a:rPr lang="en-US" sz="1800" dirty="0">
                <a:latin typeface="Century Schoolbook" panose="02040604050505020304" pitchFamily="18" charset="0"/>
              </a:rPr>
              <a:t> –“If anything, probation is more likely to suffice under the lenient standard from </a:t>
            </a:r>
            <a:r>
              <a:rPr lang="en-US" sz="1800" i="1" dirty="0">
                <a:latin typeface="Century Schoolbook" panose="02040604050505020304" pitchFamily="18" charset="0"/>
              </a:rPr>
              <a:t>Muldrow</a:t>
            </a:r>
            <a:r>
              <a:rPr lang="en-US" sz="1800" dirty="0">
                <a:latin typeface="Century Schoolbook" panose="02040604050505020304" pitchFamily="18" charset="0"/>
              </a:rPr>
              <a:t>. Also, the offer to extend the probationary period instead of granting unqualified admission to the Training Program resembles a failure to promote, which can support a Title VII claim.”</a:t>
            </a:r>
          </a:p>
          <a:p>
            <a:pPr algn="just"/>
            <a:r>
              <a:rPr lang="en-US" sz="1800" i="1" dirty="0">
                <a:latin typeface="Century Schoolbook" panose="02040604050505020304" pitchFamily="18" charset="0"/>
              </a:rPr>
              <a:t>Van Denburgh v. New York</a:t>
            </a:r>
            <a:r>
              <a:rPr lang="en-US" sz="1800" dirty="0">
                <a:latin typeface="Century Schoolbook" panose="02040604050505020304" pitchFamily="18" charset="0"/>
              </a:rPr>
              <a:t> – plaintiff plausibly alleged extension of probation as an adverse action where her exercise of maternity leave was used to justify the extension</a:t>
            </a:r>
          </a:p>
          <a:p>
            <a:endParaRPr lang="en-US" sz="1200" dirty="0"/>
          </a:p>
        </p:txBody>
      </p:sp>
      <p:pic>
        <p:nvPicPr>
          <p:cNvPr id="5" name="Picture 4" descr="Mountain reflected in lake at sunset">
            <a:extLst>
              <a:ext uri="{FF2B5EF4-FFF2-40B4-BE49-F238E27FC236}">
                <a16:creationId xmlns:a16="http://schemas.microsoft.com/office/drawing/2014/main" id="{3A3C8B7D-ED93-CBC9-D446-8876D794FE75}"/>
              </a:ext>
            </a:extLst>
          </p:cNvPr>
          <p:cNvPicPr>
            <a:picLocks noChangeAspect="1"/>
          </p:cNvPicPr>
          <p:nvPr/>
        </p:nvPicPr>
        <p:blipFill>
          <a:blip r:embed="rId3">
            <a:extLst>
              <a:ext uri="{28A0092B-C50C-407E-A947-70E740481C1C}">
                <a14:useLocalDpi xmlns:a14="http://schemas.microsoft.com/office/drawing/2010/main" val="0"/>
              </a:ext>
            </a:extLst>
          </a:blip>
          <a:srcRect l="16456" r="16590"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68362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73EC0A-5BCA-CA83-7AF7-EBB3D65872D6}"/>
              </a:ext>
            </a:extLst>
          </p:cNvPr>
          <p:cNvSpPr>
            <a:spLocks noGrp="1"/>
          </p:cNvSpPr>
          <p:nvPr>
            <p:ph type="title"/>
          </p:nvPr>
        </p:nvSpPr>
        <p:spPr>
          <a:xfrm>
            <a:off x="836680" y="509589"/>
            <a:ext cx="6002110" cy="962022"/>
          </a:xfrm>
        </p:spPr>
        <p:txBody>
          <a:bodyPr>
            <a:normAutofit/>
          </a:bodyPr>
          <a:lstStyle/>
          <a:p>
            <a:r>
              <a:rPr lang="en-US" sz="4000" dirty="0">
                <a:latin typeface="Century Schoolbook" panose="02040604050505020304" pitchFamily="18" charset="0"/>
              </a:rPr>
              <a:t>Coaching</a:t>
            </a:r>
          </a:p>
        </p:txBody>
      </p:sp>
      <p:sp>
        <p:nvSpPr>
          <p:cNvPr id="3" name="Content Placeholder 2">
            <a:extLst>
              <a:ext uri="{FF2B5EF4-FFF2-40B4-BE49-F238E27FC236}">
                <a16:creationId xmlns:a16="http://schemas.microsoft.com/office/drawing/2014/main" id="{EBCABABB-A264-6576-631B-46B786A4A43A}"/>
              </a:ext>
            </a:extLst>
          </p:cNvPr>
          <p:cNvSpPr>
            <a:spLocks noGrp="1"/>
          </p:cNvSpPr>
          <p:nvPr>
            <p:ph idx="1"/>
          </p:nvPr>
        </p:nvSpPr>
        <p:spPr>
          <a:xfrm>
            <a:off x="836680" y="1471612"/>
            <a:ext cx="6002110" cy="4662490"/>
          </a:xfrm>
        </p:spPr>
        <p:txBody>
          <a:bodyPr>
            <a:normAutofit/>
          </a:bodyPr>
          <a:lstStyle/>
          <a:p>
            <a:pPr algn="just"/>
            <a:r>
              <a:rPr lang="en-US" sz="2000" dirty="0">
                <a:latin typeface="Century Schoolbook" panose="02040604050505020304" pitchFamily="18" charset="0"/>
              </a:rPr>
              <a:t>NO</a:t>
            </a:r>
            <a:r>
              <a:rPr lang="en-US" sz="2000" i="1" dirty="0">
                <a:latin typeface="Century Schoolbook" panose="02040604050505020304" pitchFamily="18" charset="0"/>
              </a:rPr>
              <a:t> </a:t>
            </a:r>
            <a:r>
              <a:rPr lang="en-US" sz="2000" dirty="0">
                <a:latin typeface="Century Schoolbook" panose="02040604050505020304" pitchFamily="18" charset="0"/>
              </a:rPr>
              <a:t>– Not Adverse Action</a:t>
            </a:r>
          </a:p>
          <a:p>
            <a:pPr algn="just"/>
            <a:r>
              <a:rPr lang="en-US" sz="2000" i="1" dirty="0" err="1">
                <a:latin typeface="Century Schoolbook" panose="02040604050505020304" pitchFamily="18" charset="0"/>
              </a:rPr>
              <a:t>Tepperwien</a:t>
            </a:r>
            <a:r>
              <a:rPr lang="en-US" sz="2000" i="1" dirty="0">
                <a:latin typeface="Century Schoolbook" panose="02040604050505020304" pitchFamily="18" charset="0"/>
              </a:rPr>
              <a:t> v. Entergy Nuclear Operations, Inc.</a:t>
            </a:r>
            <a:r>
              <a:rPr lang="en-US" sz="2000" dirty="0">
                <a:latin typeface="Century Schoolbook" panose="02040604050505020304" pitchFamily="18" charset="0"/>
              </a:rPr>
              <a:t> – counseling never placed plaintiff in an active disciplinary process and therefore was not an adverse action.</a:t>
            </a:r>
          </a:p>
          <a:p>
            <a:pPr algn="just"/>
            <a:r>
              <a:rPr lang="en-US" sz="2000" i="1" dirty="0">
                <a:latin typeface="Century Schoolbook" panose="02040604050505020304" pitchFamily="18" charset="0"/>
              </a:rPr>
              <a:t>Ellington v. Kendall</a:t>
            </a:r>
            <a:r>
              <a:rPr lang="en-US" sz="2000" dirty="0">
                <a:latin typeface="Century Schoolbook" panose="02040604050505020304" pitchFamily="18" charset="0"/>
              </a:rPr>
              <a:t> – “An informal verbal warning, on its own, does not “rise to the level of a materially adverse employment action sufficient to satisfy the second prong of the prima facie retaliation case.”)</a:t>
            </a:r>
          </a:p>
          <a:p>
            <a:pPr algn="just"/>
            <a:r>
              <a:rPr lang="en-US" sz="2000" i="1" dirty="0">
                <a:latin typeface="Century Schoolbook" panose="02040604050505020304" pitchFamily="18" charset="0"/>
              </a:rPr>
              <a:t>Benton v. Honeywell Int'l Inc</a:t>
            </a:r>
            <a:r>
              <a:rPr lang="en-US" sz="2000" dirty="0">
                <a:latin typeface="Century Schoolbook" panose="02040604050505020304" pitchFamily="18" charset="0"/>
              </a:rPr>
              <a:t>. – Performance evaluations and verbal warnings did not alter terms and conditions of plaintiff’s employment and therefore didn’t survive under </a:t>
            </a:r>
            <a:r>
              <a:rPr lang="en-US" sz="2000" i="1" dirty="0">
                <a:latin typeface="Century Schoolbook" panose="02040604050505020304" pitchFamily="18" charset="0"/>
              </a:rPr>
              <a:t>Muldrow</a:t>
            </a:r>
            <a:r>
              <a:rPr lang="en-US" sz="2000" dirty="0">
                <a:latin typeface="Century Schoolbook" panose="02040604050505020304" pitchFamily="18" charset="0"/>
              </a:rPr>
              <a:t>’s more lenient standard.</a:t>
            </a:r>
          </a:p>
          <a:p>
            <a:endParaRPr lang="en-US" sz="1700" dirty="0"/>
          </a:p>
        </p:txBody>
      </p:sp>
      <p:pic>
        <p:nvPicPr>
          <p:cNvPr id="5" name="Picture 4" descr="Pine trees in the forest against the bright sun">
            <a:extLst>
              <a:ext uri="{FF2B5EF4-FFF2-40B4-BE49-F238E27FC236}">
                <a16:creationId xmlns:a16="http://schemas.microsoft.com/office/drawing/2014/main" id="{92EFA572-4BCC-4398-1784-F6C2C62F0C86}"/>
              </a:ext>
            </a:extLst>
          </p:cNvPr>
          <p:cNvPicPr>
            <a:picLocks noChangeAspect="1"/>
          </p:cNvPicPr>
          <p:nvPr/>
        </p:nvPicPr>
        <p:blipFill>
          <a:blip r:embed="rId2">
            <a:extLst>
              <a:ext uri="{28A0092B-C50C-407E-A947-70E740481C1C}">
                <a14:useLocalDpi xmlns:a14="http://schemas.microsoft.com/office/drawing/2010/main" val="0"/>
              </a:ext>
            </a:extLst>
          </a:blip>
          <a:srcRect l="21436" r="31972"/>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139760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BC2E5-5017-F203-91B2-37A962BD3D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1322E-266F-8592-C482-67EB57219AD2}"/>
              </a:ext>
            </a:extLst>
          </p:cNvPr>
          <p:cNvSpPr>
            <a:spLocks noGrp="1"/>
          </p:cNvSpPr>
          <p:nvPr>
            <p:ph type="title"/>
          </p:nvPr>
        </p:nvSpPr>
        <p:spPr>
          <a:xfrm>
            <a:off x="495300" y="365126"/>
            <a:ext cx="5594217" cy="923086"/>
          </a:xfrm>
        </p:spPr>
        <p:txBody>
          <a:bodyPr>
            <a:normAutofit/>
          </a:bodyPr>
          <a:lstStyle/>
          <a:p>
            <a:r>
              <a:rPr lang="en-US" sz="3100" i="1" dirty="0">
                <a:latin typeface="Century Schoolbook" panose="02040604050505020304" pitchFamily="18" charset="0"/>
              </a:rPr>
              <a:t>Trifles</a:t>
            </a:r>
            <a:endParaRPr lang="en-US" sz="3100" dirty="0">
              <a:latin typeface="Century Schoolbook" panose="02040604050505020304" pitchFamily="18" charset="0"/>
            </a:endParaRPr>
          </a:p>
        </p:txBody>
      </p:sp>
      <p:sp>
        <p:nvSpPr>
          <p:cNvPr id="3" name="Content Placeholder 2">
            <a:extLst>
              <a:ext uri="{FF2B5EF4-FFF2-40B4-BE49-F238E27FC236}">
                <a16:creationId xmlns:a16="http://schemas.microsoft.com/office/drawing/2014/main" id="{DF9751CC-4A34-8D87-407C-B0605A4DAC24}"/>
              </a:ext>
            </a:extLst>
          </p:cNvPr>
          <p:cNvSpPr>
            <a:spLocks noGrp="1"/>
          </p:cNvSpPr>
          <p:nvPr>
            <p:ph idx="1"/>
          </p:nvPr>
        </p:nvSpPr>
        <p:spPr>
          <a:xfrm>
            <a:off x="558561" y="1125597"/>
            <a:ext cx="5353050" cy="5257949"/>
          </a:xfrm>
        </p:spPr>
        <p:txBody>
          <a:bodyPr>
            <a:normAutofit fontScale="92500" lnSpcReduction="20000"/>
          </a:bodyPr>
          <a:lstStyle/>
          <a:p>
            <a:pPr algn="just">
              <a:lnSpc>
                <a:spcPct val="120000"/>
              </a:lnSpc>
            </a:pPr>
            <a:r>
              <a:rPr lang="en-US" sz="2400" dirty="0">
                <a:latin typeface="Century Schoolbook" panose="02040604050505020304" pitchFamily="18" charset="0"/>
              </a:rPr>
              <a:t>Courts have long applied the doctrine of “de minimis non </a:t>
            </a:r>
            <a:r>
              <a:rPr lang="en-US" sz="2400" dirty="0" err="1">
                <a:latin typeface="Century Schoolbook" panose="02040604050505020304" pitchFamily="18" charset="0"/>
              </a:rPr>
              <a:t>curat</a:t>
            </a:r>
            <a:r>
              <a:rPr lang="en-US" sz="2400" dirty="0">
                <a:latin typeface="Century Schoolbook" panose="02040604050505020304" pitchFamily="18" charset="0"/>
              </a:rPr>
              <a:t> lex” </a:t>
            </a:r>
          </a:p>
          <a:p>
            <a:pPr algn="just">
              <a:lnSpc>
                <a:spcPct val="120000"/>
              </a:lnSpc>
            </a:pPr>
            <a:r>
              <a:rPr lang="en-US" sz="2400" dirty="0">
                <a:latin typeface="Century Schoolbook" panose="02040604050505020304" pitchFamily="18" charset="0"/>
              </a:rPr>
              <a:t>Meaning “the law does not take account of trifles.”</a:t>
            </a:r>
          </a:p>
          <a:p>
            <a:pPr lvl="1" algn="just">
              <a:lnSpc>
                <a:spcPct val="120000"/>
              </a:lnSpc>
            </a:pPr>
            <a:r>
              <a:rPr lang="en-US" sz="2000" dirty="0">
                <a:latin typeface="Century Schoolbook" panose="02040604050505020304" pitchFamily="18" charset="0"/>
              </a:rPr>
              <a:t>The idea being that some insults are too trivial to warrant court involvement.</a:t>
            </a:r>
          </a:p>
          <a:p>
            <a:pPr algn="just"/>
            <a:r>
              <a:rPr lang="en-US" sz="2400" dirty="0">
                <a:latin typeface="Century Schoolbook" panose="02040604050505020304" pitchFamily="18" charset="0"/>
              </a:rPr>
              <a:t>In employment law, this doctrine is most often referred to as an “adverse employment action” though it has other names.</a:t>
            </a:r>
          </a:p>
          <a:p>
            <a:pPr algn="just"/>
            <a:r>
              <a:rPr lang="en-US" sz="2400" dirty="0">
                <a:latin typeface="Century Schoolbook" panose="02040604050505020304" pitchFamily="18" charset="0"/>
              </a:rPr>
              <a:t>This also avoids having to resolve complicated standing issues which, in general, require the plaintiff show actionable harm.</a:t>
            </a:r>
          </a:p>
          <a:p>
            <a:pPr algn="just"/>
            <a:r>
              <a:rPr lang="en-US" sz="2400" dirty="0">
                <a:latin typeface="Century Schoolbook" panose="02040604050505020304" pitchFamily="18" charset="0"/>
              </a:rPr>
              <a:t>As it has evolved, the adverse employment action standard is part of the “prima facie” case.</a:t>
            </a:r>
          </a:p>
          <a:p>
            <a:pPr algn="just"/>
            <a:endParaRPr lang="en-US" sz="2400" dirty="0">
              <a:latin typeface="Century Schoolbook" panose="02040604050505020304" pitchFamily="18" charset="0"/>
            </a:endParaRPr>
          </a:p>
        </p:txBody>
      </p:sp>
      <p:pic>
        <p:nvPicPr>
          <p:cNvPr id="5" name="Picture 4" descr="People walking over a bridge">
            <a:extLst>
              <a:ext uri="{FF2B5EF4-FFF2-40B4-BE49-F238E27FC236}">
                <a16:creationId xmlns:a16="http://schemas.microsoft.com/office/drawing/2014/main" id="{E370C922-A22A-3003-03EA-9C8CA33EF85A}"/>
              </a:ext>
            </a:extLst>
          </p:cNvPr>
          <p:cNvPicPr>
            <a:picLocks noChangeAspect="1"/>
          </p:cNvPicPr>
          <p:nvPr/>
        </p:nvPicPr>
        <p:blipFill>
          <a:blip r:embed="rId2">
            <a:extLst>
              <a:ext uri="{28A0092B-C50C-407E-A947-70E740481C1C}">
                <a14:useLocalDpi xmlns:a14="http://schemas.microsoft.com/office/drawing/2010/main" val="0"/>
              </a:ext>
            </a:extLst>
          </a:blip>
          <a:srcRect l="14825" r="27137"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858341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31BD88-5ADE-DE3D-DFC5-94FFAF2FB2FF}"/>
              </a:ext>
            </a:extLst>
          </p:cNvPr>
          <p:cNvSpPr>
            <a:spLocks noGrp="1"/>
          </p:cNvSpPr>
          <p:nvPr>
            <p:ph type="title"/>
          </p:nvPr>
        </p:nvSpPr>
        <p:spPr>
          <a:xfrm>
            <a:off x="495300" y="365125"/>
            <a:ext cx="5594217" cy="1807305"/>
          </a:xfrm>
        </p:spPr>
        <p:txBody>
          <a:bodyPr>
            <a:normAutofit/>
          </a:bodyPr>
          <a:lstStyle/>
          <a:p>
            <a:r>
              <a:rPr lang="en-US" sz="3100" i="1" dirty="0">
                <a:latin typeface="Century Schoolbook" panose="02040604050505020304" pitchFamily="18" charset="0"/>
              </a:rPr>
              <a:t>Burlington Northern &amp; Santa Fe Railway Co. v. White</a:t>
            </a:r>
            <a:r>
              <a:rPr lang="en-US" sz="3100" dirty="0">
                <a:latin typeface="Century Schoolbook" panose="02040604050505020304" pitchFamily="18" charset="0"/>
              </a:rPr>
              <a:t>, </a:t>
            </a:r>
            <a:br>
              <a:rPr lang="en-US" sz="3100" dirty="0">
                <a:latin typeface="Century Schoolbook" panose="02040604050505020304" pitchFamily="18" charset="0"/>
              </a:rPr>
            </a:br>
            <a:r>
              <a:rPr lang="en-US" sz="3100" dirty="0">
                <a:latin typeface="Century Schoolbook" panose="02040604050505020304" pitchFamily="18" charset="0"/>
              </a:rPr>
              <a:t>548 U.S. 53 (2006)</a:t>
            </a:r>
          </a:p>
        </p:txBody>
      </p:sp>
      <p:sp>
        <p:nvSpPr>
          <p:cNvPr id="3" name="Content Placeholder 2">
            <a:extLst>
              <a:ext uri="{FF2B5EF4-FFF2-40B4-BE49-F238E27FC236}">
                <a16:creationId xmlns:a16="http://schemas.microsoft.com/office/drawing/2014/main" id="{D5AF42CA-E9AD-E246-9C4C-A29D33F2622E}"/>
              </a:ext>
            </a:extLst>
          </p:cNvPr>
          <p:cNvSpPr>
            <a:spLocks noGrp="1"/>
          </p:cNvSpPr>
          <p:nvPr>
            <p:ph idx="1"/>
          </p:nvPr>
        </p:nvSpPr>
        <p:spPr>
          <a:xfrm>
            <a:off x="495300" y="2053087"/>
            <a:ext cx="5353050" cy="4123876"/>
          </a:xfrm>
        </p:spPr>
        <p:txBody>
          <a:bodyPr>
            <a:normAutofit fontScale="85000" lnSpcReduction="20000"/>
          </a:bodyPr>
          <a:lstStyle/>
          <a:p>
            <a:pPr algn="just"/>
            <a:r>
              <a:rPr lang="en-US" sz="2400" dirty="0">
                <a:latin typeface="Century Schoolbook" panose="02040604050505020304" pitchFamily="18" charset="0"/>
              </a:rPr>
              <a:t>Title VII Retaliation prohibits “</a:t>
            </a:r>
            <a:r>
              <a:rPr lang="en-US" sz="2400" dirty="0" err="1">
                <a:latin typeface="Century Schoolbook" panose="02040604050505020304" pitchFamily="18" charset="0"/>
              </a:rPr>
              <a:t>discriminat</a:t>
            </a:r>
            <a:r>
              <a:rPr lang="en-US" sz="2400" dirty="0">
                <a:latin typeface="Century Schoolbook" panose="02040604050505020304" pitchFamily="18" charset="0"/>
              </a:rPr>
              <a:t>[</a:t>
            </a:r>
            <a:r>
              <a:rPr lang="en-US" sz="2400" dirty="0" err="1">
                <a:latin typeface="Century Schoolbook" panose="02040604050505020304" pitchFamily="18" charset="0"/>
              </a:rPr>
              <a:t>ing</a:t>
            </a:r>
            <a:r>
              <a:rPr lang="en-US" sz="2400" dirty="0">
                <a:latin typeface="Century Schoolbook" panose="02040604050505020304" pitchFamily="18" charset="0"/>
              </a:rPr>
              <a:t>] against” an employee for certain “opposition” or “participation” activities. </a:t>
            </a:r>
          </a:p>
          <a:p>
            <a:pPr algn="just"/>
            <a:r>
              <a:rPr lang="en-US" sz="2400" dirty="0">
                <a:latin typeface="Century Schoolbook" panose="02040604050505020304" pitchFamily="18" charset="0"/>
              </a:rPr>
              <a:t>The adverse action need not alter the terms of employment or occur at the workplace </a:t>
            </a:r>
          </a:p>
          <a:p>
            <a:pPr algn="just"/>
            <a:r>
              <a:rPr lang="en-US" sz="2400" dirty="0">
                <a:latin typeface="Century Schoolbook" panose="02040604050505020304" pitchFamily="18" charset="0"/>
              </a:rPr>
              <a:t>Must be serious enough that it might dissuade a reasonable worker from making or supporting a discrimination charge </a:t>
            </a:r>
          </a:p>
          <a:p>
            <a:pPr algn="just"/>
            <a:r>
              <a:rPr lang="en-US" sz="2400" dirty="0">
                <a:latin typeface="Century Schoolbook" panose="02040604050505020304" pitchFamily="18" charset="0"/>
              </a:rPr>
              <a:t>Minor slights and trivial annoyances not enough</a:t>
            </a:r>
          </a:p>
          <a:p>
            <a:pPr algn="just"/>
            <a:r>
              <a:rPr lang="en-US" sz="2400" dirty="0">
                <a:latin typeface="Century Schoolbook" panose="02040604050505020304" pitchFamily="18" charset="0"/>
              </a:rPr>
              <a:t>Inquiry = objective and context-specific</a:t>
            </a:r>
          </a:p>
          <a:p>
            <a:pPr lvl="1" algn="just"/>
            <a:r>
              <a:rPr lang="en-US" sz="2000" dirty="0">
                <a:latin typeface="Century Schoolbook" panose="02040604050505020304" pitchFamily="18" charset="0"/>
              </a:rPr>
              <a:t>How would a reasonable employee react?</a:t>
            </a:r>
          </a:p>
          <a:p>
            <a:pPr lvl="1" algn="just"/>
            <a:endParaRPr lang="en-US" sz="2000" dirty="0">
              <a:latin typeface="Century Schoolbook" panose="02040604050505020304" pitchFamily="18" charset="0"/>
            </a:endParaRPr>
          </a:p>
        </p:txBody>
      </p:sp>
      <p:pic>
        <p:nvPicPr>
          <p:cNvPr id="5" name="Picture 4" descr="People walking over a bridge">
            <a:extLst>
              <a:ext uri="{FF2B5EF4-FFF2-40B4-BE49-F238E27FC236}">
                <a16:creationId xmlns:a16="http://schemas.microsoft.com/office/drawing/2014/main" id="{EB21FE40-35D8-B712-107A-395CF5C5FCC3}"/>
              </a:ext>
            </a:extLst>
          </p:cNvPr>
          <p:cNvPicPr>
            <a:picLocks noChangeAspect="1"/>
          </p:cNvPicPr>
          <p:nvPr/>
        </p:nvPicPr>
        <p:blipFill>
          <a:blip r:embed="rId2">
            <a:extLst>
              <a:ext uri="{28A0092B-C50C-407E-A947-70E740481C1C}">
                <a14:useLocalDpi xmlns:a14="http://schemas.microsoft.com/office/drawing/2010/main" val="0"/>
              </a:ext>
            </a:extLst>
          </a:blip>
          <a:srcRect l="14825" r="27137"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865628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B1023-C020-D18B-6856-95207A689B88}"/>
              </a:ext>
            </a:extLst>
          </p:cNvPr>
          <p:cNvSpPr>
            <a:spLocks noGrp="1"/>
          </p:cNvSpPr>
          <p:nvPr>
            <p:ph type="title"/>
          </p:nvPr>
        </p:nvSpPr>
        <p:spPr>
          <a:xfrm>
            <a:off x="481013" y="3752849"/>
            <a:ext cx="3290887" cy="2452687"/>
          </a:xfrm>
        </p:spPr>
        <p:txBody>
          <a:bodyPr anchor="ctr">
            <a:normAutofit fontScale="90000"/>
          </a:bodyPr>
          <a:lstStyle/>
          <a:p>
            <a:r>
              <a:rPr lang="en-US" sz="3300" i="1" dirty="0">
                <a:latin typeface="Century Schoolbook" panose="02040604050505020304" pitchFamily="18" charset="0"/>
              </a:rPr>
              <a:t>Muldrow v. City of St. Louis, Missouri</a:t>
            </a:r>
            <a:r>
              <a:rPr lang="en-US" sz="3300" dirty="0">
                <a:latin typeface="Century Schoolbook" panose="02040604050505020304" pitchFamily="18" charset="0"/>
              </a:rPr>
              <a:t>, </a:t>
            </a:r>
            <a:br>
              <a:rPr lang="en-US" sz="3300" dirty="0">
                <a:latin typeface="Century Schoolbook" panose="02040604050505020304" pitchFamily="18" charset="0"/>
              </a:rPr>
            </a:br>
            <a:r>
              <a:rPr lang="en-US" sz="3300" dirty="0">
                <a:latin typeface="Century Schoolbook" panose="02040604050505020304" pitchFamily="18" charset="0"/>
              </a:rPr>
              <a:t>601 U.S. 346 (2024)</a:t>
            </a:r>
          </a:p>
        </p:txBody>
      </p:sp>
      <p:pic>
        <p:nvPicPr>
          <p:cNvPr id="5" name="Picture 4" descr="Mountains and orange sky">
            <a:extLst>
              <a:ext uri="{FF2B5EF4-FFF2-40B4-BE49-F238E27FC236}">
                <a16:creationId xmlns:a16="http://schemas.microsoft.com/office/drawing/2014/main" id="{092F6D27-FD1F-A5AB-EEC1-392086A82A29}"/>
              </a:ext>
            </a:extLst>
          </p:cNvPr>
          <p:cNvPicPr>
            <a:picLocks noChangeAspect="1"/>
          </p:cNvPicPr>
          <p:nvPr/>
        </p:nvPicPr>
        <p:blipFill>
          <a:blip r:embed="rId3">
            <a:extLst>
              <a:ext uri="{28A0092B-C50C-407E-A947-70E740481C1C}">
                <a14:useLocalDpi xmlns:a14="http://schemas.microsoft.com/office/drawing/2010/main" val="0"/>
              </a:ext>
            </a:extLst>
          </a:blip>
          <a:srcRect t="39770" b="1446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90E00BA9-1EF2-22C9-416B-86E645B50F10}"/>
              </a:ext>
            </a:extLst>
          </p:cNvPr>
          <p:cNvSpPr>
            <a:spLocks noGrp="1"/>
          </p:cNvSpPr>
          <p:nvPr>
            <p:ph idx="1"/>
          </p:nvPr>
        </p:nvSpPr>
        <p:spPr>
          <a:xfrm>
            <a:off x="4223982" y="3752850"/>
            <a:ext cx="7485413" cy="2883739"/>
          </a:xfrm>
        </p:spPr>
        <p:txBody>
          <a:bodyPr anchor="ctr">
            <a:normAutofit fontScale="85000" lnSpcReduction="20000"/>
          </a:bodyPr>
          <a:lstStyle/>
          <a:p>
            <a:pPr algn="just"/>
            <a:r>
              <a:rPr lang="en-US" sz="2400" dirty="0">
                <a:latin typeface="Century Schoolbook" panose="02040604050505020304" pitchFamily="18" charset="0"/>
              </a:rPr>
              <a:t>Title VII Discrimination (same for ADEA and ADA).</a:t>
            </a:r>
          </a:p>
          <a:p>
            <a:pPr algn="just"/>
            <a:r>
              <a:rPr lang="en-US" sz="2400" dirty="0">
                <a:latin typeface="Century Schoolbook" panose="02040604050505020304" pitchFamily="18" charset="0"/>
              </a:rPr>
              <a:t>Rejected a standard that employees show that a transfer caused a “materially significant disadvantage” or any other heightened bar.</a:t>
            </a:r>
          </a:p>
          <a:p>
            <a:pPr algn="just"/>
            <a:r>
              <a:rPr lang="en-US" sz="2400" dirty="0">
                <a:latin typeface="Century Schoolbook" panose="02040604050505020304" pitchFamily="18" charset="0"/>
              </a:rPr>
              <a:t>Employee must show “some harm respecting an identifiable term or condition of employment”</a:t>
            </a:r>
          </a:p>
          <a:p>
            <a:pPr algn="just"/>
            <a:r>
              <a:rPr lang="en-US" sz="2400" dirty="0">
                <a:latin typeface="Century Schoolbook" panose="02040604050505020304" pitchFamily="18" charset="0"/>
              </a:rPr>
              <a:t>Does not have to show harm was “significant,” serious or substantial or otherwise exceeded some heightened bar.</a:t>
            </a:r>
          </a:p>
          <a:p>
            <a:pPr algn="just"/>
            <a:r>
              <a:rPr lang="en-US" sz="2400" dirty="0">
                <a:latin typeface="Century Schoolbook" panose="02040604050505020304" pitchFamily="18" charset="0"/>
              </a:rPr>
              <a:t>“Discriminate against” means treat worse (for discriminatory reasons).</a:t>
            </a:r>
          </a:p>
        </p:txBody>
      </p:sp>
    </p:spTree>
    <p:extLst>
      <p:ext uri="{BB962C8B-B14F-4D97-AF65-F5344CB8AC3E}">
        <p14:creationId xmlns:p14="http://schemas.microsoft.com/office/powerpoint/2010/main" val="3771001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unset on mountain tops">
            <a:extLst>
              <a:ext uri="{FF2B5EF4-FFF2-40B4-BE49-F238E27FC236}">
                <a16:creationId xmlns:a16="http://schemas.microsoft.com/office/drawing/2014/main" id="{1F1A2A53-1312-A9C1-4A7B-A2DF5773ED29}"/>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b="15414"/>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F87133DB-69CA-DF00-60B6-589BA329A50F}"/>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latin typeface="Century Schoolbook" panose="02040604050505020304" pitchFamily="18" charset="0"/>
              </a:rPr>
              <a:t>Is It Adverse Action?</a:t>
            </a:r>
          </a:p>
        </p:txBody>
      </p:sp>
    </p:spTree>
    <p:extLst>
      <p:ext uri="{BB962C8B-B14F-4D97-AF65-F5344CB8AC3E}">
        <p14:creationId xmlns:p14="http://schemas.microsoft.com/office/powerpoint/2010/main" val="400555016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E0951-5B90-DDE3-89CF-139338BBD1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F5141-0ABE-73B6-EBA7-A04D617FC9D7}"/>
              </a:ext>
            </a:extLst>
          </p:cNvPr>
          <p:cNvSpPr>
            <a:spLocks noGrp="1"/>
          </p:cNvSpPr>
          <p:nvPr>
            <p:ph type="title"/>
          </p:nvPr>
        </p:nvSpPr>
        <p:spPr>
          <a:xfrm>
            <a:off x="572493" y="238539"/>
            <a:ext cx="11018520" cy="1434415"/>
          </a:xfrm>
        </p:spPr>
        <p:txBody>
          <a:bodyPr anchor="b">
            <a:normAutofit/>
          </a:bodyPr>
          <a:lstStyle/>
          <a:p>
            <a:r>
              <a:rPr lang="en-US" sz="4600" dirty="0">
                <a:latin typeface="Century Schoolbook" panose="02040604050505020304" pitchFamily="18" charset="0"/>
              </a:rPr>
              <a:t>Transfers</a:t>
            </a:r>
          </a:p>
        </p:txBody>
      </p:sp>
      <p:sp>
        <p:nvSpPr>
          <p:cNvPr id="3" name="Content Placeholder 2">
            <a:extLst>
              <a:ext uri="{FF2B5EF4-FFF2-40B4-BE49-F238E27FC236}">
                <a16:creationId xmlns:a16="http://schemas.microsoft.com/office/drawing/2014/main" id="{A32FC3EE-BB4B-0E59-7628-50E70FE7D71D}"/>
              </a:ext>
            </a:extLst>
          </p:cNvPr>
          <p:cNvSpPr>
            <a:spLocks noGrp="1"/>
          </p:cNvSpPr>
          <p:nvPr>
            <p:ph idx="1"/>
          </p:nvPr>
        </p:nvSpPr>
        <p:spPr>
          <a:xfrm>
            <a:off x="572493" y="2071316"/>
            <a:ext cx="6713552" cy="4119172"/>
          </a:xfrm>
        </p:spPr>
        <p:txBody>
          <a:bodyPr anchor="t">
            <a:normAutofit fontScale="62500" lnSpcReduction="20000"/>
          </a:bodyPr>
          <a:lstStyle/>
          <a:p>
            <a:pPr algn="just">
              <a:lnSpc>
                <a:spcPct val="120000"/>
              </a:lnSpc>
            </a:pPr>
            <a:r>
              <a:rPr lang="en-US" sz="2400" dirty="0">
                <a:latin typeface="Century Schoolbook" panose="02040604050505020304" pitchFamily="18" charset="0"/>
              </a:rPr>
              <a:t>CA6 had generally held that shift changes are not materially adverse employment actions under Title VII.</a:t>
            </a:r>
          </a:p>
          <a:p>
            <a:pPr algn="just">
              <a:lnSpc>
                <a:spcPct val="120000"/>
              </a:lnSpc>
            </a:pPr>
            <a:r>
              <a:rPr lang="en-US" sz="2400" dirty="0">
                <a:latin typeface="Century Schoolbook" panose="02040604050505020304" pitchFamily="18" charset="0"/>
              </a:rPr>
              <a:t>In 2014, held that “transfer may constitute a materially adverse employment action, even in the absence of a demotion or pay decrease, so long as the particular circumstances present give rise to some level of objective intolerability.” </a:t>
            </a:r>
            <a:r>
              <a:rPr lang="en-US" sz="2400" i="1" dirty="0">
                <a:latin typeface="Century Schoolbook" panose="02040604050505020304" pitchFamily="18" charset="0"/>
              </a:rPr>
              <a:t>Deleon v. Kalamazoo </a:t>
            </a:r>
            <a:r>
              <a:rPr lang="en-US" sz="2400" i="1" dirty="0" err="1">
                <a:latin typeface="Century Schoolbook" panose="02040604050505020304" pitchFamily="18" charset="0"/>
              </a:rPr>
              <a:t>Cnty</a:t>
            </a:r>
            <a:r>
              <a:rPr lang="en-US" sz="2400" i="1" dirty="0">
                <a:latin typeface="Century Schoolbook" panose="02040604050505020304" pitchFamily="18" charset="0"/>
              </a:rPr>
              <a:t>. Rd. Comm'n</a:t>
            </a:r>
            <a:r>
              <a:rPr lang="en-US" sz="2400" dirty="0">
                <a:latin typeface="Century Schoolbook" panose="02040604050505020304" pitchFamily="18" charset="0"/>
              </a:rPr>
              <a:t>, 739 F.3d 914, 919 (6th Cir. 2014).</a:t>
            </a:r>
          </a:p>
          <a:p>
            <a:pPr algn="just">
              <a:lnSpc>
                <a:spcPct val="120000"/>
              </a:lnSpc>
            </a:pPr>
            <a:r>
              <a:rPr lang="en-US" sz="2400" i="1" dirty="0">
                <a:latin typeface="Century Schoolbook" panose="02040604050505020304" pitchFamily="18" charset="0"/>
              </a:rPr>
              <a:t>Threat v. City of Cleveland, Ohio</a:t>
            </a:r>
            <a:r>
              <a:rPr lang="en-US" sz="2400" dirty="0">
                <a:latin typeface="Century Schoolbook" panose="02040604050505020304" pitchFamily="18" charset="0"/>
              </a:rPr>
              <a:t>, 6 F.4th 672, 676 (6th Cir. 2021), five black captains bid to work the day shift but City reassigned some to night shift because there would be no white captains on day shift.</a:t>
            </a:r>
          </a:p>
          <a:p>
            <a:pPr lvl="1" algn="just">
              <a:lnSpc>
                <a:spcPct val="120000"/>
              </a:lnSpc>
            </a:pPr>
            <a:r>
              <a:rPr lang="en-US" sz="2000" dirty="0">
                <a:latin typeface="Century Schoolbook" panose="02040604050505020304" pitchFamily="18" charset="0"/>
              </a:rPr>
              <a:t>Not all shift changes are the same. And some shift changes and reassignments may constitute, say, race-based discrimination in “terms,” “privileges,” and other aspects of employment. </a:t>
            </a:r>
          </a:p>
          <a:p>
            <a:pPr lvl="1" algn="just">
              <a:lnSpc>
                <a:spcPct val="120000"/>
              </a:lnSpc>
            </a:pPr>
            <a:r>
              <a:rPr lang="en-US" sz="2000" dirty="0">
                <a:latin typeface="Century Schoolbook" panose="02040604050505020304" pitchFamily="18" charset="0"/>
              </a:rPr>
              <a:t>When an employee's race is a basis for a shift change that denies the privileges of that employee's seniority, the employer has discriminated on the basis of race in the terms and privileges of employment.</a:t>
            </a:r>
          </a:p>
        </p:txBody>
      </p:sp>
      <p:pic>
        <p:nvPicPr>
          <p:cNvPr id="5" name="Picture 4" descr="Tall skyscrapers">
            <a:extLst>
              <a:ext uri="{FF2B5EF4-FFF2-40B4-BE49-F238E27FC236}">
                <a16:creationId xmlns:a16="http://schemas.microsoft.com/office/drawing/2014/main" id="{F8884013-9692-B4D1-518B-1968124071DF}"/>
              </a:ext>
            </a:extLst>
          </p:cNvPr>
          <p:cNvPicPr>
            <a:picLocks noChangeAspect="1"/>
          </p:cNvPicPr>
          <p:nvPr/>
        </p:nvPicPr>
        <p:blipFill>
          <a:blip r:embed="rId3">
            <a:extLst>
              <a:ext uri="{28A0092B-C50C-407E-A947-70E740481C1C}">
                <a14:useLocalDpi xmlns:a14="http://schemas.microsoft.com/office/drawing/2010/main" val="0"/>
              </a:ext>
            </a:extLst>
          </a:blip>
          <a:srcRect l="15241" r="2054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681658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EB46E3-93D4-30E0-578D-5647457789ED}"/>
              </a:ext>
            </a:extLst>
          </p:cNvPr>
          <p:cNvSpPr>
            <a:spLocks noGrp="1"/>
          </p:cNvSpPr>
          <p:nvPr>
            <p:ph type="title"/>
          </p:nvPr>
        </p:nvSpPr>
        <p:spPr>
          <a:xfrm>
            <a:off x="572493" y="238539"/>
            <a:ext cx="11018520" cy="1434415"/>
          </a:xfrm>
        </p:spPr>
        <p:txBody>
          <a:bodyPr anchor="b">
            <a:normAutofit/>
          </a:bodyPr>
          <a:lstStyle/>
          <a:p>
            <a:r>
              <a:rPr lang="en-US" sz="4600">
                <a:latin typeface="Century Schoolbook" panose="02040604050505020304" pitchFamily="18" charset="0"/>
              </a:rPr>
              <a:t>Performance Improvement Plan (“PIP”)</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399B132-BDBC-1EFE-AACB-954B78E95B26}"/>
              </a:ext>
            </a:extLst>
          </p:cNvPr>
          <p:cNvSpPr>
            <a:spLocks noGrp="1"/>
          </p:cNvSpPr>
          <p:nvPr>
            <p:ph idx="1"/>
          </p:nvPr>
        </p:nvSpPr>
        <p:spPr>
          <a:xfrm>
            <a:off x="572493" y="2071316"/>
            <a:ext cx="6713552" cy="4119172"/>
          </a:xfrm>
        </p:spPr>
        <p:txBody>
          <a:bodyPr anchor="t">
            <a:normAutofit/>
          </a:bodyPr>
          <a:lstStyle/>
          <a:p>
            <a:pPr algn="just"/>
            <a:r>
              <a:rPr lang="en-US" sz="2400" dirty="0">
                <a:latin typeface="Century Schoolbook" panose="02040604050505020304" pitchFamily="18" charset="0"/>
              </a:rPr>
              <a:t>YES – Adverse Action</a:t>
            </a:r>
          </a:p>
          <a:p>
            <a:pPr lvl="1" algn="just"/>
            <a:r>
              <a:rPr lang="en-US" i="1" dirty="0">
                <a:latin typeface="Century Schoolbook" panose="02040604050505020304" pitchFamily="18" charset="0"/>
              </a:rPr>
              <a:t>Aguilera v. Cap. One, N.A. </a:t>
            </a:r>
            <a:r>
              <a:rPr lang="en-US" dirty="0">
                <a:latin typeface="Century Schoolbook" panose="02040604050505020304" pitchFamily="18" charset="0"/>
              </a:rPr>
              <a:t>– where employee was placed on PIP while 30 weeks pregnant and actively on FMLA leave </a:t>
            </a:r>
          </a:p>
          <a:p>
            <a:pPr lvl="1" algn="just"/>
            <a:r>
              <a:rPr lang="en-US" i="1" dirty="0">
                <a:latin typeface="Century Schoolbook" panose="02040604050505020304" pitchFamily="18" charset="0"/>
              </a:rPr>
              <a:t>Abdelhamid v. Lane Const. Corp. </a:t>
            </a:r>
          </a:p>
          <a:p>
            <a:pPr lvl="1" algn="just"/>
            <a:r>
              <a:rPr lang="en-US" i="1" dirty="0">
                <a:latin typeface="Century Schoolbook" panose="02040604050505020304" pitchFamily="18" charset="0"/>
              </a:rPr>
              <a:t>Anderson v. Amazon.com Inc.</a:t>
            </a:r>
            <a:r>
              <a:rPr lang="en-US" dirty="0">
                <a:latin typeface="Century Schoolbook" panose="02040604050505020304" pitchFamily="18" charset="0"/>
              </a:rPr>
              <a:t> – where given in conjunction with a diminished role </a:t>
            </a:r>
          </a:p>
          <a:p>
            <a:pPr marL="0" indent="0">
              <a:buNone/>
            </a:pPr>
            <a:endParaRPr lang="en-US" sz="1400" dirty="0"/>
          </a:p>
        </p:txBody>
      </p:sp>
      <p:pic>
        <p:nvPicPr>
          <p:cNvPr id="5" name="Picture 4" descr="Tall skyscrapers">
            <a:extLst>
              <a:ext uri="{FF2B5EF4-FFF2-40B4-BE49-F238E27FC236}">
                <a16:creationId xmlns:a16="http://schemas.microsoft.com/office/drawing/2014/main" id="{C85B1AE9-AD84-94D6-8A05-FCBDA88E0CD4}"/>
              </a:ext>
            </a:extLst>
          </p:cNvPr>
          <p:cNvPicPr>
            <a:picLocks noChangeAspect="1"/>
          </p:cNvPicPr>
          <p:nvPr/>
        </p:nvPicPr>
        <p:blipFill>
          <a:blip r:embed="rId2">
            <a:extLst>
              <a:ext uri="{28A0092B-C50C-407E-A947-70E740481C1C}">
                <a14:useLocalDpi xmlns:a14="http://schemas.microsoft.com/office/drawing/2010/main" val="0"/>
              </a:ext>
            </a:extLst>
          </a:blip>
          <a:srcRect l="15241" r="2054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66168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6CE115-81F1-7059-7CEC-4965B905035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C7E669-85EE-19F2-91FC-C9FD325EA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2307BA-E4B7-6F02-16D2-02E1DF8C370D}"/>
              </a:ext>
            </a:extLst>
          </p:cNvPr>
          <p:cNvSpPr>
            <a:spLocks noGrp="1"/>
          </p:cNvSpPr>
          <p:nvPr>
            <p:ph type="title"/>
          </p:nvPr>
        </p:nvSpPr>
        <p:spPr>
          <a:xfrm>
            <a:off x="572493" y="238539"/>
            <a:ext cx="11018520" cy="1434415"/>
          </a:xfrm>
        </p:spPr>
        <p:txBody>
          <a:bodyPr anchor="b">
            <a:normAutofit/>
          </a:bodyPr>
          <a:lstStyle/>
          <a:p>
            <a:r>
              <a:rPr lang="en-US" sz="4600">
                <a:latin typeface="Century Schoolbook" panose="02040604050505020304" pitchFamily="18" charset="0"/>
              </a:rPr>
              <a:t>Performance Improvement Plan (“PIP”)</a:t>
            </a:r>
          </a:p>
        </p:txBody>
      </p:sp>
      <p:sp>
        <p:nvSpPr>
          <p:cNvPr id="12" name="sketchy line">
            <a:extLst>
              <a:ext uri="{FF2B5EF4-FFF2-40B4-BE49-F238E27FC236}">
                <a16:creationId xmlns:a16="http://schemas.microsoft.com/office/drawing/2014/main" id="{66D02FAB-FC3D-7BB4-1B1F-CEFD32E5D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FE1E901-DA79-49AB-2F49-DC0590E92AFD}"/>
              </a:ext>
            </a:extLst>
          </p:cNvPr>
          <p:cNvSpPr>
            <a:spLocks noGrp="1"/>
          </p:cNvSpPr>
          <p:nvPr>
            <p:ph idx="1"/>
          </p:nvPr>
        </p:nvSpPr>
        <p:spPr>
          <a:xfrm>
            <a:off x="572493" y="2071316"/>
            <a:ext cx="6713552" cy="4119172"/>
          </a:xfrm>
        </p:spPr>
        <p:txBody>
          <a:bodyPr anchor="t">
            <a:normAutofit/>
          </a:bodyPr>
          <a:lstStyle/>
          <a:p>
            <a:pPr algn="just"/>
            <a:r>
              <a:rPr lang="en-US" dirty="0">
                <a:latin typeface="Century Schoolbook" panose="02040604050505020304" pitchFamily="18" charset="0"/>
              </a:rPr>
              <a:t>NO – Not Adverse Action</a:t>
            </a:r>
          </a:p>
          <a:p>
            <a:pPr lvl="1" algn="just"/>
            <a:r>
              <a:rPr lang="en-US" sz="2800" i="1" dirty="0">
                <a:latin typeface="Century Schoolbook" panose="02040604050505020304" pitchFamily="18" charset="0"/>
              </a:rPr>
              <a:t>Arnold v. United Airlines </a:t>
            </a:r>
            <a:r>
              <a:rPr lang="en-US" sz="2800" dirty="0">
                <a:latin typeface="Century Schoolbook" panose="02040604050505020304" pitchFamily="18" charset="0"/>
              </a:rPr>
              <a:t>– where the result was some changes in employee’s daily responsibilities</a:t>
            </a:r>
          </a:p>
          <a:p>
            <a:pPr lvl="1" algn="just"/>
            <a:r>
              <a:rPr lang="en-US" sz="2800" i="1" dirty="0">
                <a:latin typeface="Century Schoolbook" panose="02040604050505020304" pitchFamily="18" charset="0"/>
              </a:rPr>
              <a:t>Walsh v. HNTB Corp. </a:t>
            </a:r>
            <a:r>
              <a:rPr lang="en-US" sz="2800" dirty="0">
                <a:latin typeface="Century Schoolbook" panose="02040604050505020304" pitchFamily="18" charset="0"/>
              </a:rPr>
              <a:t>– where it did not assign new duties, alter title or compensation, or limit employee’s ability to seek other opportunities within the company</a:t>
            </a:r>
          </a:p>
          <a:p>
            <a:endParaRPr lang="en-US" sz="1400" dirty="0"/>
          </a:p>
        </p:txBody>
      </p:sp>
      <p:pic>
        <p:nvPicPr>
          <p:cNvPr id="5" name="Picture 4" descr="Tall skyscrapers">
            <a:extLst>
              <a:ext uri="{FF2B5EF4-FFF2-40B4-BE49-F238E27FC236}">
                <a16:creationId xmlns:a16="http://schemas.microsoft.com/office/drawing/2014/main" id="{A60A8A7F-D75E-33D8-44D0-B1576B0126FA}"/>
              </a:ext>
            </a:extLst>
          </p:cNvPr>
          <p:cNvPicPr>
            <a:picLocks noChangeAspect="1"/>
          </p:cNvPicPr>
          <p:nvPr/>
        </p:nvPicPr>
        <p:blipFill>
          <a:blip r:embed="rId2">
            <a:extLst>
              <a:ext uri="{28A0092B-C50C-407E-A947-70E740481C1C}">
                <a14:useLocalDpi xmlns:a14="http://schemas.microsoft.com/office/drawing/2010/main" val="0"/>
              </a:ext>
            </a:extLst>
          </a:blip>
          <a:srcRect l="15241" r="2054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743745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201</TotalTime>
  <Words>2327</Words>
  <Application>Microsoft Macintosh PowerPoint</Application>
  <PresentationFormat>Widescreen</PresentationFormat>
  <Paragraphs>110</Paragraphs>
  <Slides>21</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Aptos Display</vt:lpstr>
      <vt:lpstr>Arial</vt:lpstr>
      <vt:lpstr>Calibri</vt:lpstr>
      <vt:lpstr>Century Schoolbook</vt:lpstr>
      <vt:lpstr>Office Theme</vt:lpstr>
      <vt:lpstr>New Horizons in “What Is an Adverse Employment Action?”</vt:lpstr>
      <vt:lpstr>Role of Adverse Action in Employment Litigation</vt:lpstr>
      <vt:lpstr>Trifles</vt:lpstr>
      <vt:lpstr>Burlington Northern &amp; Santa Fe Railway Co. v. White,  548 U.S. 53 (2006)</vt:lpstr>
      <vt:lpstr>Muldrow v. City of St. Louis, Missouri,  601 U.S. 346 (2024)</vt:lpstr>
      <vt:lpstr>Is It Adverse Action?</vt:lpstr>
      <vt:lpstr>Transfers</vt:lpstr>
      <vt:lpstr>Performance Improvement Plan (“PIP”)</vt:lpstr>
      <vt:lpstr>Performance Improvement Plan (“PIP”)</vt:lpstr>
      <vt:lpstr>Performance Improvement Plan (“PIP”)</vt:lpstr>
      <vt:lpstr>Draft PIP</vt:lpstr>
      <vt:lpstr>Increased Scrutiny</vt:lpstr>
      <vt:lpstr>Increased Scrutiny</vt:lpstr>
      <vt:lpstr>Monitoring or Surveillance</vt:lpstr>
      <vt:lpstr>Monitoring or Surveillance</vt:lpstr>
      <vt:lpstr>Denial of Remote Work Request</vt:lpstr>
      <vt:lpstr>Denial of Accommodation</vt:lpstr>
      <vt:lpstr>Leave WITH Pay</vt:lpstr>
      <vt:lpstr>Extension of Probation</vt:lpstr>
      <vt:lpstr>Extension of Probation</vt:lpstr>
      <vt:lpstr>Coaching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Bethany Wilson</dc:creator>
  <cp:lastModifiedBy>Jack Burgin</cp:lastModifiedBy>
  <cp:revision>10</cp:revision>
  <dcterms:created xsi:type="dcterms:W3CDTF">2026-08-25T14:11:44Z</dcterms:created>
  <dcterms:modified xsi:type="dcterms:W3CDTF">2026-08-25T19:47:18Z</dcterms:modified>
</cp:coreProperties>
</file>