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8"/>
  </p:notesMasterIdLst>
  <p:sldIdLst>
    <p:sldId id="256" r:id="rId2"/>
    <p:sldId id="257" r:id="rId3"/>
    <p:sldId id="258" r:id="rId4"/>
    <p:sldId id="259" r:id="rId5"/>
    <p:sldId id="262" r:id="rId6"/>
    <p:sldId id="263" r:id="rId7"/>
    <p:sldId id="264" r:id="rId8"/>
    <p:sldId id="265" r:id="rId9"/>
    <p:sldId id="266" r:id="rId10"/>
    <p:sldId id="267" r:id="rId11"/>
    <p:sldId id="839" r:id="rId12"/>
    <p:sldId id="268" r:id="rId13"/>
    <p:sldId id="269" r:id="rId14"/>
    <p:sldId id="270" r:id="rId15"/>
    <p:sldId id="272" r:id="rId16"/>
    <p:sldId id="838" r:id="rId17"/>
    <p:sldId id="273" r:id="rId18"/>
    <p:sldId id="1012" r:id="rId19"/>
    <p:sldId id="1011" r:id="rId20"/>
    <p:sldId id="274" r:id="rId21"/>
    <p:sldId id="275" r:id="rId22"/>
    <p:sldId id="276" r:id="rId23"/>
    <p:sldId id="277" r:id="rId24"/>
    <p:sldId id="278" r:id="rId25"/>
    <p:sldId id="279" r:id="rId26"/>
    <p:sldId id="280" r:id="rId27"/>
    <p:sldId id="1013" r:id="rId28"/>
    <p:sldId id="282" r:id="rId29"/>
    <p:sldId id="284" r:id="rId30"/>
    <p:sldId id="285" r:id="rId31"/>
    <p:sldId id="286" r:id="rId32"/>
    <p:sldId id="287" r:id="rId33"/>
    <p:sldId id="288" r:id="rId34"/>
    <p:sldId id="290" r:id="rId35"/>
    <p:sldId id="1014" r:id="rId36"/>
    <p:sldId id="293" r:id="rId37"/>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33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141" d="100"/>
          <a:sy n="141" d="100"/>
        </p:scale>
        <p:origin x="92" y="28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6/11/relationships/changesInfo" Target="changesInfos/changesInfo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mes, Najmah (Atlanta)" userId="541af207-dda6-4995-ae0d-35cbf225fffe" providerId="ADAL" clId="{474165A6-47F6-4CBA-8579-AB1D2ACE31C5}"/>
    <pc:docChg chg="custSel modSld">
      <pc:chgData name="James, Najmah (Atlanta)" userId="541af207-dda6-4995-ae0d-35cbf225fffe" providerId="ADAL" clId="{474165A6-47F6-4CBA-8579-AB1D2ACE31C5}" dt="2026-08-26T21:50:54.751" v="60" actId="313"/>
      <pc:docMkLst>
        <pc:docMk/>
      </pc:docMkLst>
      <pc:sldChg chg="modSp mod">
        <pc:chgData name="James, Najmah (Atlanta)" userId="541af207-dda6-4995-ae0d-35cbf225fffe" providerId="ADAL" clId="{474165A6-47F6-4CBA-8579-AB1D2ACE31C5}" dt="2026-08-26T21:50:05.080" v="45" actId="20577"/>
        <pc:sldMkLst>
          <pc:docMk/>
          <pc:sldMk cId="0" sldId="272"/>
        </pc:sldMkLst>
        <pc:spChg chg="mod">
          <ac:chgData name="James, Najmah (Atlanta)" userId="541af207-dda6-4995-ae0d-35cbf225fffe" providerId="ADAL" clId="{474165A6-47F6-4CBA-8579-AB1D2ACE31C5}" dt="2026-08-26T21:50:05.080" v="45" actId="20577"/>
          <ac:spMkLst>
            <pc:docMk/>
            <pc:sldMk cId="0" sldId="272"/>
            <ac:spMk id="7" creationId="{00000000-0000-0000-0000-000000000000}"/>
          </ac:spMkLst>
        </pc:spChg>
      </pc:sldChg>
      <pc:sldChg chg="modSp mod">
        <pc:chgData name="James, Najmah (Atlanta)" userId="541af207-dda6-4995-ae0d-35cbf225fffe" providerId="ADAL" clId="{474165A6-47F6-4CBA-8579-AB1D2ACE31C5}" dt="2026-08-26T21:50:54.751" v="60" actId="313"/>
        <pc:sldMkLst>
          <pc:docMk/>
          <pc:sldMk cId="0" sldId="279"/>
        </pc:sldMkLst>
        <pc:spChg chg="mod">
          <ac:chgData name="James, Najmah (Atlanta)" userId="541af207-dda6-4995-ae0d-35cbf225fffe" providerId="ADAL" clId="{474165A6-47F6-4CBA-8579-AB1D2ACE31C5}" dt="2026-08-26T21:50:54.751" v="60" actId="313"/>
          <ac:spMkLst>
            <pc:docMk/>
            <pc:sldMk cId="0" sldId="279"/>
            <ac:spMk id="4" creationId="{00000000-0000-0000-0000-000000000000}"/>
          </ac:spMkLst>
        </pc:spChg>
      </pc:sldChg>
      <pc:sldChg chg="modSp mod">
        <pc:chgData name="James, Najmah (Atlanta)" userId="541af207-dda6-4995-ae0d-35cbf225fffe" providerId="ADAL" clId="{474165A6-47F6-4CBA-8579-AB1D2ACE31C5}" dt="2026-08-26T18:21:07.480" v="43" actId="5793"/>
        <pc:sldMkLst>
          <pc:docMk/>
          <pc:sldMk cId="197710080" sldId="839"/>
        </pc:sldMkLst>
        <pc:spChg chg="mod">
          <ac:chgData name="James, Najmah (Atlanta)" userId="541af207-dda6-4995-ae0d-35cbf225fffe" providerId="ADAL" clId="{474165A6-47F6-4CBA-8579-AB1D2ACE31C5}" dt="2026-08-26T18:21:07.480" v="43" actId="5793"/>
          <ac:spMkLst>
            <pc:docMk/>
            <pc:sldMk cId="197710080" sldId="839"/>
            <ac:spMk id="9" creationId="{0E17D96F-058A-9EDD-B3F8-E5CB6C83FB67}"/>
          </ac:spMkLst>
        </pc:spChg>
        <pc:spChg chg="mod">
          <ac:chgData name="James, Najmah (Atlanta)" userId="541af207-dda6-4995-ae0d-35cbf225fffe" providerId="ADAL" clId="{474165A6-47F6-4CBA-8579-AB1D2ACE31C5}" dt="2026-08-26T18:20:50.583" v="36" actId="14100"/>
          <ac:spMkLst>
            <pc:docMk/>
            <pc:sldMk cId="197710080" sldId="839"/>
            <ac:spMk id="10" creationId="{9EB3FD20-147E-6853-7CD7-29CFAD3F2669}"/>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22885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2913063" y="0"/>
            <a:ext cx="2228850" cy="458788"/>
          </a:xfrm>
          <a:prstGeom prst="rect">
            <a:avLst/>
          </a:prstGeom>
        </p:spPr>
        <p:txBody>
          <a:bodyPr vert="horz" lIns="91440" tIns="45720" rIns="91440" bIns="45720" rtlCol="0"/>
          <a:lstStyle>
            <a:lvl1pPr algn="r">
              <a:defRPr sz="1200"/>
            </a:lvl1pPr>
          </a:lstStyle>
          <a:p>
            <a:fld id="{9D885C6B-A143-4328-9AE3-55EB7E8ED81E}" type="datetimeFigureOut">
              <a:rPr lang="en-US" smtClean="0"/>
              <a:t>8/26/2026</a:t>
            </a:fld>
            <a:endParaRPr lang="en-US" dirty="0"/>
          </a:p>
        </p:txBody>
      </p:sp>
      <p:sp>
        <p:nvSpPr>
          <p:cNvPr id="4" name="Slide Image Placeholder 3"/>
          <p:cNvSpPr>
            <a:spLocks noGrp="1" noRot="1" noChangeAspect="1"/>
          </p:cNvSpPr>
          <p:nvPr>
            <p:ph type="sldImg" idx="2"/>
          </p:nvPr>
        </p:nvSpPr>
        <p:spPr>
          <a:xfrm>
            <a:off x="-17145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514350" y="4400550"/>
            <a:ext cx="41148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22885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2913063" y="8685213"/>
            <a:ext cx="2228850" cy="458787"/>
          </a:xfrm>
          <a:prstGeom prst="rect">
            <a:avLst/>
          </a:prstGeom>
        </p:spPr>
        <p:txBody>
          <a:bodyPr vert="horz" lIns="91440" tIns="45720" rIns="91440" bIns="45720" rtlCol="0" anchor="b"/>
          <a:lstStyle>
            <a:lvl1pPr algn="r">
              <a:defRPr sz="1200"/>
            </a:lvl1pPr>
          </a:lstStyle>
          <a:p>
            <a:fld id="{28495295-F148-4ABA-B072-A15951551EDE}" type="slidenum">
              <a:rPr lang="en-US" smtClean="0"/>
              <a:t>‹#›</a:t>
            </a:fld>
            <a:endParaRPr lang="en-US" dirty="0"/>
          </a:p>
        </p:txBody>
      </p:sp>
    </p:spTree>
    <p:extLst>
      <p:ext uri="{BB962C8B-B14F-4D97-AF65-F5344CB8AC3E}">
        <p14:creationId xmlns:p14="http://schemas.microsoft.com/office/powerpoint/2010/main" val="15264622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F11073-F683-B24F-8654-7C5E8379168F}"/>
              </a:ext>
            </a:extLst>
          </p:cNvPr>
          <p:cNvSpPr>
            <a:spLocks noGrp="1"/>
          </p:cNvSpPr>
          <p:nvPr>
            <p:ph type="title"/>
          </p:nvPr>
        </p:nvSpPr>
        <p:spPr>
          <a:xfrm>
            <a:off x="514350" y="342901"/>
            <a:ext cx="7886700" cy="414152"/>
          </a:xfrm>
          <a:prstGeom prst="rect">
            <a:avLst/>
          </a:prstGeom>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47110037-B89C-C645-8A65-0584641C9896}"/>
              </a:ext>
            </a:extLst>
          </p:cNvPr>
          <p:cNvSpPr>
            <a:spLocks noGrp="1"/>
          </p:cNvSpPr>
          <p:nvPr>
            <p:ph idx="1"/>
          </p:nvPr>
        </p:nvSpPr>
        <p:spPr>
          <a:xfrm>
            <a:off x="514350" y="1119713"/>
            <a:ext cx="7886700" cy="3263504"/>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4">
            <a:extLst>
              <a:ext uri="{FF2B5EF4-FFF2-40B4-BE49-F238E27FC236}">
                <a16:creationId xmlns:a16="http://schemas.microsoft.com/office/drawing/2014/main" id="{9924244A-D158-6344-86A5-C9D81CABCC51}"/>
              </a:ext>
            </a:extLst>
          </p:cNvPr>
          <p:cNvSpPr>
            <a:spLocks noGrp="1"/>
          </p:cNvSpPr>
          <p:nvPr>
            <p:ph type="ftr" sz="quarter" idx="3"/>
          </p:nvPr>
        </p:nvSpPr>
        <p:spPr>
          <a:xfrm>
            <a:off x="514350" y="4767263"/>
            <a:ext cx="3086100" cy="273844"/>
          </a:xfrm>
          <a:prstGeom prst="rect">
            <a:avLst/>
          </a:prstGeom>
        </p:spPr>
        <p:txBody>
          <a:bodyPr vert="horz" lIns="0" tIns="0" rIns="0" bIns="0" rtlCol="0" anchor="t" anchorCtr="0"/>
          <a:lstStyle>
            <a:lvl1pPr algn="l">
              <a:defRPr sz="750">
                <a:solidFill>
                  <a:schemeClr val="accent1"/>
                </a:solidFill>
                <a:latin typeface="Arial" panose="020B0604020202020204" pitchFamily="34" charset="0"/>
                <a:cs typeface="Arial" panose="020B0604020202020204" pitchFamily="34" charset="0"/>
              </a:defRPr>
            </a:lvl1pPr>
          </a:lstStyle>
          <a:p>
            <a:r>
              <a:rPr lang="en-US" b="1" dirty="0"/>
              <a:t>Jackson Lewis P.C. </a:t>
            </a:r>
            <a:endParaRPr lang="en-US" dirty="0"/>
          </a:p>
        </p:txBody>
      </p:sp>
      <p:sp>
        <p:nvSpPr>
          <p:cNvPr id="8" name="Slide Number Placeholder 5">
            <a:extLst>
              <a:ext uri="{FF2B5EF4-FFF2-40B4-BE49-F238E27FC236}">
                <a16:creationId xmlns:a16="http://schemas.microsoft.com/office/drawing/2014/main" id="{66BED752-D88C-BA41-A26A-5F1F074B5A78}"/>
              </a:ext>
            </a:extLst>
          </p:cNvPr>
          <p:cNvSpPr>
            <a:spLocks noGrp="1"/>
          </p:cNvSpPr>
          <p:nvPr>
            <p:ph type="sldNum" sz="quarter" idx="4"/>
          </p:nvPr>
        </p:nvSpPr>
        <p:spPr>
          <a:xfrm>
            <a:off x="6569964" y="4766310"/>
            <a:ext cx="2057400" cy="273844"/>
          </a:xfrm>
          <a:prstGeom prst="rect">
            <a:avLst/>
          </a:prstGeom>
        </p:spPr>
        <p:txBody>
          <a:bodyPr vert="horz" lIns="0" tIns="0" rIns="0" bIns="0" rtlCol="0" anchor="t" anchorCtr="0"/>
          <a:lstStyle>
            <a:lvl1pPr algn="r">
              <a:defRPr sz="750" b="1">
                <a:solidFill>
                  <a:schemeClr val="accent1"/>
                </a:solidFill>
                <a:latin typeface="Arial" panose="020B0604020202020204" pitchFamily="34" charset="0"/>
                <a:cs typeface="Arial" panose="020B0604020202020204" pitchFamily="34" charset="0"/>
              </a:defRPr>
            </a:lvl1pPr>
          </a:lstStyle>
          <a:p>
            <a:fld id="{407F7647-6CBB-4945-B48A-22BF8575EA14}" type="slidenum">
              <a:rPr lang="en-US" smtClean="0"/>
              <a:pPr/>
              <a:t>‹#›</a:t>
            </a:fld>
            <a:endParaRPr lang="en-US" dirty="0"/>
          </a:p>
        </p:txBody>
      </p:sp>
    </p:spTree>
    <p:extLst>
      <p:ext uri="{BB962C8B-B14F-4D97-AF65-F5344CB8AC3E}">
        <p14:creationId xmlns:p14="http://schemas.microsoft.com/office/powerpoint/2010/main" val="44215820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A0A2E"/>
        </a:solidFill>
        <a:effectLst/>
      </p:bgPr>
    </p:bg>
    <p:spTree>
      <p:nvGrpSpPr>
        <p:cNvPr id="1" name=""/>
        <p:cNvGrpSpPr/>
        <p:nvPr/>
      </p:nvGrpSpPr>
      <p:grpSpPr>
        <a:xfrm>
          <a:off x="0" y="0"/>
          <a:ext cx="0" cy="0"/>
          <a:chOff x="0" y="0"/>
          <a:chExt cx="0" cy="0"/>
        </a:xfrm>
      </p:grpSpPr>
      <p:sp>
        <p:nvSpPr>
          <p:cNvPr id="2" name="Shape 0"/>
          <p:cNvSpPr/>
          <p:nvPr/>
        </p:nvSpPr>
        <p:spPr>
          <a:xfrm>
            <a:off x="0" y="0"/>
            <a:ext cx="137160" cy="5143500"/>
          </a:xfrm>
          <a:prstGeom prst="rect">
            <a:avLst/>
          </a:prstGeom>
          <a:solidFill>
            <a:srgbClr val="8B2332"/>
          </a:solidFill>
          <a:ln/>
        </p:spPr>
        <p:txBody>
          <a:bodyPr/>
          <a:lstStyle/>
          <a:p>
            <a:endParaRPr lang="en-US" dirty="0"/>
          </a:p>
        </p:txBody>
      </p:sp>
      <p:sp>
        <p:nvSpPr>
          <p:cNvPr id="3" name="Text 1"/>
          <p:cNvSpPr/>
          <p:nvPr/>
        </p:nvSpPr>
        <p:spPr>
          <a:xfrm>
            <a:off x="731520" y="731520"/>
            <a:ext cx="6400800" cy="2610770"/>
          </a:xfrm>
          <a:prstGeom prst="rect">
            <a:avLst/>
          </a:prstGeom>
          <a:noFill/>
          <a:ln/>
        </p:spPr>
        <p:txBody>
          <a:bodyPr wrap="square" rtlCol="0" anchor="ctr"/>
          <a:lstStyle/>
          <a:p>
            <a:pPr marL="0" indent="0">
              <a:lnSpc>
                <a:spcPct val="110000"/>
              </a:lnSpc>
              <a:buNone/>
            </a:pPr>
            <a:r>
              <a:rPr lang="en-US" sz="3800" b="1" dirty="0">
                <a:solidFill>
                  <a:srgbClr val="FFFFFF"/>
                </a:solidFill>
                <a:latin typeface="Georgia" pitchFamily="34" charset="0"/>
                <a:ea typeface="Georgia" pitchFamily="34" charset="-122"/>
                <a:cs typeface="Georgia" pitchFamily="34" charset="-120"/>
              </a:rPr>
              <a:t>Conducting Effective</a:t>
            </a:r>
            <a:endParaRPr lang="en-US" sz="3800" dirty="0"/>
          </a:p>
          <a:p>
            <a:pPr marL="0" indent="0">
              <a:lnSpc>
                <a:spcPct val="110000"/>
              </a:lnSpc>
              <a:buNone/>
            </a:pPr>
            <a:r>
              <a:rPr lang="en-US" sz="3800" b="1" dirty="0">
                <a:solidFill>
                  <a:srgbClr val="FFFFFF"/>
                </a:solidFill>
                <a:latin typeface="Georgia" pitchFamily="34" charset="0"/>
                <a:ea typeface="Georgia" pitchFamily="34" charset="-122"/>
                <a:cs typeface="Georgia" pitchFamily="34" charset="-120"/>
              </a:rPr>
              <a:t>Workplace Investigations</a:t>
            </a:r>
            <a:endParaRPr lang="en-US" sz="3800" dirty="0"/>
          </a:p>
        </p:txBody>
      </p:sp>
      <p:sp>
        <p:nvSpPr>
          <p:cNvPr id="5" name="Shape 3"/>
          <p:cNvSpPr/>
          <p:nvPr/>
        </p:nvSpPr>
        <p:spPr>
          <a:xfrm>
            <a:off x="731520" y="3383280"/>
            <a:ext cx="2743200" cy="18288"/>
          </a:xfrm>
          <a:prstGeom prst="rect">
            <a:avLst/>
          </a:prstGeom>
          <a:solidFill>
            <a:srgbClr val="9977AA"/>
          </a:solidFill>
          <a:ln/>
        </p:spPr>
        <p:txBody>
          <a:bodyPr/>
          <a:lstStyle/>
          <a:p>
            <a:endParaRPr lang="en-US" dirty="0"/>
          </a:p>
        </p:txBody>
      </p:sp>
      <p:sp>
        <p:nvSpPr>
          <p:cNvPr id="6" name="Text 4"/>
          <p:cNvSpPr/>
          <p:nvPr/>
        </p:nvSpPr>
        <p:spPr>
          <a:xfrm>
            <a:off x="731520" y="3566160"/>
            <a:ext cx="6400800" cy="365760"/>
          </a:xfrm>
          <a:prstGeom prst="rect">
            <a:avLst/>
          </a:prstGeom>
          <a:noFill/>
          <a:ln/>
        </p:spPr>
        <p:txBody>
          <a:bodyPr wrap="square" rtlCol="0" anchor="ctr"/>
          <a:lstStyle/>
          <a:p>
            <a:pPr marL="0" indent="0">
              <a:buNone/>
            </a:pPr>
            <a:r>
              <a:rPr lang="en-US" sz="1400" dirty="0">
                <a:solidFill>
                  <a:srgbClr val="CCBBDD"/>
                </a:solidFill>
                <a:latin typeface="Calibri" pitchFamily="34" charset="0"/>
                <a:ea typeface="Calibri" pitchFamily="34" charset="-122"/>
                <a:cs typeface="Calibri" pitchFamily="34" charset="-120"/>
              </a:rPr>
              <a:t>2026 UT-Battelle Labor &amp; Employment Training</a:t>
            </a:r>
            <a:endParaRPr lang="en-US" sz="1400" dirty="0"/>
          </a:p>
        </p:txBody>
      </p:sp>
      <p:sp>
        <p:nvSpPr>
          <p:cNvPr id="7" name="Text 5"/>
          <p:cNvSpPr/>
          <p:nvPr/>
        </p:nvSpPr>
        <p:spPr>
          <a:xfrm>
            <a:off x="731520" y="3931920"/>
            <a:ext cx="4572000" cy="365760"/>
          </a:xfrm>
          <a:prstGeom prst="rect">
            <a:avLst/>
          </a:prstGeom>
          <a:noFill/>
          <a:ln/>
        </p:spPr>
        <p:txBody>
          <a:bodyPr wrap="square" rtlCol="0" anchor="ctr"/>
          <a:lstStyle/>
          <a:p>
            <a:pPr marL="0" indent="0">
              <a:buNone/>
            </a:pPr>
            <a:r>
              <a:rPr lang="en-US" sz="1200" dirty="0">
                <a:solidFill>
                  <a:srgbClr val="CCBBDD"/>
                </a:solidFill>
                <a:latin typeface="Calibri" pitchFamily="34" charset="0"/>
                <a:ea typeface="Calibri" pitchFamily="34" charset="-122"/>
                <a:cs typeface="Calibri" pitchFamily="34" charset="-120"/>
              </a:rPr>
              <a:t>Presented by Najmah James, Esq. of Jackson Lewis P.C.</a:t>
            </a:r>
            <a:endParaRPr lang="en-US" sz="12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Shape 0"/>
          <p:cNvSpPr/>
          <p:nvPr/>
        </p:nvSpPr>
        <p:spPr>
          <a:xfrm>
            <a:off x="0" y="0"/>
            <a:ext cx="9144000" cy="73152"/>
          </a:xfrm>
          <a:prstGeom prst="rect">
            <a:avLst/>
          </a:prstGeom>
          <a:solidFill>
            <a:srgbClr val="2D1048"/>
          </a:solidFill>
          <a:ln/>
        </p:spPr>
        <p:txBody>
          <a:bodyPr/>
          <a:lstStyle/>
          <a:p>
            <a:endParaRPr lang="en-US" dirty="0"/>
          </a:p>
        </p:txBody>
      </p:sp>
      <p:sp>
        <p:nvSpPr>
          <p:cNvPr id="3" name="Text 1"/>
          <p:cNvSpPr/>
          <p:nvPr/>
        </p:nvSpPr>
        <p:spPr>
          <a:xfrm>
            <a:off x="457200" y="274320"/>
            <a:ext cx="8229600" cy="640080"/>
          </a:xfrm>
          <a:prstGeom prst="rect">
            <a:avLst/>
          </a:prstGeom>
          <a:noFill/>
          <a:ln/>
        </p:spPr>
        <p:txBody>
          <a:bodyPr wrap="square" rtlCol="0" anchor="ctr"/>
          <a:lstStyle/>
          <a:p>
            <a:pPr marL="0" indent="0">
              <a:buNone/>
            </a:pPr>
            <a:r>
              <a:rPr lang="en-US" sz="2600" b="1" dirty="0">
                <a:solidFill>
                  <a:srgbClr val="2D1048"/>
                </a:solidFill>
                <a:latin typeface="Georgia" pitchFamily="34" charset="0"/>
                <a:ea typeface="Georgia" pitchFamily="34" charset="-122"/>
                <a:cs typeface="Georgia" pitchFamily="34" charset="-120"/>
              </a:rPr>
              <a:t>Step 2: Identify the Investigator</a:t>
            </a:r>
            <a:endParaRPr lang="en-US" sz="2600" dirty="0"/>
          </a:p>
        </p:txBody>
      </p:sp>
      <p:sp>
        <p:nvSpPr>
          <p:cNvPr id="4" name="Text 2"/>
          <p:cNvSpPr/>
          <p:nvPr/>
        </p:nvSpPr>
        <p:spPr>
          <a:xfrm>
            <a:off x="731520" y="1005840"/>
            <a:ext cx="4114800" cy="1645920"/>
          </a:xfrm>
          <a:prstGeom prst="rect">
            <a:avLst/>
          </a:prstGeom>
          <a:noFill/>
          <a:ln/>
        </p:spPr>
        <p:txBody>
          <a:bodyPr wrap="square" rtlCol="0" anchor="ctr"/>
          <a:lstStyle/>
          <a:p>
            <a:pPr marL="342900" indent="-342900">
              <a:spcAft>
                <a:spcPts val="400"/>
              </a:spcAft>
              <a:buSzPct val="100000"/>
              <a:buChar char="•"/>
            </a:pPr>
            <a:r>
              <a:rPr lang="en-US" sz="1300" dirty="0">
                <a:solidFill>
                  <a:srgbClr val="333333"/>
                </a:solidFill>
                <a:latin typeface="Calibri" pitchFamily="34" charset="0"/>
                <a:ea typeface="Calibri" pitchFamily="34" charset="-122"/>
                <a:cs typeface="Calibri" pitchFamily="34" charset="-120"/>
              </a:rPr>
              <a:t>Employee Relations investigator?</a:t>
            </a:r>
            <a:endParaRPr lang="en-US" sz="1300" dirty="0"/>
          </a:p>
          <a:p>
            <a:pPr marL="342900" indent="-342900">
              <a:spcAft>
                <a:spcPts val="400"/>
              </a:spcAft>
              <a:buSzPct val="100000"/>
              <a:buChar char="•"/>
            </a:pPr>
            <a:r>
              <a:rPr lang="en-US" sz="1300" dirty="0">
                <a:solidFill>
                  <a:srgbClr val="333333"/>
                </a:solidFill>
                <a:latin typeface="Calibri" pitchFamily="34" charset="0"/>
                <a:ea typeface="Calibri" pitchFamily="34" charset="-122"/>
                <a:cs typeface="Calibri" pitchFamily="34" charset="-120"/>
              </a:rPr>
              <a:t>In-house attorney?</a:t>
            </a:r>
            <a:endParaRPr lang="en-US" sz="1300" dirty="0"/>
          </a:p>
          <a:p>
            <a:pPr marL="342900" indent="-342900">
              <a:spcAft>
                <a:spcPts val="400"/>
              </a:spcAft>
              <a:buSzPct val="100000"/>
              <a:buChar char="•"/>
            </a:pPr>
            <a:r>
              <a:rPr lang="en-US" sz="1300" dirty="0">
                <a:solidFill>
                  <a:srgbClr val="333333"/>
                </a:solidFill>
                <a:latin typeface="Calibri" pitchFamily="34" charset="0"/>
                <a:ea typeface="Calibri" pitchFamily="34" charset="-122"/>
                <a:cs typeface="Calibri" pitchFamily="34" charset="-120"/>
              </a:rPr>
              <a:t>Compliance / Audit?</a:t>
            </a:r>
            <a:endParaRPr lang="en-US" sz="1300" dirty="0"/>
          </a:p>
          <a:p>
            <a:pPr marL="342900" indent="-342900">
              <a:spcAft>
                <a:spcPts val="400"/>
              </a:spcAft>
              <a:buSzPct val="100000"/>
              <a:buChar char="•"/>
            </a:pPr>
            <a:r>
              <a:rPr lang="en-US" sz="1300" dirty="0">
                <a:solidFill>
                  <a:srgbClr val="333333"/>
                </a:solidFill>
                <a:latin typeface="Calibri" pitchFamily="34" charset="0"/>
                <a:ea typeface="Calibri" pitchFamily="34" charset="-122"/>
                <a:cs typeface="Calibri" pitchFamily="34" charset="-120"/>
              </a:rPr>
              <a:t>Outside attorney?</a:t>
            </a:r>
            <a:endParaRPr lang="en-US" sz="1300" dirty="0"/>
          </a:p>
        </p:txBody>
      </p:sp>
      <p:sp>
        <p:nvSpPr>
          <p:cNvPr id="5" name="Shape 3"/>
          <p:cNvSpPr/>
          <p:nvPr/>
        </p:nvSpPr>
        <p:spPr>
          <a:xfrm>
            <a:off x="5029200" y="1005840"/>
            <a:ext cx="3657600" cy="2011680"/>
          </a:xfrm>
          <a:prstGeom prst="roundRect">
            <a:avLst>
              <a:gd name="adj" fmla="val 3636"/>
            </a:avLst>
          </a:prstGeom>
          <a:solidFill>
            <a:srgbClr val="F3E8FF"/>
          </a:solidFill>
          <a:ln/>
        </p:spPr>
        <p:txBody>
          <a:bodyPr/>
          <a:lstStyle/>
          <a:p>
            <a:endParaRPr lang="en-US" dirty="0"/>
          </a:p>
        </p:txBody>
      </p:sp>
      <p:sp>
        <p:nvSpPr>
          <p:cNvPr id="6" name="Text 4"/>
          <p:cNvSpPr/>
          <p:nvPr/>
        </p:nvSpPr>
        <p:spPr>
          <a:xfrm>
            <a:off x="5212080" y="1097280"/>
            <a:ext cx="3291840" cy="365760"/>
          </a:xfrm>
          <a:prstGeom prst="rect">
            <a:avLst/>
          </a:prstGeom>
          <a:noFill/>
          <a:ln/>
        </p:spPr>
        <p:txBody>
          <a:bodyPr wrap="square" rtlCol="0" anchor="ctr"/>
          <a:lstStyle/>
          <a:p>
            <a:pPr marL="0" indent="0">
              <a:buNone/>
            </a:pPr>
            <a:r>
              <a:rPr lang="en-US" sz="1200" b="1" dirty="0">
                <a:solidFill>
                  <a:srgbClr val="2D1048"/>
                </a:solidFill>
                <a:latin typeface="Calibri" pitchFamily="34" charset="0"/>
                <a:ea typeface="Calibri" pitchFamily="34" charset="-122"/>
                <a:cs typeface="Calibri" pitchFamily="34" charset="-120"/>
              </a:rPr>
              <a:t>In Kevin’s Case</a:t>
            </a:r>
            <a:endParaRPr lang="en-US" sz="1200" dirty="0"/>
          </a:p>
        </p:txBody>
      </p:sp>
      <p:sp>
        <p:nvSpPr>
          <p:cNvPr id="7" name="Text 5"/>
          <p:cNvSpPr/>
          <p:nvPr/>
        </p:nvSpPr>
        <p:spPr>
          <a:xfrm>
            <a:off x="5212080" y="1463040"/>
            <a:ext cx="3291840" cy="1371600"/>
          </a:xfrm>
          <a:prstGeom prst="rect">
            <a:avLst/>
          </a:prstGeom>
          <a:noFill/>
          <a:ln/>
        </p:spPr>
        <p:txBody>
          <a:bodyPr wrap="square" rtlCol="0" anchor="ctr"/>
          <a:lstStyle/>
          <a:p>
            <a:pPr marL="0" indent="0">
              <a:buNone/>
            </a:pPr>
            <a:r>
              <a:rPr lang="en-US" sz="1100" dirty="0">
                <a:solidFill>
                  <a:srgbClr val="333333"/>
                </a:solidFill>
                <a:latin typeface="Calibri" pitchFamily="34" charset="0"/>
                <a:ea typeface="Calibri" pitchFamily="34" charset="-122"/>
                <a:cs typeface="Calibri" pitchFamily="34" charset="-120"/>
              </a:rPr>
              <a:t>Kevin is a 15-year veteran, well-respected technically, and everyone “fears” him. The investigator needs enough seniority and independence to not be intimidated. May warrant outside counsel.</a:t>
            </a:r>
            <a:endParaRPr lang="en-US" sz="1100" dirty="0"/>
          </a:p>
        </p:txBody>
      </p:sp>
      <p:sp>
        <p:nvSpPr>
          <p:cNvPr id="8" name="Text 6"/>
          <p:cNvSpPr/>
          <p:nvPr/>
        </p:nvSpPr>
        <p:spPr>
          <a:xfrm>
            <a:off x="767555" y="2571750"/>
            <a:ext cx="2678336" cy="365760"/>
          </a:xfrm>
          <a:prstGeom prst="rect">
            <a:avLst/>
          </a:prstGeom>
          <a:noFill/>
          <a:ln/>
        </p:spPr>
        <p:txBody>
          <a:bodyPr wrap="square" rtlCol="0" anchor="ctr"/>
          <a:lstStyle/>
          <a:p>
            <a:pPr marL="0" indent="0">
              <a:buNone/>
            </a:pPr>
            <a:r>
              <a:rPr lang="en-US" sz="1300" b="1" dirty="0">
                <a:solidFill>
                  <a:srgbClr val="333333"/>
                </a:solidFill>
                <a:latin typeface="Calibri" pitchFamily="34" charset="0"/>
                <a:ea typeface="Calibri" pitchFamily="34" charset="-122"/>
                <a:cs typeface="Calibri" pitchFamily="34" charset="-120"/>
              </a:rPr>
              <a:t>Key Factors:</a:t>
            </a:r>
            <a:endParaRPr lang="en-US" sz="1300" dirty="0"/>
          </a:p>
        </p:txBody>
      </p:sp>
      <p:sp>
        <p:nvSpPr>
          <p:cNvPr id="9" name="Text 7"/>
          <p:cNvSpPr/>
          <p:nvPr/>
        </p:nvSpPr>
        <p:spPr>
          <a:xfrm>
            <a:off x="767555" y="2835090"/>
            <a:ext cx="3547692" cy="1097280"/>
          </a:xfrm>
          <a:prstGeom prst="rect">
            <a:avLst/>
          </a:prstGeom>
          <a:noFill/>
          <a:ln/>
        </p:spPr>
        <p:txBody>
          <a:bodyPr wrap="square" rtlCol="0" anchor="ctr"/>
          <a:lstStyle/>
          <a:p>
            <a:pPr marL="342900" indent="-342900">
              <a:spcAft>
                <a:spcPts val="200"/>
              </a:spcAft>
              <a:buSzPct val="100000"/>
              <a:buChar char="•"/>
            </a:pPr>
            <a:r>
              <a:rPr lang="en-US" sz="1200" dirty="0">
                <a:solidFill>
                  <a:srgbClr val="333333"/>
                </a:solidFill>
                <a:latin typeface="Calibri" pitchFamily="34" charset="0"/>
                <a:ea typeface="Calibri" pitchFamily="34" charset="-122"/>
                <a:cs typeface="Calibri" pitchFamily="34" charset="-120"/>
              </a:rPr>
              <a:t>No conflict of interest</a:t>
            </a:r>
            <a:endParaRPr lang="en-US" sz="1200" dirty="0"/>
          </a:p>
          <a:p>
            <a:pPr marL="342900" indent="-342900">
              <a:spcAft>
                <a:spcPts val="200"/>
              </a:spcAft>
              <a:buSzPct val="100000"/>
              <a:buChar char="•"/>
            </a:pPr>
            <a:r>
              <a:rPr lang="en-US" sz="1200" dirty="0">
                <a:solidFill>
                  <a:srgbClr val="333333"/>
                </a:solidFill>
                <a:latin typeface="Calibri" pitchFamily="34" charset="0"/>
                <a:ea typeface="Calibri" pitchFamily="34" charset="-122"/>
                <a:cs typeface="Calibri" pitchFamily="34" charset="-120"/>
              </a:rPr>
              <a:t>Appropriate seniority/authority</a:t>
            </a:r>
            <a:endParaRPr lang="en-US" sz="1200" dirty="0"/>
          </a:p>
          <a:p>
            <a:pPr marL="342900" indent="-342900">
              <a:spcAft>
                <a:spcPts val="200"/>
              </a:spcAft>
              <a:buSzPct val="100000"/>
              <a:buChar char="•"/>
            </a:pPr>
            <a:r>
              <a:rPr lang="en-US" sz="1200" dirty="0">
                <a:solidFill>
                  <a:srgbClr val="333333"/>
                </a:solidFill>
                <a:latin typeface="Calibri" pitchFamily="34" charset="0"/>
                <a:ea typeface="Calibri" pitchFamily="34" charset="-122"/>
                <a:cs typeface="Calibri" pitchFamily="34" charset="-120"/>
              </a:rPr>
              <a:t>Training and experience</a:t>
            </a:r>
            <a:endParaRPr lang="en-US" sz="1200" dirty="0"/>
          </a:p>
          <a:p>
            <a:pPr marL="342900" indent="-342900">
              <a:spcAft>
                <a:spcPts val="200"/>
              </a:spcAft>
              <a:buSzPct val="100000"/>
              <a:buChar char="•"/>
            </a:pPr>
            <a:r>
              <a:rPr lang="en-US" sz="1200" dirty="0">
                <a:solidFill>
                  <a:srgbClr val="333333"/>
                </a:solidFill>
                <a:latin typeface="Calibri" pitchFamily="34" charset="0"/>
                <a:ea typeface="Calibri" pitchFamily="34" charset="-122"/>
                <a:cs typeface="Calibri" pitchFamily="34" charset="-120"/>
              </a:rPr>
              <a:t>Perceived neutrality by all parties</a:t>
            </a:r>
            <a:endParaRPr lang="en-US" sz="1200" dirty="0"/>
          </a:p>
        </p:txBody>
      </p:sp>
      <p:sp>
        <p:nvSpPr>
          <p:cNvPr id="10" name="Text 8"/>
          <p:cNvSpPr/>
          <p:nvPr/>
        </p:nvSpPr>
        <p:spPr>
          <a:xfrm>
            <a:off x="457200" y="4754880"/>
            <a:ext cx="7315200" cy="274320"/>
          </a:xfrm>
          <a:prstGeom prst="rect">
            <a:avLst/>
          </a:prstGeom>
          <a:noFill/>
          <a:ln/>
        </p:spPr>
        <p:txBody>
          <a:bodyPr wrap="square" rtlCol="0" anchor="ctr"/>
          <a:lstStyle/>
          <a:p>
            <a:pPr marL="0" indent="0">
              <a:buNone/>
            </a:pPr>
            <a:r>
              <a:rPr lang="en-US" sz="800" dirty="0">
                <a:solidFill>
                  <a:srgbClr val="999999"/>
                </a:solidFill>
                <a:latin typeface="Calibri" pitchFamily="34" charset="0"/>
                <a:ea typeface="Calibri" pitchFamily="34" charset="-122"/>
                <a:cs typeface="Calibri" pitchFamily="34" charset="-120"/>
              </a:rPr>
              <a:t>Jackson Lewis P.C.</a:t>
            </a:r>
            <a:endParaRPr lang="en-US" sz="800" dirty="0"/>
          </a:p>
        </p:txBody>
      </p:sp>
      <p:sp>
        <p:nvSpPr>
          <p:cNvPr id="11" name="Text 9"/>
          <p:cNvSpPr/>
          <p:nvPr/>
        </p:nvSpPr>
        <p:spPr>
          <a:xfrm>
            <a:off x="8412480" y="4754880"/>
            <a:ext cx="457200" cy="274320"/>
          </a:xfrm>
          <a:prstGeom prst="rect">
            <a:avLst/>
          </a:prstGeom>
          <a:noFill/>
          <a:ln/>
        </p:spPr>
        <p:txBody>
          <a:bodyPr wrap="square" rtlCol="0" anchor="ctr"/>
          <a:lstStyle/>
          <a:p>
            <a:pPr marL="0" indent="0" algn="r">
              <a:buNone/>
            </a:pPr>
            <a:r>
              <a:rPr lang="en-US" sz="800" dirty="0">
                <a:solidFill>
                  <a:srgbClr val="999999"/>
                </a:solidFill>
                <a:latin typeface="Calibri" pitchFamily="34" charset="0"/>
                <a:ea typeface="Calibri" pitchFamily="34" charset="-122"/>
                <a:cs typeface="Calibri" pitchFamily="34" charset="-120"/>
              </a:rPr>
              <a:t>12</a:t>
            </a:r>
            <a:endParaRPr lang="en-US" sz="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B0ECA1-05C1-829C-1C12-E1414E086FB6}"/>
            </a:ext>
          </a:extLst>
        </p:cNvPr>
        <p:cNvGrpSpPr/>
        <p:nvPr/>
      </p:nvGrpSpPr>
      <p:grpSpPr>
        <a:xfrm>
          <a:off x="0" y="0"/>
          <a:ext cx="0" cy="0"/>
          <a:chOff x="0" y="0"/>
          <a:chExt cx="0" cy="0"/>
        </a:xfrm>
      </p:grpSpPr>
      <p:sp>
        <p:nvSpPr>
          <p:cNvPr id="2" name="Shape 0">
            <a:extLst>
              <a:ext uri="{FF2B5EF4-FFF2-40B4-BE49-F238E27FC236}">
                <a16:creationId xmlns:a16="http://schemas.microsoft.com/office/drawing/2014/main" id="{74E9C32B-393E-1772-809C-4EAB20803559}"/>
              </a:ext>
            </a:extLst>
          </p:cNvPr>
          <p:cNvSpPr/>
          <p:nvPr/>
        </p:nvSpPr>
        <p:spPr>
          <a:xfrm>
            <a:off x="0" y="0"/>
            <a:ext cx="9144000" cy="73152"/>
          </a:xfrm>
          <a:prstGeom prst="rect">
            <a:avLst/>
          </a:prstGeom>
          <a:solidFill>
            <a:srgbClr val="2D1048"/>
          </a:solidFill>
          <a:ln/>
        </p:spPr>
        <p:txBody>
          <a:bodyPr/>
          <a:lstStyle/>
          <a:p>
            <a:endParaRPr lang="en-US" dirty="0"/>
          </a:p>
        </p:txBody>
      </p:sp>
      <p:sp>
        <p:nvSpPr>
          <p:cNvPr id="3" name="Text 1">
            <a:extLst>
              <a:ext uri="{FF2B5EF4-FFF2-40B4-BE49-F238E27FC236}">
                <a16:creationId xmlns:a16="http://schemas.microsoft.com/office/drawing/2014/main" id="{A2F6BBB8-5996-2321-4C30-44F287E8809C}"/>
              </a:ext>
            </a:extLst>
          </p:cNvPr>
          <p:cNvSpPr/>
          <p:nvPr/>
        </p:nvSpPr>
        <p:spPr>
          <a:xfrm>
            <a:off x="457200" y="274320"/>
            <a:ext cx="8229600" cy="640080"/>
          </a:xfrm>
          <a:prstGeom prst="rect">
            <a:avLst/>
          </a:prstGeom>
          <a:noFill/>
          <a:ln/>
        </p:spPr>
        <p:txBody>
          <a:bodyPr wrap="square" rtlCol="0" anchor="ctr"/>
          <a:lstStyle/>
          <a:p>
            <a:pPr marL="0" indent="0">
              <a:buNone/>
            </a:pPr>
            <a:r>
              <a:rPr lang="en-US" sz="2600" b="1" dirty="0">
                <a:solidFill>
                  <a:srgbClr val="2D1048"/>
                </a:solidFill>
                <a:latin typeface="Georgia" pitchFamily="34" charset="0"/>
                <a:ea typeface="Georgia" pitchFamily="34" charset="-122"/>
                <a:cs typeface="Georgia" pitchFamily="34" charset="-120"/>
              </a:rPr>
              <a:t>Step 3: Preliminary Privilege Issues</a:t>
            </a:r>
            <a:endParaRPr lang="en-US" sz="2600" dirty="0"/>
          </a:p>
        </p:txBody>
      </p:sp>
      <p:sp>
        <p:nvSpPr>
          <p:cNvPr id="7" name="Text 5">
            <a:extLst>
              <a:ext uri="{FF2B5EF4-FFF2-40B4-BE49-F238E27FC236}">
                <a16:creationId xmlns:a16="http://schemas.microsoft.com/office/drawing/2014/main" id="{FEC2CACA-F587-60B6-A30F-74CC936409DB}"/>
              </a:ext>
            </a:extLst>
          </p:cNvPr>
          <p:cNvSpPr/>
          <p:nvPr/>
        </p:nvSpPr>
        <p:spPr>
          <a:xfrm>
            <a:off x="457200" y="4754880"/>
            <a:ext cx="7315200" cy="274320"/>
          </a:xfrm>
          <a:prstGeom prst="rect">
            <a:avLst/>
          </a:prstGeom>
          <a:noFill/>
          <a:ln/>
        </p:spPr>
        <p:txBody>
          <a:bodyPr wrap="square" rtlCol="0" anchor="ctr"/>
          <a:lstStyle/>
          <a:p>
            <a:pPr marL="0" indent="0">
              <a:buNone/>
            </a:pPr>
            <a:r>
              <a:rPr lang="en-US" sz="800" dirty="0">
                <a:solidFill>
                  <a:srgbClr val="999999"/>
                </a:solidFill>
                <a:latin typeface="Calibri" pitchFamily="34" charset="0"/>
                <a:ea typeface="Calibri" pitchFamily="34" charset="-122"/>
                <a:cs typeface="Calibri" pitchFamily="34" charset="-120"/>
              </a:rPr>
              <a:t>Jackson Lewis P.C.</a:t>
            </a:r>
            <a:endParaRPr lang="en-US" sz="800" dirty="0"/>
          </a:p>
        </p:txBody>
      </p:sp>
      <p:sp>
        <p:nvSpPr>
          <p:cNvPr id="8" name="Text 6">
            <a:extLst>
              <a:ext uri="{FF2B5EF4-FFF2-40B4-BE49-F238E27FC236}">
                <a16:creationId xmlns:a16="http://schemas.microsoft.com/office/drawing/2014/main" id="{CFC656A8-094E-D83A-FA44-28A449F19485}"/>
              </a:ext>
            </a:extLst>
          </p:cNvPr>
          <p:cNvSpPr/>
          <p:nvPr/>
        </p:nvSpPr>
        <p:spPr>
          <a:xfrm>
            <a:off x="8412480" y="4754880"/>
            <a:ext cx="457200" cy="274320"/>
          </a:xfrm>
          <a:prstGeom prst="rect">
            <a:avLst/>
          </a:prstGeom>
          <a:noFill/>
          <a:ln/>
        </p:spPr>
        <p:txBody>
          <a:bodyPr wrap="square" rtlCol="0" anchor="ctr"/>
          <a:lstStyle/>
          <a:p>
            <a:pPr marL="0" indent="0" algn="r">
              <a:buNone/>
            </a:pPr>
            <a:r>
              <a:rPr lang="en-US" sz="800" dirty="0">
                <a:solidFill>
                  <a:srgbClr val="999999"/>
                </a:solidFill>
                <a:latin typeface="Calibri" pitchFamily="34" charset="0"/>
                <a:ea typeface="Calibri" pitchFamily="34" charset="-122"/>
                <a:cs typeface="Calibri" pitchFamily="34" charset="-120"/>
              </a:rPr>
              <a:t>14</a:t>
            </a:r>
            <a:endParaRPr lang="en-US" sz="800" dirty="0"/>
          </a:p>
        </p:txBody>
      </p:sp>
      <p:sp>
        <p:nvSpPr>
          <p:cNvPr id="9" name="Content Placeholder 2">
            <a:extLst>
              <a:ext uri="{FF2B5EF4-FFF2-40B4-BE49-F238E27FC236}">
                <a16:creationId xmlns:a16="http://schemas.microsoft.com/office/drawing/2014/main" id="{0E17D96F-058A-9EDD-B3F8-E5CB6C83FB67}"/>
              </a:ext>
            </a:extLst>
          </p:cNvPr>
          <p:cNvSpPr txBox="1">
            <a:spLocks/>
          </p:cNvSpPr>
          <p:nvPr/>
        </p:nvSpPr>
        <p:spPr>
          <a:xfrm>
            <a:off x="685800" y="1148631"/>
            <a:ext cx="3381703" cy="3103554"/>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1200" dirty="0"/>
              <a:t>Waiver of one document = waiver of all documents relating to investigation</a:t>
            </a:r>
          </a:p>
          <a:p>
            <a:pPr marL="0" indent="0">
              <a:buNone/>
            </a:pPr>
            <a:endParaRPr lang="en-US" sz="1200" dirty="0"/>
          </a:p>
          <a:p>
            <a:r>
              <a:rPr lang="en-US" sz="1200" dirty="0"/>
              <a:t>If </a:t>
            </a:r>
            <a:r>
              <a:rPr lang="en-US" sz="1200" i="1" dirty="0"/>
              <a:t>Farragher-Ellerth</a:t>
            </a:r>
            <a:r>
              <a:rPr lang="en-US" sz="1200" dirty="0"/>
              <a:t> type defense is asserted = potential waiver of investigation documents</a:t>
            </a:r>
          </a:p>
          <a:p>
            <a:pPr marL="0" indent="0">
              <a:buNone/>
            </a:pPr>
            <a:endParaRPr lang="en-US" sz="1200" dirty="0"/>
          </a:p>
          <a:p>
            <a:r>
              <a:rPr lang="en-US" sz="1200" dirty="0"/>
              <a:t>Privilege can be waived if communication is made in the presence of a third party or is shared with someone who does not have a “need to know”</a:t>
            </a:r>
          </a:p>
          <a:p>
            <a:pPr marL="0" indent="0">
              <a:buNone/>
            </a:pPr>
            <a:endParaRPr lang="en-US" sz="1200" dirty="0"/>
          </a:p>
          <a:p>
            <a:r>
              <a:rPr lang="en-US" sz="1200" dirty="0"/>
              <a:t>Stick to verbal communications with attorney(s) (inside and outside) overseeing the investigation</a:t>
            </a:r>
          </a:p>
          <a:p>
            <a:endParaRPr lang="en-US" sz="1200" dirty="0"/>
          </a:p>
        </p:txBody>
      </p:sp>
      <p:sp>
        <p:nvSpPr>
          <p:cNvPr id="10" name="Content Placeholder 5">
            <a:extLst>
              <a:ext uri="{FF2B5EF4-FFF2-40B4-BE49-F238E27FC236}">
                <a16:creationId xmlns:a16="http://schemas.microsoft.com/office/drawing/2014/main" id="{9EB3FD20-147E-6853-7CD7-29CFAD3F2669}"/>
              </a:ext>
            </a:extLst>
          </p:cNvPr>
          <p:cNvSpPr txBox="1">
            <a:spLocks/>
          </p:cNvSpPr>
          <p:nvPr/>
        </p:nvSpPr>
        <p:spPr>
          <a:xfrm>
            <a:off x="4572000" y="1071492"/>
            <a:ext cx="3783724" cy="3149162"/>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eaLnBrk="0" hangingPunct="0">
              <a:spcBef>
                <a:spcPts val="0"/>
              </a:spcBef>
              <a:spcAft>
                <a:spcPts val="1200"/>
              </a:spcAft>
            </a:pPr>
            <a:r>
              <a:rPr lang="en-US" sz="1200" dirty="0"/>
              <a:t>Do not show witnesses confidential or privileged documents</a:t>
            </a:r>
          </a:p>
          <a:p>
            <a:pPr eaLnBrk="0" hangingPunct="0">
              <a:spcBef>
                <a:spcPts val="0"/>
              </a:spcBef>
              <a:spcAft>
                <a:spcPts val="1200"/>
              </a:spcAft>
            </a:pPr>
            <a:r>
              <a:rPr lang="en-US" sz="1200" dirty="0"/>
              <a:t>Be mindful of ccs and bccs</a:t>
            </a:r>
          </a:p>
          <a:p>
            <a:pPr eaLnBrk="0" hangingPunct="0">
              <a:spcBef>
                <a:spcPts val="0"/>
              </a:spcBef>
              <a:spcAft>
                <a:spcPts val="1200"/>
              </a:spcAft>
            </a:pPr>
            <a:r>
              <a:rPr lang="en-US" sz="1200" dirty="0"/>
              <a:t>Do everything you can to maintain confidentiality/privilege </a:t>
            </a:r>
          </a:p>
          <a:p>
            <a:pPr eaLnBrk="0" hangingPunct="0">
              <a:spcBef>
                <a:spcPts val="0"/>
              </a:spcBef>
              <a:spcAft>
                <a:spcPts val="1200"/>
              </a:spcAft>
            </a:pPr>
            <a:r>
              <a:rPr lang="en-US" sz="1200" dirty="0"/>
              <a:t>Consider closed/open AI universes </a:t>
            </a:r>
          </a:p>
          <a:p>
            <a:pPr eaLnBrk="0" hangingPunct="0">
              <a:spcBef>
                <a:spcPts val="0"/>
              </a:spcBef>
              <a:spcAft>
                <a:spcPts val="1200"/>
              </a:spcAft>
            </a:pPr>
            <a:r>
              <a:rPr lang="en-US" sz="1200" dirty="0"/>
              <a:t>BUT:  operate under the assumption that all documents related to the investigation (witness interview notes, factual findings, e-mails, written report, etc.) will not be privileged, so be very careful in your writings and communications</a:t>
            </a:r>
          </a:p>
          <a:p>
            <a:endParaRPr lang="en-US" sz="1200" dirty="0"/>
          </a:p>
        </p:txBody>
      </p:sp>
    </p:spTree>
    <p:extLst>
      <p:ext uri="{BB962C8B-B14F-4D97-AF65-F5344CB8AC3E}">
        <p14:creationId xmlns:p14="http://schemas.microsoft.com/office/powerpoint/2010/main" val="1977100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Shape 0"/>
          <p:cNvSpPr/>
          <p:nvPr/>
        </p:nvSpPr>
        <p:spPr>
          <a:xfrm>
            <a:off x="0" y="0"/>
            <a:ext cx="9144000" cy="73152"/>
          </a:xfrm>
          <a:prstGeom prst="rect">
            <a:avLst/>
          </a:prstGeom>
          <a:solidFill>
            <a:srgbClr val="2D1048"/>
          </a:solidFill>
          <a:ln/>
        </p:spPr>
        <p:txBody>
          <a:bodyPr/>
          <a:lstStyle/>
          <a:p>
            <a:endParaRPr lang="en-US" dirty="0"/>
          </a:p>
        </p:txBody>
      </p:sp>
      <p:sp>
        <p:nvSpPr>
          <p:cNvPr id="3" name="Text 1"/>
          <p:cNvSpPr/>
          <p:nvPr/>
        </p:nvSpPr>
        <p:spPr>
          <a:xfrm>
            <a:off x="457200" y="274320"/>
            <a:ext cx="8229600" cy="640080"/>
          </a:xfrm>
          <a:prstGeom prst="rect">
            <a:avLst/>
          </a:prstGeom>
          <a:noFill/>
          <a:ln/>
        </p:spPr>
        <p:txBody>
          <a:bodyPr wrap="square" rtlCol="0" anchor="ctr"/>
          <a:lstStyle/>
          <a:p>
            <a:pPr marL="0" indent="0">
              <a:buNone/>
            </a:pPr>
            <a:r>
              <a:rPr lang="en-US" sz="2600" b="1" dirty="0">
                <a:solidFill>
                  <a:srgbClr val="2D1048"/>
                </a:solidFill>
                <a:latin typeface="Georgia" pitchFamily="34" charset="0"/>
                <a:ea typeface="Georgia" pitchFamily="34" charset="-122"/>
                <a:cs typeface="Georgia" pitchFamily="34" charset="-120"/>
              </a:rPr>
              <a:t>Step 4: Define the Scope</a:t>
            </a:r>
            <a:endParaRPr lang="en-US" sz="2600" dirty="0"/>
          </a:p>
        </p:txBody>
      </p:sp>
      <p:sp>
        <p:nvSpPr>
          <p:cNvPr id="4" name="Shape 2"/>
          <p:cNvSpPr/>
          <p:nvPr/>
        </p:nvSpPr>
        <p:spPr>
          <a:xfrm>
            <a:off x="742950" y="1120703"/>
            <a:ext cx="2683629" cy="2330594"/>
          </a:xfrm>
          <a:prstGeom prst="roundRect">
            <a:avLst>
              <a:gd name="adj" fmla="val 3200"/>
            </a:avLst>
          </a:prstGeom>
          <a:solidFill>
            <a:srgbClr val="F5F5F5"/>
          </a:solidFill>
          <a:ln/>
        </p:spPr>
        <p:txBody>
          <a:bodyPr/>
          <a:lstStyle/>
          <a:p>
            <a:endParaRPr lang="en-US" dirty="0"/>
          </a:p>
        </p:txBody>
      </p:sp>
      <p:sp>
        <p:nvSpPr>
          <p:cNvPr id="5" name="Shape 3"/>
          <p:cNvSpPr/>
          <p:nvPr/>
        </p:nvSpPr>
        <p:spPr>
          <a:xfrm>
            <a:off x="731520" y="1097280"/>
            <a:ext cx="2560320" cy="457200"/>
          </a:xfrm>
          <a:prstGeom prst="rect">
            <a:avLst/>
          </a:prstGeom>
          <a:solidFill>
            <a:srgbClr val="2D1048"/>
          </a:solidFill>
          <a:ln/>
        </p:spPr>
        <p:txBody>
          <a:bodyPr/>
          <a:lstStyle/>
          <a:p>
            <a:endParaRPr lang="en-US" dirty="0"/>
          </a:p>
        </p:txBody>
      </p:sp>
      <p:sp>
        <p:nvSpPr>
          <p:cNvPr id="6" name="Text 4"/>
          <p:cNvSpPr/>
          <p:nvPr/>
        </p:nvSpPr>
        <p:spPr>
          <a:xfrm>
            <a:off x="731520" y="1097280"/>
            <a:ext cx="2560320" cy="457200"/>
          </a:xfrm>
          <a:prstGeom prst="rect">
            <a:avLst/>
          </a:prstGeom>
          <a:noFill/>
          <a:ln/>
        </p:spPr>
        <p:txBody>
          <a:bodyPr wrap="square" rtlCol="0" anchor="ctr"/>
          <a:lstStyle/>
          <a:p>
            <a:pPr marL="0" indent="0" algn="ctr">
              <a:buNone/>
            </a:pPr>
            <a:r>
              <a:rPr lang="en-US" sz="1400" b="1" dirty="0">
                <a:solidFill>
                  <a:srgbClr val="FFFFFF"/>
                </a:solidFill>
                <a:latin typeface="Calibri" pitchFamily="34" charset="0"/>
                <a:ea typeface="Calibri" pitchFamily="34" charset="-122"/>
                <a:cs typeface="Calibri" pitchFamily="34" charset="-120"/>
              </a:rPr>
              <a:t>WHO</a:t>
            </a:r>
            <a:endParaRPr lang="en-US" sz="1400" dirty="0"/>
          </a:p>
        </p:txBody>
      </p:sp>
      <p:sp>
        <p:nvSpPr>
          <p:cNvPr id="7" name="Text 5"/>
          <p:cNvSpPr/>
          <p:nvPr/>
        </p:nvSpPr>
        <p:spPr>
          <a:xfrm>
            <a:off x="1029685" y="1581554"/>
            <a:ext cx="1954924" cy="1658351"/>
          </a:xfrm>
          <a:prstGeom prst="rect">
            <a:avLst/>
          </a:prstGeom>
          <a:noFill/>
          <a:ln/>
        </p:spPr>
        <p:txBody>
          <a:bodyPr wrap="square" rtlCol="0" anchor="ctr"/>
          <a:lstStyle/>
          <a:p>
            <a:pPr algn="ctr"/>
            <a:r>
              <a:rPr lang="en-US" sz="1200" dirty="0"/>
              <a:t>Who is being investigated?</a:t>
            </a:r>
          </a:p>
          <a:p>
            <a:pPr marL="0" indent="0" algn="ctr">
              <a:buNone/>
            </a:pPr>
            <a:endParaRPr lang="en-US" sz="1200" b="1" dirty="0">
              <a:solidFill>
                <a:srgbClr val="333333"/>
              </a:solidFill>
              <a:latin typeface="Calibri" pitchFamily="34" charset="0"/>
              <a:ea typeface="Calibri" pitchFamily="34" charset="-122"/>
              <a:cs typeface="Calibri" pitchFamily="34" charset="-120"/>
            </a:endParaRPr>
          </a:p>
          <a:p>
            <a:pPr marL="0" indent="0" algn="ctr">
              <a:buNone/>
            </a:pPr>
            <a:endParaRPr lang="en-US" sz="1200" b="1" dirty="0">
              <a:solidFill>
                <a:srgbClr val="333333"/>
              </a:solidFill>
              <a:latin typeface="Calibri" pitchFamily="34" charset="0"/>
              <a:ea typeface="Calibri" pitchFamily="34" charset="-122"/>
              <a:cs typeface="Calibri" pitchFamily="34" charset="-120"/>
            </a:endParaRPr>
          </a:p>
          <a:p>
            <a:pPr marL="0" indent="0" algn="ctr">
              <a:buNone/>
            </a:pPr>
            <a:r>
              <a:rPr lang="en-US" sz="1200" b="1" dirty="0">
                <a:solidFill>
                  <a:srgbClr val="333333"/>
                </a:solidFill>
                <a:latin typeface="Calibri" pitchFamily="34" charset="0"/>
                <a:ea typeface="Calibri" pitchFamily="34" charset="-122"/>
                <a:cs typeface="Calibri" pitchFamily="34" charset="-120"/>
              </a:rPr>
              <a:t>Kevin Marshall</a:t>
            </a:r>
            <a:endParaRPr lang="en-US" sz="1200" b="1" dirty="0"/>
          </a:p>
          <a:p>
            <a:pPr marL="0" indent="0" algn="ctr">
              <a:buNone/>
            </a:pPr>
            <a:r>
              <a:rPr lang="en-US" sz="1200" b="1" dirty="0">
                <a:solidFill>
                  <a:srgbClr val="333333"/>
                </a:solidFill>
                <a:latin typeface="Calibri" pitchFamily="34" charset="0"/>
                <a:ea typeface="Calibri" pitchFamily="34" charset="-122"/>
                <a:cs typeface="Calibri" pitchFamily="34" charset="-120"/>
              </a:rPr>
              <a:t>(Team Lead, 15 years)</a:t>
            </a:r>
            <a:endParaRPr lang="en-US" sz="1200" b="1" dirty="0"/>
          </a:p>
        </p:txBody>
      </p:sp>
      <p:sp>
        <p:nvSpPr>
          <p:cNvPr id="8" name="Shape 6"/>
          <p:cNvSpPr/>
          <p:nvPr/>
        </p:nvSpPr>
        <p:spPr>
          <a:xfrm>
            <a:off x="3566160" y="1097280"/>
            <a:ext cx="2743200" cy="2330594"/>
          </a:xfrm>
          <a:prstGeom prst="roundRect">
            <a:avLst>
              <a:gd name="adj" fmla="val 3200"/>
            </a:avLst>
          </a:prstGeom>
          <a:solidFill>
            <a:srgbClr val="F5F5F5"/>
          </a:solidFill>
          <a:ln/>
        </p:spPr>
        <p:txBody>
          <a:bodyPr/>
          <a:lstStyle/>
          <a:p>
            <a:endParaRPr lang="en-US" dirty="0"/>
          </a:p>
        </p:txBody>
      </p:sp>
      <p:sp>
        <p:nvSpPr>
          <p:cNvPr id="9" name="Shape 7"/>
          <p:cNvSpPr/>
          <p:nvPr/>
        </p:nvSpPr>
        <p:spPr>
          <a:xfrm>
            <a:off x="3566160" y="1097280"/>
            <a:ext cx="2560320" cy="457200"/>
          </a:xfrm>
          <a:prstGeom prst="rect">
            <a:avLst/>
          </a:prstGeom>
          <a:solidFill>
            <a:srgbClr val="2D1048"/>
          </a:solidFill>
          <a:ln/>
        </p:spPr>
        <p:txBody>
          <a:bodyPr/>
          <a:lstStyle/>
          <a:p>
            <a:endParaRPr lang="en-US" dirty="0"/>
          </a:p>
        </p:txBody>
      </p:sp>
      <p:sp>
        <p:nvSpPr>
          <p:cNvPr id="10" name="Text 8"/>
          <p:cNvSpPr/>
          <p:nvPr/>
        </p:nvSpPr>
        <p:spPr>
          <a:xfrm>
            <a:off x="3566160" y="1097280"/>
            <a:ext cx="2560320" cy="457200"/>
          </a:xfrm>
          <a:prstGeom prst="rect">
            <a:avLst/>
          </a:prstGeom>
          <a:noFill/>
          <a:ln/>
        </p:spPr>
        <p:txBody>
          <a:bodyPr wrap="square" rtlCol="0" anchor="ctr"/>
          <a:lstStyle/>
          <a:p>
            <a:pPr marL="0" indent="0" algn="ctr">
              <a:buNone/>
            </a:pPr>
            <a:r>
              <a:rPr lang="en-US" sz="1400" b="1" dirty="0">
                <a:solidFill>
                  <a:srgbClr val="FFFFFF"/>
                </a:solidFill>
                <a:latin typeface="Calibri" pitchFamily="34" charset="0"/>
                <a:ea typeface="Calibri" pitchFamily="34" charset="-122"/>
                <a:cs typeface="Calibri" pitchFamily="34" charset="-120"/>
              </a:rPr>
              <a:t>WHAT</a:t>
            </a:r>
            <a:endParaRPr lang="en-US" sz="1400" dirty="0"/>
          </a:p>
        </p:txBody>
      </p:sp>
      <p:sp>
        <p:nvSpPr>
          <p:cNvPr id="11" name="Text 9"/>
          <p:cNvSpPr/>
          <p:nvPr/>
        </p:nvSpPr>
        <p:spPr>
          <a:xfrm>
            <a:off x="3792339" y="1400158"/>
            <a:ext cx="2194560" cy="2127714"/>
          </a:xfrm>
          <a:prstGeom prst="rect">
            <a:avLst/>
          </a:prstGeom>
          <a:noFill/>
          <a:ln/>
        </p:spPr>
        <p:txBody>
          <a:bodyPr wrap="square" rtlCol="0" anchor="ctr"/>
          <a:lstStyle/>
          <a:p>
            <a:pPr algn="ctr"/>
            <a:r>
              <a:rPr lang="en-US" sz="1200" dirty="0"/>
              <a:t>What actions are being investigated?</a:t>
            </a:r>
          </a:p>
          <a:p>
            <a:pPr algn="ctr"/>
            <a:endParaRPr lang="en-US" sz="1200" dirty="0"/>
          </a:p>
          <a:p>
            <a:pPr marL="0" indent="0" algn="ctr">
              <a:buNone/>
            </a:pPr>
            <a:r>
              <a:rPr lang="en-US" sz="1200" b="1" dirty="0">
                <a:solidFill>
                  <a:srgbClr val="333333"/>
                </a:solidFill>
                <a:latin typeface="Calibri" pitchFamily="34" charset="0"/>
                <a:ea typeface="Calibri" pitchFamily="34" charset="-122"/>
                <a:cs typeface="Calibri" pitchFamily="34" charset="-120"/>
              </a:rPr>
              <a:t>Workplace bullying:</a:t>
            </a:r>
            <a:endParaRPr lang="en-US" sz="1200" b="1" dirty="0"/>
          </a:p>
          <a:p>
            <a:pPr marL="0" indent="0" algn="ctr">
              <a:buNone/>
            </a:pPr>
            <a:r>
              <a:rPr lang="en-US" sz="1200" b="1" dirty="0">
                <a:solidFill>
                  <a:srgbClr val="333333"/>
                </a:solidFill>
                <a:latin typeface="Calibri" pitchFamily="34" charset="0"/>
                <a:ea typeface="Calibri" pitchFamily="34" charset="-122"/>
                <a:cs typeface="Calibri" pitchFamily="34" charset="-120"/>
              </a:rPr>
              <a:t>yelling, slamming objects,</a:t>
            </a:r>
            <a:endParaRPr lang="en-US" sz="1200" b="1" dirty="0"/>
          </a:p>
          <a:p>
            <a:pPr marL="0" indent="0" algn="ctr">
              <a:buNone/>
            </a:pPr>
            <a:r>
              <a:rPr lang="en-US" sz="1200" b="1" dirty="0">
                <a:solidFill>
                  <a:srgbClr val="333333"/>
                </a:solidFill>
                <a:latin typeface="Calibri" pitchFamily="34" charset="0"/>
                <a:ea typeface="Calibri" pitchFamily="34" charset="-122"/>
                <a:cs typeface="Calibri" pitchFamily="34" charset="-120"/>
              </a:rPr>
              <a:t>berating team, threats,</a:t>
            </a:r>
            <a:endParaRPr lang="en-US" sz="1200" b="1" dirty="0"/>
          </a:p>
          <a:p>
            <a:pPr marL="0" indent="0" algn="ctr">
              <a:buNone/>
            </a:pPr>
            <a:r>
              <a:rPr lang="en-US" sz="1200" b="1" dirty="0">
                <a:solidFill>
                  <a:srgbClr val="333333"/>
                </a:solidFill>
                <a:latin typeface="Calibri" pitchFamily="34" charset="0"/>
                <a:ea typeface="Calibri" pitchFamily="34" charset="-122"/>
                <a:cs typeface="Calibri" pitchFamily="34" charset="-120"/>
              </a:rPr>
              <a:t>hostile/abusive conduct</a:t>
            </a:r>
            <a:endParaRPr lang="en-US" sz="1200" b="1" dirty="0"/>
          </a:p>
        </p:txBody>
      </p:sp>
      <p:sp>
        <p:nvSpPr>
          <p:cNvPr id="12" name="Shape 10"/>
          <p:cNvSpPr/>
          <p:nvPr/>
        </p:nvSpPr>
        <p:spPr>
          <a:xfrm>
            <a:off x="6400800" y="1097280"/>
            <a:ext cx="2560320" cy="2286000"/>
          </a:xfrm>
          <a:prstGeom prst="roundRect">
            <a:avLst>
              <a:gd name="adj" fmla="val 3200"/>
            </a:avLst>
          </a:prstGeom>
          <a:solidFill>
            <a:srgbClr val="F5F5F5"/>
          </a:solidFill>
          <a:ln/>
        </p:spPr>
        <p:txBody>
          <a:bodyPr/>
          <a:lstStyle/>
          <a:p>
            <a:endParaRPr lang="en-US" dirty="0"/>
          </a:p>
        </p:txBody>
      </p:sp>
      <p:sp>
        <p:nvSpPr>
          <p:cNvPr id="13" name="Shape 11"/>
          <p:cNvSpPr/>
          <p:nvPr/>
        </p:nvSpPr>
        <p:spPr>
          <a:xfrm>
            <a:off x="6400800" y="1097280"/>
            <a:ext cx="2560320" cy="457200"/>
          </a:xfrm>
          <a:prstGeom prst="rect">
            <a:avLst/>
          </a:prstGeom>
          <a:solidFill>
            <a:srgbClr val="2D1048"/>
          </a:solidFill>
          <a:ln/>
        </p:spPr>
        <p:txBody>
          <a:bodyPr/>
          <a:lstStyle/>
          <a:p>
            <a:endParaRPr lang="en-US" dirty="0"/>
          </a:p>
        </p:txBody>
      </p:sp>
      <p:sp>
        <p:nvSpPr>
          <p:cNvPr id="14" name="Text 12"/>
          <p:cNvSpPr/>
          <p:nvPr/>
        </p:nvSpPr>
        <p:spPr>
          <a:xfrm>
            <a:off x="6400800" y="1097280"/>
            <a:ext cx="2560320" cy="457200"/>
          </a:xfrm>
          <a:prstGeom prst="rect">
            <a:avLst/>
          </a:prstGeom>
          <a:noFill/>
          <a:ln/>
        </p:spPr>
        <p:txBody>
          <a:bodyPr wrap="square" rtlCol="0" anchor="ctr"/>
          <a:lstStyle/>
          <a:p>
            <a:pPr marL="0" indent="0" algn="ctr">
              <a:buNone/>
            </a:pPr>
            <a:r>
              <a:rPr lang="en-US" sz="1400" b="1" dirty="0">
                <a:solidFill>
                  <a:srgbClr val="FFFFFF"/>
                </a:solidFill>
                <a:latin typeface="Calibri" pitchFamily="34" charset="0"/>
                <a:ea typeface="Calibri" pitchFamily="34" charset="-122"/>
                <a:cs typeface="Calibri" pitchFamily="34" charset="-120"/>
              </a:rPr>
              <a:t>WHEN</a:t>
            </a:r>
            <a:endParaRPr lang="en-US" sz="1400" dirty="0"/>
          </a:p>
        </p:txBody>
      </p:sp>
      <p:sp>
        <p:nvSpPr>
          <p:cNvPr id="15" name="Text 13"/>
          <p:cNvSpPr/>
          <p:nvPr/>
        </p:nvSpPr>
        <p:spPr>
          <a:xfrm>
            <a:off x="6583680" y="1645920"/>
            <a:ext cx="2194560" cy="1645920"/>
          </a:xfrm>
          <a:prstGeom prst="rect">
            <a:avLst/>
          </a:prstGeom>
          <a:noFill/>
          <a:ln/>
        </p:spPr>
        <p:txBody>
          <a:bodyPr wrap="square" rtlCol="0" anchor="ctr"/>
          <a:lstStyle/>
          <a:p>
            <a:pPr algn="ctr"/>
            <a:r>
              <a:rPr lang="en-US" sz="1200" dirty="0"/>
              <a:t>Timeframe of actions being investigated?</a:t>
            </a:r>
          </a:p>
          <a:p>
            <a:pPr marL="0" indent="0" algn="ctr">
              <a:buNone/>
            </a:pPr>
            <a:endParaRPr lang="en-US" sz="1200" dirty="0">
              <a:solidFill>
                <a:srgbClr val="333333"/>
              </a:solidFill>
              <a:latin typeface="Calibri" pitchFamily="34" charset="0"/>
              <a:ea typeface="Calibri" pitchFamily="34" charset="-122"/>
              <a:cs typeface="Calibri" pitchFamily="34" charset="-120"/>
            </a:endParaRPr>
          </a:p>
          <a:p>
            <a:pPr marL="0" indent="0" algn="ctr">
              <a:buNone/>
            </a:pPr>
            <a:endParaRPr lang="en-US" sz="1200" dirty="0">
              <a:solidFill>
                <a:srgbClr val="333333"/>
              </a:solidFill>
              <a:latin typeface="Calibri" pitchFamily="34" charset="0"/>
              <a:ea typeface="Calibri" pitchFamily="34" charset="-122"/>
              <a:cs typeface="Calibri" pitchFamily="34" charset="-120"/>
            </a:endParaRPr>
          </a:p>
          <a:p>
            <a:pPr marL="0" indent="0" algn="ctr">
              <a:buNone/>
            </a:pPr>
            <a:r>
              <a:rPr lang="en-US" sz="1200" b="1" dirty="0">
                <a:solidFill>
                  <a:srgbClr val="333333"/>
                </a:solidFill>
                <a:latin typeface="Calibri" pitchFamily="34" charset="0"/>
                <a:ea typeface="Calibri" pitchFamily="34" charset="-122"/>
                <a:cs typeface="Calibri" pitchFamily="34" charset="-120"/>
              </a:rPr>
              <a:t>Past 6+ months</a:t>
            </a:r>
            <a:endParaRPr lang="en-US" sz="1200" b="1" dirty="0"/>
          </a:p>
          <a:p>
            <a:pPr marL="0" indent="0" algn="ctr">
              <a:buNone/>
            </a:pPr>
            <a:r>
              <a:rPr lang="en-US" sz="1200" b="1" dirty="0">
                <a:solidFill>
                  <a:srgbClr val="333333"/>
                </a:solidFill>
                <a:latin typeface="Calibri" pitchFamily="34" charset="0"/>
                <a:ea typeface="Calibri" pitchFamily="34" charset="-122"/>
                <a:cs typeface="Calibri" pitchFamily="34" charset="-120"/>
              </a:rPr>
              <a:t>(at minimum); pattern</a:t>
            </a:r>
            <a:endParaRPr lang="en-US" sz="1200" b="1" dirty="0"/>
          </a:p>
          <a:p>
            <a:pPr marL="0" indent="0" algn="ctr">
              <a:buNone/>
            </a:pPr>
            <a:r>
              <a:rPr lang="en-US" sz="1200" b="1" dirty="0">
                <a:solidFill>
                  <a:srgbClr val="333333"/>
                </a:solidFill>
                <a:latin typeface="Calibri" pitchFamily="34" charset="0"/>
                <a:ea typeface="Calibri" pitchFamily="34" charset="-122"/>
                <a:cs typeface="Calibri" pitchFamily="34" charset="-120"/>
              </a:rPr>
              <a:t>of escalating behavior</a:t>
            </a:r>
            <a:endParaRPr lang="en-US" sz="1200" b="1" dirty="0"/>
          </a:p>
        </p:txBody>
      </p:sp>
      <p:sp>
        <p:nvSpPr>
          <p:cNvPr id="17" name="Text 15"/>
          <p:cNvSpPr/>
          <p:nvPr/>
        </p:nvSpPr>
        <p:spPr>
          <a:xfrm>
            <a:off x="457200" y="4754880"/>
            <a:ext cx="7315200" cy="274320"/>
          </a:xfrm>
          <a:prstGeom prst="rect">
            <a:avLst/>
          </a:prstGeom>
          <a:noFill/>
          <a:ln/>
        </p:spPr>
        <p:txBody>
          <a:bodyPr wrap="square" rtlCol="0" anchor="ctr"/>
          <a:lstStyle/>
          <a:p>
            <a:pPr marL="0" indent="0">
              <a:buNone/>
            </a:pPr>
            <a:r>
              <a:rPr lang="en-US" sz="800" dirty="0">
                <a:solidFill>
                  <a:srgbClr val="999999"/>
                </a:solidFill>
                <a:latin typeface="Calibri" pitchFamily="34" charset="0"/>
                <a:ea typeface="Calibri" pitchFamily="34" charset="-122"/>
                <a:cs typeface="Calibri" pitchFamily="34" charset="-120"/>
              </a:rPr>
              <a:t>Jackson Lewis P.C. </a:t>
            </a:r>
            <a:endParaRPr lang="en-US" sz="800" dirty="0"/>
          </a:p>
        </p:txBody>
      </p:sp>
      <p:sp>
        <p:nvSpPr>
          <p:cNvPr id="18" name="Text 16"/>
          <p:cNvSpPr/>
          <p:nvPr/>
        </p:nvSpPr>
        <p:spPr>
          <a:xfrm>
            <a:off x="8412480" y="4754880"/>
            <a:ext cx="457200" cy="274320"/>
          </a:xfrm>
          <a:prstGeom prst="rect">
            <a:avLst/>
          </a:prstGeom>
          <a:noFill/>
          <a:ln/>
        </p:spPr>
        <p:txBody>
          <a:bodyPr wrap="square" rtlCol="0" anchor="ctr"/>
          <a:lstStyle/>
          <a:p>
            <a:pPr marL="0" indent="0" algn="r">
              <a:buNone/>
            </a:pPr>
            <a:r>
              <a:rPr lang="en-US" sz="800" dirty="0">
                <a:solidFill>
                  <a:srgbClr val="999999"/>
                </a:solidFill>
                <a:latin typeface="Calibri" pitchFamily="34" charset="0"/>
                <a:ea typeface="Calibri" pitchFamily="34" charset="-122"/>
                <a:cs typeface="Calibri" pitchFamily="34" charset="-120"/>
              </a:rPr>
              <a:t>13</a:t>
            </a:r>
            <a:endParaRPr lang="en-US" sz="800" dirty="0"/>
          </a:p>
        </p:txBody>
      </p:sp>
      <p:sp>
        <p:nvSpPr>
          <p:cNvPr id="19" name="Content Placeholder 2">
            <a:extLst>
              <a:ext uri="{FF2B5EF4-FFF2-40B4-BE49-F238E27FC236}">
                <a16:creationId xmlns:a16="http://schemas.microsoft.com/office/drawing/2014/main" id="{2D10011A-D3CA-907B-7E65-B2131B0D34B7}"/>
              </a:ext>
            </a:extLst>
          </p:cNvPr>
          <p:cNvSpPr txBox="1">
            <a:spLocks/>
          </p:cNvSpPr>
          <p:nvPr/>
        </p:nvSpPr>
        <p:spPr>
          <a:xfrm>
            <a:off x="1029685" y="1746369"/>
            <a:ext cx="2030655" cy="1416283"/>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endParaRPr lang="en-US" sz="12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Shape 0"/>
          <p:cNvSpPr/>
          <p:nvPr/>
        </p:nvSpPr>
        <p:spPr>
          <a:xfrm>
            <a:off x="0" y="0"/>
            <a:ext cx="9144000" cy="73152"/>
          </a:xfrm>
          <a:prstGeom prst="rect">
            <a:avLst/>
          </a:prstGeom>
          <a:solidFill>
            <a:srgbClr val="2D1048"/>
          </a:solidFill>
          <a:ln/>
        </p:spPr>
        <p:txBody>
          <a:bodyPr/>
          <a:lstStyle/>
          <a:p>
            <a:endParaRPr lang="en-US" dirty="0"/>
          </a:p>
        </p:txBody>
      </p:sp>
      <p:sp>
        <p:nvSpPr>
          <p:cNvPr id="3" name="Text 1"/>
          <p:cNvSpPr/>
          <p:nvPr/>
        </p:nvSpPr>
        <p:spPr>
          <a:xfrm>
            <a:off x="457200" y="274320"/>
            <a:ext cx="8475092" cy="640080"/>
          </a:xfrm>
          <a:prstGeom prst="rect">
            <a:avLst/>
          </a:prstGeom>
          <a:noFill/>
          <a:ln/>
        </p:spPr>
        <p:txBody>
          <a:bodyPr wrap="square" rtlCol="0" anchor="ctr"/>
          <a:lstStyle/>
          <a:p>
            <a:pPr marL="0" indent="0">
              <a:buNone/>
            </a:pPr>
            <a:r>
              <a:rPr lang="en-US" sz="2400" b="1" dirty="0">
                <a:solidFill>
                  <a:srgbClr val="2D1048"/>
                </a:solidFill>
                <a:latin typeface="Georgia" pitchFamily="34" charset="0"/>
                <a:ea typeface="Georgia" pitchFamily="34" charset="-122"/>
                <a:cs typeface="Georgia" pitchFamily="34" charset="-120"/>
              </a:rPr>
              <a:t>Defining the Scope: Your Policy Is Your Playbook</a:t>
            </a:r>
            <a:endParaRPr lang="en-US" sz="2400" dirty="0"/>
          </a:p>
        </p:txBody>
      </p:sp>
      <p:sp>
        <p:nvSpPr>
          <p:cNvPr id="4" name="Text 2"/>
          <p:cNvSpPr/>
          <p:nvPr/>
        </p:nvSpPr>
        <p:spPr>
          <a:xfrm>
            <a:off x="731520" y="1054713"/>
            <a:ext cx="7680960" cy="1899520"/>
          </a:xfrm>
          <a:prstGeom prst="rect">
            <a:avLst/>
          </a:prstGeom>
          <a:noFill/>
          <a:ln/>
        </p:spPr>
        <p:txBody>
          <a:bodyPr wrap="square" rtlCol="0" anchor="ctr"/>
          <a:lstStyle/>
          <a:p>
            <a:r>
              <a:rPr lang="en-US" sz="1400" b="1" dirty="0"/>
              <a:t>Your Employee Handbook &amp; Code of Conduct = Your Standard</a:t>
            </a:r>
            <a:endParaRPr lang="en-US" sz="1400" dirty="0"/>
          </a:p>
          <a:p>
            <a:pPr marL="285750" lvl="0" indent="-285750">
              <a:buFont typeface="Arial" panose="020B0604020202020204" pitchFamily="34" charset="0"/>
              <a:buChar char="•"/>
            </a:pPr>
            <a:r>
              <a:rPr lang="en-US" sz="1400" dirty="0"/>
              <a:t>You are not a judge or jury — you are a fact-finder</a:t>
            </a:r>
          </a:p>
          <a:p>
            <a:pPr marL="285750" lvl="0" indent="-285750">
              <a:buFont typeface="Arial" panose="020B0604020202020204" pitchFamily="34" charset="0"/>
              <a:buChar char="•"/>
            </a:pPr>
            <a:r>
              <a:rPr lang="en-US" sz="1400" dirty="0"/>
              <a:t>You are measuring behavior against the company’s own written expectations, not a legal textbook</a:t>
            </a:r>
          </a:p>
          <a:p>
            <a:pPr marL="285750" lvl="0" indent="-285750">
              <a:buFont typeface="Arial" panose="020B0604020202020204" pitchFamily="34" charset="0"/>
              <a:buChar char="•"/>
            </a:pPr>
            <a:r>
              <a:rPr lang="en-US" sz="1400" dirty="0"/>
              <a:t>If the handbook says “treat colleagues with dignity and respect,” that’s your yardstick</a:t>
            </a:r>
          </a:p>
          <a:p>
            <a:pPr marL="285750" lvl="0" indent="-285750">
              <a:buFont typeface="Arial" panose="020B0604020202020204" pitchFamily="34" charset="0"/>
              <a:buChar char="•"/>
            </a:pPr>
            <a:r>
              <a:rPr lang="en-US" sz="1400" dirty="0"/>
              <a:t>If the Code of Conduct says “abusive, threatening, or intimidating behavior is prohibited,” that’s your rule</a:t>
            </a:r>
          </a:p>
          <a:p>
            <a:pPr>
              <a:spcAft>
                <a:spcPts val="400"/>
              </a:spcAft>
              <a:buSzPct val="100000"/>
            </a:pPr>
            <a:r>
              <a:rPr lang="en-US" sz="1300" dirty="0"/>
              <a:t> </a:t>
            </a:r>
          </a:p>
        </p:txBody>
      </p:sp>
      <p:sp>
        <p:nvSpPr>
          <p:cNvPr id="5" name="Shape 3"/>
          <p:cNvSpPr/>
          <p:nvPr/>
        </p:nvSpPr>
        <p:spPr>
          <a:xfrm>
            <a:off x="731520" y="3094546"/>
            <a:ext cx="7680960" cy="1294574"/>
          </a:xfrm>
          <a:prstGeom prst="roundRect">
            <a:avLst>
              <a:gd name="adj" fmla="val 6250"/>
            </a:avLst>
          </a:prstGeom>
          <a:solidFill>
            <a:srgbClr val="FFF3E0"/>
          </a:solidFill>
          <a:ln/>
        </p:spPr>
        <p:txBody>
          <a:bodyPr/>
          <a:lstStyle/>
          <a:p>
            <a:endParaRPr lang="en-US" dirty="0"/>
          </a:p>
        </p:txBody>
      </p:sp>
      <p:sp>
        <p:nvSpPr>
          <p:cNvPr id="6" name="Text 4"/>
          <p:cNvSpPr/>
          <p:nvPr/>
        </p:nvSpPr>
        <p:spPr>
          <a:xfrm>
            <a:off x="914400" y="3094546"/>
            <a:ext cx="7315200" cy="1248854"/>
          </a:xfrm>
          <a:prstGeom prst="rect">
            <a:avLst/>
          </a:prstGeom>
          <a:noFill/>
          <a:ln/>
        </p:spPr>
        <p:txBody>
          <a:bodyPr wrap="square" rtlCol="0" anchor="ctr"/>
          <a:lstStyle/>
          <a:p>
            <a:pPr marL="0" indent="0">
              <a:buNone/>
            </a:pPr>
            <a:r>
              <a:rPr lang="en-US" sz="1600" dirty="0">
                <a:solidFill>
                  <a:srgbClr val="E65100"/>
                </a:solidFill>
                <a:latin typeface="Calibri" pitchFamily="34" charset="0"/>
                <a:ea typeface="Calibri" pitchFamily="34" charset="-122"/>
                <a:cs typeface="Calibri" pitchFamily="34" charset="-120"/>
              </a:rPr>
              <a:t>Scope: Whether Kevin’s behavior violate the company’s policies on workplace conduct — specifically, the expectations around respectful communication, professionalism, and appropriate management behavior?</a:t>
            </a:r>
            <a:endParaRPr lang="en-US" sz="1600" dirty="0"/>
          </a:p>
        </p:txBody>
      </p:sp>
      <p:sp>
        <p:nvSpPr>
          <p:cNvPr id="7" name="Text 5"/>
          <p:cNvSpPr/>
          <p:nvPr/>
        </p:nvSpPr>
        <p:spPr>
          <a:xfrm>
            <a:off x="457200" y="4754880"/>
            <a:ext cx="7315200" cy="274320"/>
          </a:xfrm>
          <a:prstGeom prst="rect">
            <a:avLst/>
          </a:prstGeom>
          <a:noFill/>
          <a:ln/>
        </p:spPr>
        <p:txBody>
          <a:bodyPr wrap="square" rtlCol="0" anchor="ctr"/>
          <a:lstStyle/>
          <a:p>
            <a:pPr marL="0" indent="0">
              <a:buNone/>
            </a:pPr>
            <a:r>
              <a:rPr lang="en-US" sz="800" dirty="0">
                <a:solidFill>
                  <a:srgbClr val="999999"/>
                </a:solidFill>
                <a:latin typeface="Calibri" pitchFamily="34" charset="0"/>
                <a:ea typeface="Calibri" pitchFamily="34" charset="-122"/>
                <a:cs typeface="Calibri" pitchFamily="34" charset="-120"/>
              </a:rPr>
              <a:t>Jackson Lewis P.C. </a:t>
            </a:r>
            <a:endParaRPr lang="en-US" sz="800" dirty="0"/>
          </a:p>
        </p:txBody>
      </p:sp>
      <p:sp>
        <p:nvSpPr>
          <p:cNvPr id="8" name="Text 6"/>
          <p:cNvSpPr/>
          <p:nvPr/>
        </p:nvSpPr>
        <p:spPr>
          <a:xfrm>
            <a:off x="8412480" y="4754880"/>
            <a:ext cx="457200" cy="274320"/>
          </a:xfrm>
          <a:prstGeom prst="rect">
            <a:avLst/>
          </a:prstGeom>
          <a:noFill/>
          <a:ln/>
        </p:spPr>
        <p:txBody>
          <a:bodyPr wrap="square" rtlCol="0" anchor="ctr"/>
          <a:lstStyle/>
          <a:p>
            <a:pPr marL="0" indent="0" algn="r">
              <a:buNone/>
            </a:pPr>
            <a:r>
              <a:rPr lang="en-US" sz="800" dirty="0">
                <a:solidFill>
                  <a:srgbClr val="999999"/>
                </a:solidFill>
                <a:latin typeface="Calibri" pitchFamily="34" charset="0"/>
                <a:ea typeface="Calibri" pitchFamily="34" charset="-122"/>
                <a:cs typeface="Calibri" pitchFamily="34" charset="-120"/>
              </a:rPr>
              <a:t>14</a:t>
            </a:r>
            <a:endParaRPr lang="en-US" sz="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Shape 0"/>
          <p:cNvSpPr/>
          <p:nvPr/>
        </p:nvSpPr>
        <p:spPr>
          <a:xfrm>
            <a:off x="0" y="0"/>
            <a:ext cx="9144000" cy="73152"/>
          </a:xfrm>
          <a:prstGeom prst="rect">
            <a:avLst/>
          </a:prstGeom>
          <a:solidFill>
            <a:srgbClr val="2D1048"/>
          </a:solidFill>
          <a:ln/>
        </p:spPr>
        <p:txBody>
          <a:bodyPr/>
          <a:lstStyle/>
          <a:p>
            <a:endParaRPr lang="en-US" dirty="0"/>
          </a:p>
        </p:txBody>
      </p:sp>
      <p:sp>
        <p:nvSpPr>
          <p:cNvPr id="3" name="Text 1"/>
          <p:cNvSpPr/>
          <p:nvPr/>
        </p:nvSpPr>
        <p:spPr>
          <a:xfrm>
            <a:off x="457200" y="274320"/>
            <a:ext cx="8229600" cy="640080"/>
          </a:xfrm>
          <a:prstGeom prst="rect">
            <a:avLst/>
          </a:prstGeom>
          <a:noFill/>
          <a:ln/>
        </p:spPr>
        <p:txBody>
          <a:bodyPr wrap="square" rtlCol="0" anchor="ctr"/>
          <a:lstStyle/>
          <a:p>
            <a:pPr marL="0" indent="0">
              <a:buNone/>
            </a:pPr>
            <a:r>
              <a:rPr lang="en-US" sz="2600" b="1" dirty="0">
                <a:solidFill>
                  <a:srgbClr val="2D1048"/>
                </a:solidFill>
                <a:latin typeface="Georgia" pitchFamily="34" charset="0"/>
                <a:ea typeface="Georgia" pitchFamily="34" charset="-122"/>
                <a:cs typeface="Georgia" pitchFamily="34" charset="-120"/>
              </a:rPr>
              <a:t>Step 5: Prepare the Investigation Plan</a:t>
            </a:r>
            <a:endParaRPr lang="en-US" sz="2600" dirty="0"/>
          </a:p>
        </p:txBody>
      </p:sp>
      <p:sp>
        <p:nvSpPr>
          <p:cNvPr id="4" name="Text 2"/>
          <p:cNvSpPr/>
          <p:nvPr/>
        </p:nvSpPr>
        <p:spPr>
          <a:xfrm>
            <a:off x="731520" y="1005840"/>
            <a:ext cx="3840480" cy="365760"/>
          </a:xfrm>
          <a:prstGeom prst="rect">
            <a:avLst/>
          </a:prstGeom>
          <a:noFill/>
          <a:ln/>
        </p:spPr>
        <p:txBody>
          <a:bodyPr wrap="square" rtlCol="0" anchor="ctr"/>
          <a:lstStyle/>
          <a:p>
            <a:pPr marL="0" indent="0">
              <a:buNone/>
            </a:pPr>
            <a:r>
              <a:rPr lang="en-US" sz="1300" b="1" dirty="0">
                <a:solidFill>
                  <a:srgbClr val="6B1D3B"/>
                </a:solidFill>
                <a:latin typeface="Calibri" pitchFamily="34" charset="0"/>
                <a:ea typeface="Calibri" pitchFamily="34" charset="-122"/>
                <a:cs typeface="Calibri" pitchFamily="34" charset="-120"/>
              </a:rPr>
              <a:t>Documents to Review:</a:t>
            </a:r>
            <a:endParaRPr lang="en-US" sz="1300" dirty="0"/>
          </a:p>
        </p:txBody>
      </p:sp>
      <p:sp>
        <p:nvSpPr>
          <p:cNvPr id="5" name="Text 3"/>
          <p:cNvSpPr/>
          <p:nvPr/>
        </p:nvSpPr>
        <p:spPr>
          <a:xfrm>
            <a:off x="731520" y="1371600"/>
            <a:ext cx="3083735" cy="2344558"/>
          </a:xfrm>
          <a:prstGeom prst="rect">
            <a:avLst/>
          </a:prstGeom>
          <a:noFill/>
          <a:ln/>
        </p:spPr>
        <p:txBody>
          <a:bodyPr wrap="square" rtlCol="0" anchor="ctr"/>
          <a:lstStyle/>
          <a:p>
            <a:pPr marL="342900" indent="-342900">
              <a:spcAft>
                <a:spcPts val="300"/>
              </a:spcAft>
              <a:buSzPct val="100000"/>
              <a:buChar char="•"/>
            </a:pPr>
            <a:r>
              <a:rPr lang="en-US" sz="1200" dirty="0">
                <a:solidFill>
                  <a:srgbClr val="333333"/>
                </a:solidFill>
                <a:latin typeface="Calibri" pitchFamily="34" charset="0"/>
                <a:ea typeface="Calibri" pitchFamily="34" charset="-122"/>
                <a:cs typeface="Calibri" pitchFamily="34" charset="-120"/>
              </a:rPr>
              <a:t>Complaint – Jordan’s text messages</a:t>
            </a:r>
            <a:endParaRPr lang="en-US" sz="1200" dirty="0"/>
          </a:p>
          <a:p>
            <a:pPr marL="342900" indent="-342900">
              <a:spcAft>
                <a:spcPts val="300"/>
              </a:spcAft>
              <a:buSzPct val="100000"/>
              <a:buChar char="•"/>
            </a:pPr>
            <a:r>
              <a:rPr lang="en-US" sz="1200" dirty="0">
                <a:solidFill>
                  <a:srgbClr val="333333"/>
                </a:solidFill>
                <a:latin typeface="Calibri" pitchFamily="34" charset="0"/>
                <a:ea typeface="Calibri" pitchFamily="34" charset="-122"/>
                <a:cs typeface="Calibri" pitchFamily="34" charset="-120"/>
              </a:rPr>
              <a:t>Policies, procedures, handbooks</a:t>
            </a:r>
          </a:p>
          <a:p>
            <a:pPr marL="342900" indent="-342900">
              <a:spcAft>
                <a:spcPts val="300"/>
              </a:spcAft>
              <a:buSzPct val="100000"/>
              <a:buChar char="•"/>
            </a:pPr>
            <a:r>
              <a:rPr lang="en-US" sz="1200" dirty="0">
                <a:solidFill>
                  <a:srgbClr val="333333"/>
                </a:solidFill>
                <a:latin typeface="Calibri" pitchFamily="34" charset="0"/>
                <a:ea typeface="Calibri" pitchFamily="34" charset="-122"/>
                <a:cs typeface="Calibri" pitchFamily="34" charset="-120"/>
              </a:rPr>
              <a:t>Organizational chart </a:t>
            </a:r>
          </a:p>
          <a:p>
            <a:pPr marL="342900" indent="-342900">
              <a:spcAft>
                <a:spcPts val="300"/>
              </a:spcAft>
              <a:buSzPct val="100000"/>
              <a:buChar char="•"/>
            </a:pPr>
            <a:r>
              <a:rPr lang="en-US" sz="1200" dirty="0">
                <a:solidFill>
                  <a:srgbClr val="333333"/>
                </a:solidFill>
                <a:latin typeface="Calibri" pitchFamily="34" charset="0"/>
                <a:ea typeface="Calibri" pitchFamily="34" charset="-122"/>
                <a:cs typeface="Calibri" pitchFamily="34" charset="-120"/>
              </a:rPr>
              <a:t>Electronic data (emails, text messages, voice messages, other communications) </a:t>
            </a:r>
          </a:p>
          <a:p>
            <a:pPr marL="800100" lvl="1" indent="-342900">
              <a:spcAft>
                <a:spcPts val="300"/>
              </a:spcAft>
              <a:buSzPct val="100000"/>
              <a:buChar char="•"/>
            </a:pPr>
            <a:r>
              <a:rPr lang="en-US" sz="1200" dirty="0">
                <a:solidFill>
                  <a:srgbClr val="333333"/>
                </a:solidFill>
                <a:latin typeface="Calibri" pitchFamily="34" charset="0"/>
                <a:ea typeface="Calibri" pitchFamily="34" charset="-122"/>
                <a:cs typeface="Calibri" pitchFamily="34" charset="-120"/>
              </a:rPr>
              <a:t>Potential examples of emails where Kevin berated team</a:t>
            </a:r>
            <a:endParaRPr lang="en-US" sz="1200" dirty="0"/>
          </a:p>
          <a:p>
            <a:pPr marL="342900" indent="-342900">
              <a:spcAft>
                <a:spcPts val="300"/>
              </a:spcAft>
              <a:buSzPct val="100000"/>
              <a:buChar char="•"/>
            </a:pPr>
            <a:r>
              <a:rPr lang="en-US" sz="1200" dirty="0">
                <a:solidFill>
                  <a:srgbClr val="333333"/>
                </a:solidFill>
                <a:latin typeface="Calibri" pitchFamily="34" charset="0"/>
                <a:ea typeface="Calibri" pitchFamily="34" charset="-122"/>
                <a:cs typeface="Calibri" pitchFamily="34" charset="-120"/>
              </a:rPr>
              <a:t>Transfer requests (3 employees)</a:t>
            </a:r>
            <a:endParaRPr lang="en-US" sz="1200" dirty="0"/>
          </a:p>
          <a:p>
            <a:pPr marL="342900" indent="-342900">
              <a:spcAft>
                <a:spcPts val="300"/>
              </a:spcAft>
              <a:buSzPct val="100000"/>
              <a:buChar char="•"/>
            </a:pPr>
            <a:r>
              <a:rPr lang="en-US" sz="1200" dirty="0">
                <a:solidFill>
                  <a:srgbClr val="333333"/>
                </a:solidFill>
                <a:latin typeface="Calibri" pitchFamily="34" charset="0"/>
                <a:ea typeface="Calibri" pitchFamily="34" charset="-122"/>
                <a:cs typeface="Calibri" pitchFamily="34" charset="-120"/>
              </a:rPr>
              <a:t>Meeting calendars / agendas</a:t>
            </a:r>
            <a:endParaRPr lang="en-US" sz="1200" dirty="0"/>
          </a:p>
          <a:p>
            <a:pPr marL="342900" indent="-342900">
              <a:spcAft>
                <a:spcPts val="300"/>
              </a:spcAft>
              <a:buSzPct val="100000"/>
              <a:buChar char="•"/>
            </a:pPr>
            <a:r>
              <a:rPr lang="en-US" sz="1200" dirty="0">
                <a:solidFill>
                  <a:srgbClr val="333333"/>
                </a:solidFill>
                <a:latin typeface="Calibri" pitchFamily="34" charset="0"/>
                <a:ea typeface="Calibri" pitchFamily="34" charset="-122"/>
                <a:cs typeface="Calibri" pitchFamily="34" charset="-120"/>
              </a:rPr>
              <a:t>Performance reviews Kevin wrote</a:t>
            </a:r>
            <a:endParaRPr lang="en-US" sz="1200" dirty="0"/>
          </a:p>
          <a:p>
            <a:pPr marL="342900" indent="-342900">
              <a:spcAft>
                <a:spcPts val="300"/>
              </a:spcAft>
              <a:buSzPct val="100000"/>
              <a:buChar char="•"/>
            </a:pPr>
            <a:r>
              <a:rPr lang="en-US" sz="1200" dirty="0">
                <a:solidFill>
                  <a:srgbClr val="333333"/>
                </a:solidFill>
                <a:latin typeface="Calibri" pitchFamily="34" charset="0"/>
                <a:ea typeface="Calibri" pitchFamily="34" charset="-122"/>
                <a:cs typeface="Calibri" pitchFamily="34" charset="-120"/>
              </a:rPr>
              <a:t>Prior complaints about Kevin</a:t>
            </a:r>
            <a:endParaRPr lang="en-US" sz="1200" dirty="0"/>
          </a:p>
        </p:txBody>
      </p:sp>
      <p:sp>
        <p:nvSpPr>
          <p:cNvPr id="6" name="Text 4"/>
          <p:cNvSpPr/>
          <p:nvPr/>
        </p:nvSpPr>
        <p:spPr>
          <a:xfrm>
            <a:off x="4846320" y="1005840"/>
            <a:ext cx="3840480" cy="365760"/>
          </a:xfrm>
          <a:prstGeom prst="rect">
            <a:avLst/>
          </a:prstGeom>
          <a:noFill/>
          <a:ln/>
        </p:spPr>
        <p:txBody>
          <a:bodyPr wrap="square" rtlCol="0" anchor="ctr"/>
          <a:lstStyle/>
          <a:p>
            <a:pPr marL="0" indent="0">
              <a:buNone/>
            </a:pPr>
            <a:r>
              <a:rPr lang="en-US" sz="1300" b="1" dirty="0">
                <a:solidFill>
                  <a:srgbClr val="6B1D3B"/>
                </a:solidFill>
                <a:latin typeface="Calibri" pitchFamily="34" charset="0"/>
                <a:ea typeface="Calibri" pitchFamily="34" charset="-122"/>
                <a:cs typeface="Calibri" pitchFamily="34" charset="-120"/>
              </a:rPr>
              <a:t>Witnesses to Interview:</a:t>
            </a:r>
            <a:endParaRPr lang="en-US" sz="1300" dirty="0"/>
          </a:p>
        </p:txBody>
      </p:sp>
      <p:sp>
        <p:nvSpPr>
          <p:cNvPr id="7" name="Text 5"/>
          <p:cNvSpPr/>
          <p:nvPr/>
        </p:nvSpPr>
        <p:spPr>
          <a:xfrm>
            <a:off x="4846320" y="1350338"/>
            <a:ext cx="3566160" cy="1568264"/>
          </a:xfrm>
          <a:prstGeom prst="rect">
            <a:avLst/>
          </a:prstGeom>
          <a:noFill/>
          <a:ln/>
        </p:spPr>
        <p:txBody>
          <a:bodyPr wrap="square" rtlCol="0" anchor="ctr"/>
          <a:lstStyle/>
          <a:p>
            <a:pPr marL="342900" indent="-342900">
              <a:spcAft>
                <a:spcPts val="300"/>
              </a:spcAft>
              <a:buSzPct val="100000"/>
              <a:buChar char="•"/>
            </a:pPr>
            <a:r>
              <a:rPr lang="en-US" sz="1200" dirty="0">
                <a:solidFill>
                  <a:srgbClr val="333333"/>
                </a:solidFill>
                <a:latin typeface="Calibri" pitchFamily="34" charset="0"/>
                <a:ea typeface="Calibri" pitchFamily="34" charset="-122"/>
                <a:cs typeface="Calibri" pitchFamily="34" charset="-120"/>
              </a:rPr>
              <a:t>Jordan Rivera (Complainant) — Typically first</a:t>
            </a:r>
            <a:endParaRPr lang="en-US" sz="1200" dirty="0"/>
          </a:p>
          <a:p>
            <a:pPr marL="342900" indent="-342900">
              <a:spcAft>
                <a:spcPts val="300"/>
              </a:spcAft>
              <a:buSzPct val="100000"/>
              <a:buChar char="•"/>
            </a:pPr>
            <a:r>
              <a:rPr lang="en-US" sz="1200" dirty="0">
                <a:solidFill>
                  <a:srgbClr val="333333"/>
                </a:solidFill>
                <a:latin typeface="Calibri" pitchFamily="34" charset="0"/>
                <a:ea typeface="Calibri" pitchFamily="34" charset="-122"/>
                <a:cs typeface="Calibri" pitchFamily="34" charset="-120"/>
              </a:rPr>
              <a:t>3 employees who requested transfers</a:t>
            </a:r>
            <a:endParaRPr lang="en-US" sz="1200" dirty="0"/>
          </a:p>
          <a:p>
            <a:pPr marL="342900" indent="-342900">
              <a:spcAft>
                <a:spcPts val="300"/>
              </a:spcAft>
              <a:buSzPct val="100000"/>
              <a:buChar char="•"/>
            </a:pPr>
            <a:r>
              <a:rPr lang="en-US" sz="1200" dirty="0">
                <a:solidFill>
                  <a:srgbClr val="333333"/>
                </a:solidFill>
                <a:latin typeface="Calibri" pitchFamily="34" charset="0"/>
                <a:ea typeface="Calibri" pitchFamily="34" charset="-122"/>
                <a:cs typeface="Calibri" pitchFamily="34" charset="-120"/>
              </a:rPr>
              <a:t>Other team members present in meetings</a:t>
            </a:r>
            <a:endParaRPr lang="en-US" sz="1200" dirty="0"/>
          </a:p>
          <a:p>
            <a:pPr marL="342900" indent="-342900">
              <a:spcAft>
                <a:spcPts val="300"/>
              </a:spcAft>
              <a:buSzPct val="100000"/>
              <a:buChar char="•"/>
            </a:pPr>
            <a:r>
              <a:rPr lang="en-US" sz="1200" dirty="0">
                <a:solidFill>
                  <a:srgbClr val="333333"/>
                </a:solidFill>
                <a:latin typeface="Calibri" pitchFamily="34" charset="0"/>
                <a:ea typeface="Calibri" pitchFamily="34" charset="-122"/>
                <a:cs typeface="Calibri" pitchFamily="34" charset="-120"/>
              </a:rPr>
              <a:t>Kevin’s supervisor</a:t>
            </a:r>
            <a:endParaRPr lang="en-US" sz="1200" dirty="0"/>
          </a:p>
          <a:p>
            <a:pPr marL="342900" indent="-342900">
              <a:spcAft>
                <a:spcPts val="300"/>
              </a:spcAft>
              <a:buSzPct val="100000"/>
              <a:buChar char="•"/>
            </a:pPr>
            <a:r>
              <a:rPr lang="en-US" sz="1200" dirty="0">
                <a:solidFill>
                  <a:srgbClr val="333333"/>
                </a:solidFill>
                <a:latin typeface="Calibri" pitchFamily="34" charset="0"/>
                <a:ea typeface="Calibri" pitchFamily="34" charset="-122"/>
                <a:cs typeface="Calibri" pitchFamily="34" charset="-120"/>
              </a:rPr>
              <a:t>Kevin Marshall (Subject) — Typically last</a:t>
            </a:r>
            <a:endParaRPr lang="en-US" sz="1200" dirty="0"/>
          </a:p>
        </p:txBody>
      </p:sp>
      <p:sp>
        <p:nvSpPr>
          <p:cNvPr id="8" name="Shape 6"/>
          <p:cNvSpPr/>
          <p:nvPr/>
        </p:nvSpPr>
        <p:spPr>
          <a:xfrm>
            <a:off x="731520" y="3931920"/>
            <a:ext cx="7680960" cy="548640"/>
          </a:xfrm>
          <a:prstGeom prst="roundRect">
            <a:avLst>
              <a:gd name="adj" fmla="val 8333"/>
            </a:avLst>
          </a:prstGeom>
          <a:solidFill>
            <a:srgbClr val="F3E8FF"/>
          </a:solidFill>
          <a:ln/>
        </p:spPr>
        <p:txBody>
          <a:bodyPr/>
          <a:lstStyle/>
          <a:p>
            <a:endParaRPr lang="en-US" dirty="0"/>
          </a:p>
        </p:txBody>
      </p:sp>
      <p:sp>
        <p:nvSpPr>
          <p:cNvPr id="9" name="Text 7"/>
          <p:cNvSpPr/>
          <p:nvPr/>
        </p:nvSpPr>
        <p:spPr>
          <a:xfrm>
            <a:off x="914400" y="3931920"/>
            <a:ext cx="7315200" cy="548640"/>
          </a:xfrm>
          <a:prstGeom prst="rect">
            <a:avLst/>
          </a:prstGeom>
          <a:noFill/>
          <a:ln/>
        </p:spPr>
        <p:txBody>
          <a:bodyPr wrap="square" rtlCol="0" anchor="ctr"/>
          <a:lstStyle/>
          <a:p>
            <a:pPr marL="0" indent="0">
              <a:buNone/>
            </a:pPr>
            <a:r>
              <a:rPr lang="en-US" sz="1200" b="1" dirty="0">
                <a:solidFill>
                  <a:srgbClr val="2D1048"/>
                </a:solidFill>
                <a:latin typeface="Calibri" pitchFamily="34" charset="0"/>
                <a:ea typeface="Calibri" pitchFamily="34" charset="-122"/>
                <a:cs typeface="Calibri" pitchFamily="34" charset="-120"/>
              </a:rPr>
              <a:t>Interview order: Complainant  &gt;  Corroborating Witnesses  &gt;  Subject</a:t>
            </a:r>
            <a:endParaRPr lang="en-US" sz="1200" dirty="0"/>
          </a:p>
        </p:txBody>
      </p:sp>
      <p:sp>
        <p:nvSpPr>
          <p:cNvPr id="10" name="Text 8"/>
          <p:cNvSpPr/>
          <p:nvPr/>
        </p:nvSpPr>
        <p:spPr>
          <a:xfrm>
            <a:off x="457200" y="4754880"/>
            <a:ext cx="7315200" cy="274320"/>
          </a:xfrm>
          <a:prstGeom prst="rect">
            <a:avLst/>
          </a:prstGeom>
          <a:noFill/>
          <a:ln/>
        </p:spPr>
        <p:txBody>
          <a:bodyPr wrap="square" rtlCol="0" anchor="ctr"/>
          <a:lstStyle/>
          <a:p>
            <a:pPr marL="0" indent="0">
              <a:buNone/>
            </a:pPr>
            <a:r>
              <a:rPr lang="en-US" sz="800" dirty="0">
                <a:solidFill>
                  <a:srgbClr val="999999"/>
                </a:solidFill>
                <a:latin typeface="Calibri" pitchFamily="34" charset="0"/>
                <a:ea typeface="Calibri" pitchFamily="34" charset="-122"/>
                <a:cs typeface="Calibri" pitchFamily="34" charset="-120"/>
              </a:rPr>
              <a:t>Jackson Lewis P.C. </a:t>
            </a:r>
            <a:endParaRPr lang="en-US" sz="800" dirty="0"/>
          </a:p>
        </p:txBody>
      </p:sp>
      <p:sp>
        <p:nvSpPr>
          <p:cNvPr id="11" name="Text 9"/>
          <p:cNvSpPr/>
          <p:nvPr/>
        </p:nvSpPr>
        <p:spPr>
          <a:xfrm>
            <a:off x="8412480" y="4754880"/>
            <a:ext cx="457200" cy="274320"/>
          </a:xfrm>
          <a:prstGeom prst="rect">
            <a:avLst/>
          </a:prstGeom>
          <a:noFill/>
          <a:ln/>
        </p:spPr>
        <p:txBody>
          <a:bodyPr wrap="square" rtlCol="0" anchor="ctr"/>
          <a:lstStyle/>
          <a:p>
            <a:pPr marL="0" indent="0" algn="r">
              <a:buNone/>
            </a:pPr>
            <a:r>
              <a:rPr lang="en-US" sz="800" dirty="0">
                <a:solidFill>
                  <a:srgbClr val="999999"/>
                </a:solidFill>
                <a:latin typeface="Calibri" pitchFamily="34" charset="0"/>
                <a:ea typeface="Calibri" pitchFamily="34" charset="-122"/>
                <a:cs typeface="Calibri" pitchFamily="34" charset="-120"/>
              </a:rPr>
              <a:t>15</a:t>
            </a:r>
            <a:endParaRPr lang="en-US" sz="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Shape 0"/>
          <p:cNvSpPr/>
          <p:nvPr/>
        </p:nvSpPr>
        <p:spPr>
          <a:xfrm>
            <a:off x="0" y="0"/>
            <a:ext cx="9144000" cy="73152"/>
          </a:xfrm>
          <a:prstGeom prst="rect">
            <a:avLst/>
          </a:prstGeom>
          <a:solidFill>
            <a:srgbClr val="2D1048"/>
          </a:solidFill>
          <a:ln/>
        </p:spPr>
        <p:txBody>
          <a:bodyPr/>
          <a:lstStyle/>
          <a:p>
            <a:endParaRPr lang="en-US" dirty="0"/>
          </a:p>
        </p:txBody>
      </p:sp>
      <p:sp>
        <p:nvSpPr>
          <p:cNvPr id="3" name="Text 1"/>
          <p:cNvSpPr/>
          <p:nvPr/>
        </p:nvSpPr>
        <p:spPr>
          <a:xfrm>
            <a:off x="457200" y="274320"/>
            <a:ext cx="8229600" cy="640080"/>
          </a:xfrm>
          <a:prstGeom prst="rect">
            <a:avLst/>
          </a:prstGeom>
          <a:noFill/>
          <a:ln/>
        </p:spPr>
        <p:txBody>
          <a:bodyPr wrap="square" rtlCol="0" anchor="ctr"/>
          <a:lstStyle/>
          <a:p>
            <a:pPr marL="0" indent="0">
              <a:buNone/>
            </a:pPr>
            <a:r>
              <a:rPr lang="en-US" sz="2600" b="1" dirty="0">
                <a:solidFill>
                  <a:srgbClr val="2D1048"/>
                </a:solidFill>
                <a:latin typeface="Georgia" pitchFamily="34" charset="0"/>
                <a:ea typeface="Georgia" pitchFamily="34" charset="-122"/>
                <a:cs typeface="Georgia" pitchFamily="34" charset="-120"/>
              </a:rPr>
              <a:t>Step 6: Document and Data Review</a:t>
            </a:r>
            <a:endParaRPr lang="en-US" sz="2600" dirty="0"/>
          </a:p>
        </p:txBody>
      </p:sp>
      <p:sp>
        <p:nvSpPr>
          <p:cNvPr id="4" name="Text 2"/>
          <p:cNvSpPr/>
          <p:nvPr/>
        </p:nvSpPr>
        <p:spPr>
          <a:xfrm>
            <a:off x="731520" y="1005840"/>
            <a:ext cx="7680960" cy="1828800"/>
          </a:xfrm>
          <a:prstGeom prst="rect">
            <a:avLst/>
          </a:prstGeom>
          <a:noFill/>
          <a:ln/>
        </p:spPr>
        <p:txBody>
          <a:bodyPr wrap="square" rtlCol="0" anchor="ctr"/>
          <a:lstStyle/>
          <a:p>
            <a:pPr marL="342900" indent="-342900">
              <a:spcAft>
                <a:spcPts val="600"/>
              </a:spcAft>
              <a:buSzPct val="100000"/>
              <a:buChar char="•"/>
            </a:pPr>
            <a:r>
              <a:rPr lang="en-US" sz="1400" dirty="0">
                <a:solidFill>
                  <a:srgbClr val="333333"/>
                </a:solidFill>
                <a:latin typeface="Calibri" pitchFamily="34" charset="0"/>
                <a:ea typeface="Calibri" pitchFamily="34" charset="-122"/>
                <a:cs typeface="Calibri" pitchFamily="34" charset="-120"/>
              </a:rPr>
              <a:t>Review all identified documents systematically</a:t>
            </a:r>
            <a:endParaRPr lang="en-US" sz="1400" dirty="0"/>
          </a:p>
          <a:p>
            <a:pPr marL="342900" indent="-342900">
              <a:spcAft>
                <a:spcPts val="600"/>
              </a:spcAft>
              <a:buSzPct val="100000"/>
              <a:buChar char="•"/>
            </a:pPr>
            <a:r>
              <a:rPr lang="en-US" sz="1400" dirty="0">
                <a:solidFill>
                  <a:srgbClr val="333333"/>
                </a:solidFill>
                <a:latin typeface="Calibri" pitchFamily="34" charset="0"/>
                <a:ea typeface="Calibri" pitchFamily="34" charset="-122"/>
                <a:cs typeface="Calibri" pitchFamily="34" charset="-120"/>
              </a:rPr>
              <a:t>Preserve from destruction (litigation hold)</a:t>
            </a:r>
            <a:endParaRPr lang="en-US" sz="1400" dirty="0"/>
          </a:p>
          <a:p>
            <a:pPr marL="342900" indent="-342900">
              <a:spcAft>
                <a:spcPts val="600"/>
              </a:spcAft>
              <a:buSzPct val="100000"/>
              <a:buChar char="•"/>
            </a:pPr>
            <a:r>
              <a:rPr lang="en-US" sz="1400" dirty="0">
                <a:solidFill>
                  <a:srgbClr val="333333"/>
                </a:solidFill>
                <a:latin typeface="Calibri" pitchFamily="34" charset="0"/>
                <a:ea typeface="Calibri" pitchFamily="34" charset="-122"/>
                <a:cs typeface="Calibri" pitchFamily="34" charset="-120"/>
              </a:rPr>
              <a:t>Create a timeline of events</a:t>
            </a:r>
            <a:endParaRPr lang="en-US" sz="1400" dirty="0"/>
          </a:p>
          <a:p>
            <a:pPr marL="342900" indent="-342900">
              <a:spcAft>
                <a:spcPts val="600"/>
              </a:spcAft>
              <a:buSzPct val="100000"/>
              <a:buChar char="•"/>
            </a:pPr>
            <a:r>
              <a:rPr lang="en-US" sz="1400" dirty="0">
                <a:solidFill>
                  <a:srgbClr val="333333"/>
                </a:solidFill>
                <a:latin typeface="Calibri" pitchFamily="34" charset="0"/>
                <a:ea typeface="Calibri" pitchFamily="34" charset="-122"/>
                <a:cs typeface="Calibri" pitchFamily="34" charset="-120"/>
              </a:rPr>
              <a:t>Note gaps in documentation</a:t>
            </a:r>
            <a:endParaRPr lang="en-US" sz="1400" dirty="0"/>
          </a:p>
          <a:p>
            <a:pPr marL="342900" indent="-342900">
              <a:spcAft>
                <a:spcPts val="600"/>
              </a:spcAft>
              <a:buSzPct val="100000"/>
              <a:buChar char="•"/>
            </a:pPr>
            <a:r>
              <a:rPr lang="en-US" sz="1400" dirty="0">
                <a:solidFill>
                  <a:srgbClr val="333333"/>
                </a:solidFill>
                <a:latin typeface="Calibri" pitchFamily="34" charset="0"/>
                <a:ea typeface="Calibri" pitchFamily="34" charset="-122"/>
                <a:cs typeface="Calibri" pitchFamily="34" charset="-120"/>
              </a:rPr>
              <a:t>Identify corroboration or inconsistencies</a:t>
            </a:r>
            <a:endParaRPr lang="en-US" sz="1400" dirty="0"/>
          </a:p>
        </p:txBody>
      </p:sp>
      <p:sp>
        <p:nvSpPr>
          <p:cNvPr id="5" name="Shape 3"/>
          <p:cNvSpPr/>
          <p:nvPr/>
        </p:nvSpPr>
        <p:spPr>
          <a:xfrm>
            <a:off x="731520" y="3017520"/>
            <a:ext cx="7680960" cy="1371600"/>
          </a:xfrm>
          <a:prstGeom prst="roundRect">
            <a:avLst>
              <a:gd name="adj" fmla="val 5333"/>
            </a:avLst>
          </a:prstGeom>
          <a:solidFill>
            <a:srgbClr val="F3E8FF"/>
          </a:solidFill>
          <a:ln/>
        </p:spPr>
        <p:txBody>
          <a:bodyPr/>
          <a:lstStyle/>
          <a:p>
            <a:endParaRPr lang="en-US" dirty="0"/>
          </a:p>
        </p:txBody>
      </p:sp>
      <p:sp>
        <p:nvSpPr>
          <p:cNvPr id="6" name="Text 4"/>
          <p:cNvSpPr/>
          <p:nvPr/>
        </p:nvSpPr>
        <p:spPr>
          <a:xfrm>
            <a:off x="914400" y="3108960"/>
            <a:ext cx="2743200" cy="274320"/>
          </a:xfrm>
          <a:prstGeom prst="rect">
            <a:avLst/>
          </a:prstGeom>
          <a:noFill/>
          <a:ln/>
        </p:spPr>
        <p:txBody>
          <a:bodyPr wrap="square" rtlCol="0" anchor="ctr"/>
          <a:lstStyle/>
          <a:p>
            <a:pPr marL="0" indent="0">
              <a:buNone/>
            </a:pPr>
            <a:r>
              <a:rPr lang="en-US" sz="1200" b="1" dirty="0">
                <a:solidFill>
                  <a:srgbClr val="2D1048"/>
                </a:solidFill>
                <a:latin typeface="Calibri" pitchFamily="34" charset="0"/>
                <a:ea typeface="Calibri" pitchFamily="34" charset="-122"/>
                <a:cs typeface="Calibri" pitchFamily="34" charset="-120"/>
              </a:rPr>
              <a:t>In Kevin’s Case:</a:t>
            </a:r>
            <a:endParaRPr lang="en-US" sz="1200" dirty="0"/>
          </a:p>
        </p:txBody>
      </p:sp>
      <p:sp>
        <p:nvSpPr>
          <p:cNvPr id="7" name="Text 5"/>
          <p:cNvSpPr/>
          <p:nvPr/>
        </p:nvSpPr>
        <p:spPr>
          <a:xfrm>
            <a:off x="914400" y="3383280"/>
            <a:ext cx="7315200" cy="914400"/>
          </a:xfrm>
          <a:prstGeom prst="rect">
            <a:avLst/>
          </a:prstGeom>
          <a:noFill/>
          <a:ln/>
        </p:spPr>
        <p:txBody>
          <a:bodyPr wrap="square" rtlCol="0" anchor="ctr"/>
          <a:lstStyle/>
          <a:p>
            <a:pPr marL="342900" indent="-342900">
              <a:spcAft>
                <a:spcPts val="200"/>
              </a:spcAft>
              <a:buSzPct val="100000"/>
              <a:buChar char="•"/>
            </a:pPr>
            <a:r>
              <a:rPr lang="en-US" sz="1100" dirty="0">
                <a:solidFill>
                  <a:srgbClr val="333333"/>
                </a:solidFill>
                <a:latin typeface="Calibri" pitchFamily="34" charset="0"/>
                <a:ea typeface="Calibri" pitchFamily="34" charset="-122"/>
                <a:cs typeface="Calibri" pitchFamily="34" charset="-120"/>
              </a:rPr>
              <a:t>Review reveals: Kevin sent emails calling team output “amateur hour” and “embarrassing”</a:t>
            </a:r>
            <a:endParaRPr lang="en-US" sz="1100" dirty="0"/>
          </a:p>
          <a:p>
            <a:pPr marL="342900" indent="-342900">
              <a:spcAft>
                <a:spcPts val="200"/>
              </a:spcAft>
              <a:buSzPct val="100000"/>
              <a:buChar char="•"/>
            </a:pPr>
            <a:r>
              <a:rPr lang="en-US" sz="1100" dirty="0">
                <a:solidFill>
                  <a:srgbClr val="333333"/>
                </a:solidFill>
                <a:latin typeface="Calibri" pitchFamily="34" charset="0"/>
                <a:ea typeface="Calibri" pitchFamily="34" charset="-122"/>
                <a:cs typeface="Calibri" pitchFamily="34" charset="-120"/>
              </a:rPr>
              <a:t>All 3 transfer requests cite “management style” or “team environment” — none name Kevin directly</a:t>
            </a:r>
            <a:endParaRPr lang="en-US" sz="1100" dirty="0"/>
          </a:p>
          <a:p>
            <a:pPr marL="342900" indent="-342900">
              <a:spcAft>
                <a:spcPts val="200"/>
              </a:spcAft>
              <a:buSzPct val="100000"/>
              <a:buChar char="•"/>
            </a:pPr>
            <a:r>
              <a:rPr lang="en-US" sz="1100" dirty="0">
                <a:solidFill>
                  <a:srgbClr val="333333"/>
                </a:solidFill>
                <a:latin typeface="Calibri" pitchFamily="34" charset="0"/>
                <a:ea typeface="Calibri" pitchFamily="34" charset="-122"/>
                <a:cs typeface="Calibri" pitchFamily="34" charset="-120"/>
              </a:rPr>
              <a:t>Kevin’s supervisor received a verbal complaint 4 months ago regarding Kevin but took no action</a:t>
            </a:r>
            <a:endParaRPr lang="en-US" sz="1100" dirty="0"/>
          </a:p>
        </p:txBody>
      </p:sp>
      <p:sp>
        <p:nvSpPr>
          <p:cNvPr id="8" name="Text 6"/>
          <p:cNvSpPr/>
          <p:nvPr/>
        </p:nvSpPr>
        <p:spPr>
          <a:xfrm>
            <a:off x="457200" y="4754880"/>
            <a:ext cx="7315200" cy="274320"/>
          </a:xfrm>
          <a:prstGeom prst="rect">
            <a:avLst/>
          </a:prstGeom>
          <a:noFill/>
          <a:ln/>
        </p:spPr>
        <p:txBody>
          <a:bodyPr wrap="square" rtlCol="0" anchor="ctr"/>
          <a:lstStyle/>
          <a:p>
            <a:pPr marL="0" indent="0">
              <a:buNone/>
            </a:pPr>
            <a:r>
              <a:rPr lang="en-US" sz="800" dirty="0">
                <a:solidFill>
                  <a:srgbClr val="999999"/>
                </a:solidFill>
                <a:latin typeface="Calibri" pitchFamily="34" charset="0"/>
                <a:ea typeface="Calibri" pitchFamily="34" charset="-122"/>
                <a:cs typeface="Calibri" pitchFamily="34" charset="-120"/>
              </a:rPr>
              <a:t>Jackson Lewis P.C. </a:t>
            </a:r>
            <a:endParaRPr lang="en-US" sz="800" dirty="0"/>
          </a:p>
        </p:txBody>
      </p:sp>
      <p:sp>
        <p:nvSpPr>
          <p:cNvPr id="9" name="Text 7"/>
          <p:cNvSpPr/>
          <p:nvPr/>
        </p:nvSpPr>
        <p:spPr>
          <a:xfrm>
            <a:off x="8412480" y="4754880"/>
            <a:ext cx="457200" cy="274320"/>
          </a:xfrm>
          <a:prstGeom prst="rect">
            <a:avLst/>
          </a:prstGeom>
          <a:noFill/>
          <a:ln/>
        </p:spPr>
        <p:txBody>
          <a:bodyPr wrap="square" rtlCol="0" anchor="ctr"/>
          <a:lstStyle/>
          <a:p>
            <a:pPr marL="0" indent="0" algn="r">
              <a:buNone/>
            </a:pPr>
            <a:r>
              <a:rPr lang="en-US" sz="800" dirty="0">
                <a:solidFill>
                  <a:srgbClr val="999999"/>
                </a:solidFill>
                <a:latin typeface="Calibri" pitchFamily="34" charset="0"/>
                <a:ea typeface="Calibri" pitchFamily="34" charset="-122"/>
                <a:cs typeface="Calibri" pitchFamily="34" charset="-120"/>
              </a:rPr>
              <a:t>17</a:t>
            </a:r>
            <a:endParaRPr lang="en-US" sz="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16550" y="323865"/>
            <a:ext cx="3082300" cy="414152"/>
          </a:xfrm>
        </p:spPr>
        <p:txBody>
          <a:bodyPr/>
          <a:lstStyle/>
          <a:p>
            <a:r>
              <a:rPr lang="en-US" sz="2600" b="1" dirty="0">
                <a:solidFill>
                  <a:srgbClr val="2D1048"/>
                </a:solidFill>
                <a:latin typeface="Georgia" pitchFamily="34" charset="0"/>
                <a:ea typeface="Georgia" pitchFamily="34" charset="-122"/>
                <a:cs typeface="Georgia" pitchFamily="34" charset="-120"/>
              </a:rPr>
              <a:t>Sample Timeline</a:t>
            </a:r>
            <a:br>
              <a:rPr lang="en-US" sz="2600" dirty="0"/>
            </a:br>
            <a:endParaRPr lang="en-US" sz="2600" b="1" dirty="0">
              <a:latin typeface="Georgia" panose="02040502050405020303" pitchFamily="18" charset="0"/>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050232873"/>
              </p:ext>
            </p:extLst>
          </p:nvPr>
        </p:nvGraphicFramePr>
        <p:xfrm>
          <a:off x="514350" y="992606"/>
          <a:ext cx="7886700" cy="3619953"/>
        </p:xfrm>
        <a:graphic>
          <a:graphicData uri="http://schemas.openxmlformats.org/drawingml/2006/table">
            <a:tbl>
              <a:tblPr firstRow="1" bandRow="1">
                <a:tableStyleId>{5C22544A-7EE6-4342-B048-85BDC9FD1C3A}</a:tableStyleId>
              </a:tblPr>
              <a:tblGrid>
                <a:gridCol w="1971675">
                  <a:extLst>
                    <a:ext uri="{9D8B030D-6E8A-4147-A177-3AD203B41FA5}">
                      <a16:colId xmlns:a16="http://schemas.microsoft.com/office/drawing/2014/main" val="20000"/>
                    </a:ext>
                  </a:extLst>
                </a:gridCol>
                <a:gridCol w="1971675">
                  <a:extLst>
                    <a:ext uri="{9D8B030D-6E8A-4147-A177-3AD203B41FA5}">
                      <a16:colId xmlns:a16="http://schemas.microsoft.com/office/drawing/2014/main" val="20001"/>
                    </a:ext>
                  </a:extLst>
                </a:gridCol>
                <a:gridCol w="1971675">
                  <a:extLst>
                    <a:ext uri="{9D8B030D-6E8A-4147-A177-3AD203B41FA5}">
                      <a16:colId xmlns:a16="http://schemas.microsoft.com/office/drawing/2014/main" val="20002"/>
                    </a:ext>
                  </a:extLst>
                </a:gridCol>
                <a:gridCol w="1971675">
                  <a:extLst>
                    <a:ext uri="{9D8B030D-6E8A-4147-A177-3AD203B41FA5}">
                      <a16:colId xmlns:a16="http://schemas.microsoft.com/office/drawing/2014/main" val="20003"/>
                    </a:ext>
                  </a:extLst>
                </a:gridCol>
              </a:tblGrid>
              <a:tr h="712176">
                <a:tc>
                  <a:txBody>
                    <a:bodyPr/>
                    <a:lstStyle/>
                    <a:p>
                      <a:r>
                        <a:rPr lang="en-US" sz="1400" dirty="0"/>
                        <a:t>Date</a:t>
                      </a:r>
                    </a:p>
                  </a:txBody>
                  <a:tcPr marL="68580" marR="68580" marT="34290" marB="34290">
                    <a:solidFill>
                      <a:srgbClr val="7030A0"/>
                    </a:solidFill>
                  </a:tcPr>
                </a:tc>
                <a:tc>
                  <a:txBody>
                    <a:bodyPr/>
                    <a:lstStyle/>
                    <a:p>
                      <a:r>
                        <a:rPr lang="en-US" sz="1400" dirty="0"/>
                        <a:t>Event</a:t>
                      </a:r>
                    </a:p>
                  </a:txBody>
                  <a:tcPr marL="68580" marR="68580" marT="34290" marB="34290">
                    <a:solidFill>
                      <a:srgbClr val="7030A0"/>
                    </a:solidFill>
                  </a:tcPr>
                </a:tc>
                <a:tc>
                  <a:txBody>
                    <a:bodyPr/>
                    <a:lstStyle/>
                    <a:p>
                      <a:r>
                        <a:rPr lang="en-US" sz="1400" dirty="0"/>
                        <a:t>Source of Information</a:t>
                      </a:r>
                    </a:p>
                  </a:txBody>
                  <a:tcPr marL="68580" marR="68580" marT="34290" marB="34290">
                    <a:solidFill>
                      <a:srgbClr val="7030A0"/>
                    </a:solidFill>
                  </a:tcPr>
                </a:tc>
                <a:tc>
                  <a:txBody>
                    <a:bodyPr/>
                    <a:lstStyle/>
                    <a:p>
                      <a:r>
                        <a:rPr lang="en-US" sz="1400" dirty="0"/>
                        <a:t>Notes</a:t>
                      </a:r>
                    </a:p>
                  </a:txBody>
                  <a:tcPr marL="68580" marR="68580" marT="34290" marB="34290">
                    <a:solidFill>
                      <a:srgbClr val="7030A0"/>
                    </a:solidFill>
                  </a:tcPr>
                </a:tc>
                <a:extLst>
                  <a:ext uri="{0D108BD9-81ED-4DB2-BD59-A6C34878D82A}">
                    <a16:rowId xmlns:a16="http://schemas.microsoft.com/office/drawing/2014/main" val="10000"/>
                  </a:ext>
                </a:extLst>
              </a:tr>
              <a:tr h="412610">
                <a:tc>
                  <a:txBody>
                    <a:bodyPr/>
                    <a:lstStyle/>
                    <a:p>
                      <a:endParaRPr lang="en-US" sz="1400" dirty="0"/>
                    </a:p>
                  </a:txBody>
                  <a:tcPr marL="68580" marR="68580" marT="34290" marB="34290"/>
                </a:tc>
                <a:tc>
                  <a:txBody>
                    <a:bodyPr/>
                    <a:lstStyle/>
                    <a:p>
                      <a:endParaRPr lang="en-US" sz="1400" dirty="0"/>
                    </a:p>
                  </a:txBody>
                  <a:tcPr marL="68580" marR="68580" marT="34290" marB="34290"/>
                </a:tc>
                <a:tc>
                  <a:txBody>
                    <a:bodyPr/>
                    <a:lstStyle/>
                    <a:p>
                      <a:endParaRPr lang="en-US" sz="1400" dirty="0"/>
                    </a:p>
                  </a:txBody>
                  <a:tcPr marL="68580" marR="68580" marT="34290" marB="34290"/>
                </a:tc>
                <a:tc>
                  <a:txBody>
                    <a:bodyPr/>
                    <a:lstStyle/>
                    <a:p>
                      <a:endParaRPr lang="en-US" sz="1400" dirty="0"/>
                    </a:p>
                  </a:txBody>
                  <a:tcPr marL="68580" marR="68580" marT="34290" marB="34290"/>
                </a:tc>
                <a:extLst>
                  <a:ext uri="{0D108BD9-81ED-4DB2-BD59-A6C34878D82A}">
                    <a16:rowId xmlns:a16="http://schemas.microsoft.com/office/drawing/2014/main" val="10001"/>
                  </a:ext>
                </a:extLst>
              </a:tr>
              <a:tr h="432117">
                <a:tc>
                  <a:txBody>
                    <a:bodyPr/>
                    <a:lstStyle/>
                    <a:p>
                      <a:endParaRPr lang="en-US" sz="1400" dirty="0"/>
                    </a:p>
                  </a:txBody>
                  <a:tcPr marL="68580" marR="68580" marT="34290" marB="34290"/>
                </a:tc>
                <a:tc>
                  <a:txBody>
                    <a:bodyPr/>
                    <a:lstStyle/>
                    <a:p>
                      <a:endParaRPr lang="en-US" sz="1400" dirty="0"/>
                    </a:p>
                  </a:txBody>
                  <a:tcPr marL="68580" marR="68580" marT="34290" marB="34290"/>
                </a:tc>
                <a:tc>
                  <a:txBody>
                    <a:bodyPr/>
                    <a:lstStyle/>
                    <a:p>
                      <a:endParaRPr lang="en-US" sz="1400" dirty="0"/>
                    </a:p>
                  </a:txBody>
                  <a:tcPr marL="68580" marR="68580" marT="34290" marB="34290"/>
                </a:tc>
                <a:tc>
                  <a:txBody>
                    <a:bodyPr/>
                    <a:lstStyle/>
                    <a:p>
                      <a:endParaRPr lang="en-US" sz="1400" dirty="0"/>
                    </a:p>
                  </a:txBody>
                  <a:tcPr marL="68580" marR="68580" marT="34290" marB="34290"/>
                </a:tc>
                <a:extLst>
                  <a:ext uri="{0D108BD9-81ED-4DB2-BD59-A6C34878D82A}">
                    <a16:rowId xmlns:a16="http://schemas.microsoft.com/office/drawing/2014/main" val="10002"/>
                  </a:ext>
                </a:extLst>
              </a:tr>
              <a:tr h="412610">
                <a:tc>
                  <a:txBody>
                    <a:bodyPr/>
                    <a:lstStyle/>
                    <a:p>
                      <a:endParaRPr lang="en-US" sz="1400" dirty="0"/>
                    </a:p>
                  </a:txBody>
                  <a:tcPr marL="68580" marR="68580" marT="34290" marB="34290"/>
                </a:tc>
                <a:tc>
                  <a:txBody>
                    <a:bodyPr/>
                    <a:lstStyle/>
                    <a:p>
                      <a:endParaRPr lang="en-US" sz="1400" dirty="0"/>
                    </a:p>
                  </a:txBody>
                  <a:tcPr marL="68580" marR="68580" marT="34290" marB="34290"/>
                </a:tc>
                <a:tc>
                  <a:txBody>
                    <a:bodyPr/>
                    <a:lstStyle/>
                    <a:p>
                      <a:endParaRPr lang="en-US" sz="1400" dirty="0"/>
                    </a:p>
                  </a:txBody>
                  <a:tcPr marL="68580" marR="68580" marT="34290" marB="34290"/>
                </a:tc>
                <a:tc>
                  <a:txBody>
                    <a:bodyPr/>
                    <a:lstStyle/>
                    <a:p>
                      <a:endParaRPr lang="en-US" sz="1400" dirty="0"/>
                    </a:p>
                  </a:txBody>
                  <a:tcPr marL="68580" marR="68580" marT="34290" marB="34290"/>
                </a:tc>
                <a:extLst>
                  <a:ext uri="{0D108BD9-81ED-4DB2-BD59-A6C34878D82A}">
                    <a16:rowId xmlns:a16="http://schemas.microsoft.com/office/drawing/2014/main" val="10003"/>
                  </a:ext>
                </a:extLst>
              </a:tr>
              <a:tr h="412610">
                <a:tc>
                  <a:txBody>
                    <a:bodyPr/>
                    <a:lstStyle/>
                    <a:p>
                      <a:endParaRPr lang="en-US" sz="1400" dirty="0"/>
                    </a:p>
                  </a:txBody>
                  <a:tcPr marL="68580" marR="68580" marT="34290" marB="34290"/>
                </a:tc>
                <a:tc>
                  <a:txBody>
                    <a:bodyPr/>
                    <a:lstStyle/>
                    <a:p>
                      <a:endParaRPr lang="en-US" sz="1400" dirty="0"/>
                    </a:p>
                  </a:txBody>
                  <a:tcPr marL="68580" marR="68580" marT="34290" marB="34290"/>
                </a:tc>
                <a:tc>
                  <a:txBody>
                    <a:bodyPr/>
                    <a:lstStyle/>
                    <a:p>
                      <a:endParaRPr lang="en-US" sz="1400" dirty="0"/>
                    </a:p>
                  </a:txBody>
                  <a:tcPr marL="68580" marR="68580" marT="34290" marB="34290"/>
                </a:tc>
                <a:tc>
                  <a:txBody>
                    <a:bodyPr/>
                    <a:lstStyle/>
                    <a:p>
                      <a:endParaRPr lang="en-US" sz="1400" dirty="0"/>
                    </a:p>
                  </a:txBody>
                  <a:tcPr marL="68580" marR="68580" marT="34290" marB="34290"/>
                </a:tc>
                <a:extLst>
                  <a:ext uri="{0D108BD9-81ED-4DB2-BD59-A6C34878D82A}">
                    <a16:rowId xmlns:a16="http://schemas.microsoft.com/office/drawing/2014/main" val="10004"/>
                  </a:ext>
                </a:extLst>
              </a:tr>
              <a:tr h="412610">
                <a:tc>
                  <a:txBody>
                    <a:bodyPr/>
                    <a:lstStyle/>
                    <a:p>
                      <a:endParaRPr lang="en-US" sz="1400" dirty="0"/>
                    </a:p>
                  </a:txBody>
                  <a:tcPr marL="68580" marR="68580" marT="34290" marB="34290"/>
                </a:tc>
                <a:tc>
                  <a:txBody>
                    <a:bodyPr/>
                    <a:lstStyle/>
                    <a:p>
                      <a:endParaRPr lang="en-US" sz="1400" dirty="0"/>
                    </a:p>
                  </a:txBody>
                  <a:tcPr marL="68580" marR="68580" marT="34290" marB="34290"/>
                </a:tc>
                <a:tc>
                  <a:txBody>
                    <a:bodyPr/>
                    <a:lstStyle/>
                    <a:p>
                      <a:endParaRPr lang="en-US" sz="1400" dirty="0"/>
                    </a:p>
                  </a:txBody>
                  <a:tcPr marL="68580" marR="68580" marT="34290" marB="34290"/>
                </a:tc>
                <a:tc>
                  <a:txBody>
                    <a:bodyPr/>
                    <a:lstStyle/>
                    <a:p>
                      <a:endParaRPr lang="en-US" sz="1400" dirty="0"/>
                    </a:p>
                  </a:txBody>
                  <a:tcPr marL="68580" marR="68580" marT="34290" marB="34290"/>
                </a:tc>
                <a:extLst>
                  <a:ext uri="{0D108BD9-81ED-4DB2-BD59-A6C34878D82A}">
                    <a16:rowId xmlns:a16="http://schemas.microsoft.com/office/drawing/2014/main" val="10005"/>
                  </a:ext>
                </a:extLst>
              </a:tr>
              <a:tr h="412610">
                <a:tc>
                  <a:txBody>
                    <a:bodyPr/>
                    <a:lstStyle/>
                    <a:p>
                      <a:endParaRPr lang="en-US" sz="1400" dirty="0"/>
                    </a:p>
                  </a:txBody>
                  <a:tcPr marL="68580" marR="68580" marT="34290" marB="34290"/>
                </a:tc>
                <a:tc>
                  <a:txBody>
                    <a:bodyPr/>
                    <a:lstStyle/>
                    <a:p>
                      <a:endParaRPr lang="en-US" sz="1400" dirty="0"/>
                    </a:p>
                  </a:txBody>
                  <a:tcPr marL="68580" marR="68580" marT="34290" marB="34290"/>
                </a:tc>
                <a:tc>
                  <a:txBody>
                    <a:bodyPr/>
                    <a:lstStyle/>
                    <a:p>
                      <a:endParaRPr lang="en-US" sz="1400" dirty="0"/>
                    </a:p>
                  </a:txBody>
                  <a:tcPr marL="68580" marR="68580" marT="34290" marB="34290"/>
                </a:tc>
                <a:tc>
                  <a:txBody>
                    <a:bodyPr/>
                    <a:lstStyle/>
                    <a:p>
                      <a:endParaRPr lang="en-US" sz="1400" dirty="0"/>
                    </a:p>
                  </a:txBody>
                  <a:tcPr marL="68580" marR="68580" marT="34290" marB="34290"/>
                </a:tc>
                <a:extLst>
                  <a:ext uri="{0D108BD9-81ED-4DB2-BD59-A6C34878D82A}">
                    <a16:rowId xmlns:a16="http://schemas.microsoft.com/office/drawing/2014/main" val="10006"/>
                  </a:ext>
                </a:extLst>
              </a:tr>
              <a:tr h="412610">
                <a:tc>
                  <a:txBody>
                    <a:bodyPr/>
                    <a:lstStyle/>
                    <a:p>
                      <a:endParaRPr lang="en-US" sz="1400" dirty="0"/>
                    </a:p>
                  </a:txBody>
                  <a:tcPr marL="68580" marR="68580" marT="34290" marB="34290"/>
                </a:tc>
                <a:tc>
                  <a:txBody>
                    <a:bodyPr/>
                    <a:lstStyle/>
                    <a:p>
                      <a:endParaRPr lang="en-US" sz="1400" dirty="0"/>
                    </a:p>
                  </a:txBody>
                  <a:tcPr marL="68580" marR="68580" marT="34290" marB="34290"/>
                </a:tc>
                <a:tc>
                  <a:txBody>
                    <a:bodyPr/>
                    <a:lstStyle/>
                    <a:p>
                      <a:endParaRPr lang="en-US" sz="1400" dirty="0"/>
                    </a:p>
                  </a:txBody>
                  <a:tcPr marL="68580" marR="68580" marT="34290" marB="34290"/>
                </a:tc>
                <a:tc>
                  <a:txBody>
                    <a:bodyPr/>
                    <a:lstStyle/>
                    <a:p>
                      <a:endParaRPr lang="en-US" sz="1400" dirty="0"/>
                    </a:p>
                  </a:txBody>
                  <a:tcPr marL="68580" marR="68580" marT="34290" marB="34290"/>
                </a:tc>
                <a:extLst>
                  <a:ext uri="{0D108BD9-81ED-4DB2-BD59-A6C34878D82A}">
                    <a16:rowId xmlns:a16="http://schemas.microsoft.com/office/drawing/2014/main" val="10007"/>
                  </a:ext>
                </a:extLst>
              </a:tr>
            </a:tbl>
          </a:graphicData>
        </a:graphic>
      </p:graphicFrame>
      <p:sp>
        <p:nvSpPr>
          <p:cNvPr id="6" name="Shape 0">
            <a:extLst>
              <a:ext uri="{FF2B5EF4-FFF2-40B4-BE49-F238E27FC236}">
                <a16:creationId xmlns:a16="http://schemas.microsoft.com/office/drawing/2014/main" id="{0FB9FD7C-87CA-7232-52A8-120EAAB7AB7B}"/>
              </a:ext>
            </a:extLst>
          </p:cNvPr>
          <p:cNvSpPr/>
          <p:nvPr/>
        </p:nvSpPr>
        <p:spPr>
          <a:xfrm>
            <a:off x="0" y="0"/>
            <a:ext cx="9144000" cy="73152"/>
          </a:xfrm>
          <a:prstGeom prst="rect">
            <a:avLst/>
          </a:prstGeom>
          <a:solidFill>
            <a:srgbClr val="2D1048"/>
          </a:solidFill>
          <a:ln/>
        </p:spPr>
        <p:txBody>
          <a:bodyPr/>
          <a:lstStyle/>
          <a:p>
            <a:endParaRPr lang="en-US" dirty="0"/>
          </a:p>
        </p:txBody>
      </p:sp>
    </p:spTree>
    <p:extLst>
      <p:ext uri="{BB962C8B-B14F-4D97-AF65-F5344CB8AC3E}">
        <p14:creationId xmlns:p14="http://schemas.microsoft.com/office/powerpoint/2010/main" val="12471911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8">
    <p:bg>
      <p:bgPr>
        <a:solidFill>
          <a:srgbClr val="2D1048"/>
        </a:solidFill>
        <a:effectLst/>
      </p:bgPr>
    </p:bg>
    <p:spTree>
      <p:nvGrpSpPr>
        <p:cNvPr id="1" name=""/>
        <p:cNvGrpSpPr/>
        <p:nvPr/>
      </p:nvGrpSpPr>
      <p:grpSpPr>
        <a:xfrm>
          <a:off x="0" y="0"/>
          <a:ext cx="0" cy="0"/>
          <a:chOff x="0" y="0"/>
          <a:chExt cx="0" cy="0"/>
        </a:xfrm>
      </p:grpSpPr>
      <p:sp>
        <p:nvSpPr>
          <p:cNvPr id="2" name="Text 0"/>
          <p:cNvSpPr/>
          <p:nvPr/>
        </p:nvSpPr>
        <p:spPr>
          <a:xfrm>
            <a:off x="731520" y="1371600"/>
            <a:ext cx="7680960" cy="1828800"/>
          </a:xfrm>
          <a:prstGeom prst="rect">
            <a:avLst/>
          </a:prstGeom>
          <a:noFill/>
          <a:ln/>
        </p:spPr>
        <p:txBody>
          <a:bodyPr wrap="square" rtlCol="0" anchor="ctr"/>
          <a:lstStyle/>
          <a:p>
            <a:pPr marL="0" indent="0">
              <a:buNone/>
            </a:pPr>
            <a:r>
              <a:rPr lang="en-US" sz="3600" b="1" dirty="0">
                <a:solidFill>
                  <a:srgbClr val="FFFFFF"/>
                </a:solidFill>
                <a:latin typeface="Georgia" pitchFamily="34" charset="0"/>
                <a:ea typeface="Georgia" pitchFamily="34" charset="-122"/>
                <a:cs typeface="Georgia" pitchFamily="34" charset="-120"/>
              </a:rPr>
              <a:t>Step 7: Witness Interviews</a:t>
            </a:r>
            <a:endParaRPr lang="en-US" sz="3600" dirty="0"/>
          </a:p>
        </p:txBody>
      </p:sp>
      <p:sp>
        <p:nvSpPr>
          <p:cNvPr id="3" name="Text 1"/>
          <p:cNvSpPr/>
          <p:nvPr/>
        </p:nvSpPr>
        <p:spPr>
          <a:xfrm>
            <a:off x="731520" y="3200400"/>
            <a:ext cx="7680960" cy="731520"/>
          </a:xfrm>
          <a:prstGeom prst="rect">
            <a:avLst/>
          </a:prstGeom>
          <a:noFill/>
          <a:ln/>
        </p:spPr>
        <p:txBody>
          <a:bodyPr wrap="square" rtlCol="0" anchor="ctr"/>
          <a:lstStyle/>
          <a:p>
            <a:pPr marL="0" indent="0">
              <a:buNone/>
            </a:pPr>
            <a:r>
              <a:rPr lang="en-US" sz="1600" dirty="0">
                <a:solidFill>
                  <a:srgbClr val="CCBBDD"/>
                </a:solidFill>
                <a:latin typeface="Calibri" pitchFamily="34" charset="0"/>
                <a:ea typeface="Calibri" pitchFamily="34" charset="-122"/>
                <a:cs typeface="Calibri" pitchFamily="34" charset="-120"/>
              </a:rPr>
              <a:t>Admonitions, Upjohn, and Technique</a:t>
            </a:r>
            <a:endParaRPr lang="en-US" sz="1600" dirty="0"/>
          </a:p>
        </p:txBody>
      </p:sp>
      <p:sp>
        <p:nvSpPr>
          <p:cNvPr id="4" name="Text 2"/>
          <p:cNvSpPr/>
          <p:nvPr/>
        </p:nvSpPr>
        <p:spPr>
          <a:xfrm>
            <a:off x="731520" y="4572000"/>
            <a:ext cx="3657600" cy="365760"/>
          </a:xfrm>
          <a:prstGeom prst="rect">
            <a:avLst/>
          </a:prstGeom>
          <a:noFill/>
          <a:ln/>
        </p:spPr>
        <p:txBody>
          <a:bodyPr wrap="square" rtlCol="0" anchor="ctr"/>
          <a:lstStyle/>
          <a:p>
            <a:pPr marL="0" indent="0">
              <a:buNone/>
            </a:pPr>
            <a:r>
              <a:rPr lang="en-US" sz="1000" i="1" dirty="0">
                <a:solidFill>
                  <a:srgbClr val="9977AA"/>
                </a:solidFill>
                <a:latin typeface="Calibri" pitchFamily="34" charset="0"/>
                <a:ea typeface="Calibri" pitchFamily="34" charset="-122"/>
                <a:cs typeface="Calibri" pitchFamily="34" charset="-120"/>
              </a:rPr>
              <a:t>Jackson Lewis P.C.</a:t>
            </a:r>
            <a:endParaRPr lang="en-US" sz="10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E079A7-9385-DF84-D79F-BD2188C78D8C}"/>
            </a:ext>
          </a:extLst>
        </p:cNvPr>
        <p:cNvGrpSpPr/>
        <p:nvPr/>
      </p:nvGrpSpPr>
      <p:grpSpPr>
        <a:xfrm>
          <a:off x="0" y="0"/>
          <a:ext cx="0" cy="0"/>
          <a:chOff x="0" y="0"/>
          <a:chExt cx="0" cy="0"/>
        </a:xfrm>
      </p:grpSpPr>
      <p:sp>
        <p:nvSpPr>
          <p:cNvPr id="2" name="Shape 0">
            <a:extLst>
              <a:ext uri="{FF2B5EF4-FFF2-40B4-BE49-F238E27FC236}">
                <a16:creationId xmlns:a16="http://schemas.microsoft.com/office/drawing/2014/main" id="{FFB0567E-C980-7A63-5D4C-94C17A2285F8}"/>
              </a:ext>
            </a:extLst>
          </p:cNvPr>
          <p:cNvSpPr/>
          <p:nvPr/>
        </p:nvSpPr>
        <p:spPr>
          <a:xfrm>
            <a:off x="0" y="0"/>
            <a:ext cx="9144000" cy="73152"/>
          </a:xfrm>
          <a:prstGeom prst="rect">
            <a:avLst/>
          </a:prstGeom>
          <a:solidFill>
            <a:srgbClr val="2D1048"/>
          </a:solidFill>
          <a:ln/>
        </p:spPr>
        <p:txBody>
          <a:bodyPr/>
          <a:lstStyle/>
          <a:p>
            <a:endParaRPr lang="en-US" dirty="0"/>
          </a:p>
        </p:txBody>
      </p:sp>
      <p:sp>
        <p:nvSpPr>
          <p:cNvPr id="3" name="Text 1">
            <a:extLst>
              <a:ext uri="{FF2B5EF4-FFF2-40B4-BE49-F238E27FC236}">
                <a16:creationId xmlns:a16="http://schemas.microsoft.com/office/drawing/2014/main" id="{5ED83AEA-4728-051E-C6E4-345BC0615161}"/>
              </a:ext>
            </a:extLst>
          </p:cNvPr>
          <p:cNvSpPr/>
          <p:nvPr/>
        </p:nvSpPr>
        <p:spPr>
          <a:xfrm>
            <a:off x="457200" y="274320"/>
            <a:ext cx="8229600" cy="640080"/>
          </a:xfrm>
          <a:prstGeom prst="rect">
            <a:avLst/>
          </a:prstGeom>
          <a:noFill/>
          <a:ln/>
        </p:spPr>
        <p:txBody>
          <a:bodyPr wrap="square" rtlCol="0" anchor="ctr"/>
          <a:lstStyle/>
          <a:p>
            <a:pPr marL="0" indent="0">
              <a:buNone/>
            </a:pPr>
            <a:r>
              <a:rPr lang="en-US" sz="2600" b="1" dirty="0">
                <a:solidFill>
                  <a:srgbClr val="2D1048"/>
                </a:solidFill>
                <a:latin typeface="Georgia" pitchFamily="34" charset="0"/>
                <a:ea typeface="Georgia" pitchFamily="34" charset="-122"/>
                <a:cs typeface="Georgia" pitchFamily="34" charset="-120"/>
              </a:rPr>
              <a:t>Preparing for the interview</a:t>
            </a:r>
            <a:endParaRPr lang="en-US" sz="2600" dirty="0"/>
          </a:p>
        </p:txBody>
      </p:sp>
      <p:sp>
        <p:nvSpPr>
          <p:cNvPr id="8" name="Text 6">
            <a:extLst>
              <a:ext uri="{FF2B5EF4-FFF2-40B4-BE49-F238E27FC236}">
                <a16:creationId xmlns:a16="http://schemas.microsoft.com/office/drawing/2014/main" id="{0460719C-C8C4-6456-9339-0F151EA54847}"/>
              </a:ext>
            </a:extLst>
          </p:cNvPr>
          <p:cNvSpPr/>
          <p:nvPr/>
        </p:nvSpPr>
        <p:spPr>
          <a:xfrm>
            <a:off x="457200" y="4754880"/>
            <a:ext cx="7315200" cy="274320"/>
          </a:xfrm>
          <a:prstGeom prst="rect">
            <a:avLst/>
          </a:prstGeom>
          <a:noFill/>
          <a:ln/>
        </p:spPr>
        <p:txBody>
          <a:bodyPr wrap="square" rtlCol="0" anchor="ctr"/>
          <a:lstStyle/>
          <a:p>
            <a:pPr marL="0" indent="0">
              <a:buNone/>
            </a:pPr>
            <a:r>
              <a:rPr lang="en-US" sz="800" dirty="0">
                <a:solidFill>
                  <a:srgbClr val="999999"/>
                </a:solidFill>
                <a:latin typeface="Calibri" pitchFamily="34" charset="0"/>
                <a:ea typeface="Calibri" pitchFamily="34" charset="-122"/>
                <a:cs typeface="Calibri" pitchFamily="34" charset="-120"/>
              </a:rPr>
              <a:t>Jackson Lewis P.C. </a:t>
            </a:r>
            <a:endParaRPr lang="en-US" sz="800" dirty="0"/>
          </a:p>
        </p:txBody>
      </p:sp>
      <p:sp>
        <p:nvSpPr>
          <p:cNvPr id="9" name="Text 7">
            <a:extLst>
              <a:ext uri="{FF2B5EF4-FFF2-40B4-BE49-F238E27FC236}">
                <a16:creationId xmlns:a16="http://schemas.microsoft.com/office/drawing/2014/main" id="{B934469A-F3A5-9026-CC84-6C52D5D6A530}"/>
              </a:ext>
            </a:extLst>
          </p:cNvPr>
          <p:cNvSpPr/>
          <p:nvPr/>
        </p:nvSpPr>
        <p:spPr>
          <a:xfrm>
            <a:off x="8412480" y="4754880"/>
            <a:ext cx="457200" cy="274320"/>
          </a:xfrm>
          <a:prstGeom prst="rect">
            <a:avLst/>
          </a:prstGeom>
          <a:noFill/>
          <a:ln/>
        </p:spPr>
        <p:txBody>
          <a:bodyPr wrap="square" rtlCol="0" anchor="ctr"/>
          <a:lstStyle/>
          <a:p>
            <a:pPr marL="0" indent="0" algn="r">
              <a:buNone/>
            </a:pPr>
            <a:r>
              <a:rPr lang="en-US" sz="800" dirty="0">
                <a:solidFill>
                  <a:srgbClr val="999999"/>
                </a:solidFill>
                <a:latin typeface="Calibri" pitchFamily="34" charset="0"/>
                <a:ea typeface="Calibri" pitchFamily="34" charset="-122"/>
                <a:cs typeface="Calibri" pitchFamily="34" charset="-120"/>
              </a:rPr>
              <a:t>17</a:t>
            </a:r>
            <a:endParaRPr lang="en-US" sz="800" dirty="0"/>
          </a:p>
        </p:txBody>
      </p:sp>
      <p:sp>
        <p:nvSpPr>
          <p:cNvPr id="4" name="Content Placeholder 2">
            <a:extLst>
              <a:ext uri="{FF2B5EF4-FFF2-40B4-BE49-F238E27FC236}">
                <a16:creationId xmlns:a16="http://schemas.microsoft.com/office/drawing/2014/main" id="{87C8D888-36F0-DC5F-3DAC-6B33089E59B1}"/>
              </a:ext>
            </a:extLst>
          </p:cNvPr>
          <p:cNvSpPr txBox="1">
            <a:spLocks/>
          </p:cNvSpPr>
          <p:nvPr/>
        </p:nvSpPr>
        <p:spPr>
          <a:xfrm>
            <a:off x="457200" y="1199130"/>
            <a:ext cx="2921126" cy="1922442"/>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1400" dirty="0"/>
              <a:t>Prepare outlines</a:t>
            </a:r>
          </a:p>
          <a:p>
            <a:r>
              <a:rPr lang="en-US" sz="1400" dirty="0"/>
              <a:t>Identify documents</a:t>
            </a:r>
          </a:p>
          <a:p>
            <a:r>
              <a:rPr lang="en-US" sz="1400" dirty="0"/>
              <a:t>Identify interview location (neutral location, privacy, remote, etc.) </a:t>
            </a:r>
          </a:p>
          <a:p>
            <a:r>
              <a:rPr lang="en-US" sz="1400" dirty="0"/>
              <a:t>Handwritten notes v. computer, notetaker, recording</a:t>
            </a:r>
          </a:p>
        </p:txBody>
      </p:sp>
      <p:sp>
        <p:nvSpPr>
          <p:cNvPr id="5" name="Content Placeholder 2">
            <a:extLst>
              <a:ext uri="{FF2B5EF4-FFF2-40B4-BE49-F238E27FC236}">
                <a16:creationId xmlns:a16="http://schemas.microsoft.com/office/drawing/2014/main" id="{6DE40DF7-EB70-45CA-6D97-FABF2A2A4134}"/>
              </a:ext>
            </a:extLst>
          </p:cNvPr>
          <p:cNvSpPr txBox="1">
            <a:spLocks/>
          </p:cNvSpPr>
          <p:nvPr/>
        </p:nvSpPr>
        <p:spPr>
          <a:xfrm>
            <a:off x="4114800" y="1201114"/>
            <a:ext cx="3886200" cy="2451419"/>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1400" dirty="0"/>
              <a:t>Determine Order</a:t>
            </a:r>
          </a:p>
          <a:p>
            <a:pPr lvl="1"/>
            <a:r>
              <a:rPr lang="en-US" sz="1400" dirty="0"/>
              <a:t>Complainant(s)</a:t>
            </a:r>
          </a:p>
          <a:p>
            <a:pPr lvl="1"/>
            <a:r>
              <a:rPr lang="en-US" sz="1400" dirty="0"/>
              <a:t>Witnesses, co-workers, supervisors, others</a:t>
            </a:r>
          </a:p>
          <a:p>
            <a:pPr lvl="1"/>
            <a:r>
              <a:rPr lang="en-US" sz="1400" dirty="0"/>
              <a:t>Subject(s)</a:t>
            </a:r>
          </a:p>
          <a:p>
            <a:r>
              <a:rPr lang="en-US" sz="1400" dirty="0"/>
              <a:t>Who is at interview?</a:t>
            </a:r>
          </a:p>
          <a:p>
            <a:pPr lvl="1"/>
            <a:r>
              <a:rPr lang="en-US" sz="1400" dirty="0"/>
              <a:t>Investigator + note-taker if possible</a:t>
            </a:r>
          </a:p>
          <a:p>
            <a:pPr lvl="1"/>
            <a:r>
              <a:rPr lang="en-US" sz="1400" dirty="0"/>
              <a:t>What if witness requests attorney, friend, co-worker, family member to be present</a:t>
            </a:r>
          </a:p>
        </p:txBody>
      </p:sp>
    </p:spTree>
    <p:extLst>
      <p:ext uri="{BB962C8B-B14F-4D97-AF65-F5344CB8AC3E}">
        <p14:creationId xmlns:p14="http://schemas.microsoft.com/office/powerpoint/2010/main" val="37482868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8ECE0E-ED8C-01B7-ADF5-A8E444DD6A22}"/>
            </a:ext>
          </a:extLst>
        </p:cNvPr>
        <p:cNvGrpSpPr/>
        <p:nvPr/>
      </p:nvGrpSpPr>
      <p:grpSpPr>
        <a:xfrm>
          <a:off x="0" y="0"/>
          <a:ext cx="0" cy="0"/>
          <a:chOff x="0" y="0"/>
          <a:chExt cx="0" cy="0"/>
        </a:xfrm>
      </p:grpSpPr>
      <p:sp>
        <p:nvSpPr>
          <p:cNvPr id="2" name="Shape 0">
            <a:extLst>
              <a:ext uri="{FF2B5EF4-FFF2-40B4-BE49-F238E27FC236}">
                <a16:creationId xmlns:a16="http://schemas.microsoft.com/office/drawing/2014/main" id="{F92DA45C-AAB6-A9D6-EBF2-6E266DFFA663}"/>
              </a:ext>
            </a:extLst>
          </p:cNvPr>
          <p:cNvSpPr/>
          <p:nvPr/>
        </p:nvSpPr>
        <p:spPr>
          <a:xfrm>
            <a:off x="0" y="0"/>
            <a:ext cx="9144000" cy="73152"/>
          </a:xfrm>
          <a:prstGeom prst="rect">
            <a:avLst/>
          </a:prstGeom>
          <a:solidFill>
            <a:srgbClr val="2D1048"/>
          </a:solidFill>
          <a:ln/>
        </p:spPr>
        <p:txBody>
          <a:bodyPr/>
          <a:lstStyle/>
          <a:p>
            <a:endParaRPr lang="en-US" dirty="0"/>
          </a:p>
        </p:txBody>
      </p:sp>
      <p:sp>
        <p:nvSpPr>
          <p:cNvPr id="3" name="Text 1">
            <a:extLst>
              <a:ext uri="{FF2B5EF4-FFF2-40B4-BE49-F238E27FC236}">
                <a16:creationId xmlns:a16="http://schemas.microsoft.com/office/drawing/2014/main" id="{9E51A040-60C8-0050-C028-BB99D51F4261}"/>
              </a:ext>
            </a:extLst>
          </p:cNvPr>
          <p:cNvSpPr/>
          <p:nvPr/>
        </p:nvSpPr>
        <p:spPr>
          <a:xfrm>
            <a:off x="457200" y="274320"/>
            <a:ext cx="8229600" cy="640080"/>
          </a:xfrm>
          <a:prstGeom prst="rect">
            <a:avLst/>
          </a:prstGeom>
          <a:noFill/>
          <a:ln/>
        </p:spPr>
        <p:txBody>
          <a:bodyPr wrap="square" rtlCol="0" anchor="ctr"/>
          <a:lstStyle/>
          <a:p>
            <a:pPr marL="0" indent="0">
              <a:buNone/>
            </a:pPr>
            <a:r>
              <a:rPr lang="en-US" sz="2600" b="1" dirty="0">
                <a:solidFill>
                  <a:srgbClr val="2D1048"/>
                </a:solidFill>
                <a:latin typeface="Georgia" pitchFamily="34" charset="0"/>
                <a:ea typeface="Georgia" pitchFamily="34" charset="-122"/>
                <a:cs typeface="Georgia" pitchFamily="34" charset="-120"/>
              </a:rPr>
              <a:t>What if they don’t want to talk?!</a:t>
            </a:r>
            <a:endParaRPr lang="en-US" sz="2600" dirty="0"/>
          </a:p>
        </p:txBody>
      </p:sp>
      <p:sp>
        <p:nvSpPr>
          <p:cNvPr id="8" name="Text 6">
            <a:extLst>
              <a:ext uri="{FF2B5EF4-FFF2-40B4-BE49-F238E27FC236}">
                <a16:creationId xmlns:a16="http://schemas.microsoft.com/office/drawing/2014/main" id="{20B7A94E-4A8C-8B72-353B-C79F843ACC5D}"/>
              </a:ext>
            </a:extLst>
          </p:cNvPr>
          <p:cNvSpPr/>
          <p:nvPr/>
        </p:nvSpPr>
        <p:spPr>
          <a:xfrm>
            <a:off x="457200" y="4754880"/>
            <a:ext cx="7315200" cy="274320"/>
          </a:xfrm>
          <a:prstGeom prst="rect">
            <a:avLst/>
          </a:prstGeom>
          <a:noFill/>
          <a:ln/>
        </p:spPr>
        <p:txBody>
          <a:bodyPr wrap="square" rtlCol="0" anchor="ctr"/>
          <a:lstStyle/>
          <a:p>
            <a:pPr marL="0" indent="0">
              <a:buNone/>
            </a:pPr>
            <a:r>
              <a:rPr lang="en-US" sz="800" dirty="0">
                <a:solidFill>
                  <a:srgbClr val="999999"/>
                </a:solidFill>
                <a:latin typeface="Calibri" pitchFamily="34" charset="0"/>
                <a:ea typeface="Calibri" pitchFamily="34" charset="-122"/>
                <a:cs typeface="Calibri" pitchFamily="34" charset="-120"/>
              </a:rPr>
              <a:t>Jackson Lewis P.C. </a:t>
            </a:r>
            <a:endParaRPr lang="en-US" sz="800" dirty="0"/>
          </a:p>
        </p:txBody>
      </p:sp>
      <p:sp>
        <p:nvSpPr>
          <p:cNvPr id="9" name="Text 7">
            <a:extLst>
              <a:ext uri="{FF2B5EF4-FFF2-40B4-BE49-F238E27FC236}">
                <a16:creationId xmlns:a16="http://schemas.microsoft.com/office/drawing/2014/main" id="{5F6340E9-BA14-609A-8F82-D3691A235BA9}"/>
              </a:ext>
            </a:extLst>
          </p:cNvPr>
          <p:cNvSpPr/>
          <p:nvPr/>
        </p:nvSpPr>
        <p:spPr>
          <a:xfrm>
            <a:off x="8412480" y="4754880"/>
            <a:ext cx="457200" cy="274320"/>
          </a:xfrm>
          <a:prstGeom prst="rect">
            <a:avLst/>
          </a:prstGeom>
          <a:noFill/>
          <a:ln/>
        </p:spPr>
        <p:txBody>
          <a:bodyPr wrap="square" rtlCol="0" anchor="ctr"/>
          <a:lstStyle/>
          <a:p>
            <a:pPr marL="0" indent="0" algn="r">
              <a:buNone/>
            </a:pPr>
            <a:r>
              <a:rPr lang="en-US" sz="800" dirty="0">
                <a:solidFill>
                  <a:srgbClr val="999999"/>
                </a:solidFill>
                <a:latin typeface="Calibri" pitchFamily="34" charset="0"/>
                <a:ea typeface="Calibri" pitchFamily="34" charset="-122"/>
                <a:cs typeface="Calibri" pitchFamily="34" charset="-120"/>
              </a:rPr>
              <a:t>17</a:t>
            </a:r>
            <a:endParaRPr lang="en-US" sz="800" dirty="0"/>
          </a:p>
        </p:txBody>
      </p:sp>
      <p:sp>
        <p:nvSpPr>
          <p:cNvPr id="10" name="Content Placeholder 2">
            <a:extLst>
              <a:ext uri="{FF2B5EF4-FFF2-40B4-BE49-F238E27FC236}">
                <a16:creationId xmlns:a16="http://schemas.microsoft.com/office/drawing/2014/main" id="{C56B3011-7B67-FAB5-04D0-9E89D5834FCF}"/>
              </a:ext>
            </a:extLst>
          </p:cNvPr>
          <p:cNvSpPr txBox="1">
            <a:spLocks/>
          </p:cNvSpPr>
          <p:nvPr/>
        </p:nvSpPr>
        <p:spPr>
          <a:xfrm>
            <a:off x="457200" y="1115568"/>
            <a:ext cx="7886700" cy="2987971"/>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257175" indent="-257175" algn="just" eaLnBrk="0" hangingPunct="0">
              <a:spcBef>
                <a:spcPts val="0"/>
              </a:spcBef>
              <a:spcAft>
                <a:spcPts val="1350"/>
              </a:spcAft>
            </a:pPr>
            <a:r>
              <a:rPr lang="en-US" sz="1400" dirty="0"/>
              <a:t>If the Complainant refuses to meet with you, what should you do?</a:t>
            </a:r>
          </a:p>
          <a:p>
            <a:pPr marL="257175" indent="-257175" algn="just" eaLnBrk="0" hangingPunct="0">
              <a:spcBef>
                <a:spcPts val="0"/>
              </a:spcBef>
              <a:spcAft>
                <a:spcPts val="1350"/>
              </a:spcAft>
            </a:pPr>
            <a:r>
              <a:rPr lang="en-US" sz="1400" dirty="0"/>
              <a:t>If a witness asks why you need to meet, what should you say?  How many details can you or should you give a witness about a complaint?</a:t>
            </a:r>
          </a:p>
          <a:p>
            <a:pPr marL="257175" indent="-257175" algn="just" eaLnBrk="0" hangingPunct="0">
              <a:spcBef>
                <a:spcPts val="0"/>
              </a:spcBef>
              <a:spcAft>
                <a:spcPts val="1350"/>
              </a:spcAft>
            </a:pPr>
            <a:r>
              <a:rPr lang="en-US" sz="1400" dirty="0"/>
              <a:t>If the Subject refuses to meet with you, what should you do?  Does that mean the Complainant’s version of the story has to be accepted as true?</a:t>
            </a:r>
          </a:p>
          <a:p>
            <a:pPr marL="257175" indent="-257175" algn="just" eaLnBrk="0" hangingPunct="0">
              <a:spcBef>
                <a:spcPts val="0"/>
              </a:spcBef>
              <a:spcAft>
                <a:spcPts val="1350"/>
              </a:spcAft>
            </a:pPr>
            <a:r>
              <a:rPr lang="en-US" sz="1400" dirty="0"/>
              <a:t>If other witnesses refuse to meet with you, what should you do?</a:t>
            </a:r>
          </a:p>
          <a:p>
            <a:pPr marL="257175" indent="-257175" algn="just" eaLnBrk="0" hangingPunct="0">
              <a:spcBef>
                <a:spcPts val="0"/>
              </a:spcBef>
              <a:spcAft>
                <a:spcPts val="1350"/>
              </a:spcAft>
            </a:pPr>
            <a:r>
              <a:rPr lang="en-US" sz="1400" dirty="0"/>
              <a:t>What to say to a witness who requests confidentiality?</a:t>
            </a:r>
          </a:p>
          <a:p>
            <a:pPr marL="257175" indent="-257175" algn="just" eaLnBrk="0" hangingPunct="0">
              <a:spcBef>
                <a:spcPts val="0"/>
              </a:spcBef>
              <a:spcAft>
                <a:spcPts val="1350"/>
              </a:spcAft>
            </a:pPr>
            <a:r>
              <a:rPr lang="en-US" sz="1400" dirty="0"/>
              <a:t>What if the Subject wants to bring a representative?</a:t>
            </a:r>
          </a:p>
          <a:p>
            <a:endParaRPr lang="en-US" sz="1400" dirty="0"/>
          </a:p>
        </p:txBody>
      </p:sp>
    </p:spTree>
    <p:extLst>
      <p:ext uri="{BB962C8B-B14F-4D97-AF65-F5344CB8AC3E}">
        <p14:creationId xmlns:p14="http://schemas.microsoft.com/office/powerpoint/2010/main" val="26750234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Shape 0"/>
          <p:cNvSpPr/>
          <p:nvPr/>
        </p:nvSpPr>
        <p:spPr>
          <a:xfrm>
            <a:off x="0" y="0"/>
            <a:ext cx="9144000" cy="73152"/>
          </a:xfrm>
          <a:prstGeom prst="rect">
            <a:avLst/>
          </a:prstGeom>
          <a:solidFill>
            <a:srgbClr val="2D1048"/>
          </a:solidFill>
          <a:ln/>
        </p:spPr>
        <p:txBody>
          <a:bodyPr/>
          <a:lstStyle/>
          <a:p>
            <a:endParaRPr lang="en-US" dirty="0"/>
          </a:p>
        </p:txBody>
      </p:sp>
      <p:sp>
        <p:nvSpPr>
          <p:cNvPr id="3" name="Text 1"/>
          <p:cNvSpPr/>
          <p:nvPr/>
        </p:nvSpPr>
        <p:spPr>
          <a:xfrm>
            <a:off x="238735" y="269365"/>
            <a:ext cx="3644087" cy="640080"/>
          </a:xfrm>
          <a:prstGeom prst="rect">
            <a:avLst/>
          </a:prstGeom>
          <a:noFill/>
          <a:ln/>
        </p:spPr>
        <p:txBody>
          <a:bodyPr wrap="square" rtlCol="0" anchor="ctr"/>
          <a:lstStyle/>
          <a:p>
            <a:pPr marL="0" indent="0">
              <a:buNone/>
            </a:pPr>
            <a:r>
              <a:rPr lang="en-US" sz="2000" b="1" dirty="0">
                <a:solidFill>
                  <a:srgbClr val="2D1048"/>
                </a:solidFill>
                <a:latin typeface="Georgia" pitchFamily="34" charset="0"/>
                <a:ea typeface="Georgia" pitchFamily="34" charset="-122"/>
                <a:cs typeface="Georgia" pitchFamily="34" charset="-120"/>
              </a:rPr>
              <a:t>About Jackson Lewis P.C.</a:t>
            </a:r>
            <a:endParaRPr lang="en-US" sz="2000" dirty="0"/>
          </a:p>
        </p:txBody>
      </p:sp>
      <p:sp>
        <p:nvSpPr>
          <p:cNvPr id="4" name="Text 2"/>
          <p:cNvSpPr/>
          <p:nvPr/>
        </p:nvSpPr>
        <p:spPr>
          <a:xfrm>
            <a:off x="285581" y="994578"/>
            <a:ext cx="3011664" cy="3265714"/>
          </a:xfrm>
          <a:prstGeom prst="rect">
            <a:avLst/>
          </a:prstGeom>
          <a:noFill/>
          <a:ln/>
        </p:spPr>
        <p:txBody>
          <a:bodyPr wrap="square" rtlCol="0" anchor="ctr"/>
          <a:lstStyle/>
          <a:p>
            <a:pPr marL="342900" indent="-342900">
              <a:spcAft>
                <a:spcPts val="600"/>
              </a:spcAft>
              <a:buSzPct val="100000"/>
              <a:buChar char="•"/>
            </a:pPr>
            <a:r>
              <a:rPr lang="en-US" sz="1400" dirty="0">
                <a:solidFill>
                  <a:srgbClr val="333333"/>
                </a:solidFill>
                <a:latin typeface="Calibri" pitchFamily="34" charset="0"/>
                <a:ea typeface="Calibri" pitchFamily="34" charset="-122"/>
                <a:cs typeface="Calibri" pitchFamily="34" charset="-120"/>
              </a:rPr>
              <a:t>National workplace law firm</a:t>
            </a:r>
            <a:endParaRPr lang="en-US" sz="1400" dirty="0"/>
          </a:p>
          <a:p>
            <a:pPr marL="342900" indent="-342900">
              <a:spcAft>
                <a:spcPts val="600"/>
              </a:spcAft>
              <a:buSzPct val="100000"/>
              <a:buChar char="•"/>
            </a:pPr>
            <a:r>
              <a:rPr lang="en-US" sz="1400" dirty="0">
                <a:solidFill>
                  <a:srgbClr val="333333"/>
                </a:solidFill>
                <a:latin typeface="Calibri" pitchFamily="34" charset="0"/>
                <a:ea typeface="Calibri" pitchFamily="34" charset="-122"/>
                <a:cs typeface="Calibri" pitchFamily="34" charset="-120"/>
              </a:rPr>
              <a:t>60+ offices nationwide</a:t>
            </a:r>
            <a:endParaRPr lang="en-US" sz="1400" dirty="0"/>
          </a:p>
          <a:p>
            <a:pPr marL="342900" indent="-342900">
              <a:spcAft>
                <a:spcPts val="600"/>
              </a:spcAft>
              <a:buSzPct val="100000"/>
              <a:buChar char="•"/>
            </a:pPr>
            <a:r>
              <a:rPr lang="en-US" sz="1400" dirty="0">
                <a:solidFill>
                  <a:srgbClr val="333333"/>
                </a:solidFill>
                <a:latin typeface="Calibri" pitchFamily="34" charset="0"/>
                <a:ea typeface="Calibri" pitchFamily="34" charset="-122"/>
                <a:cs typeface="Calibri" pitchFamily="34" charset="-120"/>
              </a:rPr>
              <a:t>Focused exclusively on labor, employment, and workplace issues</a:t>
            </a:r>
            <a:endParaRPr lang="en-US" sz="1400" dirty="0"/>
          </a:p>
          <a:p>
            <a:pPr marL="342900" indent="-342900">
              <a:spcAft>
                <a:spcPts val="600"/>
              </a:spcAft>
              <a:buSzPct val="100000"/>
              <a:buChar char="•"/>
            </a:pPr>
            <a:r>
              <a:rPr lang="en-US" sz="1400" dirty="0">
                <a:solidFill>
                  <a:srgbClr val="333333"/>
                </a:solidFill>
                <a:latin typeface="Calibri" pitchFamily="34" charset="0"/>
                <a:ea typeface="Calibri" pitchFamily="34" charset="-122"/>
                <a:cs typeface="Calibri" pitchFamily="34" charset="-120"/>
              </a:rPr>
              <a:t>Deep experience conducting and advising on workplace investigations</a:t>
            </a:r>
            <a:endParaRPr lang="en-US" sz="1400" dirty="0"/>
          </a:p>
          <a:p>
            <a:pPr marL="342900" indent="-342900">
              <a:spcAft>
                <a:spcPts val="600"/>
              </a:spcAft>
              <a:buSzPct val="100000"/>
              <a:buChar char="•"/>
            </a:pPr>
            <a:r>
              <a:rPr lang="en-US" sz="1400" dirty="0">
                <a:solidFill>
                  <a:srgbClr val="333333"/>
                </a:solidFill>
                <a:latin typeface="Calibri" pitchFamily="34" charset="0"/>
                <a:ea typeface="Calibri" pitchFamily="34" charset="-122"/>
                <a:cs typeface="Calibri" pitchFamily="34" charset="-120"/>
              </a:rPr>
              <a:t>Represent employers across all industries, including government contractors and national laboratories</a:t>
            </a:r>
            <a:endParaRPr lang="en-US" sz="1400" dirty="0"/>
          </a:p>
        </p:txBody>
      </p:sp>
      <p:sp>
        <p:nvSpPr>
          <p:cNvPr id="6" name="Text 4"/>
          <p:cNvSpPr/>
          <p:nvPr/>
        </p:nvSpPr>
        <p:spPr>
          <a:xfrm>
            <a:off x="457200" y="4754880"/>
            <a:ext cx="7315200" cy="274320"/>
          </a:xfrm>
          <a:prstGeom prst="rect">
            <a:avLst/>
          </a:prstGeom>
          <a:noFill/>
          <a:ln/>
        </p:spPr>
        <p:txBody>
          <a:bodyPr wrap="square" rtlCol="0" anchor="ctr"/>
          <a:lstStyle/>
          <a:p>
            <a:pPr marL="0" indent="0">
              <a:buNone/>
            </a:pPr>
            <a:r>
              <a:rPr lang="en-US" sz="800" dirty="0">
                <a:solidFill>
                  <a:srgbClr val="999999"/>
                </a:solidFill>
                <a:latin typeface="Calibri" pitchFamily="34" charset="0"/>
                <a:ea typeface="Calibri" pitchFamily="34" charset="-122"/>
                <a:cs typeface="Calibri" pitchFamily="34" charset="-120"/>
              </a:rPr>
              <a:t>Jackson Lewis P.C. </a:t>
            </a:r>
            <a:endParaRPr lang="en-US" sz="800" dirty="0"/>
          </a:p>
        </p:txBody>
      </p:sp>
      <p:sp>
        <p:nvSpPr>
          <p:cNvPr id="7" name="Text 5"/>
          <p:cNvSpPr/>
          <p:nvPr/>
        </p:nvSpPr>
        <p:spPr>
          <a:xfrm>
            <a:off x="8412480" y="4754880"/>
            <a:ext cx="457200" cy="274320"/>
          </a:xfrm>
          <a:prstGeom prst="rect">
            <a:avLst/>
          </a:prstGeom>
          <a:noFill/>
          <a:ln/>
        </p:spPr>
        <p:txBody>
          <a:bodyPr wrap="square" rtlCol="0" anchor="ctr"/>
          <a:lstStyle/>
          <a:p>
            <a:pPr marL="0" indent="0" algn="r">
              <a:buNone/>
            </a:pPr>
            <a:r>
              <a:rPr lang="en-US" sz="800" dirty="0">
                <a:solidFill>
                  <a:srgbClr val="999999"/>
                </a:solidFill>
                <a:latin typeface="Calibri" pitchFamily="34" charset="0"/>
                <a:ea typeface="Calibri" pitchFamily="34" charset="-122"/>
                <a:cs typeface="Calibri" pitchFamily="34" charset="-120"/>
              </a:rPr>
              <a:t>2</a:t>
            </a:r>
            <a:endParaRPr lang="en-US" sz="800" dirty="0"/>
          </a:p>
        </p:txBody>
      </p:sp>
      <p:sp>
        <p:nvSpPr>
          <p:cNvPr id="13" name="TextBox 12">
            <a:extLst>
              <a:ext uri="{FF2B5EF4-FFF2-40B4-BE49-F238E27FC236}">
                <a16:creationId xmlns:a16="http://schemas.microsoft.com/office/drawing/2014/main" id="{8A0B95D6-0998-8CCA-775A-32DAAB337F96}"/>
              </a:ext>
            </a:extLst>
          </p:cNvPr>
          <p:cNvSpPr txBox="1"/>
          <p:nvPr/>
        </p:nvSpPr>
        <p:spPr>
          <a:xfrm>
            <a:off x="5002174" y="384861"/>
            <a:ext cx="4572000" cy="400110"/>
          </a:xfrm>
          <a:prstGeom prst="rect">
            <a:avLst/>
          </a:prstGeom>
          <a:noFill/>
        </p:spPr>
        <p:txBody>
          <a:bodyPr wrap="square">
            <a:spAutoFit/>
          </a:bodyPr>
          <a:lstStyle/>
          <a:p>
            <a:pPr marL="0" indent="0">
              <a:buNone/>
            </a:pPr>
            <a:r>
              <a:rPr lang="en-US" sz="2000" b="1" dirty="0">
                <a:solidFill>
                  <a:srgbClr val="2D1048"/>
                </a:solidFill>
                <a:latin typeface="Georgia" pitchFamily="34" charset="0"/>
                <a:ea typeface="Georgia" pitchFamily="34" charset="-122"/>
                <a:cs typeface="Georgia" pitchFamily="34" charset="-120"/>
              </a:rPr>
              <a:t>Presenter: Najmah James</a:t>
            </a:r>
            <a:endParaRPr lang="en-US" sz="2000" dirty="0"/>
          </a:p>
        </p:txBody>
      </p:sp>
      <p:pic>
        <p:nvPicPr>
          <p:cNvPr id="15" name="Picture 14">
            <a:extLst>
              <a:ext uri="{FF2B5EF4-FFF2-40B4-BE49-F238E27FC236}">
                <a16:creationId xmlns:a16="http://schemas.microsoft.com/office/drawing/2014/main" id="{DBBAECB5-4D20-48A0-D2E8-A239DD1795BE}"/>
              </a:ext>
            </a:extLst>
          </p:cNvPr>
          <p:cNvPicPr>
            <a:picLocks noChangeAspect="1"/>
          </p:cNvPicPr>
          <p:nvPr/>
        </p:nvPicPr>
        <p:blipFill>
          <a:blip r:embed="rId2"/>
          <a:stretch>
            <a:fillRect/>
          </a:stretch>
        </p:blipFill>
        <p:spPr>
          <a:xfrm>
            <a:off x="5777053" y="909445"/>
            <a:ext cx="2168767" cy="2021687"/>
          </a:xfrm>
          <a:prstGeom prst="rect">
            <a:avLst/>
          </a:prstGeom>
        </p:spPr>
      </p:pic>
      <p:sp>
        <p:nvSpPr>
          <p:cNvPr id="19" name="TextBox 18">
            <a:extLst>
              <a:ext uri="{FF2B5EF4-FFF2-40B4-BE49-F238E27FC236}">
                <a16:creationId xmlns:a16="http://schemas.microsoft.com/office/drawing/2014/main" id="{8B41026B-EBAB-F052-FBDF-38723893B235}"/>
              </a:ext>
            </a:extLst>
          </p:cNvPr>
          <p:cNvSpPr txBox="1"/>
          <p:nvPr/>
        </p:nvSpPr>
        <p:spPr>
          <a:xfrm>
            <a:off x="5123851" y="3109826"/>
            <a:ext cx="3475170" cy="1938992"/>
          </a:xfrm>
          <a:prstGeom prst="rect">
            <a:avLst/>
          </a:prstGeom>
          <a:noFill/>
        </p:spPr>
        <p:txBody>
          <a:bodyPr wrap="square">
            <a:spAutoFit/>
          </a:bodyPr>
          <a:lstStyle/>
          <a:p>
            <a:pPr marL="285750" indent="-285750">
              <a:buFont typeface="Arial" panose="020B0604020202020204" pitchFamily="34" charset="0"/>
              <a:buChar char="•"/>
            </a:pPr>
            <a:r>
              <a:rPr lang="en-US" sz="1200" dirty="0"/>
              <a:t>Represents employers in litigation involving discrimination, harassment, retaliation, disability accommodation, and wage and hour claims</a:t>
            </a:r>
          </a:p>
          <a:p>
            <a:pPr marL="285750" indent="-285750">
              <a:buFont typeface="Arial" panose="020B0604020202020204" pitchFamily="34" charset="0"/>
              <a:buChar char="•"/>
            </a:pPr>
            <a:r>
              <a:rPr lang="en-US" sz="1200" dirty="0"/>
              <a:t>Conducts independent workplace investigations into allegations of misconduct, discrimination, harassment, and other workplace concerns</a:t>
            </a:r>
          </a:p>
          <a:p>
            <a:pPr marL="285750" indent="-285750">
              <a:buFont typeface="Arial" panose="020B0604020202020204" pitchFamily="34" charset="0"/>
              <a:buChar char="•"/>
            </a:pPr>
            <a:r>
              <a:rPr lang="en-US" sz="1200" dirty="0"/>
              <a:t>Serves on AWI’s Board of Directors and founded the AWI Atlanta Local Circle, fostering education and best practices in workplace investigations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sp>
        <p:nvSpPr>
          <p:cNvPr id="2" name="Shape 0"/>
          <p:cNvSpPr/>
          <p:nvPr/>
        </p:nvSpPr>
        <p:spPr>
          <a:xfrm>
            <a:off x="0" y="0"/>
            <a:ext cx="9144000" cy="73152"/>
          </a:xfrm>
          <a:prstGeom prst="rect">
            <a:avLst/>
          </a:prstGeom>
          <a:solidFill>
            <a:srgbClr val="2D1048"/>
          </a:solidFill>
          <a:ln/>
        </p:spPr>
        <p:txBody>
          <a:bodyPr/>
          <a:lstStyle/>
          <a:p>
            <a:endParaRPr lang="en-US" dirty="0"/>
          </a:p>
        </p:txBody>
      </p:sp>
      <p:sp>
        <p:nvSpPr>
          <p:cNvPr id="3" name="Text 1"/>
          <p:cNvSpPr/>
          <p:nvPr/>
        </p:nvSpPr>
        <p:spPr>
          <a:xfrm>
            <a:off x="457200" y="274320"/>
            <a:ext cx="8229600" cy="640080"/>
          </a:xfrm>
          <a:prstGeom prst="rect">
            <a:avLst/>
          </a:prstGeom>
          <a:noFill/>
          <a:ln/>
        </p:spPr>
        <p:txBody>
          <a:bodyPr wrap="square" rtlCol="0" anchor="ctr"/>
          <a:lstStyle/>
          <a:p>
            <a:pPr marL="0" indent="0">
              <a:buNone/>
            </a:pPr>
            <a:r>
              <a:rPr lang="en-US" sz="2400" b="1" dirty="0">
                <a:solidFill>
                  <a:srgbClr val="2D1048"/>
                </a:solidFill>
                <a:latin typeface="Georgia" pitchFamily="34" charset="0"/>
                <a:ea typeface="Georgia" pitchFamily="34" charset="-122"/>
                <a:cs typeface="Georgia" pitchFamily="34" charset="-120"/>
              </a:rPr>
              <a:t>Interview Admonitions: Before You Begin</a:t>
            </a:r>
            <a:endParaRPr lang="en-US" sz="2400" dirty="0"/>
          </a:p>
        </p:txBody>
      </p:sp>
      <p:sp>
        <p:nvSpPr>
          <p:cNvPr id="4" name="Text 2"/>
          <p:cNvSpPr/>
          <p:nvPr/>
        </p:nvSpPr>
        <p:spPr>
          <a:xfrm>
            <a:off x="731520" y="822960"/>
            <a:ext cx="7315200" cy="274320"/>
          </a:xfrm>
          <a:prstGeom prst="rect">
            <a:avLst/>
          </a:prstGeom>
          <a:noFill/>
          <a:ln/>
        </p:spPr>
        <p:txBody>
          <a:bodyPr wrap="square" rtlCol="0" anchor="ctr"/>
          <a:lstStyle/>
          <a:p>
            <a:pPr marL="0" indent="0">
              <a:buNone/>
            </a:pPr>
            <a:r>
              <a:rPr lang="en-US" sz="1100" i="1" dirty="0">
                <a:solidFill>
                  <a:srgbClr val="666666"/>
                </a:solidFill>
                <a:latin typeface="Calibri" pitchFamily="34" charset="0"/>
                <a:ea typeface="Calibri" pitchFamily="34" charset="-122"/>
                <a:cs typeface="Calibri" pitchFamily="34" charset="-120"/>
              </a:rPr>
              <a:t>Tell EVERY witness at the start of the interview:</a:t>
            </a:r>
            <a:endParaRPr lang="en-US" sz="1100" dirty="0"/>
          </a:p>
        </p:txBody>
      </p:sp>
      <p:sp>
        <p:nvSpPr>
          <p:cNvPr id="5" name="Shape 3"/>
          <p:cNvSpPr/>
          <p:nvPr/>
        </p:nvSpPr>
        <p:spPr>
          <a:xfrm>
            <a:off x="731520" y="1188720"/>
            <a:ext cx="274320" cy="274320"/>
          </a:xfrm>
          <a:prstGeom prst="ellipse">
            <a:avLst/>
          </a:prstGeom>
          <a:solidFill>
            <a:srgbClr val="2D1048"/>
          </a:solidFill>
          <a:ln/>
        </p:spPr>
        <p:txBody>
          <a:bodyPr/>
          <a:lstStyle/>
          <a:p>
            <a:endParaRPr lang="en-US" dirty="0"/>
          </a:p>
        </p:txBody>
      </p:sp>
      <p:sp>
        <p:nvSpPr>
          <p:cNvPr id="6" name="Text 4"/>
          <p:cNvSpPr/>
          <p:nvPr/>
        </p:nvSpPr>
        <p:spPr>
          <a:xfrm>
            <a:off x="731520" y="1188720"/>
            <a:ext cx="274320" cy="274320"/>
          </a:xfrm>
          <a:prstGeom prst="rect">
            <a:avLst/>
          </a:prstGeom>
          <a:noFill/>
          <a:ln/>
        </p:spPr>
        <p:txBody>
          <a:bodyPr wrap="square" rtlCol="0" anchor="ctr"/>
          <a:lstStyle/>
          <a:p>
            <a:pPr marL="0" indent="0" algn="ctr">
              <a:buNone/>
            </a:pPr>
            <a:r>
              <a:rPr lang="en-US" sz="1000" dirty="0">
                <a:solidFill>
                  <a:srgbClr val="FFFFFF"/>
                </a:solidFill>
                <a:latin typeface="Calibri" pitchFamily="34" charset="0"/>
                <a:ea typeface="Calibri" pitchFamily="34" charset="-122"/>
                <a:cs typeface="Calibri" pitchFamily="34" charset="-120"/>
              </a:rPr>
              <a:t>1</a:t>
            </a:r>
            <a:endParaRPr lang="en-US" sz="1000" dirty="0"/>
          </a:p>
        </p:txBody>
      </p:sp>
      <p:sp>
        <p:nvSpPr>
          <p:cNvPr id="7" name="Text 5"/>
          <p:cNvSpPr/>
          <p:nvPr/>
        </p:nvSpPr>
        <p:spPr>
          <a:xfrm>
            <a:off x="1188720" y="1143000"/>
            <a:ext cx="7315200" cy="347472"/>
          </a:xfrm>
          <a:prstGeom prst="rect">
            <a:avLst/>
          </a:prstGeom>
          <a:noFill/>
          <a:ln/>
        </p:spPr>
        <p:txBody>
          <a:bodyPr wrap="square" rtlCol="0" anchor="ctr"/>
          <a:lstStyle/>
          <a:p>
            <a:pPr marL="0" indent="0">
              <a:buNone/>
            </a:pPr>
            <a:r>
              <a:rPr lang="en-US" sz="1200" dirty="0">
                <a:solidFill>
                  <a:srgbClr val="333333"/>
                </a:solidFill>
                <a:latin typeface="Calibri" pitchFamily="34" charset="0"/>
                <a:ea typeface="Calibri" pitchFamily="34" charset="-122"/>
                <a:cs typeface="Calibri" pitchFamily="34" charset="-120"/>
              </a:rPr>
              <a:t>Identify your role in the investigation</a:t>
            </a:r>
            <a:endParaRPr lang="en-US" sz="1200" dirty="0"/>
          </a:p>
        </p:txBody>
      </p:sp>
      <p:sp>
        <p:nvSpPr>
          <p:cNvPr id="8" name="Shape 6"/>
          <p:cNvSpPr/>
          <p:nvPr/>
        </p:nvSpPr>
        <p:spPr>
          <a:xfrm>
            <a:off x="731520" y="1591056"/>
            <a:ext cx="274320" cy="274320"/>
          </a:xfrm>
          <a:prstGeom prst="ellipse">
            <a:avLst/>
          </a:prstGeom>
          <a:solidFill>
            <a:srgbClr val="2D1048"/>
          </a:solidFill>
          <a:ln/>
        </p:spPr>
        <p:txBody>
          <a:bodyPr/>
          <a:lstStyle/>
          <a:p>
            <a:endParaRPr lang="en-US" dirty="0"/>
          </a:p>
        </p:txBody>
      </p:sp>
      <p:sp>
        <p:nvSpPr>
          <p:cNvPr id="9" name="Text 7"/>
          <p:cNvSpPr/>
          <p:nvPr/>
        </p:nvSpPr>
        <p:spPr>
          <a:xfrm>
            <a:off x="731520" y="1591056"/>
            <a:ext cx="274320" cy="274320"/>
          </a:xfrm>
          <a:prstGeom prst="rect">
            <a:avLst/>
          </a:prstGeom>
          <a:noFill/>
          <a:ln/>
        </p:spPr>
        <p:txBody>
          <a:bodyPr wrap="square" rtlCol="0" anchor="ctr"/>
          <a:lstStyle/>
          <a:p>
            <a:pPr marL="0" indent="0" algn="ctr">
              <a:buNone/>
            </a:pPr>
            <a:r>
              <a:rPr lang="en-US" sz="1000" dirty="0">
                <a:solidFill>
                  <a:srgbClr val="FFFFFF"/>
                </a:solidFill>
                <a:latin typeface="Calibri" pitchFamily="34" charset="0"/>
                <a:ea typeface="Calibri" pitchFamily="34" charset="-122"/>
                <a:cs typeface="Calibri" pitchFamily="34" charset="-120"/>
              </a:rPr>
              <a:t>2</a:t>
            </a:r>
            <a:endParaRPr lang="en-US" sz="1000" dirty="0"/>
          </a:p>
        </p:txBody>
      </p:sp>
      <p:sp>
        <p:nvSpPr>
          <p:cNvPr id="10" name="Text 8"/>
          <p:cNvSpPr/>
          <p:nvPr/>
        </p:nvSpPr>
        <p:spPr>
          <a:xfrm>
            <a:off x="1188720" y="1545336"/>
            <a:ext cx="7315200" cy="347472"/>
          </a:xfrm>
          <a:prstGeom prst="rect">
            <a:avLst/>
          </a:prstGeom>
          <a:noFill/>
          <a:ln/>
        </p:spPr>
        <p:txBody>
          <a:bodyPr wrap="square" rtlCol="0" anchor="ctr"/>
          <a:lstStyle/>
          <a:p>
            <a:pPr marL="0" indent="0">
              <a:buNone/>
            </a:pPr>
            <a:r>
              <a:rPr lang="en-US" sz="1200" dirty="0">
                <a:solidFill>
                  <a:srgbClr val="333333"/>
                </a:solidFill>
                <a:latin typeface="Calibri" pitchFamily="34" charset="0"/>
                <a:ea typeface="Calibri" pitchFamily="34" charset="-122"/>
                <a:cs typeface="Calibri" pitchFamily="34" charset="-120"/>
              </a:rPr>
              <a:t>The company takes these concerns seriously and is conducting an investigation into them</a:t>
            </a:r>
            <a:endParaRPr lang="en-US" sz="1200" dirty="0"/>
          </a:p>
        </p:txBody>
      </p:sp>
      <p:sp>
        <p:nvSpPr>
          <p:cNvPr id="11" name="Shape 9"/>
          <p:cNvSpPr/>
          <p:nvPr/>
        </p:nvSpPr>
        <p:spPr>
          <a:xfrm>
            <a:off x="731520" y="1993392"/>
            <a:ext cx="274320" cy="274320"/>
          </a:xfrm>
          <a:prstGeom prst="ellipse">
            <a:avLst/>
          </a:prstGeom>
          <a:solidFill>
            <a:srgbClr val="2D1048"/>
          </a:solidFill>
          <a:ln/>
        </p:spPr>
        <p:txBody>
          <a:bodyPr/>
          <a:lstStyle/>
          <a:p>
            <a:endParaRPr lang="en-US" dirty="0"/>
          </a:p>
        </p:txBody>
      </p:sp>
      <p:sp>
        <p:nvSpPr>
          <p:cNvPr id="12" name="Text 10"/>
          <p:cNvSpPr/>
          <p:nvPr/>
        </p:nvSpPr>
        <p:spPr>
          <a:xfrm>
            <a:off x="731520" y="1993392"/>
            <a:ext cx="274320" cy="274320"/>
          </a:xfrm>
          <a:prstGeom prst="rect">
            <a:avLst/>
          </a:prstGeom>
          <a:noFill/>
          <a:ln/>
        </p:spPr>
        <p:txBody>
          <a:bodyPr wrap="square" rtlCol="0" anchor="ctr"/>
          <a:lstStyle/>
          <a:p>
            <a:pPr marL="0" indent="0" algn="ctr">
              <a:buNone/>
            </a:pPr>
            <a:r>
              <a:rPr lang="en-US" sz="1000" dirty="0">
                <a:solidFill>
                  <a:srgbClr val="FFFFFF"/>
                </a:solidFill>
                <a:latin typeface="Calibri" pitchFamily="34" charset="0"/>
                <a:ea typeface="Calibri" pitchFamily="34" charset="-122"/>
                <a:cs typeface="Calibri" pitchFamily="34" charset="-120"/>
              </a:rPr>
              <a:t>3</a:t>
            </a:r>
            <a:endParaRPr lang="en-US" sz="1000" dirty="0"/>
          </a:p>
        </p:txBody>
      </p:sp>
      <p:sp>
        <p:nvSpPr>
          <p:cNvPr id="13" name="Text 11"/>
          <p:cNvSpPr/>
          <p:nvPr/>
        </p:nvSpPr>
        <p:spPr>
          <a:xfrm>
            <a:off x="1188720" y="1947672"/>
            <a:ext cx="7315200" cy="347472"/>
          </a:xfrm>
          <a:prstGeom prst="rect">
            <a:avLst/>
          </a:prstGeom>
          <a:noFill/>
          <a:ln/>
        </p:spPr>
        <p:txBody>
          <a:bodyPr wrap="square" rtlCol="0" anchor="ctr"/>
          <a:lstStyle/>
          <a:p>
            <a:pPr marL="0" indent="0">
              <a:buNone/>
            </a:pPr>
            <a:r>
              <a:rPr lang="en-US" sz="1200" dirty="0">
                <a:solidFill>
                  <a:srgbClr val="333333"/>
                </a:solidFill>
                <a:latin typeface="Calibri" pitchFamily="34" charset="0"/>
                <a:ea typeface="Calibri" pitchFamily="34" charset="-122"/>
                <a:cs typeface="Calibri" pitchFamily="34" charset="-120"/>
              </a:rPr>
              <a:t>No conclusions have been reached — we are gathering facts</a:t>
            </a:r>
            <a:endParaRPr lang="en-US" sz="1200" dirty="0"/>
          </a:p>
        </p:txBody>
      </p:sp>
      <p:sp>
        <p:nvSpPr>
          <p:cNvPr id="14" name="Shape 12"/>
          <p:cNvSpPr/>
          <p:nvPr/>
        </p:nvSpPr>
        <p:spPr>
          <a:xfrm>
            <a:off x="731520" y="2395728"/>
            <a:ext cx="274320" cy="274320"/>
          </a:xfrm>
          <a:prstGeom prst="ellipse">
            <a:avLst/>
          </a:prstGeom>
          <a:solidFill>
            <a:srgbClr val="2D1048"/>
          </a:solidFill>
          <a:ln/>
        </p:spPr>
        <p:txBody>
          <a:bodyPr/>
          <a:lstStyle/>
          <a:p>
            <a:endParaRPr lang="en-US" dirty="0"/>
          </a:p>
        </p:txBody>
      </p:sp>
      <p:sp>
        <p:nvSpPr>
          <p:cNvPr id="15" name="Text 13"/>
          <p:cNvSpPr/>
          <p:nvPr/>
        </p:nvSpPr>
        <p:spPr>
          <a:xfrm>
            <a:off x="731520" y="2395728"/>
            <a:ext cx="274320" cy="274320"/>
          </a:xfrm>
          <a:prstGeom prst="rect">
            <a:avLst/>
          </a:prstGeom>
          <a:noFill/>
          <a:ln/>
        </p:spPr>
        <p:txBody>
          <a:bodyPr wrap="square" rtlCol="0" anchor="ctr"/>
          <a:lstStyle/>
          <a:p>
            <a:pPr marL="0" indent="0" algn="ctr">
              <a:buNone/>
            </a:pPr>
            <a:r>
              <a:rPr lang="en-US" sz="1000" dirty="0">
                <a:solidFill>
                  <a:srgbClr val="FFFFFF"/>
                </a:solidFill>
                <a:latin typeface="Calibri" pitchFamily="34" charset="0"/>
                <a:ea typeface="Calibri" pitchFamily="34" charset="-122"/>
                <a:cs typeface="Calibri" pitchFamily="34" charset="-120"/>
              </a:rPr>
              <a:t>4</a:t>
            </a:r>
            <a:endParaRPr lang="en-US" sz="1000" dirty="0"/>
          </a:p>
        </p:txBody>
      </p:sp>
      <p:sp>
        <p:nvSpPr>
          <p:cNvPr id="16" name="Text 14"/>
          <p:cNvSpPr/>
          <p:nvPr/>
        </p:nvSpPr>
        <p:spPr>
          <a:xfrm>
            <a:off x="1188720" y="2350008"/>
            <a:ext cx="7315200" cy="347472"/>
          </a:xfrm>
          <a:prstGeom prst="rect">
            <a:avLst/>
          </a:prstGeom>
          <a:noFill/>
          <a:ln/>
        </p:spPr>
        <p:txBody>
          <a:bodyPr wrap="square" rtlCol="0" anchor="ctr"/>
          <a:lstStyle/>
          <a:p>
            <a:pPr marL="0" indent="0">
              <a:buNone/>
            </a:pPr>
            <a:r>
              <a:rPr lang="en-US" sz="1200" dirty="0">
                <a:solidFill>
                  <a:srgbClr val="333333"/>
                </a:solidFill>
                <a:latin typeface="Calibri" pitchFamily="34" charset="0"/>
                <a:ea typeface="Calibri" pitchFamily="34" charset="-122"/>
                <a:cs typeface="Calibri" pitchFamily="34" charset="-120"/>
              </a:rPr>
              <a:t>Non-retaliation: You are protected; report any concerns immediately</a:t>
            </a:r>
            <a:endParaRPr lang="en-US" sz="1200" dirty="0"/>
          </a:p>
        </p:txBody>
      </p:sp>
      <p:sp>
        <p:nvSpPr>
          <p:cNvPr id="17" name="Shape 15"/>
          <p:cNvSpPr/>
          <p:nvPr/>
        </p:nvSpPr>
        <p:spPr>
          <a:xfrm>
            <a:off x="731520" y="2798064"/>
            <a:ext cx="274320" cy="274320"/>
          </a:xfrm>
          <a:prstGeom prst="ellipse">
            <a:avLst/>
          </a:prstGeom>
          <a:solidFill>
            <a:srgbClr val="2D1048"/>
          </a:solidFill>
          <a:ln/>
        </p:spPr>
        <p:txBody>
          <a:bodyPr/>
          <a:lstStyle/>
          <a:p>
            <a:endParaRPr lang="en-US" dirty="0"/>
          </a:p>
        </p:txBody>
      </p:sp>
      <p:sp>
        <p:nvSpPr>
          <p:cNvPr id="18" name="Text 16"/>
          <p:cNvSpPr/>
          <p:nvPr/>
        </p:nvSpPr>
        <p:spPr>
          <a:xfrm>
            <a:off x="731520" y="2798064"/>
            <a:ext cx="274320" cy="274320"/>
          </a:xfrm>
          <a:prstGeom prst="rect">
            <a:avLst/>
          </a:prstGeom>
          <a:noFill/>
          <a:ln/>
        </p:spPr>
        <p:txBody>
          <a:bodyPr wrap="square" rtlCol="0" anchor="ctr"/>
          <a:lstStyle/>
          <a:p>
            <a:pPr marL="0" indent="0" algn="ctr">
              <a:buNone/>
            </a:pPr>
            <a:r>
              <a:rPr lang="en-US" sz="1000" dirty="0">
                <a:solidFill>
                  <a:srgbClr val="FFFFFF"/>
                </a:solidFill>
                <a:latin typeface="Calibri" pitchFamily="34" charset="0"/>
                <a:ea typeface="Calibri" pitchFamily="34" charset="-122"/>
                <a:cs typeface="Calibri" pitchFamily="34" charset="-120"/>
              </a:rPr>
              <a:t>5</a:t>
            </a:r>
            <a:endParaRPr lang="en-US" sz="1000" dirty="0"/>
          </a:p>
        </p:txBody>
      </p:sp>
      <p:sp>
        <p:nvSpPr>
          <p:cNvPr id="19" name="Text 17"/>
          <p:cNvSpPr/>
          <p:nvPr/>
        </p:nvSpPr>
        <p:spPr>
          <a:xfrm>
            <a:off x="1188720" y="2752344"/>
            <a:ext cx="7315200" cy="347472"/>
          </a:xfrm>
          <a:prstGeom prst="rect">
            <a:avLst/>
          </a:prstGeom>
          <a:noFill/>
          <a:ln/>
        </p:spPr>
        <p:txBody>
          <a:bodyPr wrap="square" rtlCol="0" anchor="ctr"/>
          <a:lstStyle/>
          <a:p>
            <a:pPr marL="0" indent="0">
              <a:buNone/>
            </a:pPr>
            <a:r>
              <a:rPr lang="en-US" sz="1200" dirty="0">
                <a:solidFill>
                  <a:srgbClr val="333333"/>
                </a:solidFill>
                <a:latin typeface="Calibri" pitchFamily="34" charset="0"/>
                <a:ea typeface="Calibri" pitchFamily="34" charset="-122"/>
                <a:cs typeface="Calibri" pitchFamily="34" charset="-120"/>
              </a:rPr>
              <a:t>Confidentiality: We share only on a need-to-know basis; we ask you do the same</a:t>
            </a:r>
            <a:endParaRPr lang="en-US" sz="1200" dirty="0"/>
          </a:p>
        </p:txBody>
      </p:sp>
      <p:sp>
        <p:nvSpPr>
          <p:cNvPr id="20" name="Shape 18"/>
          <p:cNvSpPr/>
          <p:nvPr/>
        </p:nvSpPr>
        <p:spPr>
          <a:xfrm>
            <a:off x="731520" y="3200400"/>
            <a:ext cx="274320" cy="274320"/>
          </a:xfrm>
          <a:prstGeom prst="ellipse">
            <a:avLst/>
          </a:prstGeom>
          <a:solidFill>
            <a:srgbClr val="2D1048"/>
          </a:solidFill>
          <a:ln/>
        </p:spPr>
        <p:txBody>
          <a:bodyPr/>
          <a:lstStyle/>
          <a:p>
            <a:endParaRPr lang="en-US" dirty="0"/>
          </a:p>
        </p:txBody>
      </p:sp>
      <p:sp>
        <p:nvSpPr>
          <p:cNvPr id="21" name="Text 19"/>
          <p:cNvSpPr/>
          <p:nvPr/>
        </p:nvSpPr>
        <p:spPr>
          <a:xfrm>
            <a:off x="731520" y="3200400"/>
            <a:ext cx="274320" cy="274320"/>
          </a:xfrm>
          <a:prstGeom prst="rect">
            <a:avLst/>
          </a:prstGeom>
          <a:noFill/>
          <a:ln/>
        </p:spPr>
        <p:txBody>
          <a:bodyPr wrap="square" rtlCol="0" anchor="ctr"/>
          <a:lstStyle/>
          <a:p>
            <a:pPr marL="0" indent="0" algn="ctr">
              <a:buNone/>
            </a:pPr>
            <a:r>
              <a:rPr lang="en-US" sz="1000" dirty="0">
                <a:solidFill>
                  <a:srgbClr val="FFFFFF"/>
                </a:solidFill>
                <a:latin typeface="Calibri" pitchFamily="34" charset="0"/>
                <a:ea typeface="Calibri" pitchFamily="34" charset="-122"/>
                <a:cs typeface="Calibri" pitchFamily="34" charset="-120"/>
              </a:rPr>
              <a:t>6</a:t>
            </a:r>
            <a:endParaRPr lang="en-US" sz="1000" dirty="0"/>
          </a:p>
        </p:txBody>
      </p:sp>
      <p:sp>
        <p:nvSpPr>
          <p:cNvPr id="22" name="Text 20"/>
          <p:cNvSpPr/>
          <p:nvPr/>
        </p:nvSpPr>
        <p:spPr>
          <a:xfrm>
            <a:off x="1188720" y="3154680"/>
            <a:ext cx="7315200" cy="347472"/>
          </a:xfrm>
          <a:prstGeom prst="rect">
            <a:avLst/>
          </a:prstGeom>
          <a:noFill/>
          <a:ln/>
        </p:spPr>
        <p:txBody>
          <a:bodyPr wrap="square" rtlCol="0" anchor="ctr"/>
          <a:lstStyle/>
          <a:p>
            <a:pPr marL="0" indent="0">
              <a:buNone/>
            </a:pPr>
            <a:r>
              <a:rPr lang="en-US" sz="1200" dirty="0">
                <a:solidFill>
                  <a:srgbClr val="333333"/>
                </a:solidFill>
                <a:latin typeface="Calibri" pitchFamily="34" charset="0"/>
                <a:ea typeface="Calibri" pitchFamily="34" charset="-122"/>
                <a:cs typeface="Calibri" pitchFamily="34" charset="-120"/>
              </a:rPr>
              <a:t>The company expects your cooperation and honest responses</a:t>
            </a:r>
            <a:endParaRPr lang="en-US" sz="1200" dirty="0"/>
          </a:p>
        </p:txBody>
      </p:sp>
      <p:sp>
        <p:nvSpPr>
          <p:cNvPr id="23" name="Shape 21"/>
          <p:cNvSpPr/>
          <p:nvPr/>
        </p:nvSpPr>
        <p:spPr>
          <a:xfrm>
            <a:off x="731520" y="3602736"/>
            <a:ext cx="274320" cy="274320"/>
          </a:xfrm>
          <a:prstGeom prst="ellipse">
            <a:avLst/>
          </a:prstGeom>
          <a:solidFill>
            <a:srgbClr val="2D1048"/>
          </a:solidFill>
          <a:ln/>
        </p:spPr>
        <p:txBody>
          <a:bodyPr/>
          <a:lstStyle/>
          <a:p>
            <a:endParaRPr lang="en-US" dirty="0"/>
          </a:p>
        </p:txBody>
      </p:sp>
      <p:sp>
        <p:nvSpPr>
          <p:cNvPr id="24" name="Text 22"/>
          <p:cNvSpPr/>
          <p:nvPr/>
        </p:nvSpPr>
        <p:spPr>
          <a:xfrm>
            <a:off x="731520" y="3602736"/>
            <a:ext cx="274320" cy="274320"/>
          </a:xfrm>
          <a:prstGeom prst="rect">
            <a:avLst/>
          </a:prstGeom>
          <a:noFill/>
          <a:ln/>
        </p:spPr>
        <p:txBody>
          <a:bodyPr wrap="square" rtlCol="0" anchor="ctr"/>
          <a:lstStyle/>
          <a:p>
            <a:pPr marL="0" indent="0" algn="ctr">
              <a:buNone/>
            </a:pPr>
            <a:r>
              <a:rPr lang="en-US" sz="1000" dirty="0">
                <a:solidFill>
                  <a:srgbClr val="FFFFFF"/>
                </a:solidFill>
                <a:latin typeface="Calibri" pitchFamily="34" charset="0"/>
                <a:ea typeface="Calibri" pitchFamily="34" charset="-122"/>
                <a:cs typeface="Calibri" pitchFamily="34" charset="-120"/>
              </a:rPr>
              <a:t>7</a:t>
            </a:r>
            <a:endParaRPr lang="en-US" sz="1000" dirty="0"/>
          </a:p>
        </p:txBody>
      </p:sp>
      <p:sp>
        <p:nvSpPr>
          <p:cNvPr id="25" name="Text 23"/>
          <p:cNvSpPr/>
          <p:nvPr/>
        </p:nvSpPr>
        <p:spPr>
          <a:xfrm>
            <a:off x="1188720" y="3557016"/>
            <a:ext cx="7315200" cy="347472"/>
          </a:xfrm>
          <a:prstGeom prst="rect">
            <a:avLst/>
          </a:prstGeom>
          <a:noFill/>
          <a:ln/>
        </p:spPr>
        <p:txBody>
          <a:bodyPr wrap="square" rtlCol="0" anchor="ctr"/>
          <a:lstStyle/>
          <a:p>
            <a:pPr marL="0" indent="0">
              <a:buNone/>
            </a:pPr>
            <a:r>
              <a:rPr lang="en-US" sz="1200" dirty="0">
                <a:solidFill>
                  <a:srgbClr val="333333"/>
                </a:solidFill>
                <a:latin typeface="Calibri" pitchFamily="34" charset="0"/>
                <a:ea typeface="Calibri" pitchFamily="34" charset="-122"/>
                <a:cs typeface="Calibri" pitchFamily="34" charset="-120"/>
              </a:rPr>
              <a:t>Address recording expectations (always approach the interview as if you’re being recorded) </a:t>
            </a:r>
            <a:endParaRPr lang="en-US" sz="1200" dirty="0"/>
          </a:p>
        </p:txBody>
      </p:sp>
      <p:sp>
        <p:nvSpPr>
          <p:cNvPr id="26" name="Shape 24"/>
          <p:cNvSpPr/>
          <p:nvPr/>
        </p:nvSpPr>
        <p:spPr>
          <a:xfrm>
            <a:off x="731520" y="4005072"/>
            <a:ext cx="274320" cy="274320"/>
          </a:xfrm>
          <a:prstGeom prst="ellipse">
            <a:avLst/>
          </a:prstGeom>
          <a:solidFill>
            <a:srgbClr val="2D1048"/>
          </a:solidFill>
          <a:ln/>
        </p:spPr>
        <p:txBody>
          <a:bodyPr/>
          <a:lstStyle/>
          <a:p>
            <a:endParaRPr lang="en-US" dirty="0"/>
          </a:p>
        </p:txBody>
      </p:sp>
      <p:sp>
        <p:nvSpPr>
          <p:cNvPr id="27" name="Text 25"/>
          <p:cNvSpPr/>
          <p:nvPr/>
        </p:nvSpPr>
        <p:spPr>
          <a:xfrm>
            <a:off x="731520" y="4005072"/>
            <a:ext cx="274320" cy="274320"/>
          </a:xfrm>
          <a:prstGeom prst="rect">
            <a:avLst/>
          </a:prstGeom>
          <a:noFill/>
          <a:ln/>
        </p:spPr>
        <p:txBody>
          <a:bodyPr wrap="square" rtlCol="0" anchor="ctr"/>
          <a:lstStyle/>
          <a:p>
            <a:pPr marL="0" indent="0" algn="ctr">
              <a:buNone/>
            </a:pPr>
            <a:r>
              <a:rPr lang="en-US" sz="1000" dirty="0">
                <a:solidFill>
                  <a:srgbClr val="FFFFFF"/>
                </a:solidFill>
                <a:latin typeface="Calibri" pitchFamily="34" charset="0"/>
                <a:ea typeface="Calibri" pitchFamily="34" charset="-122"/>
                <a:cs typeface="Calibri" pitchFamily="34" charset="-120"/>
              </a:rPr>
              <a:t>8</a:t>
            </a:r>
            <a:endParaRPr lang="en-US" sz="1000" dirty="0"/>
          </a:p>
        </p:txBody>
      </p:sp>
      <p:sp>
        <p:nvSpPr>
          <p:cNvPr id="28" name="Text 26"/>
          <p:cNvSpPr/>
          <p:nvPr/>
        </p:nvSpPr>
        <p:spPr>
          <a:xfrm>
            <a:off x="1188720" y="3959352"/>
            <a:ext cx="7315200" cy="347472"/>
          </a:xfrm>
          <a:prstGeom prst="rect">
            <a:avLst/>
          </a:prstGeom>
          <a:noFill/>
          <a:ln/>
        </p:spPr>
        <p:txBody>
          <a:bodyPr wrap="square" rtlCol="0" anchor="ctr"/>
          <a:lstStyle/>
          <a:p>
            <a:pPr marL="0" indent="0">
              <a:buNone/>
            </a:pPr>
            <a:r>
              <a:rPr lang="en-US" sz="1200" dirty="0">
                <a:solidFill>
                  <a:srgbClr val="333333"/>
                </a:solidFill>
                <a:latin typeface="Calibri" pitchFamily="34" charset="0"/>
                <a:ea typeface="Calibri" pitchFamily="34" charset="-122"/>
                <a:cs typeface="Calibri" pitchFamily="34" charset="-120"/>
              </a:rPr>
              <a:t>You are free to leave at any time / take breaks</a:t>
            </a:r>
            <a:endParaRPr lang="en-US" sz="1200" dirty="0"/>
          </a:p>
        </p:txBody>
      </p:sp>
      <p:sp>
        <p:nvSpPr>
          <p:cNvPr id="29" name="Shape 27"/>
          <p:cNvSpPr/>
          <p:nvPr/>
        </p:nvSpPr>
        <p:spPr>
          <a:xfrm>
            <a:off x="731520" y="4389120"/>
            <a:ext cx="7680960" cy="365760"/>
          </a:xfrm>
          <a:prstGeom prst="roundRect">
            <a:avLst>
              <a:gd name="adj" fmla="val 12500"/>
            </a:avLst>
          </a:prstGeom>
          <a:solidFill>
            <a:srgbClr val="FFF3E0"/>
          </a:solidFill>
          <a:ln/>
        </p:spPr>
        <p:txBody>
          <a:bodyPr/>
          <a:lstStyle/>
          <a:p>
            <a:endParaRPr lang="en-US" dirty="0"/>
          </a:p>
        </p:txBody>
      </p:sp>
      <p:sp>
        <p:nvSpPr>
          <p:cNvPr id="30" name="Text 28"/>
          <p:cNvSpPr/>
          <p:nvPr/>
        </p:nvSpPr>
        <p:spPr>
          <a:xfrm>
            <a:off x="914400" y="4389120"/>
            <a:ext cx="7315200" cy="365760"/>
          </a:xfrm>
          <a:prstGeom prst="rect">
            <a:avLst/>
          </a:prstGeom>
          <a:noFill/>
          <a:ln/>
        </p:spPr>
        <p:txBody>
          <a:bodyPr wrap="square" rtlCol="0" anchor="ctr"/>
          <a:lstStyle/>
          <a:p>
            <a:pPr marL="0" indent="0">
              <a:buNone/>
            </a:pPr>
            <a:r>
              <a:rPr lang="en-US" sz="1000" dirty="0">
                <a:solidFill>
                  <a:srgbClr val="E65100"/>
                </a:solidFill>
                <a:latin typeface="Calibri" pitchFamily="34" charset="0"/>
                <a:ea typeface="Calibri" pitchFamily="34" charset="-122"/>
                <a:cs typeface="Calibri" pitchFamily="34" charset="-120"/>
              </a:rPr>
              <a:t>NLRA note: For non-supervisory employees, you cannot mandate confidentiality — only request it.</a:t>
            </a:r>
            <a:endParaRPr lang="en-US" sz="1000" dirty="0"/>
          </a:p>
        </p:txBody>
      </p:sp>
      <p:sp>
        <p:nvSpPr>
          <p:cNvPr id="31" name="Text 29"/>
          <p:cNvSpPr/>
          <p:nvPr/>
        </p:nvSpPr>
        <p:spPr>
          <a:xfrm>
            <a:off x="457200" y="4754880"/>
            <a:ext cx="7315200" cy="274320"/>
          </a:xfrm>
          <a:prstGeom prst="rect">
            <a:avLst/>
          </a:prstGeom>
          <a:noFill/>
          <a:ln/>
        </p:spPr>
        <p:txBody>
          <a:bodyPr wrap="square" rtlCol="0" anchor="ctr"/>
          <a:lstStyle/>
          <a:p>
            <a:pPr marL="0" indent="0">
              <a:buNone/>
            </a:pPr>
            <a:r>
              <a:rPr lang="en-US" sz="800" dirty="0">
                <a:solidFill>
                  <a:srgbClr val="999999"/>
                </a:solidFill>
                <a:latin typeface="Calibri" pitchFamily="34" charset="0"/>
                <a:ea typeface="Calibri" pitchFamily="34" charset="-122"/>
                <a:cs typeface="Calibri" pitchFamily="34" charset="-120"/>
              </a:rPr>
              <a:t>Jackson Lewis P.C.  </a:t>
            </a:r>
            <a:endParaRPr lang="en-US" sz="800" dirty="0"/>
          </a:p>
        </p:txBody>
      </p:sp>
      <p:sp>
        <p:nvSpPr>
          <p:cNvPr id="32" name="Text 30"/>
          <p:cNvSpPr/>
          <p:nvPr/>
        </p:nvSpPr>
        <p:spPr>
          <a:xfrm>
            <a:off x="8412480" y="4754880"/>
            <a:ext cx="457200" cy="274320"/>
          </a:xfrm>
          <a:prstGeom prst="rect">
            <a:avLst/>
          </a:prstGeom>
          <a:noFill/>
          <a:ln/>
        </p:spPr>
        <p:txBody>
          <a:bodyPr wrap="square" rtlCol="0" anchor="ctr"/>
          <a:lstStyle/>
          <a:p>
            <a:pPr marL="0" indent="0" algn="r">
              <a:buNone/>
            </a:pPr>
            <a:r>
              <a:rPr lang="en-US" sz="800" dirty="0">
                <a:solidFill>
                  <a:srgbClr val="999999"/>
                </a:solidFill>
                <a:latin typeface="Calibri" pitchFamily="34" charset="0"/>
                <a:ea typeface="Calibri" pitchFamily="34" charset="-122"/>
                <a:cs typeface="Calibri" pitchFamily="34" charset="-120"/>
              </a:rPr>
              <a:t>19</a:t>
            </a:r>
            <a:endParaRPr lang="en-US" sz="8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0">
    <p:spTree>
      <p:nvGrpSpPr>
        <p:cNvPr id="1" name=""/>
        <p:cNvGrpSpPr/>
        <p:nvPr/>
      </p:nvGrpSpPr>
      <p:grpSpPr>
        <a:xfrm>
          <a:off x="0" y="0"/>
          <a:ext cx="0" cy="0"/>
          <a:chOff x="0" y="0"/>
          <a:chExt cx="0" cy="0"/>
        </a:xfrm>
      </p:grpSpPr>
      <p:sp>
        <p:nvSpPr>
          <p:cNvPr id="2" name="Shape 0"/>
          <p:cNvSpPr/>
          <p:nvPr/>
        </p:nvSpPr>
        <p:spPr>
          <a:xfrm>
            <a:off x="0" y="0"/>
            <a:ext cx="9144000" cy="73152"/>
          </a:xfrm>
          <a:prstGeom prst="rect">
            <a:avLst/>
          </a:prstGeom>
          <a:solidFill>
            <a:srgbClr val="2D1048"/>
          </a:solidFill>
          <a:ln/>
        </p:spPr>
        <p:txBody>
          <a:bodyPr/>
          <a:lstStyle/>
          <a:p>
            <a:endParaRPr lang="en-US" dirty="0"/>
          </a:p>
        </p:txBody>
      </p:sp>
      <p:sp>
        <p:nvSpPr>
          <p:cNvPr id="3" name="Text 1"/>
          <p:cNvSpPr/>
          <p:nvPr/>
        </p:nvSpPr>
        <p:spPr>
          <a:xfrm>
            <a:off x="457200" y="274320"/>
            <a:ext cx="8229600" cy="640080"/>
          </a:xfrm>
          <a:prstGeom prst="rect">
            <a:avLst/>
          </a:prstGeom>
          <a:noFill/>
          <a:ln/>
        </p:spPr>
        <p:txBody>
          <a:bodyPr wrap="square" rtlCol="0" anchor="ctr"/>
          <a:lstStyle/>
          <a:p>
            <a:pPr marL="0" indent="0">
              <a:buNone/>
            </a:pPr>
            <a:r>
              <a:rPr lang="en-US" sz="2400" b="1" dirty="0">
                <a:solidFill>
                  <a:srgbClr val="2D1048"/>
                </a:solidFill>
                <a:latin typeface="Georgia" pitchFamily="34" charset="0"/>
                <a:ea typeface="Georgia" pitchFamily="34" charset="-122"/>
                <a:cs typeface="Georgia" pitchFamily="34" charset="-120"/>
              </a:rPr>
              <a:t>The Upjohn Warning</a:t>
            </a:r>
            <a:endParaRPr lang="en-US" sz="2400" dirty="0"/>
          </a:p>
        </p:txBody>
      </p:sp>
      <p:sp>
        <p:nvSpPr>
          <p:cNvPr id="4" name="Text 2"/>
          <p:cNvSpPr/>
          <p:nvPr/>
        </p:nvSpPr>
        <p:spPr>
          <a:xfrm>
            <a:off x="731520" y="777240"/>
            <a:ext cx="7315200" cy="274320"/>
          </a:xfrm>
          <a:prstGeom prst="rect">
            <a:avLst/>
          </a:prstGeom>
          <a:noFill/>
          <a:ln/>
        </p:spPr>
        <p:txBody>
          <a:bodyPr wrap="square" rtlCol="0" anchor="ctr"/>
          <a:lstStyle/>
          <a:p>
            <a:pPr marL="0" indent="0">
              <a:buNone/>
            </a:pPr>
            <a:r>
              <a:rPr lang="en-US" sz="1100" i="1" dirty="0">
                <a:solidFill>
                  <a:srgbClr val="666666"/>
                </a:solidFill>
                <a:latin typeface="Calibri" pitchFamily="34" charset="0"/>
                <a:ea typeface="Calibri" pitchFamily="34" charset="-122"/>
                <a:cs typeface="Calibri" pitchFamily="34" charset="-120"/>
              </a:rPr>
              <a:t>When an attorney is conducting the interview:</a:t>
            </a:r>
            <a:endParaRPr lang="en-US" sz="1100" dirty="0"/>
          </a:p>
        </p:txBody>
      </p:sp>
      <p:sp>
        <p:nvSpPr>
          <p:cNvPr id="5" name="Shape 3"/>
          <p:cNvSpPr/>
          <p:nvPr/>
        </p:nvSpPr>
        <p:spPr>
          <a:xfrm>
            <a:off x="457200" y="1097280"/>
            <a:ext cx="8229600" cy="3108960"/>
          </a:xfrm>
          <a:prstGeom prst="roundRect">
            <a:avLst>
              <a:gd name="adj" fmla="val 2353"/>
            </a:avLst>
          </a:prstGeom>
          <a:solidFill>
            <a:srgbClr val="F5F5F5"/>
          </a:solidFill>
          <a:ln/>
        </p:spPr>
        <p:txBody>
          <a:bodyPr/>
          <a:lstStyle/>
          <a:p>
            <a:endParaRPr lang="en-US" dirty="0"/>
          </a:p>
        </p:txBody>
      </p:sp>
      <p:sp>
        <p:nvSpPr>
          <p:cNvPr id="6" name="Text 4"/>
          <p:cNvSpPr/>
          <p:nvPr/>
        </p:nvSpPr>
        <p:spPr>
          <a:xfrm>
            <a:off x="640080" y="1188720"/>
            <a:ext cx="7863840" cy="2926080"/>
          </a:xfrm>
          <a:prstGeom prst="rect">
            <a:avLst/>
          </a:prstGeom>
          <a:noFill/>
          <a:ln/>
        </p:spPr>
        <p:txBody>
          <a:bodyPr wrap="square" rtlCol="0" anchor="t"/>
          <a:lstStyle/>
          <a:p>
            <a:pPr marL="0" indent="0">
              <a:spcAft>
                <a:spcPts val="200"/>
              </a:spcAft>
              <a:buNone/>
            </a:pPr>
            <a:r>
              <a:rPr lang="en-US" sz="1100" dirty="0">
                <a:solidFill>
                  <a:srgbClr val="333333"/>
                </a:solidFill>
                <a:latin typeface="Calibri" pitchFamily="34" charset="0"/>
                <a:ea typeface="Calibri" pitchFamily="34" charset="-122"/>
                <a:cs typeface="Calibri" pitchFamily="34" charset="-120"/>
              </a:rPr>
              <a:t>"I am a lawyer for [Company]. I represent only the Company, and I do not represent you personally. I am conducting this interview to gather facts in order to provide legal advice for the Company.</a:t>
            </a:r>
            <a:endParaRPr lang="en-US" sz="1100" dirty="0"/>
          </a:p>
          <a:p>
            <a:pPr marL="0" indent="0">
              <a:spcAft>
                <a:spcPts val="200"/>
              </a:spcAft>
              <a:buNone/>
            </a:pPr>
            <a:endParaRPr lang="en-US" sz="1100" dirty="0"/>
          </a:p>
          <a:p>
            <a:pPr marL="0" indent="0">
              <a:spcAft>
                <a:spcPts val="200"/>
              </a:spcAft>
              <a:buNone/>
            </a:pPr>
            <a:r>
              <a:rPr lang="en-US" sz="1100" dirty="0">
                <a:solidFill>
                  <a:srgbClr val="333333"/>
                </a:solidFill>
                <a:latin typeface="Calibri" pitchFamily="34" charset="0"/>
                <a:ea typeface="Calibri" pitchFamily="34" charset="-122"/>
                <a:cs typeface="Calibri" pitchFamily="34" charset="-120"/>
              </a:rPr>
              <a:t>Your communications with me are protected by the attorney-client privilege. But the privilege belongs solely to the Company, not you. The Company alone may elect to waive the privilege and reveal our discussion to third parties, including federal or state agencies, at its sole discretion, and without notifying you.</a:t>
            </a:r>
            <a:endParaRPr lang="en-US" sz="1100" dirty="0"/>
          </a:p>
          <a:p>
            <a:pPr marL="0" indent="0">
              <a:spcAft>
                <a:spcPts val="200"/>
              </a:spcAft>
              <a:buNone/>
            </a:pPr>
            <a:endParaRPr lang="en-US" sz="1100" dirty="0"/>
          </a:p>
          <a:p>
            <a:pPr marL="0" indent="0">
              <a:spcAft>
                <a:spcPts val="200"/>
              </a:spcAft>
              <a:buNone/>
            </a:pPr>
            <a:r>
              <a:rPr lang="en-US" sz="1100" dirty="0">
                <a:solidFill>
                  <a:srgbClr val="333333"/>
                </a:solidFill>
                <a:latin typeface="Calibri" pitchFamily="34" charset="0"/>
                <a:ea typeface="Calibri" pitchFamily="34" charset="-122"/>
                <a:cs typeface="Calibri" pitchFamily="34" charset="-120"/>
              </a:rPr>
              <a:t>In order for this discussion to be privileged, it must be kept in confidence. You may not disclose the substance of this interview to any third party, including other employees. You may discuss the facts of what happened but not this discussion.</a:t>
            </a:r>
            <a:endParaRPr lang="en-US" sz="1100" dirty="0"/>
          </a:p>
          <a:p>
            <a:pPr marL="0" indent="0">
              <a:spcAft>
                <a:spcPts val="200"/>
              </a:spcAft>
              <a:buNone/>
            </a:pPr>
            <a:endParaRPr lang="en-US" sz="1100" dirty="0"/>
          </a:p>
          <a:p>
            <a:pPr marL="0" indent="0">
              <a:spcAft>
                <a:spcPts val="200"/>
              </a:spcAft>
              <a:buNone/>
            </a:pPr>
            <a:r>
              <a:rPr lang="en-US" sz="1100" b="1" dirty="0">
                <a:solidFill>
                  <a:srgbClr val="333333"/>
                </a:solidFill>
                <a:latin typeface="Calibri" pitchFamily="34" charset="0"/>
                <a:ea typeface="Calibri" pitchFamily="34" charset="-122"/>
                <a:cs typeface="Calibri" pitchFamily="34" charset="-120"/>
              </a:rPr>
              <a:t>Do you understand?"</a:t>
            </a:r>
            <a:endParaRPr lang="en-US" sz="1100" dirty="0"/>
          </a:p>
        </p:txBody>
      </p:sp>
      <p:sp>
        <p:nvSpPr>
          <p:cNvPr id="7" name="Shape 5"/>
          <p:cNvSpPr/>
          <p:nvPr/>
        </p:nvSpPr>
        <p:spPr>
          <a:xfrm>
            <a:off x="731520" y="4297680"/>
            <a:ext cx="7680960" cy="411480"/>
          </a:xfrm>
          <a:prstGeom prst="roundRect">
            <a:avLst>
              <a:gd name="adj" fmla="val 11111"/>
            </a:avLst>
          </a:prstGeom>
          <a:solidFill>
            <a:srgbClr val="FFF3E0"/>
          </a:solidFill>
          <a:ln/>
        </p:spPr>
        <p:txBody>
          <a:bodyPr/>
          <a:lstStyle/>
          <a:p>
            <a:endParaRPr lang="en-US" dirty="0"/>
          </a:p>
        </p:txBody>
      </p:sp>
      <p:sp>
        <p:nvSpPr>
          <p:cNvPr id="8" name="Text 6"/>
          <p:cNvSpPr/>
          <p:nvPr/>
        </p:nvSpPr>
        <p:spPr>
          <a:xfrm>
            <a:off x="914400" y="4297680"/>
            <a:ext cx="7315200" cy="411480"/>
          </a:xfrm>
          <a:prstGeom prst="rect">
            <a:avLst/>
          </a:prstGeom>
          <a:noFill/>
          <a:ln/>
        </p:spPr>
        <p:txBody>
          <a:bodyPr wrap="square" rtlCol="0" anchor="ctr"/>
          <a:lstStyle/>
          <a:p>
            <a:pPr marL="0" indent="0">
              <a:buNone/>
            </a:pPr>
            <a:r>
              <a:rPr lang="en-US" sz="1000" dirty="0">
                <a:solidFill>
                  <a:srgbClr val="E65100"/>
                </a:solidFill>
                <a:latin typeface="Calibri" pitchFamily="34" charset="0"/>
                <a:ea typeface="Calibri" pitchFamily="34" charset="-122"/>
                <a:cs typeface="Calibri" pitchFamily="34" charset="-120"/>
              </a:rPr>
              <a:t>Document in your notes that you gave the Upjohn warning and the witness confirmed understanding.</a:t>
            </a:r>
            <a:endParaRPr lang="en-US" sz="1000" dirty="0"/>
          </a:p>
        </p:txBody>
      </p:sp>
      <p:sp>
        <p:nvSpPr>
          <p:cNvPr id="9" name="Text 7"/>
          <p:cNvSpPr/>
          <p:nvPr/>
        </p:nvSpPr>
        <p:spPr>
          <a:xfrm>
            <a:off x="457200" y="4754880"/>
            <a:ext cx="7315200" cy="274320"/>
          </a:xfrm>
          <a:prstGeom prst="rect">
            <a:avLst/>
          </a:prstGeom>
          <a:noFill/>
          <a:ln/>
        </p:spPr>
        <p:txBody>
          <a:bodyPr wrap="square" rtlCol="0" anchor="ctr"/>
          <a:lstStyle/>
          <a:p>
            <a:pPr marL="0" indent="0">
              <a:buNone/>
            </a:pPr>
            <a:r>
              <a:rPr lang="en-US" sz="800" dirty="0">
                <a:solidFill>
                  <a:srgbClr val="999999"/>
                </a:solidFill>
                <a:latin typeface="Calibri" pitchFamily="34" charset="0"/>
                <a:ea typeface="Calibri" pitchFamily="34" charset="-122"/>
                <a:cs typeface="Calibri" pitchFamily="34" charset="-120"/>
              </a:rPr>
              <a:t>Jackson Lewis P.C. </a:t>
            </a:r>
            <a:endParaRPr lang="en-US" sz="800" dirty="0"/>
          </a:p>
        </p:txBody>
      </p:sp>
      <p:sp>
        <p:nvSpPr>
          <p:cNvPr id="10" name="Text 8"/>
          <p:cNvSpPr/>
          <p:nvPr/>
        </p:nvSpPr>
        <p:spPr>
          <a:xfrm>
            <a:off x="8412480" y="4754880"/>
            <a:ext cx="457200" cy="274320"/>
          </a:xfrm>
          <a:prstGeom prst="rect">
            <a:avLst/>
          </a:prstGeom>
          <a:noFill/>
          <a:ln/>
        </p:spPr>
        <p:txBody>
          <a:bodyPr wrap="square" rtlCol="0" anchor="ctr"/>
          <a:lstStyle/>
          <a:p>
            <a:pPr marL="0" indent="0" algn="r">
              <a:buNone/>
            </a:pPr>
            <a:r>
              <a:rPr lang="en-US" sz="800" dirty="0">
                <a:solidFill>
                  <a:srgbClr val="999999"/>
                </a:solidFill>
                <a:latin typeface="Calibri" pitchFamily="34" charset="0"/>
                <a:ea typeface="Calibri" pitchFamily="34" charset="-122"/>
                <a:cs typeface="Calibri" pitchFamily="34" charset="-120"/>
              </a:rPr>
              <a:t>20</a:t>
            </a:r>
            <a:endParaRPr lang="en-US" sz="8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1">
    <p:spTree>
      <p:nvGrpSpPr>
        <p:cNvPr id="1" name=""/>
        <p:cNvGrpSpPr/>
        <p:nvPr/>
      </p:nvGrpSpPr>
      <p:grpSpPr>
        <a:xfrm>
          <a:off x="0" y="0"/>
          <a:ext cx="0" cy="0"/>
          <a:chOff x="0" y="0"/>
          <a:chExt cx="0" cy="0"/>
        </a:xfrm>
      </p:grpSpPr>
      <p:sp>
        <p:nvSpPr>
          <p:cNvPr id="2" name="Shape 0"/>
          <p:cNvSpPr/>
          <p:nvPr/>
        </p:nvSpPr>
        <p:spPr>
          <a:xfrm>
            <a:off x="0" y="0"/>
            <a:ext cx="9144000" cy="73152"/>
          </a:xfrm>
          <a:prstGeom prst="rect">
            <a:avLst/>
          </a:prstGeom>
          <a:solidFill>
            <a:srgbClr val="2D1048"/>
          </a:solidFill>
          <a:ln/>
        </p:spPr>
        <p:txBody>
          <a:bodyPr/>
          <a:lstStyle/>
          <a:p>
            <a:endParaRPr lang="en-US" dirty="0"/>
          </a:p>
        </p:txBody>
      </p:sp>
      <p:sp>
        <p:nvSpPr>
          <p:cNvPr id="3" name="Text 1"/>
          <p:cNvSpPr/>
          <p:nvPr/>
        </p:nvSpPr>
        <p:spPr>
          <a:xfrm>
            <a:off x="457200" y="274320"/>
            <a:ext cx="8229600" cy="640080"/>
          </a:xfrm>
          <a:prstGeom prst="rect">
            <a:avLst/>
          </a:prstGeom>
          <a:noFill/>
          <a:ln/>
        </p:spPr>
        <p:txBody>
          <a:bodyPr wrap="square" rtlCol="0" anchor="ctr"/>
          <a:lstStyle/>
          <a:p>
            <a:pPr marL="0" indent="0">
              <a:buNone/>
            </a:pPr>
            <a:r>
              <a:rPr lang="en-US" sz="2400" b="1" dirty="0">
                <a:solidFill>
                  <a:srgbClr val="2D1048"/>
                </a:solidFill>
                <a:latin typeface="Georgia" pitchFamily="34" charset="0"/>
                <a:ea typeface="Georgia" pitchFamily="34" charset="-122"/>
                <a:cs typeface="Georgia" pitchFamily="34" charset="-120"/>
              </a:rPr>
              <a:t>NLRA Considerations: Confidentiality</a:t>
            </a:r>
            <a:endParaRPr lang="en-US" sz="2400" dirty="0"/>
          </a:p>
        </p:txBody>
      </p:sp>
      <p:sp>
        <p:nvSpPr>
          <p:cNvPr id="4" name="Text 2"/>
          <p:cNvSpPr/>
          <p:nvPr/>
        </p:nvSpPr>
        <p:spPr>
          <a:xfrm>
            <a:off x="731520" y="1005840"/>
            <a:ext cx="4114800" cy="365760"/>
          </a:xfrm>
          <a:prstGeom prst="rect">
            <a:avLst/>
          </a:prstGeom>
          <a:noFill/>
          <a:ln/>
        </p:spPr>
        <p:txBody>
          <a:bodyPr wrap="square" rtlCol="0" anchor="ctr"/>
          <a:lstStyle/>
          <a:p>
            <a:pPr marL="0" indent="0">
              <a:buNone/>
            </a:pPr>
            <a:r>
              <a:rPr lang="en-US" sz="1400" b="1" dirty="0">
                <a:solidFill>
                  <a:srgbClr val="228B22"/>
                </a:solidFill>
                <a:latin typeface="Calibri" pitchFamily="34" charset="0"/>
                <a:ea typeface="Calibri" pitchFamily="34" charset="-122"/>
                <a:cs typeface="Calibri" pitchFamily="34" charset="-120"/>
              </a:rPr>
              <a:t>What You CAN Say:</a:t>
            </a:r>
            <a:endParaRPr lang="en-US" sz="1400" dirty="0"/>
          </a:p>
        </p:txBody>
      </p:sp>
      <p:sp>
        <p:nvSpPr>
          <p:cNvPr id="5" name="Text 3"/>
          <p:cNvSpPr/>
          <p:nvPr/>
        </p:nvSpPr>
        <p:spPr>
          <a:xfrm>
            <a:off x="731520" y="1188720"/>
            <a:ext cx="7680960" cy="1828800"/>
          </a:xfrm>
          <a:prstGeom prst="rect">
            <a:avLst/>
          </a:prstGeom>
          <a:noFill/>
          <a:ln/>
        </p:spPr>
        <p:txBody>
          <a:bodyPr wrap="square" rtlCol="0" anchor="ctr"/>
          <a:lstStyle/>
          <a:p>
            <a:pPr marL="342900" indent="-342900">
              <a:spcAft>
                <a:spcPts val="400"/>
              </a:spcAft>
              <a:buSzPct val="100000"/>
              <a:buChar char="•"/>
            </a:pPr>
            <a:r>
              <a:rPr lang="en-US" sz="1300" dirty="0">
                <a:solidFill>
                  <a:srgbClr val="333333"/>
                </a:solidFill>
                <a:latin typeface="Calibri" pitchFamily="34" charset="0"/>
                <a:ea typeface="Calibri" pitchFamily="34" charset="-122"/>
                <a:cs typeface="Calibri" pitchFamily="34" charset="-120"/>
              </a:rPr>
              <a:t>We expect you to tell the truth</a:t>
            </a:r>
            <a:endParaRPr lang="en-US" sz="1300" dirty="0"/>
          </a:p>
          <a:p>
            <a:pPr marL="342900" indent="-342900">
              <a:spcAft>
                <a:spcPts val="400"/>
              </a:spcAft>
              <a:buSzPct val="100000"/>
              <a:buChar char="•"/>
            </a:pPr>
            <a:r>
              <a:rPr lang="en-US" sz="1300" dirty="0">
                <a:solidFill>
                  <a:srgbClr val="333333"/>
                </a:solidFill>
                <a:latin typeface="Calibri" pitchFamily="34" charset="0"/>
                <a:ea typeface="Calibri" pitchFamily="34" charset="-122"/>
                <a:cs typeface="Calibri" pitchFamily="34" charset="-120"/>
              </a:rPr>
              <a:t>We expect you not to interfere with the investigation</a:t>
            </a:r>
            <a:endParaRPr lang="en-US" sz="1300" dirty="0"/>
          </a:p>
          <a:p>
            <a:pPr marL="342900" indent="-342900">
              <a:spcAft>
                <a:spcPts val="400"/>
              </a:spcAft>
              <a:buSzPct val="100000"/>
              <a:buChar char="•"/>
            </a:pPr>
            <a:r>
              <a:rPr lang="en-US" sz="1300" dirty="0">
                <a:solidFill>
                  <a:srgbClr val="333333"/>
                </a:solidFill>
                <a:latin typeface="Calibri" pitchFamily="34" charset="0"/>
                <a:ea typeface="Calibri" pitchFamily="34" charset="-122"/>
                <a:cs typeface="Calibri" pitchFamily="34" charset="-120"/>
              </a:rPr>
              <a:t>We expect you will not discourage others from participating</a:t>
            </a:r>
            <a:endParaRPr lang="en-US" sz="1300" dirty="0"/>
          </a:p>
          <a:p>
            <a:pPr marL="342900" indent="-342900">
              <a:spcAft>
                <a:spcPts val="400"/>
              </a:spcAft>
              <a:buSzPct val="100000"/>
              <a:buChar char="•"/>
            </a:pPr>
            <a:r>
              <a:rPr lang="en-US" sz="1300" dirty="0">
                <a:solidFill>
                  <a:srgbClr val="333333"/>
                </a:solidFill>
                <a:latin typeface="Calibri" pitchFamily="34" charset="0"/>
                <a:ea typeface="Calibri" pitchFamily="34" charset="-122"/>
                <a:cs typeface="Calibri" pitchFamily="34" charset="-120"/>
              </a:rPr>
              <a:t>We expect you will not threaten or retaliate</a:t>
            </a:r>
            <a:endParaRPr lang="en-US" sz="1300" dirty="0"/>
          </a:p>
          <a:p>
            <a:pPr marL="342900" indent="-342900">
              <a:spcAft>
                <a:spcPts val="400"/>
              </a:spcAft>
              <a:buSzPct val="100000"/>
              <a:buChar char="•"/>
            </a:pPr>
            <a:r>
              <a:rPr lang="en-US" sz="1300" dirty="0">
                <a:solidFill>
                  <a:srgbClr val="333333"/>
                </a:solidFill>
                <a:latin typeface="Calibri" pitchFamily="34" charset="0"/>
                <a:ea typeface="Calibri" pitchFamily="34" charset="-122"/>
                <a:cs typeface="Calibri" pitchFamily="34" charset="-120"/>
              </a:rPr>
              <a:t>You can mandate confidentiality from supervisors</a:t>
            </a:r>
            <a:endParaRPr lang="en-US" sz="1300" dirty="0"/>
          </a:p>
        </p:txBody>
      </p:sp>
      <p:sp>
        <p:nvSpPr>
          <p:cNvPr id="6" name="Text 4"/>
          <p:cNvSpPr/>
          <p:nvPr/>
        </p:nvSpPr>
        <p:spPr>
          <a:xfrm>
            <a:off x="731520" y="2926080"/>
            <a:ext cx="4114800" cy="365760"/>
          </a:xfrm>
          <a:prstGeom prst="rect">
            <a:avLst/>
          </a:prstGeom>
          <a:noFill/>
          <a:ln/>
        </p:spPr>
        <p:txBody>
          <a:bodyPr wrap="square" rtlCol="0" anchor="ctr"/>
          <a:lstStyle/>
          <a:p>
            <a:pPr marL="0" indent="0">
              <a:buNone/>
            </a:pPr>
            <a:r>
              <a:rPr lang="en-US" sz="1400" b="1" dirty="0">
                <a:solidFill>
                  <a:srgbClr val="CC0000"/>
                </a:solidFill>
                <a:latin typeface="Calibri" pitchFamily="34" charset="0"/>
                <a:ea typeface="Calibri" pitchFamily="34" charset="-122"/>
                <a:cs typeface="Calibri" pitchFamily="34" charset="-120"/>
              </a:rPr>
              <a:t>What You CANNOT Do:</a:t>
            </a:r>
            <a:endParaRPr lang="en-US" sz="1400" dirty="0"/>
          </a:p>
        </p:txBody>
      </p:sp>
      <p:sp>
        <p:nvSpPr>
          <p:cNvPr id="7" name="Text 5"/>
          <p:cNvSpPr/>
          <p:nvPr/>
        </p:nvSpPr>
        <p:spPr>
          <a:xfrm>
            <a:off x="731520" y="3348596"/>
            <a:ext cx="7680960" cy="914400"/>
          </a:xfrm>
          <a:prstGeom prst="rect">
            <a:avLst/>
          </a:prstGeom>
          <a:noFill/>
          <a:ln/>
        </p:spPr>
        <p:txBody>
          <a:bodyPr wrap="square" rtlCol="0" anchor="ctr"/>
          <a:lstStyle/>
          <a:p>
            <a:pPr marL="342900" indent="-342900">
              <a:spcAft>
                <a:spcPts val="300"/>
              </a:spcAft>
              <a:buSzPct val="100000"/>
              <a:buChar char="•"/>
            </a:pPr>
            <a:r>
              <a:rPr lang="en-US" sz="1200" dirty="0">
                <a:solidFill>
                  <a:srgbClr val="333333"/>
                </a:solidFill>
                <a:latin typeface="Calibri" pitchFamily="34" charset="0"/>
                <a:ea typeface="Calibri" pitchFamily="34" charset="-122"/>
                <a:cs typeface="Calibri" pitchFamily="34" charset="-120"/>
              </a:rPr>
              <a:t>Blanket confidentiality mandates for non-supervisory employees</a:t>
            </a:r>
            <a:endParaRPr lang="en-US" sz="1200" dirty="0"/>
          </a:p>
          <a:p>
            <a:pPr marL="342900" indent="-342900">
              <a:spcAft>
                <a:spcPts val="300"/>
              </a:spcAft>
              <a:buSzPct val="100000"/>
              <a:buChar char="•"/>
            </a:pPr>
            <a:r>
              <a:rPr lang="en-US" sz="1200" dirty="0">
                <a:solidFill>
                  <a:srgbClr val="333333"/>
                </a:solidFill>
                <a:latin typeface="Calibri" pitchFamily="34" charset="0"/>
                <a:ea typeface="Calibri" pitchFamily="34" charset="-122"/>
                <a:cs typeface="Calibri" pitchFamily="34" charset="-120"/>
              </a:rPr>
              <a:t>Prohibit employees from discussing wages, hours, or working conditions</a:t>
            </a:r>
            <a:endParaRPr lang="en-US" sz="1200" dirty="0"/>
          </a:p>
          <a:p>
            <a:pPr marL="342900" indent="-342900">
              <a:spcAft>
                <a:spcPts val="300"/>
              </a:spcAft>
              <a:buSzPct val="100000"/>
              <a:buChar char="•"/>
            </a:pPr>
            <a:r>
              <a:rPr lang="en-US" sz="1200" dirty="0">
                <a:solidFill>
                  <a:srgbClr val="333333"/>
                </a:solidFill>
                <a:latin typeface="Calibri" pitchFamily="34" charset="0"/>
                <a:ea typeface="Calibri" pitchFamily="34" charset="-122"/>
                <a:cs typeface="Calibri" pitchFamily="34" charset="-120"/>
              </a:rPr>
              <a:t>Prohibit reporting suspected illegal conduct to government agencies</a:t>
            </a:r>
            <a:endParaRPr lang="en-US" sz="1200" dirty="0"/>
          </a:p>
        </p:txBody>
      </p:sp>
      <p:sp>
        <p:nvSpPr>
          <p:cNvPr id="8" name="Text 6"/>
          <p:cNvSpPr/>
          <p:nvPr/>
        </p:nvSpPr>
        <p:spPr>
          <a:xfrm>
            <a:off x="457200" y="4754880"/>
            <a:ext cx="7315200" cy="274320"/>
          </a:xfrm>
          <a:prstGeom prst="rect">
            <a:avLst/>
          </a:prstGeom>
          <a:noFill/>
          <a:ln/>
        </p:spPr>
        <p:txBody>
          <a:bodyPr wrap="square" rtlCol="0" anchor="ctr"/>
          <a:lstStyle/>
          <a:p>
            <a:pPr marL="0" indent="0">
              <a:buNone/>
            </a:pPr>
            <a:r>
              <a:rPr lang="en-US" sz="800" dirty="0">
                <a:solidFill>
                  <a:srgbClr val="999999"/>
                </a:solidFill>
                <a:latin typeface="Calibri" pitchFamily="34" charset="0"/>
                <a:ea typeface="Calibri" pitchFamily="34" charset="-122"/>
                <a:cs typeface="Calibri" pitchFamily="34" charset="-120"/>
              </a:rPr>
              <a:t>Jackson Lewis P.C.</a:t>
            </a:r>
            <a:endParaRPr lang="en-US" sz="800" dirty="0"/>
          </a:p>
        </p:txBody>
      </p:sp>
      <p:sp>
        <p:nvSpPr>
          <p:cNvPr id="9" name="Text 7"/>
          <p:cNvSpPr/>
          <p:nvPr/>
        </p:nvSpPr>
        <p:spPr>
          <a:xfrm>
            <a:off x="8412480" y="4754880"/>
            <a:ext cx="457200" cy="274320"/>
          </a:xfrm>
          <a:prstGeom prst="rect">
            <a:avLst/>
          </a:prstGeom>
          <a:noFill/>
          <a:ln/>
        </p:spPr>
        <p:txBody>
          <a:bodyPr wrap="square" rtlCol="0" anchor="ctr"/>
          <a:lstStyle/>
          <a:p>
            <a:pPr marL="0" indent="0" algn="r">
              <a:buNone/>
            </a:pPr>
            <a:r>
              <a:rPr lang="en-US" sz="800" dirty="0">
                <a:solidFill>
                  <a:srgbClr val="999999"/>
                </a:solidFill>
                <a:latin typeface="Calibri" pitchFamily="34" charset="0"/>
                <a:ea typeface="Calibri" pitchFamily="34" charset="-122"/>
                <a:cs typeface="Calibri" pitchFamily="34" charset="-120"/>
              </a:rPr>
              <a:t>21</a:t>
            </a:r>
            <a:endParaRPr lang="en-US" sz="8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2">
    <p:spTree>
      <p:nvGrpSpPr>
        <p:cNvPr id="1" name=""/>
        <p:cNvGrpSpPr/>
        <p:nvPr/>
      </p:nvGrpSpPr>
      <p:grpSpPr>
        <a:xfrm>
          <a:off x="0" y="0"/>
          <a:ext cx="0" cy="0"/>
          <a:chOff x="0" y="0"/>
          <a:chExt cx="0" cy="0"/>
        </a:xfrm>
      </p:grpSpPr>
      <p:sp>
        <p:nvSpPr>
          <p:cNvPr id="2" name="Shape 0"/>
          <p:cNvSpPr/>
          <p:nvPr/>
        </p:nvSpPr>
        <p:spPr>
          <a:xfrm>
            <a:off x="0" y="0"/>
            <a:ext cx="9144000" cy="73152"/>
          </a:xfrm>
          <a:prstGeom prst="rect">
            <a:avLst/>
          </a:prstGeom>
          <a:solidFill>
            <a:srgbClr val="2D1048"/>
          </a:solidFill>
          <a:ln/>
        </p:spPr>
        <p:txBody>
          <a:bodyPr/>
          <a:lstStyle/>
          <a:p>
            <a:endParaRPr lang="en-US" dirty="0"/>
          </a:p>
        </p:txBody>
      </p:sp>
      <p:sp>
        <p:nvSpPr>
          <p:cNvPr id="3" name="Text 1"/>
          <p:cNvSpPr/>
          <p:nvPr/>
        </p:nvSpPr>
        <p:spPr>
          <a:xfrm>
            <a:off x="457200" y="274320"/>
            <a:ext cx="8229600" cy="640080"/>
          </a:xfrm>
          <a:prstGeom prst="rect">
            <a:avLst/>
          </a:prstGeom>
          <a:noFill/>
          <a:ln/>
        </p:spPr>
        <p:txBody>
          <a:bodyPr wrap="square" rtlCol="0" anchor="ctr"/>
          <a:lstStyle/>
          <a:p>
            <a:pPr marL="0" indent="0">
              <a:buNone/>
            </a:pPr>
            <a:r>
              <a:rPr lang="en-US" sz="2600" b="1" dirty="0">
                <a:solidFill>
                  <a:srgbClr val="2D1048"/>
                </a:solidFill>
                <a:latin typeface="Georgia" pitchFamily="34" charset="0"/>
                <a:ea typeface="Georgia" pitchFamily="34" charset="-122"/>
                <a:cs typeface="Georgia" pitchFamily="34" charset="-120"/>
              </a:rPr>
              <a:t>Interview Phases</a:t>
            </a:r>
            <a:endParaRPr lang="en-US" sz="2600" dirty="0"/>
          </a:p>
        </p:txBody>
      </p:sp>
      <p:sp>
        <p:nvSpPr>
          <p:cNvPr id="4" name="Shape 2"/>
          <p:cNvSpPr/>
          <p:nvPr/>
        </p:nvSpPr>
        <p:spPr>
          <a:xfrm>
            <a:off x="731520" y="1097280"/>
            <a:ext cx="411480" cy="411480"/>
          </a:xfrm>
          <a:prstGeom prst="ellipse">
            <a:avLst/>
          </a:prstGeom>
          <a:solidFill>
            <a:srgbClr val="2D1048"/>
          </a:solidFill>
          <a:ln/>
        </p:spPr>
        <p:txBody>
          <a:bodyPr/>
          <a:lstStyle/>
          <a:p>
            <a:endParaRPr lang="en-US" dirty="0"/>
          </a:p>
        </p:txBody>
      </p:sp>
      <p:sp>
        <p:nvSpPr>
          <p:cNvPr id="5" name="Text 3"/>
          <p:cNvSpPr/>
          <p:nvPr/>
        </p:nvSpPr>
        <p:spPr>
          <a:xfrm>
            <a:off x="731520" y="1097280"/>
            <a:ext cx="411480" cy="411480"/>
          </a:xfrm>
          <a:prstGeom prst="rect">
            <a:avLst/>
          </a:prstGeom>
          <a:noFill/>
          <a:ln/>
        </p:spPr>
        <p:txBody>
          <a:bodyPr wrap="square" rtlCol="0" anchor="ctr"/>
          <a:lstStyle/>
          <a:p>
            <a:pPr marL="0" indent="0" algn="ctr">
              <a:buNone/>
            </a:pPr>
            <a:r>
              <a:rPr lang="en-US" sz="1400" dirty="0">
                <a:solidFill>
                  <a:srgbClr val="FFFFFF"/>
                </a:solidFill>
                <a:latin typeface="Calibri" pitchFamily="34" charset="0"/>
                <a:ea typeface="Calibri" pitchFamily="34" charset="-122"/>
                <a:cs typeface="Calibri" pitchFamily="34" charset="-120"/>
              </a:rPr>
              <a:t>1</a:t>
            </a:r>
            <a:endParaRPr lang="en-US" sz="1400" dirty="0"/>
          </a:p>
        </p:txBody>
      </p:sp>
      <p:sp>
        <p:nvSpPr>
          <p:cNvPr id="6" name="Text 4"/>
          <p:cNvSpPr/>
          <p:nvPr/>
        </p:nvSpPr>
        <p:spPr>
          <a:xfrm>
            <a:off x="1371600" y="1005840"/>
            <a:ext cx="3200400" cy="365760"/>
          </a:xfrm>
          <a:prstGeom prst="rect">
            <a:avLst/>
          </a:prstGeom>
          <a:noFill/>
          <a:ln/>
        </p:spPr>
        <p:txBody>
          <a:bodyPr wrap="square" rtlCol="0" anchor="ctr"/>
          <a:lstStyle/>
          <a:p>
            <a:pPr marL="0" indent="0">
              <a:buNone/>
            </a:pPr>
            <a:r>
              <a:rPr lang="en-US" sz="1400" b="1" dirty="0">
                <a:solidFill>
                  <a:srgbClr val="333333"/>
                </a:solidFill>
                <a:latin typeface="Calibri" pitchFamily="34" charset="0"/>
                <a:ea typeface="Calibri" pitchFamily="34" charset="-122"/>
                <a:cs typeface="Calibri" pitchFamily="34" charset="-120"/>
              </a:rPr>
              <a:t>Comfort Questions</a:t>
            </a:r>
            <a:endParaRPr lang="en-US" sz="1400" dirty="0"/>
          </a:p>
        </p:txBody>
      </p:sp>
      <p:sp>
        <p:nvSpPr>
          <p:cNvPr id="7" name="Text 5"/>
          <p:cNvSpPr/>
          <p:nvPr/>
        </p:nvSpPr>
        <p:spPr>
          <a:xfrm>
            <a:off x="1371600" y="1325880"/>
            <a:ext cx="6858000" cy="411480"/>
          </a:xfrm>
          <a:prstGeom prst="rect">
            <a:avLst/>
          </a:prstGeom>
          <a:noFill/>
          <a:ln/>
        </p:spPr>
        <p:txBody>
          <a:bodyPr wrap="square" rtlCol="0" anchor="t"/>
          <a:lstStyle/>
          <a:p>
            <a:pPr marL="0" indent="0">
              <a:buNone/>
            </a:pPr>
            <a:r>
              <a:rPr lang="en-US" sz="1100" dirty="0">
                <a:solidFill>
                  <a:srgbClr val="666666"/>
                </a:solidFill>
                <a:latin typeface="Calibri" pitchFamily="34" charset="0"/>
                <a:ea typeface="Calibri" pitchFamily="34" charset="-122"/>
                <a:cs typeface="Calibri" pitchFamily="34" charset="-120"/>
              </a:rPr>
              <a:t>Build rapport, assess baseline behavior and demeanor</a:t>
            </a:r>
            <a:endParaRPr lang="en-US" sz="1100" dirty="0"/>
          </a:p>
        </p:txBody>
      </p:sp>
      <p:sp>
        <p:nvSpPr>
          <p:cNvPr id="8" name="Shape 6"/>
          <p:cNvSpPr/>
          <p:nvPr/>
        </p:nvSpPr>
        <p:spPr>
          <a:xfrm>
            <a:off x="731520" y="2011680"/>
            <a:ext cx="411480" cy="411480"/>
          </a:xfrm>
          <a:prstGeom prst="ellipse">
            <a:avLst/>
          </a:prstGeom>
          <a:solidFill>
            <a:srgbClr val="2D1048"/>
          </a:solidFill>
          <a:ln/>
        </p:spPr>
        <p:txBody>
          <a:bodyPr/>
          <a:lstStyle/>
          <a:p>
            <a:endParaRPr lang="en-US" dirty="0"/>
          </a:p>
        </p:txBody>
      </p:sp>
      <p:sp>
        <p:nvSpPr>
          <p:cNvPr id="9" name="Text 7"/>
          <p:cNvSpPr/>
          <p:nvPr/>
        </p:nvSpPr>
        <p:spPr>
          <a:xfrm>
            <a:off x="731520" y="2011680"/>
            <a:ext cx="411480" cy="411480"/>
          </a:xfrm>
          <a:prstGeom prst="rect">
            <a:avLst/>
          </a:prstGeom>
          <a:noFill/>
          <a:ln/>
        </p:spPr>
        <p:txBody>
          <a:bodyPr wrap="square" rtlCol="0" anchor="ctr"/>
          <a:lstStyle/>
          <a:p>
            <a:pPr marL="0" indent="0" algn="ctr">
              <a:buNone/>
            </a:pPr>
            <a:r>
              <a:rPr lang="en-US" sz="1400" dirty="0">
                <a:solidFill>
                  <a:srgbClr val="FFFFFF"/>
                </a:solidFill>
                <a:latin typeface="Calibri" pitchFamily="34" charset="0"/>
                <a:ea typeface="Calibri" pitchFamily="34" charset="-122"/>
                <a:cs typeface="Calibri" pitchFamily="34" charset="-120"/>
              </a:rPr>
              <a:t>2</a:t>
            </a:r>
            <a:endParaRPr lang="en-US" sz="1400" dirty="0"/>
          </a:p>
        </p:txBody>
      </p:sp>
      <p:sp>
        <p:nvSpPr>
          <p:cNvPr id="10" name="Text 8"/>
          <p:cNvSpPr/>
          <p:nvPr/>
        </p:nvSpPr>
        <p:spPr>
          <a:xfrm>
            <a:off x="1371600" y="1920240"/>
            <a:ext cx="3200400" cy="365760"/>
          </a:xfrm>
          <a:prstGeom prst="rect">
            <a:avLst/>
          </a:prstGeom>
          <a:noFill/>
          <a:ln/>
        </p:spPr>
        <p:txBody>
          <a:bodyPr wrap="square" rtlCol="0" anchor="ctr"/>
          <a:lstStyle/>
          <a:p>
            <a:pPr marL="0" indent="0">
              <a:buNone/>
            </a:pPr>
            <a:r>
              <a:rPr lang="en-US" sz="1400" b="1" dirty="0">
                <a:solidFill>
                  <a:srgbClr val="333333"/>
                </a:solidFill>
                <a:latin typeface="Calibri" pitchFamily="34" charset="0"/>
                <a:ea typeface="Calibri" pitchFamily="34" charset="-122"/>
                <a:cs typeface="Calibri" pitchFamily="34" charset="-120"/>
              </a:rPr>
              <a:t>Open-Ended / Narrative</a:t>
            </a:r>
            <a:endParaRPr lang="en-US" sz="1400" dirty="0"/>
          </a:p>
        </p:txBody>
      </p:sp>
      <p:sp>
        <p:nvSpPr>
          <p:cNvPr id="11" name="Text 9"/>
          <p:cNvSpPr/>
          <p:nvPr/>
        </p:nvSpPr>
        <p:spPr>
          <a:xfrm>
            <a:off x="1371600" y="2240280"/>
            <a:ext cx="6858000" cy="411480"/>
          </a:xfrm>
          <a:prstGeom prst="rect">
            <a:avLst/>
          </a:prstGeom>
          <a:noFill/>
          <a:ln/>
        </p:spPr>
        <p:txBody>
          <a:bodyPr wrap="square" rtlCol="0" anchor="t"/>
          <a:lstStyle/>
          <a:p>
            <a:pPr marL="0" indent="0">
              <a:buNone/>
            </a:pPr>
            <a:r>
              <a:rPr lang="en-US" sz="1100" dirty="0">
                <a:solidFill>
                  <a:srgbClr val="666666"/>
                </a:solidFill>
                <a:latin typeface="Calibri" pitchFamily="34" charset="0"/>
                <a:ea typeface="Calibri" pitchFamily="34" charset="-122"/>
                <a:cs typeface="Calibri" pitchFamily="34" charset="-120"/>
              </a:rPr>
              <a:t>Let them talk; assess changes in baseline; watch for inconsistencies</a:t>
            </a:r>
            <a:endParaRPr lang="en-US" sz="1100" dirty="0"/>
          </a:p>
        </p:txBody>
      </p:sp>
      <p:sp>
        <p:nvSpPr>
          <p:cNvPr id="12" name="Shape 10"/>
          <p:cNvSpPr/>
          <p:nvPr/>
        </p:nvSpPr>
        <p:spPr>
          <a:xfrm>
            <a:off x="731520" y="2926080"/>
            <a:ext cx="411480" cy="411480"/>
          </a:xfrm>
          <a:prstGeom prst="ellipse">
            <a:avLst/>
          </a:prstGeom>
          <a:solidFill>
            <a:srgbClr val="2D1048"/>
          </a:solidFill>
          <a:ln/>
        </p:spPr>
        <p:txBody>
          <a:bodyPr/>
          <a:lstStyle/>
          <a:p>
            <a:endParaRPr lang="en-US" dirty="0"/>
          </a:p>
        </p:txBody>
      </p:sp>
      <p:sp>
        <p:nvSpPr>
          <p:cNvPr id="13" name="Text 11"/>
          <p:cNvSpPr/>
          <p:nvPr/>
        </p:nvSpPr>
        <p:spPr>
          <a:xfrm>
            <a:off x="731520" y="2926080"/>
            <a:ext cx="411480" cy="411480"/>
          </a:xfrm>
          <a:prstGeom prst="rect">
            <a:avLst/>
          </a:prstGeom>
          <a:noFill/>
          <a:ln/>
        </p:spPr>
        <p:txBody>
          <a:bodyPr wrap="square" rtlCol="0" anchor="ctr"/>
          <a:lstStyle/>
          <a:p>
            <a:pPr marL="0" indent="0" algn="ctr">
              <a:buNone/>
            </a:pPr>
            <a:r>
              <a:rPr lang="en-US" sz="1400" dirty="0">
                <a:solidFill>
                  <a:srgbClr val="FFFFFF"/>
                </a:solidFill>
                <a:latin typeface="Calibri" pitchFamily="34" charset="0"/>
                <a:ea typeface="Calibri" pitchFamily="34" charset="-122"/>
                <a:cs typeface="Calibri" pitchFamily="34" charset="-120"/>
              </a:rPr>
              <a:t>3</a:t>
            </a:r>
            <a:endParaRPr lang="en-US" sz="1400" dirty="0"/>
          </a:p>
        </p:txBody>
      </p:sp>
      <p:sp>
        <p:nvSpPr>
          <p:cNvPr id="14" name="Text 12"/>
          <p:cNvSpPr/>
          <p:nvPr/>
        </p:nvSpPr>
        <p:spPr>
          <a:xfrm>
            <a:off x="1371600" y="2834640"/>
            <a:ext cx="3200400" cy="365760"/>
          </a:xfrm>
          <a:prstGeom prst="rect">
            <a:avLst/>
          </a:prstGeom>
          <a:noFill/>
          <a:ln/>
        </p:spPr>
        <p:txBody>
          <a:bodyPr wrap="square" rtlCol="0" anchor="ctr"/>
          <a:lstStyle/>
          <a:p>
            <a:pPr marL="0" indent="0">
              <a:buNone/>
            </a:pPr>
            <a:r>
              <a:rPr lang="en-US" sz="1400" b="1" dirty="0">
                <a:solidFill>
                  <a:srgbClr val="333333"/>
                </a:solidFill>
                <a:latin typeface="Calibri" pitchFamily="34" charset="0"/>
                <a:ea typeface="Calibri" pitchFamily="34" charset="-122"/>
                <a:cs typeface="Calibri" pitchFamily="34" charset="-120"/>
              </a:rPr>
              <a:t>Specific, Pointed Questions</a:t>
            </a:r>
            <a:endParaRPr lang="en-US" sz="1400" dirty="0"/>
          </a:p>
        </p:txBody>
      </p:sp>
      <p:sp>
        <p:nvSpPr>
          <p:cNvPr id="15" name="Text 13"/>
          <p:cNvSpPr/>
          <p:nvPr/>
        </p:nvSpPr>
        <p:spPr>
          <a:xfrm>
            <a:off x="1371600" y="3154680"/>
            <a:ext cx="6858000" cy="411480"/>
          </a:xfrm>
          <a:prstGeom prst="rect">
            <a:avLst/>
          </a:prstGeom>
          <a:noFill/>
          <a:ln/>
        </p:spPr>
        <p:txBody>
          <a:bodyPr wrap="square" rtlCol="0" anchor="t"/>
          <a:lstStyle/>
          <a:p>
            <a:pPr marL="0" indent="0">
              <a:buNone/>
            </a:pPr>
            <a:r>
              <a:rPr lang="en-US" sz="1100" dirty="0">
                <a:solidFill>
                  <a:srgbClr val="666666"/>
                </a:solidFill>
                <a:latin typeface="Calibri" pitchFamily="34" charset="0"/>
                <a:ea typeface="Calibri" pitchFamily="34" charset="-122"/>
                <a:cs typeface="Calibri" pitchFamily="34" charset="-120"/>
              </a:rPr>
              <a:t>Call out discrepancies; confront with inconsistent information from documents or other witnesses (generally with Complainant and Subject)</a:t>
            </a:r>
            <a:endParaRPr lang="en-US" sz="1100" dirty="0"/>
          </a:p>
        </p:txBody>
      </p:sp>
      <p:sp>
        <p:nvSpPr>
          <p:cNvPr id="16" name="Shape 14"/>
          <p:cNvSpPr/>
          <p:nvPr/>
        </p:nvSpPr>
        <p:spPr>
          <a:xfrm>
            <a:off x="731520" y="3840480"/>
            <a:ext cx="411480" cy="411480"/>
          </a:xfrm>
          <a:prstGeom prst="ellipse">
            <a:avLst/>
          </a:prstGeom>
          <a:solidFill>
            <a:srgbClr val="2D1048"/>
          </a:solidFill>
          <a:ln/>
        </p:spPr>
        <p:txBody>
          <a:bodyPr/>
          <a:lstStyle/>
          <a:p>
            <a:endParaRPr lang="en-US" dirty="0"/>
          </a:p>
        </p:txBody>
      </p:sp>
      <p:sp>
        <p:nvSpPr>
          <p:cNvPr id="17" name="Text 15"/>
          <p:cNvSpPr/>
          <p:nvPr/>
        </p:nvSpPr>
        <p:spPr>
          <a:xfrm>
            <a:off x="731520" y="3840480"/>
            <a:ext cx="411480" cy="411480"/>
          </a:xfrm>
          <a:prstGeom prst="rect">
            <a:avLst/>
          </a:prstGeom>
          <a:noFill/>
          <a:ln/>
        </p:spPr>
        <p:txBody>
          <a:bodyPr wrap="square" rtlCol="0" anchor="ctr"/>
          <a:lstStyle/>
          <a:p>
            <a:pPr marL="0" indent="0" algn="ctr">
              <a:buNone/>
            </a:pPr>
            <a:r>
              <a:rPr lang="en-US" sz="1400" dirty="0">
                <a:solidFill>
                  <a:srgbClr val="FFFFFF"/>
                </a:solidFill>
                <a:latin typeface="Calibri" pitchFamily="34" charset="0"/>
                <a:ea typeface="Calibri" pitchFamily="34" charset="-122"/>
                <a:cs typeface="Calibri" pitchFamily="34" charset="-120"/>
              </a:rPr>
              <a:t>4</a:t>
            </a:r>
            <a:endParaRPr lang="en-US" sz="1400" dirty="0"/>
          </a:p>
        </p:txBody>
      </p:sp>
      <p:sp>
        <p:nvSpPr>
          <p:cNvPr id="18" name="Text 16"/>
          <p:cNvSpPr/>
          <p:nvPr/>
        </p:nvSpPr>
        <p:spPr>
          <a:xfrm>
            <a:off x="1371600" y="3749040"/>
            <a:ext cx="3200400" cy="365760"/>
          </a:xfrm>
          <a:prstGeom prst="rect">
            <a:avLst/>
          </a:prstGeom>
          <a:noFill/>
          <a:ln/>
        </p:spPr>
        <p:txBody>
          <a:bodyPr wrap="square" rtlCol="0" anchor="ctr"/>
          <a:lstStyle/>
          <a:p>
            <a:pPr marL="0" indent="0">
              <a:buNone/>
            </a:pPr>
            <a:r>
              <a:rPr lang="en-US" sz="1400" b="1" dirty="0">
                <a:solidFill>
                  <a:srgbClr val="333333"/>
                </a:solidFill>
                <a:latin typeface="Calibri" pitchFamily="34" charset="0"/>
                <a:ea typeface="Calibri" pitchFamily="34" charset="-122"/>
                <a:cs typeface="Calibri" pitchFamily="34" charset="-120"/>
              </a:rPr>
              <a:t>Re-interview</a:t>
            </a:r>
            <a:endParaRPr lang="en-US" sz="1400" dirty="0"/>
          </a:p>
        </p:txBody>
      </p:sp>
      <p:sp>
        <p:nvSpPr>
          <p:cNvPr id="19" name="Text 17"/>
          <p:cNvSpPr/>
          <p:nvPr/>
        </p:nvSpPr>
        <p:spPr>
          <a:xfrm>
            <a:off x="1371600" y="4069080"/>
            <a:ext cx="6858000" cy="411480"/>
          </a:xfrm>
          <a:prstGeom prst="rect">
            <a:avLst/>
          </a:prstGeom>
          <a:noFill/>
          <a:ln/>
        </p:spPr>
        <p:txBody>
          <a:bodyPr wrap="square" rtlCol="0" anchor="t"/>
          <a:lstStyle/>
          <a:p>
            <a:pPr marL="0" indent="0">
              <a:buNone/>
            </a:pPr>
            <a:r>
              <a:rPr lang="en-US" sz="1100" dirty="0">
                <a:solidFill>
                  <a:srgbClr val="666666"/>
                </a:solidFill>
                <a:latin typeface="Calibri" pitchFamily="34" charset="0"/>
                <a:ea typeface="Calibri" pitchFamily="34" charset="-122"/>
                <a:cs typeface="Calibri" pitchFamily="34" charset="-120"/>
              </a:rPr>
              <a:t>If other witnesses or evidence raise questions that must be addressed</a:t>
            </a:r>
            <a:endParaRPr lang="en-US" sz="1100" dirty="0"/>
          </a:p>
        </p:txBody>
      </p:sp>
      <p:sp>
        <p:nvSpPr>
          <p:cNvPr id="20" name="Text 18"/>
          <p:cNvSpPr/>
          <p:nvPr/>
        </p:nvSpPr>
        <p:spPr>
          <a:xfrm>
            <a:off x="457200" y="4754880"/>
            <a:ext cx="7315200" cy="274320"/>
          </a:xfrm>
          <a:prstGeom prst="rect">
            <a:avLst/>
          </a:prstGeom>
          <a:noFill/>
          <a:ln/>
        </p:spPr>
        <p:txBody>
          <a:bodyPr wrap="square" rtlCol="0" anchor="ctr"/>
          <a:lstStyle/>
          <a:p>
            <a:pPr marL="0" indent="0">
              <a:buNone/>
            </a:pPr>
            <a:r>
              <a:rPr lang="en-US" sz="800" dirty="0">
                <a:solidFill>
                  <a:srgbClr val="999999"/>
                </a:solidFill>
                <a:latin typeface="Calibri" pitchFamily="34" charset="0"/>
                <a:ea typeface="Calibri" pitchFamily="34" charset="-122"/>
                <a:cs typeface="Calibri" pitchFamily="34" charset="-120"/>
              </a:rPr>
              <a:t>Jackson Lewis P.C. </a:t>
            </a:r>
            <a:endParaRPr lang="en-US" sz="800" dirty="0"/>
          </a:p>
        </p:txBody>
      </p:sp>
      <p:sp>
        <p:nvSpPr>
          <p:cNvPr id="21" name="Text 19"/>
          <p:cNvSpPr/>
          <p:nvPr/>
        </p:nvSpPr>
        <p:spPr>
          <a:xfrm>
            <a:off x="8412480" y="4754880"/>
            <a:ext cx="457200" cy="274320"/>
          </a:xfrm>
          <a:prstGeom prst="rect">
            <a:avLst/>
          </a:prstGeom>
          <a:noFill/>
          <a:ln/>
        </p:spPr>
        <p:txBody>
          <a:bodyPr wrap="square" rtlCol="0" anchor="ctr"/>
          <a:lstStyle/>
          <a:p>
            <a:pPr marL="0" indent="0" algn="r">
              <a:buNone/>
            </a:pPr>
            <a:r>
              <a:rPr lang="en-US" sz="800" dirty="0">
                <a:solidFill>
                  <a:srgbClr val="999999"/>
                </a:solidFill>
                <a:latin typeface="Calibri" pitchFamily="34" charset="0"/>
                <a:ea typeface="Calibri" pitchFamily="34" charset="-122"/>
                <a:cs typeface="Calibri" pitchFamily="34" charset="-120"/>
              </a:rPr>
              <a:t>22</a:t>
            </a:r>
            <a:endParaRPr lang="en-US" sz="8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3">
    <p:spTree>
      <p:nvGrpSpPr>
        <p:cNvPr id="1" name=""/>
        <p:cNvGrpSpPr/>
        <p:nvPr/>
      </p:nvGrpSpPr>
      <p:grpSpPr>
        <a:xfrm>
          <a:off x="0" y="0"/>
          <a:ext cx="0" cy="0"/>
          <a:chOff x="0" y="0"/>
          <a:chExt cx="0" cy="0"/>
        </a:xfrm>
      </p:grpSpPr>
      <p:sp>
        <p:nvSpPr>
          <p:cNvPr id="2" name="Shape 0"/>
          <p:cNvSpPr/>
          <p:nvPr/>
        </p:nvSpPr>
        <p:spPr>
          <a:xfrm>
            <a:off x="0" y="0"/>
            <a:ext cx="9144000" cy="73152"/>
          </a:xfrm>
          <a:prstGeom prst="rect">
            <a:avLst/>
          </a:prstGeom>
          <a:solidFill>
            <a:srgbClr val="2D1048"/>
          </a:solidFill>
          <a:ln/>
        </p:spPr>
        <p:txBody>
          <a:bodyPr/>
          <a:lstStyle/>
          <a:p>
            <a:endParaRPr lang="en-US" dirty="0"/>
          </a:p>
        </p:txBody>
      </p:sp>
      <p:sp>
        <p:nvSpPr>
          <p:cNvPr id="3" name="Text 1"/>
          <p:cNvSpPr/>
          <p:nvPr/>
        </p:nvSpPr>
        <p:spPr>
          <a:xfrm>
            <a:off x="457200" y="274320"/>
            <a:ext cx="8229600" cy="640080"/>
          </a:xfrm>
          <a:prstGeom prst="rect">
            <a:avLst/>
          </a:prstGeom>
          <a:noFill/>
          <a:ln/>
        </p:spPr>
        <p:txBody>
          <a:bodyPr wrap="square" rtlCol="0" anchor="ctr"/>
          <a:lstStyle/>
          <a:p>
            <a:pPr marL="0" indent="0">
              <a:buNone/>
            </a:pPr>
            <a:r>
              <a:rPr lang="en-US" sz="2600" b="1" dirty="0">
                <a:solidFill>
                  <a:srgbClr val="2D1048"/>
                </a:solidFill>
                <a:latin typeface="Georgia" pitchFamily="34" charset="0"/>
                <a:ea typeface="Georgia" pitchFamily="34" charset="-122"/>
                <a:cs typeface="Georgia" pitchFamily="34" charset="-120"/>
              </a:rPr>
              <a:t>General Interviewing Principles</a:t>
            </a:r>
            <a:endParaRPr lang="en-US" sz="2600" dirty="0"/>
          </a:p>
        </p:txBody>
      </p:sp>
      <p:sp>
        <p:nvSpPr>
          <p:cNvPr id="4" name="Text 2"/>
          <p:cNvSpPr/>
          <p:nvPr/>
        </p:nvSpPr>
        <p:spPr>
          <a:xfrm>
            <a:off x="551343" y="914400"/>
            <a:ext cx="7680960" cy="2656264"/>
          </a:xfrm>
          <a:prstGeom prst="rect">
            <a:avLst/>
          </a:prstGeom>
          <a:noFill/>
          <a:ln/>
        </p:spPr>
        <p:txBody>
          <a:bodyPr wrap="square" rtlCol="0" anchor="ctr"/>
          <a:lstStyle/>
          <a:p>
            <a:pPr marL="342900" indent="-342900">
              <a:spcAft>
                <a:spcPts val="400"/>
              </a:spcAft>
              <a:buSzPct val="100000"/>
              <a:buChar char="•"/>
            </a:pPr>
            <a:r>
              <a:rPr lang="en-US" sz="1300" dirty="0">
                <a:solidFill>
                  <a:srgbClr val="333333"/>
                </a:solidFill>
                <a:latin typeface="Calibri" pitchFamily="34" charset="0"/>
                <a:ea typeface="Calibri" pitchFamily="34" charset="-122"/>
                <a:cs typeface="Calibri" pitchFamily="34" charset="-120"/>
              </a:rPr>
              <a:t>Ask the 5 Ws: Who, What, Where, When, Witnesses</a:t>
            </a:r>
          </a:p>
          <a:p>
            <a:pPr marL="800100" lvl="1" indent="-342900">
              <a:spcAft>
                <a:spcPts val="400"/>
              </a:spcAft>
              <a:buSzPct val="100000"/>
              <a:buChar char="•"/>
            </a:pPr>
            <a:r>
              <a:rPr lang="en-US" sz="1300" dirty="0">
                <a:solidFill>
                  <a:srgbClr val="333333"/>
                </a:solidFill>
                <a:latin typeface="Calibri" pitchFamily="34" charset="0"/>
                <a:ea typeface="Calibri" pitchFamily="34" charset="-122"/>
                <a:cs typeface="Calibri" pitchFamily="34" charset="-120"/>
              </a:rPr>
              <a:t>Listen for passive responses</a:t>
            </a:r>
            <a:endParaRPr lang="en-US" sz="1300" dirty="0"/>
          </a:p>
          <a:p>
            <a:pPr marL="342900" indent="-342900">
              <a:spcAft>
                <a:spcPts val="400"/>
              </a:spcAft>
              <a:buSzPct val="100000"/>
              <a:buChar char="•"/>
            </a:pPr>
            <a:r>
              <a:rPr lang="en-US" sz="1300" dirty="0">
                <a:solidFill>
                  <a:srgbClr val="333333"/>
                </a:solidFill>
                <a:latin typeface="Calibri" pitchFamily="34" charset="0"/>
                <a:ea typeface="Calibri" pitchFamily="34" charset="-122"/>
                <a:cs typeface="Calibri" pitchFamily="34" charset="-120"/>
              </a:rPr>
              <a:t>Elicit facts, not rumor, opinion, or supposition</a:t>
            </a:r>
          </a:p>
          <a:p>
            <a:pPr marL="800100" lvl="1" indent="-342900">
              <a:spcAft>
                <a:spcPts val="400"/>
              </a:spcAft>
              <a:buSzPct val="100000"/>
              <a:buChar char="•"/>
            </a:pPr>
            <a:r>
              <a:rPr lang="en-US" sz="1300" dirty="0">
                <a:solidFill>
                  <a:srgbClr val="333333"/>
                </a:solidFill>
                <a:latin typeface="Calibri" pitchFamily="34" charset="0"/>
                <a:ea typeface="Calibri" pitchFamily="34" charset="-122"/>
                <a:cs typeface="Calibri" pitchFamily="34" charset="-120"/>
              </a:rPr>
              <a:t>How do you know that?</a:t>
            </a:r>
            <a:endParaRPr lang="en-US" sz="1300" dirty="0"/>
          </a:p>
          <a:p>
            <a:pPr marL="342900" indent="-342900">
              <a:spcAft>
                <a:spcPts val="400"/>
              </a:spcAft>
              <a:buSzPct val="100000"/>
              <a:buChar char="•"/>
            </a:pPr>
            <a:r>
              <a:rPr lang="en-US" sz="1300" dirty="0">
                <a:solidFill>
                  <a:srgbClr val="333333"/>
                </a:solidFill>
                <a:latin typeface="Calibri" pitchFamily="34" charset="0"/>
                <a:ea typeface="Calibri" pitchFamily="34" charset="-122"/>
                <a:cs typeface="Calibri" pitchFamily="34" charset="-120"/>
              </a:rPr>
              <a:t>Observe demeanor — note pauses, body language, tone (to a certain extent)</a:t>
            </a:r>
            <a:endParaRPr lang="en-US" sz="1300" dirty="0"/>
          </a:p>
          <a:p>
            <a:pPr marL="342900" indent="-342900">
              <a:spcAft>
                <a:spcPts val="400"/>
              </a:spcAft>
              <a:buSzPct val="100000"/>
              <a:buChar char="•"/>
            </a:pPr>
            <a:r>
              <a:rPr lang="en-US" sz="1300" dirty="0">
                <a:solidFill>
                  <a:srgbClr val="333333"/>
                </a:solidFill>
                <a:latin typeface="Calibri" pitchFamily="34" charset="0"/>
                <a:ea typeface="Calibri" pitchFamily="34" charset="-122"/>
                <a:cs typeface="Calibri" pitchFamily="34" charset="-120"/>
              </a:rPr>
              <a:t>Listen for “I don't recall” vs. “that never happened”</a:t>
            </a:r>
            <a:endParaRPr lang="en-US" sz="1300" dirty="0"/>
          </a:p>
          <a:p>
            <a:pPr marL="342900" indent="-342900">
              <a:spcAft>
                <a:spcPts val="400"/>
              </a:spcAft>
              <a:buSzPct val="100000"/>
              <a:buChar char="•"/>
            </a:pPr>
            <a:r>
              <a:rPr lang="en-US" sz="1300" dirty="0">
                <a:solidFill>
                  <a:srgbClr val="333333"/>
                </a:solidFill>
                <a:latin typeface="Calibri" pitchFamily="34" charset="0"/>
                <a:ea typeface="Calibri" pitchFamily="34" charset="-122"/>
                <a:cs typeface="Calibri" pitchFamily="34" charset="-120"/>
              </a:rPr>
              <a:t>Ask witnesses to identify other evidence</a:t>
            </a:r>
          </a:p>
          <a:p>
            <a:pPr marL="342900" indent="-342900">
              <a:spcAft>
                <a:spcPts val="400"/>
              </a:spcAft>
              <a:buSzPct val="100000"/>
              <a:buFontTx/>
              <a:buChar char="•"/>
            </a:pPr>
            <a:r>
              <a:rPr lang="en-US" sz="1300" dirty="0"/>
              <a:t>Generally, refrain from identifying witnesses who participated in investigation</a:t>
            </a:r>
          </a:p>
          <a:p>
            <a:pPr marL="342900" indent="-342900">
              <a:spcAft>
                <a:spcPts val="400"/>
              </a:spcAft>
              <a:buSzPct val="100000"/>
              <a:buFontTx/>
              <a:buChar char="•"/>
            </a:pPr>
            <a:r>
              <a:rPr lang="en-US" sz="1300" b="1" i="1" dirty="0">
                <a:solidFill>
                  <a:srgbClr val="333333"/>
                </a:solidFill>
                <a:latin typeface="Calibri" pitchFamily="34" charset="0"/>
                <a:ea typeface="Calibri" pitchFamily="34" charset="-122"/>
                <a:cs typeface="Calibri" pitchFamily="34" charset="-120"/>
              </a:rPr>
              <a:t>Use the silent pause — be comfortable with silence **</a:t>
            </a:r>
            <a:endParaRPr lang="en-US" sz="1300" b="1" i="1" dirty="0"/>
          </a:p>
        </p:txBody>
      </p:sp>
      <p:sp>
        <p:nvSpPr>
          <p:cNvPr id="5" name="Text 3"/>
          <p:cNvSpPr/>
          <p:nvPr/>
        </p:nvSpPr>
        <p:spPr>
          <a:xfrm>
            <a:off x="457200" y="4754880"/>
            <a:ext cx="7315200" cy="274320"/>
          </a:xfrm>
          <a:prstGeom prst="rect">
            <a:avLst/>
          </a:prstGeom>
          <a:noFill/>
          <a:ln/>
        </p:spPr>
        <p:txBody>
          <a:bodyPr wrap="square" rtlCol="0" anchor="ctr"/>
          <a:lstStyle/>
          <a:p>
            <a:pPr marL="0" indent="0">
              <a:buNone/>
            </a:pPr>
            <a:r>
              <a:rPr lang="en-US" sz="800" dirty="0">
                <a:solidFill>
                  <a:srgbClr val="999999"/>
                </a:solidFill>
                <a:latin typeface="Calibri" pitchFamily="34" charset="0"/>
                <a:ea typeface="Calibri" pitchFamily="34" charset="-122"/>
                <a:cs typeface="Calibri" pitchFamily="34" charset="-120"/>
              </a:rPr>
              <a:t>Jackson Lewis P.C.</a:t>
            </a:r>
            <a:endParaRPr lang="en-US" sz="800" dirty="0"/>
          </a:p>
        </p:txBody>
      </p:sp>
      <p:sp>
        <p:nvSpPr>
          <p:cNvPr id="6" name="Text 4"/>
          <p:cNvSpPr/>
          <p:nvPr/>
        </p:nvSpPr>
        <p:spPr>
          <a:xfrm>
            <a:off x="8412480" y="4754880"/>
            <a:ext cx="457200" cy="274320"/>
          </a:xfrm>
          <a:prstGeom prst="rect">
            <a:avLst/>
          </a:prstGeom>
          <a:noFill/>
          <a:ln/>
        </p:spPr>
        <p:txBody>
          <a:bodyPr wrap="square" rtlCol="0" anchor="ctr"/>
          <a:lstStyle/>
          <a:p>
            <a:pPr marL="0" indent="0" algn="r">
              <a:buNone/>
            </a:pPr>
            <a:r>
              <a:rPr lang="en-US" sz="800" dirty="0">
                <a:solidFill>
                  <a:srgbClr val="999999"/>
                </a:solidFill>
                <a:latin typeface="Calibri" pitchFamily="34" charset="0"/>
                <a:ea typeface="Calibri" pitchFamily="34" charset="-122"/>
                <a:cs typeface="Calibri" pitchFamily="34" charset="-120"/>
              </a:rPr>
              <a:t>23</a:t>
            </a:r>
            <a:endParaRPr lang="en-US" sz="8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4">
    <p:spTree>
      <p:nvGrpSpPr>
        <p:cNvPr id="1" name=""/>
        <p:cNvGrpSpPr/>
        <p:nvPr/>
      </p:nvGrpSpPr>
      <p:grpSpPr>
        <a:xfrm>
          <a:off x="0" y="0"/>
          <a:ext cx="0" cy="0"/>
          <a:chOff x="0" y="0"/>
          <a:chExt cx="0" cy="0"/>
        </a:xfrm>
      </p:grpSpPr>
      <p:sp>
        <p:nvSpPr>
          <p:cNvPr id="2" name="Shape 0"/>
          <p:cNvSpPr/>
          <p:nvPr/>
        </p:nvSpPr>
        <p:spPr>
          <a:xfrm>
            <a:off x="0" y="0"/>
            <a:ext cx="9144000" cy="73152"/>
          </a:xfrm>
          <a:prstGeom prst="rect">
            <a:avLst/>
          </a:prstGeom>
          <a:solidFill>
            <a:srgbClr val="2D1048"/>
          </a:solidFill>
          <a:ln/>
        </p:spPr>
        <p:txBody>
          <a:bodyPr/>
          <a:lstStyle/>
          <a:p>
            <a:endParaRPr lang="en-US" dirty="0"/>
          </a:p>
        </p:txBody>
      </p:sp>
      <p:sp>
        <p:nvSpPr>
          <p:cNvPr id="3" name="Text 1"/>
          <p:cNvSpPr/>
          <p:nvPr/>
        </p:nvSpPr>
        <p:spPr>
          <a:xfrm>
            <a:off x="457200" y="274320"/>
            <a:ext cx="8229600" cy="640080"/>
          </a:xfrm>
          <a:prstGeom prst="rect">
            <a:avLst/>
          </a:prstGeom>
          <a:noFill/>
          <a:ln/>
        </p:spPr>
        <p:txBody>
          <a:bodyPr wrap="square" rtlCol="0" anchor="ctr"/>
          <a:lstStyle/>
          <a:p>
            <a:pPr marL="0" indent="0">
              <a:buNone/>
            </a:pPr>
            <a:r>
              <a:rPr lang="en-US" sz="2600" b="1" dirty="0">
                <a:solidFill>
                  <a:srgbClr val="2D1048"/>
                </a:solidFill>
                <a:latin typeface="Georgia" pitchFamily="34" charset="0"/>
                <a:ea typeface="Georgia" pitchFamily="34" charset="-122"/>
                <a:cs typeface="Georgia" pitchFamily="34" charset="-120"/>
              </a:rPr>
              <a:t>Interviewing Jordan (Complainant)</a:t>
            </a:r>
            <a:endParaRPr lang="en-US" sz="2600" dirty="0"/>
          </a:p>
        </p:txBody>
      </p:sp>
      <p:sp>
        <p:nvSpPr>
          <p:cNvPr id="4" name="Text 2"/>
          <p:cNvSpPr/>
          <p:nvPr/>
        </p:nvSpPr>
        <p:spPr>
          <a:xfrm>
            <a:off x="731520" y="1059701"/>
            <a:ext cx="7680960" cy="2458520"/>
          </a:xfrm>
          <a:prstGeom prst="rect">
            <a:avLst/>
          </a:prstGeom>
          <a:noFill/>
          <a:ln/>
        </p:spPr>
        <p:txBody>
          <a:bodyPr wrap="square" rtlCol="0" anchor="ctr"/>
          <a:lstStyle/>
          <a:p>
            <a:pPr marL="342900" indent="-342900">
              <a:spcAft>
                <a:spcPts val="400"/>
              </a:spcAft>
              <a:buSzPct val="100000"/>
              <a:buChar char="•"/>
            </a:pPr>
            <a:r>
              <a:rPr lang="en-US" sz="1300" dirty="0">
                <a:solidFill>
                  <a:srgbClr val="333333"/>
                </a:solidFill>
                <a:ea typeface="Calibri" pitchFamily="34" charset="-122"/>
                <a:cs typeface="Calibri" pitchFamily="34" charset="-120"/>
              </a:rPr>
              <a:t>Provide admonitions + Upjohn Warning (if attorney for company)</a:t>
            </a:r>
          </a:p>
          <a:p>
            <a:pPr marL="342900" indent="-342900">
              <a:spcAft>
                <a:spcPts val="400"/>
              </a:spcAft>
              <a:buSzPct val="100000"/>
              <a:buChar char="•"/>
            </a:pPr>
            <a:r>
              <a:rPr lang="en-US" sz="1300" dirty="0">
                <a:solidFill>
                  <a:srgbClr val="333333"/>
                </a:solidFill>
                <a:ea typeface="Calibri" pitchFamily="34" charset="-122"/>
                <a:cs typeface="Calibri" pitchFamily="34" charset="-120"/>
              </a:rPr>
              <a:t>Advise you will discuss with witnesses and subject</a:t>
            </a:r>
            <a:endParaRPr lang="en-US" sz="1300" dirty="0"/>
          </a:p>
          <a:p>
            <a:pPr marL="342900" indent="-342900">
              <a:spcAft>
                <a:spcPts val="400"/>
              </a:spcAft>
              <a:buSzPct val="100000"/>
              <a:buChar char="•"/>
            </a:pPr>
            <a:r>
              <a:rPr lang="en-US" sz="1300" dirty="0">
                <a:solidFill>
                  <a:srgbClr val="333333"/>
                </a:solidFill>
                <a:ea typeface="Calibri" pitchFamily="34" charset="-122"/>
                <a:cs typeface="Calibri" pitchFamily="34" charset="-120"/>
              </a:rPr>
              <a:t>Explain confidentiality limitations</a:t>
            </a:r>
            <a:endParaRPr lang="en-US" sz="1300" dirty="0"/>
          </a:p>
          <a:p>
            <a:pPr marL="342900" indent="-342900">
              <a:spcAft>
                <a:spcPts val="400"/>
              </a:spcAft>
              <a:buSzPct val="100000"/>
              <a:buChar char="•"/>
            </a:pPr>
            <a:r>
              <a:rPr lang="en-US" sz="1300" dirty="0">
                <a:solidFill>
                  <a:srgbClr val="333333"/>
                </a:solidFill>
                <a:ea typeface="Calibri" pitchFamily="34" charset="-122"/>
                <a:cs typeface="Calibri" pitchFamily="34" charset="-120"/>
              </a:rPr>
              <a:t>Ask how they want the situation resolved</a:t>
            </a:r>
            <a:endParaRPr lang="en-US" sz="1300" dirty="0"/>
          </a:p>
          <a:p>
            <a:pPr marL="342900" indent="-342900">
              <a:spcAft>
                <a:spcPts val="400"/>
              </a:spcAft>
              <a:buSzPct val="100000"/>
              <a:buChar char="•"/>
            </a:pPr>
            <a:r>
              <a:rPr lang="en-US" sz="1300" dirty="0">
                <a:solidFill>
                  <a:srgbClr val="333333"/>
                </a:solidFill>
                <a:ea typeface="Calibri" pitchFamily="34" charset="-122"/>
                <a:cs typeface="Calibri" pitchFamily="34" charset="-120"/>
              </a:rPr>
              <a:t>Get specifics: dates, meeting names, exact words, who was present</a:t>
            </a:r>
          </a:p>
          <a:p>
            <a:pPr marL="342900" indent="-342900">
              <a:spcAft>
                <a:spcPts val="400"/>
              </a:spcAft>
              <a:buSzPct val="100000"/>
              <a:buChar char="•"/>
            </a:pPr>
            <a:r>
              <a:rPr lang="en-US" sz="1300" dirty="0">
                <a:solidFill>
                  <a:srgbClr val="333333"/>
                </a:solidFill>
                <a:ea typeface="Calibri" pitchFamily="34" charset="-122"/>
                <a:cs typeface="Calibri" pitchFamily="34" charset="-120"/>
              </a:rPr>
              <a:t>Remain neutral</a:t>
            </a:r>
          </a:p>
          <a:p>
            <a:pPr marL="800100" lvl="1" indent="-342900">
              <a:spcAft>
                <a:spcPts val="400"/>
              </a:spcAft>
              <a:buSzPct val="100000"/>
              <a:buChar char="•"/>
            </a:pPr>
            <a:r>
              <a:rPr lang="en-US" sz="1300" dirty="0">
                <a:solidFill>
                  <a:srgbClr val="333333"/>
                </a:solidFill>
                <a:ea typeface="Calibri" pitchFamily="34" charset="-122"/>
                <a:cs typeface="Calibri" pitchFamily="34" charset="-120"/>
              </a:rPr>
              <a:t>Refrain from saying: “I’m sorry that happened to you,” “I understand where you’re coming from,” “I empathize with you”</a:t>
            </a:r>
          </a:p>
          <a:p>
            <a:pPr marL="800100" lvl="1" indent="-342900">
              <a:spcAft>
                <a:spcPts val="400"/>
              </a:spcAft>
              <a:buSzPct val="100000"/>
              <a:buChar char="•"/>
            </a:pPr>
            <a:r>
              <a:rPr lang="en-US" sz="1300" dirty="0">
                <a:solidFill>
                  <a:srgbClr val="333333"/>
                </a:solidFill>
                <a:ea typeface="Calibri" pitchFamily="34" charset="-122"/>
                <a:cs typeface="Calibri" pitchFamily="34" charset="-120"/>
              </a:rPr>
              <a:t>Instead: “Thank you for sharing that with me,” “I appreciate you explaining your perspective,” “I can see this situation has had an impact on you, tell me about that.” </a:t>
            </a:r>
          </a:p>
          <a:p>
            <a:pPr marL="342900" indent="-342900">
              <a:spcAft>
                <a:spcPts val="400"/>
              </a:spcAft>
              <a:buSzPct val="100000"/>
              <a:buChar char="•"/>
            </a:pPr>
            <a:r>
              <a:rPr lang="en-US" sz="1300" dirty="0">
                <a:solidFill>
                  <a:srgbClr val="333333"/>
                </a:solidFill>
                <a:ea typeface="Calibri" pitchFamily="34" charset="-122"/>
                <a:cs typeface="Calibri" pitchFamily="34" charset="-120"/>
              </a:rPr>
              <a:t>Re-assess the scope of the investigation and discuss with the “need to know” team</a:t>
            </a:r>
          </a:p>
          <a:p>
            <a:pPr marL="342900" indent="-342900">
              <a:spcAft>
                <a:spcPts val="400"/>
              </a:spcAft>
              <a:buSzPct val="100000"/>
              <a:buChar char="•"/>
            </a:pPr>
            <a:endParaRPr lang="en-US" sz="1300" dirty="0"/>
          </a:p>
        </p:txBody>
      </p:sp>
      <p:sp>
        <p:nvSpPr>
          <p:cNvPr id="5" name="Shape 3"/>
          <p:cNvSpPr/>
          <p:nvPr/>
        </p:nvSpPr>
        <p:spPr>
          <a:xfrm>
            <a:off x="731520" y="3513458"/>
            <a:ext cx="7680960" cy="1227796"/>
          </a:xfrm>
          <a:prstGeom prst="roundRect">
            <a:avLst>
              <a:gd name="adj" fmla="val 4167"/>
            </a:avLst>
          </a:prstGeom>
          <a:solidFill>
            <a:srgbClr val="F3E8FF"/>
          </a:solidFill>
          <a:ln/>
        </p:spPr>
        <p:txBody>
          <a:bodyPr/>
          <a:lstStyle/>
          <a:p>
            <a:endParaRPr lang="en-US" dirty="0"/>
          </a:p>
        </p:txBody>
      </p:sp>
      <p:sp>
        <p:nvSpPr>
          <p:cNvPr id="6" name="Text 4"/>
          <p:cNvSpPr/>
          <p:nvPr/>
        </p:nvSpPr>
        <p:spPr>
          <a:xfrm>
            <a:off x="914400" y="3588930"/>
            <a:ext cx="4572000" cy="274320"/>
          </a:xfrm>
          <a:prstGeom prst="rect">
            <a:avLst/>
          </a:prstGeom>
          <a:noFill/>
          <a:ln/>
        </p:spPr>
        <p:txBody>
          <a:bodyPr wrap="square" rtlCol="0" anchor="ctr"/>
          <a:lstStyle/>
          <a:p>
            <a:pPr marL="0" indent="0">
              <a:buNone/>
            </a:pPr>
            <a:r>
              <a:rPr lang="en-US" sz="1100" b="1" dirty="0">
                <a:solidFill>
                  <a:srgbClr val="2D1048"/>
                </a:solidFill>
                <a:latin typeface="Calibri" pitchFamily="34" charset="0"/>
                <a:ea typeface="Calibri" pitchFamily="34" charset="-122"/>
                <a:cs typeface="Calibri" pitchFamily="34" charset="-120"/>
              </a:rPr>
              <a:t>In Kevin's Case — Ask Jordan:</a:t>
            </a:r>
            <a:endParaRPr lang="en-US" sz="1100" dirty="0"/>
          </a:p>
        </p:txBody>
      </p:sp>
      <p:sp>
        <p:nvSpPr>
          <p:cNvPr id="7" name="Text 5"/>
          <p:cNvSpPr/>
          <p:nvPr/>
        </p:nvSpPr>
        <p:spPr>
          <a:xfrm>
            <a:off x="914400" y="3913632"/>
            <a:ext cx="7315200" cy="640080"/>
          </a:xfrm>
          <a:prstGeom prst="rect">
            <a:avLst/>
          </a:prstGeom>
          <a:noFill/>
          <a:ln/>
        </p:spPr>
        <p:txBody>
          <a:bodyPr wrap="square" rtlCol="0" anchor="t"/>
          <a:lstStyle/>
          <a:p>
            <a:pPr marL="0" indent="0">
              <a:buNone/>
            </a:pPr>
            <a:r>
              <a:rPr lang="en-US" sz="1000" dirty="0">
                <a:solidFill>
                  <a:srgbClr val="333333"/>
                </a:solidFill>
                <a:latin typeface="Calibri" pitchFamily="34" charset="0"/>
                <a:ea typeface="Calibri" pitchFamily="34" charset="-122"/>
                <a:cs typeface="Calibri" pitchFamily="34" charset="-120"/>
              </a:rPr>
              <a:t>“Which meetings did this happen in?” “Who else was there?” “Did you document anything at the time?” </a:t>
            </a:r>
          </a:p>
          <a:p>
            <a:pPr marL="0" indent="0">
              <a:buNone/>
            </a:pPr>
            <a:endParaRPr lang="en-US" sz="1000" dirty="0">
              <a:solidFill>
                <a:srgbClr val="333333"/>
              </a:solidFill>
              <a:latin typeface="Calibri" pitchFamily="34" charset="0"/>
              <a:ea typeface="Calibri" pitchFamily="34" charset="-122"/>
              <a:cs typeface="Calibri" pitchFamily="34" charset="-120"/>
            </a:endParaRPr>
          </a:p>
          <a:p>
            <a:pPr marL="0" indent="0">
              <a:buNone/>
            </a:pPr>
            <a:r>
              <a:rPr lang="en-US" sz="1000" dirty="0">
                <a:solidFill>
                  <a:srgbClr val="333333"/>
                </a:solidFill>
                <a:latin typeface="Calibri" pitchFamily="34" charset="0"/>
                <a:ea typeface="Calibri" pitchFamily="34" charset="-122"/>
                <a:cs typeface="Calibri" pitchFamily="34" charset="-120"/>
              </a:rPr>
              <a:t>“Which binder did he throw — do you remember the date?” “Who are the 3 people who transferred?” “Has anyone else talked about Kevin's behavior?”</a:t>
            </a:r>
            <a:endParaRPr lang="en-US" sz="1000" dirty="0"/>
          </a:p>
        </p:txBody>
      </p:sp>
      <p:sp>
        <p:nvSpPr>
          <p:cNvPr id="8" name="Text 6"/>
          <p:cNvSpPr/>
          <p:nvPr/>
        </p:nvSpPr>
        <p:spPr>
          <a:xfrm>
            <a:off x="457200" y="4754880"/>
            <a:ext cx="7315200" cy="274320"/>
          </a:xfrm>
          <a:prstGeom prst="rect">
            <a:avLst/>
          </a:prstGeom>
          <a:noFill/>
          <a:ln/>
        </p:spPr>
        <p:txBody>
          <a:bodyPr wrap="square" rtlCol="0" anchor="ctr"/>
          <a:lstStyle/>
          <a:p>
            <a:pPr marL="0" indent="0">
              <a:buNone/>
            </a:pPr>
            <a:r>
              <a:rPr lang="en-US" sz="800" dirty="0">
                <a:solidFill>
                  <a:srgbClr val="999999"/>
                </a:solidFill>
                <a:latin typeface="Calibri" pitchFamily="34" charset="0"/>
                <a:ea typeface="Calibri" pitchFamily="34" charset="-122"/>
                <a:cs typeface="Calibri" pitchFamily="34" charset="-120"/>
              </a:rPr>
              <a:t>Jackson Lewis P.C. </a:t>
            </a:r>
            <a:endParaRPr lang="en-US" sz="800" dirty="0"/>
          </a:p>
        </p:txBody>
      </p:sp>
      <p:sp>
        <p:nvSpPr>
          <p:cNvPr id="9" name="Text 7"/>
          <p:cNvSpPr/>
          <p:nvPr/>
        </p:nvSpPr>
        <p:spPr>
          <a:xfrm>
            <a:off x="8412480" y="4754880"/>
            <a:ext cx="457200" cy="274320"/>
          </a:xfrm>
          <a:prstGeom prst="rect">
            <a:avLst/>
          </a:prstGeom>
          <a:noFill/>
          <a:ln/>
        </p:spPr>
        <p:txBody>
          <a:bodyPr wrap="square" rtlCol="0" anchor="ctr"/>
          <a:lstStyle/>
          <a:p>
            <a:pPr marL="0" indent="0" algn="r">
              <a:buNone/>
            </a:pPr>
            <a:r>
              <a:rPr lang="en-US" sz="800" dirty="0">
                <a:solidFill>
                  <a:srgbClr val="999999"/>
                </a:solidFill>
                <a:latin typeface="Calibri" pitchFamily="34" charset="0"/>
                <a:ea typeface="Calibri" pitchFamily="34" charset="-122"/>
                <a:cs typeface="Calibri" pitchFamily="34" charset="-120"/>
              </a:rPr>
              <a:t>24</a:t>
            </a:r>
            <a:endParaRPr lang="en-US" sz="8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5">
    <p:spTree>
      <p:nvGrpSpPr>
        <p:cNvPr id="1" name=""/>
        <p:cNvGrpSpPr/>
        <p:nvPr/>
      </p:nvGrpSpPr>
      <p:grpSpPr>
        <a:xfrm>
          <a:off x="0" y="0"/>
          <a:ext cx="0" cy="0"/>
          <a:chOff x="0" y="0"/>
          <a:chExt cx="0" cy="0"/>
        </a:xfrm>
      </p:grpSpPr>
      <p:sp>
        <p:nvSpPr>
          <p:cNvPr id="2" name="Shape 0"/>
          <p:cNvSpPr/>
          <p:nvPr/>
        </p:nvSpPr>
        <p:spPr>
          <a:xfrm>
            <a:off x="0" y="0"/>
            <a:ext cx="9144000" cy="73152"/>
          </a:xfrm>
          <a:prstGeom prst="rect">
            <a:avLst/>
          </a:prstGeom>
          <a:solidFill>
            <a:srgbClr val="2D1048"/>
          </a:solidFill>
          <a:ln/>
        </p:spPr>
        <p:txBody>
          <a:bodyPr/>
          <a:lstStyle/>
          <a:p>
            <a:endParaRPr lang="en-US" dirty="0"/>
          </a:p>
        </p:txBody>
      </p:sp>
      <p:sp>
        <p:nvSpPr>
          <p:cNvPr id="3" name="Text 1"/>
          <p:cNvSpPr/>
          <p:nvPr/>
        </p:nvSpPr>
        <p:spPr>
          <a:xfrm>
            <a:off x="457200" y="274320"/>
            <a:ext cx="8229600" cy="640080"/>
          </a:xfrm>
          <a:prstGeom prst="rect">
            <a:avLst/>
          </a:prstGeom>
          <a:noFill/>
          <a:ln/>
        </p:spPr>
        <p:txBody>
          <a:bodyPr wrap="square" rtlCol="0" anchor="ctr"/>
          <a:lstStyle/>
          <a:p>
            <a:pPr marL="0" indent="0">
              <a:buNone/>
            </a:pPr>
            <a:r>
              <a:rPr lang="en-US" sz="2600" b="1" dirty="0">
                <a:solidFill>
                  <a:srgbClr val="2D1048"/>
                </a:solidFill>
                <a:latin typeface="Georgia" pitchFamily="34" charset="0"/>
                <a:ea typeface="Georgia" pitchFamily="34" charset="-122"/>
                <a:cs typeface="Georgia" pitchFamily="34" charset="-120"/>
              </a:rPr>
              <a:t>Interviewing Kevin (Subject)</a:t>
            </a:r>
            <a:endParaRPr lang="en-US" sz="2600" dirty="0"/>
          </a:p>
        </p:txBody>
      </p:sp>
      <p:sp>
        <p:nvSpPr>
          <p:cNvPr id="4" name="Text 2"/>
          <p:cNvSpPr/>
          <p:nvPr/>
        </p:nvSpPr>
        <p:spPr>
          <a:xfrm>
            <a:off x="731520" y="1005840"/>
            <a:ext cx="7680960" cy="2566176"/>
          </a:xfrm>
          <a:prstGeom prst="rect">
            <a:avLst/>
          </a:prstGeom>
          <a:noFill/>
          <a:ln/>
        </p:spPr>
        <p:txBody>
          <a:bodyPr wrap="square" rtlCol="0" anchor="ctr"/>
          <a:lstStyle/>
          <a:p>
            <a:pPr marL="342900" indent="-342900">
              <a:spcAft>
                <a:spcPts val="300"/>
              </a:spcAft>
              <a:buSzPct val="100000"/>
              <a:buChar char="•"/>
            </a:pPr>
            <a:r>
              <a:rPr lang="en-US" sz="1200" dirty="0">
                <a:solidFill>
                  <a:srgbClr val="333333"/>
                </a:solidFill>
                <a:latin typeface="Calibri" pitchFamily="34" charset="0"/>
                <a:ea typeface="Calibri" pitchFamily="34" charset="-122"/>
                <a:cs typeface="Calibri" pitchFamily="34" charset="-120"/>
              </a:rPr>
              <a:t>Provide admonitions + Upjohn warning (if attorney for company)</a:t>
            </a:r>
            <a:endParaRPr lang="en-US" sz="1200" dirty="0"/>
          </a:p>
          <a:p>
            <a:pPr marL="342900" indent="-342900">
              <a:spcAft>
                <a:spcPts val="300"/>
              </a:spcAft>
              <a:buSzPct val="100000"/>
              <a:buChar char="•"/>
            </a:pPr>
            <a:r>
              <a:rPr lang="en-US" sz="1200" dirty="0">
                <a:solidFill>
                  <a:srgbClr val="333333"/>
                </a:solidFill>
                <a:latin typeface="Calibri" pitchFamily="34" charset="0"/>
                <a:ea typeface="Calibri" pitchFamily="34" charset="-122"/>
                <a:cs typeface="Calibri" pitchFamily="34" charset="-120"/>
              </a:rPr>
              <a:t>Advise of allegations generally</a:t>
            </a:r>
            <a:endParaRPr lang="en-US" sz="1200" dirty="0"/>
          </a:p>
          <a:p>
            <a:pPr marL="342900" indent="-342900">
              <a:spcAft>
                <a:spcPts val="300"/>
              </a:spcAft>
              <a:buSzPct val="100000"/>
              <a:buChar char="•"/>
            </a:pPr>
            <a:r>
              <a:rPr lang="en-US" sz="1200" dirty="0">
                <a:solidFill>
                  <a:srgbClr val="333333"/>
                </a:solidFill>
                <a:latin typeface="Calibri" pitchFamily="34" charset="0"/>
                <a:ea typeface="Calibri" pitchFamily="34" charset="-122"/>
                <a:cs typeface="Calibri" pitchFamily="34" charset="-120"/>
              </a:rPr>
              <a:t>No conclusions made — thorough investigation will be conducted</a:t>
            </a:r>
            <a:endParaRPr lang="en-US" sz="1200" dirty="0"/>
          </a:p>
          <a:p>
            <a:pPr marL="342900" indent="-342900">
              <a:spcAft>
                <a:spcPts val="300"/>
              </a:spcAft>
              <a:buSzPct val="100000"/>
              <a:buChar char="•"/>
            </a:pPr>
            <a:r>
              <a:rPr lang="en-US" sz="1200" dirty="0">
                <a:solidFill>
                  <a:srgbClr val="333333"/>
                </a:solidFill>
                <a:latin typeface="Calibri" pitchFamily="34" charset="0"/>
                <a:ea typeface="Calibri" pitchFamily="34" charset="-122"/>
                <a:cs typeface="Calibri" pitchFamily="34" charset="-120"/>
              </a:rPr>
              <a:t>Get Kevin talking, then move to specifics</a:t>
            </a:r>
            <a:endParaRPr lang="en-US" sz="1200" dirty="0"/>
          </a:p>
          <a:p>
            <a:pPr marL="342900" indent="-342900">
              <a:spcAft>
                <a:spcPts val="300"/>
              </a:spcAft>
              <a:buSzPct val="100000"/>
              <a:buChar char="•"/>
            </a:pPr>
            <a:r>
              <a:rPr lang="en-US" sz="1200" dirty="0">
                <a:solidFill>
                  <a:srgbClr val="333333"/>
                </a:solidFill>
                <a:latin typeface="Calibri" pitchFamily="34" charset="0"/>
                <a:ea typeface="Calibri" pitchFamily="34" charset="-122"/>
                <a:cs typeface="Calibri" pitchFamily="34" charset="-120"/>
              </a:rPr>
              <a:t>Obtain response to each specific allegation</a:t>
            </a:r>
            <a:endParaRPr lang="en-US" sz="1200" dirty="0"/>
          </a:p>
          <a:p>
            <a:pPr marL="342900" indent="-342900">
              <a:spcAft>
                <a:spcPts val="300"/>
              </a:spcAft>
              <a:buSzPct val="100000"/>
              <a:buChar char="•"/>
            </a:pPr>
            <a:r>
              <a:rPr lang="en-US" sz="1200" dirty="0">
                <a:solidFill>
                  <a:srgbClr val="333333"/>
                </a:solidFill>
                <a:latin typeface="Calibri" pitchFamily="34" charset="0"/>
                <a:ea typeface="Calibri" pitchFamily="34" charset="-122"/>
                <a:cs typeface="Calibri" pitchFamily="34" charset="-120"/>
              </a:rPr>
              <a:t>If he denies: “Why do you think these complaints were made?”</a:t>
            </a:r>
            <a:endParaRPr lang="en-US" sz="1200" dirty="0"/>
          </a:p>
          <a:p>
            <a:pPr marL="342900" indent="-342900">
              <a:spcAft>
                <a:spcPts val="300"/>
              </a:spcAft>
              <a:buSzPct val="100000"/>
              <a:buChar char="•"/>
            </a:pPr>
            <a:r>
              <a:rPr lang="en-US" sz="1200" dirty="0">
                <a:solidFill>
                  <a:srgbClr val="333333"/>
                </a:solidFill>
                <a:latin typeface="Calibri" pitchFamily="34" charset="0"/>
                <a:ea typeface="Calibri" pitchFamily="34" charset="-122"/>
                <a:cs typeface="Calibri" pitchFamily="34" charset="-120"/>
              </a:rPr>
              <a:t>Advise retaliation is prohibited — do not try to identify complainant</a:t>
            </a:r>
          </a:p>
          <a:p>
            <a:pPr marL="342900" indent="-342900">
              <a:spcAft>
                <a:spcPts val="300"/>
              </a:spcAft>
              <a:buSzPct val="100000"/>
              <a:buChar char="•"/>
            </a:pPr>
            <a:r>
              <a:rPr lang="en-US" sz="1200" dirty="0">
                <a:solidFill>
                  <a:srgbClr val="333333"/>
                </a:solidFill>
                <a:latin typeface="Calibri" pitchFamily="34" charset="0"/>
                <a:ea typeface="Calibri" pitchFamily="34" charset="-122"/>
                <a:cs typeface="Calibri" pitchFamily="34" charset="-120"/>
              </a:rPr>
              <a:t>Remain neutral</a:t>
            </a:r>
            <a:endParaRPr lang="en-US" sz="1200" dirty="0"/>
          </a:p>
        </p:txBody>
      </p:sp>
      <p:sp>
        <p:nvSpPr>
          <p:cNvPr id="5" name="Shape 3"/>
          <p:cNvSpPr/>
          <p:nvPr/>
        </p:nvSpPr>
        <p:spPr>
          <a:xfrm>
            <a:off x="731520" y="3840480"/>
            <a:ext cx="7680960" cy="731520"/>
          </a:xfrm>
          <a:prstGeom prst="roundRect">
            <a:avLst>
              <a:gd name="adj" fmla="val 6250"/>
            </a:avLst>
          </a:prstGeom>
          <a:solidFill>
            <a:srgbClr val="F3E8FF"/>
          </a:solidFill>
          <a:ln/>
        </p:spPr>
        <p:txBody>
          <a:bodyPr/>
          <a:lstStyle/>
          <a:p>
            <a:endParaRPr lang="en-US" dirty="0"/>
          </a:p>
        </p:txBody>
      </p:sp>
      <p:sp>
        <p:nvSpPr>
          <p:cNvPr id="6" name="Text 4"/>
          <p:cNvSpPr/>
          <p:nvPr/>
        </p:nvSpPr>
        <p:spPr>
          <a:xfrm>
            <a:off x="914400" y="3886200"/>
            <a:ext cx="7315200" cy="640080"/>
          </a:xfrm>
          <a:prstGeom prst="rect">
            <a:avLst/>
          </a:prstGeom>
          <a:noFill/>
          <a:ln/>
        </p:spPr>
        <p:txBody>
          <a:bodyPr wrap="square" rtlCol="0" anchor="ctr"/>
          <a:lstStyle/>
          <a:p>
            <a:pPr marL="0" indent="0">
              <a:buNone/>
            </a:pPr>
            <a:r>
              <a:rPr lang="en-US" sz="1100" i="1" dirty="0">
                <a:solidFill>
                  <a:srgbClr val="2D1048"/>
                </a:solidFill>
                <a:latin typeface="Calibri" pitchFamily="34" charset="0"/>
                <a:ea typeface="Calibri" pitchFamily="34" charset="-122"/>
                <a:cs typeface="Calibri" pitchFamily="34" charset="-120"/>
              </a:rPr>
              <a:t>Kevin’s likely response: “I was just pushing the team to meet deadlines. I have high standards. People are too sensitive these days.”</a:t>
            </a:r>
            <a:endParaRPr lang="en-US" sz="1100" dirty="0"/>
          </a:p>
        </p:txBody>
      </p:sp>
      <p:sp>
        <p:nvSpPr>
          <p:cNvPr id="7" name="Text 5"/>
          <p:cNvSpPr/>
          <p:nvPr/>
        </p:nvSpPr>
        <p:spPr>
          <a:xfrm>
            <a:off x="457200" y="4754880"/>
            <a:ext cx="7315200" cy="274320"/>
          </a:xfrm>
          <a:prstGeom prst="rect">
            <a:avLst/>
          </a:prstGeom>
          <a:noFill/>
          <a:ln/>
        </p:spPr>
        <p:txBody>
          <a:bodyPr wrap="square" rtlCol="0" anchor="ctr"/>
          <a:lstStyle/>
          <a:p>
            <a:pPr marL="0" indent="0">
              <a:buNone/>
            </a:pPr>
            <a:r>
              <a:rPr lang="en-US" sz="800" dirty="0">
                <a:solidFill>
                  <a:srgbClr val="999999"/>
                </a:solidFill>
                <a:latin typeface="Calibri" pitchFamily="34" charset="0"/>
                <a:ea typeface="Calibri" pitchFamily="34" charset="-122"/>
                <a:cs typeface="Calibri" pitchFamily="34" charset="-120"/>
              </a:rPr>
              <a:t>Jackson Lewis P.C. </a:t>
            </a:r>
            <a:endParaRPr lang="en-US" sz="800" dirty="0"/>
          </a:p>
        </p:txBody>
      </p:sp>
      <p:sp>
        <p:nvSpPr>
          <p:cNvPr id="8" name="Text 6"/>
          <p:cNvSpPr/>
          <p:nvPr/>
        </p:nvSpPr>
        <p:spPr>
          <a:xfrm>
            <a:off x="8412480" y="4754880"/>
            <a:ext cx="457200" cy="274320"/>
          </a:xfrm>
          <a:prstGeom prst="rect">
            <a:avLst/>
          </a:prstGeom>
          <a:noFill/>
          <a:ln/>
        </p:spPr>
        <p:txBody>
          <a:bodyPr wrap="square" rtlCol="0" anchor="ctr"/>
          <a:lstStyle/>
          <a:p>
            <a:pPr marL="0" indent="0" algn="r">
              <a:buNone/>
            </a:pPr>
            <a:r>
              <a:rPr lang="en-US" sz="800" dirty="0">
                <a:solidFill>
                  <a:srgbClr val="999999"/>
                </a:solidFill>
                <a:latin typeface="Calibri" pitchFamily="34" charset="0"/>
                <a:ea typeface="Calibri" pitchFamily="34" charset="-122"/>
                <a:cs typeface="Calibri" pitchFamily="34" charset="-120"/>
              </a:rPr>
              <a:t>25</a:t>
            </a:r>
            <a:endParaRPr lang="en-US" sz="8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1A906D-C775-22DF-C1AF-FBF76CEFB725}"/>
            </a:ext>
          </a:extLst>
        </p:cNvPr>
        <p:cNvGrpSpPr/>
        <p:nvPr/>
      </p:nvGrpSpPr>
      <p:grpSpPr>
        <a:xfrm>
          <a:off x="0" y="0"/>
          <a:ext cx="0" cy="0"/>
          <a:chOff x="0" y="0"/>
          <a:chExt cx="0" cy="0"/>
        </a:xfrm>
      </p:grpSpPr>
      <p:sp>
        <p:nvSpPr>
          <p:cNvPr id="2" name="Shape 0">
            <a:extLst>
              <a:ext uri="{FF2B5EF4-FFF2-40B4-BE49-F238E27FC236}">
                <a16:creationId xmlns:a16="http://schemas.microsoft.com/office/drawing/2014/main" id="{4E8F7757-0A4E-F101-8C1C-A232B1CB53F5}"/>
              </a:ext>
            </a:extLst>
          </p:cNvPr>
          <p:cNvSpPr/>
          <p:nvPr/>
        </p:nvSpPr>
        <p:spPr>
          <a:xfrm>
            <a:off x="0" y="0"/>
            <a:ext cx="9144000" cy="73152"/>
          </a:xfrm>
          <a:prstGeom prst="rect">
            <a:avLst/>
          </a:prstGeom>
          <a:solidFill>
            <a:srgbClr val="2D1048"/>
          </a:solidFill>
          <a:ln/>
        </p:spPr>
        <p:txBody>
          <a:bodyPr/>
          <a:lstStyle/>
          <a:p>
            <a:endParaRPr lang="en-US" dirty="0"/>
          </a:p>
        </p:txBody>
      </p:sp>
      <p:sp>
        <p:nvSpPr>
          <p:cNvPr id="3" name="Text 1">
            <a:extLst>
              <a:ext uri="{FF2B5EF4-FFF2-40B4-BE49-F238E27FC236}">
                <a16:creationId xmlns:a16="http://schemas.microsoft.com/office/drawing/2014/main" id="{A4051824-717F-A748-4093-E923FA8ABA67}"/>
              </a:ext>
            </a:extLst>
          </p:cNvPr>
          <p:cNvSpPr/>
          <p:nvPr/>
        </p:nvSpPr>
        <p:spPr>
          <a:xfrm>
            <a:off x="457200" y="274320"/>
            <a:ext cx="8229600" cy="640080"/>
          </a:xfrm>
          <a:prstGeom prst="rect">
            <a:avLst/>
          </a:prstGeom>
          <a:noFill/>
          <a:ln/>
        </p:spPr>
        <p:txBody>
          <a:bodyPr wrap="square" rtlCol="0" anchor="ctr"/>
          <a:lstStyle/>
          <a:p>
            <a:pPr marL="0" indent="0">
              <a:buNone/>
            </a:pPr>
            <a:r>
              <a:rPr lang="en-US" sz="2600" b="1" dirty="0">
                <a:solidFill>
                  <a:srgbClr val="2D1048"/>
                </a:solidFill>
                <a:latin typeface="Georgia" pitchFamily="34" charset="0"/>
                <a:ea typeface="Georgia" pitchFamily="34" charset="-122"/>
                <a:cs typeface="Georgia" pitchFamily="34" charset="-120"/>
              </a:rPr>
              <a:t>Confront inconsistences</a:t>
            </a:r>
            <a:endParaRPr lang="en-US" sz="2600" dirty="0"/>
          </a:p>
        </p:txBody>
      </p:sp>
      <p:sp>
        <p:nvSpPr>
          <p:cNvPr id="5" name="Text 3">
            <a:extLst>
              <a:ext uri="{FF2B5EF4-FFF2-40B4-BE49-F238E27FC236}">
                <a16:creationId xmlns:a16="http://schemas.microsoft.com/office/drawing/2014/main" id="{4460B353-0821-C39A-9BF2-976DDAD579E9}"/>
              </a:ext>
            </a:extLst>
          </p:cNvPr>
          <p:cNvSpPr/>
          <p:nvPr/>
        </p:nvSpPr>
        <p:spPr>
          <a:xfrm>
            <a:off x="457200" y="4754880"/>
            <a:ext cx="7315200" cy="274320"/>
          </a:xfrm>
          <a:prstGeom prst="rect">
            <a:avLst/>
          </a:prstGeom>
          <a:noFill/>
          <a:ln/>
        </p:spPr>
        <p:txBody>
          <a:bodyPr wrap="square" rtlCol="0" anchor="ctr"/>
          <a:lstStyle/>
          <a:p>
            <a:pPr marL="0" indent="0">
              <a:buNone/>
            </a:pPr>
            <a:r>
              <a:rPr lang="en-US" sz="800" dirty="0">
                <a:solidFill>
                  <a:srgbClr val="999999"/>
                </a:solidFill>
                <a:latin typeface="Calibri" pitchFamily="34" charset="0"/>
                <a:ea typeface="Calibri" pitchFamily="34" charset="-122"/>
                <a:cs typeface="Calibri" pitchFamily="34" charset="-120"/>
              </a:rPr>
              <a:t>Jackson Lewis P.C. </a:t>
            </a:r>
            <a:endParaRPr lang="en-US" sz="800" dirty="0"/>
          </a:p>
        </p:txBody>
      </p:sp>
      <p:sp>
        <p:nvSpPr>
          <p:cNvPr id="6" name="Text 4">
            <a:extLst>
              <a:ext uri="{FF2B5EF4-FFF2-40B4-BE49-F238E27FC236}">
                <a16:creationId xmlns:a16="http://schemas.microsoft.com/office/drawing/2014/main" id="{1D9581AF-A31B-0A37-86D3-E34493214268}"/>
              </a:ext>
            </a:extLst>
          </p:cNvPr>
          <p:cNvSpPr/>
          <p:nvPr/>
        </p:nvSpPr>
        <p:spPr>
          <a:xfrm>
            <a:off x="8412480" y="4754880"/>
            <a:ext cx="457200" cy="274320"/>
          </a:xfrm>
          <a:prstGeom prst="rect">
            <a:avLst/>
          </a:prstGeom>
          <a:noFill/>
          <a:ln/>
        </p:spPr>
        <p:txBody>
          <a:bodyPr wrap="square" rtlCol="0" anchor="ctr"/>
          <a:lstStyle/>
          <a:p>
            <a:pPr marL="0" indent="0" algn="r">
              <a:buNone/>
            </a:pPr>
            <a:r>
              <a:rPr lang="en-US" sz="800" dirty="0">
                <a:solidFill>
                  <a:srgbClr val="999999"/>
                </a:solidFill>
                <a:latin typeface="Calibri" pitchFamily="34" charset="0"/>
                <a:ea typeface="Calibri" pitchFamily="34" charset="-122"/>
                <a:cs typeface="Calibri" pitchFamily="34" charset="-120"/>
              </a:rPr>
              <a:t>23</a:t>
            </a:r>
            <a:endParaRPr lang="en-US" sz="800" dirty="0"/>
          </a:p>
        </p:txBody>
      </p:sp>
      <p:sp>
        <p:nvSpPr>
          <p:cNvPr id="7" name="Content Placeholder 2">
            <a:extLst>
              <a:ext uri="{FF2B5EF4-FFF2-40B4-BE49-F238E27FC236}">
                <a16:creationId xmlns:a16="http://schemas.microsoft.com/office/drawing/2014/main" id="{6AEB594A-B0A0-AA68-6F68-93691A593782}"/>
              </a:ext>
            </a:extLst>
          </p:cNvPr>
          <p:cNvSpPr txBox="1">
            <a:spLocks/>
          </p:cNvSpPr>
          <p:nvPr/>
        </p:nvSpPr>
        <p:spPr>
          <a:xfrm>
            <a:off x="457200" y="1218631"/>
            <a:ext cx="3485305" cy="2488968"/>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1200" dirty="0"/>
              <a:t>When to “confront” witnesses with inconsistencies</a:t>
            </a:r>
          </a:p>
          <a:p>
            <a:pPr lvl="1"/>
            <a:r>
              <a:rPr lang="en-US" sz="1200" dirty="0"/>
              <a:t>Key witnesses, particularly complainant and subject</a:t>
            </a:r>
          </a:p>
          <a:p>
            <a:pPr lvl="1"/>
            <a:r>
              <a:rPr lang="en-US" sz="1200" dirty="0"/>
              <a:t>When documents/data directly contradict</a:t>
            </a:r>
          </a:p>
          <a:p>
            <a:pPr lvl="1"/>
            <a:r>
              <a:rPr lang="en-US" sz="1200" dirty="0"/>
              <a:t>Other?</a:t>
            </a:r>
          </a:p>
          <a:p>
            <a:r>
              <a:rPr lang="en-US" sz="1200" dirty="0"/>
              <a:t>“Confront” does not mean confrontational</a:t>
            </a:r>
          </a:p>
          <a:p>
            <a:pPr lvl="1"/>
            <a:r>
              <a:rPr lang="en-US" sz="1200" dirty="0"/>
              <a:t>Raising and resolving inconsistencies can be important</a:t>
            </a:r>
          </a:p>
          <a:p>
            <a:endParaRPr lang="en-US" sz="1200" dirty="0"/>
          </a:p>
        </p:txBody>
      </p:sp>
      <p:sp>
        <p:nvSpPr>
          <p:cNvPr id="8" name="Content Placeholder 5">
            <a:extLst>
              <a:ext uri="{FF2B5EF4-FFF2-40B4-BE49-F238E27FC236}">
                <a16:creationId xmlns:a16="http://schemas.microsoft.com/office/drawing/2014/main" id="{4F0F46D7-7392-8ACC-EFED-E6DED4427814}"/>
              </a:ext>
            </a:extLst>
          </p:cNvPr>
          <p:cNvSpPr txBox="1">
            <a:spLocks/>
          </p:cNvSpPr>
          <p:nvPr/>
        </p:nvSpPr>
        <p:spPr>
          <a:xfrm>
            <a:off x="5101226" y="1218632"/>
            <a:ext cx="3585574" cy="1844384"/>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1200" dirty="0"/>
              <a:t>The “confront inconsistencies” approach provides:</a:t>
            </a:r>
          </a:p>
          <a:p>
            <a:pPr lvl="1"/>
            <a:r>
              <a:rPr lang="en-US" sz="1200" dirty="0"/>
              <a:t>Answers to key questions</a:t>
            </a:r>
          </a:p>
          <a:p>
            <a:pPr lvl="1"/>
            <a:r>
              <a:rPr lang="en-US" sz="1200" dirty="0"/>
              <a:t>Basis for factual conclusions</a:t>
            </a:r>
          </a:p>
          <a:p>
            <a:pPr lvl="1"/>
            <a:r>
              <a:rPr lang="en-US" sz="1200" dirty="0"/>
              <a:t>Data for credibility assessments</a:t>
            </a:r>
          </a:p>
        </p:txBody>
      </p:sp>
    </p:spTree>
    <p:extLst>
      <p:ext uri="{BB962C8B-B14F-4D97-AF65-F5344CB8AC3E}">
        <p14:creationId xmlns:p14="http://schemas.microsoft.com/office/powerpoint/2010/main" val="54344744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7">
    <p:spTree>
      <p:nvGrpSpPr>
        <p:cNvPr id="1" name=""/>
        <p:cNvGrpSpPr/>
        <p:nvPr/>
      </p:nvGrpSpPr>
      <p:grpSpPr>
        <a:xfrm>
          <a:off x="0" y="0"/>
          <a:ext cx="0" cy="0"/>
          <a:chOff x="0" y="0"/>
          <a:chExt cx="0" cy="0"/>
        </a:xfrm>
      </p:grpSpPr>
      <p:sp>
        <p:nvSpPr>
          <p:cNvPr id="2" name="Shape 0"/>
          <p:cNvSpPr/>
          <p:nvPr/>
        </p:nvSpPr>
        <p:spPr>
          <a:xfrm>
            <a:off x="0" y="0"/>
            <a:ext cx="9144000" cy="73152"/>
          </a:xfrm>
          <a:prstGeom prst="rect">
            <a:avLst/>
          </a:prstGeom>
          <a:solidFill>
            <a:srgbClr val="2D1048"/>
          </a:solidFill>
          <a:ln/>
        </p:spPr>
        <p:txBody>
          <a:bodyPr/>
          <a:lstStyle/>
          <a:p>
            <a:endParaRPr lang="en-US" dirty="0"/>
          </a:p>
        </p:txBody>
      </p:sp>
      <p:sp>
        <p:nvSpPr>
          <p:cNvPr id="3" name="Text 1"/>
          <p:cNvSpPr/>
          <p:nvPr/>
        </p:nvSpPr>
        <p:spPr>
          <a:xfrm>
            <a:off x="457200" y="274320"/>
            <a:ext cx="8229600" cy="640080"/>
          </a:xfrm>
          <a:prstGeom prst="rect">
            <a:avLst/>
          </a:prstGeom>
          <a:noFill/>
          <a:ln/>
        </p:spPr>
        <p:txBody>
          <a:bodyPr wrap="square" rtlCol="0" anchor="ctr"/>
          <a:lstStyle/>
          <a:p>
            <a:pPr marL="0" indent="0">
              <a:buNone/>
            </a:pPr>
            <a:r>
              <a:rPr lang="en-US" sz="2600" b="1" dirty="0">
                <a:solidFill>
                  <a:srgbClr val="2D1048"/>
                </a:solidFill>
                <a:latin typeface="Georgia" pitchFamily="34" charset="0"/>
                <a:ea typeface="Georgia" pitchFamily="34" charset="-122"/>
                <a:cs typeface="Georgia" pitchFamily="34" charset="-120"/>
              </a:rPr>
              <a:t>Interviewing Other Witnesses</a:t>
            </a:r>
            <a:endParaRPr lang="en-US" sz="2600" dirty="0"/>
          </a:p>
        </p:txBody>
      </p:sp>
      <p:sp>
        <p:nvSpPr>
          <p:cNvPr id="4" name="Text 2"/>
          <p:cNvSpPr/>
          <p:nvPr/>
        </p:nvSpPr>
        <p:spPr>
          <a:xfrm>
            <a:off x="578369" y="640981"/>
            <a:ext cx="7680960" cy="3474720"/>
          </a:xfrm>
          <a:prstGeom prst="rect">
            <a:avLst/>
          </a:prstGeom>
          <a:noFill/>
          <a:ln/>
        </p:spPr>
        <p:txBody>
          <a:bodyPr wrap="square" rtlCol="0" anchor="ctr"/>
          <a:lstStyle/>
          <a:p>
            <a:pPr marL="342900" indent="-342900">
              <a:spcAft>
                <a:spcPts val="300"/>
              </a:spcAft>
              <a:buSzPct val="100000"/>
              <a:buChar char="•"/>
            </a:pPr>
            <a:r>
              <a:rPr lang="en-US" sz="1300" dirty="0">
                <a:solidFill>
                  <a:srgbClr val="333333"/>
                </a:solidFill>
                <a:latin typeface="Calibri" pitchFamily="34" charset="0"/>
                <a:ea typeface="Calibri" pitchFamily="34" charset="-122"/>
                <a:cs typeface="Calibri" pitchFamily="34" charset="-120"/>
              </a:rPr>
              <a:t>Provide admonitions </a:t>
            </a:r>
          </a:p>
          <a:p>
            <a:pPr marL="342900" indent="-342900">
              <a:spcAft>
                <a:spcPts val="300"/>
              </a:spcAft>
              <a:buSzPct val="100000"/>
              <a:buChar char="•"/>
            </a:pPr>
            <a:r>
              <a:rPr lang="en-US" sz="1300" dirty="0">
                <a:solidFill>
                  <a:srgbClr val="333333"/>
                </a:solidFill>
                <a:latin typeface="Calibri" pitchFamily="34" charset="0"/>
                <a:ea typeface="Calibri" pitchFamily="34" charset="-122"/>
                <a:cs typeface="Calibri" pitchFamily="34" charset="-120"/>
              </a:rPr>
              <a:t>Explain generally what is being investigated — provide allegations only as needed</a:t>
            </a:r>
            <a:endParaRPr lang="en-US" sz="1300" dirty="0"/>
          </a:p>
          <a:p>
            <a:pPr marL="342900" indent="-342900">
              <a:spcAft>
                <a:spcPts val="300"/>
              </a:spcAft>
              <a:buSzPct val="100000"/>
              <a:buChar char="•"/>
            </a:pPr>
            <a:r>
              <a:rPr lang="en-US" sz="1300" dirty="0">
                <a:solidFill>
                  <a:srgbClr val="333333"/>
                </a:solidFill>
                <a:latin typeface="Calibri" pitchFamily="34" charset="0"/>
                <a:ea typeface="Calibri" pitchFamily="34" charset="-122"/>
                <a:cs typeface="Calibri" pitchFamily="34" charset="-120"/>
              </a:rPr>
              <a:t>No judgments have been made about validity of complaint</a:t>
            </a:r>
            <a:endParaRPr lang="en-US" sz="1300" dirty="0"/>
          </a:p>
          <a:p>
            <a:pPr marL="342900" indent="-342900">
              <a:spcAft>
                <a:spcPts val="300"/>
              </a:spcAft>
              <a:buSzPct val="100000"/>
              <a:buChar char="•"/>
            </a:pPr>
            <a:r>
              <a:rPr lang="en-US" sz="1300" dirty="0">
                <a:solidFill>
                  <a:srgbClr val="333333"/>
                </a:solidFill>
                <a:latin typeface="Calibri" pitchFamily="34" charset="0"/>
                <a:ea typeface="Calibri" pitchFamily="34" charset="-122"/>
                <a:cs typeface="Calibri" pitchFamily="34" charset="-120"/>
              </a:rPr>
              <a:t>Distinguish between first-hand and third-hand knowledge</a:t>
            </a:r>
            <a:endParaRPr lang="en-US" sz="1300" dirty="0"/>
          </a:p>
          <a:p>
            <a:pPr marL="342900" indent="-342900">
              <a:spcAft>
                <a:spcPts val="300"/>
              </a:spcAft>
              <a:buSzPct val="100000"/>
              <a:buChar char="•"/>
            </a:pPr>
            <a:r>
              <a:rPr lang="en-US" sz="1300" dirty="0">
                <a:solidFill>
                  <a:srgbClr val="333333"/>
                </a:solidFill>
                <a:latin typeface="Calibri" pitchFamily="34" charset="0"/>
                <a:ea typeface="Calibri" pitchFamily="34" charset="-122"/>
                <a:cs typeface="Calibri" pitchFamily="34" charset="-120"/>
              </a:rPr>
              <a:t>Ask: “What do you know? How do you know it?”</a:t>
            </a:r>
            <a:endParaRPr lang="en-US" sz="1300" dirty="0"/>
          </a:p>
          <a:p>
            <a:pPr marL="342900" indent="-342900">
              <a:spcAft>
                <a:spcPts val="300"/>
              </a:spcAft>
              <a:buSzPct val="100000"/>
              <a:buChar char="•"/>
            </a:pPr>
            <a:r>
              <a:rPr lang="en-US" sz="1300" dirty="0">
                <a:solidFill>
                  <a:srgbClr val="333333"/>
                </a:solidFill>
                <a:latin typeface="Calibri" pitchFamily="34" charset="0"/>
                <a:ea typeface="Calibri" pitchFamily="34" charset="-122"/>
                <a:cs typeface="Calibri" pitchFamily="34" charset="-120"/>
              </a:rPr>
              <a:t>Ask: “Do you have notes, recordings, or other evidence?”</a:t>
            </a:r>
            <a:endParaRPr lang="en-US" sz="1300" dirty="0"/>
          </a:p>
          <a:p>
            <a:pPr marL="342900" indent="-342900">
              <a:spcAft>
                <a:spcPts val="300"/>
              </a:spcAft>
              <a:buSzPct val="100000"/>
              <a:buChar char="•"/>
            </a:pPr>
            <a:r>
              <a:rPr lang="en-US" sz="1300" dirty="0">
                <a:solidFill>
                  <a:srgbClr val="333333"/>
                </a:solidFill>
                <a:latin typeface="Calibri" pitchFamily="34" charset="0"/>
                <a:ea typeface="Calibri" pitchFamily="34" charset="-122"/>
                <a:cs typeface="Calibri" pitchFamily="34" charset="-120"/>
              </a:rPr>
              <a:t>Ask: “Is there anything else I should know?”</a:t>
            </a:r>
          </a:p>
          <a:p>
            <a:pPr marL="800100" lvl="1" indent="-342900">
              <a:spcAft>
                <a:spcPts val="300"/>
              </a:spcAft>
              <a:buSzPct val="100000"/>
              <a:buChar char="•"/>
            </a:pPr>
            <a:r>
              <a:rPr lang="en-US" sz="1300" dirty="0">
                <a:solidFill>
                  <a:srgbClr val="333333"/>
                </a:solidFill>
                <a:latin typeface="Calibri" pitchFamily="34" charset="0"/>
                <a:ea typeface="Calibri" pitchFamily="34" charset="-122"/>
                <a:cs typeface="Calibri" pitchFamily="34" charset="-120"/>
              </a:rPr>
              <a:t>What if they have additional complaints of their own?</a:t>
            </a:r>
            <a:endParaRPr lang="en-US" sz="1300" dirty="0"/>
          </a:p>
          <a:p>
            <a:pPr marL="342900" indent="-342900">
              <a:spcAft>
                <a:spcPts val="300"/>
              </a:spcAft>
              <a:buSzPct val="100000"/>
              <a:buChar char="•"/>
            </a:pPr>
            <a:r>
              <a:rPr lang="en-US" sz="1300" dirty="0">
                <a:solidFill>
                  <a:srgbClr val="333333"/>
                </a:solidFill>
                <a:latin typeface="Calibri" pitchFamily="34" charset="0"/>
                <a:ea typeface="Calibri" pitchFamily="34" charset="-122"/>
                <a:cs typeface="Calibri" pitchFamily="34" charset="-120"/>
              </a:rPr>
              <a:t>Reiterate anti-retaliation</a:t>
            </a:r>
          </a:p>
        </p:txBody>
      </p:sp>
      <p:sp>
        <p:nvSpPr>
          <p:cNvPr id="5" name="Text 3"/>
          <p:cNvSpPr/>
          <p:nvPr/>
        </p:nvSpPr>
        <p:spPr>
          <a:xfrm>
            <a:off x="457200" y="4754880"/>
            <a:ext cx="7315200" cy="274320"/>
          </a:xfrm>
          <a:prstGeom prst="rect">
            <a:avLst/>
          </a:prstGeom>
          <a:noFill/>
          <a:ln/>
        </p:spPr>
        <p:txBody>
          <a:bodyPr wrap="square" rtlCol="0" anchor="ctr"/>
          <a:lstStyle/>
          <a:p>
            <a:pPr marL="0" indent="0">
              <a:buNone/>
            </a:pPr>
            <a:r>
              <a:rPr lang="en-US" sz="800" dirty="0">
                <a:solidFill>
                  <a:srgbClr val="999999"/>
                </a:solidFill>
                <a:latin typeface="Calibri" pitchFamily="34" charset="0"/>
                <a:ea typeface="Calibri" pitchFamily="34" charset="-122"/>
                <a:cs typeface="Calibri" pitchFamily="34" charset="-120"/>
              </a:rPr>
              <a:t>Jackson Lewis P.C.  </a:t>
            </a:r>
            <a:endParaRPr lang="en-US" sz="800" dirty="0"/>
          </a:p>
        </p:txBody>
      </p:sp>
      <p:sp>
        <p:nvSpPr>
          <p:cNvPr id="6" name="Text 4"/>
          <p:cNvSpPr/>
          <p:nvPr/>
        </p:nvSpPr>
        <p:spPr>
          <a:xfrm>
            <a:off x="8412480" y="4754880"/>
            <a:ext cx="457200" cy="274320"/>
          </a:xfrm>
          <a:prstGeom prst="rect">
            <a:avLst/>
          </a:prstGeom>
          <a:noFill/>
          <a:ln/>
        </p:spPr>
        <p:txBody>
          <a:bodyPr wrap="square" rtlCol="0" anchor="ctr"/>
          <a:lstStyle/>
          <a:p>
            <a:pPr marL="0" indent="0" algn="r">
              <a:buNone/>
            </a:pPr>
            <a:r>
              <a:rPr lang="en-US" sz="800" dirty="0">
                <a:solidFill>
                  <a:srgbClr val="999999"/>
                </a:solidFill>
                <a:latin typeface="Calibri" pitchFamily="34" charset="0"/>
                <a:ea typeface="Calibri" pitchFamily="34" charset="-122"/>
                <a:cs typeface="Calibri" pitchFamily="34" charset="-120"/>
              </a:rPr>
              <a:t>27</a:t>
            </a:r>
            <a:endParaRPr lang="en-US" sz="8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spTree>
      <p:nvGrpSpPr>
        <p:cNvPr id="1" name=""/>
        <p:cNvGrpSpPr/>
        <p:nvPr/>
      </p:nvGrpSpPr>
      <p:grpSpPr>
        <a:xfrm>
          <a:off x="0" y="0"/>
          <a:ext cx="0" cy="0"/>
          <a:chOff x="0" y="0"/>
          <a:chExt cx="0" cy="0"/>
        </a:xfrm>
      </p:grpSpPr>
      <p:sp>
        <p:nvSpPr>
          <p:cNvPr id="2" name="Shape 0"/>
          <p:cNvSpPr/>
          <p:nvPr/>
        </p:nvSpPr>
        <p:spPr>
          <a:xfrm>
            <a:off x="0" y="0"/>
            <a:ext cx="9144000" cy="73152"/>
          </a:xfrm>
          <a:prstGeom prst="rect">
            <a:avLst/>
          </a:prstGeom>
          <a:solidFill>
            <a:srgbClr val="2D1048"/>
          </a:solidFill>
          <a:ln/>
        </p:spPr>
        <p:txBody>
          <a:bodyPr/>
          <a:lstStyle/>
          <a:p>
            <a:endParaRPr lang="en-US" dirty="0"/>
          </a:p>
        </p:txBody>
      </p:sp>
      <p:sp>
        <p:nvSpPr>
          <p:cNvPr id="3" name="Text 1"/>
          <p:cNvSpPr/>
          <p:nvPr/>
        </p:nvSpPr>
        <p:spPr>
          <a:xfrm>
            <a:off x="457200" y="274320"/>
            <a:ext cx="8229600" cy="640080"/>
          </a:xfrm>
          <a:prstGeom prst="rect">
            <a:avLst/>
          </a:prstGeom>
          <a:noFill/>
          <a:ln/>
        </p:spPr>
        <p:txBody>
          <a:bodyPr wrap="square" rtlCol="0" anchor="ctr"/>
          <a:lstStyle/>
          <a:p>
            <a:pPr marL="0" indent="0">
              <a:buNone/>
            </a:pPr>
            <a:r>
              <a:rPr lang="en-US" sz="2600" b="1" dirty="0">
                <a:solidFill>
                  <a:srgbClr val="2D1048"/>
                </a:solidFill>
                <a:latin typeface="Georgia" pitchFamily="34" charset="0"/>
                <a:ea typeface="Georgia" pitchFamily="34" charset="-122"/>
                <a:cs typeface="Georgia" pitchFamily="34" charset="-120"/>
              </a:rPr>
              <a:t>Credibility Assessment Factors</a:t>
            </a:r>
            <a:endParaRPr lang="en-US" sz="2600" dirty="0"/>
          </a:p>
        </p:txBody>
      </p:sp>
      <p:sp>
        <p:nvSpPr>
          <p:cNvPr id="4" name="Shape 2"/>
          <p:cNvSpPr/>
          <p:nvPr/>
        </p:nvSpPr>
        <p:spPr>
          <a:xfrm>
            <a:off x="548640" y="799312"/>
            <a:ext cx="3657600" cy="914400"/>
          </a:xfrm>
          <a:prstGeom prst="roundRect">
            <a:avLst>
              <a:gd name="adj" fmla="val 5000"/>
            </a:avLst>
          </a:prstGeom>
          <a:solidFill>
            <a:srgbClr val="F5F5F5"/>
          </a:solidFill>
          <a:ln/>
        </p:spPr>
        <p:txBody>
          <a:bodyPr/>
          <a:lstStyle/>
          <a:p>
            <a:endParaRPr lang="en-US" dirty="0"/>
          </a:p>
        </p:txBody>
      </p:sp>
      <p:sp>
        <p:nvSpPr>
          <p:cNvPr id="5" name="Text 3"/>
          <p:cNvSpPr/>
          <p:nvPr/>
        </p:nvSpPr>
        <p:spPr>
          <a:xfrm>
            <a:off x="640080" y="786361"/>
            <a:ext cx="3291840" cy="365760"/>
          </a:xfrm>
          <a:prstGeom prst="rect">
            <a:avLst/>
          </a:prstGeom>
          <a:noFill/>
          <a:ln/>
        </p:spPr>
        <p:txBody>
          <a:bodyPr wrap="square" rtlCol="0" anchor="ctr"/>
          <a:lstStyle/>
          <a:p>
            <a:pPr marL="0" indent="0">
              <a:buNone/>
            </a:pPr>
            <a:r>
              <a:rPr lang="en-US" sz="1200" b="1" dirty="0">
                <a:solidFill>
                  <a:srgbClr val="2D1048"/>
                </a:solidFill>
                <a:latin typeface="Calibri" pitchFamily="34" charset="0"/>
                <a:ea typeface="Calibri" pitchFamily="34" charset="-122"/>
                <a:cs typeface="Calibri" pitchFamily="34" charset="-120"/>
              </a:rPr>
              <a:t>Plausibility</a:t>
            </a:r>
            <a:endParaRPr lang="en-US" sz="1200" dirty="0"/>
          </a:p>
        </p:txBody>
      </p:sp>
      <p:sp>
        <p:nvSpPr>
          <p:cNvPr id="6" name="Text 4"/>
          <p:cNvSpPr/>
          <p:nvPr/>
        </p:nvSpPr>
        <p:spPr>
          <a:xfrm>
            <a:off x="608099" y="1196671"/>
            <a:ext cx="3291840" cy="365760"/>
          </a:xfrm>
          <a:prstGeom prst="rect">
            <a:avLst/>
          </a:prstGeom>
          <a:noFill/>
          <a:ln/>
        </p:spPr>
        <p:txBody>
          <a:bodyPr wrap="square" rtlCol="0" anchor="ctr"/>
          <a:lstStyle/>
          <a:p>
            <a:r>
              <a:rPr lang="en-US" sz="1100" dirty="0"/>
              <a:t>Whether the story is inherently believable and makes sense logically under the circumstances.</a:t>
            </a:r>
          </a:p>
        </p:txBody>
      </p:sp>
      <p:sp>
        <p:nvSpPr>
          <p:cNvPr id="7" name="Shape 5"/>
          <p:cNvSpPr/>
          <p:nvPr/>
        </p:nvSpPr>
        <p:spPr>
          <a:xfrm>
            <a:off x="4754880" y="786361"/>
            <a:ext cx="3657600" cy="914400"/>
          </a:xfrm>
          <a:prstGeom prst="roundRect">
            <a:avLst>
              <a:gd name="adj" fmla="val 5000"/>
            </a:avLst>
          </a:prstGeom>
          <a:solidFill>
            <a:srgbClr val="F5F5F5"/>
          </a:solidFill>
          <a:ln/>
        </p:spPr>
        <p:txBody>
          <a:bodyPr/>
          <a:lstStyle/>
          <a:p>
            <a:endParaRPr lang="en-US" dirty="0"/>
          </a:p>
        </p:txBody>
      </p:sp>
      <p:sp>
        <p:nvSpPr>
          <p:cNvPr id="8" name="Text 6"/>
          <p:cNvSpPr/>
          <p:nvPr/>
        </p:nvSpPr>
        <p:spPr>
          <a:xfrm>
            <a:off x="4754880" y="754380"/>
            <a:ext cx="3291840" cy="365760"/>
          </a:xfrm>
          <a:prstGeom prst="rect">
            <a:avLst/>
          </a:prstGeom>
          <a:noFill/>
          <a:ln/>
        </p:spPr>
        <p:txBody>
          <a:bodyPr wrap="square" rtlCol="0" anchor="ctr"/>
          <a:lstStyle/>
          <a:p>
            <a:pPr marL="0" indent="0">
              <a:buNone/>
            </a:pPr>
            <a:r>
              <a:rPr lang="en-US" sz="1200" b="1" dirty="0">
                <a:solidFill>
                  <a:srgbClr val="2D1048"/>
                </a:solidFill>
                <a:latin typeface="Calibri" pitchFamily="34" charset="0"/>
                <a:ea typeface="Calibri" pitchFamily="34" charset="-122"/>
                <a:cs typeface="Calibri" pitchFamily="34" charset="-120"/>
              </a:rPr>
              <a:t>Perception and Recollection</a:t>
            </a:r>
            <a:endParaRPr lang="en-US" sz="1200" dirty="0"/>
          </a:p>
        </p:txBody>
      </p:sp>
      <p:sp>
        <p:nvSpPr>
          <p:cNvPr id="9" name="Text 7"/>
          <p:cNvSpPr/>
          <p:nvPr/>
        </p:nvSpPr>
        <p:spPr>
          <a:xfrm>
            <a:off x="4754880" y="1146604"/>
            <a:ext cx="3291840" cy="365760"/>
          </a:xfrm>
          <a:prstGeom prst="rect">
            <a:avLst/>
          </a:prstGeom>
          <a:noFill/>
          <a:ln/>
        </p:spPr>
        <p:txBody>
          <a:bodyPr wrap="square" rtlCol="0" anchor="ctr"/>
          <a:lstStyle/>
          <a:p>
            <a:r>
              <a:rPr lang="en-US" sz="1100" dirty="0"/>
              <a:t>The extent to which the witness was actually able to see, hear, remember, or communicate about the event.</a:t>
            </a:r>
          </a:p>
        </p:txBody>
      </p:sp>
      <p:sp>
        <p:nvSpPr>
          <p:cNvPr id="10" name="Shape 8"/>
          <p:cNvSpPr/>
          <p:nvPr/>
        </p:nvSpPr>
        <p:spPr>
          <a:xfrm>
            <a:off x="548640" y="1771605"/>
            <a:ext cx="3657600" cy="914400"/>
          </a:xfrm>
          <a:prstGeom prst="roundRect">
            <a:avLst>
              <a:gd name="adj" fmla="val 5000"/>
            </a:avLst>
          </a:prstGeom>
          <a:solidFill>
            <a:srgbClr val="F5F5F5"/>
          </a:solidFill>
          <a:ln/>
        </p:spPr>
        <p:txBody>
          <a:bodyPr/>
          <a:lstStyle/>
          <a:p>
            <a:endParaRPr lang="en-US" dirty="0"/>
          </a:p>
        </p:txBody>
      </p:sp>
      <p:sp>
        <p:nvSpPr>
          <p:cNvPr id="11" name="Text 9"/>
          <p:cNvSpPr/>
          <p:nvPr/>
        </p:nvSpPr>
        <p:spPr>
          <a:xfrm>
            <a:off x="640080" y="1780434"/>
            <a:ext cx="3291840" cy="365760"/>
          </a:xfrm>
          <a:prstGeom prst="rect">
            <a:avLst/>
          </a:prstGeom>
          <a:noFill/>
          <a:ln/>
        </p:spPr>
        <p:txBody>
          <a:bodyPr wrap="square" rtlCol="0" anchor="ctr"/>
          <a:lstStyle/>
          <a:p>
            <a:pPr marL="0" indent="0">
              <a:buNone/>
            </a:pPr>
            <a:r>
              <a:rPr lang="en-US" sz="1200" b="1" dirty="0">
                <a:solidFill>
                  <a:srgbClr val="2D1048"/>
                </a:solidFill>
                <a:latin typeface="Calibri" pitchFamily="34" charset="0"/>
                <a:ea typeface="Calibri" pitchFamily="34" charset="-122"/>
                <a:cs typeface="Calibri" pitchFamily="34" charset="-120"/>
              </a:rPr>
              <a:t>Motive</a:t>
            </a:r>
            <a:endParaRPr lang="en-US" sz="1200" dirty="0"/>
          </a:p>
        </p:txBody>
      </p:sp>
      <p:sp>
        <p:nvSpPr>
          <p:cNvPr id="12" name="Text 10"/>
          <p:cNvSpPr/>
          <p:nvPr/>
        </p:nvSpPr>
        <p:spPr>
          <a:xfrm>
            <a:off x="640080" y="2163705"/>
            <a:ext cx="3291840" cy="365760"/>
          </a:xfrm>
          <a:prstGeom prst="rect">
            <a:avLst/>
          </a:prstGeom>
          <a:noFill/>
          <a:ln/>
        </p:spPr>
        <p:txBody>
          <a:bodyPr wrap="square" rtlCol="0" anchor="ctr"/>
          <a:lstStyle/>
          <a:p>
            <a:r>
              <a:rPr lang="en-US" sz="1100" dirty="0"/>
              <a:t>Whether a witness has a reason, bias, or incentive to lie, exaggerate, or conceal the truth.</a:t>
            </a:r>
          </a:p>
        </p:txBody>
      </p:sp>
      <p:sp>
        <p:nvSpPr>
          <p:cNvPr id="13" name="Shape 11"/>
          <p:cNvSpPr/>
          <p:nvPr/>
        </p:nvSpPr>
        <p:spPr>
          <a:xfrm>
            <a:off x="4754880" y="1780434"/>
            <a:ext cx="3657600" cy="914400"/>
          </a:xfrm>
          <a:prstGeom prst="roundRect">
            <a:avLst>
              <a:gd name="adj" fmla="val 5000"/>
            </a:avLst>
          </a:prstGeom>
          <a:solidFill>
            <a:srgbClr val="F5F5F5"/>
          </a:solidFill>
          <a:ln/>
        </p:spPr>
        <p:txBody>
          <a:bodyPr/>
          <a:lstStyle/>
          <a:p>
            <a:endParaRPr lang="en-US" dirty="0"/>
          </a:p>
        </p:txBody>
      </p:sp>
      <p:sp>
        <p:nvSpPr>
          <p:cNvPr id="14" name="Text 12"/>
          <p:cNvSpPr/>
          <p:nvPr/>
        </p:nvSpPr>
        <p:spPr>
          <a:xfrm>
            <a:off x="4754880" y="1762022"/>
            <a:ext cx="3291840" cy="365760"/>
          </a:xfrm>
          <a:prstGeom prst="rect">
            <a:avLst/>
          </a:prstGeom>
          <a:noFill/>
          <a:ln/>
        </p:spPr>
        <p:txBody>
          <a:bodyPr wrap="square" rtlCol="0" anchor="ctr"/>
          <a:lstStyle/>
          <a:p>
            <a:pPr marL="0" indent="0">
              <a:buNone/>
            </a:pPr>
            <a:r>
              <a:rPr lang="en-US" sz="1200" b="1" dirty="0">
                <a:solidFill>
                  <a:srgbClr val="2D1048"/>
                </a:solidFill>
                <a:latin typeface="Calibri" pitchFamily="34" charset="0"/>
                <a:ea typeface="Calibri" pitchFamily="34" charset="-122"/>
                <a:cs typeface="Calibri" pitchFamily="34" charset="-120"/>
              </a:rPr>
              <a:t>Corroboration</a:t>
            </a:r>
            <a:endParaRPr lang="en-US" sz="1200" dirty="0"/>
          </a:p>
        </p:txBody>
      </p:sp>
      <p:sp>
        <p:nvSpPr>
          <p:cNvPr id="15" name="Text 13"/>
          <p:cNvSpPr/>
          <p:nvPr/>
        </p:nvSpPr>
        <p:spPr>
          <a:xfrm>
            <a:off x="4754880" y="2159651"/>
            <a:ext cx="3291840" cy="365760"/>
          </a:xfrm>
          <a:prstGeom prst="rect">
            <a:avLst/>
          </a:prstGeom>
          <a:noFill/>
          <a:ln/>
        </p:spPr>
        <p:txBody>
          <a:bodyPr wrap="square" rtlCol="0" anchor="ctr"/>
          <a:lstStyle/>
          <a:p>
            <a:r>
              <a:rPr lang="en-US" sz="1100" dirty="0"/>
              <a:t>Independent evidence, documents, texts, or other witnesses that support or contradict the testimony.</a:t>
            </a:r>
          </a:p>
        </p:txBody>
      </p:sp>
      <p:sp>
        <p:nvSpPr>
          <p:cNvPr id="16" name="Shape 14"/>
          <p:cNvSpPr/>
          <p:nvPr/>
        </p:nvSpPr>
        <p:spPr>
          <a:xfrm>
            <a:off x="548640" y="2812568"/>
            <a:ext cx="3657600" cy="914400"/>
          </a:xfrm>
          <a:prstGeom prst="roundRect">
            <a:avLst>
              <a:gd name="adj" fmla="val 5000"/>
            </a:avLst>
          </a:prstGeom>
          <a:solidFill>
            <a:srgbClr val="F5F5F5"/>
          </a:solidFill>
          <a:ln/>
        </p:spPr>
        <p:txBody>
          <a:bodyPr/>
          <a:lstStyle/>
          <a:p>
            <a:endParaRPr lang="en-US" dirty="0"/>
          </a:p>
        </p:txBody>
      </p:sp>
      <p:sp>
        <p:nvSpPr>
          <p:cNvPr id="17" name="Text 15"/>
          <p:cNvSpPr/>
          <p:nvPr/>
        </p:nvSpPr>
        <p:spPr>
          <a:xfrm>
            <a:off x="548640" y="2804010"/>
            <a:ext cx="3291840" cy="365760"/>
          </a:xfrm>
          <a:prstGeom prst="rect">
            <a:avLst/>
          </a:prstGeom>
          <a:noFill/>
          <a:ln/>
        </p:spPr>
        <p:txBody>
          <a:bodyPr wrap="square" rtlCol="0" anchor="ctr"/>
          <a:lstStyle/>
          <a:p>
            <a:pPr marL="0" indent="0">
              <a:buNone/>
            </a:pPr>
            <a:r>
              <a:rPr lang="en-US" sz="1200" b="1" dirty="0">
                <a:solidFill>
                  <a:srgbClr val="2D1048"/>
                </a:solidFill>
                <a:latin typeface="Calibri" pitchFamily="34" charset="0"/>
                <a:ea typeface="Calibri" pitchFamily="34" charset="-122"/>
                <a:cs typeface="Calibri" pitchFamily="34" charset="-120"/>
              </a:rPr>
              <a:t>Consistency</a:t>
            </a:r>
            <a:endParaRPr lang="en-US" sz="1200" dirty="0"/>
          </a:p>
        </p:txBody>
      </p:sp>
      <p:sp>
        <p:nvSpPr>
          <p:cNvPr id="18" name="Text 16"/>
          <p:cNvSpPr/>
          <p:nvPr/>
        </p:nvSpPr>
        <p:spPr>
          <a:xfrm>
            <a:off x="548640" y="3229692"/>
            <a:ext cx="3291840" cy="365760"/>
          </a:xfrm>
          <a:prstGeom prst="rect">
            <a:avLst/>
          </a:prstGeom>
          <a:noFill/>
          <a:ln/>
        </p:spPr>
        <p:txBody>
          <a:bodyPr wrap="square" rtlCol="0" anchor="ctr"/>
          <a:lstStyle/>
          <a:p>
            <a:r>
              <a:rPr lang="en-US" sz="1100" dirty="0"/>
              <a:t>Whether the witness’s statements remain steady within the interview and match prior statements given.</a:t>
            </a:r>
          </a:p>
        </p:txBody>
      </p:sp>
      <p:sp>
        <p:nvSpPr>
          <p:cNvPr id="19" name="Shape 17"/>
          <p:cNvSpPr/>
          <p:nvPr/>
        </p:nvSpPr>
        <p:spPr>
          <a:xfrm>
            <a:off x="4754880" y="2804010"/>
            <a:ext cx="3657600" cy="914400"/>
          </a:xfrm>
          <a:prstGeom prst="roundRect">
            <a:avLst>
              <a:gd name="adj" fmla="val 5000"/>
            </a:avLst>
          </a:prstGeom>
          <a:solidFill>
            <a:srgbClr val="F5F5F5"/>
          </a:solidFill>
          <a:ln/>
        </p:spPr>
        <p:txBody>
          <a:bodyPr/>
          <a:lstStyle/>
          <a:p>
            <a:endParaRPr lang="en-US" dirty="0"/>
          </a:p>
        </p:txBody>
      </p:sp>
      <p:sp>
        <p:nvSpPr>
          <p:cNvPr id="20" name="Text 18"/>
          <p:cNvSpPr/>
          <p:nvPr/>
        </p:nvSpPr>
        <p:spPr>
          <a:xfrm>
            <a:off x="4754880" y="2775406"/>
            <a:ext cx="3291840" cy="365760"/>
          </a:xfrm>
          <a:prstGeom prst="rect">
            <a:avLst/>
          </a:prstGeom>
          <a:noFill/>
          <a:ln/>
        </p:spPr>
        <p:txBody>
          <a:bodyPr wrap="square" rtlCol="0" anchor="ctr"/>
          <a:lstStyle/>
          <a:p>
            <a:pPr marL="0" indent="0">
              <a:buNone/>
            </a:pPr>
            <a:r>
              <a:rPr lang="en-US" sz="1200" b="1" dirty="0">
                <a:solidFill>
                  <a:srgbClr val="2D1048"/>
                </a:solidFill>
                <a:latin typeface="Calibri" pitchFamily="34" charset="0"/>
                <a:ea typeface="Calibri" pitchFamily="34" charset="-122"/>
                <a:cs typeface="Calibri" pitchFamily="34" charset="-120"/>
              </a:rPr>
              <a:t>Prior Record</a:t>
            </a:r>
            <a:endParaRPr lang="en-US" sz="1200" dirty="0"/>
          </a:p>
        </p:txBody>
      </p:sp>
      <p:sp>
        <p:nvSpPr>
          <p:cNvPr id="21" name="Text 19"/>
          <p:cNvSpPr/>
          <p:nvPr/>
        </p:nvSpPr>
        <p:spPr>
          <a:xfrm>
            <a:off x="4754880" y="3175738"/>
            <a:ext cx="3291840" cy="365760"/>
          </a:xfrm>
          <a:prstGeom prst="rect">
            <a:avLst/>
          </a:prstGeom>
          <a:noFill/>
          <a:ln/>
        </p:spPr>
        <p:txBody>
          <a:bodyPr wrap="square" rtlCol="0" anchor="ctr"/>
          <a:lstStyle/>
          <a:p>
            <a:r>
              <a:rPr lang="en-US" sz="1100" dirty="0"/>
              <a:t>The past behavior, disciplinary history, or track record of the involved parties.</a:t>
            </a:r>
          </a:p>
        </p:txBody>
      </p:sp>
      <p:sp>
        <p:nvSpPr>
          <p:cNvPr id="22" name="Shape 20"/>
          <p:cNvSpPr/>
          <p:nvPr/>
        </p:nvSpPr>
        <p:spPr>
          <a:xfrm>
            <a:off x="548640" y="3786742"/>
            <a:ext cx="3749041" cy="968137"/>
          </a:xfrm>
          <a:prstGeom prst="roundRect">
            <a:avLst>
              <a:gd name="adj" fmla="val 8333"/>
            </a:avLst>
          </a:prstGeom>
          <a:solidFill>
            <a:srgbClr val="F3E8FF"/>
          </a:solidFill>
          <a:ln/>
        </p:spPr>
        <p:txBody>
          <a:bodyPr/>
          <a:lstStyle/>
          <a:p>
            <a:endParaRPr lang="en-US" dirty="0"/>
          </a:p>
        </p:txBody>
      </p:sp>
      <p:sp>
        <p:nvSpPr>
          <p:cNvPr id="23" name="Text 21"/>
          <p:cNvSpPr/>
          <p:nvPr/>
        </p:nvSpPr>
        <p:spPr>
          <a:xfrm>
            <a:off x="539632" y="3915884"/>
            <a:ext cx="3613456" cy="787195"/>
          </a:xfrm>
          <a:prstGeom prst="rect">
            <a:avLst/>
          </a:prstGeom>
          <a:noFill/>
          <a:ln/>
        </p:spPr>
        <p:txBody>
          <a:bodyPr wrap="square" rtlCol="0" anchor="ctr"/>
          <a:lstStyle/>
          <a:p>
            <a:pPr marL="0" indent="0">
              <a:buNone/>
            </a:pPr>
            <a:r>
              <a:rPr lang="en-US" sz="1050" dirty="0">
                <a:solidFill>
                  <a:srgbClr val="2D1048"/>
                </a:solidFill>
                <a:latin typeface="Calibri" pitchFamily="34" charset="0"/>
                <a:ea typeface="Calibri" pitchFamily="34" charset="-122"/>
                <a:cs typeface="Calibri" pitchFamily="34" charset="-120"/>
              </a:rPr>
              <a:t>Kevin’s Case: Multiple independent witnesses corroborate pattern. Transfer requests corroborate. Kevin’s “high standards” defense is undermined by binder-throwing.</a:t>
            </a:r>
            <a:endParaRPr lang="en-US" sz="1050" dirty="0"/>
          </a:p>
        </p:txBody>
      </p:sp>
      <p:sp>
        <p:nvSpPr>
          <p:cNvPr id="24" name="Text 22"/>
          <p:cNvSpPr/>
          <p:nvPr/>
        </p:nvSpPr>
        <p:spPr>
          <a:xfrm>
            <a:off x="429273" y="4823460"/>
            <a:ext cx="7315200" cy="274320"/>
          </a:xfrm>
          <a:prstGeom prst="rect">
            <a:avLst/>
          </a:prstGeom>
          <a:noFill/>
          <a:ln/>
        </p:spPr>
        <p:txBody>
          <a:bodyPr wrap="square" rtlCol="0" anchor="ctr"/>
          <a:lstStyle/>
          <a:p>
            <a:pPr marL="0" indent="0">
              <a:buNone/>
            </a:pPr>
            <a:r>
              <a:rPr lang="en-US" sz="800" dirty="0">
                <a:solidFill>
                  <a:srgbClr val="999999"/>
                </a:solidFill>
                <a:latin typeface="Calibri" pitchFamily="34" charset="0"/>
                <a:ea typeface="Calibri" pitchFamily="34" charset="-122"/>
                <a:cs typeface="Calibri" pitchFamily="34" charset="-120"/>
              </a:rPr>
              <a:t>Credit: Association of Workplace Investigators, Inc., Credibility Assessment Factors</a:t>
            </a:r>
            <a:endParaRPr lang="en-US" sz="800" dirty="0"/>
          </a:p>
        </p:txBody>
      </p:sp>
      <p:sp>
        <p:nvSpPr>
          <p:cNvPr id="25" name="Text 23"/>
          <p:cNvSpPr/>
          <p:nvPr/>
        </p:nvSpPr>
        <p:spPr>
          <a:xfrm>
            <a:off x="8412480" y="4754880"/>
            <a:ext cx="457200" cy="274320"/>
          </a:xfrm>
          <a:prstGeom prst="rect">
            <a:avLst/>
          </a:prstGeom>
          <a:noFill/>
          <a:ln/>
        </p:spPr>
        <p:txBody>
          <a:bodyPr wrap="square" rtlCol="0" anchor="ctr"/>
          <a:lstStyle/>
          <a:p>
            <a:pPr marL="0" indent="0" algn="r">
              <a:buNone/>
            </a:pPr>
            <a:r>
              <a:rPr lang="en-US" sz="800" dirty="0">
                <a:solidFill>
                  <a:srgbClr val="999999"/>
                </a:solidFill>
                <a:latin typeface="Calibri" pitchFamily="34" charset="0"/>
                <a:ea typeface="Calibri" pitchFamily="34" charset="-122"/>
                <a:cs typeface="Calibri" pitchFamily="34" charset="-120"/>
              </a:rPr>
              <a:t>29</a:t>
            </a:r>
            <a:endParaRPr lang="en-US" sz="800" dirty="0"/>
          </a:p>
        </p:txBody>
      </p:sp>
      <p:sp>
        <p:nvSpPr>
          <p:cNvPr id="27" name="Shape 17">
            <a:extLst>
              <a:ext uri="{FF2B5EF4-FFF2-40B4-BE49-F238E27FC236}">
                <a16:creationId xmlns:a16="http://schemas.microsoft.com/office/drawing/2014/main" id="{7C1DF4F5-E122-0EE0-59BD-20DB88123BDD}"/>
              </a:ext>
            </a:extLst>
          </p:cNvPr>
          <p:cNvSpPr/>
          <p:nvPr/>
        </p:nvSpPr>
        <p:spPr>
          <a:xfrm>
            <a:off x="4754880" y="3856020"/>
            <a:ext cx="3657600" cy="1104600"/>
          </a:xfrm>
          <a:prstGeom prst="roundRect">
            <a:avLst>
              <a:gd name="adj" fmla="val 5000"/>
            </a:avLst>
          </a:prstGeom>
          <a:solidFill>
            <a:srgbClr val="F5F5F5"/>
          </a:solidFill>
          <a:ln/>
        </p:spPr>
        <p:txBody>
          <a:bodyPr/>
          <a:lstStyle/>
          <a:p>
            <a:r>
              <a:rPr lang="en-US" sz="1200" b="1" dirty="0">
                <a:solidFill>
                  <a:srgbClr val="2D1048"/>
                </a:solidFill>
                <a:latin typeface="Calibri" pitchFamily="34" charset="0"/>
                <a:ea typeface="Calibri" pitchFamily="34" charset="-122"/>
                <a:cs typeface="Calibri" pitchFamily="34" charset="-120"/>
              </a:rPr>
              <a:t>Demeanor and Body Language (consider with caution)</a:t>
            </a:r>
          </a:p>
          <a:p>
            <a:br>
              <a:rPr lang="en-US" sz="1200" b="1" dirty="0">
                <a:solidFill>
                  <a:srgbClr val="2D1048"/>
                </a:solidFill>
                <a:latin typeface="Calibri" pitchFamily="34" charset="0"/>
                <a:ea typeface="Calibri" pitchFamily="34" charset="-122"/>
                <a:cs typeface="Calibri" pitchFamily="34" charset="-120"/>
              </a:rPr>
            </a:br>
            <a:r>
              <a:rPr lang="en-US" sz="1000" dirty="0"/>
              <a:t>Consider with caution when analyzing body language (such as eye contact, nervousness, or crying) because stress, trauma, cultural differences, and neurodiversity heavily influence behavior. Demeanor indicates emotion, not truth or deception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0" y="0"/>
            <a:ext cx="9144000" cy="73152"/>
          </a:xfrm>
          <a:prstGeom prst="rect">
            <a:avLst/>
          </a:prstGeom>
          <a:solidFill>
            <a:srgbClr val="2D1048"/>
          </a:solidFill>
          <a:ln/>
        </p:spPr>
        <p:txBody>
          <a:bodyPr/>
          <a:lstStyle/>
          <a:p>
            <a:endParaRPr lang="en-US" dirty="0"/>
          </a:p>
        </p:txBody>
      </p:sp>
      <p:sp>
        <p:nvSpPr>
          <p:cNvPr id="3" name="Text 1"/>
          <p:cNvSpPr/>
          <p:nvPr/>
        </p:nvSpPr>
        <p:spPr>
          <a:xfrm>
            <a:off x="457200" y="274320"/>
            <a:ext cx="8229600" cy="640080"/>
          </a:xfrm>
          <a:prstGeom prst="rect">
            <a:avLst/>
          </a:prstGeom>
          <a:noFill/>
          <a:ln/>
        </p:spPr>
        <p:txBody>
          <a:bodyPr wrap="square" rtlCol="0" anchor="ctr"/>
          <a:lstStyle/>
          <a:p>
            <a:pPr marL="0" indent="0">
              <a:buNone/>
            </a:pPr>
            <a:r>
              <a:rPr lang="en-US" sz="2600" b="1" dirty="0">
                <a:solidFill>
                  <a:srgbClr val="2D1048"/>
                </a:solidFill>
                <a:latin typeface="Georgia" pitchFamily="34" charset="0"/>
                <a:ea typeface="Georgia" pitchFamily="34" charset="-122"/>
                <a:cs typeface="Georgia" pitchFamily="34" charset="-120"/>
              </a:rPr>
              <a:t>Today’s Roadmap</a:t>
            </a:r>
            <a:endParaRPr lang="en-US" sz="2600" dirty="0"/>
          </a:p>
        </p:txBody>
      </p:sp>
      <p:sp>
        <p:nvSpPr>
          <p:cNvPr id="4" name="Text 2"/>
          <p:cNvSpPr/>
          <p:nvPr/>
        </p:nvSpPr>
        <p:spPr>
          <a:xfrm>
            <a:off x="457200" y="860347"/>
            <a:ext cx="7315200" cy="2495456"/>
          </a:xfrm>
          <a:prstGeom prst="rect">
            <a:avLst/>
          </a:prstGeom>
          <a:noFill/>
          <a:ln/>
        </p:spPr>
        <p:txBody>
          <a:bodyPr wrap="square" rtlCol="0" anchor="ctr"/>
          <a:lstStyle/>
          <a:p>
            <a:pPr marL="342900" indent="-342900">
              <a:spcAft>
                <a:spcPts val="500"/>
              </a:spcAft>
              <a:buSzPct val="100000"/>
              <a:buChar char="•"/>
            </a:pPr>
            <a:r>
              <a:rPr lang="en-US" sz="1400" dirty="0">
                <a:solidFill>
                  <a:srgbClr val="333333"/>
                </a:solidFill>
                <a:latin typeface="Calibri" pitchFamily="34" charset="0"/>
                <a:ea typeface="Calibri" pitchFamily="34" charset="-122"/>
                <a:cs typeface="Calibri" pitchFamily="34" charset="-120"/>
              </a:rPr>
              <a:t>The Scenario: A Text Message on Saturday Night </a:t>
            </a:r>
          </a:p>
          <a:p>
            <a:pPr marL="342900" indent="-342900">
              <a:spcAft>
                <a:spcPts val="500"/>
              </a:spcAft>
              <a:buSzPct val="100000"/>
              <a:buChar char="•"/>
            </a:pPr>
            <a:r>
              <a:rPr lang="en-US" sz="1400" dirty="0">
                <a:solidFill>
                  <a:srgbClr val="333333"/>
                </a:solidFill>
                <a:latin typeface="Calibri" pitchFamily="34" charset="0"/>
                <a:ea typeface="Calibri" pitchFamily="34" charset="-122"/>
                <a:cs typeface="Calibri" pitchFamily="34" charset="-120"/>
              </a:rPr>
              <a:t>Investigation Fundamentals </a:t>
            </a:r>
          </a:p>
          <a:p>
            <a:pPr marL="342900" indent="-342900">
              <a:spcAft>
                <a:spcPts val="500"/>
              </a:spcAft>
              <a:buSzPct val="100000"/>
              <a:buChar char="•"/>
            </a:pPr>
            <a:r>
              <a:rPr lang="en-US" sz="1400" dirty="0">
                <a:solidFill>
                  <a:srgbClr val="333333"/>
                </a:solidFill>
                <a:latin typeface="Calibri" pitchFamily="34" charset="0"/>
                <a:ea typeface="Calibri" pitchFamily="34" charset="-122"/>
                <a:cs typeface="Calibri" pitchFamily="34" charset="-120"/>
              </a:rPr>
              <a:t>The 10-Step Investigation Process </a:t>
            </a:r>
          </a:p>
          <a:p>
            <a:pPr marL="342900" indent="-342900">
              <a:spcAft>
                <a:spcPts val="500"/>
              </a:spcAft>
              <a:buSzPct val="100000"/>
              <a:buChar char="•"/>
            </a:pPr>
            <a:r>
              <a:rPr lang="en-US" sz="1400" dirty="0">
                <a:solidFill>
                  <a:srgbClr val="333333"/>
                </a:solidFill>
                <a:latin typeface="Calibri" pitchFamily="34" charset="0"/>
                <a:ea typeface="Calibri" pitchFamily="34" charset="-122"/>
                <a:cs typeface="Calibri" pitchFamily="34" charset="-120"/>
              </a:rPr>
              <a:t>Findings &amp; Reporting </a:t>
            </a:r>
            <a:endParaRPr lang="en-US" sz="1400" dirty="0"/>
          </a:p>
          <a:p>
            <a:pPr marL="342900" indent="-342900">
              <a:spcAft>
                <a:spcPts val="500"/>
              </a:spcAft>
              <a:buSzPct val="100000"/>
              <a:buChar char="•"/>
            </a:pPr>
            <a:r>
              <a:rPr lang="en-US" sz="1400" dirty="0">
                <a:solidFill>
                  <a:srgbClr val="333333"/>
                </a:solidFill>
                <a:latin typeface="Calibri" pitchFamily="34" charset="0"/>
                <a:ea typeface="Calibri" pitchFamily="34" charset="-122"/>
                <a:cs typeface="Calibri" pitchFamily="34" charset="-120"/>
              </a:rPr>
              <a:t>Key Takeaways</a:t>
            </a:r>
            <a:endParaRPr lang="en-US" sz="1400" dirty="0"/>
          </a:p>
        </p:txBody>
      </p:sp>
      <p:sp>
        <p:nvSpPr>
          <p:cNvPr id="5" name="Text 3"/>
          <p:cNvSpPr/>
          <p:nvPr/>
        </p:nvSpPr>
        <p:spPr>
          <a:xfrm>
            <a:off x="457200" y="4754880"/>
            <a:ext cx="7315200" cy="274320"/>
          </a:xfrm>
          <a:prstGeom prst="rect">
            <a:avLst/>
          </a:prstGeom>
          <a:noFill/>
          <a:ln/>
        </p:spPr>
        <p:txBody>
          <a:bodyPr wrap="square" rtlCol="0" anchor="ctr"/>
          <a:lstStyle/>
          <a:p>
            <a:pPr marL="0" indent="0">
              <a:buNone/>
            </a:pPr>
            <a:r>
              <a:rPr lang="en-US" sz="800" dirty="0">
                <a:solidFill>
                  <a:srgbClr val="999999"/>
                </a:solidFill>
                <a:latin typeface="Calibri" pitchFamily="34" charset="0"/>
                <a:ea typeface="Calibri" pitchFamily="34" charset="-122"/>
                <a:cs typeface="Calibri" pitchFamily="34" charset="-120"/>
              </a:rPr>
              <a:t>Jackson Lewis P.C.</a:t>
            </a:r>
            <a:endParaRPr lang="en-US" sz="800" dirty="0"/>
          </a:p>
        </p:txBody>
      </p:sp>
      <p:sp>
        <p:nvSpPr>
          <p:cNvPr id="6" name="Text 4"/>
          <p:cNvSpPr/>
          <p:nvPr/>
        </p:nvSpPr>
        <p:spPr>
          <a:xfrm>
            <a:off x="8412480" y="4754880"/>
            <a:ext cx="457200" cy="274320"/>
          </a:xfrm>
          <a:prstGeom prst="rect">
            <a:avLst/>
          </a:prstGeom>
          <a:noFill/>
          <a:ln/>
        </p:spPr>
        <p:txBody>
          <a:bodyPr wrap="square" rtlCol="0" anchor="ctr"/>
          <a:lstStyle/>
          <a:p>
            <a:pPr marL="0" indent="0" algn="r">
              <a:buNone/>
            </a:pPr>
            <a:r>
              <a:rPr lang="en-US" sz="800" dirty="0">
                <a:solidFill>
                  <a:srgbClr val="999999"/>
                </a:solidFill>
                <a:latin typeface="Calibri" pitchFamily="34" charset="0"/>
                <a:ea typeface="Calibri" pitchFamily="34" charset="-122"/>
                <a:cs typeface="Calibri" pitchFamily="34" charset="-120"/>
              </a:rPr>
              <a:t>3</a:t>
            </a:r>
            <a:endParaRPr lang="en-US" sz="8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0">
    <p:spTree>
      <p:nvGrpSpPr>
        <p:cNvPr id="1" name=""/>
        <p:cNvGrpSpPr/>
        <p:nvPr/>
      </p:nvGrpSpPr>
      <p:grpSpPr>
        <a:xfrm>
          <a:off x="0" y="0"/>
          <a:ext cx="0" cy="0"/>
          <a:chOff x="0" y="0"/>
          <a:chExt cx="0" cy="0"/>
        </a:xfrm>
      </p:grpSpPr>
      <p:sp>
        <p:nvSpPr>
          <p:cNvPr id="2" name="Shape 0"/>
          <p:cNvSpPr/>
          <p:nvPr/>
        </p:nvSpPr>
        <p:spPr>
          <a:xfrm>
            <a:off x="0" y="0"/>
            <a:ext cx="9144000" cy="73152"/>
          </a:xfrm>
          <a:prstGeom prst="rect">
            <a:avLst/>
          </a:prstGeom>
          <a:solidFill>
            <a:srgbClr val="2D1048"/>
          </a:solidFill>
          <a:ln/>
        </p:spPr>
        <p:txBody>
          <a:bodyPr/>
          <a:lstStyle/>
          <a:p>
            <a:endParaRPr lang="en-US" dirty="0"/>
          </a:p>
        </p:txBody>
      </p:sp>
      <p:sp>
        <p:nvSpPr>
          <p:cNvPr id="3" name="Text 1"/>
          <p:cNvSpPr/>
          <p:nvPr/>
        </p:nvSpPr>
        <p:spPr>
          <a:xfrm>
            <a:off x="457200" y="274320"/>
            <a:ext cx="8229600" cy="640080"/>
          </a:xfrm>
          <a:prstGeom prst="rect">
            <a:avLst/>
          </a:prstGeom>
          <a:noFill/>
          <a:ln/>
        </p:spPr>
        <p:txBody>
          <a:bodyPr wrap="square" rtlCol="0" anchor="ctr"/>
          <a:lstStyle/>
          <a:p>
            <a:pPr marL="0" indent="0">
              <a:buNone/>
            </a:pPr>
            <a:r>
              <a:rPr lang="en-US" sz="2600" b="1" dirty="0">
                <a:solidFill>
                  <a:srgbClr val="2D1048"/>
                </a:solidFill>
                <a:latin typeface="Georgia" pitchFamily="34" charset="0"/>
                <a:ea typeface="Georgia" pitchFamily="34" charset="-122"/>
                <a:cs typeface="Georgia" pitchFamily="34" charset="-120"/>
              </a:rPr>
              <a:t>Concluding the Interview</a:t>
            </a:r>
            <a:endParaRPr lang="en-US" sz="2600" dirty="0"/>
          </a:p>
        </p:txBody>
      </p:sp>
      <p:sp>
        <p:nvSpPr>
          <p:cNvPr id="4" name="Text 2"/>
          <p:cNvSpPr/>
          <p:nvPr/>
        </p:nvSpPr>
        <p:spPr>
          <a:xfrm>
            <a:off x="731520" y="1005840"/>
            <a:ext cx="7680960" cy="2714822"/>
          </a:xfrm>
          <a:prstGeom prst="rect">
            <a:avLst/>
          </a:prstGeom>
          <a:noFill/>
          <a:ln/>
        </p:spPr>
        <p:txBody>
          <a:bodyPr wrap="square" rtlCol="0" anchor="ctr"/>
          <a:lstStyle/>
          <a:p>
            <a:pPr marL="342900" indent="-342900">
              <a:spcAft>
                <a:spcPts val="400"/>
              </a:spcAft>
              <a:buSzPct val="100000"/>
              <a:buChar char="•"/>
            </a:pPr>
            <a:r>
              <a:rPr lang="en-US" sz="1300" dirty="0">
                <a:solidFill>
                  <a:srgbClr val="333333"/>
                </a:solidFill>
                <a:latin typeface="Calibri" pitchFamily="34" charset="0"/>
                <a:ea typeface="Calibri" pitchFamily="34" charset="-122"/>
                <a:cs typeface="Calibri" pitchFamily="34" charset="-120"/>
              </a:rPr>
              <a:t>Take a short break to review notes, then reconvene for follow-up</a:t>
            </a:r>
            <a:endParaRPr lang="en-US" sz="1300" dirty="0"/>
          </a:p>
          <a:p>
            <a:pPr marL="342900" indent="-342900">
              <a:spcAft>
                <a:spcPts val="400"/>
              </a:spcAft>
              <a:buSzPct val="100000"/>
              <a:buChar char="•"/>
            </a:pPr>
            <a:r>
              <a:rPr lang="en-US" sz="1300" dirty="0">
                <a:solidFill>
                  <a:srgbClr val="333333"/>
                </a:solidFill>
                <a:latin typeface="Calibri" pitchFamily="34" charset="0"/>
                <a:ea typeface="Calibri" pitchFamily="34" charset="-122"/>
                <a:cs typeface="Calibri" pitchFamily="34" charset="-120"/>
              </a:rPr>
              <a:t>Provide timeline / expectations for investigation</a:t>
            </a:r>
            <a:endParaRPr lang="en-US" sz="1300" dirty="0"/>
          </a:p>
          <a:p>
            <a:pPr marL="342900" indent="-342900">
              <a:spcAft>
                <a:spcPts val="400"/>
              </a:spcAft>
              <a:buSzPct val="100000"/>
              <a:buChar char="•"/>
            </a:pPr>
            <a:r>
              <a:rPr lang="en-US" sz="1300" dirty="0">
                <a:solidFill>
                  <a:srgbClr val="333333"/>
                </a:solidFill>
                <a:latin typeface="Calibri" pitchFamily="34" charset="0"/>
                <a:ea typeface="Calibri" pitchFamily="34" charset="-122"/>
                <a:cs typeface="Calibri" pitchFamily="34" charset="-120"/>
              </a:rPr>
              <a:t>Advise there may be follow-up interviews</a:t>
            </a:r>
            <a:endParaRPr lang="en-US" sz="1300" dirty="0"/>
          </a:p>
          <a:p>
            <a:pPr marL="342900" indent="-342900">
              <a:spcAft>
                <a:spcPts val="400"/>
              </a:spcAft>
              <a:buSzPct val="100000"/>
              <a:buChar char="•"/>
            </a:pPr>
            <a:r>
              <a:rPr lang="en-US" sz="1300" dirty="0">
                <a:solidFill>
                  <a:srgbClr val="333333"/>
                </a:solidFill>
                <a:latin typeface="Calibri" pitchFamily="34" charset="0"/>
                <a:ea typeface="Calibri" pitchFamily="34" charset="-122"/>
                <a:cs typeface="Calibri" pitchFamily="34" charset="-120"/>
              </a:rPr>
              <a:t>Remind of document retention obligations</a:t>
            </a:r>
            <a:endParaRPr lang="en-US" sz="1300" dirty="0"/>
          </a:p>
          <a:p>
            <a:pPr marL="342900" indent="-342900">
              <a:spcAft>
                <a:spcPts val="400"/>
              </a:spcAft>
              <a:buSzPct val="100000"/>
              <a:buChar char="•"/>
            </a:pPr>
            <a:r>
              <a:rPr lang="en-US" sz="1300" dirty="0">
                <a:solidFill>
                  <a:srgbClr val="333333"/>
                </a:solidFill>
                <a:latin typeface="Calibri" pitchFamily="34" charset="0"/>
                <a:ea typeface="Calibri" pitchFamily="34" charset="-122"/>
                <a:cs typeface="Calibri" pitchFamily="34" charset="-120"/>
              </a:rPr>
              <a:t>Reiterate anti-retaliation; instruct to report concerns immediately</a:t>
            </a:r>
            <a:endParaRPr lang="en-US" sz="1300" dirty="0"/>
          </a:p>
          <a:p>
            <a:pPr marL="342900" indent="-342900">
              <a:spcAft>
                <a:spcPts val="400"/>
              </a:spcAft>
              <a:buSzPct val="100000"/>
              <a:buChar char="•"/>
            </a:pPr>
            <a:r>
              <a:rPr lang="en-US" sz="1300" dirty="0">
                <a:solidFill>
                  <a:srgbClr val="333333"/>
                </a:solidFill>
                <a:latin typeface="Calibri" pitchFamily="34" charset="0"/>
                <a:ea typeface="Calibri" pitchFamily="34" charset="-122"/>
                <a:cs typeface="Calibri" pitchFamily="34" charset="-120"/>
              </a:rPr>
              <a:t>Thank the witness; keep the door open for follow-up</a:t>
            </a:r>
            <a:endParaRPr lang="en-US" sz="1300" dirty="0"/>
          </a:p>
          <a:p>
            <a:pPr marL="342900" indent="-342900">
              <a:spcAft>
                <a:spcPts val="400"/>
              </a:spcAft>
              <a:buSzPct val="100000"/>
              <a:buChar char="•"/>
            </a:pPr>
            <a:r>
              <a:rPr lang="en-US" sz="1300" dirty="0">
                <a:solidFill>
                  <a:srgbClr val="333333"/>
                </a:solidFill>
                <a:latin typeface="Calibri" pitchFamily="34" charset="0"/>
                <a:ea typeface="Calibri" pitchFamily="34" charset="-122"/>
                <a:cs typeface="Calibri" pitchFamily="34" charset="-120"/>
              </a:rPr>
              <a:t>Document interview length, start/end times</a:t>
            </a:r>
            <a:endParaRPr lang="en-US" sz="1300" dirty="0"/>
          </a:p>
          <a:p>
            <a:pPr marL="342900" indent="-342900">
              <a:spcAft>
                <a:spcPts val="400"/>
              </a:spcAft>
              <a:buSzPct val="100000"/>
              <a:buChar char="•"/>
            </a:pPr>
            <a:r>
              <a:rPr lang="en-US" sz="1300" dirty="0">
                <a:solidFill>
                  <a:srgbClr val="333333"/>
                </a:solidFill>
                <a:latin typeface="Calibri" pitchFamily="34" charset="0"/>
                <a:ea typeface="Calibri" pitchFamily="34" charset="-122"/>
                <a:cs typeface="Calibri" pitchFamily="34" charset="-120"/>
              </a:rPr>
              <a:t>Date your notes, number pages, review/revise immediately</a:t>
            </a:r>
            <a:endParaRPr lang="en-US" sz="1300" dirty="0"/>
          </a:p>
        </p:txBody>
      </p:sp>
      <p:sp>
        <p:nvSpPr>
          <p:cNvPr id="5" name="Text 3"/>
          <p:cNvSpPr/>
          <p:nvPr/>
        </p:nvSpPr>
        <p:spPr>
          <a:xfrm>
            <a:off x="457200" y="4754880"/>
            <a:ext cx="7315200" cy="274320"/>
          </a:xfrm>
          <a:prstGeom prst="rect">
            <a:avLst/>
          </a:prstGeom>
          <a:noFill/>
          <a:ln/>
        </p:spPr>
        <p:txBody>
          <a:bodyPr wrap="square" rtlCol="0" anchor="ctr"/>
          <a:lstStyle/>
          <a:p>
            <a:pPr marL="0" indent="0">
              <a:buNone/>
            </a:pPr>
            <a:r>
              <a:rPr lang="en-US" sz="800" dirty="0">
                <a:solidFill>
                  <a:srgbClr val="999999"/>
                </a:solidFill>
                <a:latin typeface="Calibri" pitchFamily="34" charset="0"/>
                <a:ea typeface="Calibri" pitchFamily="34" charset="-122"/>
                <a:cs typeface="Calibri" pitchFamily="34" charset="-120"/>
              </a:rPr>
              <a:t>Jackson Lewis P.C.  </a:t>
            </a:r>
            <a:endParaRPr lang="en-US" sz="800" dirty="0"/>
          </a:p>
        </p:txBody>
      </p:sp>
      <p:sp>
        <p:nvSpPr>
          <p:cNvPr id="6" name="Text 4"/>
          <p:cNvSpPr/>
          <p:nvPr/>
        </p:nvSpPr>
        <p:spPr>
          <a:xfrm>
            <a:off x="8412480" y="4754880"/>
            <a:ext cx="457200" cy="274320"/>
          </a:xfrm>
          <a:prstGeom prst="rect">
            <a:avLst/>
          </a:prstGeom>
          <a:noFill/>
          <a:ln/>
        </p:spPr>
        <p:txBody>
          <a:bodyPr wrap="square" rtlCol="0" anchor="ctr"/>
          <a:lstStyle/>
          <a:p>
            <a:pPr marL="0" indent="0" algn="r">
              <a:buNone/>
            </a:pPr>
            <a:r>
              <a:rPr lang="en-US" sz="800" dirty="0">
                <a:solidFill>
                  <a:srgbClr val="999999"/>
                </a:solidFill>
                <a:latin typeface="Calibri" pitchFamily="34" charset="0"/>
                <a:ea typeface="Calibri" pitchFamily="34" charset="-122"/>
                <a:cs typeface="Calibri" pitchFamily="34" charset="-120"/>
              </a:rPr>
              <a:t>30</a:t>
            </a:r>
            <a:endParaRPr lang="en-US" sz="8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1">
    <p:spTree>
      <p:nvGrpSpPr>
        <p:cNvPr id="1" name=""/>
        <p:cNvGrpSpPr/>
        <p:nvPr/>
      </p:nvGrpSpPr>
      <p:grpSpPr>
        <a:xfrm>
          <a:off x="0" y="0"/>
          <a:ext cx="0" cy="0"/>
          <a:chOff x="0" y="0"/>
          <a:chExt cx="0" cy="0"/>
        </a:xfrm>
      </p:grpSpPr>
      <p:sp>
        <p:nvSpPr>
          <p:cNvPr id="2" name="Shape 0"/>
          <p:cNvSpPr/>
          <p:nvPr/>
        </p:nvSpPr>
        <p:spPr>
          <a:xfrm>
            <a:off x="0" y="0"/>
            <a:ext cx="9144000" cy="73152"/>
          </a:xfrm>
          <a:prstGeom prst="rect">
            <a:avLst/>
          </a:prstGeom>
          <a:solidFill>
            <a:srgbClr val="2D1048"/>
          </a:solidFill>
          <a:ln/>
        </p:spPr>
        <p:txBody>
          <a:bodyPr/>
          <a:lstStyle/>
          <a:p>
            <a:endParaRPr lang="en-US" dirty="0"/>
          </a:p>
        </p:txBody>
      </p:sp>
      <p:sp>
        <p:nvSpPr>
          <p:cNvPr id="3" name="Text 1"/>
          <p:cNvSpPr/>
          <p:nvPr/>
        </p:nvSpPr>
        <p:spPr>
          <a:xfrm>
            <a:off x="457200" y="274320"/>
            <a:ext cx="8229600" cy="640080"/>
          </a:xfrm>
          <a:prstGeom prst="rect">
            <a:avLst/>
          </a:prstGeom>
          <a:noFill/>
          <a:ln/>
        </p:spPr>
        <p:txBody>
          <a:bodyPr wrap="square" rtlCol="0" anchor="ctr"/>
          <a:lstStyle/>
          <a:p>
            <a:pPr marL="0" indent="0">
              <a:buNone/>
            </a:pPr>
            <a:r>
              <a:rPr lang="en-US" sz="2600" b="1" dirty="0">
                <a:solidFill>
                  <a:srgbClr val="2D1048"/>
                </a:solidFill>
                <a:latin typeface="Georgia" pitchFamily="34" charset="0"/>
                <a:ea typeface="Georgia" pitchFamily="34" charset="-122"/>
                <a:cs typeface="Georgia" pitchFamily="34" charset="-120"/>
              </a:rPr>
              <a:t>Step 8: Interim Briefing</a:t>
            </a:r>
            <a:endParaRPr lang="en-US" sz="2600" dirty="0"/>
          </a:p>
        </p:txBody>
      </p:sp>
      <p:sp>
        <p:nvSpPr>
          <p:cNvPr id="4" name="Text 2"/>
          <p:cNvSpPr/>
          <p:nvPr/>
        </p:nvSpPr>
        <p:spPr>
          <a:xfrm>
            <a:off x="731520" y="971155"/>
            <a:ext cx="7680960" cy="2286000"/>
          </a:xfrm>
          <a:prstGeom prst="rect">
            <a:avLst/>
          </a:prstGeom>
          <a:noFill/>
          <a:ln/>
        </p:spPr>
        <p:txBody>
          <a:bodyPr wrap="square" rtlCol="0" anchor="ctr"/>
          <a:lstStyle/>
          <a:p>
            <a:pPr marL="342900" indent="-342900">
              <a:spcAft>
                <a:spcPts val="500"/>
              </a:spcAft>
              <a:buSzPct val="100000"/>
              <a:buChar char="•"/>
            </a:pPr>
            <a:r>
              <a:rPr lang="en-US" sz="1400" dirty="0">
                <a:solidFill>
                  <a:srgbClr val="333333"/>
                </a:solidFill>
                <a:latin typeface="Calibri" pitchFamily="34" charset="0"/>
                <a:ea typeface="Calibri" pitchFamily="34" charset="-122"/>
                <a:cs typeface="Calibri" pitchFamily="34" charset="-120"/>
              </a:rPr>
              <a:t>Engage Legal early and often</a:t>
            </a:r>
            <a:endParaRPr lang="en-US" sz="1400" dirty="0"/>
          </a:p>
          <a:p>
            <a:pPr marL="342900" indent="-342900">
              <a:spcAft>
                <a:spcPts val="500"/>
              </a:spcAft>
              <a:buSzPct val="100000"/>
              <a:buChar char="•"/>
            </a:pPr>
            <a:r>
              <a:rPr lang="en-US" sz="1400" dirty="0">
                <a:solidFill>
                  <a:srgbClr val="333333"/>
                </a:solidFill>
                <a:latin typeface="Calibri" pitchFamily="34" charset="0"/>
                <a:ea typeface="Calibri" pitchFamily="34" charset="-122"/>
                <a:cs typeface="Calibri" pitchFamily="34" charset="-120"/>
              </a:rPr>
              <a:t>Keep decision-makers informed along the way</a:t>
            </a:r>
            <a:endParaRPr lang="en-US" sz="1400" dirty="0"/>
          </a:p>
          <a:p>
            <a:pPr marL="342900" indent="-342900">
              <a:spcAft>
                <a:spcPts val="500"/>
              </a:spcAft>
              <a:buSzPct val="100000"/>
              <a:buChar char="•"/>
            </a:pPr>
            <a:r>
              <a:rPr lang="en-US" sz="1400" dirty="0">
                <a:solidFill>
                  <a:srgbClr val="333333"/>
                </a:solidFill>
                <a:latin typeface="Calibri" pitchFamily="34" charset="0"/>
                <a:ea typeface="Calibri" pitchFamily="34" charset="-122"/>
                <a:cs typeface="Calibri" pitchFamily="34" charset="-120"/>
              </a:rPr>
              <a:t>Discuss preliminary findings and conclusions</a:t>
            </a:r>
            <a:endParaRPr lang="en-US" sz="1400" dirty="0"/>
          </a:p>
          <a:p>
            <a:pPr marL="342900" indent="-342900">
              <a:spcAft>
                <a:spcPts val="500"/>
              </a:spcAft>
              <a:buSzPct val="100000"/>
              <a:buChar char="•"/>
            </a:pPr>
            <a:r>
              <a:rPr lang="en-US" sz="1400" dirty="0">
                <a:solidFill>
                  <a:srgbClr val="333333"/>
                </a:solidFill>
                <a:latin typeface="Calibri" pitchFamily="34" charset="0"/>
                <a:ea typeface="Calibri" pitchFamily="34" charset="-122"/>
                <a:cs typeface="Calibri" pitchFamily="34" charset="-120"/>
              </a:rPr>
              <a:t>Obtain guidance regarding follow-up:</a:t>
            </a:r>
            <a:endParaRPr lang="en-US" sz="1400" dirty="0"/>
          </a:p>
          <a:p>
            <a:pPr marL="685800" lvl="1" indent="-342900">
              <a:spcAft>
                <a:spcPts val="500"/>
              </a:spcAft>
              <a:buSzPct val="100000"/>
              <a:buChar char="•"/>
            </a:pPr>
            <a:r>
              <a:rPr lang="en-US" sz="1400" dirty="0">
                <a:solidFill>
                  <a:srgbClr val="333333"/>
                </a:solidFill>
                <a:latin typeface="Calibri" pitchFamily="34" charset="0"/>
                <a:ea typeface="Calibri" pitchFamily="34" charset="-122"/>
                <a:cs typeface="Calibri" pitchFamily="34" charset="-120"/>
              </a:rPr>
              <a:t>Additional documents to review?</a:t>
            </a:r>
            <a:endParaRPr lang="en-US" sz="1400" dirty="0"/>
          </a:p>
          <a:p>
            <a:pPr marL="685800" lvl="1" indent="-342900">
              <a:spcAft>
                <a:spcPts val="500"/>
              </a:spcAft>
              <a:buSzPct val="100000"/>
              <a:buChar char="•"/>
            </a:pPr>
            <a:r>
              <a:rPr lang="en-US" sz="1400" dirty="0">
                <a:solidFill>
                  <a:srgbClr val="333333"/>
                </a:solidFill>
                <a:latin typeface="Calibri" pitchFamily="34" charset="0"/>
                <a:ea typeface="Calibri" pitchFamily="34" charset="-122"/>
                <a:cs typeface="Calibri" pitchFamily="34" charset="-120"/>
              </a:rPr>
              <a:t>Additional witnesses?</a:t>
            </a:r>
            <a:endParaRPr lang="en-US" sz="1400" dirty="0"/>
          </a:p>
          <a:p>
            <a:pPr marL="685800" lvl="1" indent="-342900">
              <a:spcAft>
                <a:spcPts val="500"/>
              </a:spcAft>
              <a:buSzPct val="100000"/>
              <a:buChar char="•"/>
            </a:pPr>
            <a:r>
              <a:rPr lang="en-US" sz="1400" dirty="0">
                <a:solidFill>
                  <a:srgbClr val="333333"/>
                </a:solidFill>
                <a:latin typeface="Calibri" pitchFamily="34" charset="0"/>
                <a:ea typeface="Calibri" pitchFamily="34" charset="-122"/>
                <a:cs typeface="Calibri" pitchFamily="34" charset="-120"/>
              </a:rPr>
              <a:t>Re-interviews needed?</a:t>
            </a:r>
            <a:endParaRPr lang="en-US" sz="1400" dirty="0"/>
          </a:p>
        </p:txBody>
      </p:sp>
      <p:sp>
        <p:nvSpPr>
          <p:cNvPr id="5" name="Shape 3"/>
          <p:cNvSpPr/>
          <p:nvPr/>
        </p:nvSpPr>
        <p:spPr>
          <a:xfrm>
            <a:off x="731520" y="3474720"/>
            <a:ext cx="7680960" cy="914400"/>
          </a:xfrm>
          <a:prstGeom prst="roundRect">
            <a:avLst>
              <a:gd name="adj" fmla="val 8000"/>
            </a:avLst>
          </a:prstGeom>
          <a:solidFill>
            <a:srgbClr val="F3E8FF"/>
          </a:solidFill>
          <a:ln/>
        </p:spPr>
        <p:txBody>
          <a:bodyPr/>
          <a:lstStyle/>
          <a:p>
            <a:endParaRPr lang="en-US" dirty="0"/>
          </a:p>
        </p:txBody>
      </p:sp>
      <p:sp>
        <p:nvSpPr>
          <p:cNvPr id="6" name="Text 4"/>
          <p:cNvSpPr/>
          <p:nvPr/>
        </p:nvSpPr>
        <p:spPr>
          <a:xfrm>
            <a:off x="914400" y="3566160"/>
            <a:ext cx="7315200" cy="731520"/>
          </a:xfrm>
          <a:prstGeom prst="rect">
            <a:avLst/>
          </a:prstGeom>
          <a:noFill/>
          <a:ln/>
        </p:spPr>
        <p:txBody>
          <a:bodyPr wrap="square" rtlCol="0" anchor="ctr"/>
          <a:lstStyle/>
          <a:p>
            <a:pPr marL="0" indent="0">
              <a:buNone/>
            </a:pPr>
            <a:r>
              <a:rPr lang="en-US" sz="1100" dirty="0">
                <a:solidFill>
                  <a:srgbClr val="333333"/>
                </a:solidFill>
                <a:latin typeface="Calibri" pitchFamily="34" charset="0"/>
                <a:ea typeface="Calibri" pitchFamily="34" charset="-122"/>
                <a:cs typeface="Calibri" pitchFamily="34" charset="-120"/>
              </a:rPr>
              <a:t>In Kevin’s Case: Findings suggest systemic pattern. Legal may advise expanding scope, considering whether Kevin’s supervisor also bears responsibility for inaction.</a:t>
            </a:r>
            <a:endParaRPr lang="en-US" sz="1100" dirty="0"/>
          </a:p>
        </p:txBody>
      </p:sp>
      <p:sp>
        <p:nvSpPr>
          <p:cNvPr id="7" name="Text 5"/>
          <p:cNvSpPr/>
          <p:nvPr/>
        </p:nvSpPr>
        <p:spPr>
          <a:xfrm>
            <a:off x="457200" y="4754880"/>
            <a:ext cx="7315200" cy="274320"/>
          </a:xfrm>
          <a:prstGeom prst="rect">
            <a:avLst/>
          </a:prstGeom>
          <a:noFill/>
          <a:ln/>
        </p:spPr>
        <p:txBody>
          <a:bodyPr wrap="square" rtlCol="0" anchor="ctr"/>
          <a:lstStyle/>
          <a:p>
            <a:pPr marL="0" indent="0">
              <a:buNone/>
            </a:pPr>
            <a:r>
              <a:rPr lang="en-US" sz="800" dirty="0">
                <a:solidFill>
                  <a:srgbClr val="999999"/>
                </a:solidFill>
                <a:latin typeface="Calibri" pitchFamily="34" charset="0"/>
                <a:ea typeface="Calibri" pitchFamily="34" charset="-122"/>
                <a:cs typeface="Calibri" pitchFamily="34" charset="-120"/>
              </a:rPr>
              <a:t>Jackson Lewis P.C. </a:t>
            </a:r>
            <a:endParaRPr lang="en-US" sz="800" dirty="0"/>
          </a:p>
        </p:txBody>
      </p:sp>
      <p:sp>
        <p:nvSpPr>
          <p:cNvPr id="8" name="Text 6"/>
          <p:cNvSpPr/>
          <p:nvPr/>
        </p:nvSpPr>
        <p:spPr>
          <a:xfrm>
            <a:off x="8412480" y="4754880"/>
            <a:ext cx="457200" cy="274320"/>
          </a:xfrm>
          <a:prstGeom prst="rect">
            <a:avLst/>
          </a:prstGeom>
          <a:noFill/>
          <a:ln/>
        </p:spPr>
        <p:txBody>
          <a:bodyPr wrap="square" rtlCol="0" anchor="ctr"/>
          <a:lstStyle/>
          <a:p>
            <a:pPr marL="0" indent="0" algn="r">
              <a:buNone/>
            </a:pPr>
            <a:r>
              <a:rPr lang="en-US" sz="800" dirty="0">
                <a:solidFill>
                  <a:srgbClr val="999999"/>
                </a:solidFill>
                <a:latin typeface="Calibri" pitchFamily="34" charset="0"/>
                <a:ea typeface="Calibri" pitchFamily="34" charset="-122"/>
                <a:cs typeface="Calibri" pitchFamily="34" charset="-120"/>
              </a:rPr>
              <a:t>31</a:t>
            </a:r>
            <a:endParaRPr lang="en-US" sz="8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32">
    <p:spTree>
      <p:nvGrpSpPr>
        <p:cNvPr id="1" name=""/>
        <p:cNvGrpSpPr/>
        <p:nvPr/>
      </p:nvGrpSpPr>
      <p:grpSpPr>
        <a:xfrm>
          <a:off x="0" y="0"/>
          <a:ext cx="0" cy="0"/>
          <a:chOff x="0" y="0"/>
          <a:chExt cx="0" cy="0"/>
        </a:xfrm>
      </p:grpSpPr>
      <p:sp>
        <p:nvSpPr>
          <p:cNvPr id="2" name="Shape 0"/>
          <p:cNvSpPr/>
          <p:nvPr/>
        </p:nvSpPr>
        <p:spPr>
          <a:xfrm>
            <a:off x="0" y="0"/>
            <a:ext cx="9144000" cy="73152"/>
          </a:xfrm>
          <a:prstGeom prst="rect">
            <a:avLst/>
          </a:prstGeom>
          <a:solidFill>
            <a:srgbClr val="2D1048"/>
          </a:solidFill>
          <a:ln/>
        </p:spPr>
        <p:txBody>
          <a:bodyPr/>
          <a:lstStyle/>
          <a:p>
            <a:endParaRPr lang="en-US" dirty="0"/>
          </a:p>
        </p:txBody>
      </p:sp>
      <p:sp>
        <p:nvSpPr>
          <p:cNvPr id="3" name="Text 1"/>
          <p:cNvSpPr/>
          <p:nvPr/>
        </p:nvSpPr>
        <p:spPr>
          <a:xfrm>
            <a:off x="457200" y="274320"/>
            <a:ext cx="8229600" cy="640080"/>
          </a:xfrm>
          <a:prstGeom prst="rect">
            <a:avLst/>
          </a:prstGeom>
          <a:noFill/>
          <a:ln/>
        </p:spPr>
        <p:txBody>
          <a:bodyPr wrap="square" rtlCol="0" anchor="ctr"/>
          <a:lstStyle/>
          <a:p>
            <a:pPr marL="0" indent="0">
              <a:buNone/>
            </a:pPr>
            <a:r>
              <a:rPr lang="en-US" sz="2600" b="1" dirty="0">
                <a:solidFill>
                  <a:srgbClr val="2D1048"/>
                </a:solidFill>
                <a:latin typeface="Georgia" pitchFamily="34" charset="0"/>
                <a:ea typeface="Georgia" pitchFamily="34" charset="-122"/>
                <a:cs typeface="Georgia" pitchFamily="34" charset="-120"/>
              </a:rPr>
              <a:t>Step 9: Written Report</a:t>
            </a:r>
            <a:endParaRPr lang="en-US" sz="2600" dirty="0"/>
          </a:p>
        </p:txBody>
      </p:sp>
      <p:sp>
        <p:nvSpPr>
          <p:cNvPr id="4" name="Text 2"/>
          <p:cNvSpPr/>
          <p:nvPr/>
        </p:nvSpPr>
        <p:spPr>
          <a:xfrm>
            <a:off x="767555" y="822960"/>
            <a:ext cx="7680960" cy="3090672"/>
          </a:xfrm>
          <a:prstGeom prst="rect">
            <a:avLst/>
          </a:prstGeom>
          <a:noFill/>
          <a:ln/>
        </p:spPr>
        <p:txBody>
          <a:bodyPr wrap="square" rtlCol="0" anchor="ctr"/>
          <a:lstStyle/>
          <a:p>
            <a:pPr marL="342900" indent="-342900">
              <a:spcAft>
                <a:spcPts val="500"/>
              </a:spcAft>
              <a:buSzPct val="100000"/>
              <a:buChar char="•"/>
            </a:pPr>
            <a:r>
              <a:rPr lang="en-US" sz="1400" dirty="0">
                <a:solidFill>
                  <a:srgbClr val="333333"/>
                </a:solidFill>
                <a:latin typeface="Calibri" pitchFamily="34" charset="0"/>
                <a:ea typeface="Calibri" pitchFamily="34" charset="-122"/>
                <a:cs typeface="Calibri" pitchFamily="34" charset="-120"/>
              </a:rPr>
              <a:t>Header marking depending on the type of report (discoverable – confidential) (privileged – privileged and confidential) </a:t>
            </a:r>
          </a:p>
          <a:p>
            <a:pPr marL="342900" indent="-342900">
              <a:spcAft>
                <a:spcPts val="500"/>
              </a:spcAft>
              <a:buSzPct val="100000"/>
              <a:buChar char="•"/>
            </a:pPr>
            <a:r>
              <a:rPr lang="en-US" sz="1400" dirty="0">
                <a:solidFill>
                  <a:srgbClr val="333333"/>
                </a:solidFill>
                <a:latin typeface="Calibri" pitchFamily="34" charset="0"/>
                <a:ea typeface="Calibri" pitchFamily="34" charset="-122"/>
                <a:cs typeface="Calibri" pitchFamily="34" charset="-120"/>
              </a:rPr>
              <a:t>Allegations</a:t>
            </a:r>
            <a:endParaRPr lang="en-US" sz="1400" dirty="0"/>
          </a:p>
          <a:p>
            <a:pPr marL="342900" indent="-342900">
              <a:spcAft>
                <a:spcPts val="500"/>
              </a:spcAft>
              <a:buSzPct val="100000"/>
              <a:buChar char="•"/>
            </a:pPr>
            <a:r>
              <a:rPr lang="en-US" sz="1400" dirty="0">
                <a:solidFill>
                  <a:srgbClr val="333333"/>
                </a:solidFill>
                <a:latin typeface="Calibri" pitchFamily="34" charset="0"/>
                <a:ea typeface="Calibri" pitchFamily="34" charset="-122"/>
                <a:cs typeface="Calibri" pitchFamily="34" charset="-120"/>
              </a:rPr>
              <a:t>Background</a:t>
            </a:r>
            <a:endParaRPr lang="en-US" sz="1400" dirty="0"/>
          </a:p>
          <a:p>
            <a:pPr marL="342900" indent="-342900">
              <a:spcAft>
                <a:spcPts val="500"/>
              </a:spcAft>
              <a:buSzPct val="100000"/>
              <a:buChar char="•"/>
            </a:pPr>
            <a:r>
              <a:rPr lang="en-US" sz="1400" dirty="0">
                <a:solidFill>
                  <a:srgbClr val="333333"/>
                </a:solidFill>
                <a:latin typeface="Calibri" pitchFamily="34" charset="0"/>
                <a:ea typeface="Calibri" pitchFamily="34" charset="-122"/>
                <a:cs typeface="Calibri" pitchFamily="34" charset="-120"/>
              </a:rPr>
              <a:t>Scope of investigation</a:t>
            </a:r>
            <a:endParaRPr lang="en-US" sz="1400" dirty="0"/>
          </a:p>
          <a:p>
            <a:pPr marL="342900" indent="-342900">
              <a:spcAft>
                <a:spcPts val="500"/>
              </a:spcAft>
              <a:buSzPct val="100000"/>
              <a:buChar char="•"/>
            </a:pPr>
            <a:r>
              <a:rPr lang="en-US" sz="1400" dirty="0">
                <a:solidFill>
                  <a:srgbClr val="333333"/>
                </a:solidFill>
                <a:latin typeface="Calibri" pitchFamily="34" charset="0"/>
                <a:ea typeface="Calibri" pitchFamily="34" charset="-122"/>
                <a:cs typeface="Calibri" pitchFamily="34" charset="-120"/>
              </a:rPr>
              <a:t>Factual findings</a:t>
            </a:r>
            <a:endParaRPr lang="en-US" sz="1400" dirty="0"/>
          </a:p>
          <a:p>
            <a:pPr marL="342900" indent="-342900">
              <a:spcAft>
                <a:spcPts val="500"/>
              </a:spcAft>
              <a:buSzPct val="100000"/>
              <a:buChar char="•"/>
            </a:pPr>
            <a:r>
              <a:rPr lang="en-US" sz="1400" dirty="0">
                <a:solidFill>
                  <a:srgbClr val="333333"/>
                </a:solidFill>
                <a:latin typeface="Calibri" pitchFamily="34" charset="0"/>
                <a:ea typeface="Calibri" pitchFamily="34" charset="-122"/>
                <a:cs typeface="Calibri" pitchFamily="34" charset="-120"/>
              </a:rPr>
              <a:t>Credibility determinations (with supporting facts)</a:t>
            </a:r>
          </a:p>
          <a:p>
            <a:pPr marL="342900" indent="-342900">
              <a:spcAft>
                <a:spcPts val="500"/>
              </a:spcAft>
              <a:buSzPct val="100000"/>
              <a:buChar char="•"/>
            </a:pPr>
            <a:r>
              <a:rPr lang="en-US" sz="1400" dirty="0">
                <a:solidFill>
                  <a:srgbClr val="333333"/>
                </a:solidFill>
                <a:latin typeface="Calibri" pitchFamily="34" charset="0"/>
                <a:ea typeface="Calibri" pitchFamily="34" charset="-122"/>
                <a:cs typeface="Calibri" pitchFamily="34" charset="-120"/>
              </a:rPr>
              <a:t>Standard: normally preponderance of the evidence (50.1%)</a:t>
            </a:r>
            <a:endParaRPr lang="en-US" sz="1400" dirty="0"/>
          </a:p>
          <a:p>
            <a:pPr marL="342900" indent="-342900">
              <a:spcAft>
                <a:spcPts val="500"/>
              </a:spcAft>
              <a:buSzPct val="100000"/>
              <a:buChar char="•"/>
            </a:pPr>
            <a:r>
              <a:rPr lang="en-US" sz="1400" dirty="0">
                <a:solidFill>
                  <a:srgbClr val="333333"/>
                </a:solidFill>
                <a:latin typeface="Calibri" pitchFamily="34" charset="0"/>
                <a:ea typeface="Calibri" pitchFamily="34" charset="-122"/>
                <a:cs typeface="Calibri" pitchFamily="34" charset="-120"/>
              </a:rPr>
              <a:t>Conclusions: Substantiated / Not Substantiated / Partially Substantiated</a:t>
            </a:r>
          </a:p>
          <a:p>
            <a:pPr marL="800100" lvl="1" indent="-342900">
              <a:spcAft>
                <a:spcPts val="500"/>
              </a:spcAft>
              <a:buSzPct val="100000"/>
              <a:buChar char="•"/>
            </a:pPr>
            <a:r>
              <a:rPr lang="en-US" sz="1400" dirty="0">
                <a:solidFill>
                  <a:srgbClr val="333333"/>
                </a:solidFill>
                <a:latin typeface="Calibri" pitchFamily="34" charset="0"/>
                <a:ea typeface="Calibri" pitchFamily="34" charset="-122"/>
                <a:cs typeface="Calibri" pitchFamily="34" charset="-120"/>
              </a:rPr>
              <a:t>Refrain from: Non-conclusive findings</a:t>
            </a:r>
          </a:p>
          <a:p>
            <a:pPr marL="342900" indent="-342900">
              <a:spcAft>
                <a:spcPts val="500"/>
              </a:spcAft>
              <a:buSzPct val="100000"/>
              <a:buFontTx/>
              <a:buChar char="•"/>
            </a:pPr>
            <a:r>
              <a:rPr lang="en-US" sz="1400" dirty="0">
                <a:solidFill>
                  <a:srgbClr val="333333"/>
                </a:solidFill>
                <a:latin typeface="Calibri" pitchFamily="34" charset="0"/>
                <a:ea typeface="Calibri" pitchFamily="34" charset="-122"/>
                <a:cs typeface="Calibri" pitchFamily="34" charset="-120"/>
              </a:rPr>
              <a:t>Think about defending your assessment 2-3 years later in a deposition or hearing</a:t>
            </a:r>
            <a:endParaRPr lang="en-US" sz="1400" dirty="0"/>
          </a:p>
        </p:txBody>
      </p:sp>
      <p:sp>
        <p:nvSpPr>
          <p:cNvPr id="5" name="Text 3"/>
          <p:cNvSpPr/>
          <p:nvPr/>
        </p:nvSpPr>
        <p:spPr>
          <a:xfrm>
            <a:off x="731520" y="3931920"/>
            <a:ext cx="7680960" cy="274320"/>
          </a:xfrm>
          <a:prstGeom prst="rect">
            <a:avLst/>
          </a:prstGeom>
          <a:noFill/>
          <a:ln/>
        </p:spPr>
        <p:txBody>
          <a:bodyPr wrap="square" rtlCol="0" anchor="ctr"/>
          <a:lstStyle/>
          <a:p>
            <a:pPr marL="0" indent="0">
              <a:buNone/>
            </a:pPr>
            <a:r>
              <a:rPr lang="en-US" sz="1200" b="1" dirty="0">
                <a:solidFill>
                  <a:srgbClr val="6B1D3B"/>
                </a:solidFill>
                <a:latin typeface="Calibri" pitchFamily="34" charset="0"/>
                <a:ea typeface="Calibri" pitchFamily="34" charset="-122"/>
                <a:cs typeface="Calibri" pitchFamily="34" charset="-120"/>
              </a:rPr>
              <a:t>Be specific about each allegation. Make sure every allegation is addressed.</a:t>
            </a:r>
            <a:endParaRPr lang="en-US" sz="1200" dirty="0"/>
          </a:p>
        </p:txBody>
      </p:sp>
      <p:sp>
        <p:nvSpPr>
          <p:cNvPr id="6" name="Text 4"/>
          <p:cNvSpPr/>
          <p:nvPr/>
        </p:nvSpPr>
        <p:spPr>
          <a:xfrm>
            <a:off x="731520" y="4206240"/>
            <a:ext cx="7680960" cy="365760"/>
          </a:xfrm>
          <a:prstGeom prst="rect">
            <a:avLst/>
          </a:prstGeom>
          <a:noFill/>
          <a:ln/>
        </p:spPr>
        <p:txBody>
          <a:bodyPr wrap="square" rtlCol="0" anchor="ctr"/>
          <a:lstStyle/>
          <a:p>
            <a:pPr marL="0" indent="0">
              <a:buNone/>
            </a:pPr>
            <a:r>
              <a:rPr lang="en-US" sz="1100" dirty="0">
                <a:solidFill>
                  <a:srgbClr val="6B1D3B"/>
                </a:solidFill>
                <a:latin typeface="Calibri" pitchFamily="34" charset="0"/>
                <a:ea typeface="Calibri" pitchFamily="34" charset="-122"/>
                <a:cs typeface="Calibri" pitchFamily="34" charset="-120"/>
              </a:rPr>
              <a:t>Do not include the written report in any personnel file. Generally, do not provide a copy to complainant, subject, or witnesses.</a:t>
            </a:r>
            <a:endParaRPr lang="en-US" sz="1100" dirty="0"/>
          </a:p>
        </p:txBody>
      </p:sp>
      <p:sp>
        <p:nvSpPr>
          <p:cNvPr id="7" name="Text 5"/>
          <p:cNvSpPr/>
          <p:nvPr/>
        </p:nvSpPr>
        <p:spPr>
          <a:xfrm>
            <a:off x="457200" y="4754880"/>
            <a:ext cx="7315200" cy="274320"/>
          </a:xfrm>
          <a:prstGeom prst="rect">
            <a:avLst/>
          </a:prstGeom>
          <a:noFill/>
          <a:ln/>
        </p:spPr>
        <p:txBody>
          <a:bodyPr wrap="square" rtlCol="0" anchor="ctr"/>
          <a:lstStyle/>
          <a:p>
            <a:pPr marL="0" indent="0">
              <a:buNone/>
            </a:pPr>
            <a:r>
              <a:rPr lang="en-US" sz="800" dirty="0">
                <a:solidFill>
                  <a:srgbClr val="999999"/>
                </a:solidFill>
                <a:latin typeface="Calibri" pitchFamily="34" charset="0"/>
                <a:ea typeface="Calibri" pitchFamily="34" charset="-122"/>
                <a:cs typeface="Calibri" pitchFamily="34" charset="-120"/>
              </a:rPr>
              <a:t>Jackson Lewis P.C. </a:t>
            </a:r>
            <a:endParaRPr lang="en-US" sz="800" dirty="0"/>
          </a:p>
        </p:txBody>
      </p:sp>
      <p:sp>
        <p:nvSpPr>
          <p:cNvPr id="8" name="Text 6"/>
          <p:cNvSpPr/>
          <p:nvPr/>
        </p:nvSpPr>
        <p:spPr>
          <a:xfrm>
            <a:off x="8412480" y="4754880"/>
            <a:ext cx="457200" cy="274320"/>
          </a:xfrm>
          <a:prstGeom prst="rect">
            <a:avLst/>
          </a:prstGeom>
          <a:noFill/>
          <a:ln/>
        </p:spPr>
        <p:txBody>
          <a:bodyPr wrap="square" rtlCol="0" anchor="ctr"/>
          <a:lstStyle/>
          <a:p>
            <a:pPr marL="0" indent="0" algn="r">
              <a:buNone/>
            </a:pPr>
            <a:r>
              <a:rPr lang="en-US" sz="800" dirty="0">
                <a:solidFill>
                  <a:srgbClr val="999999"/>
                </a:solidFill>
                <a:latin typeface="Calibri" pitchFamily="34" charset="0"/>
                <a:ea typeface="Calibri" pitchFamily="34" charset="-122"/>
                <a:cs typeface="Calibri" pitchFamily="34" charset="-120"/>
              </a:rPr>
              <a:t>32</a:t>
            </a:r>
            <a:endParaRPr lang="en-US" sz="8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33">
    <p:spTree>
      <p:nvGrpSpPr>
        <p:cNvPr id="1" name=""/>
        <p:cNvGrpSpPr/>
        <p:nvPr/>
      </p:nvGrpSpPr>
      <p:grpSpPr>
        <a:xfrm>
          <a:off x="0" y="0"/>
          <a:ext cx="0" cy="0"/>
          <a:chOff x="0" y="0"/>
          <a:chExt cx="0" cy="0"/>
        </a:xfrm>
      </p:grpSpPr>
      <p:sp>
        <p:nvSpPr>
          <p:cNvPr id="2" name="Shape 0"/>
          <p:cNvSpPr/>
          <p:nvPr/>
        </p:nvSpPr>
        <p:spPr>
          <a:xfrm>
            <a:off x="0" y="0"/>
            <a:ext cx="9144000" cy="73152"/>
          </a:xfrm>
          <a:prstGeom prst="rect">
            <a:avLst/>
          </a:prstGeom>
          <a:solidFill>
            <a:srgbClr val="2D1048"/>
          </a:solidFill>
          <a:ln/>
        </p:spPr>
        <p:txBody>
          <a:bodyPr/>
          <a:lstStyle/>
          <a:p>
            <a:endParaRPr lang="en-US" dirty="0"/>
          </a:p>
        </p:txBody>
      </p:sp>
      <p:sp>
        <p:nvSpPr>
          <p:cNvPr id="3" name="Text 1"/>
          <p:cNvSpPr/>
          <p:nvPr/>
        </p:nvSpPr>
        <p:spPr>
          <a:xfrm>
            <a:off x="457200" y="274320"/>
            <a:ext cx="8229600" cy="640080"/>
          </a:xfrm>
          <a:prstGeom prst="rect">
            <a:avLst/>
          </a:prstGeom>
          <a:noFill/>
          <a:ln/>
        </p:spPr>
        <p:txBody>
          <a:bodyPr wrap="square" rtlCol="0" anchor="ctr"/>
          <a:lstStyle/>
          <a:p>
            <a:pPr marL="0" indent="0">
              <a:buNone/>
            </a:pPr>
            <a:r>
              <a:rPr lang="en-US" sz="2400" b="1" dirty="0">
                <a:solidFill>
                  <a:srgbClr val="2D1048"/>
                </a:solidFill>
                <a:latin typeface="Georgia" pitchFamily="34" charset="0"/>
                <a:ea typeface="Georgia" pitchFamily="34" charset="-122"/>
                <a:cs typeface="Georgia" pitchFamily="34" charset="-120"/>
              </a:rPr>
              <a:t>Report Writing: Do’s and Don’ts</a:t>
            </a:r>
            <a:endParaRPr lang="en-US" sz="2400" dirty="0"/>
          </a:p>
        </p:txBody>
      </p:sp>
      <p:sp>
        <p:nvSpPr>
          <p:cNvPr id="4" name="Shape 2"/>
          <p:cNvSpPr/>
          <p:nvPr/>
        </p:nvSpPr>
        <p:spPr>
          <a:xfrm>
            <a:off x="457200" y="914400"/>
            <a:ext cx="8229600" cy="1188720"/>
          </a:xfrm>
          <a:prstGeom prst="roundRect">
            <a:avLst>
              <a:gd name="adj" fmla="val 3846"/>
            </a:avLst>
          </a:prstGeom>
          <a:solidFill>
            <a:srgbClr val="F0FFF0"/>
          </a:solidFill>
          <a:ln/>
        </p:spPr>
        <p:txBody>
          <a:bodyPr/>
          <a:lstStyle/>
          <a:p>
            <a:endParaRPr lang="en-US" dirty="0"/>
          </a:p>
        </p:txBody>
      </p:sp>
      <p:sp>
        <p:nvSpPr>
          <p:cNvPr id="5" name="Text 3"/>
          <p:cNvSpPr/>
          <p:nvPr/>
        </p:nvSpPr>
        <p:spPr>
          <a:xfrm>
            <a:off x="640080" y="960120"/>
            <a:ext cx="4572000" cy="274320"/>
          </a:xfrm>
          <a:prstGeom prst="rect">
            <a:avLst/>
          </a:prstGeom>
          <a:noFill/>
          <a:ln/>
        </p:spPr>
        <p:txBody>
          <a:bodyPr wrap="square" rtlCol="0" anchor="ctr"/>
          <a:lstStyle/>
          <a:p>
            <a:pPr marL="0" indent="0">
              <a:buNone/>
            </a:pPr>
            <a:r>
              <a:rPr lang="en-US" sz="1000" b="1" dirty="0">
                <a:solidFill>
                  <a:srgbClr val="228B22"/>
                </a:solidFill>
                <a:latin typeface="Calibri" pitchFamily="34" charset="0"/>
                <a:ea typeface="Calibri" pitchFamily="34" charset="-122"/>
                <a:cs typeface="Calibri" pitchFamily="34" charset="-120"/>
              </a:rPr>
              <a:t>GOOD: Factual, Descriptive</a:t>
            </a:r>
            <a:endParaRPr lang="en-US" sz="1000" dirty="0"/>
          </a:p>
        </p:txBody>
      </p:sp>
      <p:sp>
        <p:nvSpPr>
          <p:cNvPr id="6" name="Text 4"/>
          <p:cNvSpPr/>
          <p:nvPr/>
        </p:nvSpPr>
        <p:spPr>
          <a:xfrm>
            <a:off x="640080" y="1234440"/>
            <a:ext cx="7863840" cy="777240"/>
          </a:xfrm>
          <a:prstGeom prst="rect">
            <a:avLst/>
          </a:prstGeom>
          <a:noFill/>
          <a:ln/>
        </p:spPr>
        <p:txBody>
          <a:bodyPr wrap="square" rtlCol="0" anchor="t"/>
          <a:lstStyle/>
          <a:p>
            <a:pPr marL="0" indent="0">
              <a:buNone/>
            </a:pPr>
            <a:r>
              <a:rPr lang="en-US" sz="1100" i="1" dirty="0">
                <a:solidFill>
                  <a:srgbClr val="333333"/>
                </a:solidFill>
                <a:latin typeface="Calibri" pitchFamily="34" charset="0"/>
                <a:ea typeface="Calibri" pitchFamily="34" charset="-122"/>
                <a:cs typeface="Calibri" pitchFamily="34" charset="-120"/>
              </a:rPr>
              <a:t>Kevin stated he never raised his voice in a meeting. When presented with statements from three team members describing yelling, Kevin paused and said “I may have gotten passionate once or twice.”</a:t>
            </a:r>
            <a:endParaRPr lang="en-US" sz="1100" dirty="0"/>
          </a:p>
        </p:txBody>
      </p:sp>
      <p:sp>
        <p:nvSpPr>
          <p:cNvPr id="7" name="Shape 5"/>
          <p:cNvSpPr/>
          <p:nvPr/>
        </p:nvSpPr>
        <p:spPr>
          <a:xfrm>
            <a:off x="457200" y="2286000"/>
            <a:ext cx="8229600" cy="640080"/>
          </a:xfrm>
          <a:prstGeom prst="roundRect">
            <a:avLst>
              <a:gd name="adj" fmla="val 7143"/>
            </a:avLst>
          </a:prstGeom>
          <a:solidFill>
            <a:srgbClr val="FFF0F0"/>
          </a:solidFill>
          <a:ln/>
        </p:spPr>
        <p:txBody>
          <a:bodyPr/>
          <a:lstStyle/>
          <a:p>
            <a:endParaRPr lang="en-US" dirty="0"/>
          </a:p>
        </p:txBody>
      </p:sp>
      <p:sp>
        <p:nvSpPr>
          <p:cNvPr id="8" name="Text 6"/>
          <p:cNvSpPr/>
          <p:nvPr/>
        </p:nvSpPr>
        <p:spPr>
          <a:xfrm>
            <a:off x="640080" y="2331720"/>
            <a:ext cx="4572000" cy="228600"/>
          </a:xfrm>
          <a:prstGeom prst="rect">
            <a:avLst/>
          </a:prstGeom>
          <a:noFill/>
          <a:ln/>
        </p:spPr>
        <p:txBody>
          <a:bodyPr wrap="square" rtlCol="0" anchor="ctr"/>
          <a:lstStyle/>
          <a:p>
            <a:pPr marL="0" indent="0">
              <a:buNone/>
            </a:pPr>
            <a:r>
              <a:rPr lang="en-US" sz="1000" b="1" dirty="0">
                <a:solidFill>
                  <a:srgbClr val="CC0000"/>
                </a:solidFill>
                <a:latin typeface="Calibri" pitchFamily="34" charset="0"/>
                <a:ea typeface="Calibri" pitchFamily="34" charset="-122"/>
                <a:cs typeface="Calibri" pitchFamily="34" charset="-120"/>
              </a:rPr>
              <a:t>BAD: Editorializing</a:t>
            </a:r>
            <a:endParaRPr lang="en-US" sz="1000" dirty="0"/>
          </a:p>
        </p:txBody>
      </p:sp>
      <p:sp>
        <p:nvSpPr>
          <p:cNvPr id="9" name="Text 7"/>
          <p:cNvSpPr/>
          <p:nvPr/>
        </p:nvSpPr>
        <p:spPr>
          <a:xfrm>
            <a:off x="640080" y="2560320"/>
            <a:ext cx="7863840" cy="320040"/>
          </a:xfrm>
          <a:prstGeom prst="rect">
            <a:avLst/>
          </a:prstGeom>
          <a:noFill/>
          <a:ln/>
        </p:spPr>
        <p:txBody>
          <a:bodyPr wrap="square" rtlCol="0" anchor="ctr"/>
          <a:lstStyle/>
          <a:p>
            <a:pPr marL="0" indent="0">
              <a:buNone/>
            </a:pPr>
            <a:r>
              <a:rPr lang="en-US" sz="1100" i="1" dirty="0">
                <a:solidFill>
                  <a:srgbClr val="333333"/>
                </a:solidFill>
                <a:latin typeface="Calibri" pitchFamily="34" charset="0"/>
                <a:ea typeface="Calibri" pitchFamily="34" charset="-122"/>
                <a:cs typeface="Calibri" pitchFamily="34" charset="-120"/>
              </a:rPr>
              <a:t>Kevin clearly lied about his temper and was caught red-handed.</a:t>
            </a:r>
            <a:endParaRPr lang="en-US" sz="1100" dirty="0"/>
          </a:p>
        </p:txBody>
      </p:sp>
      <p:sp>
        <p:nvSpPr>
          <p:cNvPr id="10" name="Shape 8"/>
          <p:cNvSpPr/>
          <p:nvPr/>
        </p:nvSpPr>
        <p:spPr>
          <a:xfrm>
            <a:off x="457200" y="3108960"/>
            <a:ext cx="8229600" cy="1005840"/>
          </a:xfrm>
          <a:prstGeom prst="roundRect">
            <a:avLst>
              <a:gd name="adj" fmla="val 4545"/>
            </a:avLst>
          </a:prstGeom>
          <a:solidFill>
            <a:srgbClr val="F0FFF0"/>
          </a:solidFill>
          <a:ln/>
        </p:spPr>
        <p:txBody>
          <a:bodyPr/>
          <a:lstStyle/>
          <a:p>
            <a:endParaRPr lang="en-US" dirty="0"/>
          </a:p>
        </p:txBody>
      </p:sp>
      <p:sp>
        <p:nvSpPr>
          <p:cNvPr id="11" name="Text 9"/>
          <p:cNvSpPr/>
          <p:nvPr/>
        </p:nvSpPr>
        <p:spPr>
          <a:xfrm>
            <a:off x="640080" y="3154680"/>
            <a:ext cx="1828800" cy="228600"/>
          </a:xfrm>
          <a:prstGeom prst="rect">
            <a:avLst/>
          </a:prstGeom>
          <a:noFill/>
          <a:ln/>
        </p:spPr>
        <p:txBody>
          <a:bodyPr wrap="square" rtlCol="0" anchor="ctr"/>
          <a:lstStyle/>
          <a:p>
            <a:pPr marL="0" indent="0">
              <a:buNone/>
            </a:pPr>
            <a:r>
              <a:rPr lang="en-US" sz="1000" b="1" dirty="0">
                <a:solidFill>
                  <a:srgbClr val="228B22"/>
                </a:solidFill>
                <a:latin typeface="Calibri" pitchFamily="34" charset="0"/>
                <a:ea typeface="Calibri" pitchFamily="34" charset="-122"/>
                <a:cs typeface="Calibri" pitchFamily="34" charset="-120"/>
              </a:rPr>
              <a:t>GOOD:</a:t>
            </a:r>
            <a:endParaRPr lang="en-US" sz="1000" dirty="0"/>
          </a:p>
        </p:txBody>
      </p:sp>
      <p:sp>
        <p:nvSpPr>
          <p:cNvPr id="12" name="Text 10"/>
          <p:cNvSpPr/>
          <p:nvPr/>
        </p:nvSpPr>
        <p:spPr>
          <a:xfrm>
            <a:off x="640080" y="3383280"/>
            <a:ext cx="7863840" cy="640080"/>
          </a:xfrm>
          <a:prstGeom prst="rect">
            <a:avLst/>
          </a:prstGeom>
          <a:noFill/>
          <a:ln/>
        </p:spPr>
        <p:txBody>
          <a:bodyPr wrap="square" rtlCol="0" anchor="t"/>
          <a:lstStyle/>
          <a:p>
            <a:pPr marL="0" indent="0">
              <a:buNone/>
            </a:pPr>
            <a:r>
              <a:rPr lang="en-US" sz="1100" i="1" dirty="0">
                <a:solidFill>
                  <a:srgbClr val="333333"/>
                </a:solidFill>
                <a:latin typeface="Calibri" pitchFamily="34" charset="0"/>
                <a:ea typeface="Calibri" pitchFamily="34" charset="-122"/>
                <a:cs typeface="Calibri" pitchFamily="34" charset="-120"/>
              </a:rPr>
              <a:t>Multiple witnesses independently described Kevin yelling, slamming objects, and using language such as “garbage” directed at team members’ work product.</a:t>
            </a:r>
            <a:endParaRPr lang="en-US" sz="1100" dirty="0"/>
          </a:p>
        </p:txBody>
      </p:sp>
      <p:sp>
        <p:nvSpPr>
          <p:cNvPr id="13" name="Text 11"/>
          <p:cNvSpPr/>
          <p:nvPr/>
        </p:nvSpPr>
        <p:spPr>
          <a:xfrm>
            <a:off x="731520" y="4297680"/>
            <a:ext cx="7680960" cy="274320"/>
          </a:xfrm>
          <a:prstGeom prst="rect">
            <a:avLst/>
          </a:prstGeom>
          <a:noFill/>
          <a:ln/>
        </p:spPr>
        <p:txBody>
          <a:bodyPr wrap="square" rtlCol="0" anchor="ctr"/>
          <a:lstStyle/>
          <a:p>
            <a:pPr marL="0" indent="0">
              <a:buNone/>
            </a:pPr>
            <a:r>
              <a:rPr lang="en-US" sz="1100" b="1" dirty="0">
                <a:solidFill>
                  <a:srgbClr val="CC0000"/>
                </a:solidFill>
                <a:latin typeface="Calibri" pitchFamily="34" charset="0"/>
                <a:ea typeface="Calibri" pitchFamily="34" charset="-122"/>
                <a:cs typeface="Calibri" pitchFamily="34" charset="-120"/>
              </a:rPr>
              <a:t>DO NOT: “Kevin created a hostile work environment” (legal conclusion)</a:t>
            </a:r>
            <a:endParaRPr lang="en-US" sz="1100" dirty="0"/>
          </a:p>
        </p:txBody>
      </p:sp>
      <p:sp>
        <p:nvSpPr>
          <p:cNvPr id="14" name="Text 12"/>
          <p:cNvSpPr/>
          <p:nvPr/>
        </p:nvSpPr>
        <p:spPr>
          <a:xfrm>
            <a:off x="457200" y="4754880"/>
            <a:ext cx="7315200" cy="274320"/>
          </a:xfrm>
          <a:prstGeom prst="rect">
            <a:avLst/>
          </a:prstGeom>
          <a:noFill/>
          <a:ln/>
        </p:spPr>
        <p:txBody>
          <a:bodyPr wrap="square" rtlCol="0" anchor="ctr"/>
          <a:lstStyle/>
          <a:p>
            <a:pPr marL="0" indent="0">
              <a:buNone/>
            </a:pPr>
            <a:r>
              <a:rPr lang="en-US" sz="800" dirty="0">
                <a:solidFill>
                  <a:srgbClr val="999999"/>
                </a:solidFill>
                <a:latin typeface="Calibri" pitchFamily="34" charset="0"/>
                <a:ea typeface="Calibri" pitchFamily="34" charset="-122"/>
                <a:cs typeface="Calibri" pitchFamily="34" charset="-120"/>
              </a:rPr>
              <a:t>Jackson Lewis P.C. </a:t>
            </a:r>
            <a:endParaRPr lang="en-US" sz="800" dirty="0"/>
          </a:p>
        </p:txBody>
      </p:sp>
      <p:sp>
        <p:nvSpPr>
          <p:cNvPr id="15" name="Text 13"/>
          <p:cNvSpPr/>
          <p:nvPr/>
        </p:nvSpPr>
        <p:spPr>
          <a:xfrm>
            <a:off x="8412480" y="4754880"/>
            <a:ext cx="457200" cy="274320"/>
          </a:xfrm>
          <a:prstGeom prst="rect">
            <a:avLst/>
          </a:prstGeom>
          <a:noFill/>
          <a:ln/>
        </p:spPr>
        <p:txBody>
          <a:bodyPr wrap="square" rtlCol="0" anchor="ctr"/>
          <a:lstStyle/>
          <a:p>
            <a:pPr marL="0" indent="0" algn="r">
              <a:buNone/>
            </a:pPr>
            <a:r>
              <a:rPr lang="en-US" sz="800" dirty="0">
                <a:solidFill>
                  <a:srgbClr val="999999"/>
                </a:solidFill>
                <a:latin typeface="Calibri" pitchFamily="34" charset="0"/>
                <a:ea typeface="Calibri" pitchFamily="34" charset="-122"/>
                <a:cs typeface="Calibri" pitchFamily="34" charset="-120"/>
              </a:rPr>
              <a:t>33</a:t>
            </a:r>
            <a:endParaRPr lang="en-US" sz="8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 35">
    <p:spTree>
      <p:nvGrpSpPr>
        <p:cNvPr id="1" name=""/>
        <p:cNvGrpSpPr/>
        <p:nvPr/>
      </p:nvGrpSpPr>
      <p:grpSpPr>
        <a:xfrm>
          <a:off x="0" y="0"/>
          <a:ext cx="0" cy="0"/>
          <a:chOff x="0" y="0"/>
          <a:chExt cx="0" cy="0"/>
        </a:xfrm>
      </p:grpSpPr>
      <p:sp>
        <p:nvSpPr>
          <p:cNvPr id="2" name="Shape 0"/>
          <p:cNvSpPr/>
          <p:nvPr/>
        </p:nvSpPr>
        <p:spPr>
          <a:xfrm>
            <a:off x="0" y="0"/>
            <a:ext cx="9144000" cy="73152"/>
          </a:xfrm>
          <a:prstGeom prst="rect">
            <a:avLst/>
          </a:prstGeom>
          <a:solidFill>
            <a:srgbClr val="2D1048"/>
          </a:solidFill>
          <a:ln/>
        </p:spPr>
        <p:txBody>
          <a:bodyPr/>
          <a:lstStyle/>
          <a:p>
            <a:endParaRPr lang="en-US" dirty="0"/>
          </a:p>
        </p:txBody>
      </p:sp>
      <p:sp>
        <p:nvSpPr>
          <p:cNvPr id="3" name="Text 1"/>
          <p:cNvSpPr/>
          <p:nvPr/>
        </p:nvSpPr>
        <p:spPr>
          <a:xfrm>
            <a:off x="457200" y="274320"/>
            <a:ext cx="8229600" cy="640080"/>
          </a:xfrm>
          <a:prstGeom prst="rect">
            <a:avLst/>
          </a:prstGeom>
          <a:noFill/>
          <a:ln/>
        </p:spPr>
        <p:txBody>
          <a:bodyPr wrap="square" rtlCol="0" anchor="ctr"/>
          <a:lstStyle/>
          <a:p>
            <a:pPr marL="0" indent="0">
              <a:buNone/>
            </a:pPr>
            <a:r>
              <a:rPr lang="en-US" sz="2600" b="1" dirty="0">
                <a:solidFill>
                  <a:srgbClr val="2D1048"/>
                </a:solidFill>
                <a:latin typeface="Georgia" pitchFamily="34" charset="0"/>
                <a:ea typeface="Georgia" pitchFamily="34" charset="-122"/>
                <a:cs typeface="Georgia" pitchFamily="34" charset="-120"/>
              </a:rPr>
              <a:t>Step 10: Post-Investigation Actions</a:t>
            </a:r>
            <a:endParaRPr lang="en-US" sz="2600" dirty="0"/>
          </a:p>
        </p:txBody>
      </p:sp>
      <p:sp>
        <p:nvSpPr>
          <p:cNvPr id="4" name="Text 2"/>
          <p:cNvSpPr/>
          <p:nvPr/>
        </p:nvSpPr>
        <p:spPr>
          <a:xfrm>
            <a:off x="222970" y="1208540"/>
            <a:ext cx="2560320" cy="548640"/>
          </a:xfrm>
          <a:prstGeom prst="rect">
            <a:avLst/>
          </a:prstGeom>
          <a:noFill/>
          <a:ln/>
        </p:spPr>
        <p:txBody>
          <a:bodyPr wrap="square" rtlCol="0" anchor="ctr"/>
          <a:lstStyle/>
          <a:p>
            <a:pPr marL="0" indent="0" algn="ctr">
              <a:buNone/>
            </a:pPr>
            <a:r>
              <a:rPr lang="en-US" sz="1200" b="1" dirty="0">
                <a:solidFill>
                  <a:srgbClr val="2D1048"/>
                </a:solidFill>
                <a:latin typeface="Calibri" pitchFamily="34" charset="0"/>
                <a:ea typeface="Calibri" pitchFamily="34" charset="-122"/>
                <a:cs typeface="Calibri" pitchFamily="34" charset="-120"/>
              </a:rPr>
              <a:t>Follow Up with</a:t>
            </a:r>
            <a:endParaRPr lang="en-US" sz="1200" dirty="0"/>
          </a:p>
          <a:p>
            <a:pPr marL="0" indent="0" algn="ctr">
              <a:buNone/>
            </a:pPr>
            <a:r>
              <a:rPr lang="en-US" sz="1200" b="1" dirty="0">
                <a:solidFill>
                  <a:srgbClr val="2D1048"/>
                </a:solidFill>
                <a:latin typeface="Calibri" pitchFamily="34" charset="0"/>
                <a:ea typeface="Calibri" pitchFamily="34" charset="-122"/>
                <a:cs typeface="Calibri" pitchFamily="34" charset="-120"/>
              </a:rPr>
              <a:t>Complainant</a:t>
            </a:r>
            <a:endParaRPr lang="en-US" sz="1200" dirty="0"/>
          </a:p>
        </p:txBody>
      </p:sp>
      <p:sp>
        <p:nvSpPr>
          <p:cNvPr id="5" name="Text 3"/>
          <p:cNvSpPr/>
          <p:nvPr/>
        </p:nvSpPr>
        <p:spPr>
          <a:xfrm>
            <a:off x="457200" y="1554480"/>
            <a:ext cx="2560320" cy="2286000"/>
          </a:xfrm>
          <a:prstGeom prst="rect">
            <a:avLst/>
          </a:prstGeom>
          <a:noFill/>
          <a:ln/>
        </p:spPr>
        <p:txBody>
          <a:bodyPr wrap="square" rtlCol="0" anchor="ctr"/>
          <a:lstStyle/>
          <a:p>
            <a:pPr marL="342900" indent="-342900">
              <a:spcAft>
                <a:spcPts val="300"/>
              </a:spcAft>
              <a:buSzPct val="100000"/>
              <a:buChar char="•"/>
            </a:pPr>
            <a:r>
              <a:rPr lang="en-US" sz="1100" dirty="0">
                <a:solidFill>
                  <a:srgbClr val="333333"/>
                </a:solidFill>
                <a:latin typeface="Calibri" pitchFamily="34" charset="0"/>
                <a:ea typeface="Calibri" pitchFamily="34" charset="-122"/>
                <a:cs typeface="Calibri" pitchFamily="34" charset="-120"/>
              </a:rPr>
              <a:t>Thank them for reporting</a:t>
            </a:r>
            <a:endParaRPr lang="en-US" sz="1100" dirty="0"/>
          </a:p>
          <a:p>
            <a:pPr marL="342900" indent="-342900">
              <a:spcAft>
                <a:spcPts val="300"/>
              </a:spcAft>
              <a:buSzPct val="100000"/>
              <a:buChar char="•"/>
            </a:pPr>
            <a:r>
              <a:rPr lang="en-US" sz="1100" dirty="0">
                <a:solidFill>
                  <a:srgbClr val="333333"/>
                </a:solidFill>
                <a:latin typeface="Calibri" pitchFamily="34" charset="0"/>
                <a:ea typeface="Calibri" pitchFamily="34" charset="-122"/>
                <a:cs typeface="Calibri" pitchFamily="34" charset="-120"/>
              </a:rPr>
              <a:t>Advise that the matter was investigated</a:t>
            </a:r>
            <a:endParaRPr lang="en-US" sz="1100" dirty="0"/>
          </a:p>
          <a:p>
            <a:pPr marL="342900" indent="-342900">
              <a:spcAft>
                <a:spcPts val="300"/>
              </a:spcAft>
              <a:buSzPct val="100000"/>
              <a:buChar char="•"/>
            </a:pPr>
            <a:r>
              <a:rPr lang="en-US" sz="1100" dirty="0">
                <a:solidFill>
                  <a:srgbClr val="333333"/>
                </a:solidFill>
                <a:latin typeface="Calibri" pitchFamily="34" charset="0"/>
                <a:ea typeface="Calibri" pitchFamily="34" charset="-122"/>
                <a:cs typeface="Calibri" pitchFamily="34" charset="-120"/>
              </a:rPr>
              <a:t>“Appropriate action taken”</a:t>
            </a:r>
            <a:endParaRPr lang="en-US" sz="1100" dirty="0"/>
          </a:p>
          <a:p>
            <a:pPr marL="342900" indent="-342900">
              <a:spcAft>
                <a:spcPts val="300"/>
              </a:spcAft>
              <a:buSzPct val="100000"/>
              <a:buChar char="•"/>
            </a:pPr>
            <a:r>
              <a:rPr lang="en-US" sz="1100" dirty="0">
                <a:solidFill>
                  <a:srgbClr val="333333"/>
                </a:solidFill>
                <a:latin typeface="Calibri" pitchFamily="34" charset="0"/>
                <a:ea typeface="Calibri" pitchFamily="34" charset="-122"/>
                <a:cs typeface="Calibri" pitchFamily="34" charset="-120"/>
              </a:rPr>
              <a:t>Do not disclose discipline</a:t>
            </a:r>
            <a:endParaRPr lang="en-US" sz="1100" dirty="0"/>
          </a:p>
          <a:p>
            <a:pPr marL="342900" indent="-342900">
              <a:spcAft>
                <a:spcPts val="300"/>
              </a:spcAft>
              <a:buSzPct val="100000"/>
              <a:buChar char="•"/>
            </a:pPr>
            <a:r>
              <a:rPr lang="en-US" sz="1100" dirty="0">
                <a:solidFill>
                  <a:srgbClr val="333333"/>
                </a:solidFill>
                <a:latin typeface="Calibri" pitchFamily="34" charset="0"/>
                <a:ea typeface="Calibri" pitchFamily="34" charset="-122"/>
                <a:cs typeface="Calibri" pitchFamily="34" charset="-120"/>
              </a:rPr>
              <a:t>Remind of them of anti-retaliation and complaint procedure</a:t>
            </a:r>
            <a:endParaRPr lang="en-US" sz="1100" dirty="0"/>
          </a:p>
        </p:txBody>
      </p:sp>
      <p:sp>
        <p:nvSpPr>
          <p:cNvPr id="6" name="Text 4"/>
          <p:cNvSpPr/>
          <p:nvPr/>
        </p:nvSpPr>
        <p:spPr>
          <a:xfrm>
            <a:off x="3057610" y="1281511"/>
            <a:ext cx="2560320" cy="548640"/>
          </a:xfrm>
          <a:prstGeom prst="rect">
            <a:avLst/>
          </a:prstGeom>
          <a:noFill/>
          <a:ln/>
        </p:spPr>
        <p:txBody>
          <a:bodyPr wrap="square" rtlCol="0" anchor="ctr"/>
          <a:lstStyle/>
          <a:p>
            <a:pPr marL="0" indent="0" algn="ctr">
              <a:buNone/>
            </a:pPr>
            <a:r>
              <a:rPr lang="en-US" sz="1200" b="1" dirty="0">
                <a:solidFill>
                  <a:srgbClr val="2D1048"/>
                </a:solidFill>
                <a:latin typeface="Calibri" pitchFamily="34" charset="0"/>
                <a:ea typeface="Calibri" pitchFamily="34" charset="-122"/>
                <a:cs typeface="Calibri" pitchFamily="34" charset="-120"/>
              </a:rPr>
              <a:t>Corrective</a:t>
            </a:r>
            <a:endParaRPr lang="en-US" sz="1200" dirty="0"/>
          </a:p>
          <a:p>
            <a:pPr marL="0" indent="0" algn="ctr">
              <a:buNone/>
            </a:pPr>
            <a:r>
              <a:rPr lang="en-US" sz="1200" b="1" dirty="0">
                <a:solidFill>
                  <a:srgbClr val="2D1048"/>
                </a:solidFill>
                <a:latin typeface="Calibri" pitchFamily="34" charset="0"/>
                <a:ea typeface="Calibri" pitchFamily="34" charset="-122"/>
                <a:cs typeface="Calibri" pitchFamily="34" charset="-120"/>
              </a:rPr>
              <a:t>Action</a:t>
            </a:r>
            <a:endParaRPr lang="en-US" sz="1200" dirty="0"/>
          </a:p>
        </p:txBody>
      </p:sp>
      <p:sp>
        <p:nvSpPr>
          <p:cNvPr id="7" name="Text 5"/>
          <p:cNvSpPr/>
          <p:nvPr/>
        </p:nvSpPr>
        <p:spPr>
          <a:xfrm>
            <a:off x="3291840" y="1554480"/>
            <a:ext cx="2560320" cy="2286000"/>
          </a:xfrm>
          <a:prstGeom prst="rect">
            <a:avLst/>
          </a:prstGeom>
          <a:noFill/>
          <a:ln/>
        </p:spPr>
        <p:txBody>
          <a:bodyPr wrap="square" rtlCol="0" anchor="ctr"/>
          <a:lstStyle/>
          <a:p>
            <a:pPr marL="342900" indent="-342900">
              <a:spcAft>
                <a:spcPts val="300"/>
              </a:spcAft>
              <a:buSzPct val="100000"/>
              <a:buChar char="•"/>
            </a:pPr>
            <a:r>
              <a:rPr lang="en-US" sz="1100" dirty="0">
                <a:solidFill>
                  <a:srgbClr val="333333"/>
                </a:solidFill>
                <a:latin typeface="Calibri" pitchFamily="34" charset="0"/>
                <a:ea typeface="Calibri" pitchFamily="34" charset="-122"/>
                <a:cs typeface="Calibri" pitchFamily="34" charset="-120"/>
              </a:rPr>
              <a:t>Implement discipline</a:t>
            </a:r>
            <a:endParaRPr lang="en-US" sz="1100" dirty="0"/>
          </a:p>
          <a:p>
            <a:pPr marL="342900" indent="-342900">
              <a:spcAft>
                <a:spcPts val="300"/>
              </a:spcAft>
              <a:buSzPct val="100000"/>
              <a:buChar char="•"/>
            </a:pPr>
            <a:r>
              <a:rPr lang="en-US" sz="1100" dirty="0">
                <a:solidFill>
                  <a:srgbClr val="333333"/>
                </a:solidFill>
                <a:latin typeface="Calibri" pitchFamily="34" charset="0"/>
                <a:ea typeface="Calibri" pitchFamily="34" charset="-122"/>
                <a:cs typeface="Calibri" pitchFamily="34" charset="-120"/>
              </a:rPr>
              <a:t>Update HRIS</a:t>
            </a:r>
            <a:endParaRPr lang="en-US" sz="1100" dirty="0"/>
          </a:p>
          <a:p>
            <a:pPr marL="342900" indent="-342900">
              <a:spcAft>
                <a:spcPts val="300"/>
              </a:spcAft>
              <a:buSzPct val="100000"/>
              <a:buChar char="•"/>
            </a:pPr>
            <a:r>
              <a:rPr lang="en-US" sz="1100" dirty="0">
                <a:solidFill>
                  <a:srgbClr val="333333"/>
                </a:solidFill>
                <a:latin typeface="Calibri" pitchFamily="34" charset="0"/>
                <a:ea typeface="Calibri" pitchFamily="34" charset="-122"/>
                <a:cs typeface="Calibri" pitchFamily="34" charset="-120"/>
              </a:rPr>
              <a:t>Training / coaching</a:t>
            </a:r>
            <a:endParaRPr lang="en-US" sz="1100" dirty="0"/>
          </a:p>
          <a:p>
            <a:pPr marL="342900" indent="-342900">
              <a:spcAft>
                <a:spcPts val="300"/>
              </a:spcAft>
              <a:buSzPct val="100000"/>
              <a:buChar char="•"/>
            </a:pPr>
            <a:r>
              <a:rPr lang="en-US" sz="1100" dirty="0">
                <a:solidFill>
                  <a:srgbClr val="333333"/>
                </a:solidFill>
                <a:latin typeface="Calibri" pitchFamily="34" charset="0"/>
                <a:ea typeface="Calibri" pitchFamily="34" charset="-122"/>
                <a:cs typeface="Calibri" pitchFamily="34" charset="-120"/>
              </a:rPr>
              <a:t>Reassignment if needed</a:t>
            </a:r>
            <a:endParaRPr lang="en-US" sz="1100" dirty="0"/>
          </a:p>
          <a:p>
            <a:pPr marL="342900" indent="-342900">
              <a:spcAft>
                <a:spcPts val="300"/>
              </a:spcAft>
              <a:buSzPct val="100000"/>
              <a:buChar char="•"/>
            </a:pPr>
            <a:r>
              <a:rPr lang="en-US" sz="1100" dirty="0">
                <a:solidFill>
                  <a:srgbClr val="333333"/>
                </a:solidFill>
                <a:latin typeface="Calibri" pitchFamily="34" charset="0"/>
                <a:ea typeface="Calibri" pitchFamily="34" charset="-122"/>
                <a:cs typeface="Calibri" pitchFamily="34" charset="-120"/>
              </a:rPr>
              <a:t>Policy changes</a:t>
            </a:r>
            <a:endParaRPr lang="en-US" sz="1100" dirty="0"/>
          </a:p>
        </p:txBody>
      </p:sp>
      <p:sp>
        <p:nvSpPr>
          <p:cNvPr id="8" name="Text 6"/>
          <p:cNvSpPr/>
          <p:nvPr/>
        </p:nvSpPr>
        <p:spPr>
          <a:xfrm>
            <a:off x="5932790" y="1299529"/>
            <a:ext cx="2560320" cy="548640"/>
          </a:xfrm>
          <a:prstGeom prst="rect">
            <a:avLst/>
          </a:prstGeom>
          <a:noFill/>
          <a:ln/>
        </p:spPr>
        <p:txBody>
          <a:bodyPr wrap="square" rtlCol="0" anchor="ctr"/>
          <a:lstStyle/>
          <a:p>
            <a:pPr marL="0" indent="0" algn="ctr">
              <a:buNone/>
            </a:pPr>
            <a:r>
              <a:rPr lang="en-US" sz="1200" b="1" dirty="0">
                <a:solidFill>
                  <a:srgbClr val="2D1048"/>
                </a:solidFill>
                <a:latin typeface="Calibri" pitchFamily="34" charset="0"/>
                <a:ea typeface="Calibri" pitchFamily="34" charset="-122"/>
                <a:cs typeface="Calibri" pitchFamily="34" charset="-120"/>
              </a:rPr>
              <a:t>Monitor &amp;</a:t>
            </a:r>
            <a:endParaRPr lang="en-US" sz="1200" dirty="0"/>
          </a:p>
          <a:p>
            <a:pPr marL="0" indent="0" algn="ctr">
              <a:buNone/>
            </a:pPr>
            <a:r>
              <a:rPr lang="en-US" sz="1200" b="1" dirty="0">
                <a:solidFill>
                  <a:srgbClr val="2D1048"/>
                </a:solidFill>
                <a:latin typeface="Calibri" pitchFamily="34" charset="0"/>
                <a:ea typeface="Calibri" pitchFamily="34" charset="-122"/>
                <a:cs typeface="Calibri" pitchFamily="34" charset="-120"/>
              </a:rPr>
              <a:t>Prevent</a:t>
            </a:r>
            <a:endParaRPr lang="en-US" sz="1200" dirty="0"/>
          </a:p>
        </p:txBody>
      </p:sp>
      <p:sp>
        <p:nvSpPr>
          <p:cNvPr id="9" name="Text 7"/>
          <p:cNvSpPr/>
          <p:nvPr/>
        </p:nvSpPr>
        <p:spPr>
          <a:xfrm>
            <a:off x="6126480" y="1554480"/>
            <a:ext cx="2560320" cy="2286000"/>
          </a:xfrm>
          <a:prstGeom prst="rect">
            <a:avLst/>
          </a:prstGeom>
          <a:noFill/>
          <a:ln/>
        </p:spPr>
        <p:txBody>
          <a:bodyPr wrap="square" rtlCol="0" anchor="ctr"/>
          <a:lstStyle/>
          <a:p>
            <a:pPr marL="342900" indent="-342900">
              <a:spcAft>
                <a:spcPts val="300"/>
              </a:spcAft>
              <a:buSzPct val="100000"/>
              <a:buChar char="•"/>
            </a:pPr>
            <a:r>
              <a:rPr lang="en-US" sz="1100" dirty="0">
                <a:solidFill>
                  <a:srgbClr val="333333"/>
                </a:solidFill>
                <a:latin typeface="Calibri" pitchFamily="34" charset="0"/>
                <a:ea typeface="Calibri" pitchFamily="34" charset="-122"/>
                <a:cs typeface="Calibri" pitchFamily="34" charset="-120"/>
              </a:rPr>
              <a:t>Monitor non-retaliation</a:t>
            </a:r>
            <a:endParaRPr lang="en-US" sz="1100" dirty="0"/>
          </a:p>
          <a:p>
            <a:pPr marL="342900" indent="-342900">
              <a:spcAft>
                <a:spcPts val="300"/>
              </a:spcAft>
              <a:buSzPct val="100000"/>
              <a:buChar char="•"/>
            </a:pPr>
            <a:r>
              <a:rPr lang="en-US" sz="1100" dirty="0">
                <a:solidFill>
                  <a:srgbClr val="333333"/>
                </a:solidFill>
                <a:latin typeface="Calibri" pitchFamily="34" charset="0"/>
                <a:ea typeface="Calibri" pitchFamily="34" charset="-122"/>
                <a:cs typeface="Calibri" pitchFamily="34" charset="-120"/>
              </a:rPr>
              <a:t>Check in with parties</a:t>
            </a:r>
            <a:endParaRPr lang="en-US" sz="1100" dirty="0"/>
          </a:p>
          <a:p>
            <a:pPr marL="342900" indent="-342900">
              <a:spcAft>
                <a:spcPts val="300"/>
              </a:spcAft>
              <a:buSzPct val="100000"/>
              <a:buChar char="•"/>
            </a:pPr>
            <a:r>
              <a:rPr lang="en-US" sz="1100" dirty="0">
                <a:solidFill>
                  <a:srgbClr val="333333"/>
                </a:solidFill>
                <a:latin typeface="Calibri" pitchFamily="34" charset="0"/>
                <a:ea typeface="Calibri" pitchFamily="34" charset="-122"/>
                <a:cs typeface="Calibri" pitchFamily="34" charset="-120"/>
              </a:rPr>
              <a:t>Address other issues found</a:t>
            </a:r>
            <a:endParaRPr lang="en-US" sz="1100" dirty="0"/>
          </a:p>
          <a:p>
            <a:pPr marL="342900" indent="-342900">
              <a:spcAft>
                <a:spcPts val="300"/>
              </a:spcAft>
              <a:buSzPct val="100000"/>
              <a:buChar char="•"/>
            </a:pPr>
            <a:r>
              <a:rPr lang="en-US" sz="1100" dirty="0">
                <a:solidFill>
                  <a:srgbClr val="333333"/>
                </a:solidFill>
                <a:latin typeface="Calibri" pitchFamily="34" charset="0"/>
                <a:ea typeface="Calibri" pitchFamily="34" charset="-122"/>
                <a:cs typeface="Calibri" pitchFamily="34" charset="-120"/>
              </a:rPr>
              <a:t>Re-open if new facts arise</a:t>
            </a:r>
            <a:endParaRPr lang="en-US" sz="1100" dirty="0"/>
          </a:p>
          <a:p>
            <a:pPr marL="342900" indent="-342900">
              <a:spcAft>
                <a:spcPts val="300"/>
              </a:spcAft>
              <a:buSzPct val="100000"/>
              <a:buChar char="•"/>
            </a:pPr>
            <a:r>
              <a:rPr lang="en-US" sz="1100" dirty="0">
                <a:solidFill>
                  <a:srgbClr val="333333"/>
                </a:solidFill>
                <a:latin typeface="Calibri" pitchFamily="34" charset="0"/>
                <a:ea typeface="Calibri" pitchFamily="34" charset="-122"/>
                <a:cs typeface="Calibri" pitchFamily="34" charset="-120"/>
              </a:rPr>
              <a:t>Document everything</a:t>
            </a:r>
            <a:endParaRPr lang="en-US" sz="1100" dirty="0"/>
          </a:p>
        </p:txBody>
      </p:sp>
      <p:sp>
        <p:nvSpPr>
          <p:cNvPr id="10" name="Text 8"/>
          <p:cNvSpPr/>
          <p:nvPr/>
        </p:nvSpPr>
        <p:spPr>
          <a:xfrm>
            <a:off x="457200" y="4754880"/>
            <a:ext cx="7315200" cy="274320"/>
          </a:xfrm>
          <a:prstGeom prst="rect">
            <a:avLst/>
          </a:prstGeom>
          <a:noFill/>
          <a:ln/>
        </p:spPr>
        <p:txBody>
          <a:bodyPr wrap="square" rtlCol="0" anchor="ctr"/>
          <a:lstStyle/>
          <a:p>
            <a:pPr marL="0" indent="0">
              <a:buNone/>
            </a:pPr>
            <a:r>
              <a:rPr lang="en-US" sz="800" dirty="0">
                <a:solidFill>
                  <a:srgbClr val="999999"/>
                </a:solidFill>
                <a:latin typeface="Calibri" pitchFamily="34" charset="0"/>
                <a:ea typeface="Calibri" pitchFamily="34" charset="-122"/>
                <a:cs typeface="Calibri" pitchFamily="34" charset="-120"/>
              </a:rPr>
              <a:t>Jackson Lewis P.C. </a:t>
            </a:r>
            <a:endParaRPr lang="en-US" sz="800" dirty="0"/>
          </a:p>
        </p:txBody>
      </p:sp>
      <p:sp>
        <p:nvSpPr>
          <p:cNvPr id="11" name="Text 9"/>
          <p:cNvSpPr/>
          <p:nvPr/>
        </p:nvSpPr>
        <p:spPr>
          <a:xfrm>
            <a:off x="8412480" y="4754880"/>
            <a:ext cx="457200" cy="274320"/>
          </a:xfrm>
          <a:prstGeom prst="rect">
            <a:avLst/>
          </a:prstGeom>
          <a:noFill/>
          <a:ln/>
        </p:spPr>
        <p:txBody>
          <a:bodyPr wrap="square" rtlCol="0" anchor="ctr"/>
          <a:lstStyle/>
          <a:p>
            <a:pPr marL="0" indent="0" algn="r">
              <a:buNone/>
            </a:pPr>
            <a:r>
              <a:rPr lang="en-US" sz="800" dirty="0">
                <a:solidFill>
                  <a:srgbClr val="999999"/>
                </a:solidFill>
                <a:latin typeface="Calibri" pitchFamily="34" charset="0"/>
                <a:ea typeface="Calibri" pitchFamily="34" charset="-122"/>
                <a:cs typeface="Calibri" pitchFamily="34" charset="-120"/>
              </a:rPr>
              <a:t>35</a:t>
            </a:r>
            <a:endParaRPr lang="en-US" sz="8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9144000" cy="73152"/>
          </a:xfrm>
          <a:prstGeom prst="rect">
            <a:avLst/>
          </a:prstGeom>
          <a:solidFill>
            <a:srgbClr val="2D1048"/>
          </a:solidFill>
          <a:ln/>
        </p:spPr>
        <p:txBody>
          <a:bodyPr/>
          <a:lstStyle/>
          <a:p>
            <a:endParaRPr lang="en-US" dirty="0"/>
          </a:p>
        </p:txBody>
      </p:sp>
      <p:sp>
        <p:nvSpPr>
          <p:cNvPr id="3" name="Text 1"/>
          <p:cNvSpPr/>
          <p:nvPr/>
        </p:nvSpPr>
        <p:spPr>
          <a:xfrm>
            <a:off x="457200" y="137160"/>
            <a:ext cx="8229600" cy="457200"/>
          </a:xfrm>
          <a:prstGeom prst="rect">
            <a:avLst/>
          </a:prstGeom>
          <a:noFill/>
          <a:ln/>
        </p:spPr>
        <p:txBody>
          <a:bodyPr wrap="square" rtlCol="0" anchor="ctr"/>
          <a:lstStyle/>
          <a:p>
            <a:pPr marL="0" indent="0">
              <a:buNone/>
            </a:pPr>
            <a:r>
              <a:rPr lang="en-US" sz="2200" b="1" dirty="0">
                <a:solidFill>
                  <a:srgbClr val="2D1048"/>
                </a:solidFill>
                <a:latin typeface="Georgia" pitchFamily="34" charset="0"/>
                <a:ea typeface="Georgia" pitchFamily="34" charset="-122"/>
                <a:cs typeface="Georgia" pitchFamily="34" charset="-120"/>
              </a:rPr>
              <a:t>Key Takeaways: A Defensible Investigation</a:t>
            </a:r>
            <a:endParaRPr lang="en-US" sz="2200" dirty="0"/>
          </a:p>
        </p:txBody>
      </p:sp>
      <p:sp>
        <p:nvSpPr>
          <p:cNvPr id="4" name="Shape 2"/>
          <p:cNvSpPr/>
          <p:nvPr/>
        </p:nvSpPr>
        <p:spPr>
          <a:xfrm>
            <a:off x="457200" y="640080"/>
            <a:ext cx="8229600" cy="457200"/>
          </a:xfrm>
          <a:prstGeom prst="roundRect">
            <a:avLst>
              <a:gd name="adj" fmla="val 10000"/>
            </a:avLst>
          </a:prstGeom>
          <a:solidFill>
            <a:srgbClr val="1A0A2E"/>
          </a:solidFill>
          <a:ln/>
        </p:spPr>
        <p:txBody>
          <a:bodyPr/>
          <a:lstStyle/>
          <a:p>
            <a:endParaRPr lang="en-US" dirty="0"/>
          </a:p>
        </p:txBody>
      </p:sp>
      <p:sp>
        <p:nvSpPr>
          <p:cNvPr id="5" name="Text 3"/>
          <p:cNvSpPr/>
          <p:nvPr/>
        </p:nvSpPr>
        <p:spPr>
          <a:xfrm>
            <a:off x="640080" y="640080"/>
            <a:ext cx="7863840" cy="457200"/>
          </a:xfrm>
          <a:prstGeom prst="rect">
            <a:avLst/>
          </a:prstGeom>
          <a:noFill/>
          <a:ln/>
        </p:spPr>
        <p:txBody>
          <a:bodyPr wrap="square" rtlCol="0" anchor="ctr"/>
          <a:lstStyle/>
          <a:p>
            <a:pPr marL="0" indent="0" algn="ctr">
              <a:buNone/>
            </a:pPr>
            <a:r>
              <a:rPr lang="en-US" sz="1400" b="1" i="1" dirty="0">
                <a:solidFill>
                  <a:srgbClr val="FFFFFF"/>
                </a:solidFill>
                <a:latin typeface="Calibri" pitchFamily="34" charset="0"/>
                <a:ea typeface="Calibri" pitchFamily="34" charset="-122"/>
                <a:cs typeface="Calibri" pitchFamily="34" charset="-120"/>
              </a:rPr>
              <a:t>The ultimate test: Could someone unfamiliar with the matter understand what was reported, what the company did, and why it reached its conclusions?</a:t>
            </a:r>
            <a:endParaRPr lang="en-US" sz="1400" b="1" dirty="0"/>
          </a:p>
        </p:txBody>
      </p:sp>
      <p:sp>
        <p:nvSpPr>
          <p:cNvPr id="6" name="Shape 4"/>
          <p:cNvSpPr/>
          <p:nvPr/>
        </p:nvSpPr>
        <p:spPr>
          <a:xfrm>
            <a:off x="457200" y="1234440"/>
            <a:ext cx="4023360" cy="1554480"/>
          </a:xfrm>
          <a:prstGeom prst="roundRect">
            <a:avLst>
              <a:gd name="adj" fmla="val 2941"/>
            </a:avLst>
          </a:prstGeom>
          <a:solidFill>
            <a:srgbClr val="F5F5F5"/>
          </a:solidFill>
          <a:ln/>
        </p:spPr>
        <p:txBody>
          <a:bodyPr/>
          <a:lstStyle/>
          <a:p>
            <a:endParaRPr lang="en-US" dirty="0"/>
          </a:p>
        </p:txBody>
      </p:sp>
      <p:sp>
        <p:nvSpPr>
          <p:cNvPr id="7" name="Shape 5"/>
          <p:cNvSpPr/>
          <p:nvPr/>
        </p:nvSpPr>
        <p:spPr>
          <a:xfrm>
            <a:off x="457200" y="1234440"/>
            <a:ext cx="4023360" cy="274320"/>
          </a:xfrm>
          <a:prstGeom prst="rect">
            <a:avLst/>
          </a:prstGeom>
          <a:solidFill>
            <a:srgbClr val="2D1048"/>
          </a:solidFill>
          <a:ln/>
        </p:spPr>
        <p:txBody>
          <a:bodyPr/>
          <a:lstStyle/>
          <a:p>
            <a:endParaRPr lang="en-US" dirty="0"/>
          </a:p>
        </p:txBody>
      </p:sp>
      <p:sp>
        <p:nvSpPr>
          <p:cNvPr id="8" name="Text 6"/>
          <p:cNvSpPr/>
          <p:nvPr/>
        </p:nvSpPr>
        <p:spPr>
          <a:xfrm>
            <a:off x="594360" y="1234440"/>
            <a:ext cx="3749040" cy="274320"/>
          </a:xfrm>
          <a:prstGeom prst="rect">
            <a:avLst/>
          </a:prstGeom>
          <a:noFill/>
          <a:ln/>
        </p:spPr>
        <p:txBody>
          <a:bodyPr wrap="square" rtlCol="0" anchor="ctr"/>
          <a:lstStyle/>
          <a:p>
            <a:pPr marL="0" indent="0">
              <a:buNone/>
            </a:pPr>
            <a:r>
              <a:rPr lang="en-US" sz="1000" b="1" dirty="0">
                <a:solidFill>
                  <a:srgbClr val="D4A84B"/>
                </a:solidFill>
                <a:latin typeface="Calibri" pitchFamily="34" charset="0"/>
                <a:ea typeface="Calibri" pitchFamily="34" charset="-122"/>
                <a:cs typeface="Calibri" pitchFamily="34" charset="-120"/>
              </a:rPr>
              <a:t>RESPOND</a:t>
            </a:r>
            <a:endParaRPr lang="en-US" sz="1000" dirty="0"/>
          </a:p>
        </p:txBody>
      </p:sp>
      <p:sp>
        <p:nvSpPr>
          <p:cNvPr id="9" name="Text 7"/>
          <p:cNvSpPr/>
          <p:nvPr/>
        </p:nvSpPr>
        <p:spPr>
          <a:xfrm>
            <a:off x="594360" y="1554480"/>
            <a:ext cx="3749040" cy="1170432"/>
          </a:xfrm>
          <a:prstGeom prst="rect">
            <a:avLst/>
          </a:prstGeom>
          <a:noFill/>
          <a:ln/>
        </p:spPr>
        <p:txBody>
          <a:bodyPr wrap="square" rtlCol="0" anchor="t"/>
          <a:lstStyle/>
          <a:p>
            <a:pPr marL="342900" indent="-342900">
              <a:spcAft>
                <a:spcPts val="200"/>
              </a:spcAft>
              <a:buSzPct val="100000"/>
              <a:buChar char="•"/>
            </a:pPr>
            <a:r>
              <a:rPr lang="en-US" sz="900" dirty="0">
                <a:solidFill>
                  <a:srgbClr val="333333"/>
                </a:solidFill>
                <a:latin typeface="Calibri" pitchFamily="34" charset="0"/>
                <a:ea typeface="Calibri" pitchFamily="34" charset="-122"/>
                <a:cs typeface="Calibri" pitchFamily="34" charset="-120"/>
              </a:rPr>
              <a:t>Take concerns seriously, even when they are informal or do not use policy language.</a:t>
            </a:r>
            <a:endParaRPr lang="en-US" sz="900" dirty="0"/>
          </a:p>
          <a:p>
            <a:pPr marL="342900" indent="-342900">
              <a:spcAft>
                <a:spcPts val="200"/>
              </a:spcAft>
              <a:buSzPct val="100000"/>
              <a:buChar char="•"/>
            </a:pPr>
            <a:r>
              <a:rPr lang="en-US" sz="900" dirty="0">
                <a:solidFill>
                  <a:srgbClr val="333333"/>
                </a:solidFill>
                <a:latin typeface="Calibri" pitchFamily="34" charset="0"/>
                <a:ea typeface="Calibri" pitchFamily="34" charset="-122"/>
                <a:cs typeface="Calibri" pitchFamily="34" charset="-120"/>
              </a:rPr>
              <a:t>Act promptly, preserve relevant information, and address immediate workplace needs.</a:t>
            </a:r>
            <a:endParaRPr lang="en-US" sz="900" dirty="0"/>
          </a:p>
          <a:p>
            <a:pPr marL="342900" indent="-342900">
              <a:spcAft>
                <a:spcPts val="200"/>
              </a:spcAft>
              <a:buSzPct val="100000"/>
              <a:buChar char="•"/>
            </a:pPr>
            <a:r>
              <a:rPr lang="en-US" sz="900" dirty="0">
                <a:solidFill>
                  <a:srgbClr val="333333"/>
                </a:solidFill>
                <a:latin typeface="Calibri" pitchFamily="34" charset="0"/>
                <a:ea typeface="Calibri" pitchFamily="34" charset="-122"/>
                <a:cs typeface="Calibri" pitchFamily="34" charset="-120"/>
              </a:rPr>
              <a:t>Reinforce non-retaliation from the beginning—and monitor it throughout.</a:t>
            </a:r>
            <a:endParaRPr lang="en-US" sz="900" dirty="0"/>
          </a:p>
        </p:txBody>
      </p:sp>
      <p:sp>
        <p:nvSpPr>
          <p:cNvPr id="10" name="Shape 8"/>
          <p:cNvSpPr/>
          <p:nvPr/>
        </p:nvSpPr>
        <p:spPr>
          <a:xfrm>
            <a:off x="4663440" y="1234440"/>
            <a:ext cx="4023360" cy="1554480"/>
          </a:xfrm>
          <a:prstGeom prst="roundRect">
            <a:avLst>
              <a:gd name="adj" fmla="val 2941"/>
            </a:avLst>
          </a:prstGeom>
          <a:solidFill>
            <a:srgbClr val="F5F5F5"/>
          </a:solidFill>
          <a:ln/>
        </p:spPr>
        <p:txBody>
          <a:bodyPr/>
          <a:lstStyle/>
          <a:p>
            <a:endParaRPr lang="en-US" dirty="0"/>
          </a:p>
        </p:txBody>
      </p:sp>
      <p:sp>
        <p:nvSpPr>
          <p:cNvPr id="11" name="Shape 9"/>
          <p:cNvSpPr/>
          <p:nvPr/>
        </p:nvSpPr>
        <p:spPr>
          <a:xfrm>
            <a:off x="4663440" y="1234440"/>
            <a:ext cx="4023360" cy="274320"/>
          </a:xfrm>
          <a:prstGeom prst="rect">
            <a:avLst/>
          </a:prstGeom>
          <a:solidFill>
            <a:srgbClr val="2D1048"/>
          </a:solidFill>
          <a:ln/>
        </p:spPr>
        <p:txBody>
          <a:bodyPr/>
          <a:lstStyle/>
          <a:p>
            <a:endParaRPr lang="en-US" dirty="0"/>
          </a:p>
        </p:txBody>
      </p:sp>
      <p:sp>
        <p:nvSpPr>
          <p:cNvPr id="12" name="Text 10"/>
          <p:cNvSpPr/>
          <p:nvPr/>
        </p:nvSpPr>
        <p:spPr>
          <a:xfrm>
            <a:off x="4800600" y="1234440"/>
            <a:ext cx="3749040" cy="274320"/>
          </a:xfrm>
          <a:prstGeom prst="rect">
            <a:avLst/>
          </a:prstGeom>
          <a:noFill/>
          <a:ln/>
        </p:spPr>
        <p:txBody>
          <a:bodyPr wrap="square" rtlCol="0" anchor="ctr"/>
          <a:lstStyle/>
          <a:p>
            <a:pPr marL="0" indent="0">
              <a:buNone/>
            </a:pPr>
            <a:r>
              <a:rPr lang="en-US" sz="1000" b="1" dirty="0">
                <a:solidFill>
                  <a:srgbClr val="D4A84B"/>
                </a:solidFill>
                <a:latin typeface="Calibri" pitchFamily="34" charset="0"/>
                <a:ea typeface="Calibri" pitchFamily="34" charset="-122"/>
                <a:cs typeface="Calibri" pitchFamily="34" charset="-120"/>
              </a:rPr>
              <a:t>PLAN</a:t>
            </a:r>
            <a:endParaRPr lang="en-US" sz="1000" dirty="0"/>
          </a:p>
        </p:txBody>
      </p:sp>
      <p:sp>
        <p:nvSpPr>
          <p:cNvPr id="13" name="Text 11"/>
          <p:cNvSpPr/>
          <p:nvPr/>
        </p:nvSpPr>
        <p:spPr>
          <a:xfrm>
            <a:off x="4800600" y="1554480"/>
            <a:ext cx="3749040" cy="1170432"/>
          </a:xfrm>
          <a:prstGeom prst="rect">
            <a:avLst/>
          </a:prstGeom>
          <a:noFill/>
          <a:ln/>
        </p:spPr>
        <p:txBody>
          <a:bodyPr wrap="square" rtlCol="0" anchor="t"/>
          <a:lstStyle/>
          <a:p>
            <a:pPr marL="342900" indent="-342900">
              <a:spcAft>
                <a:spcPts val="200"/>
              </a:spcAft>
              <a:buSzPct val="100000"/>
              <a:buChar char="•"/>
            </a:pPr>
            <a:r>
              <a:rPr lang="en-US" sz="900" dirty="0">
                <a:solidFill>
                  <a:srgbClr val="333333"/>
                </a:solidFill>
                <a:latin typeface="Calibri" pitchFamily="34" charset="0"/>
                <a:ea typeface="Calibri" pitchFamily="34" charset="-122"/>
                <a:cs typeface="Calibri" pitchFamily="34" charset="-120"/>
              </a:rPr>
              <a:t>Use the Employee Handbook and Code of Conduct as the standard.</a:t>
            </a:r>
            <a:endParaRPr lang="en-US" sz="900" dirty="0"/>
          </a:p>
          <a:p>
            <a:pPr marL="342900" indent="-342900">
              <a:spcAft>
                <a:spcPts val="200"/>
              </a:spcAft>
              <a:buSzPct val="100000"/>
              <a:buChar char="•"/>
            </a:pPr>
            <a:r>
              <a:rPr lang="en-US" sz="900" dirty="0">
                <a:solidFill>
                  <a:srgbClr val="333333"/>
                </a:solidFill>
                <a:latin typeface="Calibri" pitchFamily="34" charset="0"/>
                <a:ea typeface="Calibri" pitchFamily="34" charset="-122"/>
                <a:cs typeface="Calibri" pitchFamily="34" charset="-120"/>
              </a:rPr>
              <a:t>Identify the right investigator, witnesses, documents, timeframe, and reporting path.</a:t>
            </a:r>
            <a:endParaRPr lang="en-US" sz="900" dirty="0"/>
          </a:p>
          <a:p>
            <a:pPr marL="342900" indent="-342900">
              <a:spcAft>
                <a:spcPts val="200"/>
              </a:spcAft>
              <a:buSzPct val="100000"/>
              <a:buChar char="•"/>
            </a:pPr>
            <a:r>
              <a:rPr lang="en-US" sz="900" dirty="0">
                <a:solidFill>
                  <a:srgbClr val="333333"/>
                </a:solidFill>
                <a:latin typeface="Calibri" pitchFamily="34" charset="0"/>
                <a:ea typeface="Calibri" pitchFamily="34" charset="-122"/>
                <a:cs typeface="Calibri" pitchFamily="34" charset="-120"/>
              </a:rPr>
              <a:t>Keep the scope focused, but follow relevant facts when they reveal new concerns.</a:t>
            </a:r>
            <a:endParaRPr lang="en-US" sz="900" dirty="0"/>
          </a:p>
        </p:txBody>
      </p:sp>
      <p:sp>
        <p:nvSpPr>
          <p:cNvPr id="14" name="Shape 12"/>
          <p:cNvSpPr/>
          <p:nvPr/>
        </p:nvSpPr>
        <p:spPr>
          <a:xfrm>
            <a:off x="457200" y="2926080"/>
            <a:ext cx="4023360" cy="1554480"/>
          </a:xfrm>
          <a:prstGeom prst="roundRect">
            <a:avLst>
              <a:gd name="adj" fmla="val 2941"/>
            </a:avLst>
          </a:prstGeom>
          <a:solidFill>
            <a:srgbClr val="F5F5F5"/>
          </a:solidFill>
          <a:ln/>
        </p:spPr>
        <p:txBody>
          <a:bodyPr/>
          <a:lstStyle/>
          <a:p>
            <a:endParaRPr lang="en-US" dirty="0"/>
          </a:p>
        </p:txBody>
      </p:sp>
      <p:sp>
        <p:nvSpPr>
          <p:cNvPr id="15" name="Shape 13"/>
          <p:cNvSpPr/>
          <p:nvPr/>
        </p:nvSpPr>
        <p:spPr>
          <a:xfrm>
            <a:off x="457200" y="2926080"/>
            <a:ext cx="4023360" cy="274320"/>
          </a:xfrm>
          <a:prstGeom prst="rect">
            <a:avLst/>
          </a:prstGeom>
          <a:solidFill>
            <a:srgbClr val="2D1048"/>
          </a:solidFill>
          <a:ln/>
        </p:spPr>
        <p:txBody>
          <a:bodyPr/>
          <a:lstStyle/>
          <a:p>
            <a:endParaRPr lang="en-US" dirty="0"/>
          </a:p>
        </p:txBody>
      </p:sp>
      <p:sp>
        <p:nvSpPr>
          <p:cNvPr id="16" name="Text 14"/>
          <p:cNvSpPr/>
          <p:nvPr/>
        </p:nvSpPr>
        <p:spPr>
          <a:xfrm>
            <a:off x="594360" y="2926080"/>
            <a:ext cx="3749040" cy="274320"/>
          </a:xfrm>
          <a:prstGeom prst="rect">
            <a:avLst/>
          </a:prstGeom>
          <a:noFill/>
          <a:ln/>
        </p:spPr>
        <p:txBody>
          <a:bodyPr wrap="square" rtlCol="0" anchor="ctr"/>
          <a:lstStyle/>
          <a:p>
            <a:pPr marL="0" indent="0">
              <a:buNone/>
            </a:pPr>
            <a:r>
              <a:rPr lang="en-US" sz="1000" b="1" dirty="0">
                <a:solidFill>
                  <a:srgbClr val="D4A84B"/>
                </a:solidFill>
                <a:latin typeface="Calibri" pitchFamily="34" charset="0"/>
                <a:ea typeface="Calibri" pitchFamily="34" charset="-122"/>
                <a:cs typeface="Calibri" pitchFamily="34" charset="-120"/>
              </a:rPr>
              <a:t>INVESTIGATE</a:t>
            </a:r>
            <a:endParaRPr lang="en-US" sz="1000" dirty="0"/>
          </a:p>
        </p:txBody>
      </p:sp>
      <p:sp>
        <p:nvSpPr>
          <p:cNvPr id="17" name="Text 15"/>
          <p:cNvSpPr/>
          <p:nvPr/>
        </p:nvSpPr>
        <p:spPr>
          <a:xfrm>
            <a:off x="594360" y="3246120"/>
            <a:ext cx="3749040" cy="1170432"/>
          </a:xfrm>
          <a:prstGeom prst="rect">
            <a:avLst/>
          </a:prstGeom>
          <a:noFill/>
          <a:ln/>
        </p:spPr>
        <p:txBody>
          <a:bodyPr wrap="square" rtlCol="0" anchor="t"/>
          <a:lstStyle/>
          <a:p>
            <a:pPr marL="342900" indent="-342900">
              <a:spcAft>
                <a:spcPts val="200"/>
              </a:spcAft>
              <a:buSzPct val="100000"/>
              <a:buChar char="•"/>
            </a:pPr>
            <a:r>
              <a:rPr lang="en-US" sz="900" dirty="0">
                <a:solidFill>
                  <a:srgbClr val="333333"/>
                </a:solidFill>
                <a:latin typeface="Calibri" pitchFamily="34" charset="0"/>
                <a:ea typeface="Calibri" pitchFamily="34" charset="-122"/>
                <a:cs typeface="Calibri" pitchFamily="34" charset="-120"/>
              </a:rPr>
              <a:t>Begin interviews with clear admonitions and, when appropriate, an Upjohn warning.</a:t>
            </a:r>
            <a:endParaRPr lang="en-US" sz="900" dirty="0"/>
          </a:p>
          <a:p>
            <a:pPr marL="342900" indent="-342900">
              <a:spcAft>
                <a:spcPts val="200"/>
              </a:spcAft>
              <a:buSzPct val="100000"/>
              <a:buChar char="•"/>
            </a:pPr>
            <a:r>
              <a:rPr lang="en-US" sz="900" dirty="0">
                <a:solidFill>
                  <a:srgbClr val="333333"/>
                </a:solidFill>
                <a:latin typeface="Calibri" pitchFamily="34" charset="0"/>
                <a:ea typeface="Calibri" pitchFamily="34" charset="-122"/>
                <a:cs typeface="Calibri" pitchFamily="34" charset="-120"/>
              </a:rPr>
              <a:t>Start with open-ended questions before addressing specific allegations and inconsistencies.</a:t>
            </a:r>
            <a:endParaRPr lang="en-US" sz="900" dirty="0"/>
          </a:p>
          <a:p>
            <a:pPr marL="342900" indent="-342900">
              <a:spcAft>
                <a:spcPts val="200"/>
              </a:spcAft>
              <a:buSzPct val="100000"/>
              <a:buChar char="•"/>
            </a:pPr>
            <a:r>
              <a:rPr lang="en-US" sz="900" dirty="0">
                <a:solidFill>
                  <a:srgbClr val="333333"/>
                </a:solidFill>
                <a:latin typeface="Calibri" pitchFamily="34" charset="0"/>
                <a:ea typeface="Calibri" pitchFamily="34" charset="-122"/>
                <a:cs typeface="Calibri" pitchFamily="34" charset="-120"/>
              </a:rPr>
              <a:t>Remain neutral, test each account, and separate facts from assumptions and opinions.</a:t>
            </a:r>
            <a:endParaRPr lang="en-US" sz="900" dirty="0"/>
          </a:p>
        </p:txBody>
      </p:sp>
      <p:sp>
        <p:nvSpPr>
          <p:cNvPr id="18" name="Shape 16"/>
          <p:cNvSpPr/>
          <p:nvPr/>
        </p:nvSpPr>
        <p:spPr>
          <a:xfrm>
            <a:off x="4663440" y="2926080"/>
            <a:ext cx="4023360" cy="1554480"/>
          </a:xfrm>
          <a:prstGeom prst="roundRect">
            <a:avLst>
              <a:gd name="adj" fmla="val 2941"/>
            </a:avLst>
          </a:prstGeom>
          <a:solidFill>
            <a:srgbClr val="F5F5F5"/>
          </a:solidFill>
          <a:ln/>
        </p:spPr>
        <p:txBody>
          <a:bodyPr/>
          <a:lstStyle/>
          <a:p>
            <a:endParaRPr lang="en-US" dirty="0"/>
          </a:p>
        </p:txBody>
      </p:sp>
      <p:sp>
        <p:nvSpPr>
          <p:cNvPr id="19" name="Shape 17"/>
          <p:cNvSpPr/>
          <p:nvPr/>
        </p:nvSpPr>
        <p:spPr>
          <a:xfrm>
            <a:off x="4663440" y="2926080"/>
            <a:ext cx="4023360" cy="274320"/>
          </a:xfrm>
          <a:prstGeom prst="rect">
            <a:avLst/>
          </a:prstGeom>
          <a:solidFill>
            <a:srgbClr val="2D1048"/>
          </a:solidFill>
          <a:ln/>
        </p:spPr>
        <p:txBody>
          <a:bodyPr/>
          <a:lstStyle/>
          <a:p>
            <a:endParaRPr lang="en-US" dirty="0"/>
          </a:p>
        </p:txBody>
      </p:sp>
      <p:sp>
        <p:nvSpPr>
          <p:cNvPr id="20" name="Text 18"/>
          <p:cNvSpPr/>
          <p:nvPr/>
        </p:nvSpPr>
        <p:spPr>
          <a:xfrm>
            <a:off x="4800600" y="2926080"/>
            <a:ext cx="3749040" cy="274320"/>
          </a:xfrm>
          <a:prstGeom prst="rect">
            <a:avLst/>
          </a:prstGeom>
          <a:noFill/>
          <a:ln/>
        </p:spPr>
        <p:txBody>
          <a:bodyPr wrap="square" rtlCol="0" anchor="ctr"/>
          <a:lstStyle/>
          <a:p>
            <a:pPr marL="0" indent="0">
              <a:buNone/>
            </a:pPr>
            <a:r>
              <a:rPr lang="en-US" sz="1000" b="1" dirty="0">
                <a:solidFill>
                  <a:srgbClr val="D4A84B"/>
                </a:solidFill>
                <a:latin typeface="Calibri" pitchFamily="34" charset="0"/>
                <a:ea typeface="Calibri" pitchFamily="34" charset="-122"/>
                <a:cs typeface="Calibri" pitchFamily="34" charset="-120"/>
              </a:rPr>
              <a:t>CONCLUDE</a:t>
            </a:r>
            <a:endParaRPr lang="en-US" sz="1000" dirty="0"/>
          </a:p>
        </p:txBody>
      </p:sp>
      <p:sp>
        <p:nvSpPr>
          <p:cNvPr id="21" name="Text 19"/>
          <p:cNvSpPr/>
          <p:nvPr/>
        </p:nvSpPr>
        <p:spPr>
          <a:xfrm>
            <a:off x="4800600" y="3246120"/>
            <a:ext cx="3749040" cy="1170432"/>
          </a:xfrm>
          <a:prstGeom prst="rect">
            <a:avLst/>
          </a:prstGeom>
          <a:noFill/>
          <a:ln/>
        </p:spPr>
        <p:txBody>
          <a:bodyPr wrap="square" rtlCol="0" anchor="t"/>
          <a:lstStyle/>
          <a:p>
            <a:pPr marL="342900" indent="-342900">
              <a:spcAft>
                <a:spcPts val="200"/>
              </a:spcAft>
              <a:buSzPct val="100000"/>
              <a:buChar char="•"/>
            </a:pPr>
            <a:r>
              <a:rPr lang="en-US" sz="900" dirty="0">
                <a:solidFill>
                  <a:srgbClr val="333333"/>
                </a:solidFill>
                <a:latin typeface="Calibri" pitchFamily="34" charset="0"/>
                <a:ea typeface="Calibri" pitchFamily="34" charset="-122"/>
                <a:cs typeface="Calibri" pitchFamily="34" charset="-120"/>
              </a:rPr>
              <a:t>Address every allegation and explain how the evidence supports each finding.</a:t>
            </a:r>
            <a:endParaRPr lang="en-US" sz="900" dirty="0"/>
          </a:p>
          <a:p>
            <a:pPr marL="342900" indent="-342900">
              <a:spcAft>
                <a:spcPts val="200"/>
              </a:spcAft>
              <a:buSzPct val="100000"/>
              <a:buChar char="•"/>
            </a:pPr>
            <a:r>
              <a:rPr lang="en-US" sz="900" dirty="0">
                <a:solidFill>
                  <a:srgbClr val="333333"/>
                </a:solidFill>
                <a:latin typeface="Calibri" pitchFamily="34" charset="0"/>
                <a:ea typeface="Calibri" pitchFamily="34" charset="-122"/>
                <a:cs typeface="Calibri" pitchFamily="34" charset="-120"/>
              </a:rPr>
              <a:t>Write factually—do not exaggerate, editorialize, or replace policy analysis with legal labels.</a:t>
            </a:r>
            <a:endParaRPr lang="en-US" sz="900" dirty="0"/>
          </a:p>
          <a:p>
            <a:pPr marL="342900" indent="-342900">
              <a:spcAft>
                <a:spcPts val="200"/>
              </a:spcAft>
              <a:buSzPct val="100000"/>
              <a:buChar char="•"/>
            </a:pPr>
            <a:r>
              <a:rPr lang="en-US" sz="900" dirty="0">
                <a:solidFill>
                  <a:srgbClr val="333333"/>
                </a:solidFill>
                <a:latin typeface="Calibri" pitchFamily="34" charset="0"/>
                <a:ea typeface="Calibri" pitchFamily="34" charset="-122"/>
                <a:cs typeface="Calibri" pitchFamily="34" charset="-120"/>
              </a:rPr>
              <a:t>Take consistent corrective action, communicate closure appropriately, and document follow-up.</a:t>
            </a:r>
            <a:endParaRPr lang="en-US" sz="900" dirty="0"/>
          </a:p>
        </p:txBody>
      </p:sp>
      <p:sp>
        <p:nvSpPr>
          <p:cNvPr id="22" name="Text 20"/>
          <p:cNvSpPr/>
          <p:nvPr/>
        </p:nvSpPr>
        <p:spPr>
          <a:xfrm>
            <a:off x="457200" y="4754880"/>
            <a:ext cx="7315200" cy="228600"/>
          </a:xfrm>
          <a:prstGeom prst="rect">
            <a:avLst/>
          </a:prstGeom>
          <a:noFill/>
          <a:ln/>
        </p:spPr>
        <p:txBody>
          <a:bodyPr wrap="square" rtlCol="0" anchor="ctr"/>
          <a:lstStyle/>
          <a:p>
            <a:pPr marL="0" indent="0">
              <a:buNone/>
            </a:pPr>
            <a:r>
              <a:rPr lang="en-US" sz="800" dirty="0">
                <a:solidFill>
                  <a:srgbClr val="999999"/>
                </a:solidFill>
                <a:latin typeface="Calibri" pitchFamily="34" charset="0"/>
                <a:ea typeface="Calibri" pitchFamily="34" charset="-122"/>
                <a:cs typeface="Calibri" pitchFamily="34" charset="-120"/>
              </a:rPr>
              <a:t>Jackson Lewis P.C.</a:t>
            </a:r>
            <a:endParaRPr lang="en-US" sz="8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 38">
    <p:bg>
      <p:bgPr>
        <a:solidFill>
          <a:srgbClr val="1A0A2E"/>
        </a:solidFill>
        <a:effectLst/>
      </p:bgPr>
    </p:bg>
    <p:spTree>
      <p:nvGrpSpPr>
        <p:cNvPr id="1" name=""/>
        <p:cNvGrpSpPr/>
        <p:nvPr/>
      </p:nvGrpSpPr>
      <p:grpSpPr>
        <a:xfrm>
          <a:off x="0" y="0"/>
          <a:ext cx="0" cy="0"/>
          <a:chOff x="0" y="0"/>
          <a:chExt cx="0" cy="0"/>
        </a:xfrm>
      </p:grpSpPr>
      <p:sp>
        <p:nvSpPr>
          <p:cNvPr id="2" name="Shape 0"/>
          <p:cNvSpPr/>
          <p:nvPr/>
        </p:nvSpPr>
        <p:spPr>
          <a:xfrm>
            <a:off x="0" y="0"/>
            <a:ext cx="137160" cy="5143500"/>
          </a:xfrm>
          <a:prstGeom prst="rect">
            <a:avLst/>
          </a:prstGeom>
          <a:solidFill>
            <a:srgbClr val="8B2332"/>
          </a:solidFill>
          <a:ln/>
        </p:spPr>
        <p:txBody>
          <a:bodyPr/>
          <a:lstStyle/>
          <a:p>
            <a:endParaRPr lang="en-US" dirty="0"/>
          </a:p>
        </p:txBody>
      </p:sp>
      <p:sp>
        <p:nvSpPr>
          <p:cNvPr id="3" name="Text 1"/>
          <p:cNvSpPr/>
          <p:nvPr/>
        </p:nvSpPr>
        <p:spPr>
          <a:xfrm>
            <a:off x="731520" y="731520"/>
            <a:ext cx="7680960" cy="1097280"/>
          </a:xfrm>
          <a:prstGeom prst="rect">
            <a:avLst/>
          </a:prstGeom>
          <a:noFill/>
          <a:ln/>
        </p:spPr>
        <p:txBody>
          <a:bodyPr wrap="square" rtlCol="0" anchor="ctr"/>
          <a:lstStyle/>
          <a:p>
            <a:pPr marL="0" indent="0">
              <a:buNone/>
            </a:pPr>
            <a:r>
              <a:rPr lang="en-US" sz="4200" b="1" dirty="0">
                <a:solidFill>
                  <a:srgbClr val="FFFFFF"/>
                </a:solidFill>
                <a:latin typeface="Georgia" pitchFamily="34" charset="0"/>
                <a:ea typeface="Georgia" pitchFamily="34" charset="-122"/>
                <a:cs typeface="Georgia" pitchFamily="34" charset="-120"/>
              </a:rPr>
              <a:t>Questions?</a:t>
            </a:r>
            <a:endParaRPr lang="en-US" sz="4200" dirty="0"/>
          </a:p>
        </p:txBody>
      </p:sp>
      <p:sp>
        <p:nvSpPr>
          <p:cNvPr id="4" name="Shape 2"/>
          <p:cNvSpPr/>
          <p:nvPr/>
        </p:nvSpPr>
        <p:spPr>
          <a:xfrm>
            <a:off x="731520" y="1920240"/>
            <a:ext cx="2743200" cy="18288"/>
          </a:xfrm>
          <a:prstGeom prst="rect">
            <a:avLst/>
          </a:prstGeom>
          <a:solidFill>
            <a:srgbClr val="D4A84B"/>
          </a:solidFill>
          <a:ln/>
        </p:spPr>
        <p:txBody>
          <a:bodyPr/>
          <a:lstStyle/>
          <a:p>
            <a:endParaRPr lang="en-US" dirty="0"/>
          </a:p>
        </p:txBody>
      </p:sp>
      <p:sp>
        <p:nvSpPr>
          <p:cNvPr id="5" name="Text 3"/>
          <p:cNvSpPr/>
          <p:nvPr/>
        </p:nvSpPr>
        <p:spPr>
          <a:xfrm>
            <a:off x="731520" y="2194560"/>
            <a:ext cx="7680960" cy="457200"/>
          </a:xfrm>
          <a:prstGeom prst="rect">
            <a:avLst/>
          </a:prstGeom>
          <a:noFill/>
          <a:ln/>
        </p:spPr>
        <p:txBody>
          <a:bodyPr wrap="square" rtlCol="0" anchor="ctr"/>
          <a:lstStyle/>
          <a:p>
            <a:pPr marL="0" indent="0">
              <a:buNone/>
            </a:pPr>
            <a:r>
              <a:rPr lang="en-US" sz="2200" dirty="0">
                <a:solidFill>
                  <a:srgbClr val="D4A84B"/>
                </a:solidFill>
                <a:latin typeface="Georgia" pitchFamily="34" charset="0"/>
                <a:ea typeface="Georgia" pitchFamily="34" charset="-122"/>
                <a:cs typeface="Georgia" pitchFamily="34" charset="-120"/>
              </a:rPr>
              <a:t>Jackson Lewis P.C.</a:t>
            </a:r>
            <a:endParaRPr lang="en-US" sz="2200" dirty="0"/>
          </a:p>
        </p:txBody>
      </p:sp>
      <p:sp>
        <p:nvSpPr>
          <p:cNvPr id="6" name="Text 4"/>
          <p:cNvSpPr/>
          <p:nvPr/>
        </p:nvSpPr>
        <p:spPr>
          <a:xfrm>
            <a:off x="731520" y="2743200"/>
            <a:ext cx="7680960" cy="1828800"/>
          </a:xfrm>
          <a:prstGeom prst="rect">
            <a:avLst/>
          </a:prstGeom>
          <a:noFill/>
          <a:ln/>
        </p:spPr>
        <p:txBody>
          <a:bodyPr wrap="square" rtlCol="0" anchor="ctr"/>
          <a:lstStyle/>
          <a:p>
            <a:pPr marL="0" indent="0">
              <a:spcAft>
                <a:spcPts val="400"/>
              </a:spcAft>
              <a:buNone/>
            </a:pPr>
            <a:r>
              <a:rPr lang="en-US" sz="1400" dirty="0">
                <a:solidFill>
                  <a:srgbClr val="CCBBDD"/>
                </a:solidFill>
                <a:latin typeface="Calibri" pitchFamily="34" charset="0"/>
                <a:ea typeface="Calibri" pitchFamily="34" charset="-122"/>
                <a:cs typeface="Calibri" pitchFamily="34" charset="-120"/>
              </a:rPr>
              <a:t>Najmah James</a:t>
            </a:r>
          </a:p>
          <a:p>
            <a:pPr marL="0" indent="0">
              <a:spcAft>
                <a:spcPts val="400"/>
              </a:spcAft>
              <a:buNone/>
            </a:pPr>
            <a:r>
              <a:rPr lang="en-US" sz="1400" dirty="0">
                <a:solidFill>
                  <a:srgbClr val="CCBBDD"/>
                </a:solidFill>
                <a:latin typeface="Calibri" pitchFamily="34" charset="0"/>
                <a:ea typeface="Calibri" pitchFamily="34" charset="-122"/>
                <a:cs typeface="Calibri" pitchFamily="34" charset="-120"/>
              </a:rPr>
              <a:t>Associate</a:t>
            </a:r>
          </a:p>
          <a:p>
            <a:pPr marL="0" indent="0">
              <a:spcAft>
                <a:spcPts val="400"/>
              </a:spcAft>
              <a:buNone/>
            </a:pPr>
            <a:r>
              <a:rPr lang="en-US" sz="1400" dirty="0">
                <a:solidFill>
                  <a:srgbClr val="CCBBDD"/>
                </a:solidFill>
                <a:latin typeface="Calibri" pitchFamily="34" charset="0"/>
                <a:ea typeface="Calibri" pitchFamily="34" charset="-122"/>
                <a:cs typeface="Calibri" pitchFamily="34" charset="-120"/>
              </a:rPr>
              <a:t>Atlanta, Georgia</a:t>
            </a:r>
          </a:p>
          <a:p>
            <a:pPr marL="0" indent="0">
              <a:spcAft>
                <a:spcPts val="400"/>
              </a:spcAft>
              <a:buNone/>
            </a:pPr>
            <a:endParaRPr lang="en-US" sz="1400" dirty="0">
              <a:solidFill>
                <a:srgbClr val="CCBBDD"/>
              </a:solidFill>
              <a:latin typeface="Calibri" pitchFamily="34" charset="0"/>
              <a:ea typeface="Calibri" pitchFamily="34" charset="-122"/>
              <a:cs typeface="Calibri" pitchFamily="34" charset="-120"/>
            </a:endParaRPr>
          </a:p>
          <a:p>
            <a:pPr marL="0" indent="0">
              <a:spcAft>
                <a:spcPts val="400"/>
              </a:spcAft>
              <a:buNone/>
            </a:pPr>
            <a:r>
              <a:rPr lang="en-US" sz="1400" dirty="0">
                <a:solidFill>
                  <a:srgbClr val="CCBBDD"/>
                </a:solidFill>
                <a:latin typeface="Calibri" pitchFamily="34" charset="0"/>
                <a:ea typeface="Calibri" pitchFamily="34" charset="-122"/>
                <a:cs typeface="Calibri" pitchFamily="34" charset="-120"/>
              </a:rPr>
              <a:t>Najmah.james@jacksonlewis.com</a:t>
            </a:r>
            <a:endParaRPr lang="en-US" sz="1400" dirty="0"/>
          </a:p>
          <a:p>
            <a:pPr marL="0" indent="0">
              <a:spcAft>
                <a:spcPts val="400"/>
              </a:spcAft>
              <a:buNone/>
            </a:pPr>
            <a:r>
              <a:rPr lang="en-US" sz="1400" b="1" dirty="0">
                <a:solidFill>
                  <a:srgbClr val="CCBBDD"/>
                </a:solidFill>
                <a:latin typeface="Calibri" pitchFamily="34" charset="0"/>
                <a:ea typeface="Calibri" pitchFamily="34" charset="-122"/>
                <a:cs typeface="Calibri" pitchFamily="34" charset="-120"/>
              </a:rPr>
              <a:t>www.jacksonlewis.com</a:t>
            </a:r>
            <a:endParaRPr lang="en-US" sz="1400" dirty="0"/>
          </a:p>
          <a:p>
            <a:pPr marL="0" indent="0">
              <a:spcAft>
                <a:spcPts val="400"/>
              </a:spcAft>
              <a:buNone/>
            </a:pP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1C1C1E"/>
        </a:solidFill>
        <a:effectLst/>
      </p:bgPr>
    </p:bg>
    <p:spTree>
      <p:nvGrpSpPr>
        <p:cNvPr id="1" name=""/>
        <p:cNvGrpSpPr/>
        <p:nvPr/>
      </p:nvGrpSpPr>
      <p:grpSpPr>
        <a:xfrm>
          <a:off x="0" y="0"/>
          <a:ext cx="0" cy="0"/>
          <a:chOff x="0" y="0"/>
          <a:chExt cx="0" cy="0"/>
        </a:xfrm>
      </p:grpSpPr>
      <p:sp>
        <p:nvSpPr>
          <p:cNvPr id="2" name="Text 0"/>
          <p:cNvSpPr/>
          <p:nvPr/>
        </p:nvSpPr>
        <p:spPr>
          <a:xfrm>
            <a:off x="2286000" y="182880"/>
            <a:ext cx="4572000" cy="365760"/>
          </a:xfrm>
          <a:prstGeom prst="rect">
            <a:avLst/>
          </a:prstGeom>
          <a:noFill/>
          <a:ln/>
        </p:spPr>
        <p:txBody>
          <a:bodyPr wrap="square" rtlCol="0" anchor="ctr"/>
          <a:lstStyle/>
          <a:p>
            <a:pPr marL="0" indent="0" algn="ctr">
              <a:buNone/>
            </a:pPr>
            <a:r>
              <a:rPr lang="en-US" sz="1100" dirty="0">
                <a:solidFill>
                  <a:srgbClr val="AAAAAA"/>
                </a:solidFill>
                <a:latin typeface="Calibri" pitchFamily="34" charset="0"/>
                <a:ea typeface="Calibri" pitchFamily="34" charset="-122"/>
                <a:cs typeface="Calibri" pitchFamily="34" charset="-120"/>
              </a:rPr>
              <a:t>Manager - Samantha</a:t>
            </a:r>
            <a:endParaRPr lang="en-US" sz="1100" dirty="0"/>
          </a:p>
        </p:txBody>
      </p:sp>
      <p:sp>
        <p:nvSpPr>
          <p:cNvPr id="3" name="Text 1"/>
          <p:cNvSpPr/>
          <p:nvPr/>
        </p:nvSpPr>
        <p:spPr>
          <a:xfrm>
            <a:off x="3200400" y="548640"/>
            <a:ext cx="2743200" cy="274320"/>
          </a:xfrm>
          <a:prstGeom prst="rect">
            <a:avLst/>
          </a:prstGeom>
          <a:noFill/>
          <a:ln/>
        </p:spPr>
        <p:txBody>
          <a:bodyPr wrap="square" rtlCol="0" anchor="ctr"/>
          <a:lstStyle/>
          <a:p>
            <a:pPr marL="0" indent="0" algn="ctr">
              <a:buNone/>
            </a:pPr>
            <a:r>
              <a:rPr lang="en-US" sz="900" dirty="0">
                <a:solidFill>
                  <a:srgbClr val="888888"/>
                </a:solidFill>
                <a:latin typeface="Calibri" pitchFamily="34" charset="0"/>
                <a:ea typeface="Calibri" pitchFamily="34" charset="-122"/>
                <a:cs typeface="Calibri" pitchFamily="34" charset="-120"/>
              </a:rPr>
              <a:t>Saturday 7:30 PM</a:t>
            </a:r>
            <a:endParaRPr lang="en-US" sz="900" dirty="0"/>
          </a:p>
        </p:txBody>
      </p:sp>
      <p:sp>
        <p:nvSpPr>
          <p:cNvPr id="4" name="Shape 2"/>
          <p:cNvSpPr/>
          <p:nvPr/>
        </p:nvSpPr>
        <p:spPr>
          <a:xfrm>
            <a:off x="939400" y="969129"/>
            <a:ext cx="4704881" cy="502920"/>
          </a:xfrm>
          <a:prstGeom prst="roundRect">
            <a:avLst>
              <a:gd name="adj" fmla="val 21429"/>
            </a:avLst>
          </a:prstGeom>
          <a:solidFill>
            <a:srgbClr val="E5E5EA"/>
          </a:solidFill>
          <a:ln/>
        </p:spPr>
        <p:txBody>
          <a:bodyPr/>
          <a:lstStyle/>
          <a:p>
            <a:endParaRPr lang="en-US" dirty="0"/>
          </a:p>
        </p:txBody>
      </p:sp>
      <p:sp>
        <p:nvSpPr>
          <p:cNvPr id="5" name="Text 3"/>
          <p:cNvSpPr/>
          <p:nvPr/>
        </p:nvSpPr>
        <p:spPr>
          <a:xfrm>
            <a:off x="1005840" y="960121"/>
            <a:ext cx="4663440" cy="548640"/>
          </a:xfrm>
          <a:prstGeom prst="rect">
            <a:avLst/>
          </a:prstGeom>
          <a:noFill/>
          <a:ln/>
        </p:spPr>
        <p:txBody>
          <a:bodyPr wrap="square" rtlCol="0" anchor="ctr"/>
          <a:lstStyle/>
          <a:p>
            <a:pPr marL="0" indent="0">
              <a:buNone/>
            </a:pPr>
            <a:r>
              <a:rPr lang="en-US" sz="1100" dirty="0">
                <a:solidFill>
                  <a:srgbClr val="000000"/>
                </a:solidFill>
                <a:latin typeface="Calibri" pitchFamily="34" charset="0"/>
                <a:ea typeface="Calibri" pitchFamily="34" charset="-122"/>
                <a:cs typeface="Calibri" pitchFamily="34" charset="-120"/>
              </a:rPr>
              <a:t>Hey Samantha, sorry to bug you on the weekend but I need to talk to you about something that’s been going on at work.</a:t>
            </a:r>
            <a:endParaRPr lang="en-US" sz="1100" dirty="0"/>
          </a:p>
        </p:txBody>
      </p:sp>
      <p:sp>
        <p:nvSpPr>
          <p:cNvPr id="6" name="Shape 4"/>
          <p:cNvSpPr/>
          <p:nvPr/>
        </p:nvSpPr>
        <p:spPr>
          <a:xfrm>
            <a:off x="5029200" y="1481058"/>
            <a:ext cx="2743200" cy="457200"/>
          </a:xfrm>
          <a:prstGeom prst="roundRect">
            <a:avLst>
              <a:gd name="adj" fmla="val 30000"/>
            </a:avLst>
          </a:prstGeom>
          <a:solidFill>
            <a:srgbClr val="0B93F6"/>
          </a:solidFill>
          <a:ln/>
        </p:spPr>
        <p:txBody>
          <a:bodyPr/>
          <a:lstStyle/>
          <a:p>
            <a:endParaRPr lang="en-US" dirty="0"/>
          </a:p>
        </p:txBody>
      </p:sp>
      <p:sp>
        <p:nvSpPr>
          <p:cNvPr id="7" name="Text 5"/>
          <p:cNvSpPr/>
          <p:nvPr/>
        </p:nvSpPr>
        <p:spPr>
          <a:xfrm>
            <a:off x="5212080" y="1526778"/>
            <a:ext cx="2377440" cy="365760"/>
          </a:xfrm>
          <a:prstGeom prst="rect">
            <a:avLst/>
          </a:prstGeom>
          <a:noFill/>
          <a:ln/>
        </p:spPr>
        <p:txBody>
          <a:bodyPr wrap="square" rtlCol="0" anchor="ctr"/>
          <a:lstStyle/>
          <a:p>
            <a:pPr marL="0" indent="0">
              <a:buNone/>
            </a:pPr>
            <a:r>
              <a:rPr lang="en-US" sz="1100" dirty="0">
                <a:solidFill>
                  <a:srgbClr val="FFFFFF"/>
                </a:solidFill>
                <a:latin typeface="Calibri" pitchFamily="34" charset="0"/>
                <a:ea typeface="Calibri" pitchFamily="34" charset="-122"/>
                <a:cs typeface="Calibri" pitchFamily="34" charset="-120"/>
              </a:rPr>
              <a:t>No worries Jordan. What’s up?</a:t>
            </a:r>
            <a:endParaRPr lang="en-US" sz="1100" dirty="0"/>
          </a:p>
        </p:txBody>
      </p:sp>
      <p:sp>
        <p:nvSpPr>
          <p:cNvPr id="8" name="Shape 6"/>
          <p:cNvSpPr/>
          <p:nvPr/>
        </p:nvSpPr>
        <p:spPr>
          <a:xfrm>
            <a:off x="914400" y="1993662"/>
            <a:ext cx="6675120" cy="1100884"/>
          </a:xfrm>
          <a:prstGeom prst="roundRect">
            <a:avLst>
              <a:gd name="adj" fmla="val 8333"/>
            </a:avLst>
          </a:prstGeom>
          <a:solidFill>
            <a:srgbClr val="E5E5EA"/>
          </a:solidFill>
          <a:ln/>
        </p:spPr>
        <p:txBody>
          <a:bodyPr/>
          <a:lstStyle/>
          <a:p>
            <a:endParaRPr lang="en-US" dirty="0"/>
          </a:p>
        </p:txBody>
      </p:sp>
      <p:sp>
        <p:nvSpPr>
          <p:cNvPr id="9" name="Text 7"/>
          <p:cNvSpPr/>
          <p:nvPr/>
        </p:nvSpPr>
        <p:spPr>
          <a:xfrm>
            <a:off x="1005840" y="1737360"/>
            <a:ext cx="6583679" cy="1554480"/>
          </a:xfrm>
          <a:prstGeom prst="rect">
            <a:avLst/>
          </a:prstGeom>
          <a:noFill/>
          <a:ln/>
        </p:spPr>
        <p:txBody>
          <a:bodyPr wrap="square" rtlCol="0" anchor="ctr"/>
          <a:lstStyle/>
          <a:p>
            <a:pPr marL="0" indent="0">
              <a:buNone/>
            </a:pPr>
            <a:r>
              <a:rPr lang="en-US" sz="1100" dirty="0">
                <a:solidFill>
                  <a:srgbClr val="000000"/>
                </a:solidFill>
                <a:latin typeface="Calibri" pitchFamily="34" charset="0"/>
                <a:ea typeface="Calibri" pitchFamily="34" charset="-122"/>
                <a:cs typeface="Calibri" pitchFamily="34" charset="-120"/>
              </a:rPr>
              <a:t>It’s about Kevin. He’s TOXIC! He’s been berating the whole team in meetings — yelling, slamming things on the table, calling people’s work garage. Three people have asked to transfer out in the past six months. </a:t>
            </a:r>
          </a:p>
          <a:p>
            <a:pPr marL="0" indent="0">
              <a:buNone/>
            </a:pPr>
            <a:endParaRPr lang="en-US" sz="1100" dirty="0">
              <a:solidFill>
                <a:srgbClr val="000000"/>
              </a:solidFill>
              <a:latin typeface="Calibri" pitchFamily="34" charset="0"/>
              <a:ea typeface="Calibri" pitchFamily="34" charset="-122"/>
              <a:cs typeface="Calibri" pitchFamily="34" charset="-120"/>
            </a:endParaRPr>
          </a:p>
          <a:p>
            <a:pPr marL="0" indent="0">
              <a:buNone/>
            </a:pPr>
            <a:r>
              <a:rPr lang="en-US" sz="1100" dirty="0">
                <a:solidFill>
                  <a:srgbClr val="000000"/>
                </a:solidFill>
                <a:latin typeface="Calibri" pitchFamily="34" charset="0"/>
                <a:ea typeface="Calibri" pitchFamily="34" charset="-122"/>
                <a:cs typeface="Calibri" pitchFamily="34" charset="-120"/>
              </a:rPr>
              <a:t>On Friday, he threw a binder across the conference table and said if we couldn’t get it right he’d find people who could. I dread coming to work.</a:t>
            </a:r>
            <a:endParaRPr lang="en-US" sz="1100" dirty="0"/>
          </a:p>
        </p:txBody>
      </p:sp>
      <p:sp>
        <p:nvSpPr>
          <p:cNvPr id="12" name="Shape 1">
            <a:extLst>
              <a:ext uri="{FF2B5EF4-FFF2-40B4-BE49-F238E27FC236}">
                <a16:creationId xmlns:a16="http://schemas.microsoft.com/office/drawing/2014/main" id="{CDF0AEA1-5ED7-2DBD-F22D-95AE31367C9D}"/>
              </a:ext>
            </a:extLst>
          </p:cNvPr>
          <p:cNvSpPr/>
          <p:nvPr/>
        </p:nvSpPr>
        <p:spPr>
          <a:xfrm>
            <a:off x="1797269" y="3241278"/>
            <a:ext cx="5943600" cy="497402"/>
          </a:xfrm>
          <a:prstGeom prst="roundRect">
            <a:avLst>
              <a:gd name="adj" fmla="val 15000"/>
            </a:avLst>
          </a:prstGeom>
          <a:solidFill>
            <a:srgbClr val="0B93F6"/>
          </a:solidFill>
          <a:ln/>
        </p:spPr>
        <p:txBody>
          <a:bodyPr/>
          <a:lstStyle/>
          <a:p>
            <a:r>
              <a:rPr lang="en-US" sz="1100" dirty="0">
                <a:solidFill>
                  <a:srgbClr val="FFFFFF"/>
                </a:solidFill>
                <a:latin typeface="Calibri" pitchFamily="34" charset="0"/>
                <a:ea typeface="Calibri" pitchFamily="34" charset="-122"/>
                <a:cs typeface="Calibri" pitchFamily="34" charset="-120"/>
              </a:rPr>
              <a:t>I’m glad you told me, Jordan. That’s not okay and I want to make sure we handle this the right way. Can you come see me first thing Monday? </a:t>
            </a:r>
            <a:endParaRPr lang="en-US" sz="1100" dirty="0"/>
          </a:p>
        </p:txBody>
      </p:sp>
      <p:sp>
        <p:nvSpPr>
          <p:cNvPr id="14" name="Shape 3">
            <a:extLst>
              <a:ext uri="{FF2B5EF4-FFF2-40B4-BE49-F238E27FC236}">
                <a16:creationId xmlns:a16="http://schemas.microsoft.com/office/drawing/2014/main" id="{1414CB5E-59FF-982D-6532-11D268847F81}"/>
              </a:ext>
            </a:extLst>
          </p:cNvPr>
          <p:cNvSpPr/>
          <p:nvPr/>
        </p:nvSpPr>
        <p:spPr>
          <a:xfrm>
            <a:off x="914400" y="3896560"/>
            <a:ext cx="5029200" cy="497402"/>
          </a:xfrm>
          <a:prstGeom prst="roundRect">
            <a:avLst>
              <a:gd name="adj" fmla="val 21429"/>
            </a:avLst>
          </a:prstGeom>
          <a:solidFill>
            <a:srgbClr val="E5E5EA"/>
          </a:solidFill>
          <a:ln/>
        </p:spPr>
        <p:txBody>
          <a:bodyPr/>
          <a:lstStyle/>
          <a:p>
            <a:r>
              <a:rPr lang="en-US" sz="1100" dirty="0">
                <a:solidFill>
                  <a:srgbClr val="000000"/>
                </a:solidFill>
                <a:latin typeface="Calibri" pitchFamily="34" charset="0"/>
                <a:ea typeface="Calibri" pitchFamily="34" charset="-122"/>
                <a:cs typeface="Calibri" pitchFamily="34" charset="-120"/>
              </a:rPr>
              <a:t>Thanks Samantha. I was nervous because Kevin has been here 15 years and everyone is afraid to say anything. We’re working in a hostile environment. </a:t>
            </a:r>
            <a:endParaRPr lang="en-US" sz="11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0" y="0"/>
            <a:ext cx="9144000" cy="73152"/>
          </a:xfrm>
          <a:prstGeom prst="rect">
            <a:avLst/>
          </a:prstGeom>
          <a:solidFill>
            <a:srgbClr val="2D1048"/>
          </a:solidFill>
          <a:ln/>
        </p:spPr>
        <p:txBody>
          <a:bodyPr/>
          <a:lstStyle/>
          <a:p>
            <a:endParaRPr lang="en-US" dirty="0"/>
          </a:p>
        </p:txBody>
      </p:sp>
      <p:sp>
        <p:nvSpPr>
          <p:cNvPr id="3" name="Text 1"/>
          <p:cNvSpPr/>
          <p:nvPr/>
        </p:nvSpPr>
        <p:spPr>
          <a:xfrm>
            <a:off x="457200" y="274320"/>
            <a:ext cx="8229600" cy="640080"/>
          </a:xfrm>
          <a:prstGeom prst="rect">
            <a:avLst/>
          </a:prstGeom>
          <a:noFill/>
          <a:ln/>
        </p:spPr>
        <p:txBody>
          <a:bodyPr wrap="square" rtlCol="0" anchor="ctr"/>
          <a:lstStyle/>
          <a:p>
            <a:pPr marL="0" indent="0">
              <a:buNone/>
            </a:pPr>
            <a:r>
              <a:rPr lang="en-US" sz="2600" b="1" dirty="0">
                <a:solidFill>
                  <a:srgbClr val="2D1048"/>
                </a:solidFill>
                <a:latin typeface="Georgia" pitchFamily="34" charset="0"/>
                <a:ea typeface="Georgia" pitchFamily="34" charset="-122"/>
                <a:cs typeface="Georgia" pitchFamily="34" charset="-120"/>
              </a:rPr>
              <a:t>Investigation Trigger Words</a:t>
            </a:r>
            <a:endParaRPr lang="en-US" sz="2600" dirty="0"/>
          </a:p>
        </p:txBody>
      </p:sp>
      <p:sp>
        <p:nvSpPr>
          <p:cNvPr id="4" name="Text 2"/>
          <p:cNvSpPr/>
          <p:nvPr/>
        </p:nvSpPr>
        <p:spPr>
          <a:xfrm>
            <a:off x="731520" y="822960"/>
            <a:ext cx="7315200" cy="365760"/>
          </a:xfrm>
          <a:prstGeom prst="rect">
            <a:avLst/>
          </a:prstGeom>
          <a:noFill/>
          <a:ln/>
        </p:spPr>
        <p:txBody>
          <a:bodyPr wrap="square" rtlCol="0" anchor="ctr"/>
          <a:lstStyle/>
          <a:p>
            <a:pPr marL="0" indent="0">
              <a:buNone/>
            </a:pPr>
            <a:r>
              <a:rPr lang="en-US" sz="1200" i="1" dirty="0">
                <a:solidFill>
                  <a:srgbClr val="666666"/>
                </a:solidFill>
                <a:latin typeface="Calibri" pitchFamily="34" charset="0"/>
                <a:ea typeface="Calibri" pitchFamily="34" charset="-122"/>
                <a:cs typeface="Calibri" pitchFamily="34" charset="-120"/>
              </a:rPr>
              <a:t>When you hear these words, it’s time to investigate:</a:t>
            </a:r>
            <a:endParaRPr lang="en-US" sz="1200" dirty="0"/>
          </a:p>
        </p:txBody>
      </p:sp>
      <p:sp>
        <p:nvSpPr>
          <p:cNvPr id="5" name="Shape 3"/>
          <p:cNvSpPr/>
          <p:nvPr/>
        </p:nvSpPr>
        <p:spPr>
          <a:xfrm>
            <a:off x="731520" y="1280160"/>
            <a:ext cx="3657600" cy="502920"/>
          </a:xfrm>
          <a:prstGeom prst="roundRect">
            <a:avLst>
              <a:gd name="adj" fmla="val 9091"/>
            </a:avLst>
          </a:prstGeom>
          <a:solidFill>
            <a:srgbClr val="2D1048"/>
          </a:solidFill>
          <a:ln/>
        </p:spPr>
        <p:txBody>
          <a:bodyPr/>
          <a:lstStyle/>
          <a:p>
            <a:endParaRPr lang="en-US" dirty="0"/>
          </a:p>
        </p:txBody>
      </p:sp>
      <p:sp>
        <p:nvSpPr>
          <p:cNvPr id="6" name="Text 4"/>
          <p:cNvSpPr/>
          <p:nvPr/>
        </p:nvSpPr>
        <p:spPr>
          <a:xfrm>
            <a:off x="914400" y="1280160"/>
            <a:ext cx="3291840" cy="502920"/>
          </a:xfrm>
          <a:prstGeom prst="rect">
            <a:avLst/>
          </a:prstGeom>
          <a:noFill/>
          <a:ln/>
        </p:spPr>
        <p:txBody>
          <a:bodyPr wrap="square" rtlCol="0" anchor="ctr"/>
          <a:lstStyle/>
          <a:p>
            <a:pPr marL="0" indent="0">
              <a:buNone/>
            </a:pPr>
            <a:r>
              <a:rPr lang="en-US" sz="1400" b="1" dirty="0">
                <a:solidFill>
                  <a:srgbClr val="FFFFFF"/>
                </a:solidFill>
                <a:latin typeface="Calibri" pitchFamily="34" charset="0"/>
                <a:ea typeface="Calibri" pitchFamily="34" charset="-122"/>
                <a:cs typeface="Calibri" pitchFamily="34" charset="-120"/>
              </a:rPr>
              <a:t>Hostile Work Environment</a:t>
            </a:r>
            <a:endParaRPr lang="en-US" sz="1400" dirty="0"/>
          </a:p>
        </p:txBody>
      </p:sp>
      <p:sp>
        <p:nvSpPr>
          <p:cNvPr id="7" name="Shape 5"/>
          <p:cNvSpPr/>
          <p:nvPr/>
        </p:nvSpPr>
        <p:spPr>
          <a:xfrm>
            <a:off x="4846320" y="1280160"/>
            <a:ext cx="3657600" cy="502920"/>
          </a:xfrm>
          <a:prstGeom prst="roundRect">
            <a:avLst>
              <a:gd name="adj" fmla="val 9091"/>
            </a:avLst>
          </a:prstGeom>
          <a:solidFill>
            <a:srgbClr val="2D1048"/>
          </a:solidFill>
          <a:ln/>
        </p:spPr>
        <p:txBody>
          <a:bodyPr/>
          <a:lstStyle/>
          <a:p>
            <a:endParaRPr lang="en-US" dirty="0"/>
          </a:p>
        </p:txBody>
      </p:sp>
      <p:sp>
        <p:nvSpPr>
          <p:cNvPr id="8" name="Text 6"/>
          <p:cNvSpPr/>
          <p:nvPr/>
        </p:nvSpPr>
        <p:spPr>
          <a:xfrm>
            <a:off x="5029200" y="1280160"/>
            <a:ext cx="3291840" cy="502920"/>
          </a:xfrm>
          <a:prstGeom prst="rect">
            <a:avLst/>
          </a:prstGeom>
          <a:noFill/>
          <a:ln/>
        </p:spPr>
        <p:txBody>
          <a:bodyPr wrap="square" rtlCol="0" anchor="ctr"/>
          <a:lstStyle/>
          <a:p>
            <a:pPr marL="0" indent="0">
              <a:buNone/>
            </a:pPr>
            <a:r>
              <a:rPr lang="en-US" sz="1400" b="1" dirty="0">
                <a:solidFill>
                  <a:srgbClr val="FFFFFF"/>
                </a:solidFill>
                <a:latin typeface="Calibri" pitchFamily="34" charset="0"/>
                <a:ea typeface="Calibri" pitchFamily="34" charset="-122"/>
                <a:cs typeface="Calibri" pitchFamily="34" charset="-120"/>
              </a:rPr>
              <a:t>Harassment</a:t>
            </a:r>
            <a:endParaRPr lang="en-US" sz="1400" dirty="0"/>
          </a:p>
        </p:txBody>
      </p:sp>
      <p:sp>
        <p:nvSpPr>
          <p:cNvPr id="9" name="Shape 7"/>
          <p:cNvSpPr/>
          <p:nvPr/>
        </p:nvSpPr>
        <p:spPr>
          <a:xfrm>
            <a:off x="731520" y="1938528"/>
            <a:ext cx="3657600" cy="502920"/>
          </a:xfrm>
          <a:prstGeom prst="roundRect">
            <a:avLst>
              <a:gd name="adj" fmla="val 9091"/>
            </a:avLst>
          </a:prstGeom>
          <a:solidFill>
            <a:srgbClr val="2D1048"/>
          </a:solidFill>
          <a:ln/>
        </p:spPr>
        <p:txBody>
          <a:bodyPr/>
          <a:lstStyle/>
          <a:p>
            <a:endParaRPr lang="en-US" dirty="0"/>
          </a:p>
        </p:txBody>
      </p:sp>
      <p:sp>
        <p:nvSpPr>
          <p:cNvPr id="10" name="Text 8"/>
          <p:cNvSpPr/>
          <p:nvPr/>
        </p:nvSpPr>
        <p:spPr>
          <a:xfrm>
            <a:off x="914400" y="1938528"/>
            <a:ext cx="3291840" cy="502920"/>
          </a:xfrm>
          <a:prstGeom prst="rect">
            <a:avLst/>
          </a:prstGeom>
          <a:noFill/>
          <a:ln/>
        </p:spPr>
        <p:txBody>
          <a:bodyPr wrap="square" rtlCol="0" anchor="ctr"/>
          <a:lstStyle/>
          <a:p>
            <a:pPr marL="0" indent="0">
              <a:buNone/>
            </a:pPr>
            <a:r>
              <a:rPr lang="en-US" sz="1400" b="1" dirty="0">
                <a:solidFill>
                  <a:srgbClr val="FFFFFF"/>
                </a:solidFill>
                <a:latin typeface="Calibri" pitchFamily="34" charset="0"/>
                <a:ea typeface="Calibri" pitchFamily="34" charset="-122"/>
                <a:cs typeface="Calibri" pitchFamily="34" charset="-120"/>
              </a:rPr>
              <a:t>Discrimination</a:t>
            </a:r>
            <a:endParaRPr lang="en-US" sz="1400" dirty="0"/>
          </a:p>
        </p:txBody>
      </p:sp>
      <p:sp>
        <p:nvSpPr>
          <p:cNvPr id="11" name="Shape 9"/>
          <p:cNvSpPr/>
          <p:nvPr/>
        </p:nvSpPr>
        <p:spPr>
          <a:xfrm>
            <a:off x="4846320" y="1938528"/>
            <a:ext cx="3657600" cy="502920"/>
          </a:xfrm>
          <a:prstGeom prst="roundRect">
            <a:avLst>
              <a:gd name="adj" fmla="val 9091"/>
            </a:avLst>
          </a:prstGeom>
          <a:solidFill>
            <a:srgbClr val="2D1048"/>
          </a:solidFill>
          <a:ln/>
        </p:spPr>
        <p:txBody>
          <a:bodyPr/>
          <a:lstStyle/>
          <a:p>
            <a:endParaRPr lang="en-US" dirty="0"/>
          </a:p>
        </p:txBody>
      </p:sp>
      <p:sp>
        <p:nvSpPr>
          <p:cNvPr id="12" name="Text 10"/>
          <p:cNvSpPr/>
          <p:nvPr/>
        </p:nvSpPr>
        <p:spPr>
          <a:xfrm>
            <a:off x="5029200" y="1938528"/>
            <a:ext cx="3291840" cy="502920"/>
          </a:xfrm>
          <a:prstGeom prst="rect">
            <a:avLst/>
          </a:prstGeom>
          <a:noFill/>
          <a:ln/>
        </p:spPr>
        <p:txBody>
          <a:bodyPr wrap="square" rtlCol="0" anchor="ctr"/>
          <a:lstStyle/>
          <a:p>
            <a:pPr marL="0" indent="0">
              <a:buNone/>
            </a:pPr>
            <a:r>
              <a:rPr lang="en-US" sz="1400" b="1" dirty="0">
                <a:solidFill>
                  <a:srgbClr val="FFFFFF"/>
                </a:solidFill>
                <a:latin typeface="Calibri" pitchFamily="34" charset="0"/>
                <a:ea typeface="Calibri" pitchFamily="34" charset="-122"/>
                <a:cs typeface="Calibri" pitchFamily="34" charset="-120"/>
              </a:rPr>
              <a:t>Intimidating</a:t>
            </a:r>
            <a:endParaRPr lang="en-US" sz="1400" dirty="0"/>
          </a:p>
        </p:txBody>
      </p:sp>
      <p:sp>
        <p:nvSpPr>
          <p:cNvPr id="13" name="Shape 11"/>
          <p:cNvSpPr/>
          <p:nvPr/>
        </p:nvSpPr>
        <p:spPr>
          <a:xfrm>
            <a:off x="731520" y="2596896"/>
            <a:ext cx="3657600" cy="502920"/>
          </a:xfrm>
          <a:prstGeom prst="roundRect">
            <a:avLst>
              <a:gd name="adj" fmla="val 9091"/>
            </a:avLst>
          </a:prstGeom>
          <a:solidFill>
            <a:srgbClr val="2D1048"/>
          </a:solidFill>
          <a:ln/>
        </p:spPr>
        <p:txBody>
          <a:bodyPr/>
          <a:lstStyle/>
          <a:p>
            <a:endParaRPr lang="en-US" dirty="0"/>
          </a:p>
        </p:txBody>
      </p:sp>
      <p:sp>
        <p:nvSpPr>
          <p:cNvPr id="14" name="Text 12"/>
          <p:cNvSpPr/>
          <p:nvPr/>
        </p:nvSpPr>
        <p:spPr>
          <a:xfrm>
            <a:off x="914400" y="2596896"/>
            <a:ext cx="3291840" cy="502920"/>
          </a:xfrm>
          <a:prstGeom prst="rect">
            <a:avLst/>
          </a:prstGeom>
          <a:noFill/>
          <a:ln/>
        </p:spPr>
        <p:txBody>
          <a:bodyPr wrap="square" rtlCol="0" anchor="ctr"/>
          <a:lstStyle/>
          <a:p>
            <a:pPr marL="0" indent="0">
              <a:buNone/>
            </a:pPr>
            <a:r>
              <a:rPr lang="en-US" sz="1400" b="1" dirty="0">
                <a:solidFill>
                  <a:srgbClr val="FFFFFF"/>
                </a:solidFill>
                <a:latin typeface="Calibri" pitchFamily="34" charset="0"/>
                <a:ea typeface="Calibri" pitchFamily="34" charset="-122"/>
                <a:cs typeface="Calibri" pitchFamily="34" charset="-120"/>
              </a:rPr>
              <a:t>Uncomfortable</a:t>
            </a:r>
            <a:endParaRPr lang="en-US" sz="1400" dirty="0"/>
          </a:p>
        </p:txBody>
      </p:sp>
      <p:sp>
        <p:nvSpPr>
          <p:cNvPr id="15" name="Shape 13"/>
          <p:cNvSpPr/>
          <p:nvPr/>
        </p:nvSpPr>
        <p:spPr>
          <a:xfrm>
            <a:off x="4846320" y="2596896"/>
            <a:ext cx="3657600" cy="502920"/>
          </a:xfrm>
          <a:prstGeom prst="roundRect">
            <a:avLst>
              <a:gd name="adj" fmla="val 9091"/>
            </a:avLst>
          </a:prstGeom>
          <a:solidFill>
            <a:srgbClr val="2D1048"/>
          </a:solidFill>
          <a:ln/>
        </p:spPr>
        <p:txBody>
          <a:bodyPr/>
          <a:lstStyle/>
          <a:p>
            <a:endParaRPr lang="en-US" dirty="0"/>
          </a:p>
        </p:txBody>
      </p:sp>
      <p:sp>
        <p:nvSpPr>
          <p:cNvPr id="16" name="Text 14"/>
          <p:cNvSpPr/>
          <p:nvPr/>
        </p:nvSpPr>
        <p:spPr>
          <a:xfrm>
            <a:off x="5029200" y="2596896"/>
            <a:ext cx="3291840" cy="502920"/>
          </a:xfrm>
          <a:prstGeom prst="rect">
            <a:avLst/>
          </a:prstGeom>
          <a:noFill/>
          <a:ln/>
        </p:spPr>
        <p:txBody>
          <a:bodyPr wrap="square" rtlCol="0" anchor="ctr"/>
          <a:lstStyle/>
          <a:p>
            <a:pPr marL="0" indent="0">
              <a:buNone/>
            </a:pPr>
            <a:r>
              <a:rPr lang="en-US" sz="1400" b="1" dirty="0">
                <a:solidFill>
                  <a:srgbClr val="FFFFFF"/>
                </a:solidFill>
                <a:latin typeface="Calibri" pitchFamily="34" charset="0"/>
                <a:ea typeface="Calibri" pitchFamily="34" charset="-122"/>
                <a:cs typeface="Calibri" pitchFamily="34" charset="-120"/>
              </a:rPr>
              <a:t>Unsafe</a:t>
            </a:r>
            <a:endParaRPr lang="en-US" sz="1400" dirty="0"/>
          </a:p>
        </p:txBody>
      </p:sp>
      <p:sp>
        <p:nvSpPr>
          <p:cNvPr id="17" name="Shape 15"/>
          <p:cNvSpPr/>
          <p:nvPr/>
        </p:nvSpPr>
        <p:spPr>
          <a:xfrm>
            <a:off x="731520" y="3255264"/>
            <a:ext cx="3657600" cy="502920"/>
          </a:xfrm>
          <a:prstGeom prst="roundRect">
            <a:avLst>
              <a:gd name="adj" fmla="val 9091"/>
            </a:avLst>
          </a:prstGeom>
          <a:solidFill>
            <a:srgbClr val="6B1D3B"/>
          </a:solidFill>
          <a:ln/>
        </p:spPr>
        <p:txBody>
          <a:bodyPr/>
          <a:lstStyle/>
          <a:p>
            <a:endParaRPr lang="en-US" dirty="0"/>
          </a:p>
        </p:txBody>
      </p:sp>
      <p:sp>
        <p:nvSpPr>
          <p:cNvPr id="18" name="Text 16"/>
          <p:cNvSpPr/>
          <p:nvPr/>
        </p:nvSpPr>
        <p:spPr>
          <a:xfrm>
            <a:off x="914400" y="3255264"/>
            <a:ext cx="3291840" cy="502920"/>
          </a:xfrm>
          <a:prstGeom prst="rect">
            <a:avLst/>
          </a:prstGeom>
          <a:noFill/>
          <a:ln/>
        </p:spPr>
        <p:txBody>
          <a:bodyPr wrap="square" rtlCol="0" anchor="ctr"/>
          <a:lstStyle/>
          <a:p>
            <a:pPr marL="0" indent="0">
              <a:buNone/>
            </a:pPr>
            <a:r>
              <a:rPr lang="en-US" sz="1400" b="1" dirty="0">
                <a:solidFill>
                  <a:srgbClr val="FFFFFF"/>
                </a:solidFill>
                <a:latin typeface="Calibri" pitchFamily="34" charset="0"/>
                <a:ea typeface="Calibri" pitchFamily="34" charset="-122"/>
                <a:cs typeface="Calibri" pitchFamily="34" charset="-120"/>
              </a:rPr>
              <a:t>Bully</a:t>
            </a:r>
            <a:endParaRPr lang="en-US" sz="1400" dirty="0"/>
          </a:p>
        </p:txBody>
      </p:sp>
      <p:sp>
        <p:nvSpPr>
          <p:cNvPr id="19" name="Shape 17"/>
          <p:cNvSpPr/>
          <p:nvPr/>
        </p:nvSpPr>
        <p:spPr>
          <a:xfrm>
            <a:off x="4846320" y="3255264"/>
            <a:ext cx="3657600" cy="502920"/>
          </a:xfrm>
          <a:prstGeom prst="roundRect">
            <a:avLst>
              <a:gd name="adj" fmla="val 9091"/>
            </a:avLst>
          </a:prstGeom>
          <a:solidFill>
            <a:srgbClr val="6B1D3B"/>
          </a:solidFill>
          <a:ln/>
        </p:spPr>
        <p:txBody>
          <a:bodyPr/>
          <a:lstStyle/>
          <a:p>
            <a:endParaRPr lang="en-US" dirty="0"/>
          </a:p>
        </p:txBody>
      </p:sp>
      <p:sp>
        <p:nvSpPr>
          <p:cNvPr id="20" name="Text 18"/>
          <p:cNvSpPr/>
          <p:nvPr/>
        </p:nvSpPr>
        <p:spPr>
          <a:xfrm>
            <a:off x="5029200" y="3255264"/>
            <a:ext cx="3291840" cy="502920"/>
          </a:xfrm>
          <a:prstGeom prst="rect">
            <a:avLst/>
          </a:prstGeom>
          <a:noFill/>
          <a:ln/>
        </p:spPr>
        <p:txBody>
          <a:bodyPr wrap="square" rtlCol="0" anchor="ctr"/>
          <a:lstStyle/>
          <a:p>
            <a:pPr marL="0" indent="0">
              <a:buNone/>
            </a:pPr>
            <a:r>
              <a:rPr lang="en-US" sz="1400" b="1" dirty="0">
                <a:solidFill>
                  <a:srgbClr val="FFFFFF"/>
                </a:solidFill>
                <a:latin typeface="Calibri" pitchFamily="34" charset="0"/>
                <a:ea typeface="Calibri" pitchFamily="34" charset="-122"/>
                <a:cs typeface="Calibri" pitchFamily="34" charset="-120"/>
              </a:rPr>
              <a:t>Violent</a:t>
            </a:r>
            <a:endParaRPr lang="en-US" sz="1400" dirty="0"/>
          </a:p>
        </p:txBody>
      </p:sp>
      <p:sp>
        <p:nvSpPr>
          <p:cNvPr id="21" name="Shape 19"/>
          <p:cNvSpPr/>
          <p:nvPr/>
        </p:nvSpPr>
        <p:spPr>
          <a:xfrm>
            <a:off x="731520" y="3913632"/>
            <a:ext cx="3657600" cy="502920"/>
          </a:xfrm>
          <a:prstGeom prst="roundRect">
            <a:avLst>
              <a:gd name="adj" fmla="val 9091"/>
            </a:avLst>
          </a:prstGeom>
          <a:solidFill>
            <a:srgbClr val="6B1D3B"/>
          </a:solidFill>
          <a:ln/>
        </p:spPr>
        <p:txBody>
          <a:bodyPr/>
          <a:lstStyle/>
          <a:p>
            <a:endParaRPr lang="en-US" dirty="0"/>
          </a:p>
        </p:txBody>
      </p:sp>
      <p:sp>
        <p:nvSpPr>
          <p:cNvPr id="22" name="Text 20"/>
          <p:cNvSpPr/>
          <p:nvPr/>
        </p:nvSpPr>
        <p:spPr>
          <a:xfrm>
            <a:off x="914400" y="3913632"/>
            <a:ext cx="3291840" cy="502920"/>
          </a:xfrm>
          <a:prstGeom prst="rect">
            <a:avLst/>
          </a:prstGeom>
          <a:noFill/>
          <a:ln/>
        </p:spPr>
        <p:txBody>
          <a:bodyPr wrap="square" rtlCol="0" anchor="ctr"/>
          <a:lstStyle/>
          <a:p>
            <a:pPr marL="0" indent="0">
              <a:buNone/>
            </a:pPr>
            <a:r>
              <a:rPr lang="en-US" sz="1400" b="1" dirty="0">
                <a:solidFill>
                  <a:srgbClr val="FFFFFF"/>
                </a:solidFill>
                <a:latin typeface="Calibri" pitchFamily="34" charset="0"/>
                <a:ea typeface="Calibri" pitchFamily="34" charset="-122"/>
                <a:cs typeface="Calibri" pitchFamily="34" charset="-120"/>
              </a:rPr>
              <a:t>Illegal</a:t>
            </a:r>
            <a:endParaRPr lang="en-US" sz="1400" dirty="0"/>
          </a:p>
        </p:txBody>
      </p:sp>
      <p:sp>
        <p:nvSpPr>
          <p:cNvPr id="23" name="Shape 21"/>
          <p:cNvSpPr/>
          <p:nvPr/>
        </p:nvSpPr>
        <p:spPr>
          <a:xfrm>
            <a:off x="4846320" y="3913632"/>
            <a:ext cx="3657600" cy="502920"/>
          </a:xfrm>
          <a:prstGeom prst="roundRect">
            <a:avLst>
              <a:gd name="adj" fmla="val 9091"/>
            </a:avLst>
          </a:prstGeom>
          <a:solidFill>
            <a:srgbClr val="6B1D3B"/>
          </a:solidFill>
          <a:ln/>
        </p:spPr>
        <p:txBody>
          <a:bodyPr/>
          <a:lstStyle/>
          <a:p>
            <a:endParaRPr lang="en-US" dirty="0"/>
          </a:p>
        </p:txBody>
      </p:sp>
      <p:sp>
        <p:nvSpPr>
          <p:cNvPr id="24" name="Text 22"/>
          <p:cNvSpPr/>
          <p:nvPr/>
        </p:nvSpPr>
        <p:spPr>
          <a:xfrm>
            <a:off x="5029200" y="3913632"/>
            <a:ext cx="3291840" cy="502920"/>
          </a:xfrm>
          <a:prstGeom prst="rect">
            <a:avLst/>
          </a:prstGeom>
          <a:noFill/>
          <a:ln/>
        </p:spPr>
        <p:txBody>
          <a:bodyPr wrap="square" rtlCol="0" anchor="ctr"/>
          <a:lstStyle/>
          <a:p>
            <a:pPr marL="0" indent="0">
              <a:buNone/>
            </a:pPr>
            <a:r>
              <a:rPr lang="en-US" sz="1400" b="1" dirty="0">
                <a:solidFill>
                  <a:srgbClr val="FFFFFF"/>
                </a:solidFill>
                <a:latin typeface="Calibri" pitchFamily="34" charset="0"/>
                <a:ea typeface="Calibri" pitchFamily="34" charset="-122"/>
                <a:cs typeface="Calibri" pitchFamily="34" charset="-120"/>
              </a:rPr>
              <a:t>Fraud</a:t>
            </a:r>
            <a:endParaRPr lang="en-US" sz="1400" dirty="0"/>
          </a:p>
        </p:txBody>
      </p:sp>
      <p:sp>
        <p:nvSpPr>
          <p:cNvPr id="27" name="Text 25"/>
          <p:cNvSpPr/>
          <p:nvPr/>
        </p:nvSpPr>
        <p:spPr>
          <a:xfrm>
            <a:off x="457200" y="4754880"/>
            <a:ext cx="7315200" cy="274320"/>
          </a:xfrm>
          <a:prstGeom prst="rect">
            <a:avLst/>
          </a:prstGeom>
          <a:noFill/>
          <a:ln/>
        </p:spPr>
        <p:txBody>
          <a:bodyPr wrap="square" rtlCol="0" anchor="ctr"/>
          <a:lstStyle/>
          <a:p>
            <a:pPr marL="0" indent="0">
              <a:buNone/>
            </a:pPr>
            <a:r>
              <a:rPr lang="en-US" sz="800" dirty="0">
                <a:solidFill>
                  <a:srgbClr val="999999"/>
                </a:solidFill>
                <a:latin typeface="Calibri" pitchFamily="34" charset="0"/>
                <a:ea typeface="Calibri" pitchFamily="34" charset="-122"/>
                <a:cs typeface="Calibri" pitchFamily="34" charset="-120"/>
              </a:rPr>
              <a:t>Jackson Lewis P.C. </a:t>
            </a:r>
            <a:endParaRPr lang="en-US" sz="800" dirty="0"/>
          </a:p>
        </p:txBody>
      </p:sp>
      <p:sp>
        <p:nvSpPr>
          <p:cNvPr id="28" name="Text 26"/>
          <p:cNvSpPr/>
          <p:nvPr/>
        </p:nvSpPr>
        <p:spPr>
          <a:xfrm>
            <a:off x="8412480" y="4754880"/>
            <a:ext cx="457200" cy="274320"/>
          </a:xfrm>
          <a:prstGeom prst="rect">
            <a:avLst/>
          </a:prstGeom>
          <a:noFill/>
          <a:ln/>
        </p:spPr>
        <p:txBody>
          <a:bodyPr wrap="square" rtlCol="0" anchor="ctr"/>
          <a:lstStyle/>
          <a:p>
            <a:pPr marL="0" indent="0" algn="r">
              <a:buNone/>
            </a:pPr>
            <a:r>
              <a:rPr lang="en-US" sz="800" dirty="0">
                <a:solidFill>
                  <a:srgbClr val="999999"/>
                </a:solidFill>
                <a:latin typeface="Calibri" pitchFamily="34" charset="0"/>
                <a:ea typeface="Calibri" pitchFamily="34" charset="-122"/>
                <a:cs typeface="Calibri" pitchFamily="34" charset="-120"/>
              </a:rPr>
              <a:t>7</a:t>
            </a:r>
            <a:endParaRPr lang="en-US" sz="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Shape 0"/>
          <p:cNvSpPr/>
          <p:nvPr/>
        </p:nvSpPr>
        <p:spPr>
          <a:xfrm>
            <a:off x="0" y="0"/>
            <a:ext cx="9144000" cy="73152"/>
          </a:xfrm>
          <a:prstGeom prst="rect">
            <a:avLst/>
          </a:prstGeom>
          <a:solidFill>
            <a:srgbClr val="2D1048"/>
          </a:solidFill>
          <a:ln/>
        </p:spPr>
        <p:txBody>
          <a:bodyPr/>
          <a:lstStyle/>
          <a:p>
            <a:endParaRPr lang="en-US" dirty="0"/>
          </a:p>
        </p:txBody>
      </p:sp>
      <p:sp>
        <p:nvSpPr>
          <p:cNvPr id="3" name="Text 1"/>
          <p:cNvSpPr/>
          <p:nvPr/>
        </p:nvSpPr>
        <p:spPr>
          <a:xfrm>
            <a:off x="457200" y="274320"/>
            <a:ext cx="8229600" cy="640080"/>
          </a:xfrm>
          <a:prstGeom prst="rect">
            <a:avLst/>
          </a:prstGeom>
          <a:noFill/>
          <a:ln/>
        </p:spPr>
        <p:txBody>
          <a:bodyPr wrap="square" rtlCol="0" anchor="ctr"/>
          <a:lstStyle/>
          <a:p>
            <a:pPr marL="0" indent="0">
              <a:buNone/>
            </a:pPr>
            <a:r>
              <a:rPr lang="en-US" sz="2600" b="1" dirty="0">
                <a:solidFill>
                  <a:srgbClr val="2D1048"/>
                </a:solidFill>
                <a:latin typeface="Georgia" pitchFamily="34" charset="0"/>
                <a:ea typeface="Georgia" pitchFamily="34" charset="-122"/>
                <a:cs typeface="Georgia" pitchFamily="34" charset="-120"/>
              </a:rPr>
              <a:t>The Duty to Investigate</a:t>
            </a:r>
            <a:endParaRPr lang="en-US" sz="2600" dirty="0"/>
          </a:p>
        </p:txBody>
      </p:sp>
      <p:sp>
        <p:nvSpPr>
          <p:cNvPr id="4" name="Text 2"/>
          <p:cNvSpPr/>
          <p:nvPr/>
        </p:nvSpPr>
        <p:spPr>
          <a:xfrm>
            <a:off x="533324" y="1237278"/>
            <a:ext cx="7498080" cy="2210956"/>
          </a:xfrm>
          <a:prstGeom prst="rect">
            <a:avLst/>
          </a:prstGeom>
          <a:noFill/>
          <a:ln/>
        </p:spPr>
        <p:txBody>
          <a:bodyPr wrap="square" rtlCol="0" anchor="ctr"/>
          <a:lstStyle/>
          <a:p>
            <a:pPr marL="342900" indent="-342900">
              <a:spcAft>
                <a:spcPts val="600"/>
              </a:spcAft>
              <a:buSzPct val="100000"/>
              <a:buChar char="•"/>
            </a:pPr>
            <a:r>
              <a:rPr lang="en-US" sz="1400" b="1" dirty="0">
                <a:solidFill>
                  <a:srgbClr val="333333"/>
                </a:solidFill>
                <a:latin typeface="Calibri" pitchFamily="34" charset="0"/>
                <a:ea typeface="Calibri" pitchFamily="34" charset="-122"/>
                <a:cs typeface="Calibri" pitchFamily="34" charset="-120"/>
              </a:rPr>
              <a:t>A complaint does not need to be in writing</a:t>
            </a:r>
            <a:endParaRPr lang="en-US" sz="1400" dirty="0"/>
          </a:p>
          <a:p>
            <a:pPr marL="685800" lvl="1" indent="-342900">
              <a:spcAft>
                <a:spcPts val="600"/>
              </a:spcAft>
              <a:buSzPct val="100000"/>
              <a:buChar char="•"/>
            </a:pPr>
            <a:r>
              <a:rPr lang="en-US" sz="1400" dirty="0">
                <a:solidFill>
                  <a:srgbClr val="333333"/>
                </a:solidFill>
                <a:latin typeface="Calibri" pitchFamily="34" charset="0"/>
                <a:ea typeface="Calibri" pitchFamily="34" charset="-122"/>
                <a:cs typeface="Calibri" pitchFamily="34" charset="-120"/>
              </a:rPr>
              <a:t>Text messages, hallway conversations, overheard comments can all trigger the duty</a:t>
            </a:r>
            <a:endParaRPr lang="en-US" sz="1400" dirty="0"/>
          </a:p>
          <a:p>
            <a:pPr marL="342900" indent="-342900">
              <a:spcAft>
                <a:spcPts val="600"/>
              </a:spcAft>
              <a:buSzPct val="100000"/>
              <a:buChar char="•"/>
            </a:pPr>
            <a:r>
              <a:rPr lang="en-US" sz="1400" b="1" dirty="0">
                <a:solidFill>
                  <a:srgbClr val="333333"/>
                </a:solidFill>
                <a:latin typeface="Calibri" pitchFamily="34" charset="0"/>
                <a:ea typeface="Calibri" pitchFamily="34" charset="-122"/>
                <a:cs typeface="Calibri" pitchFamily="34" charset="-120"/>
              </a:rPr>
              <a:t>Courts consider promptness of response when assessing employer liability</a:t>
            </a:r>
            <a:endParaRPr lang="en-US" sz="1400" dirty="0"/>
          </a:p>
          <a:p>
            <a:pPr marL="342900" indent="-342900">
              <a:spcAft>
                <a:spcPts val="600"/>
              </a:spcAft>
              <a:buSzPct val="100000"/>
              <a:buChar char="•"/>
            </a:pPr>
            <a:r>
              <a:rPr lang="en-US" sz="1400" b="1" dirty="0">
                <a:solidFill>
                  <a:srgbClr val="333333"/>
                </a:solidFill>
                <a:latin typeface="Calibri" pitchFamily="34" charset="0"/>
                <a:ea typeface="Calibri" pitchFamily="34" charset="-122"/>
                <a:cs typeface="Calibri" pitchFamily="34" charset="-120"/>
              </a:rPr>
              <a:t>“Knew or should have known” is paramount</a:t>
            </a:r>
            <a:endParaRPr lang="en-US" sz="1400" dirty="0"/>
          </a:p>
          <a:p>
            <a:pPr marL="685800" lvl="1" indent="-342900">
              <a:spcAft>
                <a:spcPts val="600"/>
              </a:spcAft>
              <a:buSzPct val="100000"/>
              <a:buChar char="•"/>
            </a:pPr>
            <a:r>
              <a:rPr lang="en-US" sz="1400" dirty="0">
                <a:solidFill>
                  <a:srgbClr val="333333"/>
                </a:solidFill>
                <a:latin typeface="Calibri" pitchFamily="34" charset="0"/>
                <a:ea typeface="Calibri" pitchFamily="34" charset="-122"/>
                <a:cs typeface="Calibri" pitchFamily="34" charset="-120"/>
              </a:rPr>
              <a:t>Once Samantha received this text, the company has constructive knowledge</a:t>
            </a:r>
            <a:endParaRPr lang="en-US" sz="1400" dirty="0"/>
          </a:p>
        </p:txBody>
      </p:sp>
      <p:sp>
        <p:nvSpPr>
          <p:cNvPr id="7" name="Text 5"/>
          <p:cNvSpPr/>
          <p:nvPr/>
        </p:nvSpPr>
        <p:spPr>
          <a:xfrm>
            <a:off x="457200" y="4754880"/>
            <a:ext cx="7315200" cy="274320"/>
          </a:xfrm>
          <a:prstGeom prst="rect">
            <a:avLst/>
          </a:prstGeom>
          <a:noFill/>
          <a:ln/>
        </p:spPr>
        <p:txBody>
          <a:bodyPr wrap="square" rtlCol="0" anchor="ctr"/>
          <a:lstStyle/>
          <a:p>
            <a:pPr marL="0" indent="0">
              <a:buNone/>
            </a:pPr>
            <a:r>
              <a:rPr lang="en-US" sz="800" dirty="0">
                <a:solidFill>
                  <a:srgbClr val="999999"/>
                </a:solidFill>
                <a:latin typeface="Calibri" pitchFamily="34" charset="0"/>
                <a:ea typeface="Calibri" pitchFamily="34" charset="-122"/>
                <a:cs typeface="Calibri" pitchFamily="34" charset="-120"/>
              </a:rPr>
              <a:t>Jackson Lewis P.C.</a:t>
            </a:r>
            <a:endParaRPr lang="en-US" sz="800" dirty="0"/>
          </a:p>
        </p:txBody>
      </p:sp>
      <p:sp>
        <p:nvSpPr>
          <p:cNvPr id="8" name="Text 6"/>
          <p:cNvSpPr/>
          <p:nvPr/>
        </p:nvSpPr>
        <p:spPr>
          <a:xfrm>
            <a:off x="8412480" y="4754880"/>
            <a:ext cx="457200" cy="274320"/>
          </a:xfrm>
          <a:prstGeom prst="rect">
            <a:avLst/>
          </a:prstGeom>
          <a:noFill/>
          <a:ln/>
        </p:spPr>
        <p:txBody>
          <a:bodyPr wrap="square" rtlCol="0" anchor="ctr"/>
          <a:lstStyle/>
          <a:p>
            <a:pPr marL="0" indent="0" algn="r">
              <a:buNone/>
            </a:pPr>
            <a:r>
              <a:rPr lang="en-US" sz="800" dirty="0">
                <a:solidFill>
                  <a:srgbClr val="999999"/>
                </a:solidFill>
                <a:latin typeface="Calibri" pitchFamily="34" charset="0"/>
                <a:ea typeface="Calibri" pitchFamily="34" charset="-122"/>
                <a:cs typeface="Calibri" pitchFamily="34" charset="-120"/>
              </a:rPr>
              <a:t>8</a:t>
            </a:r>
            <a:endParaRPr lang="en-US" sz="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Shape 0"/>
          <p:cNvSpPr/>
          <p:nvPr/>
        </p:nvSpPr>
        <p:spPr>
          <a:xfrm>
            <a:off x="0" y="0"/>
            <a:ext cx="9144000" cy="73152"/>
          </a:xfrm>
          <a:prstGeom prst="rect">
            <a:avLst/>
          </a:prstGeom>
          <a:solidFill>
            <a:srgbClr val="2D1048"/>
          </a:solidFill>
          <a:ln/>
        </p:spPr>
        <p:txBody>
          <a:bodyPr/>
          <a:lstStyle/>
          <a:p>
            <a:endParaRPr lang="en-US" dirty="0"/>
          </a:p>
        </p:txBody>
      </p:sp>
      <p:sp>
        <p:nvSpPr>
          <p:cNvPr id="3" name="Text 1"/>
          <p:cNvSpPr/>
          <p:nvPr/>
        </p:nvSpPr>
        <p:spPr>
          <a:xfrm>
            <a:off x="457200" y="274320"/>
            <a:ext cx="8229600" cy="640080"/>
          </a:xfrm>
          <a:prstGeom prst="rect">
            <a:avLst/>
          </a:prstGeom>
          <a:noFill/>
          <a:ln/>
        </p:spPr>
        <p:txBody>
          <a:bodyPr wrap="square" rtlCol="0" anchor="ctr"/>
          <a:lstStyle/>
          <a:p>
            <a:pPr marL="0" indent="0">
              <a:buNone/>
            </a:pPr>
            <a:r>
              <a:rPr lang="en-US" sz="2600" b="1" dirty="0">
                <a:solidFill>
                  <a:srgbClr val="2D1048"/>
                </a:solidFill>
                <a:latin typeface="Georgia" pitchFamily="34" charset="0"/>
                <a:ea typeface="Georgia" pitchFamily="34" charset="-122"/>
                <a:cs typeface="Georgia" pitchFamily="34" charset="-120"/>
              </a:rPr>
              <a:t>Goals of an Investigation</a:t>
            </a:r>
            <a:endParaRPr lang="en-US" sz="2600" dirty="0"/>
          </a:p>
        </p:txBody>
      </p:sp>
      <p:sp>
        <p:nvSpPr>
          <p:cNvPr id="4" name="Shape 2"/>
          <p:cNvSpPr/>
          <p:nvPr/>
        </p:nvSpPr>
        <p:spPr>
          <a:xfrm>
            <a:off x="731520" y="1143000"/>
            <a:ext cx="365760" cy="365760"/>
          </a:xfrm>
          <a:prstGeom prst="ellipse">
            <a:avLst/>
          </a:prstGeom>
          <a:solidFill>
            <a:srgbClr val="2D1048"/>
          </a:solidFill>
          <a:ln/>
        </p:spPr>
        <p:txBody>
          <a:bodyPr/>
          <a:lstStyle/>
          <a:p>
            <a:endParaRPr lang="en-US" dirty="0"/>
          </a:p>
        </p:txBody>
      </p:sp>
      <p:sp>
        <p:nvSpPr>
          <p:cNvPr id="5" name="Text 3"/>
          <p:cNvSpPr/>
          <p:nvPr/>
        </p:nvSpPr>
        <p:spPr>
          <a:xfrm>
            <a:off x="731520" y="1143000"/>
            <a:ext cx="365760" cy="365760"/>
          </a:xfrm>
          <a:prstGeom prst="rect">
            <a:avLst/>
          </a:prstGeom>
          <a:noFill/>
          <a:ln/>
        </p:spPr>
        <p:txBody>
          <a:bodyPr wrap="square" rtlCol="0" anchor="ctr"/>
          <a:lstStyle/>
          <a:p>
            <a:pPr marL="0" indent="0" algn="ctr">
              <a:buNone/>
            </a:pPr>
            <a:r>
              <a:rPr lang="en-US" sz="1200" dirty="0">
                <a:solidFill>
                  <a:srgbClr val="FFFFFF"/>
                </a:solidFill>
                <a:latin typeface="Calibri" pitchFamily="34" charset="0"/>
                <a:ea typeface="Calibri" pitchFamily="34" charset="-122"/>
                <a:cs typeface="Calibri" pitchFamily="34" charset="-120"/>
              </a:rPr>
              <a:t>1</a:t>
            </a:r>
            <a:endParaRPr lang="en-US" sz="1200" dirty="0"/>
          </a:p>
        </p:txBody>
      </p:sp>
      <p:sp>
        <p:nvSpPr>
          <p:cNvPr id="6" name="Text 4"/>
          <p:cNvSpPr/>
          <p:nvPr/>
        </p:nvSpPr>
        <p:spPr>
          <a:xfrm>
            <a:off x="1280160" y="1097280"/>
            <a:ext cx="7315200" cy="457200"/>
          </a:xfrm>
          <a:prstGeom prst="rect">
            <a:avLst/>
          </a:prstGeom>
          <a:noFill/>
          <a:ln/>
        </p:spPr>
        <p:txBody>
          <a:bodyPr wrap="square" rtlCol="0" anchor="ctr"/>
          <a:lstStyle/>
          <a:p>
            <a:pPr marL="0" indent="0">
              <a:buNone/>
            </a:pPr>
            <a:r>
              <a:rPr lang="en-US" sz="1400" dirty="0">
                <a:solidFill>
                  <a:srgbClr val="333333"/>
                </a:solidFill>
                <a:latin typeface="Calibri" pitchFamily="34" charset="0"/>
                <a:ea typeface="Calibri" pitchFamily="34" charset="-122"/>
                <a:cs typeface="Calibri" pitchFamily="34" charset="-120"/>
              </a:rPr>
              <a:t>Obtain a full, objective understanding of the facts (including the back story)</a:t>
            </a:r>
            <a:endParaRPr lang="en-US" sz="1400" dirty="0"/>
          </a:p>
        </p:txBody>
      </p:sp>
      <p:sp>
        <p:nvSpPr>
          <p:cNvPr id="7" name="Shape 5"/>
          <p:cNvSpPr/>
          <p:nvPr/>
        </p:nvSpPr>
        <p:spPr>
          <a:xfrm>
            <a:off x="731520" y="1828800"/>
            <a:ext cx="365760" cy="365760"/>
          </a:xfrm>
          <a:prstGeom prst="ellipse">
            <a:avLst/>
          </a:prstGeom>
          <a:solidFill>
            <a:srgbClr val="2D1048"/>
          </a:solidFill>
          <a:ln/>
        </p:spPr>
        <p:txBody>
          <a:bodyPr/>
          <a:lstStyle/>
          <a:p>
            <a:endParaRPr lang="en-US" dirty="0"/>
          </a:p>
        </p:txBody>
      </p:sp>
      <p:sp>
        <p:nvSpPr>
          <p:cNvPr id="8" name="Text 6"/>
          <p:cNvSpPr/>
          <p:nvPr/>
        </p:nvSpPr>
        <p:spPr>
          <a:xfrm>
            <a:off x="731520" y="1828800"/>
            <a:ext cx="365760" cy="365760"/>
          </a:xfrm>
          <a:prstGeom prst="rect">
            <a:avLst/>
          </a:prstGeom>
          <a:noFill/>
          <a:ln/>
        </p:spPr>
        <p:txBody>
          <a:bodyPr wrap="square" rtlCol="0" anchor="ctr"/>
          <a:lstStyle/>
          <a:p>
            <a:pPr marL="0" indent="0" algn="ctr">
              <a:buNone/>
            </a:pPr>
            <a:r>
              <a:rPr lang="en-US" sz="1200" dirty="0">
                <a:solidFill>
                  <a:srgbClr val="FFFFFF"/>
                </a:solidFill>
                <a:latin typeface="Calibri" pitchFamily="34" charset="0"/>
                <a:ea typeface="Calibri" pitchFamily="34" charset="-122"/>
                <a:cs typeface="Calibri" pitchFamily="34" charset="-120"/>
              </a:rPr>
              <a:t>2</a:t>
            </a:r>
            <a:endParaRPr lang="en-US" sz="1200" dirty="0"/>
          </a:p>
        </p:txBody>
      </p:sp>
      <p:sp>
        <p:nvSpPr>
          <p:cNvPr id="9" name="Text 7"/>
          <p:cNvSpPr/>
          <p:nvPr/>
        </p:nvSpPr>
        <p:spPr>
          <a:xfrm>
            <a:off x="1280160" y="1783080"/>
            <a:ext cx="7315200" cy="457200"/>
          </a:xfrm>
          <a:prstGeom prst="rect">
            <a:avLst/>
          </a:prstGeom>
          <a:noFill/>
          <a:ln/>
        </p:spPr>
        <p:txBody>
          <a:bodyPr wrap="square" rtlCol="0" anchor="ctr"/>
          <a:lstStyle/>
          <a:p>
            <a:pPr marL="0" indent="0">
              <a:buNone/>
            </a:pPr>
            <a:r>
              <a:rPr lang="en-US" sz="1400" dirty="0">
                <a:solidFill>
                  <a:srgbClr val="333333"/>
                </a:solidFill>
                <a:latin typeface="Calibri" pitchFamily="34" charset="0"/>
                <a:ea typeface="Calibri" pitchFamily="34" charset="-122"/>
                <a:cs typeface="Calibri" pitchFamily="34" charset="-120"/>
              </a:rPr>
              <a:t>Facilitate fact-based decision-making</a:t>
            </a:r>
            <a:endParaRPr lang="en-US" sz="1400" dirty="0"/>
          </a:p>
        </p:txBody>
      </p:sp>
      <p:sp>
        <p:nvSpPr>
          <p:cNvPr id="10" name="Shape 8"/>
          <p:cNvSpPr/>
          <p:nvPr/>
        </p:nvSpPr>
        <p:spPr>
          <a:xfrm>
            <a:off x="731520" y="2514600"/>
            <a:ext cx="365760" cy="365760"/>
          </a:xfrm>
          <a:prstGeom prst="ellipse">
            <a:avLst/>
          </a:prstGeom>
          <a:solidFill>
            <a:srgbClr val="2D1048"/>
          </a:solidFill>
          <a:ln/>
        </p:spPr>
        <p:txBody>
          <a:bodyPr/>
          <a:lstStyle/>
          <a:p>
            <a:endParaRPr lang="en-US" dirty="0"/>
          </a:p>
        </p:txBody>
      </p:sp>
      <p:sp>
        <p:nvSpPr>
          <p:cNvPr id="11" name="Text 9"/>
          <p:cNvSpPr/>
          <p:nvPr/>
        </p:nvSpPr>
        <p:spPr>
          <a:xfrm>
            <a:off x="731520" y="2514600"/>
            <a:ext cx="365760" cy="365760"/>
          </a:xfrm>
          <a:prstGeom prst="rect">
            <a:avLst/>
          </a:prstGeom>
          <a:noFill/>
          <a:ln/>
        </p:spPr>
        <p:txBody>
          <a:bodyPr wrap="square" rtlCol="0" anchor="ctr"/>
          <a:lstStyle/>
          <a:p>
            <a:pPr marL="0" indent="0" algn="ctr">
              <a:buNone/>
            </a:pPr>
            <a:r>
              <a:rPr lang="en-US" sz="1200" dirty="0">
                <a:solidFill>
                  <a:srgbClr val="FFFFFF"/>
                </a:solidFill>
                <a:latin typeface="Calibri" pitchFamily="34" charset="0"/>
                <a:ea typeface="Calibri" pitchFamily="34" charset="-122"/>
                <a:cs typeface="Calibri" pitchFamily="34" charset="-120"/>
              </a:rPr>
              <a:t>3</a:t>
            </a:r>
            <a:endParaRPr lang="en-US" sz="1200" dirty="0"/>
          </a:p>
        </p:txBody>
      </p:sp>
      <p:sp>
        <p:nvSpPr>
          <p:cNvPr id="12" name="Text 10"/>
          <p:cNvSpPr/>
          <p:nvPr/>
        </p:nvSpPr>
        <p:spPr>
          <a:xfrm>
            <a:off x="1280160" y="2468880"/>
            <a:ext cx="7315200" cy="457200"/>
          </a:xfrm>
          <a:prstGeom prst="rect">
            <a:avLst/>
          </a:prstGeom>
          <a:noFill/>
          <a:ln/>
        </p:spPr>
        <p:txBody>
          <a:bodyPr wrap="square" rtlCol="0" anchor="ctr"/>
          <a:lstStyle/>
          <a:p>
            <a:pPr marL="0" indent="0">
              <a:buNone/>
            </a:pPr>
            <a:r>
              <a:rPr lang="en-US" sz="1400" dirty="0">
                <a:solidFill>
                  <a:srgbClr val="333333"/>
                </a:solidFill>
                <a:latin typeface="Calibri" pitchFamily="34" charset="0"/>
                <a:ea typeface="Calibri" pitchFamily="34" charset="-122"/>
                <a:cs typeface="Calibri" pitchFamily="34" charset="-120"/>
              </a:rPr>
              <a:t>Take prompt corrective action and confirm disclosure requirements</a:t>
            </a:r>
            <a:endParaRPr lang="en-US" sz="1400" dirty="0"/>
          </a:p>
        </p:txBody>
      </p:sp>
      <p:sp>
        <p:nvSpPr>
          <p:cNvPr id="13" name="Shape 11"/>
          <p:cNvSpPr/>
          <p:nvPr/>
        </p:nvSpPr>
        <p:spPr>
          <a:xfrm>
            <a:off x="731520" y="3200400"/>
            <a:ext cx="365760" cy="365760"/>
          </a:xfrm>
          <a:prstGeom prst="ellipse">
            <a:avLst/>
          </a:prstGeom>
          <a:solidFill>
            <a:srgbClr val="2D1048"/>
          </a:solidFill>
          <a:ln/>
        </p:spPr>
        <p:txBody>
          <a:bodyPr/>
          <a:lstStyle/>
          <a:p>
            <a:endParaRPr lang="en-US" dirty="0"/>
          </a:p>
        </p:txBody>
      </p:sp>
      <p:sp>
        <p:nvSpPr>
          <p:cNvPr id="14" name="Text 12"/>
          <p:cNvSpPr/>
          <p:nvPr/>
        </p:nvSpPr>
        <p:spPr>
          <a:xfrm>
            <a:off x="731520" y="3200400"/>
            <a:ext cx="365760" cy="365760"/>
          </a:xfrm>
          <a:prstGeom prst="rect">
            <a:avLst/>
          </a:prstGeom>
          <a:noFill/>
          <a:ln/>
        </p:spPr>
        <p:txBody>
          <a:bodyPr wrap="square" rtlCol="0" anchor="ctr"/>
          <a:lstStyle/>
          <a:p>
            <a:pPr marL="0" indent="0" algn="ctr">
              <a:buNone/>
            </a:pPr>
            <a:r>
              <a:rPr lang="en-US" sz="1200" dirty="0">
                <a:solidFill>
                  <a:srgbClr val="FFFFFF"/>
                </a:solidFill>
                <a:latin typeface="Calibri" pitchFamily="34" charset="0"/>
                <a:ea typeface="Calibri" pitchFamily="34" charset="-122"/>
                <a:cs typeface="Calibri" pitchFamily="34" charset="-120"/>
              </a:rPr>
              <a:t>4</a:t>
            </a:r>
            <a:endParaRPr lang="en-US" sz="1200" dirty="0"/>
          </a:p>
        </p:txBody>
      </p:sp>
      <p:sp>
        <p:nvSpPr>
          <p:cNvPr id="15" name="Text 13"/>
          <p:cNvSpPr/>
          <p:nvPr/>
        </p:nvSpPr>
        <p:spPr>
          <a:xfrm>
            <a:off x="1280160" y="3154680"/>
            <a:ext cx="7315200" cy="457200"/>
          </a:xfrm>
          <a:prstGeom prst="rect">
            <a:avLst/>
          </a:prstGeom>
          <a:noFill/>
          <a:ln/>
        </p:spPr>
        <p:txBody>
          <a:bodyPr wrap="square" rtlCol="0" anchor="ctr"/>
          <a:lstStyle/>
          <a:p>
            <a:pPr marL="0" indent="0">
              <a:buNone/>
            </a:pPr>
            <a:r>
              <a:rPr lang="en-US" sz="1400" dirty="0">
                <a:solidFill>
                  <a:srgbClr val="333333"/>
                </a:solidFill>
                <a:latin typeface="Calibri" pitchFamily="34" charset="0"/>
                <a:ea typeface="Calibri" pitchFamily="34" charset="-122"/>
                <a:cs typeface="Calibri" pitchFamily="34" charset="-120"/>
              </a:rPr>
              <a:t>Preserve all evidence and complete records</a:t>
            </a:r>
            <a:endParaRPr lang="en-US" sz="1400" dirty="0"/>
          </a:p>
        </p:txBody>
      </p:sp>
      <p:sp>
        <p:nvSpPr>
          <p:cNvPr id="16" name="Shape 14"/>
          <p:cNvSpPr/>
          <p:nvPr/>
        </p:nvSpPr>
        <p:spPr>
          <a:xfrm>
            <a:off x="731520" y="3886200"/>
            <a:ext cx="365760" cy="365760"/>
          </a:xfrm>
          <a:prstGeom prst="ellipse">
            <a:avLst/>
          </a:prstGeom>
          <a:solidFill>
            <a:srgbClr val="2D1048"/>
          </a:solidFill>
          <a:ln/>
        </p:spPr>
        <p:txBody>
          <a:bodyPr/>
          <a:lstStyle/>
          <a:p>
            <a:endParaRPr lang="en-US" dirty="0"/>
          </a:p>
        </p:txBody>
      </p:sp>
      <p:sp>
        <p:nvSpPr>
          <p:cNvPr id="17" name="Text 15"/>
          <p:cNvSpPr/>
          <p:nvPr/>
        </p:nvSpPr>
        <p:spPr>
          <a:xfrm>
            <a:off x="731520" y="3886200"/>
            <a:ext cx="365760" cy="365760"/>
          </a:xfrm>
          <a:prstGeom prst="rect">
            <a:avLst/>
          </a:prstGeom>
          <a:noFill/>
          <a:ln/>
        </p:spPr>
        <p:txBody>
          <a:bodyPr wrap="square" rtlCol="0" anchor="ctr"/>
          <a:lstStyle/>
          <a:p>
            <a:pPr marL="0" indent="0" algn="ctr">
              <a:buNone/>
            </a:pPr>
            <a:r>
              <a:rPr lang="en-US" sz="1200" dirty="0">
                <a:solidFill>
                  <a:srgbClr val="FFFFFF"/>
                </a:solidFill>
                <a:latin typeface="Calibri" pitchFamily="34" charset="0"/>
                <a:ea typeface="Calibri" pitchFamily="34" charset="-122"/>
                <a:cs typeface="Calibri" pitchFamily="34" charset="-120"/>
              </a:rPr>
              <a:t>5</a:t>
            </a:r>
            <a:endParaRPr lang="en-US" sz="1200" dirty="0"/>
          </a:p>
        </p:txBody>
      </p:sp>
      <p:sp>
        <p:nvSpPr>
          <p:cNvPr id="18" name="Text 16"/>
          <p:cNvSpPr/>
          <p:nvPr/>
        </p:nvSpPr>
        <p:spPr>
          <a:xfrm>
            <a:off x="1280160" y="3840480"/>
            <a:ext cx="7315200" cy="457200"/>
          </a:xfrm>
          <a:prstGeom prst="rect">
            <a:avLst/>
          </a:prstGeom>
          <a:noFill/>
          <a:ln/>
        </p:spPr>
        <p:txBody>
          <a:bodyPr wrap="square" rtlCol="0" anchor="ctr"/>
          <a:lstStyle/>
          <a:p>
            <a:pPr marL="0" indent="0">
              <a:buNone/>
            </a:pPr>
            <a:r>
              <a:rPr lang="en-US" sz="1400" dirty="0">
                <a:solidFill>
                  <a:srgbClr val="333333"/>
                </a:solidFill>
                <a:latin typeface="Calibri" pitchFamily="34" charset="0"/>
                <a:ea typeface="Calibri" pitchFamily="34" charset="-122"/>
                <a:cs typeface="Calibri" pitchFamily="34" charset="-120"/>
              </a:rPr>
              <a:t>Establish a record of organizational response</a:t>
            </a:r>
            <a:endParaRPr lang="en-US" sz="1400" dirty="0"/>
          </a:p>
        </p:txBody>
      </p:sp>
      <p:sp>
        <p:nvSpPr>
          <p:cNvPr id="19" name="Text 17"/>
          <p:cNvSpPr/>
          <p:nvPr/>
        </p:nvSpPr>
        <p:spPr>
          <a:xfrm>
            <a:off x="457200" y="4754880"/>
            <a:ext cx="7315200" cy="274320"/>
          </a:xfrm>
          <a:prstGeom prst="rect">
            <a:avLst/>
          </a:prstGeom>
          <a:noFill/>
          <a:ln/>
        </p:spPr>
        <p:txBody>
          <a:bodyPr wrap="square" rtlCol="0" anchor="ctr"/>
          <a:lstStyle/>
          <a:p>
            <a:pPr marL="0" indent="0">
              <a:buNone/>
            </a:pPr>
            <a:r>
              <a:rPr lang="en-US" sz="800" dirty="0">
                <a:solidFill>
                  <a:srgbClr val="999999"/>
                </a:solidFill>
                <a:latin typeface="Calibri" pitchFamily="34" charset="0"/>
                <a:ea typeface="Calibri" pitchFamily="34" charset="-122"/>
                <a:cs typeface="Calibri" pitchFamily="34" charset="-120"/>
              </a:rPr>
              <a:t>Jackson Lewis P.C.</a:t>
            </a:r>
            <a:endParaRPr lang="en-US" sz="800" dirty="0"/>
          </a:p>
        </p:txBody>
      </p:sp>
      <p:sp>
        <p:nvSpPr>
          <p:cNvPr id="20" name="Text 18"/>
          <p:cNvSpPr/>
          <p:nvPr/>
        </p:nvSpPr>
        <p:spPr>
          <a:xfrm>
            <a:off x="8412480" y="4754880"/>
            <a:ext cx="457200" cy="274320"/>
          </a:xfrm>
          <a:prstGeom prst="rect">
            <a:avLst/>
          </a:prstGeom>
          <a:noFill/>
          <a:ln/>
        </p:spPr>
        <p:txBody>
          <a:bodyPr wrap="square" rtlCol="0" anchor="ctr"/>
          <a:lstStyle/>
          <a:p>
            <a:pPr marL="0" indent="0" algn="r">
              <a:buNone/>
            </a:pPr>
            <a:r>
              <a:rPr lang="en-US" sz="800" dirty="0">
                <a:solidFill>
                  <a:srgbClr val="999999"/>
                </a:solidFill>
                <a:latin typeface="Calibri" pitchFamily="34" charset="0"/>
                <a:ea typeface="Calibri" pitchFamily="34" charset="-122"/>
                <a:cs typeface="Calibri" pitchFamily="34" charset="-120"/>
              </a:rPr>
              <a:t>9</a:t>
            </a:r>
            <a:endParaRPr lang="en-US" sz="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10">
    <p:bg>
      <p:bgPr>
        <a:solidFill>
          <a:srgbClr val="2D1048"/>
        </a:solidFill>
        <a:effectLst/>
      </p:bgPr>
    </p:bg>
    <p:spTree>
      <p:nvGrpSpPr>
        <p:cNvPr id="1" name=""/>
        <p:cNvGrpSpPr/>
        <p:nvPr/>
      </p:nvGrpSpPr>
      <p:grpSpPr>
        <a:xfrm>
          <a:off x="0" y="0"/>
          <a:ext cx="0" cy="0"/>
          <a:chOff x="0" y="0"/>
          <a:chExt cx="0" cy="0"/>
        </a:xfrm>
      </p:grpSpPr>
      <p:sp>
        <p:nvSpPr>
          <p:cNvPr id="2" name="Text 0"/>
          <p:cNvSpPr/>
          <p:nvPr/>
        </p:nvSpPr>
        <p:spPr>
          <a:xfrm>
            <a:off x="731520" y="1371600"/>
            <a:ext cx="7680960" cy="1828800"/>
          </a:xfrm>
          <a:prstGeom prst="rect">
            <a:avLst/>
          </a:prstGeom>
          <a:noFill/>
          <a:ln/>
        </p:spPr>
        <p:txBody>
          <a:bodyPr wrap="square" rtlCol="0" anchor="ctr"/>
          <a:lstStyle/>
          <a:p>
            <a:pPr marL="0" indent="0">
              <a:buNone/>
            </a:pPr>
            <a:r>
              <a:rPr lang="en-US" sz="3600" b="1" dirty="0">
                <a:solidFill>
                  <a:srgbClr val="FFFFFF"/>
                </a:solidFill>
                <a:latin typeface="Georgia" pitchFamily="34" charset="0"/>
                <a:ea typeface="Georgia" pitchFamily="34" charset="-122"/>
                <a:cs typeface="Georgia" pitchFamily="34" charset="-120"/>
              </a:rPr>
              <a:t>The 10-Step</a:t>
            </a:r>
            <a:endParaRPr lang="en-US" sz="3600" dirty="0"/>
          </a:p>
          <a:p>
            <a:pPr marL="0" indent="0">
              <a:buNone/>
            </a:pPr>
            <a:r>
              <a:rPr lang="en-US" sz="3600" b="1" dirty="0">
                <a:solidFill>
                  <a:srgbClr val="FFFFFF"/>
                </a:solidFill>
                <a:latin typeface="Georgia" pitchFamily="34" charset="0"/>
                <a:ea typeface="Georgia" pitchFamily="34" charset="-122"/>
                <a:cs typeface="Georgia" pitchFamily="34" charset="-120"/>
              </a:rPr>
              <a:t>Investigation Process</a:t>
            </a:r>
            <a:endParaRPr lang="en-US" sz="3600" dirty="0"/>
          </a:p>
        </p:txBody>
      </p:sp>
      <p:sp>
        <p:nvSpPr>
          <p:cNvPr id="4" name="Text 2"/>
          <p:cNvSpPr/>
          <p:nvPr/>
        </p:nvSpPr>
        <p:spPr>
          <a:xfrm>
            <a:off x="731520" y="4572000"/>
            <a:ext cx="3657600" cy="365760"/>
          </a:xfrm>
          <a:prstGeom prst="rect">
            <a:avLst/>
          </a:prstGeom>
          <a:noFill/>
          <a:ln/>
        </p:spPr>
        <p:txBody>
          <a:bodyPr wrap="square" rtlCol="0" anchor="ctr"/>
          <a:lstStyle/>
          <a:p>
            <a:pPr marL="0" indent="0">
              <a:buNone/>
            </a:pPr>
            <a:r>
              <a:rPr lang="en-US" sz="1000" i="1" dirty="0">
                <a:solidFill>
                  <a:srgbClr val="9977AA"/>
                </a:solidFill>
                <a:latin typeface="Calibri" pitchFamily="34" charset="0"/>
                <a:ea typeface="Calibri" pitchFamily="34" charset="-122"/>
                <a:cs typeface="Calibri" pitchFamily="34" charset="-120"/>
              </a:rPr>
              <a:t>Jackson Lewis P.C.</a:t>
            </a:r>
            <a:endParaRPr lang="en-US" sz="10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Shape 0"/>
          <p:cNvSpPr/>
          <p:nvPr/>
        </p:nvSpPr>
        <p:spPr>
          <a:xfrm>
            <a:off x="0" y="0"/>
            <a:ext cx="9144000" cy="73152"/>
          </a:xfrm>
          <a:prstGeom prst="rect">
            <a:avLst/>
          </a:prstGeom>
          <a:solidFill>
            <a:srgbClr val="2D1048"/>
          </a:solidFill>
          <a:ln/>
        </p:spPr>
        <p:txBody>
          <a:bodyPr/>
          <a:lstStyle/>
          <a:p>
            <a:endParaRPr lang="en-US" dirty="0"/>
          </a:p>
        </p:txBody>
      </p:sp>
      <p:sp>
        <p:nvSpPr>
          <p:cNvPr id="3" name="Text 1"/>
          <p:cNvSpPr/>
          <p:nvPr/>
        </p:nvSpPr>
        <p:spPr>
          <a:xfrm>
            <a:off x="457200" y="274320"/>
            <a:ext cx="8229600" cy="640080"/>
          </a:xfrm>
          <a:prstGeom prst="rect">
            <a:avLst/>
          </a:prstGeom>
          <a:noFill/>
          <a:ln/>
        </p:spPr>
        <p:txBody>
          <a:bodyPr wrap="square" rtlCol="0" anchor="ctr"/>
          <a:lstStyle/>
          <a:p>
            <a:pPr marL="0" indent="0">
              <a:buNone/>
            </a:pPr>
            <a:r>
              <a:rPr lang="en-US" sz="2600" b="1" dirty="0">
                <a:solidFill>
                  <a:srgbClr val="2D1048"/>
                </a:solidFill>
                <a:latin typeface="Georgia" pitchFamily="34" charset="0"/>
                <a:ea typeface="Georgia" pitchFamily="34" charset="-122"/>
                <a:cs typeface="Georgia" pitchFamily="34" charset="-120"/>
              </a:rPr>
              <a:t>Step 1: Immediate Actions</a:t>
            </a:r>
            <a:endParaRPr lang="en-US" sz="2600" dirty="0"/>
          </a:p>
        </p:txBody>
      </p:sp>
      <p:sp>
        <p:nvSpPr>
          <p:cNvPr id="10" name="Text 8"/>
          <p:cNvSpPr/>
          <p:nvPr/>
        </p:nvSpPr>
        <p:spPr>
          <a:xfrm>
            <a:off x="457200" y="4754880"/>
            <a:ext cx="7315200" cy="274320"/>
          </a:xfrm>
          <a:prstGeom prst="rect">
            <a:avLst/>
          </a:prstGeom>
          <a:noFill/>
          <a:ln/>
        </p:spPr>
        <p:txBody>
          <a:bodyPr wrap="square" rtlCol="0" anchor="ctr"/>
          <a:lstStyle/>
          <a:p>
            <a:pPr marL="0" indent="0">
              <a:buNone/>
            </a:pPr>
            <a:r>
              <a:rPr lang="en-US" sz="800" dirty="0">
                <a:solidFill>
                  <a:srgbClr val="999999"/>
                </a:solidFill>
                <a:latin typeface="Calibri" pitchFamily="34" charset="0"/>
                <a:ea typeface="Calibri" pitchFamily="34" charset="-122"/>
                <a:cs typeface="Calibri" pitchFamily="34" charset="-120"/>
              </a:rPr>
              <a:t>Jackson Lewis P.C. </a:t>
            </a:r>
            <a:endParaRPr lang="en-US" sz="800" dirty="0"/>
          </a:p>
        </p:txBody>
      </p:sp>
      <p:sp>
        <p:nvSpPr>
          <p:cNvPr id="11" name="Text 9"/>
          <p:cNvSpPr/>
          <p:nvPr/>
        </p:nvSpPr>
        <p:spPr>
          <a:xfrm>
            <a:off x="8412480" y="4754880"/>
            <a:ext cx="457200" cy="274320"/>
          </a:xfrm>
          <a:prstGeom prst="rect">
            <a:avLst/>
          </a:prstGeom>
          <a:noFill/>
          <a:ln/>
        </p:spPr>
        <p:txBody>
          <a:bodyPr wrap="square" rtlCol="0" anchor="ctr"/>
          <a:lstStyle/>
          <a:p>
            <a:pPr marL="0" indent="0" algn="r">
              <a:buNone/>
            </a:pPr>
            <a:r>
              <a:rPr lang="en-US" sz="800" dirty="0">
                <a:solidFill>
                  <a:srgbClr val="999999"/>
                </a:solidFill>
                <a:latin typeface="Calibri" pitchFamily="34" charset="0"/>
                <a:ea typeface="Calibri" pitchFamily="34" charset="-122"/>
                <a:cs typeface="Calibri" pitchFamily="34" charset="-120"/>
              </a:rPr>
              <a:t>11</a:t>
            </a:r>
            <a:endParaRPr lang="en-US" sz="800" dirty="0"/>
          </a:p>
        </p:txBody>
      </p:sp>
      <p:sp>
        <p:nvSpPr>
          <p:cNvPr id="12" name="Content Placeholder 2">
            <a:extLst>
              <a:ext uri="{FF2B5EF4-FFF2-40B4-BE49-F238E27FC236}">
                <a16:creationId xmlns:a16="http://schemas.microsoft.com/office/drawing/2014/main" id="{C75B97FB-8186-9A6A-893C-2FEA667697FF}"/>
              </a:ext>
            </a:extLst>
          </p:cNvPr>
          <p:cNvSpPr txBox="1">
            <a:spLocks/>
          </p:cNvSpPr>
          <p:nvPr/>
        </p:nvSpPr>
        <p:spPr>
          <a:xfrm>
            <a:off x="765753" y="1532217"/>
            <a:ext cx="4358039" cy="1756019"/>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1200" dirty="0"/>
              <a:t>Assess concern/discuss with Legal, if needed</a:t>
            </a:r>
          </a:p>
          <a:p>
            <a:r>
              <a:rPr lang="en-US" sz="1200" dirty="0"/>
              <a:t>Initial document review</a:t>
            </a:r>
          </a:p>
          <a:p>
            <a:r>
              <a:rPr lang="en-US" sz="1200" dirty="0"/>
              <a:t>Record retention efforts</a:t>
            </a:r>
          </a:p>
          <a:p>
            <a:r>
              <a:rPr lang="en-US" sz="1200" dirty="0"/>
              <a:t>Involve subject matter experts to determine who should be involved</a:t>
            </a:r>
          </a:p>
          <a:p>
            <a:endParaRPr lang="en-US" sz="1200" dirty="0"/>
          </a:p>
        </p:txBody>
      </p:sp>
      <p:sp>
        <p:nvSpPr>
          <p:cNvPr id="13" name="Content Placeholder 5">
            <a:extLst>
              <a:ext uri="{FF2B5EF4-FFF2-40B4-BE49-F238E27FC236}">
                <a16:creationId xmlns:a16="http://schemas.microsoft.com/office/drawing/2014/main" id="{103496D3-DC6D-F14C-18D0-78E5B67549D2}"/>
              </a:ext>
            </a:extLst>
          </p:cNvPr>
          <p:cNvSpPr txBox="1">
            <a:spLocks/>
          </p:cNvSpPr>
          <p:nvPr/>
        </p:nvSpPr>
        <p:spPr>
          <a:xfrm>
            <a:off x="5413404" y="1532217"/>
            <a:ext cx="3273395" cy="2079065"/>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1200" dirty="0"/>
              <a:t>Employment Actions</a:t>
            </a:r>
          </a:p>
          <a:p>
            <a:pPr lvl="1"/>
            <a:r>
              <a:rPr lang="en-US" sz="1200" dirty="0"/>
              <a:t>Administrative leave of employee(s)</a:t>
            </a:r>
          </a:p>
          <a:p>
            <a:pPr lvl="1"/>
            <a:r>
              <a:rPr lang="en-US" sz="1200" dirty="0"/>
              <a:t>Transfer of employee(s) </a:t>
            </a:r>
          </a:p>
          <a:p>
            <a:pPr lvl="1"/>
            <a:r>
              <a:rPr lang="en-US" sz="1200" dirty="0"/>
              <a:t>Separation of employees</a:t>
            </a:r>
          </a:p>
          <a:p>
            <a:pPr lvl="1"/>
            <a:r>
              <a:rPr lang="en-US" sz="1200" dirty="0"/>
              <a:t>Other?</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1297</TotalTime>
  <Words>3339</Words>
  <Application>Microsoft Office PowerPoint</Application>
  <PresentationFormat>On-screen Show (16:9)</PresentationFormat>
  <Paragraphs>450</Paragraphs>
  <Slides>36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36</vt:i4>
      </vt:variant>
    </vt:vector>
  </HeadingPairs>
  <TitlesOfParts>
    <vt:vector size="41" baseType="lpstr">
      <vt:lpstr>Aptos</vt:lpstr>
      <vt:lpstr>Arial</vt:lpstr>
      <vt:lpstr>Calibri</vt:lpstr>
      <vt:lpstr>Georgia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Sample Timeline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Conducting Effective Workplace Investigations</dc:title>
  <dc:subject>PptxGenJS Presentation</dc:subject>
  <dc:creator>Jackson Lewis P.C.</dc:creator>
  <cp:lastModifiedBy>James, Najmah (Atlanta)</cp:lastModifiedBy>
  <cp:revision>2</cp:revision>
  <dcterms:created xsi:type="dcterms:W3CDTF">2026-08-25T20:19:57Z</dcterms:created>
  <dcterms:modified xsi:type="dcterms:W3CDTF">2026-08-26T21:50:58Z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2aec8aae-5a08-43f8-b819-bbaf1ec51ec4_Enabled">
    <vt:lpwstr>true</vt:lpwstr>
  </property>
  <property fmtid="{D5CDD505-2E9C-101B-9397-08002B2CF9AE}" pid="3" name="MSIP_Label_2aec8aae-5a08-43f8-b819-bbaf1ec51ec4_SetDate">
    <vt:lpwstr>2026-08-25T20:43:18Z</vt:lpwstr>
  </property>
  <property fmtid="{D5CDD505-2E9C-101B-9397-08002B2CF9AE}" pid="4" name="MSIP_Label_2aec8aae-5a08-43f8-b819-bbaf1ec51ec4_Method">
    <vt:lpwstr>Standard</vt:lpwstr>
  </property>
  <property fmtid="{D5CDD505-2E9C-101B-9397-08002B2CF9AE}" pid="5" name="MSIP_Label_2aec8aae-5a08-43f8-b819-bbaf1ec51ec4_Name">
    <vt:lpwstr>Confidential</vt:lpwstr>
  </property>
  <property fmtid="{D5CDD505-2E9C-101B-9397-08002B2CF9AE}" pid="6" name="MSIP_Label_2aec8aae-5a08-43f8-b819-bbaf1ec51ec4_SiteId">
    <vt:lpwstr>6ab77482-4dda-43b3-9e50-82db3e426c2c</vt:lpwstr>
  </property>
  <property fmtid="{D5CDD505-2E9C-101B-9397-08002B2CF9AE}" pid="7" name="MSIP_Label_2aec8aae-5a08-43f8-b819-bbaf1ec51ec4_ActionId">
    <vt:lpwstr>133f4602-7ff5-4ac2-bde6-ae07299e9fba</vt:lpwstr>
  </property>
  <property fmtid="{D5CDD505-2E9C-101B-9397-08002B2CF9AE}" pid="8" name="MSIP_Label_2aec8aae-5a08-43f8-b819-bbaf1ec51ec4_ContentBits">
    <vt:lpwstr>0</vt:lpwstr>
  </property>
  <property fmtid="{D5CDD505-2E9C-101B-9397-08002B2CF9AE}" pid="9" name="MSIP_Label_2aec8aae-5a08-43f8-b819-bbaf1ec51ec4_Tag">
    <vt:lpwstr>10, 1, 2, 1</vt:lpwstr>
  </property>
</Properties>
</file>