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88" r:id="rId3"/>
    <p:sldId id="289" r:id="rId4"/>
    <p:sldId id="309" r:id="rId5"/>
    <p:sldId id="259" r:id="rId6"/>
    <p:sldId id="258" r:id="rId7"/>
    <p:sldId id="262" r:id="rId8"/>
    <p:sldId id="320" r:id="rId9"/>
    <p:sldId id="260" r:id="rId10"/>
    <p:sldId id="323" r:id="rId11"/>
    <p:sldId id="266" r:id="rId12"/>
    <p:sldId id="267" r:id="rId13"/>
    <p:sldId id="318" r:id="rId14"/>
    <p:sldId id="301" r:id="rId15"/>
    <p:sldId id="263" r:id="rId16"/>
    <p:sldId id="265" r:id="rId17"/>
    <p:sldId id="261" r:id="rId18"/>
    <p:sldId id="292" r:id="rId19"/>
    <p:sldId id="322" r:id="rId20"/>
    <p:sldId id="293" r:id="rId21"/>
    <p:sldId id="294" r:id="rId22"/>
    <p:sldId id="295" r:id="rId23"/>
    <p:sldId id="296" r:id="rId24"/>
    <p:sldId id="297" r:id="rId25"/>
    <p:sldId id="298" r:id="rId26"/>
    <p:sldId id="264" r:id="rId27"/>
    <p:sldId id="308" r:id="rId28"/>
    <p:sldId id="302" r:id="rId29"/>
    <p:sldId id="307" r:id="rId30"/>
    <p:sldId id="303" r:id="rId31"/>
    <p:sldId id="304" r:id="rId32"/>
    <p:sldId id="299" r:id="rId33"/>
    <p:sldId id="310" r:id="rId34"/>
    <p:sldId id="311" r:id="rId35"/>
    <p:sldId id="312" r:id="rId36"/>
    <p:sldId id="313" r:id="rId37"/>
    <p:sldId id="315" r:id="rId38"/>
    <p:sldId id="314" r:id="rId39"/>
    <p:sldId id="319" r:id="rId40"/>
    <p:sldId id="316" r:id="rId41"/>
    <p:sldId id="300" r:id="rId42"/>
    <p:sldId id="291" r:id="rId43"/>
    <p:sldId id="290" r:id="rId44"/>
    <p:sldId id="317" r:id="rId45"/>
    <p:sldId id="271" r:id="rId46"/>
    <p:sldId id="321" r:id="rId4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207" autoAdjust="0"/>
  </p:normalViewPr>
  <p:slideViewPr>
    <p:cSldViewPr snapToGrid="0">
      <p:cViewPr varScale="1">
        <p:scale>
          <a:sx n="82" d="100"/>
          <a:sy n="82" d="100"/>
        </p:scale>
        <p:origin x="600" y="58"/>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38.xml" Id="rId39" /><Relationship Type="http://schemas.openxmlformats.org/officeDocument/2006/relationships/slide" Target="slides/slide20.xml" Id="rId21" /><Relationship Type="http://schemas.openxmlformats.org/officeDocument/2006/relationships/slide" Target="slides/slide33.xml" Id="rId34" /><Relationship Type="http://schemas.openxmlformats.org/officeDocument/2006/relationships/slide" Target="slides/slide41.xml" Id="rId42" /><Relationship Type="http://schemas.openxmlformats.org/officeDocument/2006/relationships/slide" Target="slides/slide46.xml" Id="rId47" /><Relationship Type="http://schemas.openxmlformats.org/officeDocument/2006/relationships/viewProps" Target="viewProps.xml" Id="rId50" /><Relationship Type="http://schemas.openxmlformats.org/officeDocument/2006/relationships/slide" Target="slides/slide6.xml" Id="rId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28.xml" Id="rId29"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slide" Target="slides/slide39.xml" Id="rId40" /><Relationship Type="http://schemas.openxmlformats.org/officeDocument/2006/relationships/slide" Target="slides/slide44.xml" Id="rId45"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35.xml" Id="rId36" /><Relationship Type="http://schemas.openxmlformats.org/officeDocument/2006/relationships/presProps" Target="presProps.xml" Id="rId49"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0.xml" Id="rId31" /><Relationship Type="http://schemas.openxmlformats.org/officeDocument/2006/relationships/slide" Target="slides/slide43.xml" Id="rId44" /><Relationship Type="http://schemas.openxmlformats.org/officeDocument/2006/relationships/tableStyles" Target="tableStyles.xml" Id="rId52"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slide" Target="slides/slide42.xml" Id="rId43" /><Relationship Type="http://schemas.openxmlformats.org/officeDocument/2006/relationships/notesMaster" Target="notesMasters/notesMaster1.xml" Id="rId48" /><Relationship Type="http://schemas.openxmlformats.org/officeDocument/2006/relationships/slide" Target="slides/slide7.xml" Id="rId8" /><Relationship Type="http://schemas.openxmlformats.org/officeDocument/2006/relationships/theme" Target="theme/theme1.xml" Id="rId51" /><Relationship Type="http://schemas.openxmlformats.org/officeDocument/2006/relationships/slide" Target="slides/slide2.xml" Id="rId3"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slide" Target="slides/slide45.xml" Id="rId46" /><Relationship Type="http://schemas.openxmlformats.org/officeDocument/2006/relationships/slide" Target="slides/slide19.xml" Id="rId20" /><Relationship Type="http://schemas.openxmlformats.org/officeDocument/2006/relationships/slide" Target="slides/slide40.xml" Id="rId41"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customXml" Target="/customXML/item.xml" Id="imanage.xml" /></Relationships>
</file>

<file path=ppt/diagrams/_rels/data12.xml.rels><?xml version="1.0" encoding="UTF-8" standalone="yes"?>
<Relationships xmlns="http://schemas.openxmlformats.org/package/2006/relationships"><Relationship Id="rId1" Type="http://schemas.openxmlformats.org/officeDocument/2006/relationships/hyperlink" Target="https://www.bricker.com/employment-law-report/ai-based-hiring-2026-developments-employers-cant-ignore"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4" Type="http://schemas.openxmlformats.org/officeDocument/2006/relationships/image" Target="../media/image4.svg"/></Relationships>
</file>

<file path=ppt/diagrams/_rels/data7.xml.rels><?xml version="1.0" encoding="UTF-8" standalone="yes"?>
<Relationships xmlns="http://schemas.openxmlformats.org/package/2006/relationships"><Relationship Id="rId1" Type="http://schemas.openxmlformats.org/officeDocument/2006/relationships/hyperlink" Target="https://www.google.com/url?sa=i&amp;source=web&amp;rct=j&amp;url=https://www.ecfr.gov/current/title-29/subtitle-B/chapter-XIV/part-1607&amp;ved=2ahUKEwjD8p_ytZOVAxV5NYYAHac9OfYQy_kOegoIAggACAAIAxAE&amp;opi=89978449&amp;cd&amp;psig=AOvVaw3PMjq1zrKYdB_kA73Yu4v7&amp;ust=1781962538895000" TargetMode="External"/></Relationships>
</file>

<file path=ppt/diagrams/_rels/data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_rels/drawing12.xml.rels><?xml version="1.0" encoding="UTF-8" standalone="yes"?>
<Relationships xmlns="http://schemas.openxmlformats.org/package/2006/relationships"><Relationship Id="rId1" Type="http://schemas.openxmlformats.org/officeDocument/2006/relationships/hyperlink" Target="https://www.bricker.com/employment-law-report/ai-based-hiring-2026-developments-employers-cant-ignore"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image" Target="../media/image1.svg"/><Relationship Id="rId4" Type="http://schemas.openxmlformats.org/officeDocument/2006/relationships/image" Target="../media/image4.svg"/></Relationships>
</file>

<file path=ppt/diagrams/_rels/drawing7.xml.rels><?xml version="1.0" encoding="UTF-8" standalone="yes"?>
<Relationships xmlns="http://schemas.openxmlformats.org/package/2006/relationships"><Relationship Id="rId1" Type="http://schemas.openxmlformats.org/officeDocument/2006/relationships/hyperlink" Target="https://www.google.com/url?sa=i&amp;source=web&amp;rct=j&amp;url=https://www.ecfr.gov/current/title-29/subtitle-B/chapter-XIV/part-1607&amp;ved=2ahUKEwjD8p_ytZOVAxV5NYYAHac9OfYQy_kOegoIAggACAAIAxAE&amp;opi=89978449&amp;cd&amp;psig=AOvVaw3PMjq1zrKYdB_kA73Yu4v7&amp;ust=1781962538895000" TargetMode="External"/></Relationships>
</file>

<file path=ppt/diagrams/_rels/drawing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05F5C5-29D0-4548-B248-F99F4B79DD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CC07346-50B4-4240-B370-CD4884ABA4C6}">
      <dgm:prSet/>
      <dgm:spPr/>
      <dgm:t>
        <a:bodyPr/>
        <a:lstStyle/>
        <a:p>
          <a:r>
            <a:rPr lang="en-US" dirty="0"/>
            <a:t>Bricker Graydon Wyatt, LLP (Nashville office)</a:t>
          </a:r>
        </a:p>
      </dgm:t>
    </dgm:pt>
    <dgm:pt modelId="{B378D0DE-C218-4D8B-92D4-7C31AA6E8F8B}" type="parTrans" cxnId="{231AD8BD-0346-4E39-808D-28D36C99163A}">
      <dgm:prSet/>
      <dgm:spPr/>
      <dgm:t>
        <a:bodyPr/>
        <a:lstStyle/>
        <a:p>
          <a:endParaRPr lang="en-US"/>
        </a:p>
      </dgm:t>
    </dgm:pt>
    <dgm:pt modelId="{CE043E58-F44F-4366-A78B-49FD04E931C5}" type="sibTrans" cxnId="{231AD8BD-0346-4E39-808D-28D36C99163A}">
      <dgm:prSet/>
      <dgm:spPr/>
      <dgm:t>
        <a:bodyPr/>
        <a:lstStyle/>
        <a:p>
          <a:endParaRPr lang="en-US"/>
        </a:p>
      </dgm:t>
    </dgm:pt>
    <dgm:pt modelId="{295C22B1-A9D4-4413-90D9-CFCC25344B63}">
      <dgm:prSet/>
      <dgm:spPr/>
      <dgm:t>
        <a:bodyPr/>
        <a:lstStyle/>
        <a:p>
          <a:r>
            <a:rPr lang="en-US"/>
            <a:t>U.S. Naval Academy Class of 1984</a:t>
          </a:r>
        </a:p>
      </dgm:t>
    </dgm:pt>
    <dgm:pt modelId="{9E558F2D-1D41-4162-8E07-81A3E845C029}" type="parTrans" cxnId="{6ECB9996-E5F6-41EF-A333-5E83E5B94D0A}">
      <dgm:prSet/>
      <dgm:spPr/>
      <dgm:t>
        <a:bodyPr/>
        <a:lstStyle/>
        <a:p>
          <a:endParaRPr lang="en-US"/>
        </a:p>
      </dgm:t>
    </dgm:pt>
    <dgm:pt modelId="{0AF545B7-AA75-4D40-9D25-E4C68A6E8B15}" type="sibTrans" cxnId="{6ECB9996-E5F6-41EF-A333-5E83E5B94D0A}">
      <dgm:prSet/>
      <dgm:spPr/>
      <dgm:t>
        <a:bodyPr/>
        <a:lstStyle/>
        <a:p>
          <a:endParaRPr lang="en-US"/>
        </a:p>
      </dgm:t>
    </dgm:pt>
    <dgm:pt modelId="{FE4211A8-5580-4209-A846-EFED953D06C1}">
      <dgm:prSet/>
      <dgm:spPr/>
      <dgm:t>
        <a:bodyPr/>
        <a:lstStyle/>
        <a:p>
          <a:r>
            <a:rPr lang="en-US" dirty="0"/>
            <a:t>Navy nuclear engineer and surface warfare officer 1985-1989</a:t>
          </a:r>
        </a:p>
      </dgm:t>
    </dgm:pt>
    <dgm:pt modelId="{0F8F7044-3E92-4577-A175-488C2AA7B22F}" type="parTrans" cxnId="{AC7837EC-0CC7-4C29-814E-3A3E2B28CF92}">
      <dgm:prSet/>
      <dgm:spPr/>
      <dgm:t>
        <a:bodyPr/>
        <a:lstStyle/>
        <a:p>
          <a:endParaRPr lang="en-US"/>
        </a:p>
      </dgm:t>
    </dgm:pt>
    <dgm:pt modelId="{228C6815-39FB-4329-BECC-984B3193C8C3}" type="sibTrans" cxnId="{AC7837EC-0CC7-4C29-814E-3A3E2B28CF92}">
      <dgm:prSet/>
      <dgm:spPr/>
      <dgm:t>
        <a:bodyPr/>
        <a:lstStyle/>
        <a:p>
          <a:endParaRPr lang="en-US"/>
        </a:p>
      </dgm:t>
    </dgm:pt>
    <dgm:pt modelId="{87003021-FF19-47D8-96E7-81943C047696}">
      <dgm:prSet/>
      <dgm:spPr/>
      <dgm:t>
        <a:bodyPr/>
        <a:lstStyle/>
        <a:p>
          <a:r>
            <a:rPr lang="en-US" i="1"/>
            <a:t>USS Nimitz</a:t>
          </a:r>
          <a:r>
            <a:rPr lang="en-US"/>
            <a:t> (CVN 68) and </a:t>
          </a:r>
          <a:r>
            <a:rPr lang="en-US" i="1"/>
            <a:t>USS Arkansas</a:t>
          </a:r>
          <a:r>
            <a:rPr lang="en-US"/>
            <a:t> (CGN 41)</a:t>
          </a:r>
        </a:p>
      </dgm:t>
    </dgm:pt>
    <dgm:pt modelId="{4368176A-03D9-44EF-9AE6-F3D74FE45FE2}" type="parTrans" cxnId="{95BFF0B1-72D2-47B6-94D5-8A95AB9E9C58}">
      <dgm:prSet/>
      <dgm:spPr/>
      <dgm:t>
        <a:bodyPr/>
        <a:lstStyle/>
        <a:p>
          <a:endParaRPr lang="en-US"/>
        </a:p>
      </dgm:t>
    </dgm:pt>
    <dgm:pt modelId="{E0889CC2-F6FF-4A83-8D88-54FD94DDC3B2}" type="sibTrans" cxnId="{95BFF0B1-72D2-47B6-94D5-8A95AB9E9C58}">
      <dgm:prSet/>
      <dgm:spPr/>
      <dgm:t>
        <a:bodyPr/>
        <a:lstStyle/>
        <a:p>
          <a:endParaRPr lang="en-US"/>
        </a:p>
      </dgm:t>
    </dgm:pt>
    <dgm:pt modelId="{78C0DBFB-DC9F-495D-8114-975BE5C5784B}">
      <dgm:prSet/>
      <dgm:spPr/>
      <dgm:t>
        <a:bodyPr/>
        <a:lstStyle/>
        <a:p>
          <a:r>
            <a:rPr lang="en-US"/>
            <a:t>Trained at INEL (A1W plant)</a:t>
          </a:r>
        </a:p>
      </dgm:t>
    </dgm:pt>
    <dgm:pt modelId="{A607DCF0-57B4-40D3-964D-ED381D956294}" type="parTrans" cxnId="{CFF1B1FE-3D33-42ED-8AC8-9B78625E2A46}">
      <dgm:prSet/>
      <dgm:spPr/>
      <dgm:t>
        <a:bodyPr/>
        <a:lstStyle/>
        <a:p>
          <a:endParaRPr lang="en-US"/>
        </a:p>
      </dgm:t>
    </dgm:pt>
    <dgm:pt modelId="{41B435D4-0D7D-4FF7-A1A2-C2AF8E9ABCAA}" type="sibTrans" cxnId="{CFF1B1FE-3D33-42ED-8AC8-9B78625E2A46}">
      <dgm:prSet/>
      <dgm:spPr/>
      <dgm:t>
        <a:bodyPr/>
        <a:lstStyle/>
        <a:p>
          <a:endParaRPr lang="en-US"/>
        </a:p>
      </dgm:t>
    </dgm:pt>
    <dgm:pt modelId="{0EF6B2B4-8966-4DAF-87CC-A243DF4E95D5}">
      <dgm:prSet/>
      <dgm:spPr/>
      <dgm:t>
        <a:bodyPr/>
        <a:lstStyle/>
        <a:p>
          <a:r>
            <a:rPr lang="en-US" dirty="0"/>
            <a:t>Certified Nuclear Propulsion Officer by Naval Reactors 1987</a:t>
          </a:r>
        </a:p>
      </dgm:t>
    </dgm:pt>
    <dgm:pt modelId="{504FA832-0489-42DB-953E-C09C401387B7}" type="parTrans" cxnId="{D3B44FB7-EE65-4E3E-BEB6-D976A49FF4D7}">
      <dgm:prSet/>
      <dgm:spPr/>
      <dgm:t>
        <a:bodyPr/>
        <a:lstStyle/>
        <a:p>
          <a:endParaRPr lang="en-US"/>
        </a:p>
      </dgm:t>
    </dgm:pt>
    <dgm:pt modelId="{CD2AC4A3-78D6-4634-B415-C0443E75392A}" type="sibTrans" cxnId="{D3B44FB7-EE65-4E3E-BEB6-D976A49FF4D7}">
      <dgm:prSet/>
      <dgm:spPr/>
      <dgm:t>
        <a:bodyPr/>
        <a:lstStyle/>
        <a:p>
          <a:endParaRPr lang="en-US"/>
        </a:p>
      </dgm:t>
    </dgm:pt>
    <dgm:pt modelId="{00D7C06A-EF33-4F03-AE73-65C38A583AC0}">
      <dgm:prSet/>
      <dgm:spPr/>
      <dgm:t>
        <a:bodyPr/>
        <a:lstStyle/>
        <a:p>
          <a:r>
            <a:rPr lang="en-US"/>
            <a:t>Vanderbilt Law School 1994</a:t>
          </a:r>
        </a:p>
      </dgm:t>
    </dgm:pt>
    <dgm:pt modelId="{E31705C4-2D9C-450C-B81A-27BC639EB4B6}" type="parTrans" cxnId="{A769027D-A094-46A7-919E-7BF6AB054883}">
      <dgm:prSet/>
      <dgm:spPr/>
      <dgm:t>
        <a:bodyPr/>
        <a:lstStyle/>
        <a:p>
          <a:endParaRPr lang="en-US"/>
        </a:p>
      </dgm:t>
    </dgm:pt>
    <dgm:pt modelId="{862B4A9A-F488-42D9-8E5A-0CD6E57C78CC}" type="sibTrans" cxnId="{A769027D-A094-46A7-919E-7BF6AB054883}">
      <dgm:prSet/>
      <dgm:spPr/>
      <dgm:t>
        <a:bodyPr/>
        <a:lstStyle/>
        <a:p>
          <a:endParaRPr lang="en-US"/>
        </a:p>
      </dgm:t>
    </dgm:pt>
    <dgm:pt modelId="{10341D7D-CD0F-40D2-ABAA-75B6548B03DA}">
      <dgm:prSet/>
      <dgm:spPr/>
      <dgm:t>
        <a:bodyPr/>
        <a:lstStyle/>
        <a:p>
          <a:r>
            <a:rPr lang="en-US" dirty="0"/>
            <a:t>Practicing law since 1994</a:t>
          </a:r>
        </a:p>
      </dgm:t>
    </dgm:pt>
    <dgm:pt modelId="{F5DEA1AC-F06A-42F8-B830-AF40B07EE30E}" type="parTrans" cxnId="{BD2D5FCC-7C80-463F-8ABA-CD98467E886D}">
      <dgm:prSet/>
      <dgm:spPr/>
      <dgm:t>
        <a:bodyPr/>
        <a:lstStyle/>
        <a:p>
          <a:endParaRPr lang="en-US"/>
        </a:p>
      </dgm:t>
    </dgm:pt>
    <dgm:pt modelId="{3A1C9C84-2103-47FF-A49D-D31245B77655}" type="sibTrans" cxnId="{BD2D5FCC-7C80-463F-8ABA-CD98467E886D}">
      <dgm:prSet/>
      <dgm:spPr/>
      <dgm:t>
        <a:bodyPr/>
        <a:lstStyle/>
        <a:p>
          <a:endParaRPr lang="en-US"/>
        </a:p>
      </dgm:t>
    </dgm:pt>
    <dgm:pt modelId="{CC207132-67B8-4961-82F9-4A13CE07B848}" type="pres">
      <dgm:prSet presAssocID="{AC05F5C5-29D0-4548-B248-F99F4B79DD73}" presName="vert0" presStyleCnt="0">
        <dgm:presLayoutVars>
          <dgm:dir/>
          <dgm:animOne val="branch"/>
          <dgm:animLvl val="lvl"/>
        </dgm:presLayoutVars>
      </dgm:prSet>
      <dgm:spPr/>
    </dgm:pt>
    <dgm:pt modelId="{B1EE6148-5370-452B-8FF6-5C50D2DD26B9}" type="pres">
      <dgm:prSet presAssocID="{4CC07346-50B4-4240-B370-CD4884ABA4C6}" presName="thickLine" presStyleLbl="alignNode1" presStyleIdx="0" presStyleCnt="8"/>
      <dgm:spPr/>
    </dgm:pt>
    <dgm:pt modelId="{41B3A38B-6F1E-44C4-BE70-ABFF6969A7A9}" type="pres">
      <dgm:prSet presAssocID="{4CC07346-50B4-4240-B370-CD4884ABA4C6}" presName="horz1" presStyleCnt="0"/>
      <dgm:spPr/>
    </dgm:pt>
    <dgm:pt modelId="{23A379FC-2FC6-429E-8A13-7B18090C2D89}" type="pres">
      <dgm:prSet presAssocID="{4CC07346-50B4-4240-B370-CD4884ABA4C6}" presName="tx1" presStyleLbl="revTx" presStyleIdx="0" presStyleCnt="8"/>
      <dgm:spPr/>
    </dgm:pt>
    <dgm:pt modelId="{2D3E94AB-341B-4054-B4E7-660581056D1A}" type="pres">
      <dgm:prSet presAssocID="{4CC07346-50B4-4240-B370-CD4884ABA4C6}" presName="vert1" presStyleCnt="0"/>
      <dgm:spPr/>
    </dgm:pt>
    <dgm:pt modelId="{0B6DAA44-1C1B-4B6F-98CA-18D9435C4AC1}" type="pres">
      <dgm:prSet presAssocID="{295C22B1-A9D4-4413-90D9-CFCC25344B63}" presName="thickLine" presStyleLbl="alignNode1" presStyleIdx="1" presStyleCnt="8"/>
      <dgm:spPr/>
    </dgm:pt>
    <dgm:pt modelId="{C2907812-5FC4-40F5-8DFF-3FD830A8037A}" type="pres">
      <dgm:prSet presAssocID="{295C22B1-A9D4-4413-90D9-CFCC25344B63}" presName="horz1" presStyleCnt="0"/>
      <dgm:spPr/>
    </dgm:pt>
    <dgm:pt modelId="{9006CC91-60DC-4FBD-A6C2-1B47EA85329E}" type="pres">
      <dgm:prSet presAssocID="{295C22B1-A9D4-4413-90D9-CFCC25344B63}" presName="tx1" presStyleLbl="revTx" presStyleIdx="1" presStyleCnt="8"/>
      <dgm:spPr/>
    </dgm:pt>
    <dgm:pt modelId="{E91EFF48-6BEA-41C4-A515-04E96BC9CBEF}" type="pres">
      <dgm:prSet presAssocID="{295C22B1-A9D4-4413-90D9-CFCC25344B63}" presName="vert1" presStyleCnt="0"/>
      <dgm:spPr/>
    </dgm:pt>
    <dgm:pt modelId="{A226EA58-9C7B-417D-A164-9B5C8C049EBD}" type="pres">
      <dgm:prSet presAssocID="{FE4211A8-5580-4209-A846-EFED953D06C1}" presName="thickLine" presStyleLbl="alignNode1" presStyleIdx="2" presStyleCnt="8"/>
      <dgm:spPr/>
    </dgm:pt>
    <dgm:pt modelId="{183D3B52-7C14-4878-BFFD-B63293508126}" type="pres">
      <dgm:prSet presAssocID="{FE4211A8-5580-4209-A846-EFED953D06C1}" presName="horz1" presStyleCnt="0"/>
      <dgm:spPr/>
    </dgm:pt>
    <dgm:pt modelId="{D042C985-CBDE-4A46-A488-9A207D45532E}" type="pres">
      <dgm:prSet presAssocID="{FE4211A8-5580-4209-A846-EFED953D06C1}" presName="tx1" presStyleLbl="revTx" presStyleIdx="2" presStyleCnt="8"/>
      <dgm:spPr/>
    </dgm:pt>
    <dgm:pt modelId="{F9B953BF-F180-400C-96BD-35AD0C59A18C}" type="pres">
      <dgm:prSet presAssocID="{FE4211A8-5580-4209-A846-EFED953D06C1}" presName="vert1" presStyleCnt="0"/>
      <dgm:spPr/>
    </dgm:pt>
    <dgm:pt modelId="{06C52D89-E4E7-47A9-84CD-92CBE4E68C13}" type="pres">
      <dgm:prSet presAssocID="{87003021-FF19-47D8-96E7-81943C047696}" presName="thickLine" presStyleLbl="alignNode1" presStyleIdx="3" presStyleCnt="8"/>
      <dgm:spPr/>
    </dgm:pt>
    <dgm:pt modelId="{A7BA366C-2E27-4598-9FBD-196E683A1B1F}" type="pres">
      <dgm:prSet presAssocID="{87003021-FF19-47D8-96E7-81943C047696}" presName="horz1" presStyleCnt="0"/>
      <dgm:spPr/>
    </dgm:pt>
    <dgm:pt modelId="{2B079969-D8A6-493C-B051-97EB1CA69FAE}" type="pres">
      <dgm:prSet presAssocID="{87003021-FF19-47D8-96E7-81943C047696}" presName="tx1" presStyleLbl="revTx" presStyleIdx="3" presStyleCnt="8"/>
      <dgm:spPr/>
    </dgm:pt>
    <dgm:pt modelId="{5CCD2E2C-E57B-4176-8E9B-C83C500CFDAA}" type="pres">
      <dgm:prSet presAssocID="{87003021-FF19-47D8-96E7-81943C047696}" presName="vert1" presStyleCnt="0"/>
      <dgm:spPr/>
    </dgm:pt>
    <dgm:pt modelId="{858B5B1A-8D9D-4D73-824D-BA1639384533}" type="pres">
      <dgm:prSet presAssocID="{78C0DBFB-DC9F-495D-8114-975BE5C5784B}" presName="thickLine" presStyleLbl="alignNode1" presStyleIdx="4" presStyleCnt="8"/>
      <dgm:spPr/>
    </dgm:pt>
    <dgm:pt modelId="{9EB89FB0-FFAE-45C9-BE3B-259A79C23A25}" type="pres">
      <dgm:prSet presAssocID="{78C0DBFB-DC9F-495D-8114-975BE5C5784B}" presName="horz1" presStyleCnt="0"/>
      <dgm:spPr/>
    </dgm:pt>
    <dgm:pt modelId="{BCB7EC02-D3EC-48E2-9D77-CD7CB8E1507E}" type="pres">
      <dgm:prSet presAssocID="{78C0DBFB-DC9F-495D-8114-975BE5C5784B}" presName="tx1" presStyleLbl="revTx" presStyleIdx="4" presStyleCnt="8"/>
      <dgm:spPr/>
    </dgm:pt>
    <dgm:pt modelId="{55B95486-061A-47E7-9A31-251BB002A5E5}" type="pres">
      <dgm:prSet presAssocID="{78C0DBFB-DC9F-495D-8114-975BE5C5784B}" presName="vert1" presStyleCnt="0"/>
      <dgm:spPr/>
    </dgm:pt>
    <dgm:pt modelId="{9A53C915-4A51-4F3F-80D8-80D7045EA5FA}" type="pres">
      <dgm:prSet presAssocID="{0EF6B2B4-8966-4DAF-87CC-A243DF4E95D5}" presName="thickLine" presStyleLbl="alignNode1" presStyleIdx="5" presStyleCnt="8"/>
      <dgm:spPr/>
    </dgm:pt>
    <dgm:pt modelId="{7AAD7970-C398-42E0-A52D-C056E1FA259C}" type="pres">
      <dgm:prSet presAssocID="{0EF6B2B4-8966-4DAF-87CC-A243DF4E95D5}" presName="horz1" presStyleCnt="0"/>
      <dgm:spPr/>
    </dgm:pt>
    <dgm:pt modelId="{6D4183D7-7D48-4C4A-8984-FA24584CF6E6}" type="pres">
      <dgm:prSet presAssocID="{0EF6B2B4-8966-4DAF-87CC-A243DF4E95D5}" presName="tx1" presStyleLbl="revTx" presStyleIdx="5" presStyleCnt="8"/>
      <dgm:spPr/>
    </dgm:pt>
    <dgm:pt modelId="{7B69480A-DA0B-4609-83F8-9CBA93236759}" type="pres">
      <dgm:prSet presAssocID="{0EF6B2B4-8966-4DAF-87CC-A243DF4E95D5}" presName="vert1" presStyleCnt="0"/>
      <dgm:spPr/>
    </dgm:pt>
    <dgm:pt modelId="{85984F66-955A-48B0-8432-561DA7DFBF4D}" type="pres">
      <dgm:prSet presAssocID="{00D7C06A-EF33-4F03-AE73-65C38A583AC0}" presName="thickLine" presStyleLbl="alignNode1" presStyleIdx="6" presStyleCnt="8"/>
      <dgm:spPr/>
    </dgm:pt>
    <dgm:pt modelId="{822D98F0-4F23-496F-A861-7A4DF6D82004}" type="pres">
      <dgm:prSet presAssocID="{00D7C06A-EF33-4F03-AE73-65C38A583AC0}" presName="horz1" presStyleCnt="0"/>
      <dgm:spPr/>
    </dgm:pt>
    <dgm:pt modelId="{4826C002-C75B-4B56-B5D7-70A2BD47E2A2}" type="pres">
      <dgm:prSet presAssocID="{00D7C06A-EF33-4F03-AE73-65C38A583AC0}" presName="tx1" presStyleLbl="revTx" presStyleIdx="6" presStyleCnt="8"/>
      <dgm:spPr/>
    </dgm:pt>
    <dgm:pt modelId="{700AA913-370A-41A8-A30C-095E1EAFA904}" type="pres">
      <dgm:prSet presAssocID="{00D7C06A-EF33-4F03-AE73-65C38A583AC0}" presName="vert1" presStyleCnt="0"/>
      <dgm:spPr/>
    </dgm:pt>
    <dgm:pt modelId="{3CEFB043-8C88-47F1-A342-A1D8943B7619}" type="pres">
      <dgm:prSet presAssocID="{10341D7D-CD0F-40D2-ABAA-75B6548B03DA}" presName="thickLine" presStyleLbl="alignNode1" presStyleIdx="7" presStyleCnt="8"/>
      <dgm:spPr/>
    </dgm:pt>
    <dgm:pt modelId="{E8BD288C-CCA5-4577-A094-06F49AB7096D}" type="pres">
      <dgm:prSet presAssocID="{10341D7D-CD0F-40D2-ABAA-75B6548B03DA}" presName="horz1" presStyleCnt="0"/>
      <dgm:spPr/>
    </dgm:pt>
    <dgm:pt modelId="{98B6D741-D13F-4066-8D65-C2EFA8C73CBB}" type="pres">
      <dgm:prSet presAssocID="{10341D7D-CD0F-40D2-ABAA-75B6548B03DA}" presName="tx1" presStyleLbl="revTx" presStyleIdx="7" presStyleCnt="8"/>
      <dgm:spPr/>
    </dgm:pt>
    <dgm:pt modelId="{0284BB95-E320-465C-96A3-6F92058955AE}" type="pres">
      <dgm:prSet presAssocID="{10341D7D-CD0F-40D2-ABAA-75B6548B03DA}" presName="vert1" presStyleCnt="0"/>
      <dgm:spPr/>
    </dgm:pt>
  </dgm:ptLst>
  <dgm:cxnLst>
    <dgm:cxn modelId="{0D738520-D6CA-445E-B1B9-7B3CA162A8A4}" type="presOf" srcId="{00D7C06A-EF33-4F03-AE73-65C38A583AC0}" destId="{4826C002-C75B-4B56-B5D7-70A2BD47E2A2}" srcOrd="0" destOrd="0" presId="urn:microsoft.com/office/officeart/2008/layout/LinedList"/>
    <dgm:cxn modelId="{7543793D-ACFE-494A-9517-08B4AAE50D64}" type="presOf" srcId="{0EF6B2B4-8966-4DAF-87CC-A243DF4E95D5}" destId="{6D4183D7-7D48-4C4A-8984-FA24584CF6E6}" srcOrd="0" destOrd="0" presId="urn:microsoft.com/office/officeart/2008/layout/LinedList"/>
    <dgm:cxn modelId="{54506B74-242F-4BAC-99D8-4F53E2F180CD}" type="presOf" srcId="{4CC07346-50B4-4240-B370-CD4884ABA4C6}" destId="{23A379FC-2FC6-429E-8A13-7B18090C2D89}" srcOrd="0" destOrd="0" presId="urn:microsoft.com/office/officeart/2008/layout/LinedList"/>
    <dgm:cxn modelId="{729B9C5A-7998-42BB-BC14-103A1C690424}" type="presOf" srcId="{FE4211A8-5580-4209-A846-EFED953D06C1}" destId="{D042C985-CBDE-4A46-A488-9A207D45532E}" srcOrd="0" destOrd="0" presId="urn:microsoft.com/office/officeart/2008/layout/LinedList"/>
    <dgm:cxn modelId="{A769027D-A094-46A7-919E-7BF6AB054883}" srcId="{AC05F5C5-29D0-4548-B248-F99F4B79DD73}" destId="{00D7C06A-EF33-4F03-AE73-65C38A583AC0}" srcOrd="6" destOrd="0" parTransId="{E31705C4-2D9C-450C-B81A-27BC639EB4B6}" sibTransId="{862B4A9A-F488-42D9-8E5A-0CD6E57C78CC}"/>
    <dgm:cxn modelId="{6ECB9996-E5F6-41EF-A333-5E83E5B94D0A}" srcId="{AC05F5C5-29D0-4548-B248-F99F4B79DD73}" destId="{295C22B1-A9D4-4413-90D9-CFCC25344B63}" srcOrd="1" destOrd="0" parTransId="{9E558F2D-1D41-4162-8E07-81A3E845C029}" sibTransId="{0AF545B7-AA75-4D40-9D25-E4C68A6E8B15}"/>
    <dgm:cxn modelId="{58504A9B-F9D1-49BE-B13B-90E4B2C000F4}" type="presOf" srcId="{10341D7D-CD0F-40D2-ABAA-75B6548B03DA}" destId="{98B6D741-D13F-4066-8D65-C2EFA8C73CBB}" srcOrd="0" destOrd="0" presId="urn:microsoft.com/office/officeart/2008/layout/LinedList"/>
    <dgm:cxn modelId="{F348D19F-FCC5-47C6-BF60-033545003271}" type="presOf" srcId="{AC05F5C5-29D0-4548-B248-F99F4B79DD73}" destId="{CC207132-67B8-4961-82F9-4A13CE07B848}" srcOrd="0" destOrd="0" presId="urn:microsoft.com/office/officeart/2008/layout/LinedList"/>
    <dgm:cxn modelId="{95BFF0B1-72D2-47B6-94D5-8A95AB9E9C58}" srcId="{AC05F5C5-29D0-4548-B248-F99F4B79DD73}" destId="{87003021-FF19-47D8-96E7-81943C047696}" srcOrd="3" destOrd="0" parTransId="{4368176A-03D9-44EF-9AE6-F3D74FE45FE2}" sibTransId="{E0889CC2-F6FF-4A83-8D88-54FD94DDC3B2}"/>
    <dgm:cxn modelId="{A15725B2-6094-4955-AE8E-47973FE321FD}" type="presOf" srcId="{87003021-FF19-47D8-96E7-81943C047696}" destId="{2B079969-D8A6-493C-B051-97EB1CA69FAE}" srcOrd="0" destOrd="0" presId="urn:microsoft.com/office/officeart/2008/layout/LinedList"/>
    <dgm:cxn modelId="{D3B44FB7-EE65-4E3E-BEB6-D976A49FF4D7}" srcId="{AC05F5C5-29D0-4548-B248-F99F4B79DD73}" destId="{0EF6B2B4-8966-4DAF-87CC-A243DF4E95D5}" srcOrd="5" destOrd="0" parTransId="{504FA832-0489-42DB-953E-C09C401387B7}" sibTransId="{CD2AC4A3-78D6-4634-B415-C0443E75392A}"/>
    <dgm:cxn modelId="{231AD8BD-0346-4E39-808D-28D36C99163A}" srcId="{AC05F5C5-29D0-4548-B248-F99F4B79DD73}" destId="{4CC07346-50B4-4240-B370-CD4884ABA4C6}" srcOrd="0" destOrd="0" parTransId="{B378D0DE-C218-4D8B-92D4-7C31AA6E8F8B}" sibTransId="{CE043E58-F44F-4366-A78B-49FD04E931C5}"/>
    <dgm:cxn modelId="{BD2D5FCC-7C80-463F-8ABA-CD98467E886D}" srcId="{AC05F5C5-29D0-4548-B248-F99F4B79DD73}" destId="{10341D7D-CD0F-40D2-ABAA-75B6548B03DA}" srcOrd="7" destOrd="0" parTransId="{F5DEA1AC-F06A-42F8-B830-AF40B07EE30E}" sibTransId="{3A1C9C84-2103-47FF-A49D-D31245B77655}"/>
    <dgm:cxn modelId="{3E4BDFD7-B10F-46ED-873C-1E03372B11A1}" type="presOf" srcId="{295C22B1-A9D4-4413-90D9-CFCC25344B63}" destId="{9006CC91-60DC-4FBD-A6C2-1B47EA85329E}" srcOrd="0" destOrd="0" presId="urn:microsoft.com/office/officeart/2008/layout/LinedList"/>
    <dgm:cxn modelId="{6D5720E3-3686-486C-AA1C-D0ADE1228E0F}" type="presOf" srcId="{78C0DBFB-DC9F-495D-8114-975BE5C5784B}" destId="{BCB7EC02-D3EC-48E2-9D77-CD7CB8E1507E}" srcOrd="0" destOrd="0" presId="urn:microsoft.com/office/officeart/2008/layout/LinedList"/>
    <dgm:cxn modelId="{AC7837EC-0CC7-4C29-814E-3A3E2B28CF92}" srcId="{AC05F5C5-29D0-4548-B248-F99F4B79DD73}" destId="{FE4211A8-5580-4209-A846-EFED953D06C1}" srcOrd="2" destOrd="0" parTransId="{0F8F7044-3E92-4577-A175-488C2AA7B22F}" sibTransId="{228C6815-39FB-4329-BECC-984B3193C8C3}"/>
    <dgm:cxn modelId="{CFF1B1FE-3D33-42ED-8AC8-9B78625E2A46}" srcId="{AC05F5C5-29D0-4548-B248-F99F4B79DD73}" destId="{78C0DBFB-DC9F-495D-8114-975BE5C5784B}" srcOrd="4" destOrd="0" parTransId="{A607DCF0-57B4-40D3-964D-ED381D956294}" sibTransId="{41B435D4-0D7D-4FF7-A1A2-C2AF8E9ABCAA}"/>
    <dgm:cxn modelId="{FBCA360C-732E-44F9-8232-3A413E08179E}" type="presParOf" srcId="{CC207132-67B8-4961-82F9-4A13CE07B848}" destId="{B1EE6148-5370-452B-8FF6-5C50D2DD26B9}" srcOrd="0" destOrd="0" presId="urn:microsoft.com/office/officeart/2008/layout/LinedList"/>
    <dgm:cxn modelId="{E6EE78AB-FFA8-420B-A075-FC6E3719DCF0}" type="presParOf" srcId="{CC207132-67B8-4961-82F9-4A13CE07B848}" destId="{41B3A38B-6F1E-44C4-BE70-ABFF6969A7A9}" srcOrd="1" destOrd="0" presId="urn:microsoft.com/office/officeart/2008/layout/LinedList"/>
    <dgm:cxn modelId="{31D60B7C-9863-492C-8206-8FE9FD5EEE7D}" type="presParOf" srcId="{41B3A38B-6F1E-44C4-BE70-ABFF6969A7A9}" destId="{23A379FC-2FC6-429E-8A13-7B18090C2D89}" srcOrd="0" destOrd="0" presId="urn:microsoft.com/office/officeart/2008/layout/LinedList"/>
    <dgm:cxn modelId="{EF4093DC-B7BC-4089-A01D-E34F3E4252D0}" type="presParOf" srcId="{41B3A38B-6F1E-44C4-BE70-ABFF6969A7A9}" destId="{2D3E94AB-341B-4054-B4E7-660581056D1A}" srcOrd="1" destOrd="0" presId="urn:microsoft.com/office/officeart/2008/layout/LinedList"/>
    <dgm:cxn modelId="{3876C140-E7AB-414A-B306-B587ED0A80E4}" type="presParOf" srcId="{CC207132-67B8-4961-82F9-4A13CE07B848}" destId="{0B6DAA44-1C1B-4B6F-98CA-18D9435C4AC1}" srcOrd="2" destOrd="0" presId="urn:microsoft.com/office/officeart/2008/layout/LinedList"/>
    <dgm:cxn modelId="{551FF20D-FDC9-4787-B4C8-A0C53674B011}" type="presParOf" srcId="{CC207132-67B8-4961-82F9-4A13CE07B848}" destId="{C2907812-5FC4-40F5-8DFF-3FD830A8037A}" srcOrd="3" destOrd="0" presId="urn:microsoft.com/office/officeart/2008/layout/LinedList"/>
    <dgm:cxn modelId="{DA66D9E3-74A9-44BC-B95D-888D263DAA80}" type="presParOf" srcId="{C2907812-5FC4-40F5-8DFF-3FD830A8037A}" destId="{9006CC91-60DC-4FBD-A6C2-1B47EA85329E}" srcOrd="0" destOrd="0" presId="urn:microsoft.com/office/officeart/2008/layout/LinedList"/>
    <dgm:cxn modelId="{02171A46-D24B-4C7D-A568-C4A9EAA628EA}" type="presParOf" srcId="{C2907812-5FC4-40F5-8DFF-3FD830A8037A}" destId="{E91EFF48-6BEA-41C4-A515-04E96BC9CBEF}" srcOrd="1" destOrd="0" presId="urn:microsoft.com/office/officeart/2008/layout/LinedList"/>
    <dgm:cxn modelId="{3F22A26B-B2AC-46BD-BD6C-4F065C308F54}" type="presParOf" srcId="{CC207132-67B8-4961-82F9-4A13CE07B848}" destId="{A226EA58-9C7B-417D-A164-9B5C8C049EBD}" srcOrd="4" destOrd="0" presId="urn:microsoft.com/office/officeart/2008/layout/LinedList"/>
    <dgm:cxn modelId="{60506150-34A8-4D06-8B07-D6EEDEDE4B80}" type="presParOf" srcId="{CC207132-67B8-4961-82F9-4A13CE07B848}" destId="{183D3B52-7C14-4878-BFFD-B63293508126}" srcOrd="5" destOrd="0" presId="urn:microsoft.com/office/officeart/2008/layout/LinedList"/>
    <dgm:cxn modelId="{7421499A-FB5B-4A23-B017-7D181D726F97}" type="presParOf" srcId="{183D3B52-7C14-4878-BFFD-B63293508126}" destId="{D042C985-CBDE-4A46-A488-9A207D45532E}" srcOrd="0" destOrd="0" presId="urn:microsoft.com/office/officeart/2008/layout/LinedList"/>
    <dgm:cxn modelId="{5FC49712-923F-46C2-B8D6-8301F5F25EFC}" type="presParOf" srcId="{183D3B52-7C14-4878-BFFD-B63293508126}" destId="{F9B953BF-F180-400C-96BD-35AD0C59A18C}" srcOrd="1" destOrd="0" presId="urn:microsoft.com/office/officeart/2008/layout/LinedList"/>
    <dgm:cxn modelId="{120D85CF-E43B-414C-8483-2E502587F28E}" type="presParOf" srcId="{CC207132-67B8-4961-82F9-4A13CE07B848}" destId="{06C52D89-E4E7-47A9-84CD-92CBE4E68C13}" srcOrd="6" destOrd="0" presId="urn:microsoft.com/office/officeart/2008/layout/LinedList"/>
    <dgm:cxn modelId="{0BDC6D57-4DCC-4029-82BD-BA6882A8D118}" type="presParOf" srcId="{CC207132-67B8-4961-82F9-4A13CE07B848}" destId="{A7BA366C-2E27-4598-9FBD-196E683A1B1F}" srcOrd="7" destOrd="0" presId="urn:microsoft.com/office/officeart/2008/layout/LinedList"/>
    <dgm:cxn modelId="{CD66DEB2-A0DB-4E11-B197-93A74215BD89}" type="presParOf" srcId="{A7BA366C-2E27-4598-9FBD-196E683A1B1F}" destId="{2B079969-D8A6-493C-B051-97EB1CA69FAE}" srcOrd="0" destOrd="0" presId="urn:microsoft.com/office/officeart/2008/layout/LinedList"/>
    <dgm:cxn modelId="{DDE1B70E-9A7E-43D9-8EC6-F1C842066B93}" type="presParOf" srcId="{A7BA366C-2E27-4598-9FBD-196E683A1B1F}" destId="{5CCD2E2C-E57B-4176-8E9B-C83C500CFDAA}" srcOrd="1" destOrd="0" presId="urn:microsoft.com/office/officeart/2008/layout/LinedList"/>
    <dgm:cxn modelId="{3C922100-7DE6-4108-B7BC-ECA3C9E1A67A}" type="presParOf" srcId="{CC207132-67B8-4961-82F9-4A13CE07B848}" destId="{858B5B1A-8D9D-4D73-824D-BA1639384533}" srcOrd="8" destOrd="0" presId="urn:microsoft.com/office/officeart/2008/layout/LinedList"/>
    <dgm:cxn modelId="{F0D45B8F-B70D-4B7A-BDDF-13D48E789C57}" type="presParOf" srcId="{CC207132-67B8-4961-82F9-4A13CE07B848}" destId="{9EB89FB0-FFAE-45C9-BE3B-259A79C23A25}" srcOrd="9" destOrd="0" presId="urn:microsoft.com/office/officeart/2008/layout/LinedList"/>
    <dgm:cxn modelId="{C94EB5E7-C4CE-4A8B-8A96-DCED0577EA2B}" type="presParOf" srcId="{9EB89FB0-FFAE-45C9-BE3B-259A79C23A25}" destId="{BCB7EC02-D3EC-48E2-9D77-CD7CB8E1507E}" srcOrd="0" destOrd="0" presId="urn:microsoft.com/office/officeart/2008/layout/LinedList"/>
    <dgm:cxn modelId="{F8FAB321-6A01-4C02-855C-177040450295}" type="presParOf" srcId="{9EB89FB0-FFAE-45C9-BE3B-259A79C23A25}" destId="{55B95486-061A-47E7-9A31-251BB002A5E5}" srcOrd="1" destOrd="0" presId="urn:microsoft.com/office/officeart/2008/layout/LinedList"/>
    <dgm:cxn modelId="{1D669B25-5911-4EF6-BD05-ADB4F9634D9C}" type="presParOf" srcId="{CC207132-67B8-4961-82F9-4A13CE07B848}" destId="{9A53C915-4A51-4F3F-80D8-80D7045EA5FA}" srcOrd="10" destOrd="0" presId="urn:microsoft.com/office/officeart/2008/layout/LinedList"/>
    <dgm:cxn modelId="{D6AACD80-30A9-45FD-A61E-A79D97D057F0}" type="presParOf" srcId="{CC207132-67B8-4961-82F9-4A13CE07B848}" destId="{7AAD7970-C398-42E0-A52D-C056E1FA259C}" srcOrd="11" destOrd="0" presId="urn:microsoft.com/office/officeart/2008/layout/LinedList"/>
    <dgm:cxn modelId="{39DF4CDA-B330-434A-B373-29578E85997D}" type="presParOf" srcId="{7AAD7970-C398-42E0-A52D-C056E1FA259C}" destId="{6D4183D7-7D48-4C4A-8984-FA24584CF6E6}" srcOrd="0" destOrd="0" presId="urn:microsoft.com/office/officeart/2008/layout/LinedList"/>
    <dgm:cxn modelId="{89C73358-BBED-4C80-B2B7-92DC6DB06CEA}" type="presParOf" srcId="{7AAD7970-C398-42E0-A52D-C056E1FA259C}" destId="{7B69480A-DA0B-4609-83F8-9CBA93236759}" srcOrd="1" destOrd="0" presId="urn:microsoft.com/office/officeart/2008/layout/LinedList"/>
    <dgm:cxn modelId="{D302C76A-53FC-4DBD-B466-114E8946A063}" type="presParOf" srcId="{CC207132-67B8-4961-82F9-4A13CE07B848}" destId="{85984F66-955A-48B0-8432-561DA7DFBF4D}" srcOrd="12" destOrd="0" presId="urn:microsoft.com/office/officeart/2008/layout/LinedList"/>
    <dgm:cxn modelId="{F2437F5A-49F5-4584-BC9E-C46D4D264A82}" type="presParOf" srcId="{CC207132-67B8-4961-82F9-4A13CE07B848}" destId="{822D98F0-4F23-496F-A861-7A4DF6D82004}" srcOrd="13" destOrd="0" presId="urn:microsoft.com/office/officeart/2008/layout/LinedList"/>
    <dgm:cxn modelId="{ADA14CBB-001D-435A-91C1-C8184C32B2A3}" type="presParOf" srcId="{822D98F0-4F23-496F-A861-7A4DF6D82004}" destId="{4826C002-C75B-4B56-B5D7-70A2BD47E2A2}" srcOrd="0" destOrd="0" presId="urn:microsoft.com/office/officeart/2008/layout/LinedList"/>
    <dgm:cxn modelId="{0A73C20D-495C-4A83-B159-FF688C37B30E}" type="presParOf" srcId="{822D98F0-4F23-496F-A861-7A4DF6D82004}" destId="{700AA913-370A-41A8-A30C-095E1EAFA904}" srcOrd="1" destOrd="0" presId="urn:microsoft.com/office/officeart/2008/layout/LinedList"/>
    <dgm:cxn modelId="{EC78182E-15AA-4D52-948B-081C8169C6C6}" type="presParOf" srcId="{CC207132-67B8-4961-82F9-4A13CE07B848}" destId="{3CEFB043-8C88-47F1-A342-A1D8943B7619}" srcOrd="14" destOrd="0" presId="urn:microsoft.com/office/officeart/2008/layout/LinedList"/>
    <dgm:cxn modelId="{8157BCF9-2210-4FA9-98E6-66D3D47CDE00}" type="presParOf" srcId="{CC207132-67B8-4961-82F9-4A13CE07B848}" destId="{E8BD288C-CCA5-4577-A094-06F49AB7096D}" srcOrd="15" destOrd="0" presId="urn:microsoft.com/office/officeart/2008/layout/LinedList"/>
    <dgm:cxn modelId="{37EE7B68-B7E6-4528-BFED-035183A391A1}" type="presParOf" srcId="{E8BD288C-CCA5-4577-A094-06F49AB7096D}" destId="{98B6D741-D13F-4066-8D65-C2EFA8C73CBB}" srcOrd="0" destOrd="0" presId="urn:microsoft.com/office/officeart/2008/layout/LinedList"/>
    <dgm:cxn modelId="{03D802D5-3415-4A6A-90FF-85795F4D3B1F}" type="presParOf" srcId="{E8BD288C-CCA5-4577-A094-06F49AB7096D}" destId="{0284BB95-E320-465C-96A3-6F92058955A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4F38D31-EB37-4FB2-9FC8-73833914D08E}"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5472CE9F-A0F6-4077-8325-3DB38E696179}">
      <dgm:prSet/>
      <dgm:spPr/>
      <dgm:t>
        <a:bodyPr/>
        <a:lstStyle/>
        <a:p>
          <a:r>
            <a:rPr lang="en-US"/>
            <a:t>In 2024, Tennessee enacted the Tennessee Artificial Intelligence Advisory Council Act, Tenn. Code Ann. §§ 4-3-3101 through 4-3-3107 TN ST § 4-3-3102, creating an advisory council tasked with recommending an action plan to guide awareness, education, and usage of artificial intelligence in state government operations, including definitive actions, policies, and investments needed to leverage artificial intelligence TN ST § 4-3-3102. </a:t>
          </a:r>
        </a:p>
      </dgm:t>
    </dgm:pt>
    <dgm:pt modelId="{165B4134-88A3-45DC-9AA9-D3956223A1C6}" type="parTrans" cxnId="{9BF51C24-90AF-4CD5-85A3-C3C20794A32E}">
      <dgm:prSet/>
      <dgm:spPr/>
      <dgm:t>
        <a:bodyPr/>
        <a:lstStyle/>
        <a:p>
          <a:endParaRPr lang="en-US"/>
        </a:p>
      </dgm:t>
    </dgm:pt>
    <dgm:pt modelId="{5A20F41D-3B03-4764-97E2-35AF83DD8533}" type="sibTrans" cxnId="{9BF51C24-90AF-4CD5-85A3-C3C20794A32E}">
      <dgm:prSet/>
      <dgm:spPr/>
      <dgm:t>
        <a:bodyPr/>
        <a:lstStyle/>
        <a:p>
          <a:endParaRPr lang="en-US"/>
        </a:p>
      </dgm:t>
    </dgm:pt>
    <dgm:pt modelId="{76727C67-1F14-4462-BBCD-14AD12B8C89B}">
      <dgm:prSet/>
      <dgm:spPr/>
      <dgm:t>
        <a:bodyPr/>
        <a:lstStyle/>
        <a:p>
          <a:r>
            <a:rPr lang="en-US"/>
            <a:t>While this statute primarily applies to state government agencies and does not impose direct obligations on private employers, its ongoing work signals Tennessee's legislative trajectory and may produce recommended frameworks relevant to private-sector AI deployment, including in employment contexts.</a:t>
          </a:r>
        </a:p>
      </dgm:t>
    </dgm:pt>
    <dgm:pt modelId="{032E296E-C1F7-49D8-B043-51BD2A650967}" type="parTrans" cxnId="{E00C419B-4D92-447B-AAD8-061EF8872C6E}">
      <dgm:prSet/>
      <dgm:spPr/>
      <dgm:t>
        <a:bodyPr/>
        <a:lstStyle/>
        <a:p>
          <a:endParaRPr lang="en-US"/>
        </a:p>
      </dgm:t>
    </dgm:pt>
    <dgm:pt modelId="{E3AED9AE-C3DE-4BAB-97B2-6907DC0B2A35}" type="sibTrans" cxnId="{E00C419B-4D92-447B-AAD8-061EF8872C6E}">
      <dgm:prSet/>
      <dgm:spPr/>
      <dgm:t>
        <a:bodyPr/>
        <a:lstStyle/>
        <a:p>
          <a:endParaRPr lang="en-US"/>
        </a:p>
      </dgm:t>
    </dgm:pt>
    <dgm:pt modelId="{82FA2169-DAAE-4A64-A4DC-E9217770DA1E}" type="pres">
      <dgm:prSet presAssocID="{F4F38D31-EB37-4FB2-9FC8-73833914D08E}" presName="outerComposite" presStyleCnt="0">
        <dgm:presLayoutVars>
          <dgm:chMax val="5"/>
          <dgm:dir/>
          <dgm:resizeHandles val="exact"/>
        </dgm:presLayoutVars>
      </dgm:prSet>
      <dgm:spPr/>
    </dgm:pt>
    <dgm:pt modelId="{762F400F-369E-40D2-B0D2-A672F0BACC00}" type="pres">
      <dgm:prSet presAssocID="{F4F38D31-EB37-4FB2-9FC8-73833914D08E}" presName="dummyMaxCanvas" presStyleCnt="0">
        <dgm:presLayoutVars/>
      </dgm:prSet>
      <dgm:spPr/>
    </dgm:pt>
    <dgm:pt modelId="{B6455BC1-0034-4B81-B04E-AD95537DCBE0}" type="pres">
      <dgm:prSet presAssocID="{F4F38D31-EB37-4FB2-9FC8-73833914D08E}" presName="TwoNodes_1" presStyleLbl="node1" presStyleIdx="0" presStyleCnt="2">
        <dgm:presLayoutVars>
          <dgm:bulletEnabled val="1"/>
        </dgm:presLayoutVars>
      </dgm:prSet>
      <dgm:spPr/>
    </dgm:pt>
    <dgm:pt modelId="{17F358DB-47A1-4B7C-94E4-0A82C8CDB3CD}" type="pres">
      <dgm:prSet presAssocID="{F4F38D31-EB37-4FB2-9FC8-73833914D08E}" presName="TwoNodes_2" presStyleLbl="node1" presStyleIdx="1" presStyleCnt="2">
        <dgm:presLayoutVars>
          <dgm:bulletEnabled val="1"/>
        </dgm:presLayoutVars>
      </dgm:prSet>
      <dgm:spPr/>
    </dgm:pt>
    <dgm:pt modelId="{320DBAD8-374D-4FE7-9D71-C87506768160}" type="pres">
      <dgm:prSet presAssocID="{F4F38D31-EB37-4FB2-9FC8-73833914D08E}" presName="TwoConn_1-2" presStyleLbl="fgAccFollowNode1" presStyleIdx="0" presStyleCnt="1">
        <dgm:presLayoutVars>
          <dgm:bulletEnabled val="1"/>
        </dgm:presLayoutVars>
      </dgm:prSet>
      <dgm:spPr/>
    </dgm:pt>
    <dgm:pt modelId="{C4B52C8A-0C64-483D-ADB1-41161A92ABD1}" type="pres">
      <dgm:prSet presAssocID="{F4F38D31-EB37-4FB2-9FC8-73833914D08E}" presName="TwoNodes_1_text" presStyleLbl="node1" presStyleIdx="1" presStyleCnt="2">
        <dgm:presLayoutVars>
          <dgm:bulletEnabled val="1"/>
        </dgm:presLayoutVars>
      </dgm:prSet>
      <dgm:spPr/>
    </dgm:pt>
    <dgm:pt modelId="{A6D33085-FE66-498E-9DBE-8B4AA640A2C1}" type="pres">
      <dgm:prSet presAssocID="{F4F38D31-EB37-4FB2-9FC8-73833914D08E}" presName="TwoNodes_2_text" presStyleLbl="node1" presStyleIdx="1" presStyleCnt="2">
        <dgm:presLayoutVars>
          <dgm:bulletEnabled val="1"/>
        </dgm:presLayoutVars>
      </dgm:prSet>
      <dgm:spPr/>
    </dgm:pt>
  </dgm:ptLst>
  <dgm:cxnLst>
    <dgm:cxn modelId="{3833BB0C-E023-4295-A631-0D231A6C4112}" type="presOf" srcId="{5472CE9F-A0F6-4077-8325-3DB38E696179}" destId="{C4B52C8A-0C64-483D-ADB1-41161A92ABD1}" srcOrd="1" destOrd="0" presId="urn:microsoft.com/office/officeart/2005/8/layout/vProcess5"/>
    <dgm:cxn modelId="{4C717810-1CB7-44FF-9D1A-1FC0DCDB7AD6}" type="presOf" srcId="{76727C67-1F14-4462-BBCD-14AD12B8C89B}" destId="{A6D33085-FE66-498E-9DBE-8B4AA640A2C1}" srcOrd="1" destOrd="0" presId="urn:microsoft.com/office/officeart/2005/8/layout/vProcess5"/>
    <dgm:cxn modelId="{6879101A-2E08-44E2-A701-F8F64D5A7AF9}" type="presOf" srcId="{76727C67-1F14-4462-BBCD-14AD12B8C89B}" destId="{17F358DB-47A1-4B7C-94E4-0A82C8CDB3CD}" srcOrd="0" destOrd="0" presId="urn:microsoft.com/office/officeart/2005/8/layout/vProcess5"/>
    <dgm:cxn modelId="{9BF51C24-90AF-4CD5-85A3-C3C20794A32E}" srcId="{F4F38D31-EB37-4FB2-9FC8-73833914D08E}" destId="{5472CE9F-A0F6-4077-8325-3DB38E696179}" srcOrd="0" destOrd="0" parTransId="{165B4134-88A3-45DC-9AA9-D3956223A1C6}" sibTransId="{5A20F41D-3B03-4764-97E2-35AF83DD8533}"/>
    <dgm:cxn modelId="{B1A67C34-2ED4-4156-95E9-BBAC0ABCC0A5}" type="presOf" srcId="{5472CE9F-A0F6-4077-8325-3DB38E696179}" destId="{B6455BC1-0034-4B81-B04E-AD95537DCBE0}" srcOrd="0" destOrd="0" presId="urn:microsoft.com/office/officeart/2005/8/layout/vProcess5"/>
    <dgm:cxn modelId="{96EE8F73-2B36-4BCC-8D60-A627AF25F3A6}" type="presOf" srcId="{5A20F41D-3B03-4764-97E2-35AF83DD8533}" destId="{320DBAD8-374D-4FE7-9D71-C87506768160}" srcOrd="0" destOrd="0" presId="urn:microsoft.com/office/officeart/2005/8/layout/vProcess5"/>
    <dgm:cxn modelId="{E00C419B-4D92-447B-AAD8-061EF8872C6E}" srcId="{F4F38D31-EB37-4FB2-9FC8-73833914D08E}" destId="{76727C67-1F14-4462-BBCD-14AD12B8C89B}" srcOrd="1" destOrd="0" parTransId="{032E296E-C1F7-49D8-B043-51BD2A650967}" sibTransId="{E3AED9AE-C3DE-4BAB-97B2-6907DC0B2A35}"/>
    <dgm:cxn modelId="{D606D1AA-546C-41AA-B64A-0F2B0A5E49ED}" type="presOf" srcId="{F4F38D31-EB37-4FB2-9FC8-73833914D08E}" destId="{82FA2169-DAAE-4A64-A4DC-E9217770DA1E}" srcOrd="0" destOrd="0" presId="urn:microsoft.com/office/officeart/2005/8/layout/vProcess5"/>
    <dgm:cxn modelId="{B79CEE2D-CB0F-4983-8349-8240567ACA0F}" type="presParOf" srcId="{82FA2169-DAAE-4A64-A4DC-E9217770DA1E}" destId="{762F400F-369E-40D2-B0D2-A672F0BACC00}" srcOrd="0" destOrd="0" presId="urn:microsoft.com/office/officeart/2005/8/layout/vProcess5"/>
    <dgm:cxn modelId="{E3A2F470-FDBE-4994-BE37-122B38B13BA6}" type="presParOf" srcId="{82FA2169-DAAE-4A64-A4DC-E9217770DA1E}" destId="{B6455BC1-0034-4B81-B04E-AD95537DCBE0}" srcOrd="1" destOrd="0" presId="urn:microsoft.com/office/officeart/2005/8/layout/vProcess5"/>
    <dgm:cxn modelId="{08825BA5-C87B-4792-A08C-A1B0181FABCF}" type="presParOf" srcId="{82FA2169-DAAE-4A64-A4DC-E9217770DA1E}" destId="{17F358DB-47A1-4B7C-94E4-0A82C8CDB3CD}" srcOrd="2" destOrd="0" presId="urn:microsoft.com/office/officeart/2005/8/layout/vProcess5"/>
    <dgm:cxn modelId="{6E840F8A-52F3-4EB4-BE7C-D6EA8863DD82}" type="presParOf" srcId="{82FA2169-DAAE-4A64-A4DC-E9217770DA1E}" destId="{320DBAD8-374D-4FE7-9D71-C87506768160}" srcOrd="3" destOrd="0" presId="urn:microsoft.com/office/officeart/2005/8/layout/vProcess5"/>
    <dgm:cxn modelId="{938AB062-87AA-4C8A-996D-FBAAC191F593}" type="presParOf" srcId="{82FA2169-DAAE-4A64-A4DC-E9217770DA1E}" destId="{C4B52C8A-0C64-483D-ADB1-41161A92ABD1}" srcOrd="4" destOrd="0" presId="urn:microsoft.com/office/officeart/2005/8/layout/vProcess5"/>
    <dgm:cxn modelId="{7F173C61-D8C9-4C76-9F3B-34DC8F434263}" type="presParOf" srcId="{82FA2169-DAAE-4A64-A4DC-E9217770DA1E}" destId="{A6D33085-FE66-498E-9DBE-8B4AA640A2C1}"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B1D7F6E-7CFE-45EC-AACE-824F5504F15F}"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1B3FD32-79F4-4F58-B967-F49A83072F59}">
      <dgm:prSet/>
      <dgm:spPr/>
      <dgm:t>
        <a:bodyPr/>
        <a:lstStyle/>
        <a:p>
          <a:r>
            <a:rPr lang="en-US"/>
            <a:t>There has been little litigation thus far over employers’ uses of AI tools.</a:t>
          </a:r>
        </a:p>
      </dgm:t>
    </dgm:pt>
    <dgm:pt modelId="{3DABD500-66C1-4E0D-856E-5E9C20FBB5B4}" type="parTrans" cxnId="{E72B42A9-986B-43A3-95B4-A2117E02A31F}">
      <dgm:prSet/>
      <dgm:spPr/>
      <dgm:t>
        <a:bodyPr/>
        <a:lstStyle/>
        <a:p>
          <a:endParaRPr lang="en-US"/>
        </a:p>
      </dgm:t>
    </dgm:pt>
    <dgm:pt modelId="{5B34EC75-7A7F-4DB4-8EFE-C5E868A4D9E6}" type="sibTrans" cxnId="{E72B42A9-986B-43A3-95B4-A2117E02A31F}">
      <dgm:prSet/>
      <dgm:spPr/>
      <dgm:t>
        <a:bodyPr/>
        <a:lstStyle/>
        <a:p>
          <a:endParaRPr lang="en-US"/>
        </a:p>
      </dgm:t>
    </dgm:pt>
    <dgm:pt modelId="{957D5077-BD31-4BBA-93E7-D226E34610FB}">
      <dgm:prSet/>
      <dgm:spPr/>
      <dgm:t>
        <a:bodyPr/>
        <a:lstStyle/>
        <a:p>
          <a:r>
            <a:rPr lang="en-US"/>
            <a:t>Experts have said this absence of litigation could be due to many job applicants not knowing when employers use AI software and the complexities of suing over cutting-edge technology.</a:t>
          </a:r>
        </a:p>
      </dgm:t>
    </dgm:pt>
    <dgm:pt modelId="{6D51822E-AEA5-4128-BAD6-50503CE186DA}" type="parTrans" cxnId="{32F0C883-F946-42B0-9897-C401E05CAD2E}">
      <dgm:prSet/>
      <dgm:spPr/>
      <dgm:t>
        <a:bodyPr/>
        <a:lstStyle/>
        <a:p>
          <a:endParaRPr lang="en-US"/>
        </a:p>
      </dgm:t>
    </dgm:pt>
    <dgm:pt modelId="{80F093C9-36C9-494B-848E-37E1F855755D}" type="sibTrans" cxnId="{32F0C883-F946-42B0-9897-C401E05CAD2E}">
      <dgm:prSet/>
      <dgm:spPr/>
      <dgm:t>
        <a:bodyPr/>
        <a:lstStyle/>
        <a:p>
          <a:endParaRPr lang="en-US"/>
        </a:p>
      </dgm:t>
    </dgm:pt>
    <dgm:pt modelId="{DC290599-1098-4FAE-8107-A71A1B8AB7BA}">
      <dgm:prSet/>
      <dgm:spPr/>
      <dgm:t>
        <a:bodyPr/>
        <a:lstStyle/>
        <a:p>
          <a:r>
            <a:rPr lang="en-US"/>
            <a:t>But the litigation has started.</a:t>
          </a:r>
        </a:p>
      </dgm:t>
    </dgm:pt>
    <dgm:pt modelId="{EA3E7B23-A488-4DB8-9192-92E50A04AEFD}" type="parTrans" cxnId="{89F94E7A-5AA0-486B-A3BB-AA1F2F227EF3}">
      <dgm:prSet/>
      <dgm:spPr/>
      <dgm:t>
        <a:bodyPr/>
        <a:lstStyle/>
        <a:p>
          <a:endParaRPr lang="en-US"/>
        </a:p>
      </dgm:t>
    </dgm:pt>
    <dgm:pt modelId="{83A5BACF-0CD6-4A4F-B6C2-F53E3592C63A}" type="sibTrans" cxnId="{89F94E7A-5AA0-486B-A3BB-AA1F2F227EF3}">
      <dgm:prSet/>
      <dgm:spPr/>
      <dgm:t>
        <a:bodyPr/>
        <a:lstStyle/>
        <a:p>
          <a:endParaRPr lang="en-US"/>
        </a:p>
      </dgm:t>
    </dgm:pt>
    <dgm:pt modelId="{149F44AD-460A-4B7D-9D65-946BFAAC7EAC}">
      <dgm:prSet/>
      <dgm:spPr/>
      <dgm:t>
        <a:bodyPr/>
        <a:lstStyle/>
        <a:p>
          <a:r>
            <a:rPr lang="en-US"/>
            <a:t>And employees likely will start seeking discovery into employers’ AI employment processes to determine when and how employers use AI software.</a:t>
          </a:r>
        </a:p>
      </dgm:t>
    </dgm:pt>
    <dgm:pt modelId="{6332CF43-29F4-4F4C-9474-B79ADE490958}" type="parTrans" cxnId="{CB9A4718-4745-4F69-82C0-7E733E0EEDB0}">
      <dgm:prSet/>
      <dgm:spPr/>
      <dgm:t>
        <a:bodyPr/>
        <a:lstStyle/>
        <a:p>
          <a:endParaRPr lang="en-US"/>
        </a:p>
      </dgm:t>
    </dgm:pt>
    <dgm:pt modelId="{9EA7014F-9050-43AE-9691-F25016CB6183}" type="sibTrans" cxnId="{CB9A4718-4745-4F69-82C0-7E733E0EEDB0}">
      <dgm:prSet/>
      <dgm:spPr/>
      <dgm:t>
        <a:bodyPr/>
        <a:lstStyle/>
        <a:p>
          <a:endParaRPr lang="en-US"/>
        </a:p>
      </dgm:t>
    </dgm:pt>
    <dgm:pt modelId="{20BD768A-5A81-4177-9761-F3A1727A7F5E}" type="pres">
      <dgm:prSet presAssocID="{0B1D7F6E-7CFE-45EC-AACE-824F5504F15F}" presName="diagram" presStyleCnt="0">
        <dgm:presLayoutVars>
          <dgm:dir/>
          <dgm:resizeHandles val="exact"/>
        </dgm:presLayoutVars>
      </dgm:prSet>
      <dgm:spPr/>
    </dgm:pt>
    <dgm:pt modelId="{A3234601-6546-4911-95B1-0CD6ADE6B9F9}" type="pres">
      <dgm:prSet presAssocID="{41B3FD32-79F4-4F58-B967-F49A83072F59}" presName="node" presStyleLbl="node1" presStyleIdx="0" presStyleCnt="4">
        <dgm:presLayoutVars>
          <dgm:bulletEnabled val="1"/>
        </dgm:presLayoutVars>
      </dgm:prSet>
      <dgm:spPr/>
    </dgm:pt>
    <dgm:pt modelId="{6ADD15EA-FC17-4346-A501-DF0BC9DE8C68}" type="pres">
      <dgm:prSet presAssocID="{5B34EC75-7A7F-4DB4-8EFE-C5E868A4D9E6}" presName="sibTrans" presStyleCnt="0"/>
      <dgm:spPr/>
    </dgm:pt>
    <dgm:pt modelId="{B9E641FD-3307-4D90-B4B5-6C6765D2BA28}" type="pres">
      <dgm:prSet presAssocID="{957D5077-BD31-4BBA-93E7-D226E34610FB}" presName="node" presStyleLbl="node1" presStyleIdx="1" presStyleCnt="4">
        <dgm:presLayoutVars>
          <dgm:bulletEnabled val="1"/>
        </dgm:presLayoutVars>
      </dgm:prSet>
      <dgm:spPr/>
    </dgm:pt>
    <dgm:pt modelId="{C5A330B6-49F1-4055-9A47-1679D56BF2BD}" type="pres">
      <dgm:prSet presAssocID="{80F093C9-36C9-494B-848E-37E1F855755D}" presName="sibTrans" presStyleCnt="0"/>
      <dgm:spPr/>
    </dgm:pt>
    <dgm:pt modelId="{5DCA69F0-2CEE-4F1D-A7B2-0060BEC6DE37}" type="pres">
      <dgm:prSet presAssocID="{DC290599-1098-4FAE-8107-A71A1B8AB7BA}" presName="node" presStyleLbl="node1" presStyleIdx="2" presStyleCnt="4">
        <dgm:presLayoutVars>
          <dgm:bulletEnabled val="1"/>
        </dgm:presLayoutVars>
      </dgm:prSet>
      <dgm:spPr/>
    </dgm:pt>
    <dgm:pt modelId="{ADE4AC6C-1B8F-438F-AFD3-C214F05B070A}" type="pres">
      <dgm:prSet presAssocID="{83A5BACF-0CD6-4A4F-B6C2-F53E3592C63A}" presName="sibTrans" presStyleCnt="0"/>
      <dgm:spPr/>
    </dgm:pt>
    <dgm:pt modelId="{F0D0D620-00ED-4988-92BA-C9C1186E1AA8}" type="pres">
      <dgm:prSet presAssocID="{149F44AD-460A-4B7D-9D65-946BFAAC7EAC}" presName="node" presStyleLbl="node1" presStyleIdx="3" presStyleCnt="4">
        <dgm:presLayoutVars>
          <dgm:bulletEnabled val="1"/>
        </dgm:presLayoutVars>
      </dgm:prSet>
      <dgm:spPr/>
    </dgm:pt>
  </dgm:ptLst>
  <dgm:cxnLst>
    <dgm:cxn modelId="{C08E7F04-B3E0-4D56-B7F7-3690D1D37E26}" type="presOf" srcId="{41B3FD32-79F4-4F58-B967-F49A83072F59}" destId="{A3234601-6546-4911-95B1-0CD6ADE6B9F9}" srcOrd="0" destOrd="0" presId="urn:microsoft.com/office/officeart/2005/8/layout/default"/>
    <dgm:cxn modelId="{CB9A4718-4745-4F69-82C0-7E733E0EEDB0}" srcId="{0B1D7F6E-7CFE-45EC-AACE-824F5504F15F}" destId="{149F44AD-460A-4B7D-9D65-946BFAAC7EAC}" srcOrd="3" destOrd="0" parTransId="{6332CF43-29F4-4F4C-9474-B79ADE490958}" sibTransId="{9EA7014F-9050-43AE-9691-F25016CB6183}"/>
    <dgm:cxn modelId="{60200019-74A4-45B6-B74C-F719ABBE908C}" type="presOf" srcId="{957D5077-BD31-4BBA-93E7-D226E34610FB}" destId="{B9E641FD-3307-4D90-B4B5-6C6765D2BA28}" srcOrd="0" destOrd="0" presId="urn:microsoft.com/office/officeart/2005/8/layout/default"/>
    <dgm:cxn modelId="{4988C63B-2DBA-42A1-8A78-D250F7856E0D}" type="presOf" srcId="{DC290599-1098-4FAE-8107-A71A1B8AB7BA}" destId="{5DCA69F0-2CEE-4F1D-A7B2-0060BEC6DE37}" srcOrd="0" destOrd="0" presId="urn:microsoft.com/office/officeart/2005/8/layout/default"/>
    <dgm:cxn modelId="{89F94E7A-5AA0-486B-A3BB-AA1F2F227EF3}" srcId="{0B1D7F6E-7CFE-45EC-AACE-824F5504F15F}" destId="{DC290599-1098-4FAE-8107-A71A1B8AB7BA}" srcOrd="2" destOrd="0" parTransId="{EA3E7B23-A488-4DB8-9192-92E50A04AEFD}" sibTransId="{83A5BACF-0CD6-4A4F-B6C2-F53E3592C63A}"/>
    <dgm:cxn modelId="{32F0C883-F946-42B0-9897-C401E05CAD2E}" srcId="{0B1D7F6E-7CFE-45EC-AACE-824F5504F15F}" destId="{957D5077-BD31-4BBA-93E7-D226E34610FB}" srcOrd="1" destOrd="0" parTransId="{6D51822E-AEA5-4128-BAD6-50503CE186DA}" sibTransId="{80F093C9-36C9-494B-848E-37E1F855755D}"/>
    <dgm:cxn modelId="{DB9D23A7-B1E4-4C6B-93DB-69EBA9CE4113}" type="presOf" srcId="{149F44AD-460A-4B7D-9D65-946BFAAC7EAC}" destId="{F0D0D620-00ED-4988-92BA-C9C1186E1AA8}" srcOrd="0" destOrd="0" presId="urn:microsoft.com/office/officeart/2005/8/layout/default"/>
    <dgm:cxn modelId="{E72B42A9-986B-43A3-95B4-A2117E02A31F}" srcId="{0B1D7F6E-7CFE-45EC-AACE-824F5504F15F}" destId="{41B3FD32-79F4-4F58-B967-F49A83072F59}" srcOrd="0" destOrd="0" parTransId="{3DABD500-66C1-4E0D-856E-5E9C20FBB5B4}" sibTransId="{5B34EC75-7A7F-4DB4-8EFE-C5E868A4D9E6}"/>
    <dgm:cxn modelId="{CAB7C8B1-971C-4027-8307-A9483C35B4C8}" type="presOf" srcId="{0B1D7F6E-7CFE-45EC-AACE-824F5504F15F}" destId="{20BD768A-5A81-4177-9761-F3A1727A7F5E}" srcOrd="0" destOrd="0" presId="urn:microsoft.com/office/officeart/2005/8/layout/default"/>
    <dgm:cxn modelId="{1A9FC344-A8D8-4F1B-9D3E-6912278A3D0B}" type="presParOf" srcId="{20BD768A-5A81-4177-9761-F3A1727A7F5E}" destId="{A3234601-6546-4911-95B1-0CD6ADE6B9F9}" srcOrd="0" destOrd="0" presId="urn:microsoft.com/office/officeart/2005/8/layout/default"/>
    <dgm:cxn modelId="{8E0CAD7A-BB70-48E5-B431-D9A52B357B02}" type="presParOf" srcId="{20BD768A-5A81-4177-9761-F3A1727A7F5E}" destId="{6ADD15EA-FC17-4346-A501-DF0BC9DE8C68}" srcOrd="1" destOrd="0" presId="urn:microsoft.com/office/officeart/2005/8/layout/default"/>
    <dgm:cxn modelId="{358243CF-D074-469C-A307-FA1DC5F63453}" type="presParOf" srcId="{20BD768A-5A81-4177-9761-F3A1727A7F5E}" destId="{B9E641FD-3307-4D90-B4B5-6C6765D2BA28}" srcOrd="2" destOrd="0" presId="urn:microsoft.com/office/officeart/2005/8/layout/default"/>
    <dgm:cxn modelId="{934E0C12-3B04-46E1-9709-EA2BCAAE51A8}" type="presParOf" srcId="{20BD768A-5A81-4177-9761-F3A1727A7F5E}" destId="{C5A330B6-49F1-4055-9A47-1679D56BF2BD}" srcOrd="3" destOrd="0" presId="urn:microsoft.com/office/officeart/2005/8/layout/default"/>
    <dgm:cxn modelId="{C98FD823-7F53-4623-A872-80F14F521494}" type="presParOf" srcId="{20BD768A-5A81-4177-9761-F3A1727A7F5E}" destId="{5DCA69F0-2CEE-4F1D-A7B2-0060BEC6DE37}" srcOrd="4" destOrd="0" presId="urn:microsoft.com/office/officeart/2005/8/layout/default"/>
    <dgm:cxn modelId="{6A6A485E-D2B0-4B6D-8C44-6F0C0B531FA4}" type="presParOf" srcId="{20BD768A-5A81-4177-9761-F3A1727A7F5E}" destId="{ADE4AC6C-1B8F-438F-AFD3-C214F05B070A}" srcOrd="5" destOrd="0" presId="urn:microsoft.com/office/officeart/2005/8/layout/default"/>
    <dgm:cxn modelId="{205505BE-FD4F-4E55-8D65-5A991873E392}" type="presParOf" srcId="{20BD768A-5A81-4177-9761-F3A1727A7F5E}" destId="{F0D0D620-00ED-4988-92BA-C9C1186E1AA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C7935D7-A9DB-4F19-BFB8-A5E686ADCA27}" type="doc">
      <dgm:prSet loTypeId="urn:microsoft.com/office/officeart/2016/7/layout/VerticalSolidActionList" loCatId="List" qsTypeId="urn:microsoft.com/office/officeart/2005/8/quickstyle/simple1" qsCatId="simple" csTypeId="urn:microsoft.com/office/officeart/2005/8/colors/colorful5" csCatId="colorful" phldr="1"/>
      <dgm:spPr/>
      <dgm:t>
        <a:bodyPr/>
        <a:lstStyle/>
        <a:p>
          <a:endParaRPr lang="en-US"/>
        </a:p>
      </dgm:t>
    </dgm:pt>
    <dgm:pt modelId="{42127F0E-F208-4BA6-B87F-095689235440}">
      <dgm:prSet/>
      <dgm:spPr/>
      <dgm:t>
        <a:bodyPr/>
        <a:lstStyle/>
        <a:p>
          <a:r>
            <a:rPr lang="en-US"/>
            <a:t>Restrict</a:t>
          </a:r>
        </a:p>
      </dgm:t>
    </dgm:pt>
    <dgm:pt modelId="{80BEBA03-0057-414E-BF66-AB7A0FD293AC}" type="parTrans" cxnId="{26461035-2EDF-4E64-9845-E6E04619DF1F}">
      <dgm:prSet/>
      <dgm:spPr/>
      <dgm:t>
        <a:bodyPr/>
        <a:lstStyle/>
        <a:p>
          <a:endParaRPr lang="en-US"/>
        </a:p>
      </dgm:t>
    </dgm:pt>
    <dgm:pt modelId="{8FCEA511-D28F-47BF-A1ED-97EE628CB590}" type="sibTrans" cxnId="{26461035-2EDF-4E64-9845-E6E04619DF1F}">
      <dgm:prSet/>
      <dgm:spPr/>
      <dgm:t>
        <a:bodyPr/>
        <a:lstStyle/>
        <a:p>
          <a:endParaRPr lang="en-US"/>
        </a:p>
      </dgm:t>
    </dgm:pt>
    <dgm:pt modelId="{D60DB905-2373-4ECB-AFD7-187A72F60E90}">
      <dgm:prSet/>
      <dgm:spPr/>
      <dgm:t>
        <a:bodyPr/>
        <a:lstStyle/>
        <a:p>
          <a:r>
            <a:rPr lang="en-US" dirty="0"/>
            <a:t>Position AI as a support for decision-making, not a replacement for decision-making.</a:t>
          </a:r>
        </a:p>
      </dgm:t>
    </dgm:pt>
    <dgm:pt modelId="{A6E61E38-4B74-4AFD-A1D2-7FB4C8F642F5}" type="parTrans" cxnId="{F9878DEF-F537-42AD-A065-14C436AAEF69}">
      <dgm:prSet/>
      <dgm:spPr/>
      <dgm:t>
        <a:bodyPr/>
        <a:lstStyle/>
        <a:p>
          <a:endParaRPr lang="en-US"/>
        </a:p>
      </dgm:t>
    </dgm:pt>
    <dgm:pt modelId="{B287AA8C-ECBC-4B87-B1CC-D0C5DD4272AF}" type="sibTrans" cxnId="{F9878DEF-F537-42AD-A065-14C436AAEF69}">
      <dgm:prSet/>
      <dgm:spPr/>
      <dgm:t>
        <a:bodyPr/>
        <a:lstStyle/>
        <a:p>
          <a:endParaRPr lang="en-US"/>
        </a:p>
      </dgm:t>
    </dgm:pt>
    <dgm:pt modelId="{4445B772-9CF2-4C66-8567-33EB733EA7C7}">
      <dgm:prSet/>
      <dgm:spPr/>
      <dgm:t>
        <a:bodyPr/>
        <a:lstStyle/>
        <a:p>
          <a:r>
            <a:rPr lang="en-US"/>
            <a:t>Solve</a:t>
          </a:r>
        </a:p>
      </dgm:t>
    </dgm:pt>
    <dgm:pt modelId="{1E30CCD9-6D8B-4F46-B728-B69B4D63622A}" type="parTrans" cxnId="{4FD12D53-F24F-4396-B71D-B304C29902D4}">
      <dgm:prSet/>
      <dgm:spPr/>
      <dgm:t>
        <a:bodyPr/>
        <a:lstStyle/>
        <a:p>
          <a:endParaRPr lang="en-US"/>
        </a:p>
      </dgm:t>
    </dgm:pt>
    <dgm:pt modelId="{2C46D89E-AE9C-487B-92BA-545F053F095B}" type="sibTrans" cxnId="{4FD12D53-F24F-4396-B71D-B304C29902D4}">
      <dgm:prSet/>
      <dgm:spPr/>
      <dgm:t>
        <a:bodyPr/>
        <a:lstStyle/>
        <a:p>
          <a:endParaRPr lang="en-US"/>
        </a:p>
      </dgm:t>
    </dgm:pt>
    <dgm:pt modelId="{EAABEBF3-EB45-4A88-BBAB-B7601692C2F9}">
      <dgm:prSet/>
      <dgm:spPr/>
      <dgm:t>
        <a:bodyPr/>
        <a:lstStyle/>
        <a:p>
          <a:r>
            <a:rPr lang="en-US"/>
            <a:t>Solve the “black box” problem:  Know what is in the “black box” and how it works to ensure that it does not contain bias or have any disparate impact.</a:t>
          </a:r>
        </a:p>
      </dgm:t>
    </dgm:pt>
    <dgm:pt modelId="{F95D296B-90BC-4B02-AB77-5E63F06BACB6}" type="parTrans" cxnId="{69418AFA-DECA-4CEB-A180-88AD97714B77}">
      <dgm:prSet/>
      <dgm:spPr/>
      <dgm:t>
        <a:bodyPr/>
        <a:lstStyle/>
        <a:p>
          <a:endParaRPr lang="en-US"/>
        </a:p>
      </dgm:t>
    </dgm:pt>
    <dgm:pt modelId="{9607E7BD-92A3-4253-AEBA-F863A49FE80A}" type="sibTrans" cxnId="{69418AFA-DECA-4CEB-A180-88AD97714B77}">
      <dgm:prSet/>
      <dgm:spPr/>
      <dgm:t>
        <a:bodyPr/>
        <a:lstStyle/>
        <a:p>
          <a:endParaRPr lang="en-US"/>
        </a:p>
      </dgm:t>
    </dgm:pt>
    <dgm:pt modelId="{E41ECCB8-5B2B-4029-9345-B30B40622126}">
      <dgm:prSet/>
      <dgm:spPr/>
      <dgm:t>
        <a:bodyPr/>
        <a:lstStyle/>
        <a:p>
          <a:r>
            <a:rPr lang="en-US" dirty="0"/>
            <a:t>Train</a:t>
          </a:r>
        </a:p>
      </dgm:t>
    </dgm:pt>
    <dgm:pt modelId="{E464888B-BB8C-4657-AE7F-10726270BBB7}" type="parTrans" cxnId="{3351242E-3923-4C65-92FF-F13A167DECE9}">
      <dgm:prSet/>
      <dgm:spPr/>
      <dgm:t>
        <a:bodyPr/>
        <a:lstStyle/>
        <a:p>
          <a:endParaRPr lang="en-US"/>
        </a:p>
      </dgm:t>
    </dgm:pt>
    <dgm:pt modelId="{A8BAB84F-68FD-444F-9F09-BE638E177AE4}" type="sibTrans" cxnId="{3351242E-3923-4C65-92FF-F13A167DECE9}">
      <dgm:prSet/>
      <dgm:spPr/>
      <dgm:t>
        <a:bodyPr/>
        <a:lstStyle/>
        <a:p>
          <a:endParaRPr lang="en-US"/>
        </a:p>
      </dgm:t>
    </dgm:pt>
    <dgm:pt modelId="{74BE417D-0E93-486D-BF58-4E0E16521B87}">
      <dgm:prSet/>
      <dgm:spPr/>
      <dgm:t>
        <a:bodyPr/>
        <a:lstStyle/>
        <a:p>
          <a:r>
            <a:rPr lang="en-US" dirty="0"/>
            <a:t>Leadership training:  Equip managers to interpret AI outputs responsibly, recognize any bias, and communicate any problems.</a:t>
          </a:r>
        </a:p>
      </dgm:t>
    </dgm:pt>
    <dgm:pt modelId="{4FD9B68B-82C0-4F32-A84F-03AE85179738}" type="parTrans" cxnId="{BDB24BF9-DFA8-4F42-9034-82FB73C479B0}">
      <dgm:prSet/>
      <dgm:spPr/>
      <dgm:t>
        <a:bodyPr/>
        <a:lstStyle/>
        <a:p>
          <a:endParaRPr lang="en-US"/>
        </a:p>
      </dgm:t>
    </dgm:pt>
    <dgm:pt modelId="{B1A18D71-630F-4814-97F9-52071DFA9D3E}" type="sibTrans" cxnId="{BDB24BF9-DFA8-4F42-9034-82FB73C479B0}">
      <dgm:prSet/>
      <dgm:spPr/>
      <dgm:t>
        <a:bodyPr/>
        <a:lstStyle/>
        <a:p>
          <a:endParaRPr lang="en-US"/>
        </a:p>
      </dgm:t>
    </dgm:pt>
    <dgm:pt modelId="{30C1F764-8B92-4AEA-BFC2-AEB90024AAC6}">
      <dgm:prSet/>
      <dgm:spPr/>
      <dgm:t>
        <a:bodyPr/>
        <a:lstStyle/>
        <a:p>
          <a:r>
            <a:rPr lang="en-US" dirty="0"/>
            <a:t>Train</a:t>
          </a:r>
        </a:p>
      </dgm:t>
    </dgm:pt>
    <dgm:pt modelId="{93884BAB-551F-44FF-B269-EF3634286F49}" type="parTrans" cxnId="{5B98709F-8854-45C3-93C5-447E51398974}">
      <dgm:prSet/>
      <dgm:spPr/>
      <dgm:t>
        <a:bodyPr/>
        <a:lstStyle/>
        <a:p>
          <a:endParaRPr lang="en-US"/>
        </a:p>
      </dgm:t>
    </dgm:pt>
    <dgm:pt modelId="{1D28DC6B-FC51-4FE8-8867-661CA10FDC7C}" type="sibTrans" cxnId="{5B98709F-8854-45C3-93C5-447E51398974}">
      <dgm:prSet/>
      <dgm:spPr/>
      <dgm:t>
        <a:bodyPr/>
        <a:lstStyle/>
        <a:p>
          <a:endParaRPr lang="en-US"/>
        </a:p>
      </dgm:t>
    </dgm:pt>
    <dgm:pt modelId="{E9918946-2A67-4B33-81B4-5FF7C8DC466F}">
      <dgm:prSet/>
      <dgm:spPr/>
      <dgm:t>
        <a:bodyPr/>
        <a:lstStyle/>
        <a:p>
          <a:r>
            <a:rPr lang="en-US"/>
            <a:t>Training:  Ensure that all departments understand the limitations on the use of AI-driven employment analysis and tasks.</a:t>
          </a:r>
        </a:p>
      </dgm:t>
    </dgm:pt>
    <dgm:pt modelId="{9A67F78F-6397-465B-9C0E-4B59A0FA4198}" type="parTrans" cxnId="{B350F0AF-1CA5-465A-8066-E88C5B74764C}">
      <dgm:prSet/>
      <dgm:spPr/>
      <dgm:t>
        <a:bodyPr/>
        <a:lstStyle/>
        <a:p>
          <a:endParaRPr lang="en-US"/>
        </a:p>
      </dgm:t>
    </dgm:pt>
    <dgm:pt modelId="{6F8EE130-E713-4E13-87FC-FEB02AC1203C}" type="sibTrans" cxnId="{B350F0AF-1CA5-465A-8066-E88C5B74764C}">
      <dgm:prSet/>
      <dgm:spPr/>
      <dgm:t>
        <a:bodyPr/>
        <a:lstStyle/>
        <a:p>
          <a:endParaRPr lang="en-US"/>
        </a:p>
      </dgm:t>
    </dgm:pt>
    <dgm:pt modelId="{A8DC79ED-16DD-484D-A9A4-BC3D04A2ABC0}">
      <dgm:prSet/>
      <dgm:spPr/>
      <dgm:t>
        <a:bodyPr/>
        <a:lstStyle/>
        <a:p>
          <a:r>
            <a:rPr lang="en-US"/>
            <a:t>Ensure</a:t>
          </a:r>
        </a:p>
      </dgm:t>
    </dgm:pt>
    <dgm:pt modelId="{32E20632-A7C4-4A13-8912-68F840810103}" type="parTrans" cxnId="{6B6F6DB8-108F-464B-9734-6474660CE014}">
      <dgm:prSet/>
      <dgm:spPr/>
      <dgm:t>
        <a:bodyPr/>
        <a:lstStyle/>
        <a:p>
          <a:endParaRPr lang="en-US"/>
        </a:p>
      </dgm:t>
    </dgm:pt>
    <dgm:pt modelId="{8F19AFA4-AEB6-46D1-A7DB-26151A5761DB}" type="sibTrans" cxnId="{6B6F6DB8-108F-464B-9734-6474660CE014}">
      <dgm:prSet/>
      <dgm:spPr/>
      <dgm:t>
        <a:bodyPr/>
        <a:lstStyle/>
        <a:p>
          <a:endParaRPr lang="en-US"/>
        </a:p>
      </dgm:t>
    </dgm:pt>
    <dgm:pt modelId="{5C48AEAF-20D6-40EC-99DF-25E5988F6C5F}">
      <dgm:prSet/>
      <dgm:spPr/>
      <dgm:t>
        <a:bodyPr/>
        <a:lstStyle/>
        <a:p>
          <a:r>
            <a:rPr lang="en-US"/>
            <a:t>Vendor participation:  Ensure that vendors implement and apply the limitations on the use of AI-driven employment analysis.  </a:t>
          </a:r>
        </a:p>
      </dgm:t>
    </dgm:pt>
    <dgm:pt modelId="{94E875DA-0ECC-4EA4-902C-CD0DDC0928B8}" type="parTrans" cxnId="{9B6DAB90-D0EF-4923-B035-833221E7251E}">
      <dgm:prSet/>
      <dgm:spPr/>
      <dgm:t>
        <a:bodyPr/>
        <a:lstStyle/>
        <a:p>
          <a:endParaRPr lang="en-US"/>
        </a:p>
      </dgm:t>
    </dgm:pt>
    <dgm:pt modelId="{EA0B51D9-B673-43E3-84F9-BFEF61BF8C25}" type="sibTrans" cxnId="{9B6DAB90-D0EF-4923-B035-833221E7251E}">
      <dgm:prSet/>
      <dgm:spPr/>
      <dgm:t>
        <a:bodyPr/>
        <a:lstStyle/>
        <a:p>
          <a:endParaRPr lang="en-US"/>
        </a:p>
      </dgm:t>
    </dgm:pt>
    <dgm:pt modelId="{45393F81-8DC3-4E1D-B942-BC528928BE19}">
      <dgm:prSet/>
      <dgm:spPr/>
      <dgm:t>
        <a:bodyPr/>
        <a:lstStyle/>
        <a:p>
          <a:r>
            <a:rPr lang="en-US"/>
            <a:t>Verify</a:t>
          </a:r>
        </a:p>
      </dgm:t>
    </dgm:pt>
    <dgm:pt modelId="{EB9B588F-5DF6-4856-8C87-D46111019097}" type="parTrans" cxnId="{F073B792-3CDD-4E4B-9903-16C57187800A}">
      <dgm:prSet/>
      <dgm:spPr/>
      <dgm:t>
        <a:bodyPr/>
        <a:lstStyle/>
        <a:p>
          <a:endParaRPr lang="en-US"/>
        </a:p>
      </dgm:t>
    </dgm:pt>
    <dgm:pt modelId="{7CBB7751-713D-46FF-9347-99BD1FBF5DDF}" type="sibTrans" cxnId="{F073B792-3CDD-4E4B-9903-16C57187800A}">
      <dgm:prSet/>
      <dgm:spPr/>
      <dgm:t>
        <a:bodyPr/>
        <a:lstStyle/>
        <a:p>
          <a:endParaRPr lang="en-US"/>
        </a:p>
      </dgm:t>
    </dgm:pt>
    <dgm:pt modelId="{B8233483-6988-4B22-983E-E63BBDB9A98E}">
      <dgm:prSet/>
      <dgm:spPr/>
      <dgm:t>
        <a:bodyPr/>
        <a:lstStyle/>
        <a:p>
          <a:r>
            <a:rPr lang="en-US"/>
            <a:t>Verify:  Audit systems to validate compliance with applicable laws.</a:t>
          </a:r>
        </a:p>
      </dgm:t>
    </dgm:pt>
    <dgm:pt modelId="{06B5E00B-E9CF-4C55-A4E2-CCCE33FB39B9}" type="parTrans" cxnId="{41C09C65-D3F0-446F-A7E0-5B60E52DBD7D}">
      <dgm:prSet/>
      <dgm:spPr/>
      <dgm:t>
        <a:bodyPr/>
        <a:lstStyle/>
        <a:p>
          <a:endParaRPr lang="en-US"/>
        </a:p>
      </dgm:t>
    </dgm:pt>
    <dgm:pt modelId="{D75D7DA6-E04B-4E05-8A6C-B1B7F0AE60C3}" type="sibTrans" cxnId="{41C09C65-D3F0-446F-A7E0-5B60E52DBD7D}">
      <dgm:prSet/>
      <dgm:spPr/>
      <dgm:t>
        <a:bodyPr/>
        <a:lstStyle/>
        <a:p>
          <a:endParaRPr lang="en-US"/>
        </a:p>
      </dgm:t>
    </dgm:pt>
    <dgm:pt modelId="{73ECFDD9-737C-48A0-BBA6-AED47E218466}">
      <dgm:prSet phldrT="[Text]"/>
      <dgm:spPr/>
      <dgm:t>
        <a:bodyPr/>
        <a:lstStyle/>
        <a:p>
          <a:r>
            <a:rPr lang="en-US" dirty="0"/>
            <a:t>Stay up-to-date</a:t>
          </a:r>
        </a:p>
      </dgm:t>
    </dgm:pt>
    <dgm:pt modelId="{C76F097B-7E39-4021-8A53-A1E9F0135830}" type="parTrans" cxnId="{6D1774BE-E4F6-44A8-9C3A-48C35174EE88}">
      <dgm:prSet/>
      <dgm:spPr/>
      <dgm:t>
        <a:bodyPr/>
        <a:lstStyle/>
        <a:p>
          <a:endParaRPr lang="en-US"/>
        </a:p>
      </dgm:t>
    </dgm:pt>
    <dgm:pt modelId="{F6751F53-DF89-4769-9DE0-2EA1D168DF2D}" type="sibTrans" cxnId="{6D1774BE-E4F6-44A8-9C3A-48C35174EE88}">
      <dgm:prSet/>
      <dgm:spPr/>
      <dgm:t>
        <a:bodyPr/>
        <a:lstStyle/>
        <a:p>
          <a:endParaRPr lang="en-US"/>
        </a:p>
      </dgm:t>
    </dgm:pt>
    <dgm:pt modelId="{5AC2F79D-95DD-4E08-85CA-9F08D89BFABE}">
      <dgm:prSet/>
      <dgm:spPr/>
      <dgm:t>
        <a:bodyPr/>
        <a:lstStyle/>
        <a:p>
          <a:r>
            <a:rPr lang="en-US" dirty="0"/>
            <a:t>Set up processes to stay informed of AI regulation developments.  </a:t>
          </a:r>
          <a:r>
            <a:rPr lang="en-US" i="1" dirty="0"/>
            <a:t>See</a:t>
          </a:r>
          <a:r>
            <a:rPr lang="en-US" i="0" dirty="0"/>
            <a:t> Bricker Graydon Wyatt website for assistance, </a:t>
          </a:r>
          <a:r>
            <a:rPr lang="en-US" i="1" dirty="0"/>
            <a:t>e.g.</a:t>
          </a:r>
          <a:r>
            <a:rPr lang="en-US" i="0" dirty="0"/>
            <a:t>, </a:t>
          </a:r>
          <a:r>
            <a:rPr lang="en-US" dirty="0">
              <a:hlinkClick xmlns:r="http://schemas.openxmlformats.org/officeDocument/2006/relationships" r:id="rId1"/>
            </a:rPr>
            <a:t>AI-Based Hiring: 2026 Developments Employers Can’t Ignore</a:t>
          </a:r>
          <a:endParaRPr lang="en-US" dirty="0"/>
        </a:p>
      </dgm:t>
    </dgm:pt>
    <dgm:pt modelId="{4350FBA2-357A-4B88-A682-80DB6A42B445}" type="parTrans" cxnId="{4F439573-F6E5-4BBD-89D4-4D5443F5BDF0}">
      <dgm:prSet/>
      <dgm:spPr/>
      <dgm:t>
        <a:bodyPr/>
        <a:lstStyle/>
        <a:p>
          <a:endParaRPr lang="en-US"/>
        </a:p>
      </dgm:t>
    </dgm:pt>
    <dgm:pt modelId="{3FB98A51-9CEE-4B16-874A-8BA3196D2296}" type="sibTrans" cxnId="{4F439573-F6E5-4BBD-89D4-4D5443F5BDF0}">
      <dgm:prSet/>
      <dgm:spPr/>
      <dgm:t>
        <a:bodyPr/>
        <a:lstStyle/>
        <a:p>
          <a:endParaRPr lang="en-US"/>
        </a:p>
      </dgm:t>
    </dgm:pt>
    <dgm:pt modelId="{EAE4152E-807F-469C-BBF8-2A857484A210}">
      <dgm:prSet phldrT="[Text]" phldr="0"/>
      <dgm:spPr/>
      <dgm:t>
        <a:bodyPr/>
        <a:lstStyle/>
        <a:p>
          <a:r>
            <a:rPr lang="en-US" dirty="0"/>
            <a:t>Revise</a:t>
          </a:r>
        </a:p>
      </dgm:t>
    </dgm:pt>
    <dgm:pt modelId="{1945F24B-45AB-47BF-8246-902A6525C9D9}" type="parTrans" cxnId="{604C5023-ED0E-45EE-A31D-357FEC5462EE}">
      <dgm:prSet/>
      <dgm:spPr/>
      <dgm:t>
        <a:bodyPr/>
        <a:lstStyle/>
        <a:p>
          <a:endParaRPr lang="en-US"/>
        </a:p>
      </dgm:t>
    </dgm:pt>
    <dgm:pt modelId="{11E447BF-3C4C-4E8B-BA75-C24763F97E25}" type="sibTrans" cxnId="{604C5023-ED0E-45EE-A31D-357FEC5462EE}">
      <dgm:prSet/>
      <dgm:spPr/>
      <dgm:t>
        <a:bodyPr/>
        <a:lstStyle/>
        <a:p>
          <a:endParaRPr lang="en-US"/>
        </a:p>
      </dgm:t>
    </dgm:pt>
    <dgm:pt modelId="{5E71408C-A950-4FFF-973F-46369BD3C3AA}">
      <dgm:prSet/>
      <dgm:spPr/>
      <dgm:t>
        <a:bodyPr/>
        <a:lstStyle/>
        <a:p>
          <a:r>
            <a:rPr lang="en-US" dirty="0"/>
            <a:t>Ensure employment agreements and manuals have employees agree to the AI transition procedures, </a:t>
          </a:r>
          <a:r>
            <a:rPr lang="en-US" i="1" dirty="0"/>
            <a:t>e.g.</a:t>
          </a:r>
          <a:r>
            <a:rPr lang="en-US" i="0" dirty="0"/>
            <a:t>, use of employee’s voice, image, and likeness for </a:t>
          </a:r>
          <a:r>
            <a:rPr lang="en-US" i="0"/>
            <a:t>employment transition </a:t>
          </a:r>
          <a:r>
            <a:rPr lang="en-US" i="0" dirty="0"/>
            <a:t>purposes is authorized and allowed.</a:t>
          </a:r>
          <a:endParaRPr lang="en-US" dirty="0"/>
        </a:p>
      </dgm:t>
    </dgm:pt>
    <dgm:pt modelId="{F254F439-4107-45CF-AE97-3C3C19E3948B}" type="parTrans" cxnId="{1A2C565F-8A1F-4E6C-AAC6-2216DA502509}">
      <dgm:prSet/>
      <dgm:spPr/>
      <dgm:t>
        <a:bodyPr/>
        <a:lstStyle/>
        <a:p>
          <a:endParaRPr lang="en-US"/>
        </a:p>
      </dgm:t>
    </dgm:pt>
    <dgm:pt modelId="{1C2B2F82-85E8-467C-9C95-08E86EDD3009}" type="sibTrans" cxnId="{1A2C565F-8A1F-4E6C-AAC6-2216DA502509}">
      <dgm:prSet/>
      <dgm:spPr/>
      <dgm:t>
        <a:bodyPr/>
        <a:lstStyle/>
        <a:p>
          <a:endParaRPr lang="en-US"/>
        </a:p>
      </dgm:t>
    </dgm:pt>
    <dgm:pt modelId="{299ECED0-071E-4C49-8FC8-BDE2F31294ED}" type="pres">
      <dgm:prSet presAssocID="{EC7935D7-A9DB-4F19-BFB8-A5E686ADCA27}" presName="Name0" presStyleCnt="0">
        <dgm:presLayoutVars>
          <dgm:dir/>
          <dgm:animLvl val="lvl"/>
          <dgm:resizeHandles val="exact"/>
        </dgm:presLayoutVars>
      </dgm:prSet>
      <dgm:spPr/>
    </dgm:pt>
    <dgm:pt modelId="{A6B7ECED-63F6-4ABE-88D9-19D96C1E9289}" type="pres">
      <dgm:prSet presAssocID="{42127F0E-F208-4BA6-B87F-095689235440}" presName="linNode" presStyleCnt="0"/>
      <dgm:spPr/>
    </dgm:pt>
    <dgm:pt modelId="{59929ED3-BC1E-4759-82E3-3294B3942E8C}" type="pres">
      <dgm:prSet presAssocID="{42127F0E-F208-4BA6-B87F-095689235440}" presName="parentText" presStyleLbl="alignNode1" presStyleIdx="0" presStyleCnt="8">
        <dgm:presLayoutVars>
          <dgm:chMax val="1"/>
          <dgm:bulletEnabled/>
        </dgm:presLayoutVars>
      </dgm:prSet>
      <dgm:spPr/>
    </dgm:pt>
    <dgm:pt modelId="{2741978E-99EE-4904-80BD-D3A2AC303BE8}" type="pres">
      <dgm:prSet presAssocID="{42127F0E-F208-4BA6-B87F-095689235440}" presName="descendantText" presStyleLbl="alignAccFollowNode1" presStyleIdx="0" presStyleCnt="8">
        <dgm:presLayoutVars>
          <dgm:bulletEnabled/>
        </dgm:presLayoutVars>
      </dgm:prSet>
      <dgm:spPr/>
    </dgm:pt>
    <dgm:pt modelId="{2CE86DC6-AFF6-47CC-A22C-D0F3721E5911}" type="pres">
      <dgm:prSet presAssocID="{8FCEA511-D28F-47BF-A1ED-97EE628CB590}" presName="sp" presStyleCnt="0"/>
      <dgm:spPr/>
    </dgm:pt>
    <dgm:pt modelId="{5D0C1921-2CF1-446C-8FC6-5A3410337ED9}" type="pres">
      <dgm:prSet presAssocID="{4445B772-9CF2-4C66-8567-33EB733EA7C7}" presName="linNode" presStyleCnt="0"/>
      <dgm:spPr/>
    </dgm:pt>
    <dgm:pt modelId="{B5C3903E-65D5-452A-9C02-F42891A1023A}" type="pres">
      <dgm:prSet presAssocID="{4445B772-9CF2-4C66-8567-33EB733EA7C7}" presName="parentText" presStyleLbl="alignNode1" presStyleIdx="1" presStyleCnt="8">
        <dgm:presLayoutVars>
          <dgm:chMax val="1"/>
          <dgm:bulletEnabled/>
        </dgm:presLayoutVars>
      </dgm:prSet>
      <dgm:spPr/>
    </dgm:pt>
    <dgm:pt modelId="{DAE5C50F-7812-4FDE-B85A-CDD1BAF455AE}" type="pres">
      <dgm:prSet presAssocID="{4445B772-9CF2-4C66-8567-33EB733EA7C7}" presName="descendantText" presStyleLbl="alignAccFollowNode1" presStyleIdx="1" presStyleCnt="8">
        <dgm:presLayoutVars>
          <dgm:bulletEnabled/>
        </dgm:presLayoutVars>
      </dgm:prSet>
      <dgm:spPr/>
    </dgm:pt>
    <dgm:pt modelId="{7BA4E03B-E148-49A7-ACDA-4CC4E0E381C5}" type="pres">
      <dgm:prSet presAssocID="{2C46D89E-AE9C-487B-92BA-545F053F095B}" presName="sp" presStyleCnt="0"/>
      <dgm:spPr/>
    </dgm:pt>
    <dgm:pt modelId="{E1CD19E0-1A6F-4A71-AF1B-EDEC940B253E}" type="pres">
      <dgm:prSet presAssocID="{EAE4152E-807F-469C-BBF8-2A857484A210}" presName="linNode" presStyleCnt="0"/>
      <dgm:spPr/>
    </dgm:pt>
    <dgm:pt modelId="{0E90D065-04D7-4FB6-9F75-1ABEFCE0B0D0}" type="pres">
      <dgm:prSet presAssocID="{EAE4152E-807F-469C-BBF8-2A857484A210}" presName="parentText" presStyleLbl="alignNode1" presStyleIdx="2" presStyleCnt="8">
        <dgm:presLayoutVars>
          <dgm:chMax val="1"/>
          <dgm:bulletEnabled/>
        </dgm:presLayoutVars>
      </dgm:prSet>
      <dgm:spPr/>
    </dgm:pt>
    <dgm:pt modelId="{07528B12-BE9C-44C1-B8A8-D502EBB3C126}" type="pres">
      <dgm:prSet presAssocID="{EAE4152E-807F-469C-BBF8-2A857484A210}" presName="descendantText" presStyleLbl="alignAccFollowNode1" presStyleIdx="2" presStyleCnt="8">
        <dgm:presLayoutVars>
          <dgm:bulletEnabled/>
        </dgm:presLayoutVars>
      </dgm:prSet>
      <dgm:spPr/>
    </dgm:pt>
    <dgm:pt modelId="{15753394-E2F6-4AB6-9FD9-BF711C875751}" type="pres">
      <dgm:prSet presAssocID="{11E447BF-3C4C-4E8B-BA75-C24763F97E25}" presName="sp" presStyleCnt="0"/>
      <dgm:spPr/>
    </dgm:pt>
    <dgm:pt modelId="{A47A2D96-15DF-4DBA-B255-E00856F35A27}" type="pres">
      <dgm:prSet presAssocID="{E41ECCB8-5B2B-4029-9345-B30B40622126}" presName="linNode" presStyleCnt="0"/>
      <dgm:spPr/>
    </dgm:pt>
    <dgm:pt modelId="{3F049C8B-DB22-412E-A304-E68583993033}" type="pres">
      <dgm:prSet presAssocID="{E41ECCB8-5B2B-4029-9345-B30B40622126}" presName="parentText" presStyleLbl="alignNode1" presStyleIdx="3" presStyleCnt="8">
        <dgm:presLayoutVars>
          <dgm:chMax val="1"/>
          <dgm:bulletEnabled/>
        </dgm:presLayoutVars>
      </dgm:prSet>
      <dgm:spPr/>
    </dgm:pt>
    <dgm:pt modelId="{1535676C-B811-4D3A-A7EF-6013E231BA74}" type="pres">
      <dgm:prSet presAssocID="{E41ECCB8-5B2B-4029-9345-B30B40622126}" presName="descendantText" presStyleLbl="alignAccFollowNode1" presStyleIdx="3" presStyleCnt="8">
        <dgm:presLayoutVars>
          <dgm:bulletEnabled/>
        </dgm:presLayoutVars>
      </dgm:prSet>
      <dgm:spPr/>
    </dgm:pt>
    <dgm:pt modelId="{DEF567F2-D9E6-445B-85BA-A809BAA83F97}" type="pres">
      <dgm:prSet presAssocID="{A8BAB84F-68FD-444F-9F09-BE638E177AE4}" presName="sp" presStyleCnt="0"/>
      <dgm:spPr/>
    </dgm:pt>
    <dgm:pt modelId="{EEE91C67-1CA7-4484-9F29-5DC9C80B118F}" type="pres">
      <dgm:prSet presAssocID="{30C1F764-8B92-4AEA-BFC2-AEB90024AAC6}" presName="linNode" presStyleCnt="0"/>
      <dgm:spPr/>
    </dgm:pt>
    <dgm:pt modelId="{9B630B0F-9D4E-4F49-9D04-037044155512}" type="pres">
      <dgm:prSet presAssocID="{30C1F764-8B92-4AEA-BFC2-AEB90024AAC6}" presName="parentText" presStyleLbl="alignNode1" presStyleIdx="4" presStyleCnt="8">
        <dgm:presLayoutVars>
          <dgm:chMax val="1"/>
          <dgm:bulletEnabled/>
        </dgm:presLayoutVars>
      </dgm:prSet>
      <dgm:spPr/>
    </dgm:pt>
    <dgm:pt modelId="{94CBE92E-48A1-4CB1-99B3-E732D533ABD0}" type="pres">
      <dgm:prSet presAssocID="{30C1F764-8B92-4AEA-BFC2-AEB90024AAC6}" presName="descendantText" presStyleLbl="alignAccFollowNode1" presStyleIdx="4" presStyleCnt="8">
        <dgm:presLayoutVars>
          <dgm:bulletEnabled/>
        </dgm:presLayoutVars>
      </dgm:prSet>
      <dgm:spPr/>
    </dgm:pt>
    <dgm:pt modelId="{21DA0FA1-B83D-4667-A255-4C3DC423DA41}" type="pres">
      <dgm:prSet presAssocID="{1D28DC6B-FC51-4FE8-8867-661CA10FDC7C}" presName="sp" presStyleCnt="0"/>
      <dgm:spPr/>
    </dgm:pt>
    <dgm:pt modelId="{0C1E8D9F-7DC1-4374-A84E-4BE3EBDFE743}" type="pres">
      <dgm:prSet presAssocID="{A8DC79ED-16DD-484D-A9A4-BC3D04A2ABC0}" presName="linNode" presStyleCnt="0"/>
      <dgm:spPr/>
    </dgm:pt>
    <dgm:pt modelId="{8BF71A0F-02F2-4655-9E64-582023334160}" type="pres">
      <dgm:prSet presAssocID="{A8DC79ED-16DD-484D-A9A4-BC3D04A2ABC0}" presName="parentText" presStyleLbl="alignNode1" presStyleIdx="5" presStyleCnt="8">
        <dgm:presLayoutVars>
          <dgm:chMax val="1"/>
          <dgm:bulletEnabled/>
        </dgm:presLayoutVars>
      </dgm:prSet>
      <dgm:spPr/>
    </dgm:pt>
    <dgm:pt modelId="{DB766A0B-4378-45A8-BB1F-20F110F8B1A1}" type="pres">
      <dgm:prSet presAssocID="{A8DC79ED-16DD-484D-A9A4-BC3D04A2ABC0}" presName="descendantText" presStyleLbl="alignAccFollowNode1" presStyleIdx="5" presStyleCnt="8">
        <dgm:presLayoutVars>
          <dgm:bulletEnabled/>
        </dgm:presLayoutVars>
      </dgm:prSet>
      <dgm:spPr/>
    </dgm:pt>
    <dgm:pt modelId="{AD99A21A-1FE0-40D9-8660-E430CD09D5CF}" type="pres">
      <dgm:prSet presAssocID="{8F19AFA4-AEB6-46D1-A7DB-26151A5761DB}" presName="sp" presStyleCnt="0"/>
      <dgm:spPr/>
    </dgm:pt>
    <dgm:pt modelId="{E767BA36-558E-48AF-8E10-0A012D253DB1}" type="pres">
      <dgm:prSet presAssocID="{45393F81-8DC3-4E1D-B942-BC528928BE19}" presName="linNode" presStyleCnt="0"/>
      <dgm:spPr/>
    </dgm:pt>
    <dgm:pt modelId="{C875DF35-823E-411E-B490-43290DC5BE35}" type="pres">
      <dgm:prSet presAssocID="{45393F81-8DC3-4E1D-B942-BC528928BE19}" presName="parentText" presStyleLbl="alignNode1" presStyleIdx="6" presStyleCnt="8">
        <dgm:presLayoutVars>
          <dgm:chMax val="1"/>
          <dgm:bulletEnabled/>
        </dgm:presLayoutVars>
      </dgm:prSet>
      <dgm:spPr/>
    </dgm:pt>
    <dgm:pt modelId="{6D2BC285-200B-47A5-BA34-E8CC81C59B64}" type="pres">
      <dgm:prSet presAssocID="{45393F81-8DC3-4E1D-B942-BC528928BE19}" presName="descendantText" presStyleLbl="alignAccFollowNode1" presStyleIdx="6" presStyleCnt="8">
        <dgm:presLayoutVars>
          <dgm:bulletEnabled/>
        </dgm:presLayoutVars>
      </dgm:prSet>
      <dgm:spPr/>
    </dgm:pt>
    <dgm:pt modelId="{3F9934A5-510E-4F5B-9F8E-30C13C21481F}" type="pres">
      <dgm:prSet presAssocID="{7CBB7751-713D-46FF-9347-99BD1FBF5DDF}" presName="sp" presStyleCnt="0"/>
      <dgm:spPr/>
    </dgm:pt>
    <dgm:pt modelId="{2863FFA6-C150-4303-A04F-477DD5D3BF62}" type="pres">
      <dgm:prSet presAssocID="{73ECFDD9-737C-48A0-BBA6-AED47E218466}" presName="linNode" presStyleCnt="0"/>
      <dgm:spPr/>
    </dgm:pt>
    <dgm:pt modelId="{A3B4476D-5D2A-4B8C-BFBF-8C2E3F2393DC}" type="pres">
      <dgm:prSet presAssocID="{73ECFDD9-737C-48A0-BBA6-AED47E218466}" presName="parentText" presStyleLbl="alignNode1" presStyleIdx="7" presStyleCnt="8">
        <dgm:presLayoutVars>
          <dgm:chMax val="1"/>
          <dgm:bulletEnabled/>
        </dgm:presLayoutVars>
      </dgm:prSet>
      <dgm:spPr/>
    </dgm:pt>
    <dgm:pt modelId="{B541D84C-8833-44AF-8EFB-C632B5D147CD}" type="pres">
      <dgm:prSet presAssocID="{73ECFDD9-737C-48A0-BBA6-AED47E218466}" presName="descendantText" presStyleLbl="alignAccFollowNode1" presStyleIdx="7" presStyleCnt="8">
        <dgm:presLayoutVars>
          <dgm:bulletEnabled/>
        </dgm:presLayoutVars>
      </dgm:prSet>
      <dgm:spPr/>
    </dgm:pt>
  </dgm:ptLst>
  <dgm:cxnLst>
    <dgm:cxn modelId="{7B71F41C-6698-4A48-A262-66C863F2DF29}" type="presOf" srcId="{5E71408C-A950-4FFF-973F-46369BD3C3AA}" destId="{07528B12-BE9C-44C1-B8A8-D502EBB3C126}" srcOrd="0" destOrd="0" presId="urn:microsoft.com/office/officeart/2016/7/layout/VerticalSolidActionList"/>
    <dgm:cxn modelId="{604C5023-ED0E-45EE-A31D-357FEC5462EE}" srcId="{EC7935D7-A9DB-4F19-BFB8-A5E686ADCA27}" destId="{EAE4152E-807F-469C-BBF8-2A857484A210}" srcOrd="2" destOrd="0" parTransId="{1945F24B-45AB-47BF-8246-902A6525C9D9}" sibTransId="{11E447BF-3C4C-4E8B-BA75-C24763F97E25}"/>
    <dgm:cxn modelId="{8455E02D-B0F3-4744-A8EB-5604017061EF}" type="presOf" srcId="{B8233483-6988-4B22-983E-E63BBDB9A98E}" destId="{6D2BC285-200B-47A5-BA34-E8CC81C59B64}" srcOrd="0" destOrd="0" presId="urn:microsoft.com/office/officeart/2016/7/layout/VerticalSolidActionList"/>
    <dgm:cxn modelId="{3351242E-3923-4C65-92FF-F13A167DECE9}" srcId="{EC7935D7-A9DB-4F19-BFB8-A5E686ADCA27}" destId="{E41ECCB8-5B2B-4029-9345-B30B40622126}" srcOrd="3" destOrd="0" parTransId="{E464888B-BB8C-4657-AE7F-10726270BBB7}" sibTransId="{A8BAB84F-68FD-444F-9F09-BE638E177AE4}"/>
    <dgm:cxn modelId="{313E102F-7380-41EE-AA5C-C06F147F4361}" type="presOf" srcId="{5C48AEAF-20D6-40EC-99DF-25E5988F6C5F}" destId="{DB766A0B-4378-45A8-BB1F-20F110F8B1A1}" srcOrd="0" destOrd="0" presId="urn:microsoft.com/office/officeart/2016/7/layout/VerticalSolidActionList"/>
    <dgm:cxn modelId="{26461035-2EDF-4E64-9845-E6E04619DF1F}" srcId="{EC7935D7-A9DB-4F19-BFB8-A5E686ADCA27}" destId="{42127F0E-F208-4BA6-B87F-095689235440}" srcOrd="0" destOrd="0" parTransId="{80BEBA03-0057-414E-BF66-AB7A0FD293AC}" sibTransId="{8FCEA511-D28F-47BF-A1ED-97EE628CB590}"/>
    <dgm:cxn modelId="{1AC11A3F-EE04-4317-98EB-F9C492E84578}" type="presOf" srcId="{EC7935D7-A9DB-4F19-BFB8-A5E686ADCA27}" destId="{299ECED0-071E-4C49-8FC8-BDE2F31294ED}" srcOrd="0" destOrd="0" presId="urn:microsoft.com/office/officeart/2016/7/layout/VerticalSolidActionList"/>
    <dgm:cxn modelId="{1A2C565F-8A1F-4E6C-AAC6-2216DA502509}" srcId="{EAE4152E-807F-469C-BBF8-2A857484A210}" destId="{5E71408C-A950-4FFF-973F-46369BD3C3AA}" srcOrd="0" destOrd="0" parTransId="{F254F439-4107-45CF-AE97-3C3C19E3948B}" sibTransId="{1C2B2F82-85E8-467C-9C95-08E86EDD3009}"/>
    <dgm:cxn modelId="{41C09C65-D3F0-446F-A7E0-5B60E52DBD7D}" srcId="{45393F81-8DC3-4E1D-B942-BC528928BE19}" destId="{B8233483-6988-4B22-983E-E63BBDB9A98E}" srcOrd="0" destOrd="0" parTransId="{06B5E00B-E9CF-4C55-A4E2-CCCE33FB39B9}" sibTransId="{D75D7DA6-E04B-4E05-8A6C-B1B7F0AE60C3}"/>
    <dgm:cxn modelId="{4FD12D53-F24F-4396-B71D-B304C29902D4}" srcId="{EC7935D7-A9DB-4F19-BFB8-A5E686ADCA27}" destId="{4445B772-9CF2-4C66-8567-33EB733EA7C7}" srcOrd="1" destOrd="0" parTransId="{1E30CCD9-6D8B-4F46-B728-B69B4D63622A}" sibTransId="{2C46D89E-AE9C-487B-92BA-545F053F095B}"/>
    <dgm:cxn modelId="{4F439573-F6E5-4BBD-89D4-4D5443F5BDF0}" srcId="{73ECFDD9-737C-48A0-BBA6-AED47E218466}" destId="{5AC2F79D-95DD-4E08-85CA-9F08D89BFABE}" srcOrd="0" destOrd="0" parTransId="{4350FBA2-357A-4B88-A682-80DB6A42B445}" sibTransId="{3FB98A51-9CEE-4B16-874A-8BA3196D2296}"/>
    <dgm:cxn modelId="{18AB7276-9F29-4C77-9E7D-20C0FB86C6E5}" type="presOf" srcId="{E41ECCB8-5B2B-4029-9345-B30B40622126}" destId="{3F049C8B-DB22-412E-A304-E68583993033}" srcOrd="0" destOrd="0" presId="urn:microsoft.com/office/officeart/2016/7/layout/VerticalSolidActionList"/>
    <dgm:cxn modelId="{10AA1D7D-7211-4301-8C15-48958B35F662}" type="presOf" srcId="{74BE417D-0E93-486D-BF58-4E0E16521B87}" destId="{1535676C-B811-4D3A-A7EF-6013E231BA74}" srcOrd="0" destOrd="0" presId="urn:microsoft.com/office/officeart/2016/7/layout/VerticalSolidActionList"/>
    <dgm:cxn modelId="{BC682382-49E4-4167-A08F-C872BD61FC4F}" type="presOf" srcId="{4445B772-9CF2-4C66-8567-33EB733EA7C7}" destId="{B5C3903E-65D5-452A-9C02-F42891A1023A}" srcOrd="0" destOrd="0" presId="urn:microsoft.com/office/officeart/2016/7/layout/VerticalSolidActionList"/>
    <dgm:cxn modelId="{B66FDE8F-8E47-4F72-ACA4-AB12D84B20F7}" type="presOf" srcId="{73ECFDD9-737C-48A0-BBA6-AED47E218466}" destId="{A3B4476D-5D2A-4B8C-BFBF-8C2E3F2393DC}" srcOrd="0" destOrd="0" presId="urn:microsoft.com/office/officeart/2016/7/layout/VerticalSolidActionList"/>
    <dgm:cxn modelId="{9B6DAB90-D0EF-4923-B035-833221E7251E}" srcId="{A8DC79ED-16DD-484D-A9A4-BC3D04A2ABC0}" destId="{5C48AEAF-20D6-40EC-99DF-25E5988F6C5F}" srcOrd="0" destOrd="0" parTransId="{94E875DA-0ECC-4EA4-902C-CD0DDC0928B8}" sibTransId="{EA0B51D9-B673-43E3-84F9-BFEF61BF8C25}"/>
    <dgm:cxn modelId="{F073B792-3CDD-4E4B-9903-16C57187800A}" srcId="{EC7935D7-A9DB-4F19-BFB8-A5E686ADCA27}" destId="{45393F81-8DC3-4E1D-B942-BC528928BE19}" srcOrd="6" destOrd="0" parTransId="{EB9B588F-5DF6-4856-8C87-D46111019097}" sibTransId="{7CBB7751-713D-46FF-9347-99BD1FBF5DDF}"/>
    <dgm:cxn modelId="{BC93E39A-9B7A-4C14-86FC-C173CF0E8F71}" type="presOf" srcId="{5AC2F79D-95DD-4E08-85CA-9F08D89BFABE}" destId="{B541D84C-8833-44AF-8EFB-C632B5D147CD}" srcOrd="0" destOrd="0" presId="urn:microsoft.com/office/officeart/2016/7/layout/VerticalSolidActionList"/>
    <dgm:cxn modelId="{5B98709F-8854-45C3-93C5-447E51398974}" srcId="{EC7935D7-A9DB-4F19-BFB8-A5E686ADCA27}" destId="{30C1F764-8B92-4AEA-BFC2-AEB90024AAC6}" srcOrd="4" destOrd="0" parTransId="{93884BAB-551F-44FF-B269-EF3634286F49}" sibTransId="{1D28DC6B-FC51-4FE8-8867-661CA10FDC7C}"/>
    <dgm:cxn modelId="{863E65A1-0C20-4182-9D07-C6C1090FA91B}" type="presOf" srcId="{42127F0E-F208-4BA6-B87F-095689235440}" destId="{59929ED3-BC1E-4759-82E3-3294B3942E8C}" srcOrd="0" destOrd="0" presId="urn:microsoft.com/office/officeart/2016/7/layout/VerticalSolidActionList"/>
    <dgm:cxn modelId="{415E84A2-3A73-449B-85C4-01B8D04DF381}" type="presOf" srcId="{E9918946-2A67-4B33-81B4-5FF7C8DC466F}" destId="{94CBE92E-48A1-4CB1-99B3-E732D533ABD0}" srcOrd="0" destOrd="0" presId="urn:microsoft.com/office/officeart/2016/7/layout/VerticalSolidActionList"/>
    <dgm:cxn modelId="{B350F0AF-1CA5-465A-8066-E88C5B74764C}" srcId="{30C1F764-8B92-4AEA-BFC2-AEB90024AAC6}" destId="{E9918946-2A67-4B33-81B4-5FF7C8DC466F}" srcOrd="0" destOrd="0" parTransId="{9A67F78F-6397-465B-9C0E-4B59A0FA4198}" sibTransId="{6F8EE130-E713-4E13-87FC-FEB02AC1203C}"/>
    <dgm:cxn modelId="{786C76B2-449C-4968-B7F0-2F4B4329FDDB}" type="presOf" srcId="{D60DB905-2373-4ECB-AFD7-187A72F60E90}" destId="{2741978E-99EE-4904-80BD-D3A2AC303BE8}" srcOrd="0" destOrd="0" presId="urn:microsoft.com/office/officeart/2016/7/layout/VerticalSolidActionList"/>
    <dgm:cxn modelId="{9491DAB5-D301-4F53-A522-8482BC0B25B2}" type="presOf" srcId="{30C1F764-8B92-4AEA-BFC2-AEB90024AAC6}" destId="{9B630B0F-9D4E-4F49-9D04-037044155512}" srcOrd="0" destOrd="0" presId="urn:microsoft.com/office/officeart/2016/7/layout/VerticalSolidActionList"/>
    <dgm:cxn modelId="{6B6F6DB8-108F-464B-9734-6474660CE014}" srcId="{EC7935D7-A9DB-4F19-BFB8-A5E686ADCA27}" destId="{A8DC79ED-16DD-484D-A9A4-BC3D04A2ABC0}" srcOrd="5" destOrd="0" parTransId="{32E20632-A7C4-4A13-8912-68F840810103}" sibTransId="{8F19AFA4-AEB6-46D1-A7DB-26151A5761DB}"/>
    <dgm:cxn modelId="{6D1774BE-E4F6-44A8-9C3A-48C35174EE88}" srcId="{EC7935D7-A9DB-4F19-BFB8-A5E686ADCA27}" destId="{73ECFDD9-737C-48A0-BBA6-AED47E218466}" srcOrd="7" destOrd="0" parTransId="{C76F097B-7E39-4021-8A53-A1E9F0135830}" sibTransId="{F6751F53-DF89-4769-9DE0-2EA1D168DF2D}"/>
    <dgm:cxn modelId="{C0E532D8-43A6-4DAD-9D95-04580D094E25}" type="presOf" srcId="{A8DC79ED-16DD-484D-A9A4-BC3D04A2ABC0}" destId="{8BF71A0F-02F2-4655-9E64-582023334160}" srcOrd="0" destOrd="0" presId="urn:microsoft.com/office/officeart/2016/7/layout/VerticalSolidActionList"/>
    <dgm:cxn modelId="{F9878DEF-F537-42AD-A065-14C436AAEF69}" srcId="{42127F0E-F208-4BA6-B87F-095689235440}" destId="{D60DB905-2373-4ECB-AFD7-187A72F60E90}" srcOrd="0" destOrd="0" parTransId="{A6E61E38-4B74-4AFD-A1D2-7FB4C8F642F5}" sibTransId="{B287AA8C-ECBC-4B87-B1CC-D0C5DD4272AF}"/>
    <dgm:cxn modelId="{53F008F1-0B39-45A8-8B41-E5D175D92AE9}" type="presOf" srcId="{EAABEBF3-EB45-4A88-BBAB-B7601692C2F9}" destId="{DAE5C50F-7812-4FDE-B85A-CDD1BAF455AE}" srcOrd="0" destOrd="0" presId="urn:microsoft.com/office/officeart/2016/7/layout/VerticalSolidActionList"/>
    <dgm:cxn modelId="{03C20BF3-186C-4097-9E92-A4A0485ACB72}" type="presOf" srcId="{45393F81-8DC3-4E1D-B942-BC528928BE19}" destId="{C875DF35-823E-411E-B490-43290DC5BE35}" srcOrd="0" destOrd="0" presId="urn:microsoft.com/office/officeart/2016/7/layout/VerticalSolidActionList"/>
    <dgm:cxn modelId="{3A50A6F3-F1E5-4A69-B717-9D77AFD26B7F}" type="presOf" srcId="{EAE4152E-807F-469C-BBF8-2A857484A210}" destId="{0E90D065-04D7-4FB6-9F75-1ABEFCE0B0D0}" srcOrd="0" destOrd="0" presId="urn:microsoft.com/office/officeart/2016/7/layout/VerticalSolidActionList"/>
    <dgm:cxn modelId="{BDB24BF9-DFA8-4F42-9034-82FB73C479B0}" srcId="{E41ECCB8-5B2B-4029-9345-B30B40622126}" destId="{74BE417D-0E93-486D-BF58-4E0E16521B87}" srcOrd="0" destOrd="0" parTransId="{4FD9B68B-82C0-4F32-A84F-03AE85179738}" sibTransId="{B1A18D71-630F-4814-97F9-52071DFA9D3E}"/>
    <dgm:cxn modelId="{69418AFA-DECA-4CEB-A180-88AD97714B77}" srcId="{4445B772-9CF2-4C66-8567-33EB733EA7C7}" destId="{EAABEBF3-EB45-4A88-BBAB-B7601692C2F9}" srcOrd="0" destOrd="0" parTransId="{F95D296B-90BC-4B02-AB77-5E63F06BACB6}" sibTransId="{9607E7BD-92A3-4253-AEBA-F863A49FE80A}"/>
    <dgm:cxn modelId="{1B0B93F5-EDAB-4F5D-8577-8FD9A407E8FB}" type="presParOf" srcId="{299ECED0-071E-4C49-8FC8-BDE2F31294ED}" destId="{A6B7ECED-63F6-4ABE-88D9-19D96C1E9289}" srcOrd="0" destOrd="0" presId="urn:microsoft.com/office/officeart/2016/7/layout/VerticalSolidActionList"/>
    <dgm:cxn modelId="{2AD79E34-0741-41CA-A465-D91540823DE9}" type="presParOf" srcId="{A6B7ECED-63F6-4ABE-88D9-19D96C1E9289}" destId="{59929ED3-BC1E-4759-82E3-3294B3942E8C}" srcOrd="0" destOrd="0" presId="urn:microsoft.com/office/officeart/2016/7/layout/VerticalSolidActionList"/>
    <dgm:cxn modelId="{E752A739-D984-4A7C-9CB3-A8D97EC42F1C}" type="presParOf" srcId="{A6B7ECED-63F6-4ABE-88D9-19D96C1E9289}" destId="{2741978E-99EE-4904-80BD-D3A2AC303BE8}" srcOrd="1" destOrd="0" presId="urn:microsoft.com/office/officeart/2016/7/layout/VerticalSolidActionList"/>
    <dgm:cxn modelId="{7DAE1D2D-7371-400C-8640-21B7F56289DC}" type="presParOf" srcId="{299ECED0-071E-4C49-8FC8-BDE2F31294ED}" destId="{2CE86DC6-AFF6-47CC-A22C-D0F3721E5911}" srcOrd="1" destOrd="0" presId="urn:microsoft.com/office/officeart/2016/7/layout/VerticalSolidActionList"/>
    <dgm:cxn modelId="{AF0FC63A-3991-4DFA-8264-41636892B18F}" type="presParOf" srcId="{299ECED0-071E-4C49-8FC8-BDE2F31294ED}" destId="{5D0C1921-2CF1-446C-8FC6-5A3410337ED9}" srcOrd="2" destOrd="0" presId="urn:microsoft.com/office/officeart/2016/7/layout/VerticalSolidActionList"/>
    <dgm:cxn modelId="{99370141-D0B6-4A32-AD0B-90536FAC2711}" type="presParOf" srcId="{5D0C1921-2CF1-446C-8FC6-5A3410337ED9}" destId="{B5C3903E-65D5-452A-9C02-F42891A1023A}" srcOrd="0" destOrd="0" presId="urn:microsoft.com/office/officeart/2016/7/layout/VerticalSolidActionList"/>
    <dgm:cxn modelId="{1FBCB8A0-81C7-4572-9162-BD298B61A9C9}" type="presParOf" srcId="{5D0C1921-2CF1-446C-8FC6-5A3410337ED9}" destId="{DAE5C50F-7812-4FDE-B85A-CDD1BAF455AE}" srcOrd="1" destOrd="0" presId="urn:microsoft.com/office/officeart/2016/7/layout/VerticalSolidActionList"/>
    <dgm:cxn modelId="{F7F8133D-261A-414C-9668-06DA95917E73}" type="presParOf" srcId="{299ECED0-071E-4C49-8FC8-BDE2F31294ED}" destId="{7BA4E03B-E148-49A7-ACDA-4CC4E0E381C5}" srcOrd="3" destOrd="0" presId="urn:microsoft.com/office/officeart/2016/7/layout/VerticalSolidActionList"/>
    <dgm:cxn modelId="{52DABE39-89DD-4FAD-A963-4F7FEC62E0DC}" type="presParOf" srcId="{299ECED0-071E-4C49-8FC8-BDE2F31294ED}" destId="{E1CD19E0-1A6F-4A71-AF1B-EDEC940B253E}" srcOrd="4" destOrd="0" presId="urn:microsoft.com/office/officeart/2016/7/layout/VerticalSolidActionList"/>
    <dgm:cxn modelId="{C1C114AD-9EA1-4231-B595-739333EB41D8}" type="presParOf" srcId="{E1CD19E0-1A6F-4A71-AF1B-EDEC940B253E}" destId="{0E90D065-04D7-4FB6-9F75-1ABEFCE0B0D0}" srcOrd="0" destOrd="0" presId="urn:microsoft.com/office/officeart/2016/7/layout/VerticalSolidActionList"/>
    <dgm:cxn modelId="{014D78A9-037B-420B-A17D-93344C8E7FDA}" type="presParOf" srcId="{E1CD19E0-1A6F-4A71-AF1B-EDEC940B253E}" destId="{07528B12-BE9C-44C1-B8A8-D502EBB3C126}" srcOrd="1" destOrd="0" presId="urn:microsoft.com/office/officeart/2016/7/layout/VerticalSolidActionList"/>
    <dgm:cxn modelId="{3BC9424F-577E-4677-91B8-C5917DD38B30}" type="presParOf" srcId="{299ECED0-071E-4C49-8FC8-BDE2F31294ED}" destId="{15753394-E2F6-4AB6-9FD9-BF711C875751}" srcOrd="5" destOrd="0" presId="urn:microsoft.com/office/officeart/2016/7/layout/VerticalSolidActionList"/>
    <dgm:cxn modelId="{21523E4B-9461-40E3-9C1F-564335968AD7}" type="presParOf" srcId="{299ECED0-071E-4C49-8FC8-BDE2F31294ED}" destId="{A47A2D96-15DF-4DBA-B255-E00856F35A27}" srcOrd="6" destOrd="0" presId="urn:microsoft.com/office/officeart/2016/7/layout/VerticalSolidActionList"/>
    <dgm:cxn modelId="{F4B89D5F-294D-4833-908B-3D68615234DA}" type="presParOf" srcId="{A47A2D96-15DF-4DBA-B255-E00856F35A27}" destId="{3F049C8B-DB22-412E-A304-E68583993033}" srcOrd="0" destOrd="0" presId="urn:microsoft.com/office/officeart/2016/7/layout/VerticalSolidActionList"/>
    <dgm:cxn modelId="{73C0F93A-502B-496E-9817-CCE6C6C32D5B}" type="presParOf" srcId="{A47A2D96-15DF-4DBA-B255-E00856F35A27}" destId="{1535676C-B811-4D3A-A7EF-6013E231BA74}" srcOrd="1" destOrd="0" presId="urn:microsoft.com/office/officeart/2016/7/layout/VerticalSolidActionList"/>
    <dgm:cxn modelId="{FFC34319-8FFD-421B-8753-4465E7E405EE}" type="presParOf" srcId="{299ECED0-071E-4C49-8FC8-BDE2F31294ED}" destId="{DEF567F2-D9E6-445B-85BA-A809BAA83F97}" srcOrd="7" destOrd="0" presId="urn:microsoft.com/office/officeart/2016/7/layout/VerticalSolidActionList"/>
    <dgm:cxn modelId="{97C7AEBF-2353-470D-81F4-051F2A177B99}" type="presParOf" srcId="{299ECED0-071E-4C49-8FC8-BDE2F31294ED}" destId="{EEE91C67-1CA7-4484-9F29-5DC9C80B118F}" srcOrd="8" destOrd="0" presId="urn:microsoft.com/office/officeart/2016/7/layout/VerticalSolidActionList"/>
    <dgm:cxn modelId="{39D028B7-911A-4CEC-BC61-19B2D7A49381}" type="presParOf" srcId="{EEE91C67-1CA7-4484-9F29-5DC9C80B118F}" destId="{9B630B0F-9D4E-4F49-9D04-037044155512}" srcOrd="0" destOrd="0" presId="urn:microsoft.com/office/officeart/2016/7/layout/VerticalSolidActionList"/>
    <dgm:cxn modelId="{613F7B95-9FAC-48E3-9748-B4028280654D}" type="presParOf" srcId="{EEE91C67-1CA7-4484-9F29-5DC9C80B118F}" destId="{94CBE92E-48A1-4CB1-99B3-E732D533ABD0}" srcOrd="1" destOrd="0" presId="urn:microsoft.com/office/officeart/2016/7/layout/VerticalSolidActionList"/>
    <dgm:cxn modelId="{01E47C30-36E3-495B-922B-B923066A382E}" type="presParOf" srcId="{299ECED0-071E-4C49-8FC8-BDE2F31294ED}" destId="{21DA0FA1-B83D-4667-A255-4C3DC423DA41}" srcOrd="9" destOrd="0" presId="urn:microsoft.com/office/officeart/2016/7/layout/VerticalSolidActionList"/>
    <dgm:cxn modelId="{0D94AB26-EBD5-42DC-891A-D539D903B991}" type="presParOf" srcId="{299ECED0-071E-4C49-8FC8-BDE2F31294ED}" destId="{0C1E8D9F-7DC1-4374-A84E-4BE3EBDFE743}" srcOrd="10" destOrd="0" presId="urn:microsoft.com/office/officeart/2016/7/layout/VerticalSolidActionList"/>
    <dgm:cxn modelId="{8D061F6D-1330-4E66-AA01-A13B2D3E9410}" type="presParOf" srcId="{0C1E8D9F-7DC1-4374-A84E-4BE3EBDFE743}" destId="{8BF71A0F-02F2-4655-9E64-582023334160}" srcOrd="0" destOrd="0" presId="urn:microsoft.com/office/officeart/2016/7/layout/VerticalSolidActionList"/>
    <dgm:cxn modelId="{B29508AD-7515-47D8-8D1B-EA75B06856E1}" type="presParOf" srcId="{0C1E8D9F-7DC1-4374-A84E-4BE3EBDFE743}" destId="{DB766A0B-4378-45A8-BB1F-20F110F8B1A1}" srcOrd="1" destOrd="0" presId="urn:microsoft.com/office/officeart/2016/7/layout/VerticalSolidActionList"/>
    <dgm:cxn modelId="{50EA8C94-E09E-4F14-BA37-DF401A5FE9EE}" type="presParOf" srcId="{299ECED0-071E-4C49-8FC8-BDE2F31294ED}" destId="{AD99A21A-1FE0-40D9-8660-E430CD09D5CF}" srcOrd="11" destOrd="0" presId="urn:microsoft.com/office/officeart/2016/7/layout/VerticalSolidActionList"/>
    <dgm:cxn modelId="{7FF5D873-F0D7-48C9-81BE-EB9ADE032925}" type="presParOf" srcId="{299ECED0-071E-4C49-8FC8-BDE2F31294ED}" destId="{E767BA36-558E-48AF-8E10-0A012D253DB1}" srcOrd="12" destOrd="0" presId="urn:microsoft.com/office/officeart/2016/7/layout/VerticalSolidActionList"/>
    <dgm:cxn modelId="{ED156CDB-497B-4CC8-8632-DE86CFC046FD}" type="presParOf" srcId="{E767BA36-558E-48AF-8E10-0A012D253DB1}" destId="{C875DF35-823E-411E-B490-43290DC5BE35}" srcOrd="0" destOrd="0" presId="urn:microsoft.com/office/officeart/2016/7/layout/VerticalSolidActionList"/>
    <dgm:cxn modelId="{524A2477-5DA9-40EB-8D3E-F2362EFCCAA6}" type="presParOf" srcId="{E767BA36-558E-48AF-8E10-0A012D253DB1}" destId="{6D2BC285-200B-47A5-BA34-E8CC81C59B64}" srcOrd="1" destOrd="0" presId="urn:microsoft.com/office/officeart/2016/7/layout/VerticalSolidActionList"/>
    <dgm:cxn modelId="{9DCB6453-C411-49A1-B9E2-12E51340D4BF}" type="presParOf" srcId="{299ECED0-071E-4C49-8FC8-BDE2F31294ED}" destId="{3F9934A5-510E-4F5B-9F8E-30C13C21481F}" srcOrd="13" destOrd="0" presId="urn:microsoft.com/office/officeart/2016/7/layout/VerticalSolidActionList"/>
    <dgm:cxn modelId="{A2AB720F-52D9-4529-BD24-0D81BD650F72}" type="presParOf" srcId="{299ECED0-071E-4C49-8FC8-BDE2F31294ED}" destId="{2863FFA6-C150-4303-A04F-477DD5D3BF62}" srcOrd="14" destOrd="0" presId="urn:microsoft.com/office/officeart/2016/7/layout/VerticalSolidActionList"/>
    <dgm:cxn modelId="{1122E556-F2E4-445E-B06D-83E3BF9AFED6}" type="presParOf" srcId="{2863FFA6-C150-4303-A04F-477DD5D3BF62}" destId="{A3B4476D-5D2A-4B8C-BFBF-8C2E3F2393DC}" srcOrd="0" destOrd="0" presId="urn:microsoft.com/office/officeart/2016/7/layout/VerticalSolidActionList"/>
    <dgm:cxn modelId="{3DA703A1-0C56-4966-AA9F-C2F4628C25D5}" type="presParOf" srcId="{2863FFA6-C150-4303-A04F-477DD5D3BF62}" destId="{B541D84C-8833-44AF-8EFB-C632B5D147CD}"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6E536B-4430-46CD-8A9D-6076389CA0C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BDDDB95-A1B9-4907-B646-3B98B7984940}">
      <dgm:prSet/>
      <dgm:spPr/>
      <dgm:t>
        <a:bodyPr/>
        <a:lstStyle/>
        <a:p>
          <a:r>
            <a:rPr lang="en-CA" dirty="0"/>
            <a:t>Employers who use artificial intelligence tools to streamline information transition from existing employees to existing or incoming employees must navigate a complex web of federal and state laws. </a:t>
          </a:r>
          <a:endParaRPr lang="en-US" dirty="0"/>
        </a:p>
      </dgm:t>
    </dgm:pt>
    <dgm:pt modelId="{AF77FCCF-003D-4A64-9789-E0964FA0A64E}" type="parTrans" cxnId="{1B6DC291-1918-4712-860B-1479CD62CA8C}">
      <dgm:prSet/>
      <dgm:spPr/>
      <dgm:t>
        <a:bodyPr/>
        <a:lstStyle/>
        <a:p>
          <a:endParaRPr lang="en-US"/>
        </a:p>
      </dgm:t>
    </dgm:pt>
    <dgm:pt modelId="{7B8146EF-8E52-46CE-8F78-4B89936EF9FF}" type="sibTrans" cxnId="{1B6DC291-1918-4712-860B-1479CD62CA8C}">
      <dgm:prSet/>
      <dgm:spPr/>
      <dgm:t>
        <a:bodyPr/>
        <a:lstStyle/>
        <a:p>
          <a:endParaRPr lang="en-US"/>
        </a:p>
      </dgm:t>
    </dgm:pt>
    <dgm:pt modelId="{83CAEF70-5688-4FC3-8E2B-D1186FBF667D}">
      <dgm:prSet/>
      <dgm:spPr/>
      <dgm:t>
        <a:bodyPr/>
        <a:lstStyle/>
        <a:p>
          <a:r>
            <a:rPr lang="en-CA" dirty="0"/>
            <a:t>There is no single comprehensive statute or regulation that governs this practice. </a:t>
          </a:r>
          <a:endParaRPr lang="en-US" dirty="0"/>
        </a:p>
      </dgm:t>
    </dgm:pt>
    <dgm:pt modelId="{5311403E-78D9-47E4-AFE0-1D3C78DDD6B6}" type="parTrans" cxnId="{BB3AB51A-E478-4B28-9947-1D6D7F3C1198}">
      <dgm:prSet/>
      <dgm:spPr/>
      <dgm:t>
        <a:bodyPr/>
        <a:lstStyle/>
        <a:p>
          <a:endParaRPr lang="en-US"/>
        </a:p>
      </dgm:t>
    </dgm:pt>
    <dgm:pt modelId="{C2D4F84F-70EE-4E22-BD1D-42F5A47EA94B}" type="sibTrans" cxnId="{BB3AB51A-E478-4B28-9947-1D6D7F3C1198}">
      <dgm:prSet/>
      <dgm:spPr/>
      <dgm:t>
        <a:bodyPr/>
        <a:lstStyle/>
        <a:p>
          <a:endParaRPr lang="en-US"/>
        </a:p>
      </dgm:t>
    </dgm:pt>
    <dgm:pt modelId="{2E386323-7F01-4871-94D3-F8CC7994DE47}">
      <dgm:prSet/>
      <dgm:spPr/>
      <dgm:t>
        <a:bodyPr/>
        <a:lstStyle/>
        <a:p>
          <a:r>
            <a:rPr lang="en-CA" dirty="0"/>
            <a:t>Multiple overlapping legal requirements—covering data privacy, trade secrets, electronic surveillance, anti-discrimination, labor relations, and personal rights—collectively regulate how AI may be deployed to capture, organize, and transfer job-related knowledge and functions. </a:t>
          </a:r>
          <a:endParaRPr lang="en-US" dirty="0"/>
        </a:p>
      </dgm:t>
    </dgm:pt>
    <dgm:pt modelId="{CDDB1A85-8D2E-43FE-952F-5E538BA00BA2}" type="parTrans" cxnId="{72A3425F-C825-4760-B819-A64BEB68E5B3}">
      <dgm:prSet/>
      <dgm:spPr/>
      <dgm:t>
        <a:bodyPr/>
        <a:lstStyle/>
        <a:p>
          <a:endParaRPr lang="en-US"/>
        </a:p>
      </dgm:t>
    </dgm:pt>
    <dgm:pt modelId="{C77FEED7-68A1-45F0-8913-4244181A09F8}" type="sibTrans" cxnId="{72A3425F-C825-4760-B819-A64BEB68E5B3}">
      <dgm:prSet/>
      <dgm:spPr/>
      <dgm:t>
        <a:bodyPr/>
        <a:lstStyle/>
        <a:p>
          <a:endParaRPr lang="en-US"/>
        </a:p>
      </dgm:t>
    </dgm:pt>
    <dgm:pt modelId="{8E09E163-34DD-4F3C-B5BF-EA50D1ADF264}">
      <dgm:prSet/>
      <dgm:spPr/>
      <dgm:t>
        <a:bodyPr/>
        <a:lstStyle/>
        <a:p>
          <a:r>
            <a:rPr lang="en-CA"/>
            <a:t>Employers retain full legal responsibility for the outcomes of AI-driven processes and cannot delegate that liability to the technology itself or to vendors.</a:t>
          </a:r>
          <a:br>
            <a:rPr lang="en-CA"/>
          </a:br>
          <a:endParaRPr lang="en-US"/>
        </a:p>
      </dgm:t>
    </dgm:pt>
    <dgm:pt modelId="{2B5F40EB-D2EA-457C-B1FA-9258B59D8BAA}" type="parTrans" cxnId="{152BF472-8C65-474D-80AD-327D58368967}">
      <dgm:prSet/>
      <dgm:spPr/>
      <dgm:t>
        <a:bodyPr/>
        <a:lstStyle/>
        <a:p>
          <a:endParaRPr lang="en-US"/>
        </a:p>
      </dgm:t>
    </dgm:pt>
    <dgm:pt modelId="{2F6EDCFA-4224-4E7E-874E-60345E836C06}" type="sibTrans" cxnId="{152BF472-8C65-474D-80AD-327D58368967}">
      <dgm:prSet/>
      <dgm:spPr/>
      <dgm:t>
        <a:bodyPr/>
        <a:lstStyle/>
        <a:p>
          <a:endParaRPr lang="en-US"/>
        </a:p>
      </dgm:t>
    </dgm:pt>
    <dgm:pt modelId="{8F3C4E8B-B71A-4D95-9F5E-CD3FA19A4359}" type="pres">
      <dgm:prSet presAssocID="{CD6E536B-4430-46CD-8A9D-6076389CA0C6}" presName="diagram" presStyleCnt="0">
        <dgm:presLayoutVars>
          <dgm:dir/>
          <dgm:resizeHandles val="exact"/>
        </dgm:presLayoutVars>
      </dgm:prSet>
      <dgm:spPr/>
    </dgm:pt>
    <dgm:pt modelId="{AAF33751-4F85-4EBD-99CC-112FA5A386EF}" type="pres">
      <dgm:prSet presAssocID="{EBDDDB95-A1B9-4907-B646-3B98B7984940}" presName="node" presStyleLbl="node1" presStyleIdx="0" presStyleCnt="4">
        <dgm:presLayoutVars>
          <dgm:bulletEnabled val="1"/>
        </dgm:presLayoutVars>
      </dgm:prSet>
      <dgm:spPr/>
    </dgm:pt>
    <dgm:pt modelId="{2A0C9C4E-975F-4DEB-A7FB-2A2A5B6A93FD}" type="pres">
      <dgm:prSet presAssocID="{7B8146EF-8E52-46CE-8F78-4B89936EF9FF}" presName="sibTrans" presStyleCnt="0"/>
      <dgm:spPr/>
    </dgm:pt>
    <dgm:pt modelId="{141170E8-A277-42BA-A051-038639BF2735}" type="pres">
      <dgm:prSet presAssocID="{83CAEF70-5688-4FC3-8E2B-D1186FBF667D}" presName="node" presStyleLbl="node1" presStyleIdx="1" presStyleCnt="4">
        <dgm:presLayoutVars>
          <dgm:bulletEnabled val="1"/>
        </dgm:presLayoutVars>
      </dgm:prSet>
      <dgm:spPr/>
    </dgm:pt>
    <dgm:pt modelId="{A5C21AC7-3483-4203-9BEF-194F84EC6F68}" type="pres">
      <dgm:prSet presAssocID="{C2D4F84F-70EE-4E22-BD1D-42F5A47EA94B}" presName="sibTrans" presStyleCnt="0"/>
      <dgm:spPr/>
    </dgm:pt>
    <dgm:pt modelId="{C00F6E9F-04D4-45C6-A19D-B96DC0A27513}" type="pres">
      <dgm:prSet presAssocID="{2E386323-7F01-4871-94D3-F8CC7994DE47}" presName="node" presStyleLbl="node1" presStyleIdx="2" presStyleCnt="4">
        <dgm:presLayoutVars>
          <dgm:bulletEnabled val="1"/>
        </dgm:presLayoutVars>
      </dgm:prSet>
      <dgm:spPr/>
    </dgm:pt>
    <dgm:pt modelId="{1CD69F68-F0E3-4BC8-8347-BE492957BD38}" type="pres">
      <dgm:prSet presAssocID="{C77FEED7-68A1-45F0-8913-4244181A09F8}" presName="sibTrans" presStyleCnt="0"/>
      <dgm:spPr/>
    </dgm:pt>
    <dgm:pt modelId="{C427DAA6-5304-441C-BBD5-887787213CCF}" type="pres">
      <dgm:prSet presAssocID="{8E09E163-34DD-4F3C-B5BF-EA50D1ADF264}" presName="node" presStyleLbl="node1" presStyleIdx="3" presStyleCnt="4">
        <dgm:presLayoutVars>
          <dgm:bulletEnabled val="1"/>
        </dgm:presLayoutVars>
      </dgm:prSet>
      <dgm:spPr/>
    </dgm:pt>
  </dgm:ptLst>
  <dgm:cxnLst>
    <dgm:cxn modelId="{BB3AB51A-E478-4B28-9947-1D6D7F3C1198}" srcId="{CD6E536B-4430-46CD-8A9D-6076389CA0C6}" destId="{83CAEF70-5688-4FC3-8E2B-D1186FBF667D}" srcOrd="1" destOrd="0" parTransId="{5311403E-78D9-47E4-AFE0-1D3C78DDD6B6}" sibTransId="{C2D4F84F-70EE-4E22-BD1D-42F5A47EA94B}"/>
    <dgm:cxn modelId="{CA02DC22-A009-4448-8BDD-C739B52C919D}" type="presOf" srcId="{8E09E163-34DD-4F3C-B5BF-EA50D1ADF264}" destId="{C427DAA6-5304-441C-BBD5-887787213CCF}" srcOrd="0" destOrd="0" presId="urn:microsoft.com/office/officeart/2005/8/layout/default"/>
    <dgm:cxn modelId="{5F8AE024-111E-472D-B278-8CC57AD2F333}" type="presOf" srcId="{83CAEF70-5688-4FC3-8E2B-D1186FBF667D}" destId="{141170E8-A277-42BA-A051-038639BF2735}" srcOrd="0" destOrd="0" presId="urn:microsoft.com/office/officeart/2005/8/layout/default"/>
    <dgm:cxn modelId="{72A3425F-C825-4760-B819-A64BEB68E5B3}" srcId="{CD6E536B-4430-46CD-8A9D-6076389CA0C6}" destId="{2E386323-7F01-4871-94D3-F8CC7994DE47}" srcOrd="2" destOrd="0" parTransId="{CDDB1A85-8D2E-43FE-952F-5E538BA00BA2}" sibTransId="{C77FEED7-68A1-45F0-8913-4244181A09F8}"/>
    <dgm:cxn modelId="{D7C3EA52-9966-4C37-AF4C-766FA8124544}" type="presOf" srcId="{2E386323-7F01-4871-94D3-F8CC7994DE47}" destId="{C00F6E9F-04D4-45C6-A19D-B96DC0A27513}" srcOrd="0" destOrd="0" presId="urn:microsoft.com/office/officeart/2005/8/layout/default"/>
    <dgm:cxn modelId="{152BF472-8C65-474D-80AD-327D58368967}" srcId="{CD6E536B-4430-46CD-8A9D-6076389CA0C6}" destId="{8E09E163-34DD-4F3C-B5BF-EA50D1ADF264}" srcOrd="3" destOrd="0" parTransId="{2B5F40EB-D2EA-457C-B1FA-9258B59D8BAA}" sibTransId="{2F6EDCFA-4224-4E7E-874E-60345E836C06}"/>
    <dgm:cxn modelId="{BD323077-EBA4-4EFC-8639-DEF8424B1242}" type="presOf" srcId="{CD6E536B-4430-46CD-8A9D-6076389CA0C6}" destId="{8F3C4E8B-B71A-4D95-9F5E-CD3FA19A4359}" srcOrd="0" destOrd="0" presId="urn:microsoft.com/office/officeart/2005/8/layout/default"/>
    <dgm:cxn modelId="{1B6DC291-1918-4712-860B-1479CD62CA8C}" srcId="{CD6E536B-4430-46CD-8A9D-6076389CA0C6}" destId="{EBDDDB95-A1B9-4907-B646-3B98B7984940}" srcOrd="0" destOrd="0" parTransId="{AF77FCCF-003D-4A64-9789-E0964FA0A64E}" sibTransId="{7B8146EF-8E52-46CE-8F78-4B89936EF9FF}"/>
    <dgm:cxn modelId="{1B1A68D4-19A4-490E-90C9-806DF6FF717F}" type="presOf" srcId="{EBDDDB95-A1B9-4907-B646-3B98B7984940}" destId="{AAF33751-4F85-4EBD-99CC-112FA5A386EF}" srcOrd="0" destOrd="0" presId="urn:microsoft.com/office/officeart/2005/8/layout/default"/>
    <dgm:cxn modelId="{D12554E8-0550-4D58-B0EF-C04FB1722196}" type="presParOf" srcId="{8F3C4E8B-B71A-4D95-9F5E-CD3FA19A4359}" destId="{AAF33751-4F85-4EBD-99CC-112FA5A386EF}" srcOrd="0" destOrd="0" presId="urn:microsoft.com/office/officeart/2005/8/layout/default"/>
    <dgm:cxn modelId="{23F57AF5-F403-4AF1-B7CE-11B86C1B5D07}" type="presParOf" srcId="{8F3C4E8B-B71A-4D95-9F5E-CD3FA19A4359}" destId="{2A0C9C4E-975F-4DEB-A7FB-2A2A5B6A93FD}" srcOrd="1" destOrd="0" presId="urn:microsoft.com/office/officeart/2005/8/layout/default"/>
    <dgm:cxn modelId="{6757283B-C902-4ECB-95EC-58620E0B8B6D}" type="presParOf" srcId="{8F3C4E8B-B71A-4D95-9F5E-CD3FA19A4359}" destId="{141170E8-A277-42BA-A051-038639BF2735}" srcOrd="2" destOrd="0" presId="urn:microsoft.com/office/officeart/2005/8/layout/default"/>
    <dgm:cxn modelId="{7B3F4688-F917-4B94-B8E2-DD33FAE27CC2}" type="presParOf" srcId="{8F3C4E8B-B71A-4D95-9F5E-CD3FA19A4359}" destId="{A5C21AC7-3483-4203-9BEF-194F84EC6F68}" srcOrd="3" destOrd="0" presId="urn:microsoft.com/office/officeart/2005/8/layout/default"/>
    <dgm:cxn modelId="{E912E9FF-2CC4-4CDE-99A8-E9E0ADB53A40}" type="presParOf" srcId="{8F3C4E8B-B71A-4D95-9F5E-CD3FA19A4359}" destId="{C00F6E9F-04D4-45C6-A19D-B96DC0A27513}" srcOrd="4" destOrd="0" presId="urn:microsoft.com/office/officeart/2005/8/layout/default"/>
    <dgm:cxn modelId="{9EEE96BC-7EE5-4706-8266-9518E5E4D86A}" type="presParOf" srcId="{8F3C4E8B-B71A-4D95-9F5E-CD3FA19A4359}" destId="{1CD69F68-F0E3-4BC8-8347-BE492957BD38}" srcOrd="5" destOrd="0" presId="urn:microsoft.com/office/officeart/2005/8/layout/default"/>
    <dgm:cxn modelId="{E48FC270-F85A-43BE-B70C-CE748CC0EEA9}" type="presParOf" srcId="{8F3C4E8B-B71A-4D95-9F5E-CD3FA19A4359}" destId="{C427DAA6-5304-441C-BBD5-887787213CC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0FA8C8-3A51-4211-8AE4-C9350EDA4C1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E34B811-9E16-4FA5-8087-A974F7042B43}">
      <dgm:prSet phldrT="[Text]" phldr="0"/>
      <dgm:spPr/>
      <dgm:t>
        <a:bodyPr/>
        <a:lstStyle/>
        <a:p>
          <a:r>
            <a:rPr lang="en-US" dirty="0"/>
            <a:t>What are the job functions of the departing/moving employee?</a:t>
          </a:r>
        </a:p>
        <a:p>
          <a:r>
            <a:rPr lang="en-US" dirty="0"/>
            <a:t>Old way:  Employee and manager discuss and document</a:t>
          </a:r>
        </a:p>
        <a:p>
          <a:r>
            <a:rPr lang="en-US" dirty="0"/>
            <a:t>New way:  AI documents via information gathering and organization</a:t>
          </a:r>
        </a:p>
      </dgm:t>
    </dgm:pt>
    <dgm:pt modelId="{CF4EB554-1EAD-41DD-8942-CFB1E94EAFB4}" type="parTrans" cxnId="{725F5FDF-3285-4B3D-80A7-F877E6F64067}">
      <dgm:prSet/>
      <dgm:spPr/>
      <dgm:t>
        <a:bodyPr/>
        <a:lstStyle/>
        <a:p>
          <a:endParaRPr lang="en-US"/>
        </a:p>
      </dgm:t>
    </dgm:pt>
    <dgm:pt modelId="{40CC6D0D-AE8B-432E-97A5-2A4A508D7843}" type="sibTrans" cxnId="{725F5FDF-3285-4B3D-80A7-F877E6F64067}">
      <dgm:prSet/>
      <dgm:spPr/>
      <dgm:t>
        <a:bodyPr/>
        <a:lstStyle/>
        <a:p>
          <a:endParaRPr lang="en-US"/>
        </a:p>
      </dgm:t>
    </dgm:pt>
    <dgm:pt modelId="{326B945E-C074-439B-B0AE-3C0DE03C1C01}">
      <dgm:prSet phldrT="[Text]" phldr="0"/>
      <dgm:spPr/>
      <dgm:t>
        <a:bodyPr/>
        <a:lstStyle/>
        <a:p>
          <a:r>
            <a:rPr lang="en-US" dirty="0"/>
            <a:t>What are the skills of the replacing employee?</a:t>
          </a:r>
        </a:p>
        <a:p>
          <a:r>
            <a:rPr lang="en-US" dirty="0"/>
            <a:t>Old way:  Interview new employee</a:t>
          </a:r>
        </a:p>
        <a:p>
          <a:r>
            <a:rPr lang="en-US" dirty="0"/>
            <a:t>New way:  AI apps determine new employee capabilities</a:t>
          </a:r>
        </a:p>
      </dgm:t>
    </dgm:pt>
    <dgm:pt modelId="{1763B070-98FA-4851-9B26-1153052B1391}" type="parTrans" cxnId="{F54F74B4-6FF9-47C6-9125-4A5BA02C64E0}">
      <dgm:prSet/>
      <dgm:spPr/>
      <dgm:t>
        <a:bodyPr/>
        <a:lstStyle/>
        <a:p>
          <a:endParaRPr lang="en-US"/>
        </a:p>
      </dgm:t>
    </dgm:pt>
    <dgm:pt modelId="{642A0092-2650-4A61-A599-86166FA7321A}" type="sibTrans" cxnId="{F54F74B4-6FF9-47C6-9125-4A5BA02C64E0}">
      <dgm:prSet/>
      <dgm:spPr/>
      <dgm:t>
        <a:bodyPr/>
        <a:lstStyle/>
        <a:p>
          <a:endParaRPr lang="en-US"/>
        </a:p>
      </dgm:t>
    </dgm:pt>
    <dgm:pt modelId="{FC6454B3-33B2-4432-B2CF-CFC25018EC16}">
      <dgm:prSet phldrT="[Text]" phldr="0"/>
      <dgm:spPr/>
      <dgm:t>
        <a:bodyPr/>
        <a:lstStyle/>
        <a:p>
          <a:r>
            <a:rPr lang="en-US" dirty="0"/>
            <a:t>What training is done for the replacing employee to do the same or improved job?</a:t>
          </a:r>
        </a:p>
        <a:p>
          <a:r>
            <a:rPr lang="en-US" dirty="0"/>
            <a:t>Old way:  Human training (many trainers, e.g., IT, HR, Work Dept)</a:t>
          </a:r>
        </a:p>
        <a:p>
          <a:r>
            <a:rPr lang="en-US" dirty="0"/>
            <a:t>New way:  AI trainers</a:t>
          </a:r>
        </a:p>
      </dgm:t>
    </dgm:pt>
    <dgm:pt modelId="{83BE54C8-5C77-4431-B88C-00C1C697734F}" type="parTrans" cxnId="{05505682-0B9A-49BF-B0C1-BDDFEDC621EC}">
      <dgm:prSet/>
      <dgm:spPr/>
      <dgm:t>
        <a:bodyPr/>
        <a:lstStyle/>
        <a:p>
          <a:endParaRPr lang="en-US"/>
        </a:p>
      </dgm:t>
    </dgm:pt>
    <dgm:pt modelId="{B7CA3EFD-5459-4839-9700-8D4284D77D64}" type="sibTrans" cxnId="{05505682-0B9A-49BF-B0C1-BDDFEDC621EC}">
      <dgm:prSet/>
      <dgm:spPr/>
      <dgm:t>
        <a:bodyPr/>
        <a:lstStyle/>
        <a:p>
          <a:endParaRPr lang="en-US"/>
        </a:p>
      </dgm:t>
    </dgm:pt>
    <dgm:pt modelId="{46C1D525-534A-4694-8012-68BC55573361}">
      <dgm:prSet phldrT="[Text]" phldr="0"/>
      <dgm:spPr/>
      <dgm:t>
        <a:bodyPr/>
        <a:lstStyle/>
        <a:p>
          <a:r>
            <a:rPr lang="en-US" dirty="0"/>
            <a:t>AI can enable improvements:</a:t>
          </a:r>
        </a:p>
        <a:p>
          <a:r>
            <a:rPr lang="en-US" dirty="0"/>
            <a:t>1.  AI determines efficiencies and redundancies</a:t>
          </a:r>
        </a:p>
        <a:p>
          <a:r>
            <a:rPr lang="en-US" dirty="0"/>
            <a:t>2.  AI determines functions that can be performed by AI</a:t>
          </a:r>
        </a:p>
      </dgm:t>
    </dgm:pt>
    <dgm:pt modelId="{D291FE6B-292B-496B-ADFB-E8A6F25F9411}" type="parTrans" cxnId="{4E1148BF-D2BC-442E-8678-265CAAB6FA19}">
      <dgm:prSet/>
      <dgm:spPr/>
      <dgm:t>
        <a:bodyPr/>
        <a:lstStyle/>
        <a:p>
          <a:endParaRPr lang="en-US"/>
        </a:p>
      </dgm:t>
    </dgm:pt>
    <dgm:pt modelId="{1CD55AE3-F125-4EF6-90F9-C97B9E9DEA9C}" type="sibTrans" cxnId="{4E1148BF-D2BC-442E-8678-265CAAB6FA19}">
      <dgm:prSet/>
      <dgm:spPr/>
      <dgm:t>
        <a:bodyPr/>
        <a:lstStyle/>
        <a:p>
          <a:endParaRPr lang="en-US"/>
        </a:p>
      </dgm:t>
    </dgm:pt>
    <dgm:pt modelId="{E69F4773-B37A-4DD5-8B3B-763EBD92C8B6}">
      <dgm:prSet phldrT="[Text]" phldr="0"/>
      <dgm:spPr/>
      <dgm:t>
        <a:bodyPr/>
        <a:lstStyle/>
        <a:p>
          <a:r>
            <a:rPr lang="en-US" dirty="0"/>
            <a:t>Potential problems:</a:t>
          </a:r>
        </a:p>
        <a:p>
          <a:r>
            <a:rPr lang="en-US" dirty="0"/>
            <a:t>1.  Is there bias in any of the AI information gathering or analysis?</a:t>
          </a:r>
        </a:p>
        <a:p>
          <a:r>
            <a:rPr lang="en-US" dirty="0"/>
            <a:t>2.  Is there sensitive information the AI should not have access to?</a:t>
          </a:r>
        </a:p>
        <a:p>
          <a:r>
            <a:rPr lang="en-US" dirty="0"/>
            <a:t>3.  Would the AI analysis violate any laws?</a:t>
          </a:r>
        </a:p>
      </dgm:t>
    </dgm:pt>
    <dgm:pt modelId="{EE7E1EBA-5C04-4C12-AAC8-6BE227648F64}" type="parTrans" cxnId="{6D9434A4-1C13-430F-AAFE-6759CF0E769C}">
      <dgm:prSet/>
      <dgm:spPr/>
      <dgm:t>
        <a:bodyPr/>
        <a:lstStyle/>
        <a:p>
          <a:endParaRPr lang="en-US"/>
        </a:p>
      </dgm:t>
    </dgm:pt>
    <dgm:pt modelId="{85054258-7D04-411D-BC90-711CD43728B8}" type="sibTrans" cxnId="{6D9434A4-1C13-430F-AAFE-6759CF0E769C}">
      <dgm:prSet/>
      <dgm:spPr/>
      <dgm:t>
        <a:bodyPr/>
        <a:lstStyle/>
        <a:p>
          <a:endParaRPr lang="en-US"/>
        </a:p>
      </dgm:t>
    </dgm:pt>
    <dgm:pt modelId="{F8800399-9279-4993-A101-64AE96A5E7FC}" type="pres">
      <dgm:prSet presAssocID="{510FA8C8-3A51-4211-8AE4-C9350EDA4C1D}" presName="diagram" presStyleCnt="0">
        <dgm:presLayoutVars>
          <dgm:dir/>
          <dgm:resizeHandles val="exact"/>
        </dgm:presLayoutVars>
      </dgm:prSet>
      <dgm:spPr/>
    </dgm:pt>
    <dgm:pt modelId="{CEA7E2DF-931B-4727-9408-A2738DA29C8F}" type="pres">
      <dgm:prSet presAssocID="{CE34B811-9E16-4FA5-8087-A974F7042B43}" presName="node" presStyleLbl="node1" presStyleIdx="0" presStyleCnt="5">
        <dgm:presLayoutVars>
          <dgm:bulletEnabled val="1"/>
        </dgm:presLayoutVars>
      </dgm:prSet>
      <dgm:spPr/>
    </dgm:pt>
    <dgm:pt modelId="{FECC2779-47F2-4F33-99A7-3D08737C9ECB}" type="pres">
      <dgm:prSet presAssocID="{40CC6D0D-AE8B-432E-97A5-2A4A508D7843}" presName="sibTrans" presStyleCnt="0"/>
      <dgm:spPr/>
    </dgm:pt>
    <dgm:pt modelId="{D9594F6E-3A91-4508-AD88-83665550C3A0}" type="pres">
      <dgm:prSet presAssocID="{326B945E-C074-439B-B0AE-3C0DE03C1C01}" presName="node" presStyleLbl="node1" presStyleIdx="1" presStyleCnt="5">
        <dgm:presLayoutVars>
          <dgm:bulletEnabled val="1"/>
        </dgm:presLayoutVars>
      </dgm:prSet>
      <dgm:spPr/>
    </dgm:pt>
    <dgm:pt modelId="{7247387D-9C3C-43DE-92FD-E61C741601EB}" type="pres">
      <dgm:prSet presAssocID="{642A0092-2650-4A61-A599-86166FA7321A}" presName="sibTrans" presStyleCnt="0"/>
      <dgm:spPr/>
    </dgm:pt>
    <dgm:pt modelId="{A1CBD39A-FD6D-4547-B953-22716C6FDDE5}" type="pres">
      <dgm:prSet presAssocID="{FC6454B3-33B2-4432-B2CF-CFC25018EC16}" presName="node" presStyleLbl="node1" presStyleIdx="2" presStyleCnt="5">
        <dgm:presLayoutVars>
          <dgm:bulletEnabled val="1"/>
        </dgm:presLayoutVars>
      </dgm:prSet>
      <dgm:spPr/>
    </dgm:pt>
    <dgm:pt modelId="{169B26F8-FA64-4EAE-BD59-BD6634C5F51C}" type="pres">
      <dgm:prSet presAssocID="{B7CA3EFD-5459-4839-9700-8D4284D77D64}" presName="sibTrans" presStyleCnt="0"/>
      <dgm:spPr/>
    </dgm:pt>
    <dgm:pt modelId="{8ECCE4A9-E409-4AA1-89F5-41A86EED824E}" type="pres">
      <dgm:prSet presAssocID="{46C1D525-534A-4694-8012-68BC55573361}" presName="node" presStyleLbl="node1" presStyleIdx="3" presStyleCnt="5">
        <dgm:presLayoutVars>
          <dgm:bulletEnabled val="1"/>
        </dgm:presLayoutVars>
      </dgm:prSet>
      <dgm:spPr/>
    </dgm:pt>
    <dgm:pt modelId="{BA2F702D-34CE-4F26-9748-D617528053D8}" type="pres">
      <dgm:prSet presAssocID="{1CD55AE3-F125-4EF6-90F9-C97B9E9DEA9C}" presName="sibTrans" presStyleCnt="0"/>
      <dgm:spPr/>
    </dgm:pt>
    <dgm:pt modelId="{6A8AA1E1-B7A0-4882-BAD6-2147B52997F1}" type="pres">
      <dgm:prSet presAssocID="{E69F4773-B37A-4DD5-8B3B-763EBD92C8B6}" presName="node" presStyleLbl="node1" presStyleIdx="4" presStyleCnt="5">
        <dgm:presLayoutVars>
          <dgm:bulletEnabled val="1"/>
        </dgm:presLayoutVars>
      </dgm:prSet>
      <dgm:spPr/>
    </dgm:pt>
  </dgm:ptLst>
  <dgm:cxnLst>
    <dgm:cxn modelId="{05675D0E-F09C-4A01-8722-CAA8F1041754}" type="presOf" srcId="{CE34B811-9E16-4FA5-8087-A974F7042B43}" destId="{CEA7E2DF-931B-4727-9408-A2738DA29C8F}" srcOrd="0" destOrd="0" presId="urn:microsoft.com/office/officeart/2005/8/layout/default"/>
    <dgm:cxn modelId="{79C06B41-085B-477C-A661-E5F333E0A337}" type="presOf" srcId="{46C1D525-534A-4694-8012-68BC55573361}" destId="{8ECCE4A9-E409-4AA1-89F5-41A86EED824E}" srcOrd="0" destOrd="0" presId="urn:microsoft.com/office/officeart/2005/8/layout/default"/>
    <dgm:cxn modelId="{DF6B0573-189E-4C58-B156-6A78E2993F15}" type="presOf" srcId="{510FA8C8-3A51-4211-8AE4-C9350EDA4C1D}" destId="{F8800399-9279-4993-A101-64AE96A5E7FC}" srcOrd="0" destOrd="0" presId="urn:microsoft.com/office/officeart/2005/8/layout/default"/>
    <dgm:cxn modelId="{996F807C-482E-485C-A250-8D215FCE93D9}" type="presOf" srcId="{326B945E-C074-439B-B0AE-3C0DE03C1C01}" destId="{D9594F6E-3A91-4508-AD88-83665550C3A0}" srcOrd="0" destOrd="0" presId="urn:microsoft.com/office/officeart/2005/8/layout/default"/>
    <dgm:cxn modelId="{6A549E7E-6873-4A47-9EAD-C4B9F52449F8}" type="presOf" srcId="{FC6454B3-33B2-4432-B2CF-CFC25018EC16}" destId="{A1CBD39A-FD6D-4547-B953-22716C6FDDE5}" srcOrd="0" destOrd="0" presId="urn:microsoft.com/office/officeart/2005/8/layout/default"/>
    <dgm:cxn modelId="{05505682-0B9A-49BF-B0C1-BDDFEDC621EC}" srcId="{510FA8C8-3A51-4211-8AE4-C9350EDA4C1D}" destId="{FC6454B3-33B2-4432-B2CF-CFC25018EC16}" srcOrd="2" destOrd="0" parTransId="{83BE54C8-5C77-4431-B88C-00C1C697734F}" sibTransId="{B7CA3EFD-5459-4839-9700-8D4284D77D64}"/>
    <dgm:cxn modelId="{6D9434A4-1C13-430F-AAFE-6759CF0E769C}" srcId="{510FA8C8-3A51-4211-8AE4-C9350EDA4C1D}" destId="{E69F4773-B37A-4DD5-8B3B-763EBD92C8B6}" srcOrd="4" destOrd="0" parTransId="{EE7E1EBA-5C04-4C12-AAC8-6BE227648F64}" sibTransId="{85054258-7D04-411D-BC90-711CD43728B8}"/>
    <dgm:cxn modelId="{F54F74B4-6FF9-47C6-9125-4A5BA02C64E0}" srcId="{510FA8C8-3A51-4211-8AE4-C9350EDA4C1D}" destId="{326B945E-C074-439B-B0AE-3C0DE03C1C01}" srcOrd="1" destOrd="0" parTransId="{1763B070-98FA-4851-9B26-1153052B1391}" sibTransId="{642A0092-2650-4A61-A599-86166FA7321A}"/>
    <dgm:cxn modelId="{4E1148BF-D2BC-442E-8678-265CAAB6FA19}" srcId="{510FA8C8-3A51-4211-8AE4-C9350EDA4C1D}" destId="{46C1D525-534A-4694-8012-68BC55573361}" srcOrd="3" destOrd="0" parTransId="{D291FE6B-292B-496B-ADFB-E8A6F25F9411}" sibTransId="{1CD55AE3-F125-4EF6-90F9-C97B9E9DEA9C}"/>
    <dgm:cxn modelId="{1D5586C5-FB9D-4095-8F32-EDA0412A7A77}" type="presOf" srcId="{E69F4773-B37A-4DD5-8B3B-763EBD92C8B6}" destId="{6A8AA1E1-B7A0-4882-BAD6-2147B52997F1}" srcOrd="0" destOrd="0" presId="urn:microsoft.com/office/officeart/2005/8/layout/default"/>
    <dgm:cxn modelId="{725F5FDF-3285-4B3D-80A7-F877E6F64067}" srcId="{510FA8C8-3A51-4211-8AE4-C9350EDA4C1D}" destId="{CE34B811-9E16-4FA5-8087-A974F7042B43}" srcOrd="0" destOrd="0" parTransId="{CF4EB554-1EAD-41DD-8942-CFB1E94EAFB4}" sibTransId="{40CC6D0D-AE8B-432E-97A5-2A4A508D7843}"/>
    <dgm:cxn modelId="{FD4205D9-CB9D-4AB2-9922-BE00F820B6FC}" type="presParOf" srcId="{F8800399-9279-4993-A101-64AE96A5E7FC}" destId="{CEA7E2DF-931B-4727-9408-A2738DA29C8F}" srcOrd="0" destOrd="0" presId="urn:microsoft.com/office/officeart/2005/8/layout/default"/>
    <dgm:cxn modelId="{883B2E02-1052-4F80-A305-22DB9FA74385}" type="presParOf" srcId="{F8800399-9279-4993-A101-64AE96A5E7FC}" destId="{FECC2779-47F2-4F33-99A7-3D08737C9ECB}" srcOrd="1" destOrd="0" presId="urn:microsoft.com/office/officeart/2005/8/layout/default"/>
    <dgm:cxn modelId="{E72A8711-AC75-4C88-9D8C-D2A65B497448}" type="presParOf" srcId="{F8800399-9279-4993-A101-64AE96A5E7FC}" destId="{D9594F6E-3A91-4508-AD88-83665550C3A0}" srcOrd="2" destOrd="0" presId="urn:microsoft.com/office/officeart/2005/8/layout/default"/>
    <dgm:cxn modelId="{D0839382-6002-4097-937D-F8B470969D7F}" type="presParOf" srcId="{F8800399-9279-4993-A101-64AE96A5E7FC}" destId="{7247387D-9C3C-43DE-92FD-E61C741601EB}" srcOrd="3" destOrd="0" presId="urn:microsoft.com/office/officeart/2005/8/layout/default"/>
    <dgm:cxn modelId="{8BDE4DC0-8DBF-4124-BCBF-DBD3A46F8FAD}" type="presParOf" srcId="{F8800399-9279-4993-A101-64AE96A5E7FC}" destId="{A1CBD39A-FD6D-4547-B953-22716C6FDDE5}" srcOrd="4" destOrd="0" presId="urn:microsoft.com/office/officeart/2005/8/layout/default"/>
    <dgm:cxn modelId="{11EFE28B-FFAF-4839-9626-582E69A88F62}" type="presParOf" srcId="{F8800399-9279-4993-A101-64AE96A5E7FC}" destId="{169B26F8-FA64-4EAE-BD59-BD6634C5F51C}" srcOrd="5" destOrd="0" presId="urn:microsoft.com/office/officeart/2005/8/layout/default"/>
    <dgm:cxn modelId="{EB1CDFBC-E48B-46B1-A212-0623014661C0}" type="presParOf" srcId="{F8800399-9279-4993-A101-64AE96A5E7FC}" destId="{8ECCE4A9-E409-4AA1-89F5-41A86EED824E}" srcOrd="6" destOrd="0" presId="urn:microsoft.com/office/officeart/2005/8/layout/default"/>
    <dgm:cxn modelId="{E64D2D0D-73DF-403C-B474-1C65A3BCA022}" type="presParOf" srcId="{F8800399-9279-4993-A101-64AE96A5E7FC}" destId="{BA2F702D-34CE-4F26-9748-D617528053D8}" srcOrd="7" destOrd="0" presId="urn:microsoft.com/office/officeart/2005/8/layout/default"/>
    <dgm:cxn modelId="{9668F9BF-4C71-4199-A89B-EDCDC0CEE816}" type="presParOf" srcId="{F8800399-9279-4993-A101-64AE96A5E7FC}" destId="{6A8AA1E1-B7A0-4882-BAD6-2147B52997F1}"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29B02F-62F1-4C5B-8A03-A46D14806D7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BF0C5C2-0979-49F9-993D-D1BD858F645E}">
      <dgm:prSet/>
      <dgm:spPr/>
      <dgm:t>
        <a:bodyPr/>
        <a:lstStyle/>
        <a:p>
          <a:r>
            <a:rPr lang="en-US" b="1" i="0" baseline="0"/>
            <a:t>Business Goals</a:t>
          </a:r>
          <a:r>
            <a:rPr lang="en-US" b="0" i="0" baseline="0"/>
            <a:t> — Efficiency, cost reduction, innovation, data sharing</a:t>
          </a:r>
          <a:endParaRPr lang="en-US"/>
        </a:p>
      </dgm:t>
    </dgm:pt>
    <dgm:pt modelId="{C6710E7A-2E5C-4FE3-B603-CD8CD290FD8D}" type="parTrans" cxnId="{C074B4D3-DA72-4EC5-A0D7-88929F276594}">
      <dgm:prSet/>
      <dgm:spPr/>
      <dgm:t>
        <a:bodyPr/>
        <a:lstStyle/>
        <a:p>
          <a:endParaRPr lang="en-US"/>
        </a:p>
      </dgm:t>
    </dgm:pt>
    <dgm:pt modelId="{C17DB88E-1D75-4544-AE5C-2569B63F10FA}" type="sibTrans" cxnId="{C074B4D3-DA72-4EC5-A0D7-88929F276594}">
      <dgm:prSet/>
      <dgm:spPr/>
      <dgm:t>
        <a:bodyPr/>
        <a:lstStyle/>
        <a:p>
          <a:endParaRPr lang="en-US"/>
        </a:p>
      </dgm:t>
    </dgm:pt>
    <dgm:pt modelId="{3417A5A6-A304-4373-80CD-59735675E470}">
      <dgm:prSet/>
      <dgm:spPr/>
      <dgm:t>
        <a:bodyPr/>
        <a:lstStyle/>
        <a:p>
          <a:r>
            <a:rPr lang="en-US" b="1" i="0" baseline="0" dirty="0"/>
            <a:t>People Goals</a:t>
          </a:r>
          <a:r>
            <a:rPr lang="en-US" b="0" i="0" baseline="0" dirty="0"/>
            <a:t> — Transition, re-skilling, communication, job satisfaction, and retention</a:t>
          </a:r>
          <a:endParaRPr lang="en-US" dirty="0"/>
        </a:p>
      </dgm:t>
    </dgm:pt>
    <dgm:pt modelId="{39CF4BD1-418B-41D7-BAB1-19415304923B}" type="parTrans" cxnId="{A81FC0F1-8650-4C8A-B4A0-97E409A3E9BC}">
      <dgm:prSet/>
      <dgm:spPr/>
      <dgm:t>
        <a:bodyPr/>
        <a:lstStyle/>
        <a:p>
          <a:endParaRPr lang="en-US"/>
        </a:p>
      </dgm:t>
    </dgm:pt>
    <dgm:pt modelId="{850C9903-684D-4CD9-8BD7-CEA4436D9527}" type="sibTrans" cxnId="{A81FC0F1-8650-4C8A-B4A0-97E409A3E9BC}">
      <dgm:prSet/>
      <dgm:spPr/>
      <dgm:t>
        <a:bodyPr/>
        <a:lstStyle/>
        <a:p>
          <a:endParaRPr lang="en-US"/>
        </a:p>
      </dgm:t>
    </dgm:pt>
    <dgm:pt modelId="{C342C30F-5E36-46EC-A87F-73A27D746247}">
      <dgm:prSet/>
      <dgm:spPr/>
      <dgm:t>
        <a:bodyPr/>
        <a:lstStyle/>
        <a:p>
          <a:r>
            <a:rPr lang="en-US" b="1" i="0" baseline="0" dirty="0"/>
            <a:t>Ethical Guardrails</a:t>
          </a:r>
          <a:r>
            <a:rPr lang="en-US" b="0" i="0" baseline="0" dirty="0"/>
            <a:t> — Bias removal, transparency, data privacy </a:t>
          </a:r>
          <a:endParaRPr lang="en-US" dirty="0"/>
        </a:p>
      </dgm:t>
    </dgm:pt>
    <dgm:pt modelId="{E7DA1A42-5F6B-4A73-B1F8-9B39E7FD15C4}" type="parTrans" cxnId="{8466F38B-79C8-458B-9AE9-5AA18175CE57}">
      <dgm:prSet/>
      <dgm:spPr/>
      <dgm:t>
        <a:bodyPr/>
        <a:lstStyle/>
        <a:p>
          <a:endParaRPr lang="en-US"/>
        </a:p>
      </dgm:t>
    </dgm:pt>
    <dgm:pt modelId="{55CCB5F2-9502-4A76-9A03-0B60F83B5D9B}" type="sibTrans" cxnId="{8466F38B-79C8-458B-9AE9-5AA18175CE57}">
      <dgm:prSet/>
      <dgm:spPr/>
      <dgm:t>
        <a:bodyPr/>
        <a:lstStyle/>
        <a:p>
          <a:endParaRPr lang="en-US"/>
        </a:p>
      </dgm:t>
    </dgm:pt>
    <dgm:pt modelId="{54860F76-4E2F-499A-9DA4-02EED3D9691C}">
      <dgm:prSet/>
      <dgm:spPr/>
      <dgm:t>
        <a:bodyPr/>
        <a:lstStyle/>
        <a:p>
          <a:r>
            <a:rPr lang="en-US"/>
            <a:t>Goals and protection devices must be applied to</a:t>
          </a:r>
          <a:r>
            <a:rPr lang="en-US" b="0" i="0" baseline="0"/>
            <a:t> AI-enabled workforce frameworks</a:t>
          </a:r>
          <a:endParaRPr lang="en-US"/>
        </a:p>
      </dgm:t>
    </dgm:pt>
    <dgm:pt modelId="{DC4DE2F0-3AA1-4464-BB62-327E8551B10A}" type="parTrans" cxnId="{4CBDC9EC-1953-4E80-B949-BF1813403725}">
      <dgm:prSet/>
      <dgm:spPr/>
      <dgm:t>
        <a:bodyPr/>
        <a:lstStyle/>
        <a:p>
          <a:endParaRPr lang="en-US"/>
        </a:p>
      </dgm:t>
    </dgm:pt>
    <dgm:pt modelId="{245E243B-3C22-4B7E-A972-97BE03171284}" type="sibTrans" cxnId="{4CBDC9EC-1953-4E80-B949-BF1813403725}">
      <dgm:prSet/>
      <dgm:spPr/>
      <dgm:t>
        <a:bodyPr/>
        <a:lstStyle/>
        <a:p>
          <a:endParaRPr lang="en-US"/>
        </a:p>
      </dgm:t>
    </dgm:pt>
    <dgm:pt modelId="{87E231F5-E40C-45B9-860C-63705AD0DB3F}" type="pres">
      <dgm:prSet presAssocID="{8029B02F-62F1-4C5B-8A03-A46D14806D70}" presName="root" presStyleCnt="0">
        <dgm:presLayoutVars>
          <dgm:dir/>
          <dgm:resizeHandles val="exact"/>
        </dgm:presLayoutVars>
      </dgm:prSet>
      <dgm:spPr/>
    </dgm:pt>
    <dgm:pt modelId="{486576EB-14E9-4DA0-9DD8-5E144C23A9E6}" type="pres">
      <dgm:prSet presAssocID="{ABF0C5C2-0979-49F9-993D-D1BD858F645E}" presName="compNode" presStyleCnt="0"/>
      <dgm:spPr/>
    </dgm:pt>
    <dgm:pt modelId="{E623F39A-1527-495E-B3BD-B1DF6E570607}" type="pres">
      <dgm:prSet presAssocID="{ABF0C5C2-0979-49F9-993D-D1BD858F645E}" presName="bgRect" presStyleLbl="bgShp" presStyleIdx="0" presStyleCnt="4"/>
      <dgm:spPr/>
    </dgm:pt>
    <dgm:pt modelId="{8B05B69A-A2C2-4EFB-A48E-DBF56A24CF55}" type="pres">
      <dgm:prSet presAssocID="{ABF0C5C2-0979-49F9-993D-D1BD858F645E}"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pward trend"/>
        </a:ext>
      </dgm:extLst>
    </dgm:pt>
    <dgm:pt modelId="{12056DBB-B5C0-4EF6-ACFC-403A3D947036}" type="pres">
      <dgm:prSet presAssocID="{ABF0C5C2-0979-49F9-993D-D1BD858F645E}" presName="spaceRect" presStyleCnt="0"/>
      <dgm:spPr/>
    </dgm:pt>
    <dgm:pt modelId="{835A55EB-AC01-4B77-B05A-5D07054DDA48}" type="pres">
      <dgm:prSet presAssocID="{ABF0C5C2-0979-49F9-993D-D1BD858F645E}" presName="parTx" presStyleLbl="revTx" presStyleIdx="0" presStyleCnt="4">
        <dgm:presLayoutVars>
          <dgm:chMax val="0"/>
          <dgm:chPref val="0"/>
        </dgm:presLayoutVars>
      </dgm:prSet>
      <dgm:spPr/>
    </dgm:pt>
    <dgm:pt modelId="{ED7B835B-6C24-4DC4-A08D-156BF0F669E2}" type="pres">
      <dgm:prSet presAssocID="{C17DB88E-1D75-4544-AE5C-2569B63F10FA}" presName="sibTrans" presStyleCnt="0"/>
      <dgm:spPr/>
    </dgm:pt>
    <dgm:pt modelId="{9535F10F-6B9F-4623-A0BC-9336A8C36FC1}" type="pres">
      <dgm:prSet presAssocID="{3417A5A6-A304-4373-80CD-59735675E470}" presName="compNode" presStyleCnt="0"/>
      <dgm:spPr/>
    </dgm:pt>
    <dgm:pt modelId="{03A3E8AF-044A-40EC-9674-48323F3150F0}" type="pres">
      <dgm:prSet presAssocID="{3417A5A6-A304-4373-80CD-59735675E470}" presName="bgRect" presStyleLbl="bgShp" presStyleIdx="1" presStyleCnt="4"/>
      <dgm:spPr/>
    </dgm:pt>
    <dgm:pt modelId="{63874AC9-3FF4-4995-8332-3A5DDEA6F41F}" type="pres">
      <dgm:prSet presAssocID="{3417A5A6-A304-4373-80CD-59735675E470}"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ers"/>
        </a:ext>
      </dgm:extLst>
    </dgm:pt>
    <dgm:pt modelId="{CB2609B1-090D-4888-857D-87ED34BF309C}" type="pres">
      <dgm:prSet presAssocID="{3417A5A6-A304-4373-80CD-59735675E470}" presName="spaceRect" presStyleCnt="0"/>
      <dgm:spPr/>
    </dgm:pt>
    <dgm:pt modelId="{FAB88514-55F7-4562-826C-04E8572FB237}" type="pres">
      <dgm:prSet presAssocID="{3417A5A6-A304-4373-80CD-59735675E470}" presName="parTx" presStyleLbl="revTx" presStyleIdx="1" presStyleCnt="4">
        <dgm:presLayoutVars>
          <dgm:chMax val="0"/>
          <dgm:chPref val="0"/>
        </dgm:presLayoutVars>
      </dgm:prSet>
      <dgm:spPr/>
    </dgm:pt>
    <dgm:pt modelId="{295DF4D6-492A-4C7D-9B72-90D64A94601A}" type="pres">
      <dgm:prSet presAssocID="{850C9903-684D-4CD9-8BD7-CEA4436D9527}" presName="sibTrans" presStyleCnt="0"/>
      <dgm:spPr/>
    </dgm:pt>
    <dgm:pt modelId="{37B1FB4F-EEA8-4E66-B398-23FDDEAB759A}" type="pres">
      <dgm:prSet presAssocID="{C342C30F-5E36-46EC-A87F-73A27D746247}" presName="compNode" presStyleCnt="0"/>
      <dgm:spPr/>
    </dgm:pt>
    <dgm:pt modelId="{6D14F61E-4D63-4E47-8BC0-0292F42B46F6}" type="pres">
      <dgm:prSet presAssocID="{C342C30F-5E36-46EC-A87F-73A27D746247}" presName="bgRect" presStyleLbl="bgShp" presStyleIdx="2" presStyleCnt="4"/>
      <dgm:spPr/>
    </dgm:pt>
    <dgm:pt modelId="{80962696-A811-4803-8566-58F56968D86B}" type="pres">
      <dgm:prSet presAssocID="{C342C30F-5E36-46EC-A87F-73A27D746247}"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reetcar"/>
        </a:ext>
      </dgm:extLst>
    </dgm:pt>
    <dgm:pt modelId="{AC1D439B-1B13-4CF0-8409-63D1E123A6B5}" type="pres">
      <dgm:prSet presAssocID="{C342C30F-5E36-46EC-A87F-73A27D746247}" presName="spaceRect" presStyleCnt="0"/>
      <dgm:spPr/>
    </dgm:pt>
    <dgm:pt modelId="{3B250FC0-82E9-4170-A3BB-CB19E8FB06E8}" type="pres">
      <dgm:prSet presAssocID="{C342C30F-5E36-46EC-A87F-73A27D746247}" presName="parTx" presStyleLbl="revTx" presStyleIdx="2" presStyleCnt="4">
        <dgm:presLayoutVars>
          <dgm:chMax val="0"/>
          <dgm:chPref val="0"/>
        </dgm:presLayoutVars>
      </dgm:prSet>
      <dgm:spPr/>
    </dgm:pt>
    <dgm:pt modelId="{B1A17E8A-D5A0-4A67-95FF-E61A3F11681F}" type="pres">
      <dgm:prSet presAssocID="{55CCB5F2-9502-4A76-9A03-0B60F83B5D9B}" presName="sibTrans" presStyleCnt="0"/>
      <dgm:spPr/>
    </dgm:pt>
    <dgm:pt modelId="{E0E840E8-B2DE-4190-9D17-A39CEB587E6F}" type="pres">
      <dgm:prSet presAssocID="{54860F76-4E2F-499A-9DA4-02EED3D9691C}" presName="compNode" presStyleCnt="0"/>
      <dgm:spPr/>
    </dgm:pt>
    <dgm:pt modelId="{C3BF6230-E66A-4997-8CE1-379987627867}" type="pres">
      <dgm:prSet presAssocID="{54860F76-4E2F-499A-9DA4-02EED3D9691C}" presName="bgRect" presStyleLbl="bgShp" presStyleIdx="3" presStyleCnt="4"/>
      <dgm:spPr/>
    </dgm:pt>
    <dgm:pt modelId="{E7CC56E9-3E96-4FC5-8A41-CAB9F409E43A}" type="pres">
      <dgm:prSet presAssocID="{54860F76-4E2F-499A-9DA4-02EED3D9691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ock"/>
        </a:ext>
      </dgm:extLst>
    </dgm:pt>
    <dgm:pt modelId="{7161FC34-C11A-4A4D-B032-FA877847EFFC}" type="pres">
      <dgm:prSet presAssocID="{54860F76-4E2F-499A-9DA4-02EED3D9691C}" presName="spaceRect" presStyleCnt="0"/>
      <dgm:spPr/>
    </dgm:pt>
    <dgm:pt modelId="{83CC0341-A4F1-43FE-A2C6-7D4F36334076}" type="pres">
      <dgm:prSet presAssocID="{54860F76-4E2F-499A-9DA4-02EED3D9691C}" presName="parTx" presStyleLbl="revTx" presStyleIdx="3" presStyleCnt="4">
        <dgm:presLayoutVars>
          <dgm:chMax val="0"/>
          <dgm:chPref val="0"/>
        </dgm:presLayoutVars>
      </dgm:prSet>
      <dgm:spPr/>
    </dgm:pt>
  </dgm:ptLst>
  <dgm:cxnLst>
    <dgm:cxn modelId="{FA511405-BD1A-47BB-B1D2-C0D300AFAE4F}" type="presOf" srcId="{54860F76-4E2F-499A-9DA4-02EED3D9691C}" destId="{83CC0341-A4F1-43FE-A2C6-7D4F36334076}" srcOrd="0" destOrd="0" presId="urn:microsoft.com/office/officeart/2018/2/layout/IconVerticalSolidList"/>
    <dgm:cxn modelId="{BBA34568-B0F4-4045-A0D2-F27DAF290AD8}" type="presOf" srcId="{8029B02F-62F1-4C5B-8A03-A46D14806D70}" destId="{87E231F5-E40C-45B9-860C-63705AD0DB3F}" srcOrd="0" destOrd="0" presId="urn:microsoft.com/office/officeart/2018/2/layout/IconVerticalSolidList"/>
    <dgm:cxn modelId="{B5CF9C86-47BC-40B2-99FA-806354F296C0}" type="presOf" srcId="{C342C30F-5E36-46EC-A87F-73A27D746247}" destId="{3B250FC0-82E9-4170-A3BB-CB19E8FB06E8}" srcOrd="0" destOrd="0" presId="urn:microsoft.com/office/officeart/2018/2/layout/IconVerticalSolidList"/>
    <dgm:cxn modelId="{8466F38B-79C8-458B-9AE9-5AA18175CE57}" srcId="{8029B02F-62F1-4C5B-8A03-A46D14806D70}" destId="{C342C30F-5E36-46EC-A87F-73A27D746247}" srcOrd="2" destOrd="0" parTransId="{E7DA1A42-5F6B-4A73-B1F8-9B39E7FD15C4}" sibTransId="{55CCB5F2-9502-4A76-9A03-0B60F83B5D9B}"/>
    <dgm:cxn modelId="{E8E11DA4-E2F9-424D-8FDF-3A777FF5EED2}" type="presOf" srcId="{ABF0C5C2-0979-49F9-993D-D1BD858F645E}" destId="{835A55EB-AC01-4B77-B05A-5D07054DDA48}" srcOrd="0" destOrd="0" presId="urn:microsoft.com/office/officeart/2018/2/layout/IconVerticalSolidList"/>
    <dgm:cxn modelId="{C074B4D3-DA72-4EC5-A0D7-88929F276594}" srcId="{8029B02F-62F1-4C5B-8A03-A46D14806D70}" destId="{ABF0C5C2-0979-49F9-993D-D1BD858F645E}" srcOrd="0" destOrd="0" parTransId="{C6710E7A-2E5C-4FE3-B603-CD8CD290FD8D}" sibTransId="{C17DB88E-1D75-4544-AE5C-2569B63F10FA}"/>
    <dgm:cxn modelId="{0E5FBEDF-EC91-4368-87ED-4B12122F5235}" type="presOf" srcId="{3417A5A6-A304-4373-80CD-59735675E470}" destId="{FAB88514-55F7-4562-826C-04E8572FB237}" srcOrd="0" destOrd="0" presId="urn:microsoft.com/office/officeart/2018/2/layout/IconVerticalSolidList"/>
    <dgm:cxn modelId="{4CBDC9EC-1953-4E80-B949-BF1813403725}" srcId="{8029B02F-62F1-4C5B-8A03-A46D14806D70}" destId="{54860F76-4E2F-499A-9DA4-02EED3D9691C}" srcOrd="3" destOrd="0" parTransId="{DC4DE2F0-3AA1-4464-BB62-327E8551B10A}" sibTransId="{245E243B-3C22-4B7E-A972-97BE03171284}"/>
    <dgm:cxn modelId="{A81FC0F1-8650-4C8A-B4A0-97E409A3E9BC}" srcId="{8029B02F-62F1-4C5B-8A03-A46D14806D70}" destId="{3417A5A6-A304-4373-80CD-59735675E470}" srcOrd="1" destOrd="0" parTransId="{39CF4BD1-418B-41D7-BAB1-19415304923B}" sibTransId="{850C9903-684D-4CD9-8BD7-CEA4436D9527}"/>
    <dgm:cxn modelId="{1A09743F-B202-48A5-A6DA-91ED5F47BED3}" type="presParOf" srcId="{87E231F5-E40C-45B9-860C-63705AD0DB3F}" destId="{486576EB-14E9-4DA0-9DD8-5E144C23A9E6}" srcOrd="0" destOrd="0" presId="urn:microsoft.com/office/officeart/2018/2/layout/IconVerticalSolidList"/>
    <dgm:cxn modelId="{46F7A29C-BBFB-4ABA-AF98-32A167956E99}" type="presParOf" srcId="{486576EB-14E9-4DA0-9DD8-5E144C23A9E6}" destId="{E623F39A-1527-495E-B3BD-B1DF6E570607}" srcOrd="0" destOrd="0" presId="urn:microsoft.com/office/officeart/2018/2/layout/IconVerticalSolidList"/>
    <dgm:cxn modelId="{C86844AA-8625-496F-9FBD-651335240CED}" type="presParOf" srcId="{486576EB-14E9-4DA0-9DD8-5E144C23A9E6}" destId="{8B05B69A-A2C2-4EFB-A48E-DBF56A24CF55}" srcOrd="1" destOrd="0" presId="urn:microsoft.com/office/officeart/2018/2/layout/IconVerticalSolidList"/>
    <dgm:cxn modelId="{F19B72FE-5400-4315-B0B3-5B9D8563D336}" type="presParOf" srcId="{486576EB-14E9-4DA0-9DD8-5E144C23A9E6}" destId="{12056DBB-B5C0-4EF6-ACFC-403A3D947036}" srcOrd="2" destOrd="0" presId="urn:microsoft.com/office/officeart/2018/2/layout/IconVerticalSolidList"/>
    <dgm:cxn modelId="{4DEF73B9-8A4D-4450-8395-4F92E06A5E13}" type="presParOf" srcId="{486576EB-14E9-4DA0-9DD8-5E144C23A9E6}" destId="{835A55EB-AC01-4B77-B05A-5D07054DDA48}" srcOrd="3" destOrd="0" presId="urn:microsoft.com/office/officeart/2018/2/layout/IconVerticalSolidList"/>
    <dgm:cxn modelId="{BBE540C4-C920-4656-A15D-35E9C746F71D}" type="presParOf" srcId="{87E231F5-E40C-45B9-860C-63705AD0DB3F}" destId="{ED7B835B-6C24-4DC4-A08D-156BF0F669E2}" srcOrd="1" destOrd="0" presId="urn:microsoft.com/office/officeart/2018/2/layout/IconVerticalSolidList"/>
    <dgm:cxn modelId="{FC58CEE1-D350-49BA-AD04-235563A883CC}" type="presParOf" srcId="{87E231F5-E40C-45B9-860C-63705AD0DB3F}" destId="{9535F10F-6B9F-4623-A0BC-9336A8C36FC1}" srcOrd="2" destOrd="0" presId="urn:microsoft.com/office/officeart/2018/2/layout/IconVerticalSolidList"/>
    <dgm:cxn modelId="{794FA8D7-1E6F-4FC6-A432-5956FC848649}" type="presParOf" srcId="{9535F10F-6B9F-4623-A0BC-9336A8C36FC1}" destId="{03A3E8AF-044A-40EC-9674-48323F3150F0}" srcOrd="0" destOrd="0" presId="urn:microsoft.com/office/officeart/2018/2/layout/IconVerticalSolidList"/>
    <dgm:cxn modelId="{E5E6498E-42E1-4ED0-A224-BCDEFDE447DC}" type="presParOf" srcId="{9535F10F-6B9F-4623-A0BC-9336A8C36FC1}" destId="{63874AC9-3FF4-4995-8332-3A5DDEA6F41F}" srcOrd="1" destOrd="0" presId="urn:microsoft.com/office/officeart/2018/2/layout/IconVerticalSolidList"/>
    <dgm:cxn modelId="{12F75E02-349B-43DA-BF1A-FA2C43BDB4FA}" type="presParOf" srcId="{9535F10F-6B9F-4623-A0BC-9336A8C36FC1}" destId="{CB2609B1-090D-4888-857D-87ED34BF309C}" srcOrd="2" destOrd="0" presId="urn:microsoft.com/office/officeart/2018/2/layout/IconVerticalSolidList"/>
    <dgm:cxn modelId="{5CFD901D-C8FD-4294-99BF-98DA5CC99DAD}" type="presParOf" srcId="{9535F10F-6B9F-4623-A0BC-9336A8C36FC1}" destId="{FAB88514-55F7-4562-826C-04E8572FB237}" srcOrd="3" destOrd="0" presId="urn:microsoft.com/office/officeart/2018/2/layout/IconVerticalSolidList"/>
    <dgm:cxn modelId="{6C893DF9-B5E0-40CE-85E4-137114A20509}" type="presParOf" srcId="{87E231F5-E40C-45B9-860C-63705AD0DB3F}" destId="{295DF4D6-492A-4C7D-9B72-90D64A94601A}" srcOrd="3" destOrd="0" presId="urn:microsoft.com/office/officeart/2018/2/layout/IconVerticalSolidList"/>
    <dgm:cxn modelId="{52371FCB-3A02-4212-A427-C1EE98528C97}" type="presParOf" srcId="{87E231F5-E40C-45B9-860C-63705AD0DB3F}" destId="{37B1FB4F-EEA8-4E66-B398-23FDDEAB759A}" srcOrd="4" destOrd="0" presId="urn:microsoft.com/office/officeart/2018/2/layout/IconVerticalSolidList"/>
    <dgm:cxn modelId="{3C879F00-0FC2-4F4C-868A-1073983CA0DE}" type="presParOf" srcId="{37B1FB4F-EEA8-4E66-B398-23FDDEAB759A}" destId="{6D14F61E-4D63-4E47-8BC0-0292F42B46F6}" srcOrd="0" destOrd="0" presId="urn:microsoft.com/office/officeart/2018/2/layout/IconVerticalSolidList"/>
    <dgm:cxn modelId="{C5E4E214-484B-4C1E-B9C8-8C4A1EB1EDC9}" type="presParOf" srcId="{37B1FB4F-EEA8-4E66-B398-23FDDEAB759A}" destId="{80962696-A811-4803-8566-58F56968D86B}" srcOrd="1" destOrd="0" presId="urn:microsoft.com/office/officeart/2018/2/layout/IconVerticalSolidList"/>
    <dgm:cxn modelId="{90418E58-0EF6-4337-9114-735F69B26CAB}" type="presParOf" srcId="{37B1FB4F-EEA8-4E66-B398-23FDDEAB759A}" destId="{AC1D439B-1B13-4CF0-8409-63D1E123A6B5}" srcOrd="2" destOrd="0" presId="urn:microsoft.com/office/officeart/2018/2/layout/IconVerticalSolidList"/>
    <dgm:cxn modelId="{0816CBA9-395C-41F7-96E3-22E58ED3733C}" type="presParOf" srcId="{37B1FB4F-EEA8-4E66-B398-23FDDEAB759A}" destId="{3B250FC0-82E9-4170-A3BB-CB19E8FB06E8}" srcOrd="3" destOrd="0" presId="urn:microsoft.com/office/officeart/2018/2/layout/IconVerticalSolidList"/>
    <dgm:cxn modelId="{BAEB7507-9562-490F-9221-B9F310E0A7AA}" type="presParOf" srcId="{87E231F5-E40C-45B9-860C-63705AD0DB3F}" destId="{B1A17E8A-D5A0-4A67-95FF-E61A3F11681F}" srcOrd="5" destOrd="0" presId="urn:microsoft.com/office/officeart/2018/2/layout/IconVerticalSolidList"/>
    <dgm:cxn modelId="{56C9CD99-A21C-4E12-8315-58352414FF09}" type="presParOf" srcId="{87E231F5-E40C-45B9-860C-63705AD0DB3F}" destId="{E0E840E8-B2DE-4190-9D17-A39CEB587E6F}" srcOrd="6" destOrd="0" presId="urn:microsoft.com/office/officeart/2018/2/layout/IconVerticalSolidList"/>
    <dgm:cxn modelId="{35EA489C-10EA-4936-B62F-7E8FF9CA712D}" type="presParOf" srcId="{E0E840E8-B2DE-4190-9D17-A39CEB587E6F}" destId="{C3BF6230-E66A-4997-8CE1-379987627867}" srcOrd="0" destOrd="0" presId="urn:microsoft.com/office/officeart/2018/2/layout/IconVerticalSolidList"/>
    <dgm:cxn modelId="{9525307E-3E06-49FD-82CB-7A7B8CA130D8}" type="presParOf" srcId="{E0E840E8-B2DE-4190-9D17-A39CEB587E6F}" destId="{E7CC56E9-3E96-4FC5-8A41-CAB9F409E43A}" srcOrd="1" destOrd="0" presId="urn:microsoft.com/office/officeart/2018/2/layout/IconVerticalSolidList"/>
    <dgm:cxn modelId="{EDEA71FA-413F-4EAF-954D-5A22417BCDFF}" type="presParOf" srcId="{E0E840E8-B2DE-4190-9D17-A39CEB587E6F}" destId="{7161FC34-C11A-4A4D-B032-FA877847EFFC}" srcOrd="2" destOrd="0" presId="urn:microsoft.com/office/officeart/2018/2/layout/IconVerticalSolidList"/>
    <dgm:cxn modelId="{D84ABED0-CB5F-4204-8BBB-EE6FB1A2DAF2}" type="presParOf" srcId="{E0E840E8-B2DE-4190-9D17-A39CEB587E6F}" destId="{83CC0341-A4F1-43FE-A2C6-7D4F3633407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31125A-7A63-4D5F-8B1E-14DB51021B0A}" type="doc">
      <dgm:prSet loTypeId="urn:microsoft.com/office/officeart/2005/8/layout/bProcess2" loCatId="process" qsTypeId="urn:microsoft.com/office/officeart/2005/8/quickstyle/simple1" qsCatId="simple" csTypeId="urn:microsoft.com/office/officeart/2005/8/colors/colorful1" csCatId="colorful" phldr="1"/>
      <dgm:spPr/>
      <dgm:t>
        <a:bodyPr/>
        <a:lstStyle/>
        <a:p>
          <a:endParaRPr lang="en-US"/>
        </a:p>
      </dgm:t>
    </dgm:pt>
    <dgm:pt modelId="{4510CD2A-0830-4DE2-9FA6-E8ED7E3F90E4}">
      <dgm:prSet/>
      <dgm:spPr/>
      <dgm:t>
        <a:bodyPr/>
        <a:lstStyle/>
        <a:p>
          <a:r>
            <a:rPr lang="en-US" dirty="0"/>
            <a:t>You are ready to sign up and use AI to transition employees, right?</a:t>
          </a:r>
        </a:p>
      </dgm:t>
    </dgm:pt>
    <dgm:pt modelId="{821EBF14-4334-45E5-B340-E3FDA866B613}" type="parTrans" cxnId="{76486612-6658-4433-8704-A9F8CDF0A76F}">
      <dgm:prSet/>
      <dgm:spPr/>
      <dgm:t>
        <a:bodyPr/>
        <a:lstStyle/>
        <a:p>
          <a:endParaRPr lang="en-US"/>
        </a:p>
      </dgm:t>
    </dgm:pt>
    <dgm:pt modelId="{A02BCFE3-8615-4807-B492-9C4B02EAD6D4}" type="sibTrans" cxnId="{76486612-6658-4433-8704-A9F8CDF0A76F}">
      <dgm:prSet/>
      <dgm:spPr/>
      <dgm:t>
        <a:bodyPr/>
        <a:lstStyle/>
        <a:p>
          <a:endParaRPr lang="en-US"/>
        </a:p>
      </dgm:t>
    </dgm:pt>
    <dgm:pt modelId="{C12EDEA5-437D-43AA-9C58-B8CE28E4D2BF}">
      <dgm:prSet/>
      <dgm:spPr/>
      <dgm:t>
        <a:bodyPr/>
        <a:lstStyle/>
        <a:p>
          <a:r>
            <a:rPr lang="en-US" dirty="0"/>
            <a:t>Not so fast.  There is a catch.</a:t>
          </a:r>
        </a:p>
      </dgm:t>
    </dgm:pt>
    <dgm:pt modelId="{6DB8D8E0-9C55-48FC-AAC6-B0E3FBDE3C4A}" type="parTrans" cxnId="{71B73E7C-B5C1-402A-9E97-88B36CF47DD9}">
      <dgm:prSet/>
      <dgm:spPr/>
      <dgm:t>
        <a:bodyPr/>
        <a:lstStyle/>
        <a:p>
          <a:endParaRPr lang="en-US"/>
        </a:p>
      </dgm:t>
    </dgm:pt>
    <dgm:pt modelId="{EA24AB37-9669-4F8A-99E5-04BCE0A2F4BC}" type="sibTrans" cxnId="{71B73E7C-B5C1-402A-9E97-88B36CF47DD9}">
      <dgm:prSet/>
      <dgm:spPr/>
      <dgm:t>
        <a:bodyPr/>
        <a:lstStyle/>
        <a:p>
          <a:endParaRPr lang="en-US"/>
        </a:p>
      </dgm:t>
    </dgm:pt>
    <dgm:pt modelId="{056CC9A9-24DE-42C9-ABE5-36C30A574303}" type="pres">
      <dgm:prSet presAssocID="{A531125A-7A63-4D5F-8B1E-14DB51021B0A}" presName="diagram" presStyleCnt="0">
        <dgm:presLayoutVars>
          <dgm:dir/>
          <dgm:resizeHandles/>
        </dgm:presLayoutVars>
      </dgm:prSet>
      <dgm:spPr/>
    </dgm:pt>
    <dgm:pt modelId="{35F380DD-64B8-4BD2-A3FC-FB0575E0D130}" type="pres">
      <dgm:prSet presAssocID="{4510CD2A-0830-4DE2-9FA6-E8ED7E3F90E4}" presName="firstNode" presStyleLbl="node1" presStyleIdx="0" presStyleCnt="2">
        <dgm:presLayoutVars>
          <dgm:bulletEnabled val="1"/>
        </dgm:presLayoutVars>
      </dgm:prSet>
      <dgm:spPr/>
    </dgm:pt>
    <dgm:pt modelId="{A19DBB31-2C02-4EAA-AAD5-37F5038E5CE1}" type="pres">
      <dgm:prSet presAssocID="{A02BCFE3-8615-4807-B492-9C4B02EAD6D4}" presName="sibTrans" presStyleLbl="sibTrans2D1" presStyleIdx="0" presStyleCnt="1"/>
      <dgm:spPr/>
    </dgm:pt>
    <dgm:pt modelId="{B60443AB-AE29-4A51-B45F-E42E09B1FAB6}" type="pres">
      <dgm:prSet presAssocID="{C12EDEA5-437D-43AA-9C58-B8CE28E4D2BF}" presName="lastNode" presStyleLbl="node1" presStyleIdx="1" presStyleCnt="2">
        <dgm:presLayoutVars>
          <dgm:bulletEnabled val="1"/>
        </dgm:presLayoutVars>
      </dgm:prSet>
      <dgm:spPr/>
    </dgm:pt>
  </dgm:ptLst>
  <dgm:cxnLst>
    <dgm:cxn modelId="{1CF2D304-DD38-4347-BB2F-5F8E3B084D48}" type="presOf" srcId="{4510CD2A-0830-4DE2-9FA6-E8ED7E3F90E4}" destId="{35F380DD-64B8-4BD2-A3FC-FB0575E0D130}" srcOrd="0" destOrd="0" presId="urn:microsoft.com/office/officeart/2005/8/layout/bProcess2"/>
    <dgm:cxn modelId="{2CD02A0C-2733-4588-975A-0D65E699EA1A}" type="presOf" srcId="{C12EDEA5-437D-43AA-9C58-B8CE28E4D2BF}" destId="{B60443AB-AE29-4A51-B45F-E42E09B1FAB6}" srcOrd="0" destOrd="0" presId="urn:microsoft.com/office/officeart/2005/8/layout/bProcess2"/>
    <dgm:cxn modelId="{76486612-6658-4433-8704-A9F8CDF0A76F}" srcId="{A531125A-7A63-4D5F-8B1E-14DB51021B0A}" destId="{4510CD2A-0830-4DE2-9FA6-E8ED7E3F90E4}" srcOrd="0" destOrd="0" parTransId="{821EBF14-4334-45E5-B340-E3FDA866B613}" sibTransId="{A02BCFE3-8615-4807-B492-9C4B02EAD6D4}"/>
    <dgm:cxn modelId="{887C2069-87AA-4AF4-8A42-356A78BFF337}" type="presOf" srcId="{A02BCFE3-8615-4807-B492-9C4B02EAD6D4}" destId="{A19DBB31-2C02-4EAA-AAD5-37F5038E5CE1}" srcOrd="0" destOrd="0" presId="urn:microsoft.com/office/officeart/2005/8/layout/bProcess2"/>
    <dgm:cxn modelId="{7407546C-D433-4756-8E4C-ADF9BAA25411}" type="presOf" srcId="{A531125A-7A63-4D5F-8B1E-14DB51021B0A}" destId="{056CC9A9-24DE-42C9-ABE5-36C30A574303}" srcOrd="0" destOrd="0" presId="urn:microsoft.com/office/officeart/2005/8/layout/bProcess2"/>
    <dgm:cxn modelId="{71B73E7C-B5C1-402A-9E97-88B36CF47DD9}" srcId="{A531125A-7A63-4D5F-8B1E-14DB51021B0A}" destId="{C12EDEA5-437D-43AA-9C58-B8CE28E4D2BF}" srcOrd="1" destOrd="0" parTransId="{6DB8D8E0-9C55-48FC-AAC6-B0E3FBDE3C4A}" sibTransId="{EA24AB37-9669-4F8A-99E5-04BCE0A2F4BC}"/>
    <dgm:cxn modelId="{2427F53B-C022-4998-AEEA-B7D28187C31A}" type="presParOf" srcId="{056CC9A9-24DE-42C9-ABE5-36C30A574303}" destId="{35F380DD-64B8-4BD2-A3FC-FB0575E0D130}" srcOrd="0" destOrd="0" presId="urn:microsoft.com/office/officeart/2005/8/layout/bProcess2"/>
    <dgm:cxn modelId="{6EC199BB-B45A-4EBE-AA71-F0B76E60D214}" type="presParOf" srcId="{056CC9A9-24DE-42C9-ABE5-36C30A574303}" destId="{A19DBB31-2C02-4EAA-AAD5-37F5038E5CE1}" srcOrd="1" destOrd="0" presId="urn:microsoft.com/office/officeart/2005/8/layout/bProcess2"/>
    <dgm:cxn modelId="{2B99C975-C676-4517-A5A0-979E125B878D}" type="presParOf" srcId="{056CC9A9-24DE-42C9-ABE5-36C30A574303}" destId="{B60443AB-AE29-4A51-B45F-E42E09B1FAB6}" srcOrd="2"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D12854-65E1-488A-B441-9998931DB409}"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A3F2898E-DC55-4D40-A4D7-35499899C6F6}">
      <dgm:prSet/>
      <dgm:spPr/>
      <dgm:t>
        <a:bodyPr/>
        <a:lstStyle/>
        <a:p>
          <a:r>
            <a:rPr lang="en-US" i="1"/>
            <a:t>Mobley v Workday, Inc</a:t>
          </a:r>
          <a:r>
            <a:rPr lang="en-US"/>
            <a:t>. </a:t>
          </a:r>
        </a:p>
      </dgm:t>
    </dgm:pt>
    <dgm:pt modelId="{0E4D794A-B6FD-432B-8E96-7F8D98424430}" type="parTrans" cxnId="{7B6106D4-D537-40E1-A35D-D3752850F188}">
      <dgm:prSet/>
      <dgm:spPr/>
      <dgm:t>
        <a:bodyPr/>
        <a:lstStyle/>
        <a:p>
          <a:endParaRPr lang="en-US"/>
        </a:p>
      </dgm:t>
    </dgm:pt>
    <dgm:pt modelId="{AC6826EB-7D76-44CF-A93B-E1C8B9B59355}" type="sibTrans" cxnId="{7B6106D4-D537-40E1-A35D-D3752850F188}">
      <dgm:prSet/>
      <dgm:spPr/>
      <dgm:t>
        <a:bodyPr/>
        <a:lstStyle/>
        <a:p>
          <a:endParaRPr lang="en-US"/>
        </a:p>
      </dgm:t>
    </dgm:pt>
    <dgm:pt modelId="{62896A3F-F2E2-40CC-9ED0-F27878FAF39B}">
      <dgm:prSet/>
      <dgm:spPr/>
      <dgm:t>
        <a:bodyPr/>
        <a:lstStyle/>
        <a:p>
          <a:pPr marL="112713" lvl="1" indent="-112713" defTabSz="711200">
            <a:lnSpc>
              <a:spcPct val="90000"/>
            </a:lnSpc>
            <a:spcBef>
              <a:spcPct val="0"/>
            </a:spcBef>
            <a:spcAft>
              <a:spcPct val="20000"/>
            </a:spcAft>
          </a:pPr>
          <a:r>
            <a:rPr lang="en-US" dirty="0"/>
            <a:t>Numerous surveys have found that more than 80% of U.S. ⁠employers, and virtually all Fortune 500 companies, are using AI in the hiring process. That includes using software made by Workday and other firms that can review large numbers of ​job applications and screen out applicants for a variety of reasons.</a:t>
          </a:r>
        </a:p>
      </dgm:t>
    </dgm:pt>
    <dgm:pt modelId="{4133B377-BB99-41B8-B553-9DF85A36F5A1}" type="parTrans" cxnId="{671F9530-6AE9-438A-85C1-446C3C6E2453}">
      <dgm:prSet/>
      <dgm:spPr/>
      <dgm:t>
        <a:bodyPr/>
        <a:lstStyle/>
        <a:p>
          <a:endParaRPr lang="en-US"/>
        </a:p>
      </dgm:t>
    </dgm:pt>
    <dgm:pt modelId="{367BF94E-46EB-46D8-929E-47D463DFD559}" type="sibTrans" cxnId="{671F9530-6AE9-438A-85C1-446C3C6E2453}">
      <dgm:prSet/>
      <dgm:spPr/>
      <dgm:t>
        <a:bodyPr/>
        <a:lstStyle/>
        <a:p>
          <a:endParaRPr lang="en-US"/>
        </a:p>
      </dgm:t>
    </dgm:pt>
    <dgm:pt modelId="{5553A867-1517-42BE-96F7-858850239FDC}">
      <dgm:prSet/>
      <dgm:spPr/>
      <dgm:t>
        <a:bodyPr/>
        <a:lstStyle/>
        <a:p>
          <a:pPr marL="112713" marR="0" lvl="1" indent="-112713" defTabSz="711200" eaLnBrk="1" fontAlgn="auto" latinLnBrk="0" hangingPunct="1">
            <a:lnSpc>
              <a:spcPct val="90000"/>
            </a:lnSpc>
            <a:spcBef>
              <a:spcPct val="0"/>
            </a:spcBef>
            <a:spcAft>
              <a:spcPct val="20000"/>
            </a:spcAft>
            <a:buClrTx/>
            <a:buSzTx/>
            <a:buFont typeface="Arial" panose="020B0604020202020204" pitchFamily="34" charset="0"/>
            <a:buChar char="•"/>
            <a:tabLst/>
            <a:defRPr/>
          </a:pPr>
          <a:r>
            <a:rPr lang="en-US" dirty="0"/>
            <a:t>Workday is the maker of popular AI-powered human resources software.  Workday provides a platform used by thousands of employers to process job applications, often serving as the gateway through which applicants must pass to even be considered for a role. </a:t>
          </a:r>
        </a:p>
        <a:p>
          <a:pPr marL="112713" lvl="1" indent="-112713" defTabSz="711200">
            <a:lnSpc>
              <a:spcPct val="90000"/>
            </a:lnSpc>
            <a:spcBef>
              <a:spcPct val="0"/>
            </a:spcBef>
            <a:spcAft>
              <a:spcPct val="20000"/>
            </a:spcAft>
            <a:buFont typeface="Arial" panose="020B0604020202020204" pitchFamily="34" charset="0"/>
            <a:buChar char="•"/>
          </a:pPr>
          <a:r>
            <a:rPr lang="en-US" dirty="0"/>
            <a:t>Filed in the Northern District of California, this case addresses the questions of vendor liability and disparate impact in the context of AI tools. </a:t>
          </a:r>
        </a:p>
      </dgm:t>
    </dgm:pt>
    <dgm:pt modelId="{BAF2B081-1AC0-46A6-AD01-4E742A8AA3D5}" type="parTrans" cxnId="{41A446E7-2282-494D-AA70-9DD84B9C0499}">
      <dgm:prSet/>
      <dgm:spPr/>
      <dgm:t>
        <a:bodyPr/>
        <a:lstStyle/>
        <a:p>
          <a:endParaRPr lang="en-US"/>
        </a:p>
      </dgm:t>
    </dgm:pt>
    <dgm:pt modelId="{1421E0BD-6214-4B94-828A-A57A65567AF9}" type="sibTrans" cxnId="{41A446E7-2282-494D-AA70-9DD84B9C0499}">
      <dgm:prSet/>
      <dgm:spPr/>
      <dgm:t>
        <a:bodyPr/>
        <a:lstStyle/>
        <a:p>
          <a:endParaRPr lang="en-US"/>
        </a:p>
      </dgm:t>
    </dgm:pt>
    <dgm:pt modelId="{7AEDA638-708D-4FC3-BB03-355214E362FB}">
      <dgm:prSet/>
      <dgm:spPr/>
      <dgm:t>
        <a:bodyPr/>
        <a:lstStyle/>
        <a:p>
          <a:pPr marL="112713" lvl="1" indent="-112713" defTabSz="711200">
            <a:lnSpc>
              <a:spcPct val="90000"/>
            </a:lnSpc>
            <a:spcBef>
              <a:spcPct val="0"/>
            </a:spcBef>
            <a:spcAft>
              <a:spcPct val="20000"/>
            </a:spcAft>
            <a:buFont typeface="Arial" panose="020B0604020202020204" pitchFamily="34" charset="0"/>
            <a:buChar char="•"/>
          </a:pPr>
          <a:r>
            <a:rPr lang="en-US" dirty="0"/>
            <a:t>The case is the first of its kind to broadly target the algorithmic decision-making underpinning AI screening software that has ​become virtually universal among large employers.</a:t>
          </a:r>
        </a:p>
      </dgm:t>
    </dgm:pt>
    <dgm:pt modelId="{8F957FB0-ECFC-4A4E-9441-DA5FAB187C2C}" type="parTrans" cxnId="{BF163120-FC50-4C23-A556-87BB96F9F8AF}">
      <dgm:prSet/>
      <dgm:spPr/>
      <dgm:t>
        <a:bodyPr/>
        <a:lstStyle/>
        <a:p>
          <a:endParaRPr lang="en-US"/>
        </a:p>
      </dgm:t>
    </dgm:pt>
    <dgm:pt modelId="{3F7B8C1A-599C-48F1-84EC-860CA9DFF279}" type="sibTrans" cxnId="{BF163120-FC50-4C23-A556-87BB96F9F8AF}">
      <dgm:prSet/>
      <dgm:spPr/>
      <dgm:t>
        <a:bodyPr/>
        <a:lstStyle/>
        <a:p>
          <a:endParaRPr lang="en-US"/>
        </a:p>
      </dgm:t>
    </dgm:pt>
    <dgm:pt modelId="{C7AA1484-02BA-4639-8C4F-54B922710920}">
      <dgm:prSet/>
      <dgm:spPr/>
      <dgm:t>
        <a:bodyPr/>
        <a:lstStyle/>
        <a:p>
          <a:pPr marL="112713" lvl="1" indent="-112713" defTabSz="711200">
            <a:lnSpc>
              <a:spcPct val="90000"/>
            </a:lnSpc>
            <a:spcBef>
              <a:spcPct val="0"/>
            </a:spcBef>
            <a:spcAft>
              <a:spcPct val="20000"/>
            </a:spcAft>
            <a:buFont typeface="Arial" panose="020B0604020202020204" pitchFamily="34" charset="0"/>
            <a:buChar char="•"/>
          </a:pPr>
          <a:r>
            <a:rPr lang="en-US" dirty="0"/>
            <a:t>A federal judge has signaled that she will likely order Workday to face claims that it violated California law thousands of times by ​weeding out job applicants at many major companies for discriminatory reasons.</a:t>
          </a:r>
        </a:p>
      </dgm:t>
    </dgm:pt>
    <dgm:pt modelId="{6593AE09-9D2F-4619-ADDA-2593B4CC5BF0}" type="parTrans" cxnId="{BA38FFF5-3070-4F25-BFD4-D8F22665E04E}">
      <dgm:prSet/>
      <dgm:spPr/>
      <dgm:t>
        <a:bodyPr/>
        <a:lstStyle/>
        <a:p>
          <a:endParaRPr lang="en-US"/>
        </a:p>
      </dgm:t>
    </dgm:pt>
    <dgm:pt modelId="{5E99DC0B-76D4-46A8-8451-7987847D0699}" type="sibTrans" cxnId="{BA38FFF5-3070-4F25-BFD4-D8F22665E04E}">
      <dgm:prSet/>
      <dgm:spPr/>
      <dgm:t>
        <a:bodyPr/>
        <a:lstStyle/>
        <a:p>
          <a:endParaRPr lang="en-US"/>
        </a:p>
      </dgm:t>
    </dgm:pt>
    <dgm:pt modelId="{644A2648-7684-4849-9934-3BE15AF701D1}" type="pres">
      <dgm:prSet presAssocID="{2ED12854-65E1-488A-B441-9998931DB409}" presName="linear" presStyleCnt="0">
        <dgm:presLayoutVars>
          <dgm:animLvl val="lvl"/>
          <dgm:resizeHandles val="exact"/>
        </dgm:presLayoutVars>
      </dgm:prSet>
      <dgm:spPr/>
    </dgm:pt>
    <dgm:pt modelId="{4D5EFB09-9656-4E69-99A7-380D78FE4268}" type="pres">
      <dgm:prSet presAssocID="{A3F2898E-DC55-4D40-A4D7-35499899C6F6}" presName="parentText" presStyleLbl="node1" presStyleIdx="0" presStyleCnt="1">
        <dgm:presLayoutVars>
          <dgm:chMax val="0"/>
          <dgm:bulletEnabled val="1"/>
        </dgm:presLayoutVars>
      </dgm:prSet>
      <dgm:spPr/>
    </dgm:pt>
    <dgm:pt modelId="{5F59B3F7-C9AA-4AAB-8085-90ED3797B27C}" type="pres">
      <dgm:prSet presAssocID="{A3F2898E-DC55-4D40-A4D7-35499899C6F6}" presName="childText" presStyleLbl="revTx" presStyleIdx="0" presStyleCnt="1" custLinFactNeighborX="-3906" custLinFactNeighborY="11117">
        <dgm:presLayoutVars>
          <dgm:bulletEnabled val="1"/>
        </dgm:presLayoutVars>
      </dgm:prSet>
      <dgm:spPr/>
    </dgm:pt>
  </dgm:ptLst>
  <dgm:cxnLst>
    <dgm:cxn modelId="{35DB3203-5186-4FD6-A3EF-7DDE8C26F23D}" type="presOf" srcId="{5553A867-1517-42BE-96F7-858850239FDC}" destId="{5F59B3F7-C9AA-4AAB-8085-90ED3797B27C}" srcOrd="0" destOrd="1" presId="urn:microsoft.com/office/officeart/2005/8/layout/vList2"/>
    <dgm:cxn modelId="{E86DAF09-9CAA-4CA1-9BDC-15EEF07B706D}" type="presOf" srcId="{A3F2898E-DC55-4D40-A4D7-35499899C6F6}" destId="{4D5EFB09-9656-4E69-99A7-380D78FE4268}" srcOrd="0" destOrd="0" presId="urn:microsoft.com/office/officeart/2005/8/layout/vList2"/>
    <dgm:cxn modelId="{FB8DA110-A31C-4129-9094-C1D6C19CF8B1}" type="presOf" srcId="{62896A3F-F2E2-40CC-9ED0-F27878FAF39B}" destId="{5F59B3F7-C9AA-4AAB-8085-90ED3797B27C}" srcOrd="0" destOrd="0" presId="urn:microsoft.com/office/officeart/2005/8/layout/vList2"/>
    <dgm:cxn modelId="{BF163120-FC50-4C23-A556-87BB96F9F8AF}" srcId="{A3F2898E-DC55-4D40-A4D7-35499899C6F6}" destId="{7AEDA638-708D-4FC3-BB03-355214E362FB}" srcOrd="2" destOrd="0" parTransId="{8F957FB0-ECFC-4A4E-9441-DA5FAB187C2C}" sibTransId="{3F7B8C1A-599C-48F1-84EC-860CA9DFF279}"/>
    <dgm:cxn modelId="{671F9530-6AE9-438A-85C1-446C3C6E2453}" srcId="{A3F2898E-DC55-4D40-A4D7-35499899C6F6}" destId="{62896A3F-F2E2-40CC-9ED0-F27878FAF39B}" srcOrd="0" destOrd="0" parTransId="{4133B377-BB99-41B8-B553-9DF85A36F5A1}" sibTransId="{367BF94E-46EB-46D8-929E-47D463DFD559}"/>
    <dgm:cxn modelId="{7B6106D4-D537-40E1-A35D-D3752850F188}" srcId="{2ED12854-65E1-488A-B441-9998931DB409}" destId="{A3F2898E-DC55-4D40-A4D7-35499899C6F6}" srcOrd="0" destOrd="0" parTransId="{0E4D794A-B6FD-432B-8E96-7F8D98424430}" sibTransId="{AC6826EB-7D76-44CF-A93B-E1C8B9B59355}"/>
    <dgm:cxn modelId="{B155CDD7-EC8C-4EB7-863D-73D75693E079}" type="presOf" srcId="{C7AA1484-02BA-4639-8C4F-54B922710920}" destId="{5F59B3F7-C9AA-4AAB-8085-90ED3797B27C}" srcOrd="0" destOrd="3" presId="urn:microsoft.com/office/officeart/2005/8/layout/vList2"/>
    <dgm:cxn modelId="{41A446E7-2282-494D-AA70-9DD84B9C0499}" srcId="{A3F2898E-DC55-4D40-A4D7-35499899C6F6}" destId="{5553A867-1517-42BE-96F7-858850239FDC}" srcOrd="1" destOrd="0" parTransId="{BAF2B081-1AC0-46A6-AD01-4E742A8AA3D5}" sibTransId="{1421E0BD-6214-4B94-828A-A57A65567AF9}"/>
    <dgm:cxn modelId="{5983C8EB-F6ED-49A0-8731-56DEECDDE17A}" type="presOf" srcId="{7AEDA638-708D-4FC3-BB03-355214E362FB}" destId="{5F59B3F7-C9AA-4AAB-8085-90ED3797B27C}" srcOrd="0" destOrd="2" presId="urn:microsoft.com/office/officeart/2005/8/layout/vList2"/>
    <dgm:cxn modelId="{D1D0F0ED-D0C5-48F4-B7B0-6149EA945879}" type="presOf" srcId="{2ED12854-65E1-488A-B441-9998931DB409}" destId="{644A2648-7684-4849-9934-3BE15AF701D1}" srcOrd="0" destOrd="0" presId="urn:microsoft.com/office/officeart/2005/8/layout/vList2"/>
    <dgm:cxn modelId="{BA38FFF5-3070-4F25-BFD4-D8F22665E04E}" srcId="{A3F2898E-DC55-4D40-A4D7-35499899C6F6}" destId="{C7AA1484-02BA-4639-8C4F-54B922710920}" srcOrd="3" destOrd="0" parTransId="{6593AE09-9D2F-4619-ADDA-2593B4CC5BF0}" sibTransId="{5E99DC0B-76D4-46A8-8451-7987847D0699}"/>
    <dgm:cxn modelId="{C0BA2A9A-EF8C-4EEE-86AA-65EA3FE30686}" type="presParOf" srcId="{644A2648-7684-4849-9934-3BE15AF701D1}" destId="{4D5EFB09-9656-4E69-99A7-380D78FE4268}" srcOrd="0" destOrd="0" presId="urn:microsoft.com/office/officeart/2005/8/layout/vList2"/>
    <dgm:cxn modelId="{457F4B30-B64F-4E5C-B291-A750D1B7B99E}" type="presParOf" srcId="{644A2648-7684-4849-9934-3BE15AF701D1}" destId="{5F59B3F7-C9AA-4AAB-8085-90ED3797B27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4B710B-3165-4B1D-B0F0-D9C45C53C8E1}"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CC103306-02C8-4877-933A-49C7AD4DC965}">
      <dgm:prSet custT="1"/>
      <dgm:spPr/>
      <dgm:t>
        <a:bodyPr/>
        <a:lstStyle/>
        <a:p>
          <a:r>
            <a:rPr lang="en-US" sz="2000" dirty="0"/>
            <a:t>Using AI as part of employment decisions can encode or amplify bias, disparate treatment, disparate impact or lack of accommodation.</a:t>
          </a:r>
        </a:p>
      </dgm:t>
    </dgm:pt>
    <dgm:pt modelId="{EF95326F-1794-4334-8530-97379007CFA0}" type="parTrans" cxnId="{97B1A784-45E5-4BD0-AC68-2143F28FAC5A}">
      <dgm:prSet/>
      <dgm:spPr/>
      <dgm:t>
        <a:bodyPr/>
        <a:lstStyle/>
        <a:p>
          <a:endParaRPr lang="en-US"/>
        </a:p>
      </dgm:t>
    </dgm:pt>
    <dgm:pt modelId="{791423E0-5863-4CD9-BEE5-92BBF3023B43}" type="sibTrans" cxnId="{97B1A784-45E5-4BD0-AC68-2143F28FAC5A}">
      <dgm:prSet/>
      <dgm:spPr/>
      <dgm:t>
        <a:bodyPr/>
        <a:lstStyle/>
        <a:p>
          <a:endParaRPr lang="en-US"/>
        </a:p>
      </dgm:t>
    </dgm:pt>
    <dgm:pt modelId="{712626B6-FF08-4E61-9F0F-EDD1B5DC0A17}">
      <dgm:prSet/>
      <dgm:spPr/>
      <dgm:t>
        <a:bodyPr/>
        <a:lstStyle/>
        <a:p>
          <a:r>
            <a:rPr lang="en-US" dirty="0"/>
            <a:t>“Black box problem.”  The Uniform Guidelines on Employee Selection Procedures (UGESP) are a set of federal regulations codified </a:t>
          </a:r>
          <a:r>
            <a:rPr lang="en-US" u="none" dirty="0"/>
            <a:t>at </a:t>
          </a:r>
          <a:r>
            <a:rPr lang="en-US" u="none"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29 CFR Part 1607</a:t>
          </a:r>
          <a:r>
            <a:rPr lang="en-US" u="none" dirty="0">
              <a:solidFill>
                <a:schemeClr val="bg1"/>
              </a:solidFill>
            </a:rPr>
            <a:t>.</a:t>
          </a:r>
          <a:r>
            <a:rPr lang="en-US" u="none" dirty="0"/>
            <a:t> </a:t>
          </a:r>
        </a:p>
      </dgm:t>
    </dgm:pt>
    <dgm:pt modelId="{946E2EA9-0E5F-47EC-A09E-50D38DD8762D}" type="parTrans" cxnId="{619CD3CD-22FB-4543-AAEC-958C21154ACF}">
      <dgm:prSet/>
      <dgm:spPr/>
      <dgm:t>
        <a:bodyPr/>
        <a:lstStyle/>
        <a:p>
          <a:endParaRPr lang="en-US"/>
        </a:p>
      </dgm:t>
    </dgm:pt>
    <dgm:pt modelId="{8108EE0C-40A5-40CA-80B9-B7C2F4D2C0C4}" type="sibTrans" cxnId="{619CD3CD-22FB-4543-AAEC-958C21154ACF}">
      <dgm:prSet/>
      <dgm:spPr/>
      <dgm:t>
        <a:bodyPr/>
        <a:lstStyle/>
        <a:p>
          <a:endParaRPr lang="en-US"/>
        </a:p>
      </dgm:t>
    </dgm:pt>
    <dgm:pt modelId="{D7F85465-32CE-4354-B1E0-21D20FDC5F4C}">
      <dgm:prSet/>
      <dgm:spPr/>
      <dgm:t>
        <a:bodyPr/>
        <a:lstStyle/>
        <a:p>
          <a:r>
            <a:rPr lang="en-US" dirty="0"/>
            <a:t>UGESP regulations provide a legally binding framework for employers to ensure their hiring, promotion, and termination procedures are valid, job-related, and free from unlawful discrimination.  If employers cannot state specifically how an AI tool functions and document such performance, the employer risks violating UGESP.</a:t>
          </a:r>
        </a:p>
      </dgm:t>
    </dgm:pt>
    <dgm:pt modelId="{895A0345-B646-4829-8C85-71DD12948BE4}" type="parTrans" cxnId="{5CC87723-4E06-4E16-A3D5-9ACD2F361B5A}">
      <dgm:prSet/>
      <dgm:spPr/>
      <dgm:t>
        <a:bodyPr/>
        <a:lstStyle/>
        <a:p>
          <a:endParaRPr lang="en-US"/>
        </a:p>
      </dgm:t>
    </dgm:pt>
    <dgm:pt modelId="{2281943C-83CF-4D5F-91AB-F65A674B9229}" type="sibTrans" cxnId="{5CC87723-4E06-4E16-A3D5-9ACD2F361B5A}">
      <dgm:prSet/>
      <dgm:spPr/>
      <dgm:t>
        <a:bodyPr/>
        <a:lstStyle/>
        <a:p>
          <a:endParaRPr lang="en-US"/>
        </a:p>
      </dgm:t>
    </dgm:pt>
    <dgm:pt modelId="{81B1C60A-9DD0-4170-8906-FCEB516D7677}" type="pres">
      <dgm:prSet presAssocID="{2C4B710B-3165-4B1D-B0F0-D9C45C53C8E1}" presName="Name0" presStyleCnt="0">
        <dgm:presLayoutVars>
          <dgm:dir/>
          <dgm:resizeHandles val="exact"/>
        </dgm:presLayoutVars>
      </dgm:prSet>
      <dgm:spPr/>
    </dgm:pt>
    <dgm:pt modelId="{E66355CE-0ED5-4345-B370-E13A081C4887}" type="pres">
      <dgm:prSet presAssocID="{CC103306-02C8-4877-933A-49C7AD4DC965}" presName="node" presStyleLbl="node1" presStyleIdx="0" presStyleCnt="3">
        <dgm:presLayoutVars>
          <dgm:bulletEnabled val="1"/>
        </dgm:presLayoutVars>
      </dgm:prSet>
      <dgm:spPr/>
    </dgm:pt>
    <dgm:pt modelId="{4152BAB0-5C65-4759-8B08-A5917A238269}" type="pres">
      <dgm:prSet presAssocID="{791423E0-5863-4CD9-BEE5-92BBF3023B43}" presName="sibTrans" presStyleLbl="sibTrans2D1" presStyleIdx="0" presStyleCnt="2"/>
      <dgm:spPr/>
    </dgm:pt>
    <dgm:pt modelId="{35AC0AF6-64FA-4AD0-B0A8-D6F2748CA746}" type="pres">
      <dgm:prSet presAssocID="{791423E0-5863-4CD9-BEE5-92BBF3023B43}" presName="connectorText" presStyleLbl="sibTrans2D1" presStyleIdx="0" presStyleCnt="2"/>
      <dgm:spPr/>
    </dgm:pt>
    <dgm:pt modelId="{E2C9BAC8-BECB-43DA-8281-E80DE0181A3F}" type="pres">
      <dgm:prSet presAssocID="{712626B6-FF08-4E61-9F0F-EDD1B5DC0A17}" presName="node" presStyleLbl="node1" presStyleIdx="1" presStyleCnt="3">
        <dgm:presLayoutVars>
          <dgm:bulletEnabled val="1"/>
        </dgm:presLayoutVars>
      </dgm:prSet>
      <dgm:spPr/>
    </dgm:pt>
    <dgm:pt modelId="{5861D302-ED5E-4CDE-8416-3F865AD7544A}" type="pres">
      <dgm:prSet presAssocID="{8108EE0C-40A5-40CA-80B9-B7C2F4D2C0C4}" presName="sibTrans" presStyleLbl="sibTrans2D1" presStyleIdx="1" presStyleCnt="2"/>
      <dgm:spPr/>
    </dgm:pt>
    <dgm:pt modelId="{A35ADA74-05DB-4369-B3FC-A1B34645F2F7}" type="pres">
      <dgm:prSet presAssocID="{8108EE0C-40A5-40CA-80B9-B7C2F4D2C0C4}" presName="connectorText" presStyleLbl="sibTrans2D1" presStyleIdx="1" presStyleCnt="2"/>
      <dgm:spPr/>
    </dgm:pt>
    <dgm:pt modelId="{408F2C0E-1FF3-4DE0-90FD-12F59BB5D909}" type="pres">
      <dgm:prSet presAssocID="{D7F85465-32CE-4354-B1E0-21D20FDC5F4C}" presName="node" presStyleLbl="node1" presStyleIdx="2" presStyleCnt="3">
        <dgm:presLayoutVars>
          <dgm:bulletEnabled val="1"/>
        </dgm:presLayoutVars>
      </dgm:prSet>
      <dgm:spPr/>
    </dgm:pt>
  </dgm:ptLst>
  <dgm:cxnLst>
    <dgm:cxn modelId="{5D47BE0B-E1B3-47E7-A7C0-056C9ED7342E}" type="presOf" srcId="{791423E0-5863-4CD9-BEE5-92BBF3023B43}" destId="{35AC0AF6-64FA-4AD0-B0A8-D6F2748CA746}" srcOrd="1" destOrd="0" presId="urn:microsoft.com/office/officeart/2005/8/layout/process1"/>
    <dgm:cxn modelId="{5CC87723-4E06-4E16-A3D5-9ACD2F361B5A}" srcId="{2C4B710B-3165-4B1D-B0F0-D9C45C53C8E1}" destId="{D7F85465-32CE-4354-B1E0-21D20FDC5F4C}" srcOrd="2" destOrd="0" parTransId="{895A0345-B646-4829-8C85-71DD12948BE4}" sibTransId="{2281943C-83CF-4D5F-91AB-F65A674B9229}"/>
    <dgm:cxn modelId="{DF34B26C-8ACB-46F9-8178-99D6F78D4429}" type="presOf" srcId="{CC103306-02C8-4877-933A-49C7AD4DC965}" destId="{E66355CE-0ED5-4345-B370-E13A081C4887}" srcOrd="0" destOrd="0" presId="urn:microsoft.com/office/officeart/2005/8/layout/process1"/>
    <dgm:cxn modelId="{CF6DDD52-5E25-46D2-B0EE-BE4974D9916A}" type="presOf" srcId="{8108EE0C-40A5-40CA-80B9-B7C2F4D2C0C4}" destId="{A35ADA74-05DB-4369-B3FC-A1B34645F2F7}" srcOrd="1" destOrd="0" presId="urn:microsoft.com/office/officeart/2005/8/layout/process1"/>
    <dgm:cxn modelId="{64C01856-28D5-49C2-8D1C-12FD8AD0AD30}" type="presOf" srcId="{2C4B710B-3165-4B1D-B0F0-D9C45C53C8E1}" destId="{81B1C60A-9DD0-4170-8906-FCEB516D7677}" srcOrd="0" destOrd="0" presId="urn:microsoft.com/office/officeart/2005/8/layout/process1"/>
    <dgm:cxn modelId="{97B1A784-45E5-4BD0-AC68-2143F28FAC5A}" srcId="{2C4B710B-3165-4B1D-B0F0-D9C45C53C8E1}" destId="{CC103306-02C8-4877-933A-49C7AD4DC965}" srcOrd="0" destOrd="0" parTransId="{EF95326F-1794-4334-8530-97379007CFA0}" sibTransId="{791423E0-5863-4CD9-BEE5-92BBF3023B43}"/>
    <dgm:cxn modelId="{7428F998-584E-41E0-97E0-C9397ECF98FF}" type="presOf" srcId="{791423E0-5863-4CD9-BEE5-92BBF3023B43}" destId="{4152BAB0-5C65-4759-8B08-A5917A238269}" srcOrd="0" destOrd="0" presId="urn:microsoft.com/office/officeart/2005/8/layout/process1"/>
    <dgm:cxn modelId="{49E91899-F8ED-4561-B863-A17ABB90CC14}" type="presOf" srcId="{8108EE0C-40A5-40CA-80B9-B7C2F4D2C0C4}" destId="{5861D302-ED5E-4CDE-8416-3F865AD7544A}" srcOrd="0" destOrd="0" presId="urn:microsoft.com/office/officeart/2005/8/layout/process1"/>
    <dgm:cxn modelId="{320396A1-2483-46FC-98FA-69CBF4EA86F8}" type="presOf" srcId="{712626B6-FF08-4E61-9F0F-EDD1B5DC0A17}" destId="{E2C9BAC8-BECB-43DA-8281-E80DE0181A3F}" srcOrd="0" destOrd="0" presId="urn:microsoft.com/office/officeart/2005/8/layout/process1"/>
    <dgm:cxn modelId="{619CD3CD-22FB-4543-AAEC-958C21154ACF}" srcId="{2C4B710B-3165-4B1D-B0F0-D9C45C53C8E1}" destId="{712626B6-FF08-4E61-9F0F-EDD1B5DC0A17}" srcOrd="1" destOrd="0" parTransId="{946E2EA9-0E5F-47EC-A09E-50D38DD8762D}" sibTransId="{8108EE0C-40A5-40CA-80B9-B7C2F4D2C0C4}"/>
    <dgm:cxn modelId="{C4BF4CE2-7BED-44B4-B03F-3B2539C04398}" type="presOf" srcId="{D7F85465-32CE-4354-B1E0-21D20FDC5F4C}" destId="{408F2C0E-1FF3-4DE0-90FD-12F59BB5D909}" srcOrd="0" destOrd="0" presId="urn:microsoft.com/office/officeart/2005/8/layout/process1"/>
    <dgm:cxn modelId="{5909ED75-E956-4BE2-891A-E9C4E12046DE}" type="presParOf" srcId="{81B1C60A-9DD0-4170-8906-FCEB516D7677}" destId="{E66355CE-0ED5-4345-B370-E13A081C4887}" srcOrd="0" destOrd="0" presId="urn:microsoft.com/office/officeart/2005/8/layout/process1"/>
    <dgm:cxn modelId="{F0490D84-9144-4AB7-94D4-0BF0D9A671DF}" type="presParOf" srcId="{81B1C60A-9DD0-4170-8906-FCEB516D7677}" destId="{4152BAB0-5C65-4759-8B08-A5917A238269}" srcOrd="1" destOrd="0" presId="urn:microsoft.com/office/officeart/2005/8/layout/process1"/>
    <dgm:cxn modelId="{38FDC44D-06E7-42CE-8394-C3F3A47B85D4}" type="presParOf" srcId="{4152BAB0-5C65-4759-8B08-A5917A238269}" destId="{35AC0AF6-64FA-4AD0-B0A8-D6F2748CA746}" srcOrd="0" destOrd="0" presId="urn:microsoft.com/office/officeart/2005/8/layout/process1"/>
    <dgm:cxn modelId="{9C25461E-65ED-46A7-964A-DBF8151BDB8A}" type="presParOf" srcId="{81B1C60A-9DD0-4170-8906-FCEB516D7677}" destId="{E2C9BAC8-BECB-43DA-8281-E80DE0181A3F}" srcOrd="2" destOrd="0" presId="urn:microsoft.com/office/officeart/2005/8/layout/process1"/>
    <dgm:cxn modelId="{8BAA9B99-A100-4976-B1CF-060EDD81DC4E}" type="presParOf" srcId="{81B1C60A-9DD0-4170-8906-FCEB516D7677}" destId="{5861D302-ED5E-4CDE-8416-3F865AD7544A}" srcOrd="3" destOrd="0" presId="urn:microsoft.com/office/officeart/2005/8/layout/process1"/>
    <dgm:cxn modelId="{73558388-D20F-4E17-8417-EE3AAACC7557}" type="presParOf" srcId="{5861D302-ED5E-4CDE-8416-3F865AD7544A}" destId="{A35ADA74-05DB-4369-B3FC-A1B34645F2F7}" srcOrd="0" destOrd="0" presId="urn:microsoft.com/office/officeart/2005/8/layout/process1"/>
    <dgm:cxn modelId="{4B2D191D-F91E-4585-BE5E-A507E5F85973}" type="presParOf" srcId="{81B1C60A-9DD0-4170-8906-FCEB516D7677}" destId="{408F2C0E-1FF3-4DE0-90FD-12F59BB5D909}"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D3FA533-E4A5-41A5-AB11-58B8690C419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2D9682F-7BF7-4BAF-8557-99ED00B4950B}">
      <dgm:prSet/>
      <dgm:spPr/>
      <dgm:t>
        <a:bodyPr/>
        <a:lstStyle/>
        <a:p>
          <a:r>
            <a:rPr lang="en-US"/>
            <a:t>Fair Labor Standards Act 29 USCA § 201 governs wage and hour obligations and continues to apply when employers use AI to manage employee time and productivity during knowledge transition periods. </a:t>
          </a:r>
        </a:p>
      </dgm:t>
    </dgm:pt>
    <dgm:pt modelId="{3B7863C5-56DE-48B5-8809-7B8028FED56D}" type="parTrans" cxnId="{E8E3B574-9A84-40E6-9707-20E896879CFF}">
      <dgm:prSet/>
      <dgm:spPr/>
      <dgm:t>
        <a:bodyPr/>
        <a:lstStyle/>
        <a:p>
          <a:endParaRPr lang="en-US"/>
        </a:p>
      </dgm:t>
    </dgm:pt>
    <dgm:pt modelId="{72FD75CD-9255-4FF5-A64E-ED87C618651E}" type="sibTrans" cxnId="{E8E3B574-9A84-40E6-9707-20E896879CFF}">
      <dgm:prSet/>
      <dgm:spPr/>
      <dgm:t>
        <a:bodyPr/>
        <a:lstStyle/>
        <a:p>
          <a:endParaRPr lang="en-US"/>
        </a:p>
      </dgm:t>
    </dgm:pt>
    <dgm:pt modelId="{52BA5229-43DD-4464-BAD0-1C5B667CFD92}">
      <dgm:prSet/>
      <dgm:spPr/>
      <dgm:t>
        <a:bodyPr/>
        <a:lstStyle/>
        <a:p>
          <a:r>
            <a:rPr lang="en-US"/>
            <a:t>The Department of Labor issued Field Assistance Bulletin No. 2024-1 on AI and automated systems in the workplace, emphasizing that employers are not relieved of FLSA compliance obligations simply because they use AI tools—and that human oversight remains critical. </a:t>
          </a:r>
        </a:p>
      </dgm:t>
    </dgm:pt>
    <dgm:pt modelId="{126EB096-D1A1-4550-9C38-17A1FFBC5CC7}" type="parTrans" cxnId="{5DD2D145-CF8E-4BD9-A136-C9E738C58586}">
      <dgm:prSet/>
      <dgm:spPr/>
      <dgm:t>
        <a:bodyPr/>
        <a:lstStyle/>
        <a:p>
          <a:endParaRPr lang="en-US"/>
        </a:p>
      </dgm:t>
    </dgm:pt>
    <dgm:pt modelId="{44E41E50-DFDD-43B1-B8BF-BB64EFA6A458}" type="sibTrans" cxnId="{5DD2D145-CF8E-4BD9-A136-C9E738C58586}">
      <dgm:prSet/>
      <dgm:spPr/>
      <dgm:t>
        <a:bodyPr/>
        <a:lstStyle/>
        <a:p>
          <a:endParaRPr lang="en-US"/>
        </a:p>
      </dgm:t>
    </dgm:pt>
    <dgm:pt modelId="{9093C48F-D168-4474-A9D8-797E2BC0F3A2}">
      <dgm:prSet/>
      <dgm:spPr/>
      <dgm:t>
        <a:bodyPr/>
        <a:lstStyle/>
        <a:p>
          <a:r>
            <a:rPr lang="en-US"/>
            <a:t>Although this guidance has since been officially withdrawn under the Trump administration following revocation of the underlying Executive Order, the FLSA's core requirements remain applicable. </a:t>
          </a:r>
        </a:p>
      </dgm:t>
    </dgm:pt>
    <dgm:pt modelId="{E602E830-5598-4127-A54B-260AAB8CE9FF}" type="parTrans" cxnId="{37B11944-E485-44BC-BBF6-5CBB7D4A6E49}">
      <dgm:prSet/>
      <dgm:spPr/>
      <dgm:t>
        <a:bodyPr/>
        <a:lstStyle/>
        <a:p>
          <a:endParaRPr lang="en-US"/>
        </a:p>
      </dgm:t>
    </dgm:pt>
    <dgm:pt modelId="{7DB56AFC-5BCC-4396-8DA4-A361F01FE1BC}" type="sibTrans" cxnId="{37B11944-E485-44BC-BBF6-5CBB7D4A6E49}">
      <dgm:prSet/>
      <dgm:spPr/>
      <dgm:t>
        <a:bodyPr/>
        <a:lstStyle/>
        <a:p>
          <a:endParaRPr lang="en-US"/>
        </a:p>
      </dgm:t>
    </dgm:pt>
    <dgm:pt modelId="{B5471437-F1E2-45D1-BC4D-9C6B2C54D617}" type="pres">
      <dgm:prSet presAssocID="{BD3FA533-E4A5-41A5-AB11-58B8690C419A}" presName="root" presStyleCnt="0">
        <dgm:presLayoutVars>
          <dgm:dir/>
          <dgm:resizeHandles val="exact"/>
        </dgm:presLayoutVars>
      </dgm:prSet>
      <dgm:spPr/>
    </dgm:pt>
    <dgm:pt modelId="{D20F1FC5-F9E9-4907-B7A6-7CC98BC56669}" type="pres">
      <dgm:prSet presAssocID="{C2D9682F-7BF7-4BAF-8557-99ED00B4950B}" presName="compNode" presStyleCnt="0"/>
      <dgm:spPr/>
    </dgm:pt>
    <dgm:pt modelId="{F408132D-A0EE-4D8E-A5CD-6865E321A5EB}" type="pres">
      <dgm:prSet presAssocID="{C2D9682F-7BF7-4BAF-8557-99ED00B4950B}" presName="bgRect" presStyleLbl="bgShp" presStyleIdx="0" presStyleCnt="3"/>
      <dgm:spPr/>
    </dgm:pt>
    <dgm:pt modelId="{9402037D-C334-4A77-9303-C40AD7A7B04A}" type="pres">
      <dgm:prSet presAssocID="{C2D9682F-7BF7-4BAF-8557-99ED00B4950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647C8E4D-C428-4288-BC81-2B97533E5FBD}" type="pres">
      <dgm:prSet presAssocID="{C2D9682F-7BF7-4BAF-8557-99ED00B4950B}" presName="spaceRect" presStyleCnt="0"/>
      <dgm:spPr/>
    </dgm:pt>
    <dgm:pt modelId="{4B794727-D359-4EFA-AC59-6F49AED892D7}" type="pres">
      <dgm:prSet presAssocID="{C2D9682F-7BF7-4BAF-8557-99ED00B4950B}" presName="parTx" presStyleLbl="revTx" presStyleIdx="0" presStyleCnt="3">
        <dgm:presLayoutVars>
          <dgm:chMax val="0"/>
          <dgm:chPref val="0"/>
        </dgm:presLayoutVars>
      </dgm:prSet>
      <dgm:spPr/>
    </dgm:pt>
    <dgm:pt modelId="{24DAB71A-1350-4160-B585-6E6F5CC34C24}" type="pres">
      <dgm:prSet presAssocID="{72FD75CD-9255-4FF5-A64E-ED87C618651E}" presName="sibTrans" presStyleCnt="0"/>
      <dgm:spPr/>
    </dgm:pt>
    <dgm:pt modelId="{0C7FD08F-4041-4C0D-8846-03B5CDF56E53}" type="pres">
      <dgm:prSet presAssocID="{52BA5229-43DD-4464-BAD0-1C5B667CFD92}" presName="compNode" presStyleCnt="0"/>
      <dgm:spPr/>
    </dgm:pt>
    <dgm:pt modelId="{95B15F72-D5E3-40DA-831C-9313BE4C4A0F}" type="pres">
      <dgm:prSet presAssocID="{52BA5229-43DD-4464-BAD0-1C5B667CFD92}" presName="bgRect" presStyleLbl="bgShp" presStyleIdx="1" presStyleCnt="3"/>
      <dgm:spPr/>
    </dgm:pt>
    <dgm:pt modelId="{9692A1EE-27E8-4D2F-A893-944F2F356E40}" type="pres">
      <dgm:prSet presAssocID="{52BA5229-43DD-4464-BAD0-1C5B667CFD92}"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lder"/>
        </a:ext>
      </dgm:extLst>
    </dgm:pt>
    <dgm:pt modelId="{E20D3926-2A1B-4249-8350-5225B0FC7AC7}" type="pres">
      <dgm:prSet presAssocID="{52BA5229-43DD-4464-BAD0-1C5B667CFD92}" presName="spaceRect" presStyleCnt="0"/>
      <dgm:spPr/>
    </dgm:pt>
    <dgm:pt modelId="{006B7E9A-04CD-49C7-B5CA-D4C0D41E9674}" type="pres">
      <dgm:prSet presAssocID="{52BA5229-43DD-4464-BAD0-1C5B667CFD92}" presName="parTx" presStyleLbl="revTx" presStyleIdx="1" presStyleCnt="3">
        <dgm:presLayoutVars>
          <dgm:chMax val="0"/>
          <dgm:chPref val="0"/>
        </dgm:presLayoutVars>
      </dgm:prSet>
      <dgm:spPr/>
    </dgm:pt>
    <dgm:pt modelId="{AF402205-1E91-4190-B251-096B1C62688F}" type="pres">
      <dgm:prSet presAssocID="{44E41E50-DFDD-43B1-B8BF-BB64EFA6A458}" presName="sibTrans" presStyleCnt="0"/>
      <dgm:spPr/>
    </dgm:pt>
    <dgm:pt modelId="{FFB211FE-ABCE-469C-BB8A-CAC0058EB62D}" type="pres">
      <dgm:prSet presAssocID="{9093C48F-D168-4474-A9D8-797E2BC0F3A2}" presName="compNode" presStyleCnt="0"/>
      <dgm:spPr/>
    </dgm:pt>
    <dgm:pt modelId="{37EF0F40-0B16-4B68-9FDD-2560F72AAF7D}" type="pres">
      <dgm:prSet presAssocID="{9093C48F-D168-4474-A9D8-797E2BC0F3A2}" presName="bgRect" presStyleLbl="bgShp" presStyleIdx="2" presStyleCnt="3"/>
      <dgm:spPr/>
    </dgm:pt>
    <dgm:pt modelId="{43DB866F-6D51-43D5-81BD-62F211837824}" type="pres">
      <dgm:prSet presAssocID="{9093C48F-D168-4474-A9D8-797E2BC0F3A2}"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Gavel"/>
        </a:ext>
      </dgm:extLst>
    </dgm:pt>
    <dgm:pt modelId="{E4735FF5-10DA-4433-BDD6-318C5B231F9C}" type="pres">
      <dgm:prSet presAssocID="{9093C48F-D168-4474-A9D8-797E2BC0F3A2}" presName="spaceRect" presStyleCnt="0"/>
      <dgm:spPr/>
    </dgm:pt>
    <dgm:pt modelId="{6071E496-3FD8-4DDD-8197-7001C75A3A3A}" type="pres">
      <dgm:prSet presAssocID="{9093C48F-D168-4474-A9D8-797E2BC0F3A2}" presName="parTx" presStyleLbl="revTx" presStyleIdx="2" presStyleCnt="3">
        <dgm:presLayoutVars>
          <dgm:chMax val="0"/>
          <dgm:chPref val="0"/>
        </dgm:presLayoutVars>
      </dgm:prSet>
      <dgm:spPr/>
    </dgm:pt>
  </dgm:ptLst>
  <dgm:cxnLst>
    <dgm:cxn modelId="{B332912A-74A0-449F-831B-2B0251D46E4B}" type="presOf" srcId="{52BA5229-43DD-4464-BAD0-1C5B667CFD92}" destId="{006B7E9A-04CD-49C7-B5CA-D4C0D41E9674}" srcOrd="0" destOrd="0" presId="urn:microsoft.com/office/officeart/2018/2/layout/IconVerticalSolidList"/>
    <dgm:cxn modelId="{A100DD40-A351-4251-A817-B290EA8432D3}" type="presOf" srcId="{BD3FA533-E4A5-41A5-AB11-58B8690C419A}" destId="{B5471437-F1E2-45D1-BC4D-9C6B2C54D617}" srcOrd="0" destOrd="0" presId="urn:microsoft.com/office/officeart/2018/2/layout/IconVerticalSolidList"/>
    <dgm:cxn modelId="{BF081164-4EDA-40A5-97E9-2DD474E38AC7}" type="presOf" srcId="{C2D9682F-7BF7-4BAF-8557-99ED00B4950B}" destId="{4B794727-D359-4EFA-AC59-6F49AED892D7}" srcOrd="0" destOrd="0" presId="urn:microsoft.com/office/officeart/2018/2/layout/IconVerticalSolidList"/>
    <dgm:cxn modelId="{37B11944-E485-44BC-BBF6-5CBB7D4A6E49}" srcId="{BD3FA533-E4A5-41A5-AB11-58B8690C419A}" destId="{9093C48F-D168-4474-A9D8-797E2BC0F3A2}" srcOrd="2" destOrd="0" parTransId="{E602E830-5598-4127-A54B-260AAB8CE9FF}" sibTransId="{7DB56AFC-5BCC-4396-8DA4-A361F01FE1BC}"/>
    <dgm:cxn modelId="{5DD2D145-CF8E-4BD9-A136-C9E738C58586}" srcId="{BD3FA533-E4A5-41A5-AB11-58B8690C419A}" destId="{52BA5229-43DD-4464-BAD0-1C5B667CFD92}" srcOrd="1" destOrd="0" parTransId="{126EB096-D1A1-4550-9C38-17A1FFBC5CC7}" sibTransId="{44E41E50-DFDD-43B1-B8BF-BB64EFA6A458}"/>
    <dgm:cxn modelId="{E8E3B574-9A84-40E6-9707-20E896879CFF}" srcId="{BD3FA533-E4A5-41A5-AB11-58B8690C419A}" destId="{C2D9682F-7BF7-4BAF-8557-99ED00B4950B}" srcOrd="0" destOrd="0" parTransId="{3B7863C5-56DE-48B5-8809-7B8028FED56D}" sibTransId="{72FD75CD-9255-4FF5-A64E-ED87C618651E}"/>
    <dgm:cxn modelId="{409204FE-FDFD-40C7-9757-9A68484AE133}" type="presOf" srcId="{9093C48F-D168-4474-A9D8-797E2BC0F3A2}" destId="{6071E496-3FD8-4DDD-8197-7001C75A3A3A}" srcOrd="0" destOrd="0" presId="urn:microsoft.com/office/officeart/2018/2/layout/IconVerticalSolidList"/>
    <dgm:cxn modelId="{DF94C2A5-DDF7-4DA2-85D0-D62288093E47}" type="presParOf" srcId="{B5471437-F1E2-45D1-BC4D-9C6B2C54D617}" destId="{D20F1FC5-F9E9-4907-B7A6-7CC98BC56669}" srcOrd="0" destOrd="0" presId="urn:microsoft.com/office/officeart/2018/2/layout/IconVerticalSolidList"/>
    <dgm:cxn modelId="{B84B70D8-7471-4280-99A1-85699BA1925B}" type="presParOf" srcId="{D20F1FC5-F9E9-4907-B7A6-7CC98BC56669}" destId="{F408132D-A0EE-4D8E-A5CD-6865E321A5EB}" srcOrd="0" destOrd="0" presId="urn:microsoft.com/office/officeart/2018/2/layout/IconVerticalSolidList"/>
    <dgm:cxn modelId="{4E11EDA8-2AE5-405D-96C5-FB67208E4B08}" type="presParOf" srcId="{D20F1FC5-F9E9-4907-B7A6-7CC98BC56669}" destId="{9402037D-C334-4A77-9303-C40AD7A7B04A}" srcOrd="1" destOrd="0" presId="urn:microsoft.com/office/officeart/2018/2/layout/IconVerticalSolidList"/>
    <dgm:cxn modelId="{7E176999-920B-453A-8D01-1F3D4D6DF111}" type="presParOf" srcId="{D20F1FC5-F9E9-4907-B7A6-7CC98BC56669}" destId="{647C8E4D-C428-4288-BC81-2B97533E5FBD}" srcOrd="2" destOrd="0" presId="urn:microsoft.com/office/officeart/2018/2/layout/IconVerticalSolidList"/>
    <dgm:cxn modelId="{DD6F2284-45DE-4F00-ABA1-2FCF66E81B04}" type="presParOf" srcId="{D20F1FC5-F9E9-4907-B7A6-7CC98BC56669}" destId="{4B794727-D359-4EFA-AC59-6F49AED892D7}" srcOrd="3" destOrd="0" presId="urn:microsoft.com/office/officeart/2018/2/layout/IconVerticalSolidList"/>
    <dgm:cxn modelId="{F2199913-BB6A-4007-AE04-FCCA662EB6F1}" type="presParOf" srcId="{B5471437-F1E2-45D1-BC4D-9C6B2C54D617}" destId="{24DAB71A-1350-4160-B585-6E6F5CC34C24}" srcOrd="1" destOrd="0" presId="urn:microsoft.com/office/officeart/2018/2/layout/IconVerticalSolidList"/>
    <dgm:cxn modelId="{B59A6D56-D246-4308-91EE-EB4248A1E14D}" type="presParOf" srcId="{B5471437-F1E2-45D1-BC4D-9C6B2C54D617}" destId="{0C7FD08F-4041-4C0D-8846-03B5CDF56E53}" srcOrd="2" destOrd="0" presId="urn:microsoft.com/office/officeart/2018/2/layout/IconVerticalSolidList"/>
    <dgm:cxn modelId="{E27FD987-20AE-429F-9286-433157D2DAF7}" type="presParOf" srcId="{0C7FD08F-4041-4C0D-8846-03B5CDF56E53}" destId="{95B15F72-D5E3-40DA-831C-9313BE4C4A0F}" srcOrd="0" destOrd="0" presId="urn:microsoft.com/office/officeart/2018/2/layout/IconVerticalSolidList"/>
    <dgm:cxn modelId="{4360876E-6DE9-41FC-B9AF-1D7433318ABE}" type="presParOf" srcId="{0C7FD08F-4041-4C0D-8846-03B5CDF56E53}" destId="{9692A1EE-27E8-4D2F-A893-944F2F356E40}" srcOrd="1" destOrd="0" presId="urn:microsoft.com/office/officeart/2018/2/layout/IconVerticalSolidList"/>
    <dgm:cxn modelId="{9958E581-CEF2-4655-B0ED-3D267682E331}" type="presParOf" srcId="{0C7FD08F-4041-4C0D-8846-03B5CDF56E53}" destId="{E20D3926-2A1B-4249-8350-5225B0FC7AC7}" srcOrd="2" destOrd="0" presId="urn:microsoft.com/office/officeart/2018/2/layout/IconVerticalSolidList"/>
    <dgm:cxn modelId="{5049FF3C-011A-4397-A022-A023B91FE3ED}" type="presParOf" srcId="{0C7FD08F-4041-4C0D-8846-03B5CDF56E53}" destId="{006B7E9A-04CD-49C7-B5CA-D4C0D41E9674}" srcOrd="3" destOrd="0" presId="urn:microsoft.com/office/officeart/2018/2/layout/IconVerticalSolidList"/>
    <dgm:cxn modelId="{812BC995-F781-44B6-A10F-1F6DD040502E}" type="presParOf" srcId="{B5471437-F1E2-45D1-BC4D-9C6B2C54D617}" destId="{AF402205-1E91-4190-B251-096B1C62688F}" srcOrd="3" destOrd="0" presId="urn:microsoft.com/office/officeart/2018/2/layout/IconVerticalSolidList"/>
    <dgm:cxn modelId="{C17539C8-A320-4539-AD05-12C109A9D4F2}" type="presParOf" srcId="{B5471437-F1E2-45D1-BC4D-9C6B2C54D617}" destId="{FFB211FE-ABCE-469C-BB8A-CAC0058EB62D}" srcOrd="4" destOrd="0" presId="urn:microsoft.com/office/officeart/2018/2/layout/IconVerticalSolidList"/>
    <dgm:cxn modelId="{4ED3A22A-2486-4E35-9A4A-943FE4AA2CFE}" type="presParOf" srcId="{FFB211FE-ABCE-469C-BB8A-CAC0058EB62D}" destId="{37EF0F40-0B16-4B68-9FDD-2560F72AAF7D}" srcOrd="0" destOrd="0" presId="urn:microsoft.com/office/officeart/2018/2/layout/IconVerticalSolidList"/>
    <dgm:cxn modelId="{8D14EA34-AEA8-41AE-96A5-ABB8C240B374}" type="presParOf" srcId="{FFB211FE-ABCE-469C-BB8A-CAC0058EB62D}" destId="{43DB866F-6D51-43D5-81BD-62F211837824}" srcOrd="1" destOrd="0" presId="urn:microsoft.com/office/officeart/2018/2/layout/IconVerticalSolidList"/>
    <dgm:cxn modelId="{2F9A81A8-75E8-4D83-A5C4-A72C6069E8AD}" type="presParOf" srcId="{FFB211FE-ABCE-469C-BB8A-CAC0058EB62D}" destId="{E4735FF5-10DA-4433-BDD6-318C5B231F9C}" srcOrd="2" destOrd="0" presId="urn:microsoft.com/office/officeart/2018/2/layout/IconVerticalSolidList"/>
    <dgm:cxn modelId="{E5620C0A-52F1-43DA-A34D-88BA24683628}" type="presParOf" srcId="{FFB211FE-ABCE-469C-BB8A-CAC0058EB62D}" destId="{6071E496-3FD8-4DDD-8197-7001C75A3A3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C54D8B7-176A-4F2F-9135-C87BFF35BC2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A43BA07-497A-4626-B682-7EBB1119FA68}">
      <dgm:prSet/>
      <dgm:spPr/>
      <dgm:t>
        <a:bodyPr/>
        <a:lstStyle/>
        <a:p>
          <a:r>
            <a:rPr lang="en-US"/>
            <a:t>When AI tools used in knowledge transfer or onboarding processes access background check information or personal data from third-party consumer reporting agencies, the FCRA   15 USCA § 1681b imposes disclosure and authorization requirements. </a:t>
          </a:r>
        </a:p>
      </dgm:t>
    </dgm:pt>
    <dgm:pt modelId="{8E303A5E-4DF7-4E0F-9B59-D9D4ABA336F9}" type="parTrans" cxnId="{2617A2CA-057D-4049-8D9D-B7C8D91383AD}">
      <dgm:prSet/>
      <dgm:spPr/>
      <dgm:t>
        <a:bodyPr/>
        <a:lstStyle/>
        <a:p>
          <a:endParaRPr lang="en-US"/>
        </a:p>
      </dgm:t>
    </dgm:pt>
    <dgm:pt modelId="{D45A8225-6296-4AC7-BBBF-71678F607D2F}" type="sibTrans" cxnId="{2617A2CA-057D-4049-8D9D-B7C8D91383AD}">
      <dgm:prSet/>
      <dgm:spPr/>
      <dgm:t>
        <a:bodyPr/>
        <a:lstStyle/>
        <a:p>
          <a:endParaRPr lang="en-US"/>
        </a:p>
      </dgm:t>
    </dgm:pt>
    <dgm:pt modelId="{D2BC0AFB-4929-40C4-B68F-1D6E8C42AD50}">
      <dgm:prSet/>
      <dgm:spPr/>
      <dgm:t>
        <a:bodyPr/>
        <a:lstStyle/>
        <a:p>
          <a:r>
            <a:rPr lang="en-US"/>
            <a:t>AI-powered tools that aggregate or analyze personal information assembled from third parties may qualify as consumer reporting agencies under the FCRA, thereby triggering its full compliance framework.</a:t>
          </a:r>
        </a:p>
      </dgm:t>
    </dgm:pt>
    <dgm:pt modelId="{1B79BC26-A7F8-4AB8-B289-93E500045F37}" type="parTrans" cxnId="{FA875FDA-1C35-4EFB-9412-187A4FA2E588}">
      <dgm:prSet/>
      <dgm:spPr/>
      <dgm:t>
        <a:bodyPr/>
        <a:lstStyle/>
        <a:p>
          <a:endParaRPr lang="en-US"/>
        </a:p>
      </dgm:t>
    </dgm:pt>
    <dgm:pt modelId="{850F08E2-E22D-4F72-A8AC-982FDCFE475B}" type="sibTrans" cxnId="{FA875FDA-1C35-4EFB-9412-187A4FA2E588}">
      <dgm:prSet/>
      <dgm:spPr/>
      <dgm:t>
        <a:bodyPr/>
        <a:lstStyle/>
        <a:p>
          <a:endParaRPr lang="en-US"/>
        </a:p>
      </dgm:t>
    </dgm:pt>
    <dgm:pt modelId="{3D2E3C4D-FFE7-400C-808C-080488DD6702}" type="pres">
      <dgm:prSet presAssocID="{6C54D8B7-176A-4F2F-9135-C87BFF35BC2D}" presName="linear" presStyleCnt="0">
        <dgm:presLayoutVars>
          <dgm:animLvl val="lvl"/>
          <dgm:resizeHandles val="exact"/>
        </dgm:presLayoutVars>
      </dgm:prSet>
      <dgm:spPr/>
    </dgm:pt>
    <dgm:pt modelId="{D5E3A733-3B76-4195-913E-F93CC504F8FF}" type="pres">
      <dgm:prSet presAssocID="{BA43BA07-497A-4626-B682-7EBB1119FA68}" presName="parentText" presStyleLbl="node1" presStyleIdx="0" presStyleCnt="2">
        <dgm:presLayoutVars>
          <dgm:chMax val="0"/>
          <dgm:bulletEnabled val="1"/>
        </dgm:presLayoutVars>
      </dgm:prSet>
      <dgm:spPr/>
    </dgm:pt>
    <dgm:pt modelId="{50DC51D7-4A95-43D0-AC17-B2D88F1A7BF1}" type="pres">
      <dgm:prSet presAssocID="{D45A8225-6296-4AC7-BBBF-71678F607D2F}" presName="spacer" presStyleCnt="0"/>
      <dgm:spPr/>
    </dgm:pt>
    <dgm:pt modelId="{59DD6064-EFC1-4DAF-90BF-B5D8565408F3}" type="pres">
      <dgm:prSet presAssocID="{D2BC0AFB-4929-40C4-B68F-1D6E8C42AD50}" presName="parentText" presStyleLbl="node1" presStyleIdx="1" presStyleCnt="2">
        <dgm:presLayoutVars>
          <dgm:chMax val="0"/>
          <dgm:bulletEnabled val="1"/>
        </dgm:presLayoutVars>
      </dgm:prSet>
      <dgm:spPr/>
    </dgm:pt>
  </dgm:ptLst>
  <dgm:cxnLst>
    <dgm:cxn modelId="{E4EEB14F-2145-4E66-9120-7A6AEEA8A92A}" type="presOf" srcId="{D2BC0AFB-4929-40C4-B68F-1D6E8C42AD50}" destId="{59DD6064-EFC1-4DAF-90BF-B5D8565408F3}" srcOrd="0" destOrd="0" presId="urn:microsoft.com/office/officeart/2005/8/layout/vList2"/>
    <dgm:cxn modelId="{267057A4-E9DA-45A6-A8CB-ED9811FE0E4D}" type="presOf" srcId="{BA43BA07-497A-4626-B682-7EBB1119FA68}" destId="{D5E3A733-3B76-4195-913E-F93CC504F8FF}" srcOrd="0" destOrd="0" presId="urn:microsoft.com/office/officeart/2005/8/layout/vList2"/>
    <dgm:cxn modelId="{2617A2CA-057D-4049-8D9D-B7C8D91383AD}" srcId="{6C54D8B7-176A-4F2F-9135-C87BFF35BC2D}" destId="{BA43BA07-497A-4626-B682-7EBB1119FA68}" srcOrd="0" destOrd="0" parTransId="{8E303A5E-4DF7-4E0F-9B59-D9D4ABA336F9}" sibTransId="{D45A8225-6296-4AC7-BBBF-71678F607D2F}"/>
    <dgm:cxn modelId="{33B527CD-90E3-42D6-9753-3016B1BE7032}" type="presOf" srcId="{6C54D8B7-176A-4F2F-9135-C87BFF35BC2D}" destId="{3D2E3C4D-FFE7-400C-808C-080488DD6702}" srcOrd="0" destOrd="0" presId="urn:microsoft.com/office/officeart/2005/8/layout/vList2"/>
    <dgm:cxn modelId="{FA875FDA-1C35-4EFB-9412-187A4FA2E588}" srcId="{6C54D8B7-176A-4F2F-9135-C87BFF35BC2D}" destId="{D2BC0AFB-4929-40C4-B68F-1D6E8C42AD50}" srcOrd="1" destOrd="0" parTransId="{1B79BC26-A7F8-4AB8-B289-93E500045F37}" sibTransId="{850F08E2-E22D-4F72-A8AC-982FDCFE475B}"/>
    <dgm:cxn modelId="{CD3A0CFC-279E-4B1F-9429-997F1A622AC3}" type="presParOf" srcId="{3D2E3C4D-FFE7-400C-808C-080488DD6702}" destId="{D5E3A733-3B76-4195-913E-F93CC504F8FF}" srcOrd="0" destOrd="0" presId="urn:microsoft.com/office/officeart/2005/8/layout/vList2"/>
    <dgm:cxn modelId="{73FE95B6-0392-404C-9891-C6F19A4EEA69}" type="presParOf" srcId="{3D2E3C4D-FFE7-400C-808C-080488DD6702}" destId="{50DC51D7-4A95-43D0-AC17-B2D88F1A7BF1}" srcOrd="1" destOrd="0" presId="urn:microsoft.com/office/officeart/2005/8/layout/vList2"/>
    <dgm:cxn modelId="{87A87D2E-138C-4901-B9A5-B99FFB7CBF94}" type="presParOf" srcId="{3D2E3C4D-FFE7-400C-808C-080488DD6702}" destId="{59DD6064-EFC1-4DAF-90BF-B5D8565408F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E6148-5370-452B-8FF6-5C50D2DD26B9}">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A379FC-2FC6-429E-8A13-7B18090C2D89}">
      <dsp:nvSpPr>
        <dsp:cNvPr id="0" name=""/>
        <dsp:cNvSpPr/>
      </dsp:nvSpPr>
      <dsp:spPr>
        <a:xfrm>
          <a:off x="0" y="0"/>
          <a:ext cx="10515600" cy="560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Bricker Graydon Wyatt, LLP (Nashville office)</a:t>
          </a:r>
        </a:p>
      </dsp:txBody>
      <dsp:txXfrm>
        <a:off x="0" y="0"/>
        <a:ext cx="10515600" cy="560784"/>
      </dsp:txXfrm>
    </dsp:sp>
    <dsp:sp modelId="{0B6DAA44-1C1B-4B6F-98CA-18D9435C4AC1}">
      <dsp:nvSpPr>
        <dsp:cNvPr id="0" name=""/>
        <dsp:cNvSpPr/>
      </dsp:nvSpPr>
      <dsp:spPr>
        <a:xfrm>
          <a:off x="0" y="56078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06CC91-60DC-4FBD-A6C2-1B47EA85329E}">
      <dsp:nvSpPr>
        <dsp:cNvPr id="0" name=""/>
        <dsp:cNvSpPr/>
      </dsp:nvSpPr>
      <dsp:spPr>
        <a:xfrm>
          <a:off x="0" y="560784"/>
          <a:ext cx="10515600" cy="560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U.S. Naval Academy Class of 1984</a:t>
          </a:r>
        </a:p>
      </dsp:txBody>
      <dsp:txXfrm>
        <a:off x="0" y="560784"/>
        <a:ext cx="10515600" cy="560784"/>
      </dsp:txXfrm>
    </dsp:sp>
    <dsp:sp modelId="{A226EA58-9C7B-417D-A164-9B5C8C049EBD}">
      <dsp:nvSpPr>
        <dsp:cNvPr id="0" name=""/>
        <dsp:cNvSpPr/>
      </dsp:nvSpPr>
      <dsp:spPr>
        <a:xfrm>
          <a:off x="0" y="112156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2C985-CBDE-4A46-A488-9A207D45532E}">
      <dsp:nvSpPr>
        <dsp:cNvPr id="0" name=""/>
        <dsp:cNvSpPr/>
      </dsp:nvSpPr>
      <dsp:spPr>
        <a:xfrm>
          <a:off x="0" y="1121568"/>
          <a:ext cx="10515600" cy="560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Navy nuclear engineer and surface warfare officer 1985-1989</a:t>
          </a:r>
        </a:p>
      </dsp:txBody>
      <dsp:txXfrm>
        <a:off x="0" y="1121568"/>
        <a:ext cx="10515600" cy="560784"/>
      </dsp:txXfrm>
    </dsp:sp>
    <dsp:sp modelId="{06C52D89-E4E7-47A9-84CD-92CBE4E68C13}">
      <dsp:nvSpPr>
        <dsp:cNvPr id="0" name=""/>
        <dsp:cNvSpPr/>
      </dsp:nvSpPr>
      <dsp:spPr>
        <a:xfrm>
          <a:off x="0" y="168235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079969-D8A6-493C-B051-97EB1CA69FAE}">
      <dsp:nvSpPr>
        <dsp:cNvPr id="0" name=""/>
        <dsp:cNvSpPr/>
      </dsp:nvSpPr>
      <dsp:spPr>
        <a:xfrm>
          <a:off x="0" y="1682353"/>
          <a:ext cx="10515600" cy="560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i="1" kern="1200"/>
            <a:t>USS Nimitz</a:t>
          </a:r>
          <a:r>
            <a:rPr lang="en-US" sz="2500" kern="1200"/>
            <a:t> (CVN 68) and </a:t>
          </a:r>
          <a:r>
            <a:rPr lang="en-US" sz="2500" i="1" kern="1200"/>
            <a:t>USS Arkansas</a:t>
          </a:r>
          <a:r>
            <a:rPr lang="en-US" sz="2500" kern="1200"/>
            <a:t> (CGN 41)</a:t>
          </a:r>
        </a:p>
      </dsp:txBody>
      <dsp:txXfrm>
        <a:off x="0" y="1682353"/>
        <a:ext cx="10515600" cy="560784"/>
      </dsp:txXfrm>
    </dsp:sp>
    <dsp:sp modelId="{858B5B1A-8D9D-4D73-824D-BA1639384533}">
      <dsp:nvSpPr>
        <dsp:cNvPr id="0" name=""/>
        <dsp:cNvSpPr/>
      </dsp:nvSpPr>
      <dsp:spPr>
        <a:xfrm>
          <a:off x="0" y="2243137"/>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B7EC02-D3EC-48E2-9D77-CD7CB8E1507E}">
      <dsp:nvSpPr>
        <dsp:cNvPr id="0" name=""/>
        <dsp:cNvSpPr/>
      </dsp:nvSpPr>
      <dsp:spPr>
        <a:xfrm>
          <a:off x="0" y="2243137"/>
          <a:ext cx="10515600" cy="560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Trained at INEL (A1W plant)</a:t>
          </a:r>
        </a:p>
      </dsp:txBody>
      <dsp:txXfrm>
        <a:off x="0" y="2243137"/>
        <a:ext cx="10515600" cy="560784"/>
      </dsp:txXfrm>
    </dsp:sp>
    <dsp:sp modelId="{9A53C915-4A51-4F3F-80D8-80D7045EA5FA}">
      <dsp:nvSpPr>
        <dsp:cNvPr id="0" name=""/>
        <dsp:cNvSpPr/>
      </dsp:nvSpPr>
      <dsp:spPr>
        <a:xfrm>
          <a:off x="0" y="280392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4183D7-7D48-4C4A-8984-FA24584CF6E6}">
      <dsp:nvSpPr>
        <dsp:cNvPr id="0" name=""/>
        <dsp:cNvSpPr/>
      </dsp:nvSpPr>
      <dsp:spPr>
        <a:xfrm>
          <a:off x="0" y="2803921"/>
          <a:ext cx="10515600" cy="560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Certified Nuclear Propulsion Officer by Naval Reactors 1987</a:t>
          </a:r>
        </a:p>
      </dsp:txBody>
      <dsp:txXfrm>
        <a:off x="0" y="2803921"/>
        <a:ext cx="10515600" cy="560784"/>
      </dsp:txXfrm>
    </dsp:sp>
    <dsp:sp modelId="{85984F66-955A-48B0-8432-561DA7DFBF4D}">
      <dsp:nvSpPr>
        <dsp:cNvPr id="0" name=""/>
        <dsp:cNvSpPr/>
      </dsp:nvSpPr>
      <dsp:spPr>
        <a:xfrm>
          <a:off x="0" y="336470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26C002-C75B-4B56-B5D7-70A2BD47E2A2}">
      <dsp:nvSpPr>
        <dsp:cNvPr id="0" name=""/>
        <dsp:cNvSpPr/>
      </dsp:nvSpPr>
      <dsp:spPr>
        <a:xfrm>
          <a:off x="0" y="3364706"/>
          <a:ext cx="10515600" cy="560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Vanderbilt Law School 1994</a:t>
          </a:r>
        </a:p>
      </dsp:txBody>
      <dsp:txXfrm>
        <a:off x="0" y="3364706"/>
        <a:ext cx="10515600" cy="560784"/>
      </dsp:txXfrm>
    </dsp:sp>
    <dsp:sp modelId="{3CEFB043-8C88-47F1-A342-A1D8943B7619}">
      <dsp:nvSpPr>
        <dsp:cNvPr id="0" name=""/>
        <dsp:cNvSpPr/>
      </dsp:nvSpPr>
      <dsp:spPr>
        <a:xfrm>
          <a:off x="0" y="392549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B6D741-D13F-4066-8D65-C2EFA8C73CBB}">
      <dsp:nvSpPr>
        <dsp:cNvPr id="0" name=""/>
        <dsp:cNvSpPr/>
      </dsp:nvSpPr>
      <dsp:spPr>
        <a:xfrm>
          <a:off x="0" y="3925490"/>
          <a:ext cx="10515600" cy="560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Practicing law since 1994</a:t>
          </a:r>
        </a:p>
      </dsp:txBody>
      <dsp:txXfrm>
        <a:off x="0" y="3925490"/>
        <a:ext cx="10515600" cy="56078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55BC1-0034-4B81-B04E-AD95537DCBE0}">
      <dsp:nvSpPr>
        <dsp:cNvPr id="0" name=""/>
        <dsp:cNvSpPr/>
      </dsp:nvSpPr>
      <dsp:spPr>
        <a:xfrm>
          <a:off x="0" y="0"/>
          <a:ext cx="8938260" cy="195810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In 2024, Tennessee enacted the Tennessee Artificial Intelligence Advisory Council Act, Tenn. Code Ann. §§ 4-3-3101 through 4-3-3107 TN ST § 4-3-3102, creating an advisory council tasked with recommending an action plan to guide awareness, education, and usage of artificial intelligence in state government operations, including definitive actions, policies, and investments needed to leverage artificial intelligence TN ST § 4-3-3102. </a:t>
          </a:r>
        </a:p>
      </dsp:txBody>
      <dsp:txXfrm>
        <a:off x="57351" y="57351"/>
        <a:ext cx="6914408" cy="1843400"/>
      </dsp:txXfrm>
    </dsp:sp>
    <dsp:sp modelId="{17F358DB-47A1-4B7C-94E4-0A82C8CDB3CD}">
      <dsp:nvSpPr>
        <dsp:cNvPr id="0" name=""/>
        <dsp:cNvSpPr/>
      </dsp:nvSpPr>
      <dsp:spPr>
        <a:xfrm>
          <a:off x="1577339" y="2393235"/>
          <a:ext cx="8938260" cy="1958102"/>
        </a:xfrm>
        <a:prstGeom prst="roundRect">
          <a:avLst>
            <a:gd name="adj" fmla="val 10000"/>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While this statute primarily applies to state government agencies and does not impose direct obligations on private employers, its ongoing work signals Tennessee's legislative trajectory and may produce recommended frameworks relevant to private-sector AI deployment, including in employment contexts.</a:t>
          </a:r>
        </a:p>
      </dsp:txBody>
      <dsp:txXfrm>
        <a:off x="1634690" y="2450586"/>
        <a:ext cx="5973451" cy="1843400"/>
      </dsp:txXfrm>
    </dsp:sp>
    <dsp:sp modelId="{320DBAD8-374D-4FE7-9D71-C87506768160}">
      <dsp:nvSpPr>
        <dsp:cNvPr id="0" name=""/>
        <dsp:cNvSpPr/>
      </dsp:nvSpPr>
      <dsp:spPr>
        <a:xfrm>
          <a:off x="7665493" y="1539285"/>
          <a:ext cx="1272766" cy="1272766"/>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951865" y="1539285"/>
        <a:ext cx="700022" cy="95775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34601-6546-4911-95B1-0CD6ADE6B9F9}">
      <dsp:nvSpPr>
        <dsp:cNvPr id="0" name=""/>
        <dsp:cNvSpPr/>
      </dsp:nvSpPr>
      <dsp:spPr>
        <a:xfrm>
          <a:off x="842" y="632719"/>
          <a:ext cx="3285155" cy="197109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There has been little litigation thus far over employers’ uses of AI tools.</a:t>
          </a:r>
        </a:p>
      </dsp:txBody>
      <dsp:txXfrm>
        <a:off x="842" y="632719"/>
        <a:ext cx="3285155" cy="1971093"/>
      </dsp:txXfrm>
    </dsp:sp>
    <dsp:sp modelId="{B9E641FD-3307-4D90-B4B5-6C6765D2BA28}">
      <dsp:nvSpPr>
        <dsp:cNvPr id="0" name=""/>
        <dsp:cNvSpPr/>
      </dsp:nvSpPr>
      <dsp:spPr>
        <a:xfrm>
          <a:off x="3614513" y="632719"/>
          <a:ext cx="3285155" cy="197109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Experts have said this absence of litigation could be due to many job applicants not knowing when employers use AI software and the complexities of suing over cutting-edge technology.</a:t>
          </a:r>
        </a:p>
      </dsp:txBody>
      <dsp:txXfrm>
        <a:off x="3614513" y="632719"/>
        <a:ext cx="3285155" cy="1971093"/>
      </dsp:txXfrm>
    </dsp:sp>
    <dsp:sp modelId="{5DCA69F0-2CEE-4F1D-A7B2-0060BEC6DE37}">
      <dsp:nvSpPr>
        <dsp:cNvPr id="0" name=""/>
        <dsp:cNvSpPr/>
      </dsp:nvSpPr>
      <dsp:spPr>
        <a:xfrm>
          <a:off x="842" y="2932328"/>
          <a:ext cx="3285155" cy="197109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But the litigation has started.</a:t>
          </a:r>
        </a:p>
      </dsp:txBody>
      <dsp:txXfrm>
        <a:off x="842" y="2932328"/>
        <a:ext cx="3285155" cy="1971093"/>
      </dsp:txXfrm>
    </dsp:sp>
    <dsp:sp modelId="{F0D0D620-00ED-4988-92BA-C9C1186E1AA8}">
      <dsp:nvSpPr>
        <dsp:cNvPr id="0" name=""/>
        <dsp:cNvSpPr/>
      </dsp:nvSpPr>
      <dsp:spPr>
        <a:xfrm>
          <a:off x="3614513" y="2932328"/>
          <a:ext cx="3285155" cy="197109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And employees likely will start seeking discovery into employers’ AI employment processes to determine when and how employers use AI software.</a:t>
          </a:r>
        </a:p>
      </dsp:txBody>
      <dsp:txXfrm>
        <a:off x="3614513" y="2932328"/>
        <a:ext cx="3285155" cy="197109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41978E-99EE-4904-80BD-D3A2AC303BE8}">
      <dsp:nvSpPr>
        <dsp:cNvPr id="0" name=""/>
        <dsp:cNvSpPr/>
      </dsp:nvSpPr>
      <dsp:spPr>
        <a:xfrm>
          <a:off x="1380102" y="2622"/>
          <a:ext cx="5520409" cy="656876"/>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166847" rIns="107111" bIns="166847" numCol="1" spcCol="1270" anchor="ctr" anchorCtr="0">
          <a:noAutofit/>
        </a:bodyPr>
        <a:lstStyle/>
        <a:p>
          <a:pPr marL="0" lvl="0" indent="0" algn="l" defTabSz="488950">
            <a:lnSpc>
              <a:spcPct val="90000"/>
            </a:lnSpc>
            <a:spcBef>
              <a:spcPct val="0"/>
            </a:spcBef>
            <a:spcAft>
              <a:spcPct val="35000"/>
            </a:spcAft>
            <a:buNone/>
          </a:pPr>
          <a:r>
            <a:rPr lang="en-US" sz="1100" kern="1200" dirty="0"/>
            <a:t>Position AI as a support for decision-making, not a replacement for decision-making.</a:t>
          </a:r>
        </a:p>
      </dsp:txBody>
      <dsp:txXfrm>
        <a:off x="1380102" y="2622"/>
        <a:ext cx="5520409" cy="656876"/>
      </dsp:txXfrm>
    </dsp:sp>
    <dsp:sp modelId="{59929ED3-BC1E-4759-82E3-3294B3942E8C}">
      <dsp:nvSpPr>
        <dsp:cNvPr id="0" name=""/>
        <dsp:cNvSpPr/>
      </dsp:nvSpPr>
      <dsp:spPr>
        <a:xfrm>
          <a:off x="0" y="2622"/>
          <a:ext cx="1380102" cy="656876"/>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64885" rIns="73030" bIns="64885" numCol="1" spcCol="1270" anchor="ctr" anchorCtr="0">
          <a:noAutofit/>
        </a:bodyPr>
        <a:lstStyle/>
        <a:p>
          <a:pPr marL="0" lvl="0" indent="0" algn="ctr" defTabSz="622300">
            <a:lnSpc>
              <a:spcPct val="90000"/>
            </a:lnSpc>
            <a:spcBef>
              <a:spcPct val="0"/>
            </a:spcBef>
            <a:spcAft>
              <a:spcPct val="35000"/>
            </a:spcAft>
            <a:buNone/>
          </a:pPr>
          <a:r>
            <a:rPr lang="en-US" sz="1400" kern="1200"/>
            <a:t>Restrict</a:t>
          </a:r>
        </a:p>
      </dsp:txBody>
      <dsp:txXfrm>
        <a:off x="0" y="2622"/>
        <a:ext cx="1380102" cy="656876"/>
      </dsp:txXfrm>
    </dsp:sp>
    <dsp:sp modelId="{DAE5C50F-7812-4FDE-B85A-CDD1BAF455AE}">
      <dsp:nvSpPr>
        <dsp:cNvPr id="0" name=""/>
        <dsp:cNvSpPr/>
      </dsp:nvSpPr>
      <dsp:spPr>
        <a:xfrm>
          <a:off x="1380102" y="698910"/>
          <a:ext cx="5520409" cy="656876"/>
        </a:xfrm>
        <a:prstGeom prst="rect">
          <a:avLst/>
        </a:prstGeom>
        <a:solidFill>
          <a:schemeClr val="accent5">
            <a:tint val="40000"/>
            <a:alpha val="90000"/>
            <a:hueOff val="-1706381"/>
            <a:satOff val="381"/>
            <a:lumOff val="57"/>
            <a:alphaOff val="0"/>
          </a:schemeClr>
        </a:solidFill>
        <a:ln w="19050" cap="flat" cmpd="sng" algn="ctr">
          <a:solidFill>
            <a:schemeClr val="accent5">
              <a:tint val="40000"/>
              <a:alpha val="90000"/>
              <a:hueOff val="-1706381"/>
              <a:satOff val="381"/>
              <a:lumOff val="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166847" rIns="107111" bIns="166847" numCol="1" spcCol="1270" anchor="ctr" anchorCtr="0">
          <a:noAutofit/>
        </a:bodyPr>
        <a:lstStyle/>
        <a:p>
          <a:pPr marL="0" lvl="0" indent="0" algn="l" defTabSz="488950">
            <a:lnSpc>
              <a:spcPct val="90000"/>
            </a:lnSpc>
            <a:spcBef>
              <a:spcPct val="0"/>
            </a:spcBef>
            <a:spcAft>
              <a:spcPct val="35000"/>
            </a:spcAft>
            <a:buNone/>
          </a:pPr>
          <a:r>
            <a:rPr lang="en-US" sz="1100" kern="1200"/>
            <a:t>Solve the “black box” problem:  Know what is in the “black box” and how it works to ensure that it does not contain bias or have any disparate impact.</a:t>
          </a:r>
        </a:p>
      </dsp:txBody>
      <dsp:txXfrm>
        <a:off x="1380102" y="698910"/>
        <a:ext cx="5520409" cy="656876"/>
      </dsp:txXfrm>
    </dsp:sp>
    <dsp:sp modelId="{B5C3903E-65D5-452A-9C02-F42891A1023A}">
      <dsp:nvSpPr>
        <dsp:cNvPr id="0" name=""/>
        <dsp:cNvSpPr/>
      </dsp:nvSpPr>
      <dsp:spPr>
        <a:xfrm>
          <a:off x="0" y="698910"/>
          <a:ext cx="1380102" cy="656876"/>
        </a:xfrm>
        <a:prstGeom prst="rect">
          <a:avLst/>
        </a:prstGeom>
        <a:solidFill>
          <a:schemeClr val="accent5">
            <a:hueOff val="-1736021"/>
            <a:satOff val="-118"/>
            <a:lumOff val="280"/>
            <a:alphaOff val="0"/>
          </a:schemeClr>
        </a:solidFill>
        <a:ln w="19050" cap="flat" cmpd="sng" algn="ctr">
          <a:solidFill>
            <a:schemeClr val="accent5">
              <a:hueOff val="-1736021"/>
              <a:satOff val="-118"/>
              <a:lumOff val="28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64885" rIns="73030" bIns="64885" numCol="1" spcCol="1270" anchor="ctr" anchorCtr="0">
          <a:noAutofit/>
        </a:bodyPr>
        <a:lstStyle/>
        <a:p>
          <a:pPr marL="0" lvl="0" indent="0" algn="ctr" defTabSz="622300">
            <a:lnSpc>
              <a:spcPct val="90000"/>
            </a:lnSpc>
            <a:spcBef>
              <a:spcPct val="0"/>
            </a:spcBef>
            <a:spcAft>
              <a:spcPct val="35000"/>
            </a:spcAft>
            <a:buNone/>
          </a:pPr>
          <a:r>
            <a:rPr lang="en-US" sz="1400" kern="1200"/>
            <a:t>Solve</a:t>
          </a:r>
        </a:p>
      </dsp:txBody>
      <dsp:txXfrm>
        <a:off x="0" y="698910"/>
        <a:ext cx="1380102" cy="656876"/>
      </dsp:txXfrm>
    </dsp:sp>
    <dsp:sp modelId="{07528B12-BE9C-44C1-B8A8-D502EBB3C126}">
      <dsp:nvSpPr>
        <dsp:cNvPr id="0" name=""/>
        <dsp:cNvSpPr/>
      </dsp:nvSpPr>
      <dsp:spPr>
        <a:xfrm>
          <a:off x="1380102" y="1395199"/>
          <a:ext cx="5520409" cy="656876"/>
        </a:xfrm>
        <a:prstGeom prst="rect">
          <a:avLst/>
        </a:prstGeom>
        <a:solidFill>
          <a:schemeClr val="accent5">
            <a:tint val="40000"/>
            <a:alpha val="90000"/>
            <a:hueOff val="-3412762"/>
            <a:satOff val="762"/>
            <a:lumOff val="115"/>
            <a:alphaOff val="0"/>
          </a:schemeClr>
        </a:solidFill>
        <a:ln w="19050" cap="flat" cmpd="sng" algn="ctr">
          <a:solidFill>
            <a:schemeClr val="accent5">
              <a:tint val="40000"/>
              <a:alpha val="90000"/>
              <a:hueOff val="-3412762"/>
              <a:satOff val="762"/>
              <a:lumOff val="1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166847" rIns="107111" bIns="166847" numCol="1" spcCol="1270" anchor="ctr" anchorCtr="0">
          <a:noAutofit/>
        </a:bodyPr>
        <a:lstStyle/>
        <a:p>
          <a:pPr marL="0" lvl="0" indent="0" algn="l" defTabSz="488950">
            <a:lnSpc>
              <a:spcPct val="90000"/>
            </a:lnSpc>
            <a:spcBef>
              <a:spcPct val="0"/>
            </a:spcBef>
            <a:spcAft>
              <a:spcPct val="35000"/>
            </a:spcAft>
            <a:buNone/>
          </a:pPr>
          <a:r>
            <a:rPr lang="en-US" sz="1100" kern="1200" dirty="0"/>
            <a:t>Ensure employment agreements and manuals have employees agree to the AI transition procedures, </a:t>
          </a:r>
          <a:r>
            <a:rPr lang="en-US" sz="1100" i="1" kern="1200" dirty="0"/>
            <a:t>e.g.</a:t>
          </a:r>
          <a:r>
            <a:rPr lang="en-US" sz="1100" i="0" kern="1200" dirty="0"/>
            <a:t>, use of employee’s voice, image, and likeness for </a:t>
          </a:r>
          <a:r>
            <a:rPr lang="en-US" sz="1100" i="0" kern="1200"/>
            <a:t>employment transition </a:t>
          </a:r>
          <a:r>
            <a:rPr lang="en-US" sz="1100" i="0" kern="1200" dirty="0"/>
            <a:t>purposes is authorized and allowed.</a:t>
          </a:r>
          <a:endParaRPr lang="en-US" sz="1100" kern="1200" dirty="0"/>
        </a:p>
      </dsp:txBody>
      <dsp:txXfrm>
        <a:off x="1380102" y="1395199"/>
        <a:ext cx="5520409" cy="656876"/>
      </dsp:txXfrm>
    </dsp:sp>
    <dsp:sp modelId="{0E90D065-04D7-4FB6-9F75-1ABEFCE0B0D0}">
      <dsp:nvSpPr>
        <dsp:cNvPr id="0" name=""/>
        <dsp:cNvSpPr/>
      </dsp:nvSpPr>
      <dsp:spPr>
        <a:xfrm>
          <a:off x="0" y="1395199"/>
          <a:ext cx="1380102" cy="656876"/>
        </a:xfrm>
        <a:prstGeom prst="rect">
          <a:avLst/>
        </a:prstGeom>
        <a:solidFill>
          <a:schemeClr val="accent5">
            <a:hueOff val="-3472043"/>
            <a:satOff val="-236"/>
            <a:lumOff val="560"/>
            <a:alphaOff val="0"/>
          </a:schemeClr>
        </a:solidFill>
        <a:ln w="19050" cap="flat" cmpd="sng" algn="ctr">
          <a:solidFill>
            <a:schemeClr val="accent5">
              <a:hueOff val="-3472043"/>
              <a:satOff val="-236"/>
              <a:lumOff val="56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64885" rIns="73030" bIns="64885" numCol="1" spcCol="1270" anchor="ctr" anchorCtr="0">
          <a:noAutofit/>
        </a:bodyPr>
        <a:lstStyle/>
        <a:p>
          <a:pPr marL="0" lvl="0" indent="0" algn="ctr" defTabSz="622300">
            <a:lnSpc>
              <a:spcPct val="90000"/>
            </a:lnSpc>
            <a:spcBef>
              <a:spcPct val="0"/>
            </a:spcBef>
            <a:spcAft>
              <a:spcPct val="35000"/>
            </a:spcAft>
            <a:buNone/>
          </a:pPr>
          <a:r>
            <a:rPr lang="en-US" sz="1400" kern="1200" dirty="0"/>
            <a:t>Revise</a:t>
          </a:r>
        </a:p>
      </dsp:txBody>
      <dsp:txXfrm>
        <a:off x="0" y="1395199"/>
        <a:ext cx="1380102" cy="656876"/>
      </dsp:txXfrm>
    </dsp:sp>
    <dsp:sp modelId="{1535676C-B811-4D3A-A7EF-6013E231BA74}">
      <dsp:nvSpPr>
        <dsp:cNvPr id="0" name=""/>
        <dsp:cNvSpPr/>
      </dsp:nvSpPr>
      <dsp:spPr>
        <a:xfrm>
          <a:off x="1380102" y="2091488"/>
          <a:ext cx="5520409" cy="656876"/>
        </a:xfrm>
        <a:prstGeom prst="rect">
          <a:avLst/>
        </a:prstGeom>
        <a:solidFill>
          <a:schemeClr val="accent5">
            <a:tint val="40000"/>
            <a:alpha val="90000"/>
            <a:hueOff val="-5119142"/>
            <a:satOff val="1143"/>
            <a:lumOff val="172"/>
            <a:alphaOff val="0"/>
          </a:schemeClr>
        </a:solidFill>
        <a:ln w="19050" cap="flat" cmpd="sng" algn="ctr">
          <a:solidFill>
            <a:schemeClr val="accent5">
              <a:tint val="40000"/>
              <a:alpha val="90000"/>
              <a:hueOff val="-5119142"/>
              <a:satOff val="1143"/>
              <a:lumOff val="1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166847" rIns="107111" bIns="166847" numCol="1" spcCol="1270" anchor="ctr" anchorCtr="0">
          <a:noAutofit/>
        </a:bodyPr>
        <a:lstStyle/>
        <a:p>
          <a:pPr marL="0" lvl="0" indent="0" algn="l" defTabSz="488950">
            <a:lnSpc>
              <a:spcPct val="90000"/>
            </a:lnSpc>
            <a:spcBef>
              <a:spcPct val="0"/>
            </a:spcBef>
            <a:spcAft>
              <a:spcPct val="35000"/>
            </a:spcAft>
            <a:buNone/>
          </a:pPr>
          <a:r>
            <a:rPr lang="en-US" sz="1100" kern="1200" dirty="0"/>
            <a:t>Leadership training:  Equip managers to interpret AI outputs responsibly, recognize any bias, and communicate any problems.</a:t>
          </a:r>
        </a:p>
      </dsp:txBody>
      <dsp:txXfrm>
        <a:off x="1380102" y="2091488"/>
        <a:ext cx="5520409" cy="656876"/>
      </dsp:txXfrm>
    </dsp:sp>
    <dsp:sp modelId="{3F049C8B-DB22-412E-A304-E68583993033}">
      <dsp:nvSpPr>
        <dsp:cNvPr id="0" name=""/>
        <dsp:cNvSpPr/>
      </dsp:nvSpPr>
      <dsp:spPr>
        <a:xfrm>
          <a:off x="0" y="2091488"/>
          <a:ext cx="1380102" cy="656876"/>
        </a:xfrm>
        <a:prstGeom prst="rect">
          <a:avLst/>
        </a:prstGeom>
        <a:solidFill>
          <a:schemeClr val="accent5">
            <a:hueOff val="-5208064"/>
            <a:satOff val="-354"/>
            <a:lumOff val="840"/>
            <a:alphaOff val="0"/>
          </a:schemeClr>
        </a:solidFill>
        <a:ln w="19050" cap="flat" cmpd="sng" algn="ctr">
          <a:solidFill>
            <a:schemeClr val="accent5">
              <a:hueOff val="-5208064"/>
              <a:satOff val="-354"/>
              <a:lumOff val="84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64885" rIns="73030" bIns="64885" numCol="1" spcCol="1270" anchor="ctr" anchorCtr="0">
          <a:noAutofit/>
        </a:bodyPr>
        <a:lstStyle/>
        <a:p>
          <a:pPr marL="0" lvl="0" indent="0" algn="ctr" defTabSz="622300">
            <a:lnSpc>
              <a:spcPct val="90000"/>
            </a:lnSpc>
            <a:spcBef>
              <a:spcPct val="0"/>
            </a:spcBef>
            <a:spcAft>
              <a:spcPct val="35000"/>
            </a:spcAft>
            <a:buNone/>
          </a:pPr>
          <a:r>
            <a:rPr lang="en-US" sz="1400" kern="1200" dirty="0"/>
            <a:t>Train</a:t>
          </a:r>
        </a:p>
      </dsp:txBody>
      <dsp:txXfrm>
        <a:off x="0" y="2091488"/>
        <a:ext cx="1380102" cy="656876"/>
      </dsp:txXfrm>
    </dsp:sp>
    <dsp:sp modelId="{94CBE92E-48A1-4CB1-99B3-E732D533ABD0}">
      <dsp:nvSpPr>
        <dsp:cNvPr id="0" name=""/>
        <dsp:cNvSpPr/>
      </dsp:nvSpPr>
      <dsp:spPr>
        <a:xfrm>
          <a:off x="1380102" y="2787776"/>
          <a:ext cx="5520409" cy="656876"/>
        </a:xfrm>
        <a:prstGeom prst="rect">
          <a:avLst/>
        </a:prstGeom>
        <a:solidFill>
          <a:schemeClr val="accent5">
            <a:tint val="40000"/>
            <a:alpha val="90000"/>
            <a:hueOff val="-6825524"/>
            <a:satOff val="1524"/>
            <a:lumOff val="229"/>
            <a:alphaOff val="0"/>
          </a:schemeClr>
        </a:solidFill>
        <a:ln w="19050" cap="flat" cmpd="sng" algn="ctr">
          <a:solidFill>
            <a:schemeClr val="accent5">
              <a:tint val="40000"/>
              <a:alpha val="90000"/>
              <a:hueOff val="-6825524"/>
              <a:satOff val="1524"/>
              <a:lumOff val="22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166847" rIns="107111" bIns="166847" numCol="1" spcCol="1270" anchor="ctr" anchorCtr="0">
          <a:noAutofit/>
        </a:bodyPr>
        <a:lstStyle/>
        <a:p>
          <a:pPr marL="0" lvl="0" indent="0" algn="l" defTabSz="488950">
            <a:lnSpc>
              <a:spcPct val="90000"/>
            </a:lnSpc>
            <a:spcBef>
              <a:spcPct val="0"/>
            </a:spcBef>
            <a:spcAft>
              <a:spcPct val="35000"/>
            </a:spcAft>
            <a:buNone/>
          </a:pPr>
          <a:r>
            <a:rPr lang="en-US" sz="1100" kern="1200"/>
            <a:t>Training:  Ensure that all departments understand the limitations on the use of AI-driven employment analysis and tasks.</a:t>
          </a:r>
        </a:p>
      </dsp:txBody>
      <dsp:txXfrm>
        <a:off x="1380102" y="2787776"/>
        <a:ext cx="5520409" cy="656876"/>
      </dsp:txXfrm>
    </dsp:sp>
    <dsp:sp modelId="{9B630B0F-9D4E-4F49-9D04-037044155512}">
      <dsp:nvSpPr>
        <dsp:cNvPr id="0" name=""/>
        <dsp:cNvSpPr/>
      </dsp:nvSpPr>
      <dsp:spPr>
        <a:xfrm>
          <a:off x="0" y="2787776"/>
          <a:ext cx="1380102" cy="656876"/>
        </a:xfrm>
        <a:prstGeom prst="rect">
          <a:avLst/>
        </a:prstGeom>
        <a:solidFill>
          <a:schemeClr val="accent5">
            <a:hueOff val="-6944086"/>
            <a:satOff val="-472"/>
            <a:lumOff val="1121"/>
            <a:alphaOff val="0"/>
          </a:schemeClr>
        </a:solidFill>
        <a:ln w="19050" cap="flat" cmpd="sng" algn="ctr">
          <a:solidFill>
            <a:schemeClr val="accent5">
              <a:hueOff val="-6944086"/>
              <a:satOff val="-472"/>
              <a:lumOff val="11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64885" rIns="73030" bIns="64885" numCol="1" spcCol="1270" anchor="ctr" anchorCtr="0">
          <a:noAutofit/>
        </a:bodyPr>
        <a:lstStyle/>
        <a:p>
          <a:pPr marL="0" lvl="0" indent="0" algn="ctr" defTabSz="622300">
            <a:lnSpc>
              <a:spcPct val="90000"/>
            </a:lnSpc>
            <a:spcBef>
              <a:spcPct val="0"/>
            </a:spcBef>
            <a:spcAft>
              <a:spcPct val="35000"/>
            </a:spcAft>
            <a:buNone/>
          </a:pPr>
          <a:r>
            <a:rPr lang="en-US" sz="1400" kern="1200" dirty="0"/>
            <a:t>Train</a:t>
          </a:r>
        </a:p>
      </dsp:txBody>
      <dsp:txXfrm>
        <a:off x="0" y="2787776"/>
        <a:ext cx="1380102" cy="656876"/>
      </dsp:txXfrm>
    </dsp:sp>
    <dsp:sp modelId="{DB766A0B-4378-45A8-BB1F-20F110F8B1A1}">
      <dsp:nvSpPr>
        <dsp:cNvPr id="0" name=""/>
        <dsp:cNvSpPr/>
      </dsp:nvSpPr>
      <dsp:spPr>
        <a:xfrm>
          <a:off x="1380102" y="3484065"/>
          <a:ext cx="5520409" cy="656876"/>
        </a:xfrm>
        <a:prstGeom prst="rect">
          <a:avLst/>
        </a:prstGeom>
        <a:solidFill>
          <a:schemeClr val="accent5">
            <a:tint val="40000"/>
            <a:alpha val="90000"/>
            <a:hueOff val="-8531905"/>
            <a:satOff val="1905"/>
            <a:lumOff val="286"/>
            <a:alphaOff val="0"/>
          </a:schemeClr>
        </a:solidFill>
        <a:ln w="19050" cap="flat" cmpd="sng" algn="ctr">
          <a:solidFill>
            <a:schemeClr val="accent5">
              <a:tint val="40000"/>
              <a:alpha val="90000"/>
              <a:hueOff val="-8531905"/>
              <a:satOff val="1905"/>
              <a:lumOff val="28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166847" rIns="107111" bIns="166847" numCol="1" spcCol="1270" anchor="ctr" anchorCtr="0">
          <a:noAutofit/>
        </a:bodyPr>
        <a:lstStyle/>
        <a:p>
          <a:pPr marL="0" lvl="0" indent="0" algn="l" defTabSz="488950">
            <a:lnSpc>
              <a:spcPct val="90000"/>
            </a:lnSpc>
            <a:spcBef>
              <a:spcPct val="0"/>
            </a:spcBef>
            <a:spcAft>
              <a:spcPct val="35000"/>
            </a:spcAft>
            <a:buNone/>
          </a:pPr>
          <a:r>
            <a:rPr lang="en-US" sz="1100" kern="1200"/>
            <a:t>Vendor participation:  Ensure that vendors implement and apply the limitations on the use of AI-driven employment analysis.  </a:t>
          </a:r>
        </a:p>
      </dsp:txBody>
      <dsp:txXfrm>
        <a:off x="1380102" y="3484065"/>
        <a:ext cx="5520409" cy="656876"/>
      </dsp:txXfrm>
    </dsp:sp>
    <dsp:sp modelId="{8BF71A0F-02F2-4655-9E64-582023334160}">
      <dsp:nvSpPr>
        <dsp:cNvPr id="0" name=""/>
        <dsp:cNvSpPr/>
      </dsp:nvSpPr>
      <dsp:spPr>
        <a:xfrm>
          <a:off x="0" y="3484065"/>
          <a:ext cx="1380102" cy="656876"/>
        </a:xfrm>
        <a:prstGeom prst="rect">
          <a:avLst/>
        </a:prstGeom>
        <a:solidFill>
          <a:schemeClr val="accent5">
            <a:hueOff val="-8680107"/>
            <a:satOff val="-590"/>
            <a:lumOff val="1401"/>
            <a:alphaOff val="0"/>
          </a:schemeClr>
        </a:solidFill>
        <a:ln w="19050" cap="flat" cmpd="sng" algn="ctr">
          <a:solidFill>
            <a:schemeClr val="accent5">
              <a:hueOff val="-8680107"/>
              <a:satOff val="-590"/>
              <a:lumOff val="140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64885" rIns="73030" bIns="64885" numCol="1" spcCol="1270" anchor="ctr" anchorCtr="0">
          <a:noAutofit/>
        </a:bodyPr>
        <a:lstStyle/>
        <a:p>
          <a:pPr marL="0" lvl="0" indent="0" algn="ctr" defTabSz="622300">
            <a:lnSpc>
              <a:spcPct val="90000"/>
            </a:lnSpc>
            <a:spcBef>
              <a:spcPct val="0"/>
            </a:spcBef>
            <a:spcAft>
              <a:spcPct val="35000"/>
            </a:spcAft>
            <a:buNone/>
          </a:pPr>
          <a:r>
            <a:rPr lang="en-US" sz="1400" kern="1200"/>
            <a:t>Ensure</a:t>
          </a:r>
        </a:p>
      </dsp:txBody>
      <dsp:txXfrm>
        <a:off x="0" y="3484065"/>
        <a:ext cx="1380102" cy="656876"/>
      </dsp:txXfrm>
    </dsp:sp>
    <dsp:sp modelId="{6D2BC285-200B-47A5-BA34-E8CC81C59B64}">
      <dsp:nvSpPr>
        <dsp:cNvPr id="0" name=""/>
        <dsp:cNvSpPr/>
      </dsp:nvSpPr>
      <dsp:spPr>
        <a:xfrm>
          <a:off x="1380102" y="4180354"/>
          <a:ext cx="5520409" cy="656876"/>
        </a:xfrm>
        <a:prstGeom prst="rect">
          <a:avLst/>
        </a:prstGeom>
        <a:solidFill>
          <a:schemeClr val="accent5">
            <a:tint val="40000"/>
            <a:alpha val="90000"/>
            <a:hueOff val="-10238285"/>
            <a:satOff val="2286"/>
            <a:lumOff val="344"/>
            <a:alphaOff val="0"/>
          </a:schemeClr>
        </a:solidFill>
        <a:ln w="19050" cap="flat" cmpd="sng" algn="ctr">
          <a:solidFill>
            <a:schemeClr val="accent5">
              <a:tint val="40000"/>
              <a:alpha val="90000"/>
              <a:hueOff val="-10238285"/>
              <a:satOff val="2286"/>
              <a:lumOff val="3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166847" rIns="107111" bIns="166847" numCol="1" spcCol="1270" anchor="ctr" anchorCtr="0">
          <a:noAutofit/>
        </a:bodyPr>
        <a:lstStyle/>
        <a:p>
          <a:pPr marL="0" lvl="0" indent="0" algn="l" defTabSz="488950">
            <a:lnSpc>
              <a:spcPct val="90000"/>
            </a:lnSpc>
            <a:spcBef>
              <a:spcPct val="0"/>
            </a:spcBef>
            <a:spcAft>
              <a:spcPct val="35000"/>
            </a:spcAft>
            <a:buNone/>
          </a:pPr>
          <a:r>
            <a:rPr lang="en-US" sz="1100" kern="1200"/>
            <a:t>Verify:  Audit systems to validate compliance with applicable laws.</a:t>
          </a:r>
        </a:p>
      </dsp:txBody>
      <dsp:txXfrm>
        <a:off x="1380102" y="4180354"/>
        <a:ext cx="5520409" cy="656876"/>
      </dsp:txXfrm>
    </dsp:sp>
    <dsp:sp modelId="{C875DF35-823E-411E-B490-43290DC5BE35}">
      <dsp:nvSpPr>
        <dsp:cNvPr id="0" name=""/>
        <dsp:cNvSpPr/>
      </dsp:nvSpPr>
      <dsp:spPr>
        <a:xfrm>
          <a:off x="0" y="4180354"/>
          <a:ext cx="1380102" cy="656876"/>
        </a:xfrm>
        <a:prstGeom prst="rect">
          <a:avLst/>
        </a:prstGeom>
        <a:solidFill>
          <a:schemeClr val="accent5">
            <a:hueOff val="-10416129"/>
            <a:satOff val="-708"/>
            <a:lumOff val="1681"/>
            <a:alphaOff val="0"/>
          </a:schemeClr>
        </a:solidFill>
        <a:ln w="19050" cap="flat" cmpd="sng" algn="ctr">
          <a:solidFill>
            <a:schemeClr val="accent5">
              <a:hueOff val="-10416129"/>
              <a:satOff val="-708"/>
              <a:lumOff val="16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64885" rIns="73030" bIns="64885" numCol="1" spcCol="1270" anchor="ctr" anchorCtr="0">
          <a:noAutofit/>
        </a:bodyPr>
        <a:lstStyle/>
        <a:p>
          <a:pPr marL="0" lvl="0" indent="0" algn="ctr" defTabSz="622300">
            <a:lnSpc>
              <a:spcPct val="90000"/>
            </a:lnSpc>
            <a:spcBef>
              <a:spcPct val="0"/>
            </a:spcBef>
            <a:spcAft>
              <a:spcPct val="35000"/>
            </a:spcAft>
            <a:buNone/>
          </a:pPr>
          <a:r>
            <a:rPr lang="en-US" sz="1400" kern="1200"/>
            <a:t>Verify</a:t>
          </a:r>
        </a:p>
      </dsp:txBody>
      <dsp:txXfrm>
        <a:off x="0" y="4180354"/>
        <a:ext cx="1380102" cy="656876"/>
      </dsp:txXfrm>
    </dsp:sp>
    <dsp:sp modelId="{B541D84C-8833-44AF-8EFB-C632B5D147CD}">
      <dsp:nvSpPr>
        <dsp:cNvPr id="0" name=""/>
        <dsp:cNvSpPr/>
      </dsp:nvSpPr>
      <dsp:spPr>
        <a:xfrm>
          <a:off x="1380102" y="4876642"/>
          <a:ext cx="5520409" cy="656876"/>
        </a:xfrm>
        <a:prstGeom prst="rect">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11944666"/>
              <a:satOff val="2667"/>
              <a:lumOff val="4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166847" rIns="107111" bIns="166847" numCol="1" spcCol="1270" anchor="ctr" anchorCtr="0">
          <a:noAutofit/>
        </a:bodyPr>
        <a:lstStyle/>
        <a:p>
          <a:pPr marL="0" lvl="0" indent="0" algn="l" defTabSz="488950">
            <a:lnSpc>
              <a:spcPct val="90000"/>
            </a:lnSpc>
            <a:spcBef>
              <a:spcPct val="0"/>
            </a:spcBef>
            <a:spcAft>
              <a:spcPct val="35000"/>
            </a:spcAft>
            <a:buNone/>
          </a:pPr>
          <a:r>
            <a:rPr lang="en-US" sz="1100" kern="1200" dirty="0"/>
            <a:t>Set up processes to stay informed of AI regulation developments.  </a:t>
          </a:r>
          <a:r>
            <a:rPr lang="en-US" sz="1100" i="1" kern="1200" dirty="0"/>
            <a:t>See</a:t>
          </a:r>
          <a:r>
            <a:rPr lang="en-US" sz="1100" i="0" kern="1200" dirty="0"/>
            <a:t> Bricker Graydon Wyatt website for assistance, </a:t>
          </a:r>
          <a:r>
            <a:rPr lang="en-US" sz="1100" i="1" kern="1200" dirty="0"/>
            <a:t>e.g.</a:t>
          </a:r>
          <a:r>
            <a:rPr lang="en-US" sz="1100" i="0" kern="1200" dirty="0"/>
            <a:t>, </a:t>
          </a:r>
          <a:r>
            <a:rPr lang="en-US" sz="1100" kern="1200" dirty="0">
              <a:hlinkClick xmlns:r="http://schemas.openxmlformats.org/officeDocument/2006/relationships" r:id="rId1"/>
            </a:rPr>
            <a:t>AI-Based Hiring: 2026 Developments Employers Can’t Ignore</a:t>
          </a:r>
          <a:endParaRPr lang="en-US" sz="1100" kern="1200" dirty="0"/>
        </a:p>
      </dsp:txBody>
      <dsp:txXfrm>
        <a:off x="1380102" y="4876642"/>
        <a:ext cx="5520409" cy="656876"/>
      </dsp:txXfrm>
    </dsp:sp>
    <dsp:sp modelId="{A3B4476D-5D2A-4B8C-BFBF-8C2E3F2393DC}">
      <dsp:nvSpPr>
        <dsp:cNvPr id="0" name=""/>
        <dsp:cNvSpPr/>
      </dsp:nvSpPr>
      <dsp:spPr>
        <a:xfrm>
          <a:off x="0" y="4876642"/>
          <a:ext cx="1380102" cy="656876"/>
        </a:xfrm>
        <a:prstGeom prst="rect">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64885" rIns="73030" bIns="64885" numCol="1" spcCol="1270" anchor="ctr" anchorCtr="0">
          <a:noAutofit/>
        </a:bodyPr>
        <a:lstStyle/>
        <a:p>
          <a:pPr marL="0" lvl="0" indent="0" algn="ctr" defTabSz="622300">
            <a:lnSpc>
              <a:spcPct val="90000"/>
            </a:lnSpc>
            <a:spcBef>
              <a:spcPct val="0"/>
            </a:spcBef>
            <a:spcAft>
              <a:spcPct val="35000"/>
            </a:spcAft>
            <a:buNone/>
          </a:pPr>
          <a:r>
            <a:rPr lang="en-US" sz="1400" kern="1200" dirty="0"/>
            <a:t>Stay up-to-date</a:t>
          </a:r>
        </a:p>
      </dsp:txBody>
      <dsp:txXfrm>
        <a:off x="0" y="4876642"/>
        <a:ext cx="1380102" cy="656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33751-4F85-4EBD-99CC-112FA5A386EF}">
      <dsp:nvSpPr>
        <dsp:cNvPr id="0" name=""/>
        <dsp:cNvSpPr/>
      </dsp:nvSpPr>
      <dsp:spPr>
        <a:xfrm>
          <a:off x="307345" y="1546"/>
          <a:ext cx="3222855" cy="1933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CA" sz="1500" kern="1200" dirty="0"/>
            <a:t>Employers who use artificial intelligence tools to streamline information transition from existing employees to existing or incoming employees must navigate a complex web of federal and state laws. </a:t>
          </a:r>
          <a:endParaRPr lang="en-US" sz="1500" kern="1200" dirty="0"/>
        </a:p>
      </dsp:txBody>
      <dsp:txXfrm>
        <a:off x="307345" y="1546"/>
        <a:ext cx="3222855" cy="1933713"/>
      </dsp:txXfrm>
    </dsp:sp>
    <dsp:sp modelId="{141170E8-A277-42BA-A051-038639BF2735}">
      <dsp:nvSpPr>
        <dsp:cNvPr id="0" name=""/>
        <dsp:cNvSpPr/>
      </dsp:nvSpPr>
      <dsp:spPr>
        <a:xfrm>
          <a:off x="3852486" y="1546"/>
          <a:ext cx="3222855" cy="1933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CA" sz="1500" kern="1200" dirty="0"/>
            <a:t>There is no single comprehensive statute or regulation that governs this practice. </a:t>
          </a:r>
          <a:endParaRPr lang="en-US" sz="1500" kern="1200" dirty="0"/>
        </a:p>
      </dsp:txBody>
      <dsp:txXfrm>
        <a:off x="3852486" y="1546"/>
        <a:ext cx="3222855" cy="1933713"/>
      </dsp:txXfrm>
    </dsp:sp>
    <dsp:sp modelId="{C00F6E9F-04D4-45C6-A19D-B96DC0A27513}">
      <dsp:nvSpPr>
        <dsp:cNvPr id="0" name=""/>
        <dsp:cNvSpPr/>
      </dsp:nvSpPr>
      <dsp:spPr>
        <a:xfrm>
          <a:off x="7397627" y="1546"/>
          <a:ext cx="3222855" cy="1933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CA" sz="1500" kern="1200" dirty="0"/>
            <a:t>Multiple overlapping legal requirements—covering data privacy, trade secrets, electronic surveillance, anti-discrimination, labor relations, and personal rights—collectively regulate how AI may be deployed to capture, organize, and transfer job-related knowledge and functions. </a:t>
          </a:r>
          <a:endParaRPr lang="en-US" sz="1500" kern="1200" dirty="0"/>
        </a:p>
      </dsp:txBody>
      <dsp:txXfrm>
        <a:off x="7397627" y="1546"/>
        <a:ext cx="3222855" cy="1933713"/>
      </dsp:txXfrm>
    </dsp:sp>
    <dsp:sp modelId="{C427DAA6-5304-441C-BBD5-887787213CCF}">
      <dsp:nvSpPr>
        <dsp:cNvPr id="0" name=""/>
        <dsp:cNvSpPr/>
      </dsp:nvSpPr>
      <dsp:spPr>
        <a:xfrm>
          <a:off x="3852486" y="2257545"/>
          <a:ext cx="3222855" cy="19337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CA" sz="1500" kern="1200"/>
            <a:t>Employers retain full legal responsibility for the outcomes of AI-driven processes and cannot delegate that liability to the technology itself or to vendors.</a:t>
          </a:r>
          <a:br>
            <a:rPr lang="en-CA" sz="1500" kern="1200"/>
          </a:br>
          <a:endParaRPr lang="en-US" sz="1500" kern="1200"/>
        </a:p>
      </dsp:txBody>
      <dsp:txXfrm>
        <a:off x="3852486" y="2257545"/>
        <a:ext cx="3222855" cy="19337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A7E2DF-931B-4727-9408-A2738DA29C8F}">
      <dsp:nvSpPr>
        <dsp:cNvPr id="0" name=""/>
        <dsp:cNvSpPr/>
      </dsp:nvSpPr>
      <dsp:spPr>
        <a:xfrm>
          <a:off x="0" y="39687"/>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What are the job functions of the departing/moving employee?</a:t>
          </a:r>
        </a:p>
        <a:p>
          <a:pPr marL="0" lvl="0" indent="0" algn="ctr" defTabSz="711200">
            <a:lnSpc>
              <a:spcPct val="90000"/>
            </a:lnSpc>
            <a:spcBef>
              <a:spcPct val="0"/>
            </a:spcBef>
            <a:spcAft>
              <a:spcPct val="35000"/>
            </a:spcAft>
            <a:buNone/>
          </a:pPr>
          <a:r>
            <a:rPr lang="en-US" sz="1600" kern="1200" dirty="0"/>
            <a:t>Old way:  Employee and manager discuss and document</a:t>
          </a:r>
        </a:p>
        <a:p>
          <a:pPr marL="0" lvl="0" indent="0" algn="ctr" defTabSz="711200">
            <a:lnSpc>
              <a:spcPct val="90000"/>
            </a:lnSpc>
            <a:spcBef>
              <a:spcPct val="0"/>
            </a:spcBef>
            <a:spcAft>
              <a:spcPct val="35000"/>
            </a:spcAft>
            <a:buNone/>
          </a:pPr>
          <a:r>
            <a:rPr lang="en-US" sz="1600" kern="1200" dirty="0"/>
            <a:t>New way:  AI documents via information gathering and organization</a:t>
          </a:r>
        </a:p>
      </dsp:txBody>
      <dsp:txXfrm>
        <a:off x="0" y="39687"/>
        <a:ext cx="3286125" cy="1971675"/>
      </dsp:txXfrm>
    </dsp:sp>
    <dsp:sp modelId="{D9594F6E-3A91-4508-AD88-83665550C3A0}">
      <dsp:nvSpPr>
        <dsp:cNvPr id="0" name=""/>
        <dsp:cNvSpPr/>
      </dsp:nvSpPr>
      <dsp:spPr>
        <a:xfrm>
          <a:off x="3614737" y="39687"/>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What are the skills of the replacing employee?</a:t>
          </a:r>
        </a:p>
        <a:p>
          <a:pPr marL="0" lvl="0" indent="0" algn="ctr" defTabSz="711200">
            <a:lnSpc>
              <a:spcPct val="90000"/>
            </a:lnSpc>
            <a:spcBef>
              <a:spcPct val="0"/>
            </a:spcBef>
            <a:spcAft>
              <a:spcPct val="35000"/>
            </a:spcAft>
            <a:buNone/>
          </a:pPr>
          <a:r>
            <a:rPr lang="en-US" sz="1600" kern="1200" dirty="0"/>
            <a:t>Old way:  Interview new employee</a:t>
          </a:r>
        </a:p>
        <a:p>
          <a:pPr marL="0" lvl="0" indent="0" algn="ctr" defTabSz="711200">
            <a:lnSpc>
              <a:spcPct val="90000"/>
            </a:lnSpc>
            <a:spcBef>
              <a:spcPct val="0"/>
            </a:spcBef>
            <a:spcAft>
              <a:spcPct val="35000"/>
            </a:spcAft>
            <a:buNone/>
          </a:pPr>
          <a:r>
            <a:rPr lang="en-US" sz="1600" kern="1200" dirty="0"/>
            <a:t>New way:  AI apps determine new employee capabilities</a:t>
          </a:r>
        </a:p>
      </dsp:txBody>
      <dsp:txXfrm>
        <a:off x="3614737" y="39687"/>
        <a:ext cx="3286125" cy="1971675"/>
      </dsp:txXfrm>
    </dsp:sp>
    <dsp:sp modelId="{A1CBD39A-FD6D-4547-B953-22716C6FDDE5}">
      <dsp:nvSpPr>
        <dsp:cNvPr id="0" name=""/>
        <dsp:cNvSpPr/>
      </dsp:nvSpPr>
      <dsp:spPr>
        <a:xfrm>
          <a:off x="7229475" y="39687"/>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What training is done for the replacing employee to do the same or improved job?</a:t>
          </a:r>
        </a:p>
        <a:p>
          <a:pPr marL="0" lvl="0" indent="0" algn="ctr" defTabSz="711200">
            <a:lnSpc>
              <a:spcPct val="90000"/>
            </a:lnSpc>
            <a:spcBef>
              <a:spcPct val="0"/>
            </a:spcBef>
            <a:spcAft>
              <a:spcPct val="35000"/>
            </a:spcAft>
            <a:buNone/>
          </a:pPr>
          <a:r>
            <a:rPr lang="en-US" sz="1600" kern="1200" dirty="0"/>
            <a:t>Old way:  Human training (many trainers, e.g., IT, HR, Work Dept)</a:t>
          </a:r>
        </a:p>
        <a:p>
          <a:pPr marL="0" lvl="0" indent="0" algn="ctr" defTabSz="711200">
            <a:lnSpc>
              <a:spcPct val="90000"/>
            </a:lnSpc>
            <a:spcBef>
              <a:spcPct val="0"/>
            </a:spcBef>
            <a:spcAft>
              <a:spcPct val="35000"/>
            </a:spcAft>
            <a:buNone/>
          </a:pPr>
          <a:r>
            <a:rPr lang="en-US" sz="1600" kern="1200" dirty="0"/>
            <a:t>New way:  AI trainers</a:t>
          </a:r>
        </a:p>
      </dsp:txBody>
      <dsp:txXfrm>
        <a:off x="7229475" y="39687"/>
        <a:ext cx="3286125" cy="1971675"/>
      </dsp:txXfrm>
    </dsp:sp>
    <dsp:sp modelId="{8ECCE4A9-E409-4AA1-89F5-41A86EED824E}">
      <dsp:nvSpPr>
        <dsp:cNvPr id="0" name=""/>
        <dsp:cNvSpPr/>
      </dsp:nvSpPr>
      <dsp:spPr>
        <a:xfrm>
          <a:off x="1807368" y="2339975"/>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AI can enable improvements:</a:t>
          </a:r>
        </a:p>
        <a:p>
          <a:pPr marL="0" lvl="0" indent="0" algn="ctr" defTabSz="711200">
            <a:lnSpc>
              <a:spcPct val="90000"/>
            </a:lnSpc>
            <a:spcBef>
              <a:spcPct val="0"/>
            </a:spcBef>
            <a:spcAft>
              <a:spcPct val="35000"/>
            </a:spcAft>
            <a:buNone/>
          </a:pPr>
          <a:r>
            <a:rPr lang="en-US" sz="1600" kern="1200" dirty="0"/>
            <a:t>1.  AI determines efficiencies and redundancies</a:t>
          </a:r>
        </a:p>
        <a:p>
          <a:pPr marL="0" lvl="0" indent="0" algn="ctr" defTabSz="711200">
            <a:lnSpc>
              <a:spcPct val="90000"/>
            </a:lnSpc>
            <a:spcBef>
              <a:spcPct val="0"/>
            </a:spcBef>
            <a:spcAft>
              <a:spcPct val="35000"/>
            </a:spcAft>
            <a:buNone/>
          </a:pPr>
          <a:r>
            <a:rPr lang="en-US" sz="1600" kern="1200" dirty="0"/>
            <a:t>2.  AI determines functions that can be performed by AI</a:t>
          </a:r>
        </a:p>
      </dsp:txBody>
      <dsp:txXfrm>
        <a:off x="1807368" y="2339975"/>
        <a:ext cx="3286125" cy="1971675"/>
      </dsp:txXfrm>
    </dsp:sp>
    <dsp:sp modelId="{6A8AA1E1-B7A0-4882-BAD6-2147B52997F1}">
      <dsp:nvSpPr>
        <dsp:cNvPr id="0" name=""/>
        <dsp:cNvSpPr/>
      </dsp:nvSpPr>
      <dsp:spPr>
        <a:xfrm>
          <a:off x="5422106" y="2339975"/>
          <a:ext cx="3286125" cy="19716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Potential problems:</a:t>
          </a:r>
        </a:p>
        <a:p>
          <a:pPr marL="0" lvl="0" indent="0" algn="ctr" defTabSz="711200">
            <a:lnSpc>
              <a:spcPct val="90000"/>
            </a:lnSpc>
            <a:spcBef>
              <a:spcPct val="0"/>
            </a:spcBef>
            <a:spcAft>
              <a:spcPct val="35000"/>
            </a:spcAft>
            <a:buNone/>
          </a:pPr>
          <a:r>
            <a:rPr lang="en-US" sz="1600" kern="1200" dirty="0"/>
            <a:t>1.  Is there bias in any of the AI information gathering or analysis?</a:t>
          </a:r>
        </a:p>
        <a:p>
          <a:pPr marL="0" lvl="0" indent="0" algn="ctr" defTabSz="711200">
            <a:lnSpc>
              <a:spcPct val="90000"/>
            </a:lnSpc>
            <a:spcBef>
              <a:spcPct val="0"/>
            </a:spcBef>
            <a:spcAft>
              <a:spcPct val="35000"/>
            </a:spcAft>
            <a:buNone/>
          </a:pPr>
          <a:r>
            <a:rPr lang="en-US" sz="1600" kern="1200" dirty="0"/>
            <a:t>2.  Is there sensitive information the AI should not have access to?</a:t>
          </a:r>
        </a:p>
        <a:p>
          <a:pPr marL="0" lvl="0" indent="0" algn="ctr" defTabSz="711200">
            <a:lnSpc>
              <a:spcPct val="90000"/>
            </a:lnSpc>
            <a:spcBef>
              <a:spcPct val="0"/>
            </a:spcBef>
            <a:spcAft>
              <a:spcPct val="35000"/>
            </a:spcAft>
            <a:buNone/>
          </a:pPr>
          <a:r>
            <a:rPr lang="en-US" sz="1600" kern="1200" dirty="0"/>
            <a:t>3.  Would the AI analysis violate any laws?</a:t>
          </a:r>
        </a:p>
      </dsp:txBody>
      <dsp:txXfrm>
        <a:off x="5422106" y="2339975"/>
        <a:ext cx="3286125" cy="1971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3F39A-1527-495E-B3BD-B1DF6E570607}">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05B69A-A2C2-4EFB-A48E-DBF56A24CF55}">
      <dsp:nvSpPr>
        <dsp:cNvPr id="0" name=""/>
        <dsp:cNvSpPr/>
      </dsp:nvSpPr>
      <dsp:spPr>
        <a:xfrm>
          <a:off x="277275" y="20804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5A55EB-AC01-4B77-B05A-5D07054DDA48}">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b="1" i="0" kern="1200" baseline="0"/>
            <a:t>Business Goals</a:t>
          </a:r>
          <a:r>
            <a:rPr lang="en-US" sz="2200" b="0" i="0" kern="1200" baseline="0"/>
            <a:t> — Efficiency, cost reduction, innovation, data sharing</a:t>
          </a:r>
          <a:endParaRPr lang="en-US" sz="2200" kern="1200"/>
        </a:p>
      </dsp:txBody>
      <dsp:txXfrm>
        <a:off x="1058686" y="1808"/>
        <a:ext cx="9456913" cy="916611"/>
      </dsp:txXfrm>
    </dsp:sp>
    <dsp:sp modelId="{03A3E8AF-044A-40EC-9674-48323F3150F0}">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874AC9-3FF4-4995-8332-3A5DDEA6F41F}">
      <dsp:nvSpPr>
        <dsp:cNvPr id="0" name=""/>
        <dsp:cNvSpPr/>
      </dsp:nvSpPr>
      <dsp:spPr>
        <a:xfrm>
          <a:off x="277275" y="135381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B88514-55F7-4562-826C-04E8572FB237}">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b="1" i="0" kern="1200" baseline="0" dirty="0"/>
            <a:t>People Goals</a:t>
          </a:r>
          <a:r>
            <a:rPr lang="en-US" sz="2200" b="0" i="0" kern="1200" baseline="0" dirty="0"/>
            <a:t> — Transition, re-skilling, communication, job satisfaction, and retention</a:t>
          </a:r>
          <a:endParaRPr lang="en-US" sz="2200" kern="1200" dirty="0"/>
        </a:p>
      </dsp:txBody>
      <dsp:txXfrm>
        <a:off x="1058686" y="1147573"/>
        <a:ext cx="9456913" cy="916611"/>
      </dsp:txXfrm>
    </dsp:sp>
    <dsp:sp modelId="{6D14F61E-4D63-4E47-8BC0-0292F42B46F6}">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962696-A811-4803-8566-58F56968D86B}">
      <dsp:nvSpPr>
        <dsp:cNvPr id="0" name=""/>
        <dsp:cNvSpPr/>
      </dsp:nvSpPr>
      <dsp:spPr>
        <a:xfrm>
          <a:off x="277275" y="2499576"/>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250FC0-82E9-4170-A3BB-CB19E8FB06E8}">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b="1" i="0" kern="1200" baseline="0" dirty="0"/>
            <a:t>Ethical Guardrails</a:t>
          </a:r>
          <a:r>
            <a:rPr lang="en-US" sz="2200" b="0" i="0" kern="1200" baseline="0" dirty="0"/>
            <a:t> — Bias removal, transparency, data privacy </a:t>
          </a:r>
          <a:endParaRPr lang="en-US" sz="2200" kern="1200" dirty="0"/>
        </a:p>
      </dsp:txBody>
      <dsp:txXfrm>
        <a:off x="1058686" y="2293338"/>
        <a:ext cx="9456913" cy="916611"/>
      </dsp:txXfrm>
    </dsp:sp>
    <dsp:sp modelId="{C3BF6230-E66A-4997-8CE1-379987627867}">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CC56E9-3E96-4FC5-8A41-CAB9F409E43A}">
      <dsp:nvSpPr>
        <dsp:cNvPr id="0" name=""/>
        <dsp:cNvSpPr/>
      </dsp:nvSpPr>
      <dsp:spPr>
        <a:xfrm>
          <a:off x="277275" y="3645341"/>
          <a:ext cx="504136" cy="50413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CC0341-A4F1-43FE-A2C6-7D4F36334076}">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kern="1200"/>
            <a:t>Goals and protection devices must be applied to</a:t>
          </a:r>
          <a:r>
            <a:rPr lang="en-US" sz="2200" b="0" i="0" kern="1200" baseline="0"/>
            <a:t> AI-enabled workforce frameworks</a:t>
          </a:r>
          <a:endParaRPr lang="en-US" sz="2200" kern="1200"/>
        </a:p>
      </dsp:txBody>
      <dsp:txXfrm>
        <a:off x="1058686" y="3439103"/>
        <a:ext cx="9456913" cy="9166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F380DD-64B8-4BD2-A3FC-FB0575E0D130}">
      <dsp:nvSpPr>
        <dsp:cNvPr id="0" name=""/>
        <dsp:cNvSpPr/>
      </dsp:nvSpPr>
      <dsp:spPr>
        <a:xfrm>
          <a:off x="606519" y="1815"/>
          <a:ext cx="3562528" cy="3562528"/>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You are ready to sign up and use AI to transition employees, right?</a:t>
          </a:r>
        </a:p>
      </dsp:txBody>
      <dsp:txXfrm>
        <a:off x="1128239" y="523535"/>
        <a:ext cx="2519088" cy="2519088"/>
      </dsp:txXfrm>
    </dsp:sp>
    <dsp:sp modelId="{A19DBB31-2C02-4EAA-AAD5-37F5038E5CE1}">
      <dsp:nvSpPr>
        <dsp:cNvPr id="0" name=""/>
        <dsp:cNvSpPr/>
      </dsp:nvSpPr>
      <dsp:spPr>
        <a:xfrm rot="5400000">
          <a:off x="4462956" y="1311044"/>
          <a:ext cx="1246885" cy="944070"/>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60443AB-AE29-4A51-B45F-E42E09B1FAB6}">
      <dsp:nvSpPr>
        <dsp:cNvPr id="0" name=""/>
        <dsp:cNvSpPr/>
      </dsp:nvSpPr>
      <dsp:spPr>
        <a:xfrm>
          <a:off x="5950312" y="1815"/>
          <a:ext cx="3562528" cy="3562528"/>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Not so fast.  There is a catch.</a:t>
          </a:r>
        </a:p>
      </dsp:txBody>
      <dsp:txXfrm>
        <a:off x="6472032" y="523535"/>
        <a:ext cx="2519088" cy="25190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EFB09-9656-4E69-99A7-380D78FE4268}">
      <dsp:nvSpPr>
        <dsp:cNvPr id="0" name=""/>
        <dsp:cNvSpPr/>
      </dsp:nvSpPr>
      <dsp:spPr>
        <a:xfrm>
          <a:off x="0" y="186477"/>
          <a:ext cx="6666833" cy="5405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i="1" kern="1200"/>
            <a:t>Mobley v Workday, Inc</a:t>
          </a:r>
          <a:r>
            <a:rPr lang="en-US" sz="2200" kern="1200"/>
            <a:t>. </a:t>
          </a:r>
        </a:p>
      </dsp:txBody>
      <dsp:txXfrm>
        <a:off x="26387" y="212864"/>
        <a:ext cx="6614059" cy="487766"/>
      </dsp:txXfrm>
    </dsp:sp>
    <dsp:sp modelId="{5F59B3F7-C9AA-4AAB-8085-90ED3797B27C}">
      <dsp:nvSpPr>
        <dsp:cNvPr id="0" name=""/>
        <dsp:cNvSpPr/>
      </dsp:nvSpPr>
      <dsp:spPr>
        <a:xfrm>
          <a:off x="0" y="787109"/>
          <a:ext cx="6666833" cy="5100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27940" rIns="156464" bIns="27940" numCol="1" spcCol="1270" anchor="t" anchorCtr="0">
          <a:noAutofit/>
        </a:bodyPr>
        <a:lstStyle/>
        <a:p>
          <a:pPr marL="112713" lvl="1" indent="-112713" algn="l" defTabSz="711200">
            <a:lnSpc>
              <a:spcPct val="90000"/>
            </a:lnSpc>
            <a:spcBef>
              <a:spcPct val="0"/>
            </a:spcBef>
            <a:spcAft>
              <a:spcPct val="20000"/>
            </a:spcAft>
            <a:buChar char="•"/>
          </a:pPr>
          <a:r>
            <a:rPr lang="en-US" sz="1700" kern="1200" dirty="0"/>
            <a:t>Numerous surveys have found that more than 80% of U.S. ⁠employers, and virtually all Fortune 500 companies, are using AI in the hiring process. That includes using software made by Workday and other firms that can review large numbers of ​job applications and screen out applicants for a variety of reasons.</a:t>
          </a:r>
        </a:p>
        <a:p>
          <a:pPr marL="112713" marR="0" lvl="1" indent="-112713" algn="l" defTabSz="711200" eaLnBrk="1" fontAlgn="auto" latinLnBrk="0" hangingPunct="1">
            <a:lnSpc>
              <a:spcPct val="90000"/>
            </a:lnSpc>
            <a:spcBef>
              <a:spcPct val="0"/>
            </a:spcBef>
            <a:spcAft>
              <a:spcPct val="20000"/>
            </a:spcAft>
            <a:buClrTx/>
            <a:buSzTx/>
            <a:buFont typeface="Arial" panose="020B0604020202020204" pitchFamily="34" charset="0"/>
            <a:buChar char="•"/>
            <a:tabLst/>
            <a:defRPr/>
          </a:pPr>
          <a:r>
            <a:rPr lang="en-US" sz="1700" kern="1200" dirty="0"/>
            <a:t>Workday is the maker of popular AI-powered human resources software.  Workday provides a platform used by thousands of employers to process job applications, often serving as the gateway through which applicants must pass to even be considered for a role. </a:t>
          </a:r>
        </a:p>
        <a:p>
          <a:pPr marL="112713" lvl="1" indent="-112713" algn="l" defTabSz="711200">
            <a:lnSpc>
              <a:spcPct val="90000"/>
            </a:lnSpc>
            <a:spcBef>
              <a:spcPct val="0"/>
            </a:spcBef>
            <a:spcAft>
              <a:spcPct val="20000"/>
            </a:spcAft>
            <a:buFont typeface="Arial" panose="020B0604020202020204" pitchFamily="34" charset="0"/>
            <a:buChar char="•"/>
          </a:pPr>
          <a:r>
            <a:rPr lang="en-US" sz="1700" kern="1200" dirty="0"/>
            <a:t>Filed in the Northern District of California, this case addresses the questions of vendor liability and disparate impact in the context of AI tools. </a:t>
          </a:r>
        </a:p>
        <a:p>
          <a:pPr marL="112713" lvl="1" indent="-112713" algn="l" defTabSz="711200">
            <a:lnSpc>
              <a:spcPct val="90000"/>
            </a:lnSpc>
            <a:spcBef>
              <a:spcPct val="0"/>
            </a:spcBef>
            <a:spcAft>
              <a:spcPct val="20000"/>
            </a:spcAft>
            <a:buFont typeface="Arial" panose="020B0604020202020204" pitchFamily="34" charset="0"/>
            <a:buChar char="•"/>
          </a:pPr>
          <a:r>
            <a:rPr lang="en-US" sz="1700" kern="1200" dirty="0"/>
            <a:t>The case is the first of its kind to broadly target the algorithmic decision-making underpinning AI screening software that has ​become virtually universal among large employers.</a:t>
          </a:r>
        </a:p>
        <a:p>
          <a:pPr marL="112713" lvl="1" indent="-112713" algn="l" defTabSz="711200">
            <a:lnSpc>
              <a:spcPct val="90000"/>
            </a:lnSpc>
            <a:spcBef>
              <a:spcPct val="0"/>
            </a:spcBef>
            <a:spcAft>
              <a:spcPct val="20000"/>
            </a:spcAft>
            <a:buFont typeface="Arial" panose="020B0604020202020204" pitchFamily="34" charset="0"/>
            <a:buChar char="•"/>
          </a:pPr>
          <a:r>
            <a:rPr lang="en-US" sz="1700" kern="1200" dirty="0"/>
            <a:t>A federal judge has signaled that she will likely order Workday to face claims that it violated California law thousands of times by ​weeding out job applicants at many major companies for discriminatory reasons.</a:t>
          </a:r>
        </a:p>
      </dsp:txBody>
      <dsp:txXfrm>
        <a:off x="0" y="787109"/>
        <a:ext cx="6666833" cy="51004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6355CE-0ED5-4345-B370-E13A081C4887}">
      <dsp:nvSpPr>
        <dsp:cNvPr id="0" name=""/>
        <dsp:cNvSpPr/>
      </dsp:nvSpPr>
      <dsp:spPr>
        <a:xfrm>
          <a:off x="9604" y="38000"/>
          <a:ext cx="2870689" cy="411680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Using AI as part of employment decisions can encode or amplify bias, disparate treatment, disparate impact or lack of accommodation.</a:t>
          </a:r>
        </a:p>
      </dsp:txBody>
      <dsp:txXfrm>
        <a:off x="93684" y="122080"/>
        <a:ext cx="2702529" cy="3948644"/>
      </dsp:txXfrm>
    </dsp:sp>
    <dsp:sp modelId="{4152BAB0-5C65-4759-8B08-A5917A238269}">
      <dsp:nvSpPr>
        <dsp:cNvPr id="0" name=""/>
        <dsp:cNvSpPr/>
      </dsp:nvSpPr>
      <dsp:spPr>
        <a:xfrm>
          <a:off x="3167362" y="1740437"/>
          <a:ext cx="608586" cy="71193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167362" y="1882823"/>
        <a:ext cx="426010" cy="427158"/>
      </dsp:txXfrm>
    </dsp:sp>
    <dsp:sp modelId="{E2C9BAC8-BECB-43DA-8281-E80DE0181A3F}">
      <dsp:nvSpPr>
        <dsp:cNvPr id="0" name=""/>
        <dsp:cNvSpPr/>
      </dsp:nvSpPr>
      <dsp:spPr>
        <a:xfrm>
          <a:off x="4028569" y="38000"/>
          <a:ext cx="2870689" cy="411680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“Black box problem.”  The Uniform Guidelines on Employee Selection Procedures (UGESP) are a set of federal regulations codified </a:t>
          </a:r>
          <a:r>
            <a:rPr lang="en-US" sz="1800" u="none" kern="1200" dirty="0"/>
            <a:t>at </a:t>
          </a:r>
          <a:r>
            <a:rPr lang="en-US" sz="1800" u="none"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29 CFR Part 1607</a:t>
          </a:r>
          <a:r>
            <a:rPr lang="en-US" sz="1800" u="none" kern="1200" dirty="0">
              <a:solidFill>
                <a:schemeClr val="bg1"/>
              </a:solidFill>
            </a:rPr>
            <a:t>.</a:t>
          </a:r>
          <a:r>
            <a:rPr lang="en-US" sz="1800" u="none" kern="1200" dirty="0"/>
            <a:t> </a:t>
          </a:r>
        </a:p>
      </dsp:txBody>
      <dsp:txXfrm>
        <a:off x="4112649" y="122080"/>
        <a:ext cx="2702529" cy="3948644"/>
      </dsp:txXfrm>
    </dsp:sp>
    <dsp:sp modelId="{5861D302-ED5E-4CDE-8416-3F865AD7544A}">
      <dsp:nvSpPr>
        <dsp:cNvPr id="0" name=""/>
        <dsp:cNvSpPr/>
      </dsp:nvSpPr>
      <dsp:spPr>
        <a:xfrm>
          <a:off x="7186328" y="1740437"/>
          <a:ext cx="608586" cy="71193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186328" y="1882823"/>
        <a:ext cx="426010" cy="427158"/>
      </dsp:txXfrm>
    </dsp:sp>
    <dsp:sp modelId="{408F2C0E-1FF3-4DE0-90FD-12F59BB5D909}">
      <dsp:nvSpPr>
        <dsp:cNvPr id="0" name=""/>
        <dsp:cNvSpPr/>
      </dsp:nvSpPr>
      <dsp:spPr>
        <a:xfrm>
          <a:off x="8047535" y="38000"/>
          <a:ext cx="2870689" cy="4116804"/>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UGESP regulations provide a legally binding framework for employers to ensure their hiring, promotion, and termination procedures are valid, job-related, and free from unlawful discrimination.  If employers cannot state specifically how an AI tool functions and document such performance, the employer risks violating UGESP.</a:t>
          </a:r>
        </a:p>
      </dsp:txBody>
      <dsp:txXfrm>
        <a:off x="8131615" y="122080"/>
        <a:ext cx="2702529" cy="39486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08132D-A0EE-4D8E-A5CD-6865E321A5EB}">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02037D-C334-4A77-9303-C40AD7A7B04A}">
      <dsp:nvSpPr>
        <dsp:cNvPr id="0" name=""/>
        <dsp:cNvSpPr/>
      </dsp:nvSpPr>
      <dsp:spPr>
        <a:xfrm>
          <a:off x="376522" y="280590"/>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794727-D359-4EFA-AC59-6F49AED892D7}">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en-US" sz="1700" kern="1200"/>
            <a:t>Fair Labor Standards Act 29 USCA § 201 governs wage and hour obligations and continues to apply when employers use AI to manage employee time and productivity during knowledge transition periods. </a:t>
          </a:r>
        </a:p>
      </dsp:txBody>
      <dsp:txXfrm>
        <a:off x="1437631" y="531"/>
        <a:ext cx="9077968" cy="1244702"/>
      </dsp:txXfrm>
    </dsp:sp>
    <dsp:sp modelId="{95B15F72-D5E3-40DA-831C-9313BE4C4A0F}">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92A1EE-27E8-4D2F-A893-944F2F356E40}">
      <dsp:nvSpPr>
        <dsp:cNvPr id="0" name=""/>
        <dsp:cNvSpPr/>
      </dsp:nvSpPr>
      <dsp:spPr>
        <a:xfrm>
          <a:off x="376522" y="1836468"/>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6B7E9A-04CD-49C7-B5CA-D4C0D41E9674}">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en-US" sz="1700" kern="1200"/>
            <a:t>The Department of Labor issued Field Assistance Bulletin No. 2024-1 on AI and automated systems in the workplace, emphasizing that employers are not relieved of FLSA compliance obligations simply because they use AI tools—and that human oversight remains critical. </a:t>
          </a:r>
        </a:p>
      </dsp:txBody>
      <dsp:txXfrm>
        <a:off x="1437631" y="1556410"/>
        <a:ext cx="9077968" cy="1244702"/>
      </dsp:txXfrm>
    </dsp:sp>
    <dsp:sp modelId="{37EF0F40-0B16-4B68-9FDD-2560F72AAF7D}">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DB866F-6D51-43D5-81BD-62F211837824}">
      <dsp:nvSpPr>
        <dsp:cNvPr id="0" name=""/>
        <dsp:cNvSpPr/>
      </dsp:nvSpPr>
      <dsp:spPr>
        <a:xfrm>
          <a:off x="376522" y="3392347"/>
          <a:ext cx="684586" cy="68458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71E496-3FD8-4DDD-8197-7001C75A3A3A}">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755650">
            <a:lnSpc>
              <a:spcPct val="90000"/>
            </a:lnSpc>
            <a:spcBef>
              <a:spcPct val="0"/>
            </a:spcBef>
            <a:spcAft>
              <a:spcPct val="35000"/>
            </a:spcAft>
            <a:buNone/>
          </a:pPr>
          <a:r>
            <a:rPr lang="en-US" sz="1700" kern="1200"/>
            <a:t>Although this guidance has since been officially withdrawn under the Trump administration following revocation of the underlying Executive Order, the FLSA's core requirements remain applicable. </a:t>
          </a:r>
        </a:p>
      </dsp:txBody>
      <dsp:txXfrm>
        <a:off x="1437631" y="3112289"/>
        <a:ext cx="9077968" cy="12447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3A733-3B76-4195-913E-F93CC504F8FF}">
      <dsp:nvSpPr>
        <dsp:cNvPr id="0" name=""/>
        <dsp:cNvSpPr/>
      </dsp:nvSpPr>
      <dsp:spPr>
        <a:xfrm>
          <a:off x="0" y="88461"/>
          <a:ext cx="5918184" cy="23680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When AI tools used in knowledge transfer or onboarding processes access background check information or personal data from third-party consumer reporting agencies, the FCRA   15 USCA § 1681b imposes disclosure and authorization requirements. </a:t>
          </a:r>
        </a:p>
      </dsp:txBody>
      <dsp:txXfrm>
        <a:off x="115600" y="204061"/>
        <a:ext cx="5686984" cy="2136880"/>
      </dsp:txXfrm>
    </dsp:sp>
    <dsp:sp modelId="{59DD6064-EFC1-4DAF-90BF-B5D8565408F3}">
      <dsp:nvSpPr>
        <dsp:cNvPr id="0" name=""/>
        <dsp:cNvSpPr/>
      </dsp:nvSpPr>
      <dsp:spPr>
        <a:xfrm>
          <a:off x="0" y="2522782"/>
          <a:ext cx="5918184" cy="23680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AI-powered tools that aggregate or analyze personal information assembled from third parties may qualify as consumer reporting agencies under the FCRA, thereby triggering its full compliance framework.</a:t>
          </a:r>
        </a:p>
      </dsp:txBody>
      <dsp:txXfrm>
        <a:off x="115600" y="2638382"/>
        <a:ext cx="5686984" cy="213688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2F05BBEB-91BE-4F25-8123-E5FC237FEF8C}" type="datetimeFigureOut">
              <a:rPr lang="en-US" smtClean="0"/>
              <a:t>8/21/2026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CEBE9C2-1BD5-413C-8F94-22FD05A0D231}" type="slidenum">
              <a:rPr lang="en-US" smtClean="0"/>
              <a:t>‹#›</a:t>
            </a:fld>
            <a:endParaRPr lang="en-US"/>
          </a:p>
        </p:txBody>
      </p:sp>
    </p:spTree>
    <p:extLst>
      <p:ext uri="{BB962C8B-B14F-4D97-AF65-F5344CB8AC3E}">
        <p14:creationId xmlns:p14="http://schemas.microsoft.com/office/powerpoint/2010/main" val="834579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5770D-5FD8-3FF8-6612-444F768E5C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10CEE3-83C8-912A-DC96-E3EF70CB29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AFDD47-B0A2-423B-FEC9-DFF5A4F216E8}"/>
              </a:ext>
            </a:extLst>
          </p:cNvPr>
          <p:cNvSpPr>
            <a:spLocks noGrp="1"/>
          </p:cNvSpPr>
          <p:nvPr>
            <p:ph type="dt" sz="half" idx="10"/>
          </p:nvPr>
        </p:nvSpPr>
        <p:spPr/>
        <p:txBody>
          <a:bodyPr/>
          <a:lstStyle/>
          <a:p>
            <a:fld id="{C921D231-34D7-4794-826A-74120145BA91}" type="datetime1">
              <a:rPr lang="en-US" smtClean="0"/>
              <a:t>8/21/2026</a:t>
            </a:fld>
            <a:endParaRPr lang="en-US"/>
          </a:p>
        </p:txBody>
      </p:sp>
      <p:sp>
        <p:nvSpPr>
          <p:cNvPr id="5" name="Footer Placeholder 4">
            <a:extLst>
              <a:ext uri="{FF2B5EF4-FFF2-40B4-BE49-F238E27FC236}">
                <a16:creationId xmlns:a16="http://schemas.microsoft.com/office/drawing/2014/main" id="{2B3073CF-6059-DA4E-C298-E1ACF53E8B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FF376B-917F-4BA7-36AA-B6A0805202C8}"/>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2484454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DB4B-DA45-0B69-77C8-5C0F1A4284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D6544E0-4C40-32EC-D26E-0F595F9FA55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CFD15E-D4E0-9DAF-6C63-D109074501DD}"/>
              </a:ext>
            </a:extLst>
          </p:cNvPr>
          <p:cNvSpPr>
            <a:spLocks noGrp="1"/>
          </p:cNvSpPr>
          <p:nvPr>
            <p:ph type="dt" sz="half" idx="10"/>
          </p:nvPr>
        </p:nvSpPr>
        <p:spPr/>
        <p:txBody>
          <a:bodyPr/>
          <a:lstStyle/>
          <a:p>
            <a:fld id="{E67349C6-D5F6-4825-8E27-D50F8ABCAEBF}" type="datetime1">
              <a:rPr lang="en-US" smtClean="0"/>
              <a:t>8/21/2026</a:t>
            </a:fld>
            <a:endParaRPr lang="en-US"/>
          </a:p>
        </p:txBody>
      </p:sp>
      <p:sp>
        <p:nvSpPr>
          <p:cNvPr id="5" name="Footer Placeholder 4">
            <a:extLst>
              <a:ext uri="{FF2B5EF4-FFF2-40B4-BE49-F238E27FC236}">
                <a16:creationId xmlns:a16="http://schemas.microsoft.com/office/drawing/2014/main" id="{204BC7CA-AEA8-5496-511D-D3C25F9537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8E4E68-43C4-BDC9-814E-6A6E164E8A89}"/>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185278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74C5F9-9652-121E-8F48-044B6EC68B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A34BC3-322A-4FDE-9B73-7EC4A88A1D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118315-733E-E2E1-B5B5-C0AA433CFCB2}"/>
              </a:ext>
            </a:extLst>
          </p:cNvPr>
          <p:cNvSpPr>
            <a:spLocks noGrp="1"/>
          </p:cNvSpPr>
          <p:nvPr>
            <p:ph type="dt" sz="half" idx="10"/>
          </p:nvPr>
        </p:nvSpPr>
        <p:spPr/>
        <p:txBody>
          <a:bodyPr/>
          <a:lstStyle/>
          <a:p>
            <a:fld id="{FA2B3B1E-B3DB-4241-B4C2-0C13C40681D9}" type="datetime1">
              <a:rPr lang="en-US" smtClean="0"/>
              <a:t>8/21/2026</a:t>
            </a:fld>
            <a:endParaRPr lang="en-US"/>
          </a:p>
        </p:txBody>
      </p:sp>
      <p:sp>
        <p:nvSpPr>
          <p:cNvPr id="5" name="Footer Placeholder 4">
            <a:extLst>
              <a:ext uri="{FF2B5EF4-FFF2-40B4-BE49-F238E27FC236}">
                <a16:creationId xmlns:a16="http://schemas.microsoft.com/office/drawing/2014/main" id="{9B0AA22E-C378-925E-C737-4CBB921F76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A389CC-BECD-F3E8-B256-8925CE2FDCE5}"/>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2197870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289FA-5E99-E65B-ACC9-351918086C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ECF884-EE85-85BC-2FC9-EC354477DF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227637-9E15-DDBC-EA48-129BB17108E4}"/>
              </a:ext>
            </a:extLst>
          </p:cNvPr>
          <p:cNvSpPr>
            <a:spLocks noGrp="1"/>
          </p:cNvSpPr>
          <p:nvPr>
            <p:ph type="dt" sz="half" idx="10"/>
          </p:nvPr>
        </p:nvSpPr>
        <p:spPr/>
        <p:txBody>
          <a:bodyPr/>
          <a:lstStyle/>
          <a:p>
            <a:fld id="{382BF6B2-A4AA-4FCA-9AAB-881599B9409A}" type="datetime1">
              <a:rPr lang="en-US" smtClean="0"/>
              <a:t>8/21/2026</a:t>
            </a:fld>
            <a:endParaRPr lang="en-US"/>
          </a:p>
        </p:txBody>
      </p:sp>
      <p:sp>
        <p:nvSpPr>
          <p:cNvPr id="5" name="Footer Placeholder 4">
            <a:extLst>
              <a:ext uri="{FF2B5EF4-FFF2-40B4-BE49-F238E27FC236}">
                <a16:creationId xmlns:a16="http://schemas.microsoft.com/office/drawing/2014/main" id="{A2ACAC10-3899-A87E-0E8D-7DADB985C9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DF5A29-E625-9BCA-21D7-CB2DBFBB55E8}"/>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166749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0AFEC-2E72-C982-2DC9-F03C70FDDE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DC1236-EFAE-8532-A075-BD985EE2A7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FFB539-E9AB-4234-22A9-01B0D95B9488}"/>
              </a:ext>
            </a:extLst>
          </p:cNvPr>
          <p:cNvSpPr>
            <a:spLocks noGrp="1"/>
          </p:cNvSpPr>
          <p:nvPr>
            <p:ph type="dt" sz="half" idx="10"/>
          </p:nvPr>
        </p:nvSpPr>
        <p:spPr/>
        <p:txBody>
          <a:bodyPr/>
          <a:lstStyle/>
          <a:p>
            <a:fld id="{896ED124-CAEC-4430-889F-DF48729D648D}" type="datetime1">
              <a:rPr lang="en-US" smtClean="0"/>
              <a:t>8/21/2026</a:t>
            </a:fld>
            <a:endParaRPr lang="en-US"/>
          </a:p>
        </p:txBody>
      </p:sp>
      <p:sp>
        <p:nvSpPr>
          <p:cNvPr id="5" name="Footer Placeholder 4">
            <a:extLst>
              <a:ext uri="{FF2B5EF4-FFF2-40B4-BE49-F238E27FC236}">
                <a16:creationId xmlns:a16="http://schemas.microsoft.com/office/drawing/2014/main" id="{5942B60C-8D09-974E-158A-7C2E5D18D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038749-1241-AF45-B7AF-B0962BCB22C4}"/>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3257795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1010-3169-59C5-1B90-4397BE682D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57A37B-6126-0CE7-9B36-57FAE2101C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3CD41B-21AA-83B9-44C6-76F9EAA79F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F6C4E4-93E6-53C2-4406-1126A62D76E9}"/>
              </a:ext>
            </a:extLst>
          </p:cNvPr>
          <p:cNvSpPr>
            <a:spLocks noGrp="1"/>
          </p:cNvSpPr>
          <p:nvPr>
            <p:ph type="dt" sz="half" idx="10"/>
          </p:nvPr>
        </p:nvSpPr>
        <p:spPr/>
        <p:txBody>
          <a:bodyPr/>
          <a:lstStyle/>
          <a:p>
            <a:fld id="{DEDBA554-3911-4746-9632-4B5FD97C32C4}" type="datetime1">
              <a:rPr lang="en-US" smtClean="0"/>
              <a:t>8/21/2026</a:t>
            </a:fld>
            <a:endParaRPr lang="en-US"/>
          </a:p>
        </p:txBody>
      </p:sp>
      <p:sp>
        <p:nvSpPr>
          <p:cNvPr id="6" name="Footer Placeholder 5">
            <a:extLst>
              <a:ext uri="{FF2B5EF4-FFF2-40B4-BE49-F238E27FC236}">
                <a16:creationId xmlns:a16="http://schemas.microsoft.com/office/drawing/2014/main" id="{90BFEA67-736A-6671-3DDA-F9B93CD76B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679A2F-0A2C-6BBF-2AFA-8C0BFE43E548}"/>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3441398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A0EEB-31DE-F94A-5ADE-E7CD1E61C0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466AB9-939E-D8A3-E49E-4B04153ACD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9140D0-893F-B88A-CFAC-D80719ABC2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21FEB7-8A88-14A2-4EF8-BB3361C240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96C969-C208-4050-B05C-93B01E6E27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28F4B-E3D4-A610-D9EB-5D07874C3215}"/>
              </a:ext>
            </a:extLst>
          </p:cNvPr>
          <p:cNvSpPr>
            <a:spLocks noGrp="1"/>
          </p:cNvSpPr>
          <p:nvPr>
            <p:ph type="dt" sz="half" idx="10"/>
          </p:nvPr>
        </p:nvSpPr>
        <p:spPr/>
        <p:txBody>
          <a:bodyPr/>
          <a:lstStyle/>
          <a:p>
            <a:fld id="{01975727-298A-48A6-9945-61579D38D338}" type="datetime1">
              <a:rPr lang="en-US" smtClean="0"/>
              <a:t>8/21/2026</a:t>
            </a:fld>
            <a:endParaRPr lang="en-US"/>
          </a:p>
        </p:txBody>
      </p:sp>
      <p:sp>
        <p:nvSpPr>
          <p:cNvPr id="8" name="Footer Placeholder 7">
            <a:extLst>
              <a:ext uri="{FF2B5EF4-FFF2-40B4-BE49-F238E27FC236}">
                <a16:creationId xmlns:a16="http://schemas.microsoft.com/office/drawing/2014/main" id="{6B293FA3-6AED-E2C1-0926-5EA471FCAB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4BCA64-4A32-FA35-99B8-941A0ED3448F}"/>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4065888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AB48C-F665-3AB2-8CF4-6CB34B1D5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40E9C01-A832-7DE2-D1CC-BC96BD3DDD26}"/>
              </a:ext>
            </a:extLst>
          </p:cNvPr>
          <p:cNvSpPr>
            <a:spLocks noGrp="1"/>
          </p:cNvSpPr>
          <p:nvPr>
            <p:ph type="dt" sz="half" idx="10"/>
          </p:nvPr>
        </p:nvSpPr>
        <p:spPr/>
        <p:txBody>
          <a:bodyPr/>
          <a:lstStyle/>
          <a:p>
            <a:fld id="{59AEBDD7-9827-4CB5-8BA7-A38EF881F134}" type="datetime1">
              <a:rPr lang="en-US" smtClean="0"/>
              <a:t>8/21/2026</a:t>
            </a:fld>
            <a:endParaRPr lang="en-US"/>
          </a:p>
        </p:txBody>
      </p:sp>
      <p:sp>
        <p:nvSpPr>
          <p:cNvPr id="4" name="Footer Placeholder 3">
            <a:extLst>
              <a:ext uri="{FF2B5EF4-FFF2-40B4-BE49-F238E27FC236}">
                <a16:creationId xmlns:a16="http://schemas.microsoft.com/office/drawing/2014/main" id="{7C038849-9142-7377-886F-F1DC2CE7DD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D8BE4D-5DF4-D7B4-72D2-A7241E7B4232}"/>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79840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BB2CD7-A339-C015-C904-870F832BCB9E}"/>
              </a:ext>
            </a:extLst>
          </p:cNvPr>
          <p:cNvSpPr>
            <a:spLocks noGrp="1"/>
          </p:cNvSpPr>
          <p:nvPr>
            <p:ph type="dt" sz="half" idx="10"/>
          </p:nvPr>
        </p:nvSpPr>
        <p:spPr/>
        <p:txBody>
          <a:bodyPr/>
          <a:lstStyle/>
          <a:p>
            <a:fld id="{4A0A9CA7-F75E-4BFB-AD3A-468101A93445}" type="datetime1">
              <a:rPr lang="en-US" smtClean="0"/>
              <a:t>8/21/2026</a:t>
            </a:fld>
            <a:endParaRPr lang="en-US"/>
          </a:p>
        </p:txBody>
      </p:sp>
      <p:sp>
        <p:nvSpPr>
          <p:cNvPr id="3" name="Footer Placeholder 2">
            <a:extLst>
              <a:ext uri="{FF2B5EF4-FFF2-40B4-BE49-F238E27FC236}">
                <a16:creationId xmlns:a16="http://schemas.microsoft.com/office/drawing/2014/main" id="{7C262819-BAD7-BAC0-5800-7D352282E4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9CEAA8-5763-6B78-D7C5-C2EBC297E9C5}"/>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186842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068E2-9236-317B-95DA-696A29B90E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98C235-4B5A-75C1-FFA6-CE16F525C3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C23393A-3AF9-1031-B116-84FE5BEA17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E0B33D-C3B7-1107-6BEB-4E97781470C0}"/>
              </a:ext>
            </a:extLst>
          </p:cNvPr>
          <p:cNvSpPr>
            <a:spLocks noGrp="1"/>
          </p:cNvSpPr>
          <p:nvPr>
            <p:ph type="dt" sz="half" idx="10"/>
          </p:nvPr>
        </p:nvSpPr>
        <p:spPr/>
        <p:txBody>
          <a:bodyPr/>
          <a:lstStyle/>
          <a:p>
            <a:fld id="{8AF2D916-A773-4A1A-84AC-AD04D01AA29F}" type="datetime1">
              <a:rPr lang="en-US" smtClean="0"/>
              <a:t>8/21/2026</a:t>
            </a:fld>
            <a:endParaRPr lang="en-US"/>
          </a:p>
        </p:txBody>
      </p:sp>
      <p:sp>
        <p:nvSpPr>
          <p:cNvPr id="6" name="Footer Placeholder 5">
            <a:extLst>
              <a:ext uri="{FF2B5EF4-FFF2-40B4-BE49-F238E27FC236}">
                <a16:creationId xmlns:a16="http://schemas.microsoft.com/office/drawing/2014/main" id="{935A9EF0-8224-68FA-A3FF-6A07864131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482FF7-C4F7-844B-9AEF-64D83D4E341A}"/>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3372471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2D7E0-A5C7-60BC-BDA7-A5F310312A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775199-B085-91A7-976F-B2AE770CA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8F942F-29A3-A8F1-0F56-974E7AE326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14CC06-142B-EB44-812D-15CC22240F41}"/>
              </a:ext>
            </a:extLst>
          </p:cNvPr>
          <p:cNvSpPr>
            <a:spLocks noGrp="1"/>
          </p:cNvSpPr>
          <p:nvPr>
            <p:ph type="dt" sz="half" idx="10"/>
          </p:nvPr>
        </p:nvSpPr>
        <p:spPr/>
        <p:txBody>
          <a:bodyPr/>
          <a:lstStyle/>
          <a:p>
            <a:fld id="{4B8405F8-5855-456A-9AA1-6D86789FED9E}" type="datetime1">
              <a:rPr lang="en-US" smtClean="0"/>
              <a:t>8/21/2026</a:t>
            </a:fld>
            <a:endParaRPr lang="en-US"/>
          </a:p>
        </p:txBody>
      </p:sp>
      <p:sp>
        <p:nvSpPr>
          <p:cNvPr id="6" name="Footer Placeholder 5">
            <a:extLst>
              <a:ext uri="{FF2B5EF4-FFF2-40B4-BE49-F238E27FC236}">
                <a16:creationId xmlns:a16="http://schemas.microsoft.com/office/drawing/2014/main" id="{1BE1668A-4C8C-BD55-F30B-3DECE9B9C5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E1F706-F795-3BD3-3B1F-F0FB4322ED2C}"/>
              </a:ext>
            </a:extLst>
          </p:cNvPr>
          <p:cNvSpPr>
            <a:spLocks noGrp="1"/>
          </p:cNvSpPr>
          <p:nvPr>
            <p:ph type="sldNum" sz="quarter" idx="12"/>
          </p:nvPr>
        </p:nvSpPr>
        <p:spPr/>
        <p:txBody>
          <a:bodyPr/>
          <a:lstStyle/>
          <a:p>
            <a:fld id="{7417B233-248A-497F-9D94-AD61A4397892}" type="slidenum">
              <a:rPr lang="en-US" smtClean="0"/>
              <a:t>‹#›</a:t>
            </a:fld>
            <a:endParaRPr lang="en-US"/>
          </a:p>
        </p:txBody>
      </p:sp>
    </p:spTree>
    <p:extLst>
      <p:ext uri="{BB962C8B-B14F-4D97-AF65-F5344CB8AC3E}">
        <p14:creationId xmlns:p14="http://schemas.microsoft.com/office/powerpoint/2010/main" val="1889061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1EBD23-2959-DF1F-8600-D7E3F7614D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078422-3561-8449-A6EC-6AE0127C3E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68DBFD-2931-2308-9FED-28600D0AC9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FF764C1-E6FD-47CC-B4F4-FEE3977290DC}" type="datetime1">
              <a:rPr lang="en-US" smtClean="0"/>
              <a:t>8/21/2026</a:t>
            </a:fld>
            <a:endParaRPr lang="en-US"/>
          </a:p>
        </p:txBody>
      </p:sp>
      <p:sp>
        <p:nvSpPr>
          <p:cNvPr id="5" name="Footer Placeholder 4">
            <a:extLst>
              <a:ext uri="{FF2B5EF4-FFF2-40B4-BE49-F238E27FC236}">
                <a16:creationId xmlns:a16="http://schemas.microsoft.com/office/drawing/2014/main" id="{BC9AC662-5319-E0E4-D94A-4171ACF5A8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1F0CC46-A422-58E8-D37F-4765C548EB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417B233-248A-497F-9D94-AD61A4397892}" type="slidenum">
              <a:rPr lang="en-US" smtClean="0"/>
              <a:t>‹#›</a:t>
            </a:fld>
            <a:endParaRPr lang="en-US"/>
          </a:p>
        </p:txBody>
      </p:sp>
    </p:spTree>
    <p:extLst>
      <p:ext uri="{BB962C8B-B14F-4D97-AF65-F5344CB8AC3E}">
        <p14:creationId xmlns:p14="http://schemas.microsoft.com/office/powerpoint/2010/main" val="163983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1.next.westlaw.com/Document/NC3CE6130AC4711EBAC70A0D777BB43BD/View/FullText.html?transitionType=AIGuidedResearch&amp;contextData=%28sc.Default%29&amp;list=All&amp;listSource=WebsiteInternal&amp;conversationId=5fc5a5fd-291b-4b1d-83e6-cf53ed9851f6"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google.com/url?sa=i&amp;source=web&amp;rct=j&amp;url=https://www.ecfr.gov/current/title-29/subtitle-B/chapter-XIV/part-1607&amp;ved=2ahUKEwjD8p_ytZOVAxV5NYYAHac9OfYQy_kOegoIAggACAAIAxAE&amp;opi=89978449&amp;cd&amp;psig=AOvVaw3PMjq1zrKYdB_kA73Yu4v7&amp;ust=178196253889500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49E02E3-3DFC-DFE4-525C-5C4554D201BC}"/>
              </a:ext>
            </a:extLst>
          </p:cNvPr>
          <p:cNvSpPr>
            <a:spLocks noGrp="1"/>
          </p:cNvSpPr>
          <p:nvPr>
            <p:ph type="ctrTitle"/>
          </p:nvPr>
        </p:nvSpPr>
        <p:spPr>
          <a:xfrm>
            <a:off x="5019562" y="1928824"/>
            <a:ext cx="6589707" cy="2387600"/>
          </a:xfrm>
        </p:spPr>
        <p:txBody>
          <a:bodyPr>
            <a:normAutofit/>
          </a:bodyPr>
          <a:lstStyle/>
          <a:p>
            <a:pPr algn="r"/>
            <a:r>
              <a:rPr lang="en-US" sz="4700" b="1" dirty="0">
                <a:solidFill>
                  <a:srgbClr val="FFFFFF"/>
                </a:solidFill>
              </a:rPr>
              <a:t>Using AI to Streamline Employee Transition and Knowledge Transfer</a:t>
            </a:r>
            <a:endParaRPr lang="en-US" sz="4700" dirty="0">
              <a:solidFill>
                <a:srgbClr val="FFFFFF"/>
              </a:solidFill>
            </a:endParaRPr>
          </a:p>
        </p:txBody>
      </p:sp>
      <p:sp>
        <p:nvSpPr>
          <p:cNvPr id="3" name="Subtitle 2">
            <a:extLst>
              <a:ext uri="{FF2B5EF4-FFF2-40B4-BE49-F238E27FC236}">
                <a16:creationId xmlns:a16="http://schemas.microsoft.com/office/drawing/2014/main" id="{AB028548-FA2E-6712-F1F0-8D9B55ABB24F}"/>
              </a:ext>
            </a:extLst>
          </p:cNvPr>
          <p:cNvSpPr>
            <a:spLocks noGrp="1"/>
          </p:cNvSpPr>
          <p:nvPr>
            <p:ph type="subTitle" idx="1"/>
          </p:nvPr>
        </p:nvSpPr>
        <p:spPr>
          <a:xfrm>
            <a:off x="4478694" y="4493123"/>
            <a:ext cx="7130575" cy="1329443"/>
          </a:xfrm>
        </p:spPr>
        <p:txBody>
          <a:bodyPr>
            <a:noAutofit/>
          </a:bodyPr>
          <a:lstStyle/>
          <a:p>
            <a:pPr algn="r">
              <a:spcBef>
                <a:spcPts val="0"/>
              </a:spcBef>
            </a:pPr>
            <a:r>
              <a:rPr lang="en-US" dirty="0">
                <a:solidFill>
                  <a:srgbClr val="FFFFFF"/>
                </a:solidFill>
              </a:rPr>
              <a:t>Laws Applicable to the Use of Artificial Intelligence Tools To Prepare For and Facilitate Job Information    </a:t>
            </a:r>
          </a:p>
          <a:p>
            <a:pPr algn="r">
              <a:spcBef>
                <a:spcPts val="0"/>
              </a:spcBef>
            </a:pPr>
            <a:r>
              <a:rPr lang="en-US" dirty="0">
                <a:solidFill>
                  <a:srgbClr val="FFFFFF"/>
                </a:solidFill>
              </a:rPr>
              <a:t>Transfer in Turnover of Employment</a:t>
            </a:r>
          </a:p>
          <a:p>
            <a:pPr algn="r"/>
            <a:r>
              <a:rPr lang="en-US" dirty="0">
                <a:solidFill>
                  <a:srgbClr val="FFFFFF"/>
                </a:solidFill>
              </a:rPr>
              <a:t> </a:t>
            </a:r>
          </a:p>
        </p:txBody>
      </p:sp>
      <p:cxnSp>
        <p:nvCxnSpPr>
          <p:cNvPr id="12" name="Straight Connector 11">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C1153992-0333-4018-5684-DDBA5B9D7BC0}"/>
              </a:ext>
            </a:extLst>
          </p:cNvPr>
          <p:cNvSpPr>
            <a:spLocks noGrp="1"/>
          </p:cNvSpPr>
          <p:nvPr>
            <p:ph type="sldNum" sz="quarter" idx="12"/>
          </p:nvPr>
        </p:nvSpPr>
        <p:spPr/>
        <p:txBody>
          <a:bodyPr/>
          <a:lstStyle/>
          <a:p>
            <a:fld id="{7417B233-248A-497F-9D94-AD61A4397892}" type="slidenum">
              <a:rPr lang="en-US" smtClean="0"/>
              <a:t>1</a:t>
            </a:fld>
            <a:endParaRPr lang="en-US"/>
          </a:p>
        </p:txBody>
      </p:sp>
    </p:spTree>
    <p:extLst>
      <p:ext uri="{BB962C8B-B14F-4D97-AF65-F5344CB8AC3E}">
        <p14:creationId xmlns:p14="http://schemas.microsoft.com/office/powerpoint/2010/main" val="1809822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B4D3C68F-11E7-7C1B-7F86-B7D2BA27B83F}"/>
              </a:ext>
            </a:extLst>
          </p:cNvPr>
          <p:cNvSpPr>
            <a:spLocks noGrp="1"/>
          </p:cNvSpPr>
          <p:nvPr>
            <p:ph type="title"/>
          </p:nvPr>
        </p:nvSpPr>
        <p:spPr>
          <a:xfrm>
            <a:off x="804672" y="457200"/>
            <a:ext cx="10579608" cy="1188720"/>
          </a:xfrm>
        </p:spPr>
        <p:txBody>
          <a:bodyPr>
            <a:normAutofit/>
          </a:bodyPr>
          <a:lstStyle/>
          <a:p>
            <a:pPr algn="ctr"/>
            <a:r>
              <a:rPr lang="en-US" sz="4000" dirty="0">
                <a:solidFill>
                  <a:schemeClr val="tx2"/>
                </a:solidFill>
              </a:rPr>
              <a:t>Sounds good, right?</a:t>
            </a:r>
          </a:p>
        </p:txBody>
      </p:sp>
      <p:grpSp>
        <p:nvGrpSpPr>
          <p:cNvPr id="14" name="Group 13">
            <a:extLst>
              <a:ext uri="{FF2B5EF4-FFF2-40B4-BE49-F238E27FC236}">
                <a16:creationId xmlns:a16="http://schemas.microsoft.com/office/drawing/2014/main" id="{76566969-F813-4CC5-B3E9-363D85B55C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881264" y="-5116"/>
            <a:ext cx="3318648" cy="2490264"/>
            <a:chOff x="-305" y="-1"/>
            <a:chExt cx="3832880" cy="2876136"/>
          </a:xfrm>
        </p:grpSpPr>
        <p:sp>
          <p:nvSpPr>
            <p:cNvPr id="15" name="Freeform: Shape 14">
              <a:extLst>
                <a:ext uri="{FF2B5EF4-FFF2-40B4-BE49-F238E27FC236}">
                  <a16:creationId xmlns:a16="http://schemas.microsoft.com/office/drawing/2014/main" id="{AF8CF66C-45E2-456B-92B0-9E97A331D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65D590E-D70D-4D25-B853-D5208F2AA3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6231501E-3F84-4705-A001-13995FA68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52617E4-47FD-4C38-8F70-93BF9B125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0217D733-97B6-4C43-AF0C-5E3CB0EA13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07887"/>
            <a:ext cx="2605762" cy="2252847"/>
            <a:chOff x="-305" y="-4155"/>
            <a:chExt cx="2514948" cy="2174333"/>
          </a:xfrm>
        </p:grpSpPr>
        <p:sp>
          <p:nvSpPr>
            <p:cNvPr id="21" name="Freeform: Shape 20">
              <a:extLst>
                <a:ext uri="{FF2B5EF4-FFF2-40B4-BE49-F238E27FC236}">
                  <a16:creationId xmlns:a16="http://schemas.microsoft.com/office/drawing/2014/main" id="{FD288266-7E76-4D4A-BAAC-E233FA013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B697F88A-8624-4BA2-AF06-E6C3A52F0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8CA77163-C052-481C-9DCF-68C23ACAB3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4" name="Freeform: Shape 23">
              <a:extLst>
                <a:ext uri="{FF2B5EF4-FFF2-40B4-BE49-F238E27FC236}">
                  <a16:creationId xmlns:a16="http://schemas.microsoft.com/office/drawing/2014/main" id="{02B425B5-0A0E-4B85-B718-E5DA73431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a:extLst>
              <a:ext uri="{FF2B5EF4-FFF2-40B4-BE49-F238E27FC236}">
                <a16:creationId xmlns:a16="http://schemas.microsoft.com/office/drawing/2014/main" id="{7B06DA65-486A-D946-CBD0-07049E2CC00F}"/>
              </a:ext>
            </a:extLst>
          </p:cNvPr>
          <p:cNvSpPr>
            <a:spLocks noGrp="1"/>
          </p:cNvSpPr>
          <p:nvPr>
            <p:ph type="sldNum" sz="quarter" idx="12"/>
          </p:nvPr>
        </p:nvSpPr>
        <p:spPr>
          <a:xfrm>
            <a:off x="8610600" y="6356350"/>
            <a:ext cx="2743200" cy="365125"/>
          </a:xfrm>
        </p:spPr>
        <p:txBody>
          <a:bodyPr>
            <a:normAutofit/>
          </a:bodyPr>
          <a:lstStyle/>
          <a:p>
            <a:pPr>
              <a:spcAft>
                <a:spcPts val="600"/>
              </a:spcAft>
            </a:pPr>
            <a:fld id="{7417B233-248A-497F-9D94-AD61A4397892}" type="slidenum">
              <a:rPr lang="en-US" smtClean="0"/>
              <a:pPr>
                <a:spcAft>
                  <a:spcPts val="600"/>
                </a:spcAft>
              </a:pPr>
              <a:t>10</a:t>
            </a:fld>
            <a:endParaRPr lang="en-US"/>
          </a:p>
        </p:txBody>
      </p:sp>
      <p:graphicFrame>
        <p:nvGraphicFramePr>
          <p:cNvPr id="6" name="Content Placeholder 2">
            <a:extLst>
              <a:ext uri="{FF2B5EF4-FFF2-40B4-BE49-F238E27FC236}">
                <a16:creationId xmlns:a16="http://schemas.microsoft.com/office/drawing/2014/main" id="{51E234D6-82B5-64DF-0528-9E87D62CE2B5}"/>
              </a:ext>
            </a:extLst>
          </p:cNvPr>
          <p:cNvGraphicFramePr>
            <a:graphicFrameLocks noGrp="1"/>
          </p:cNvGraphicFramePr>
          <p:nvPr>
            <p:ph idx="1"/>
            <p:extLst>
              <p:ext uri="{D42A27DB-BD31-4B8C-83A1-F6EECF244321}">
                <p14:modId xmlns:p14="http://schemas.microsoft.com/office/powerpoint/2010/main" val="587937880"/>
              </p:ext>
            </p:extLst>
          </p:nvPr>
        </p:nvGraphicFramePr>
        <p:xfrm>
          <a:off x="1034796" y="1850527"/>
          <a:ext cx="10119360" cy="3566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626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BB4218-45FE-7F20-4172-D2CF3A903AF6}"/>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Recent cases</a:t>
            </a:r>
          </a:p>
        </p:txBody>
      </p:sp>
      <p:graphicFrame>
        <p:nvGraphicFramePr>
          <p:cNvPr id="5" name="Content Placeholder 2">
            <a:extLst>
              <a:ext uri="{FF2B5EF4-FFF2-40B4-BE49-F238E27FC236}">
                <a16:creationId xmlns:a16="http://schemas.microsoft.com/office/drawing/2014/main" id="{52A970C9-2B3F-3D85-741D-796C0547BD0D}"/>
              </a:ext>
            </a:extLst>
          </p:cNvPr>
          <p:cNvGraphicFramePr>
            <a:graphicFrameLocks noGrp="1"/>
          </p:cNvGraphicFramePr>
          <p:nvPr>
            <p:ph idx="1"/>
            <p:extLst>
              <p:ext uri="{D42A27DB-BD31-4B8C-83A1-F6EECF244321}">
                <p14:modId xmlns:p14="http://schemas.microsoft.com/office/powerpoint/2010/main" val="166274451"/>
              </p:ext>
            </p:extLst>
          </p:nvPr>
        </p:nvGraphicFramePr>
        <p:xfrm>
          <a:off x="4905052" y="332236"/>
          <a:ext cx="6666833" cy="6013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2422881F-C31D-1EDD-F018-614F19F79581}"/>
              </a:ext>
            </a:extLst>
          </p:cNvPr>
          <p:cNvSpPr>
            <a:spLocks noGrp="1"/>
          </p:cNvSpPr>
          <p:nvPr>
            <p:ph type="sldNum" sz="quarter" idx="12"/>
          </p:nvPr>
        </p:nvSpPr>
        <p:spPr/>
        <p:txBody>
          <a:bodyPr/>
          <a:lstStyle/>
          <a:p>
            <a:fld id="{7417B233-248A-497F-9D94-AD61A4397892}" type="slidenum">
              <a:rPr lang="en-US" smtClean="0"/>
              <a:t>11</a:t>
            </a:fld>
            <a:endParaRPr lang="en-US"/>
          </a:p>
        </p:txBody>
      </p:sp>
    </p:spTree>
    <p:extLst>
      <p:ext uri="{BB962C8B-B14F-4D97-AF65-F5344CB8AC3E}">
        <p14:creationId xmlns:p14="http://schemas.microsoft.com/office/powerpoint/2010/main" val="2901995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FB4401-FE43-7392-7AF9-49E9621E3BDF}"/>
              </a:ext>
            </a:extLst>
          </p:cNvPr>
          <p:cNvSpPr>
            <a:spLocks noGrp="1"/>
          </p:cNvSpPr>
          <p:nvPr>
            <p:ph type="title"/>
          </p:nvPr>
        </p:nvSpPr>
        <p:spPr>
          <a:xfrm>
            <a:off x="686834" y="1153572"/>
            <a:ext cx="3200400" cy="4461163"/>
          </a:xfrm>
        </p:spPr>
        <p:txBody>
          <a:bodyPr>
            <a:normAutofit/>
          </a:bodyPr>
          <a:lstStyle/>
          <a:p>
            <a:r>
              <a:rPr lang="en-US">
                <a:solidFill>
                  <a:srgbClr val="FFFFFF"/>
                </a:solidFill>
              </a:rPr>
              <a:t>Recent cases (continued)</a:t>
            </a:r>
          </a:p>
        </p:txBody>
      </p:sp>
      <p:sp>
        <p:nvSpPr>
          <p:cNvPr id="47" name="Arc 4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07E5FDC-906F-CD66-9A31-985853F298F8}"/>
              </a:ext>
            </a:extLst>
          </p:cNvPr>
          <p:cNvSpPr>
            <a:spLocks noGrp="1"/>
          </p:cNvSpPr>
          <p:nvPr>
            <p:ph idx="1"/>
          </p:nvPr>
        </p:nvSpPr>
        <p:spPr>
          <a:xfrm>
            <a:off x="4447308" y="319088"/>
            <a:ext cx="6906491" cy="5857875"/>
          </a:xfrm>
        </p:spPr>
        <p:txBody>
          <a:bodyPr anchor="ctr">
            <a:normAutofit lnSpcReduction="10000"/>
          </a:bodyPr>
          <a:lstStyle/>
          <a:p>
            <a:pPr marL="0" indent="0">
              <a:buNone/>
            </a:pPr>
            <a:r>
              <a:rPr lang="en-US" sz="1500" i="1" dirty="0"/>
              <a:t>Mobley</a:t>
            </a:r>
            <a:r>
              <a:rPr lang="en-US" sz="1500" dirty="0"/>
              <a:t> (cont’d)</a:t>
            </a:r>
            <a:endParaRPr lang="en-US" sz="1500" i="1" dirty="0"/>
          </a:p>
          <a:p>
            <a:r>
              <a:rPr lang="en-US" sz="1500" dirty="0"/>
              <a:t>On May 16, 2025, U.S. District Judge Rita Lin in San Francisco allowed the case to proceed as a collective action</a:t>
            </a:r>
            <a:r>
              <a:rPr lang="en-US" sz="1400" dirty="0"/>
              <a:t>.  On June 22, 2026, Judge Lin denied Workday’s motion to dismiss a proposed collective action lawsuit relating to California’s anti-discrimination law, the Fair Employment and Housing Act (FEHA</a:t>
            </a:r>
            <a:r>
              <a:rPr lang="en-US" sz="1500" dirty="0"/>
              <a:t>). Lin also allowed a disability discrimination claim under the Americans with Disabilities Act (ADA) to proceed.</a:t>
            </a:r>
          </a:p>
          <a:p>
            <a:r>
              <a:rPr lang="en-US" sz="1500" dirty="0"/>
              <a:t>Derek Mobley alleges that Workday’s algorithm-based applicant screening tools discriminate based on race, age, and disability.  Workday filed a motion to dismiss on the basis that it is not a covered entity under Title VII, the ADEA, and the Americans with Disabilities Act.  Judge Lin denied the motion in part, holding that Mobley had plausibly alleged that Workday acted as an agent.  Based on the allegations in Mobley’s First Amended Complaint, Lin determined that Workday’s customers delegate traditional human resources decisions to the algorithmic decision-making software provided by Workday, including rejecting applicants, such that Workday acted as an agent.  In his First Amended Complaint, Mobley alleged that Workday’s software does not merely implement the selection criteria set forth by employers without any input from Workday. Rather, the software </a:t>
            </a:r>
            <a:r>
              <a:rPr lang="en-US" sz="1500" i="1" dirty="0"/>
              <a:t>participates </a:t>
            </a:r>
            <a:r>
              <a:rPr lang="en-US" sz="1500" dirty="0"/>
              <a:t>in the selection procedure by recommending certain candidates and rejecting other candidates. Mobley alleged that he received emails in the middle of the night notifying him that his applications were rejected, which Lin wrote “g[ave] rise to a plausible inference that the decision was automated.” Pointing to these allegations, Lin wrote that Workday’s actions, including “[e]valuating and dispositioning candidates are at the core of the traditional employment functions that the anti-discrimination laws seek to address.”</a:t>
            </a:r>
          </a:p>
          <a:p>
            <a:r>
              <a:rPr lang="en-US" sz="1500" dirty="0"/>
              <a:t>The case is a wake up call for employers across the country who use AI.</a:t>
            </a:r>
          </a:p>
          <a:p>
            <a:endParaRPr lang="en-US" sz="1500" dirty="0"/>
          </a:p>
        </p:txBody>
      </p:sp>
      <p:sp>
        <p:nvSpPr>
          <p:cNvPr id="4" name="Slide Number Placeholder 3">
            <a:extLst>
              <a:ext uri="{FF2B5EF4-FFF2-40B4-BE49-F238E27FC236}">
                <a16:creationId xmlns:a16="http://schemas.microsoft.com/office/drawing/2014/main" id="{872607EA-F0D8-66AA-8F24-BD4F1FA57030}"/>
              </a:ext>
            </a:extLst>
          </p:cNvPr>
          <p:cNvSpPr>
            <a:spLocks noGrp="1"/>
          </p:cNvSpPr>
          <p:nvPr>
            <p:ph type="sldNum" sz="quarter" idx="12"/>
          </p:nvPr>
        </p:nvSpPr>
        <p:spPr/>
        <p:txBody>
          <a:bodyPr/>
          <a:lstStyle/>
          <a:p>
            <a:fld id="{7417B233-248A-497F-9D94-AD61A4397892}" type="slidenum">
              <a:rPr lang="en-US" smtClean="0"/>
              <a:t>12</a:t>
            </a:fld>
            <a:endParaRPr lang="en-US"/>
          </a:p>
        </p:txBody>
      </p:sp>
    </p:spTree>
    <p:extLst>
      <p:ext uri="{BB962C8B-B14F-4D97-AF65-F5344CB8AC3E}">
        <p14:creationId xmlns:p14="http://schemas.microsoft.com/office/powerpoint/2010/main" val="2813104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654632-BE35-9652-FF29-1DE33FD1C7D9}"/>
              </a:ext>
            </a:extLst>
          </p:cNvPr>
          <p:cNvSpPr>
            <a:spLocks noGrp="1"/>
          </p:cNvSpPr>
          <p:nvPr>
            <p:ph type="title"/>
          </p:nvPr>
        </p:nvSpPr>
        <p:spPr>
          <a:xfrm>
            <a:off x="686834" y="1153572"/>
            <a:ext cx="3200400" cy="4461163"/>
          </a:xfrm>
        </p:spPr>
        <p:txBody>
          <a:bodyPr>
            <a:normAutofit/>
          </a:bodyPr>
          <a:lstStyle/>
          <a:p>
            <a:r>
              <a:rPr lang="en-US">
                <a:solidFill>
                  <a:srgbClr val="FFFFFF"/>
                </a:solidFill>
              </a:rPr>
              <a:t>Recent cases (continued)</a:t>
            </a:r>
          </a:p>
        </p:txBody>
      </p:sp>
      <p:sp>
        <p:nvSpPr>
          <p:cNvPr id="32" name="Arc 3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7D0875F-D3B4-5379-CAA3-2B9F711231A6}"/>
              </a:ext>
            </a:extLst>
          </p:cNvPr>
          <p:cNvSpPr>
            <a:spLocks noGrp="1"/>
          </p:cNvSpPr>
          <p:nvPr>
            <p:ph idx="1"/>
          </p:nvPr>
        </p:nvSpPr>
        <p:spPr>
          <a:xfrm>
            <a:off x="4447308" y="591344"/>
            <a:ext cx="6906491" cy="5585619"/>
          </a:xfrm>
        </p:spPr>
        <p:txBody>
          <a:bodyPr anchor="ctr">
            <a:normAutofit fontScale="92500"/>
          </a:bodyPr>
          <a:lstStyle/>
          <a:p>
            <a:r>
              <a:rPr lang="en-US" sz="2200" i="1" dirty="0"/>
              <a:t>Kistler v. Eightfold AI, Inc.</a:t>
            </a:r>
            <a:r>
              <a:rPr lang="en-US" sz="2200" dirty="0"/>
              <a:t>:  This is the Eightfold AI Data Scaping Litigation involving a FCRA challenge.  A proposed class-action lawsuit filed in California tests whether AI-powered assessment platforms are consumer reporting agencies.  </a:t>
            </a:r>
            <a:r>
              <a:rPr lang="en-US" sz="2200" dirty="0" err="1"/>
              <a:t>Eightfold’s</a:t>
            </a:r>
            <a:r>
              <a:rPr lang="en-US" sz="2200" dirty="0"/>
              <a:t> app assesses potential employees using credit information.  The lawsuit claims that AI tools gathering sensitive data from LinkedIn and application histories trigger the strict transparency, disclosure, and authorization requirements of the federal Fair Credit Reporting Act (FCRA).</a:t>
            </a:r>
          </a:p>
          <a:p>
            <a:r>
              <a:rPr lang="en-US" sz="2200" i="1" dirty="0"/>
              <a:t>EEOC v. </a:t>
            </a:r>
            <a:r>
              <a:rPr lang="en-US" sz="2200" i="1" dirty="0" err="1"/>
              <a:t>iTutorGroup</a:t>
            </a:r>
            <a:r>
              <a:rPr lang="en-US" sz="2200" dirty="0"/>
              <a:t>: In this landmark case, the EEOC secured the first major workplace AI-discrimination settlement. The EEOC successfully challenged software that automatically rejected older job applicants, proving that automated systems are subject to Title VII and ADEA compliance.</a:t>
            </a:r>
          </a:p>
          <a:p>
            <a:r>
              <a:rPr lang="en-US" sz="2200" i="1" dirty="0"/>
              <a:t>Harper v. SiriusXM Radio</a:t>
            </a:r>
            <a:r>
              <a:rPr lang="en-US" sz="2200" dirty="0"/>
              <a:t>:  (ED Mich filed 8/25).  Unsuccessful job applicant claims Defendant’s AI hiring tool discriminated against him based on race.  </a:t>
            </a:r>
            <a:endParaRPr lang="en-US" sz="2200" i="1" dirty="0"/>
          </a:p>
        </p:txBody>
      </p:sp>
      <p:sp>
        <p:nvSpPr>
          <p:cNvPr id="4" name="Slide Number Placeholder 3">
            <a:extLst>
              <a:ext uri="{FF2B5EF4-FFF2-40B4-BE49-F238E27FC236}">
                <a16:creationId xmlns:a16="http://schemas.microsoft.com/office/drawing/2014/main" id="{4AC3CA53-A84C-D3FE-1A4F-6332A6DF80BE}"/>
              </a:ext>
            </a:extLst>
          </p:cNvPr>
          <p:cNvSpPr>
            <a:spLocks noGrp="1"/>
          </p:cNvSpPr>
          <p:nvPr>
            <p:ph type="sldNum" sz="quarter" idx="12"/>
          </p:nvPr>
        </p:nvSpPr>
        <p:spPr/>
        <p:txBody>
          <a:bodyPr/>
          <a:lstStyle/>
          <a:p>
            <a:fld id="{7417B233-248A-497F-9D94-AD61A4397892}" type="slidenum">
              <a:rPr lang="en-US" smtClean="0"/>
              <a:t>13</a:t>
            </a:fld>
            <a:endParaRPr lang="en-US"/>
          </a:p>
        </p:txBody>
      </p:sp>
    </p:spTree>
    <p:extLst>
      <p:ext uri="{BB962C8B-B14F-4D97-AF65-F5344CB8AC3E}">
        <p14:creationId xmlns:p14="http://schemas.microsoft.com/office/powerpoint/2010/main" val="2196358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05B8F5A-4993-45AC-5A0A-816EAA7D9E33}"/>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Legal Risks in Using AI in Employment Actions</a:t>
            </a:r>
          </a:p>
        </p:txBody>
      </p:sp>
      <p:graphicFrame>
        <p:nvGraphicFramePr>
          <p:cNvPr id="29" name="Content Placeholder 2">
            <a:extLst>
              <a:ext uri="{FF2B5EF4-FFF2-40B4-BE49-F238E27FC236}">
                <a16:creationId xmlns:a16="http://schemas.microsoft.com/office/drawing/2014/main" id="{4951A347-EA06-9DD7-0EB9-D965D8A58B19}"/>
              </a:ext>
            </a:extLst>
          </p:cNvPr>
          <p:cNvGraphicFramePr>
            <a:graphicFrameLocks noGrp="1"/>
          </p:cNvGraphicFramePr>
          <p:nvPr>
            <p:ph idx="1"/>
            <p:extLst>
              <p:ext uri="{D42A27DB-BD31-4B8C-83A1-F6EECF244321}">
                <p14:modId xmlns:p14="http://schemas.microsoft.com/office/powerpoint/2010/main" val="173026305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22D9480F-A1AB-67CF-132C-17EB88D72DDC}"/>
              </a:ext>
            </a:extLst>
          </p:cNvPr>
          <p:cNvSpPr>
            <a:spLocks noGrp="1"/>
          </p:cNvSpPr>
          <p:nvPr>
            <p:ph type="sldNum" sz="quarter" idx="12"/>
          </p:nvPr>
        </p:nvSpPr>
        <p:spPr/>
        <p:txBody>
          <a:bodyPr/>
          <a:lstStyle/>
          <a:p>
            <a:fld id="{7417B233-248A-497F-9D94-AD61A4397892}" type="slidenum">
              <a:rPr lang="en-US" smtClean="0"/>
              <a:t>14</a:t>
            </a:fld>
            <a:endParaRPr lang="en-US"/>
          </a:p>
        </p:txBody>
      </p:sp>
    </p:spTree>
    <p:extLst>
      <p:ext uri="{BB962C8B-B14F-4D97-AF65-F5344CB8AC3E}">
        <p14:creationId xmlns:p14="http://schemas.microsoft.com/office/powerpoint/2010/main" val="2655765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24"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Group 2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8" name="Freeform: Shape 2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C6605AF-6AF5-2FF8-C559-347353185C3D}"/>
              </a:ext>
            </a:extLst>
          </p:cNvPr>
          <p:cNvSpPr>
            <a:spLocks noGrp="1"/>
          </p:cNvSpPr>
          <p:nvPr>
            <p:ph type="title"/>
          </p:nvPr>
        </p:nvSpPr>
        <p:spPr>
          <a:xfrm>
            <a:off x="786385" y="841248"/>
            <a:ext cx="5129600" cy="5340097"/>
          </a:xfrm>
        </p:spPr>
        <p:txBody>
          <a:bodyPr anchor="ctr">
            <a:normAutofit/>
          </a:bodyPr>
          <a:lstStyle/>
          <a:p>
            <a:br>
              <a:rPr lang="en-US" sz="4800" b="1" dirty="0">
                <a:solidFill>
                  <a:schemeClr val="bg1"/>
                </a:solidFill>
              </a:rPr>
            </a:br>
            <a:r>
              <a:rPr lang="en-US" sz="4800" b="1" dirty="0">
                <a:solidFill>
                  <a:schemeClr val="bg1"/>
                </a:solidFill>
              </a:rPr>
              <a:t>How federal law applies specifically to AI used in </a:t>
            </a:r>
            <a:r>
              <a:rPr lang="en-US" sz="4800" b="1" i="1" dirty="0">
                <a:solidFill>
                  <a:schemeClr val="bg1"/>
                </a:solidFill>
              </a:rPr>
              <a:t>employee transitions</a:t>
            </a:r>
            <a:br>
              <a:rPr lang="en-US" sz="4800" b="1" dirty="0">
                <a:solidFill>
                  <a:schemeClr val="bg1"/>
                </a:solidFill>
              </a:rPr>
            </a:br>
            <a:endParaRPr lang="en-US" sz="4800" dirty="0">
              <a:solidFill>
                <a:schemeClr val="bg1"/>
              </a:solidFill>
            </a:endParaRPr>
          </a:p>
        </p:txBody>
      </p:sp>
      <p:sp>
        <p:nvSpPr>
          <p:cNvPr id="3" name="Content Placeholder 2">
            <a:extLst>
              <a:ext uri="{FF2B5EF4-FFF2-40B4-BE49-F238E27FC236}">
                <a16:creationId xmlns:a16="http://schemas.microsoft.com/office/drawing/2014/main" id="{9406771D-14C1-5690-A267-E5C00B3641EA}"/>
              </a:ext>
            </a:extLst>
          </p:cNvPr>
          <p:cNvSpPr>
            <a:spLocks noGrp="1"/>
          </p:cNvSpPr>
          <p:nvPr>
            <p:ph idx="1"/>
          </p:nvPr>
        </p:nvSpPr>
        <p:spPr>
          <a:xfrm>
            <a:off x="6464410" y="841247"/>
            <a:ext cx="4484536" cy="5340097"/>
          </a:xfrm>
        </p:spPr>
        <p:txBody>
          <a:bodyPr anchor="ctr">
            <a:normAutofit/>
          </a:bodyPr>
          <a:lstStyle/>
          <a:p>
            <a:pPr marL="0" indent="0">
              <a:buNone/>
            </a:pPr>
            <a:r>
              <a:rPr lang="en-US" sz="1800" dirty="0">
                <a:solidFill>
                  <a:schemeClr val="tx2"/>
                </a:solidFill>
              </a:rPr>
              <a:t>AI used for:</a:t>
            </a:r>
            <a:endParaRPr lang="en-US" sz="1800" b="1" dirty="0">
              <a:solidFill>
                <a:schemeClr val="tx2"/>
              </a:solidFill>
            </a:endParaRPr>
          </a:p>
          <a:p>
            <a:r>
              <a:rPr lang="en-US" sz="1800" b="1" dirty="0">
                <a:solidFill>
                  <a:schemeClr val="tx2"/>
                </a:solidFill>
              </a:rPr>
              <a:t>Transition training</a:t>
            </a:r>
          </a:p>
          <a:p>
            <a:r>
              <a:rPr lang="en-US" sz="1800" b="1" dirty="0">
                <a:solidFill>
                  <a:schemeClr val="tx2"/>
                </a:solidFill>
              </a:rPr>
              <a:t>Layoff selection</a:t>
            </a:r>
            <a:endParaRPr lang="en-US" sz="1800" dirty="0">
              <a:solidFill>
                <a:schemeClr val="tx2"/>
              </a:solidFill>
            </a:endParaRPr>
          </a:p>
          <a:p>
            <a:r>
              <a:rPr lang="en-US" sz="1800" b="1" dirty="0">
                <a:solidFill>
                  <a:schemeClr val="tx2"/>
                </a:solidFill>
              </a:rPr>
              <a:t>Redeployment decisions</a:t>
            </a:r>
            <a:endParaRPr lang="en-US" sz="1800" dirty="0">
              <a:solidFill>
                <a:schemeClr val="tx2"/>
              </a:solidFill>
            </a:endParaRPr>
          </a:p>
          <a:p>
            <a:r>
              <a:rPr lang="en-US" sz="1800" b="1" dirty="0">
                <a:solidFill>
                  <a:schemeClr val="tx2"/>
                </a:solidFill>
              </a:rPr>
              <a:t>Performance scoring</a:t>
            </a:r>
            <a:endParaRPr lang="en-US" sz="1800" dirty="0">
              <a:solidFill>
                <a:schemeClr val="tx2"/>
              </a:solidFill>
            </a:endParaRPr>
          </a:p>
          <a:p>
            <a:r>
              <a:rPr lang="en-US" sz="1800" b="1" dirty="0">
                <a:solidFill>
                  <a:schemeClr val="tx2"/>
                </a:solidFill>
              </a:rPr>
              <a:t>Training or retraining recommendations</a:t>
            </a:r>
            <a:endParaRPr lang="en-US" sz="1800" dirty="0">
              <a:solidFill>
                <a:schemeClr val="tx2"/>
              </a:solidFill>
            </a:endParaRPr>
          </a:p>
          <a:p>
            <a:r>
              <a:rPr lang="en-US" sz="1800" b="1" dirty="0">
                <a:solidFill>
                  <a:schemeClr val="tx2"/>
                </a:solidFill>
              </a:rPr>
              <a:t>Termination decisions</a:t>
            </a:r>
            <a:endParaRPr lang="en-US" sz="1800" dirty="0">
              <a:solidFill>
                <a:schemeClr val="tx2"/>
              </a:solidFill>
            </a:endParaRPr>
          </a:p>
          <a:p>
            <a:pPr marL="0" indent="0">
              <a:buNone/>
            </a:pPr>
            <a:r>
              <a:rPr lang="en-US" sz="1800" dirty="0">
                <a:solidFill>
                  <a:schemeClr val="tx2"/>
                </a:solidFill>
              </a:rPr>
              <a:t>must be monitored for </a:t>
            </a:r>
            <a:r>
              <a:rPr lang="en-US" sz="1800" b="1" dirty="0">
                <a:solidFill>
                  <a:schemeClr val="tx2"/>
                </a:solidFill>
              </a:rPr>
              <a:t>bias</a:t>
            </a:r>
            <a:r>
              <a:rPr lang="en-US" sz="1800" dirty="0">
                <a:solidFill>
                  <a:schemeClr val="tx2"/>
                </a:solidFill>
              </a:rPr>
              <a:t>, </a:t>
            </a:r>
            <a:r>
              <a:rPr lang="en-US" sz="1800" b="1" dirty="0">
                <a:solidFill>
                  <a:schemeClr val="tx2"/>
                </a:solidFill>
              </a:rPr>
              <a:t>disparate treatment</a:t>
            </a:r>
            <a:r>
              <a:rPr lang="en-US" sz="1800" i="1" dirty="0">
                <a:solidFill>
                  <a:schemeClr val="tx2"/>
                </a:solidFill>
              </a:rPr>
              <a:t>, </a:t>
            </a:r>
            <a:r>
              <a:rPr lang="en-US" sz="1800" b="1" dirty="0">
                <a:solidFill>
                  <a:schemeClr val="tx2"/>
                </a:solidFill>
              </a:rPr>
              <a:t>disparate impact</a:t>
            </a:r>
            <a:r>
              <a:rPr lang="en-US" sz="1800" dirty="0">
                <a:solidFill>
                  <a:schemeClr val="tx2"/>
                </a:solidFill>
              </a:rPr>
              <a:t>, and </a:t>
            </a:r>
            <a:r>
              <a:rPr lang="en-US" sz="1800" b="1" dirty="0">
                <a:solidFill>
                  <a:schemeClr val="tx2"/>
                </a:solidFill>
              </a:rPr>
              <a:t>lack of accommodation</a:t>
            </a:r>
            <a:r>
              <a:rPr lang="en-US" sz="1800" dirty="0">
                <a:solidFill>
                  <a:schemeClr val="tx2"/>
                </a:solidFill>
              </a:rPr>
              <a:t>. The EEOC explicitly lists layoffs and termination as AI‑affected activities. </a:t>
            </a:r>
          </a:p>
          <a:p>
            <a:endParaRPr lang="en-US" sz="1800" dirty="0">
              <a:solidFill>
                <a:schemeClr val="tx2"/>
              </a:solidFill>
            </a:endParaRPr>
          </a:p>
        </p:txBody>
      </p:sp>
      <p:sp>
        <p:nvSpPr>
          <p:cNvPr id="4" name="Slide Number Placeholder 3">
            <a:extLst>
              <a:ext uri="{FF2B5EF4-FFF2-40B4-BE49-F238E27FC236}">
                <a16:creationId xmlns:a16="http://schemas.microsoft.com/office/drawing/2014/main" id="{5CD81A2D-6150-C2AF-65F3-614ADEC56AA9}"/>
              </a:ext>
            </a:extLst>
          </p:cNvPr>
          <p:cNvSpPr>
            <a:spLocks noGrp="1"/>
          </p:cNvSpPr>
          <p:nvPr>
            <p:ph type="sldNum" sz="quarter" idx="12"/>
          </p:nvPr>
        </p:nvSpPr>
        <p:spPr/>
        <p:txBody>
          <a:bodyPr/>
          <a:lstStyle/>
          <a:p>
            <a:fld id="{7417B233-248A-497F-9D94-AD61A4397892}" type="slidenum">
              <a:rPr lang="en-US" smtClean="0"/>
              <a:t>15</a:t>
            </a:fld>
            <a:endParaRPr lang="en-US"/>
          </a:p>
        </p:txBody>
      </p:sp>
    </p:spTree>
    <p:extLst>
      <p:ext uri="{BB962C8B-B14F-4D97-AF65-F5344CB8AC3E}">
        <p14:creationId xmlns:p14="http://schemas.microsoft.com/office/powerpoint/2010/main" val="556115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C93F22-508C-BF90-6F22-06B997F7B86D}"/>
              </a:ext>
            </a:extLst>
          </p:cNvPr>
          <p:cNvSpPr>
            <a:spLocks noGrp="1"/>
          </p:cNvSpPr>
          <p:nvPr>
            <p:ph type="title"/>
          </p:nvPr>
        </p:nvSpPr>
        <p:spPr>
          <a:xfrm>
            <a:off x="841248" y="334644"/>
            <a:ext cx="10509504" cy="639282"/>
          </a:xfrm>
        </p:spPr>
        <p:txBody>
          <a:bodyPr anchor="ctr">
            <a:normAutofit fontScale="90000"/>
          </a:bodyPr>
          <a:lstStyle/>
          <a:p>
            <a:r>
              <a:rPr lang="en-US" sz="4000" dirty="0"/>
              <a:t>Applicable Laws</a:t>
            </a:r>
          </a:p>
        </p:txBody>
      </p:sp>
      <p:sp>
        <p:nvSpPr>
          <p:cNvPr id="11"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Content Placeholder 3">
            <a:extLst>
              <a:ext uri="{FF2B5EF4-FFF2-40B4-BE49-F238E27FC236}">
                <a16:creationId xmlns:a16="http://schemas.microsoft.com/office/drawing/2014/main" id="{4AE87DD0-9983-671A-C2D8-BB51779C3A1B}"/>
              </a:ext>
            </a:extLst>
          </p:cNvPr>
          <p:cNvGraphicFramePr>
            <a:graphicFrameLocks noGrp="1"/>
          </p:cNvGraphicFramePr>
          <p:nvPr>
            <p:ph idx="1"/>
            <p:extLst>
              <p:ext uri="{D42A27DB-BD31-4B8C-83A1-F6EECF244321}">
                <p14:modId xmlns:p14="http://schemas.microsoft.com/office/powerpoint/2010/main" val="1960934014"/>
              </p:ext>
            </p:extLst>
          </p:nvPr>
        </p:nvGraphicFramePr>
        <p:xfrm>
          <a:off x="627530" y="973926"/>
          <a:ext cx="10513986" cy="5444401"/>
        </p:xfrm>
        <a:graphic>
          <a:graphicData uri="http://schemas.openxmlformats.org/drawingml/2006/table">
            <a:tbl>
              <a:tblPr/>
              <a:tblGrid>
                <a:gridCol w="3332103">
                  <a:extLst>
                    <a:ext uri="{9D8B030D-6E8A-4147-A177-3AD203B41FA5}">
                      <a16:colId xmlns:a16="http://schemas.microsoft.com/office/drawing/2014/main" val="905663943"/>
                    </a:ext>
                  </a:extLst>
                </a:gridCol>
                <a:gridCol w="1356199">
                  <a:extLst>
                    <a:ext uri="{9D8B030D-6E8A-4147-A177-3AD203B41FA5}">
                      <a16:colId xmlns:a16="http://schemas.microsoft.com/office/drawing/2014/main" val="1479842372"/>
                    </a:ext>
                  </a:extLst>
                </a:gridCol>
                <a:gridCol w="5825684">
                  <a:extLst>
                    <a:ext uri="{9D8B030D-6E8A-4147-A177-3AD203B41FA5}">
                      <a16:colId xmlns:a16="http://schemas.microsoft.com/office/drawing/2014/main" val="1695143739"/>
                    </a:ext>
                  </a:extLst>
                </a:gridCol>
              </a:tblGrid>
              <a:tr h="344859">
                <a:tc>
                  <a:txBody>
                    <a:bodyPr/>
                    <a:lstStyle/>
                    <a:p>
                      <a:pPr>
                        <a:buNone/>
                      </a:pPr>
                      <a:r>
                        <a:rPr lang="en-US" sz="1400" b="1" dirty="0"/>
                        <a:t>Law / Policy</a:t>
                      </a:r>
                      <a:endParaRPr lang="en-US" sz="1400" dirty="0"/>
                    </a:p>
                  </a:txBody>
                  <a:tcPr marL="48328" marR="48328" marT="24164" marB="24164" anchor="ctr">
                    <a:lnL>
                      <a:noFill/>
                    </a:lnL>
                    <a:lnR>
                      <a:noFill/>
                    </a:lnR>
                    <a:lnT>
                      <a:noFill/>
                    </a:lnT>
                    <a:lnB>
                      <a:noFill/>
                    </a:lnB>
                    <a:noFill/>
                  </a:tcPr>
                </a:tc>
                <a:tc>
                  <a:txBody>
                    <a:bodyPr/>
                    <a:lstStyle/>
                    <a:p>
                      <a:pPr>
                        <a:buNone/>
                      </a:pPr>
                      <a:r>
                        <a:rPr lang="en-US" sz="1400" b="1" dirty="0"/>
                        <a:t>Level</a:t>
                      </a:r>
                      <a:endParaRPr lang="en-US" sz="1400" dirty="0"/>
                    </a:p>
                  </a:txBody>
                  <a:tcPr marL="48328" marR="48328" marT="24164" marB="24164" anchor="ctr">
                    <a:lnL>
                      <a:noFill/>
                    </a:lnL>
                    <a:lnR>
                      <a:noFill/>
                    </a:lnR>
                    <a:lnT>
                      <a:noFill/>
                    </a:lnT>
                    <a:lnB>
                      <a:noFill/>
                    </a:lnB>
                    <a:noFill/>
                  </a:tcPr>
                </a:tc>
                <a:tc>
                  <a:txBody>
                    <a:bodyPr/>
                    <a:lstStyle/>
                    <a:p>
                      <a:pPr>
                        <a:buNone/>
                      </a:pPr>
                      <a:r>
                        <a:rPr lang="en-US" sz="1400" b="1" dirty="0"/>
                        <a:t>Relevance to AI in Employee Transitions</a:t>
                      </a:r>
                      <a:endParaRPr lang="en-US" sz="1400" dirty="0"/>
                    </a:p>
                  </a:txBody>
                  <a:tcPr marL="48328" marR="48328" marT="24164" marB="24164" anchor="ctr">
                    <a:lnL>
                      <a:noFill/>
                    </a:lnL>
                    <a:lnR>
                      <a:noFill/>
                    </a:lnR>
                    <a:lnT>
                      <a:noFill/>
                    </a:lnT>
                    <a:lnB>
                      <a:noFill/>
                    </a:lnB>
                    <a:noFill/>
                  </a:tcPr>
                </a:tc>
                <a:extLst>
                  <a:ext uri="{0D108BD9-81ED-4DB2-BD59-A6C34878D82A}">
                    <a16:rowId xmlns:a16="http://schemas.microsoft.com/office/drawing/2014/main" val="645402612"/>
                  </a:ext>
                </a:extLst>
              </a:tr>
              <a:tr h="580358">
                <a:tc>
                  <a:txBody>
                    <a:bodyPr/>
                    <a:lstStyle/>
                    <a:p>
                      <a:pPr>
                        <a:buNone/>
                      </a:pPr>
                      <a:r>
                        <a:rPr lang="en-US" sz="1300" b="1" dirty="0"/>
                        <a:t>Title VII</a:t>
                      </a:r>
                      <a:endParaRPr lang="en-US" sz="1300" dirty="0"/>
                    </a:p>
                  </a:txBody>
                  <a:tcPr marL="48328" marR="48328" marT="24164" marB="24164" anchor="ctr">
                    <a:lnL>
                      <a:noFill/>
                    </a:lnL>
                    <a:lnR>
                      <a:noFill/>
                    </a:lnR>
                    <a:lnT>
                      <a:noFill/>
                    </a:lnT>
                    <a:lnB>
                      <a:noFill/>
                    </a:lnB>
                    <a:noFill/>
                  </a:tcPr>
                </a:tc>
                <a:tc>
                  <a:txBody>
                    <a:bodyPr/>
                    <a:lstStyle/>
                    <a:p>
                      <a:pPr>
                        <a:buNone/>
                      </a:pPr>
                      <a:r>
                        <a:rPr lang="en-US" sz="1300" dirty="0"/>
                        <a:t>Federal</a:t>
                      </a:r>
                    </a:p>
                  </a:txBody>
                  <a:tcPr marL="48328" marR="48328" marT="24164" marB="24164" anchor="ctr">
                    <a:lnL>
                      <a:noFill/>
                    </a:lnL>
                    <a:lnR>
                      <a:noFill/>
                    </a:lnR>
                    <a:lnT>
                      <a:noFill/>
                    </a:lnT>
                    <a:lnB>
                      <a:noFill/>
                    </a:lnB>
                    <a:noFill/>
                  </a:tcPr>
                </a:tc>
                <a:tc>
                  <a:txBody>
                    <a:bodyPr/>
                    <a:lstStyle/>
                    <a:p>
                      <a:pPr>
                        <a:buNone/>
                      </a:pPr>
                      <a:r>
                        <a:rPr lang="en-US" sz="1300" dirty="0"/>
                        <a:t>Prevents discriminatory layoffs, promotions, or evaluations using AI.</a:t>
                      </a:r>
                    </a:p>
                  </a:txBody>
                  <a:tcPr marL="48328" marR="48328" marT="24164" marB="24164" anchor="ctr">
                    <a:lnL>
                      <a:noFill/>
                    </a:lnL>
                    <a:lnR>
                      <a:noFill/>
                    </a:lnR>
                    <a:lnT>
                      <a:noFill/>
                    </a:lnT>
                    <a:lnB>
                      <a:noFill/>
                    </a:lnB>
                    <a:noFill/>
                  </a:tcPr>
                </a:tc>
                <a:extLst>
                  <a:ext uri="{0D108BD9-81ED-4DB2-BD59-A6C34878D82A}">
                    <a16:rowId xmlns:a16="http://schemas.microsoft.com/office/drawing/2014/main" val="1134989787"/>
                  </a:ext>
                </a:extLst>
              </a:tr>
              <a:tr h="580358">
                <a:tc>
                  <a:txBody>
                    <a:bodyPr/>
                    <a:lstStyle/>
                    <a:p>
                      <a:pPr>
                        <a:buNone/>
                      </a:pPr>
                      <a:r>
                        <a:rPr lang="en-US" sz="1300" b="1"/>
                        <a:t>ADA</a:t>
                      </a:r>
                      <a:endParaRPr lang="en-US" sz="1300"/>
                    </a:p>
                  </a:txBody>
                  <a:tcPr marL="48328" marR="48328" marT="24164" marB="24164" anchor="ctr">
                    <a:lnL>
                      <a:noFill/>
                    </a:lnL>
                    <a:lnR>
                      <a:noFill/>
                    </a:lnR>
                    <a:lnT>
                      <a:noFill/>
                    </a:lnT>
                    <a:lnB>
                      <a:noFill/>
                    </a:lnB>
                    <a:noFill/>
                  </a:tcPr>
                </a:tc>
                <a:tc>
                  <a:txBody>
                    <a:bodyPr/>
                    <a:lstStyle/>
                    <a:p>
                      <a:pPr>
                        <a:buNone/>
                      </a:pPr>
                      <a:r>
                        <a:rPr lang="en-US" sz="1300"/>
                        <a:t>Federal</a:t>
                      </a:r>
                    </a:p>
                  </a:txBody>
                  <a:tcPr marL="48328" marR="48328" marT="24164" marB="24164" anchor="ctr">
                    <a:lnL>
                      <a:noFill/>
                    </a:lnL>
                    <a:lnR>
                      <a:noFill/>
                    </a:lnR>
                    <a:lnT>
                      <a:noFill/>
                    </a:lnT>
                    <a:lnB>
                      <a:noFill/>
                    </a:lnB>
                    <a:noFill/>
                  </a:tcPr>
                </a:tc>
                <a:tc>
                  <a:txBody>
                    <a:bodyPr/>
                    <a:lstStyle/>
                    <a:p>
                      <a:pPr>
                        <a:buNone/>
                      </a:pPr>
                      <a:r>
                        <a:rPr lang="en-US" sz="1300"/>
                        <a:t>Requires accommodations; prohibits disability‑based screening via AI.</a:t>
                      </a:r>
                    </a:p>
                  </a:txBody>
                  <a:tcPr marL="48328" marR="48328" marT="24164" marB="24164" anchor="ctr">
                    <a:lnL>
                      <a:noFill/>
                    </a:lnL>
                    <a:lnR>
                      <a:noFill/>
                    </a:lnR>
                    <a:lnT>
                      <a:noFill/>
                    </a:lnT>
                    <a:lnB>
                      <a:noFill/>
                    </a:lnB>
                    <a:noFill/>
                  </a:tcPr>
                </a:tc>
                <a:extLst>
                  <a:ext uri="{0D108BD9-81ED-4DB2-BD59-A6C34878D82A}">
                    <a16:rowId xmlns:a16="http://schemas.microsoft.com/office/drawing/2014/main" val="2594390288"/>
                  </a:ext>
                </a:extLst>
              </a:tr>
              <a:tr h="580358">
                <a:tc>
                  <a:txBody>
                    <a:bodyPr/>
                    <a:lstStyle/>
                    <a:p>
                      <a:pPr>
                        <a:buNone/>
                      </a:pPr>
                      <a:r>
                        <a:rPr lang="en-US" sz="1300" b="1" dirty="0"/>
                        <a:t>ADEA</a:t>
                      </a:r>
                      <a:endParaRPr lang="en-US" sz="1300" dirty="0"/>
                    </a:p>
                  </a:txBody>
                  <a:tcPr marL="48328" marR="48328" marT="24164" marB="24164" anchor="ctr">
                    <a:lnL>
                      <a:noFill/>
                    </a:lnL>
                    <a:lnR>
                      <a:noFill/>
                    </a:lnR>
                    <a:lnT>
                      <a:noFill/>
                    </a:lnT>
                    <a:lnB>
                      <a:noFill/>
                    </a:lnB>
                    <a:noFill/>
                  </a:tcPr>
                </a:tc>
                <a:tc>
                  <a:txBody>
                    <a:bodyPr/>
                    <a:lstStyle/>
                    <a:p>
                      <a:pPr>
                        <a:buNone/>
                      </a:pPr>
                      <a:r>
                        <a:rPr lang="en-US" sz="1300"/>
                        <a:t>Federal</a:t>
                      </a:r>
                    </a:p>
                  </a:txBody>
                  <a:tcPr marL="48328" marR="48328" marT="24164" marB="24164" anchor="ctr">
                    <a:lnL>
                      <a:noFill/>
                    </a:lnL>
                    <a:lnR>
                      <a:noFill/>
                    </a:lnR>
                    <a:lnT>
                      <a:noFill/>
                    </a:lnT>
                    <a:lnB>
                      <a:noFill/>
                    </a:lnB>
                    <a:noFill/>
                  </a:tcPr>
                </a:tc>
                <a:tc>
                  <a:txBody>
                    <a:bodyPr/>
                    <a:lstStyle/>
                    <a:p>
                      <a:pPr>
                        <a:buNone/>
                      </a:pPr>
                      <a:r>
                        <a:rPr lang="en-US" sz="1300"/>
                        <a:t>Protects workers 40+ from biased AI scoring or layoff selection.</a:t>
                      </a:r>
                    </a:p>
                  </a:txBody>
                  <a:tcPr marL="48328" marR="48328" marT="24164" marB="24164" anchor="ctr">
                    <a:lnL>
                      <a:noFill/>
                    </a:lnL>
                    <a:lnR>
                      <a:noFill/>
                    </a:lnR>
                    <a:lnT>
                      <a:noFill/>
                    </a:lnT>
                    <a:lnB>
                      <a:noFill/>
                    </a:lnB>
                    <a:noFill/>
                  </a:tcPr>
                </a:tc>
                <a:extLst>
                  <a:ext uri="{0D108BD9-81ED-4DB2-BD59-A6C34878D82A}">
                    <a16:rowId xmlns:a16="http://schemas.microsoft.com/office/drawing/2014/main" val="1009714474"/>
                  </a:ext>
                </a:extLst>
              </a:tr>
              <a:tr h="493833">
                <a:tc>
                  <a:txBody>
                    <a:bodyPr/>
                    <a:lstStyle/>
                    <a:p>
                      <a:pPr>
                        <a:buNone/>
                      </a:pPr>
                      <a:r>
                        <a:rPr lang="en-US" sz="1300" b="1" dirty="0"/>
                        <a:t>GINA</a:t>
                      </a:r>
                      <a:endParaRPr lang="en-US" sz="1300" dirty="0"/>
                    </a:p>
                  </a:txBody>
                  <a:tcPr marL="48328" marR="48328" marT="24164" marB="24164" anchor="ctr">
                    <a:lnL>
                      <a:noFill/>
                    </a:lnL>
                    <a:lnR>
                      <a:noFill/>
                    </a:lnR>
                    <a:lnT>
                      <a:noFill/>
                    </a:lnT>
                    <a:lnB>
                      <a:noFill/>
                    </a:lnB>
                    <a:noFill/>
                  </a:tcPr>
                </a:tc>
                <a:tc>
                  <a:txBody>
                    <a:bodyPr/>
                    <a:lstStyle/>
                    <a:p>
                      <a:pPr>
                        <a:buNone/>
                      </a:pPr>
                      <a:r>
                        <a:rPr lang="en-US" sz="1300"/>
                        <a:t>Federal</a:t>
                      </a:r>
                    </a:p>
                  </a:txBody>
                  <a:tcPr marL="48328" marR="48328" marT="24164" marB="24164" anchor="ctr">
                    <a:lnL>
                      <a:noFill/>
                    </a:lnL>
                    <a:lnR>
                      <a:noFill/>
                    </a:lnR>
                    <a:lnT>
                      <a:noFill/>
                    </a:lnT>
                    <a:lnB>
                      <a:noFill/>
                    </a:lnB>
                    <a:noFill/>
                  </a:tcPr>
                </a:tc>
                <a:tc>
                  <a:txBody>
                    <a:bodyPr/>
                    <a:lstStyle/>
                    <a:p>
                      <a:pPr>
                        <a:buNone/>
                      </a:pPr>
                      <a:r>
                        <a:rPr lang="en-US" sz="1300" dirty="0"/>
                        <a:t>Bars genetic‑based AI inferences in employment decisions.</a:t>
                      </a:r>
                    </a:p>
                  </a:txBody>
                  <a:tcPr marL="48328" marR="48328" marT="24164" marB="24164" anchor="ctr">
                    <a:lnL>
                      <a:noFill/>
                    </a:lnL>
                    <a:lnR>
                      <a:noFill/>
                    </a:lnR>
                    <a:lnT>
                      <a:noFill/>
                    </a:lnT>
                    <a:lnB>
                      <a:noFill/>
                    </a:lnB>
                    <a:noFill/>
                  </a:tcPr>
                </a:tc>
                <a:extLst>
                  <a:ext uri="{0D108BD9-81ED-4DB2-BD59-A6C34878D82A}">
                    <a16:rowId xmlns:a16="http://schemas.microsoft.com/office/drawing/2014/main" val="1644671510"/>
                  </a:ext>
                </a:extLst>
              </a:tr>
              <a:tr h="344859">
                <a:tc>
                  <a:txBody>
                    <a:bodyPr/>
                    <a:lstStyle/>
                    <a:p>
                      <a:pPr>
                        <a:buNone/>
                      </a:pPr>
                      <a:r>
                        <a:rPr lang="en-US" sz="1300" b="1" dirty="0"/>
                        <a:t>EEOC AI Fairness Initiative</a:t>
                      </a:r>
                      <a:endParaRPr lang="en-US" sz="1300" dirty="0"/>
                    </a:p>
                  </a:txBody>
                  <a:tcPr marL="48328" marR="48328" marT="24164" marB="24164" anchor="ctr">
                    <a:lnL>
                      <a:noFill/>
                    </a:lnL>
                    <a:lnR>
                      <a:noFill/>
                    </a:lnR>
                    <a:lnT>
                      <a:noFill/>
                    </a:lnT>
                    <a:lnB>
                      <a:noFill/>
                    </a:lnB>
                    <a:noFill/>
                  </a:tcPr>
                </a:tc>
                <a:tc>
                  <a:txBody>
                    <a:bodyPr/>
                    <a:lstStyle/>
                    <a:p>
                      <a:pPr>
                        <a:buNone/>
                      </a:pPr>
                      <a:r>
                        <a:rPr lang="en-US" sz="1300"/>
                        <a:t>Federal</a:t>
                      </a:r>
                    </a:p>
                  </a:txBody>
                  <a:tcPr marL="48328" marR="48328" marT="24164" marB="24164" anchor="ctr">
                    <a:lnL>
                      <a:noFill/>
                    </a:lnL>
                    <a:lnR>
                      <a:noFill/>
                    </a:lnR>
                    <a:lnT>
                      <a:noFill/>
                    </a:lnT>
                    <a:lnB>
                      <a:noFill/>
                    </a:lnB>
                    <a:noFill/>
                  </a:tcPr>
                </a:tc>
                <a:tc>
                  <a:txBody>
                    <a:bodyPr/>
                    <a:lstStyle/>
                    <a:p>
                      <a:pPr>
                        <a:buNone/>
                      </a:pPr>
                      <a:r>
                        <a:rPr lang="en-US" sz="1300"/>
                        <a:t>Enforcement and guidance on AI discrimination.</a:t>
                      </a:r>
                    </a:p>
                  </a:txBody>
                  <a:tcPr marL="48328" marR="48328" marT="24164" marB="24164" anchor="ctr">
                    <a:lnL>
                      <a:noFill/>
                    </a:lnL>
                    <a:lnR>
                      <a:noFill/>
                    </a:lnR>
                    <a:lnT>
                      <a:noFill/>
                    </a:lnT>
                    <a:lnB>
                      <a:noFill/>
                    </a:lnB>
                    <a:noFill/>
                  </a:tcPr>
                </a:tc>
                <a:extLst>
                  <a:ext uri="{0D108BD9-81ED-4DB2-BD59-A6C34878D82A}">
                    <a16:rowId xmlns:a16="http://schemas.microsoft.com/office/drawing/2014/main" val="3663075298"/>
                  </a:ext>
                </a:extLst>
              </a:tr>
              <a:tr h="344859">
                <a:tc>
                  <a:txBody>
                    <a:bodyPr/>
                    <a:lstStyle/>
                    <a:p>
                      <a:pPr>
                        <a:buNone/>
                      </a:pPr>
                      <a:r>
                        <a:rPr lang="en-US" sz="1300" b="1" dirty="0"/>
                        <a:t>UGESP</a:t>
                      </a:r>
                    </a:p>
                  </a:txBody>
                  <a:tcPr marL="48328" marR="48328" marT="24164" marB="24164" anchor="ctr">
                    <a:lnL>
                      <a:noFill/>
                    </a:lnL>
                    <a:lnR>
                      <a:noFill/>
                    </a:lnR>
                    <a:lnT>
                      <a:noFill/>
                    </a:lnT>
                    <a:lnB>
                      <a:noFill/>
                    </a:lnB>
                    <a:noFill/>
                  </a:tcPr>
                </a:tc>
                <a:tc>
                  <a:txBody>
                    <a:bodyPr/>
                    <a:lstStyle/>
                    <a:p>
                      <a:pPr>
                        <a:buNone/>
                      </a:pPr>
                      <a:r>
                        <a:rPr lang="en-US" sz="1300"/>
                        <a:t>Federal</a:t>
                      </a:r>
                    </a:p>
                  </a:txBody>
                  <a:tcPr marL="48328" marR="48328" marT="24164" marB="24164" anchor="ctr">
                    <a:lnL>
                      <a:noFill/>
                    </a:lnL>
                    <a:lnR>
                      <a:noFill/>
                    </a:lnR>
                    <a:lnT>
                      <a:noFill/>
                    </a:lnT>
                    <a:lnB>
                      <a:noFill/>
                    </a:lnB>
                    <a:noFill/>
                  </a:tcPr>
                </a:tc>
                <a:tc>
                  <a:txBody>
                    <a:bodyPr/>
                    <a:lstStyle/>
                    <a:p>
                      <a:pPr>
                        <a:buNone/>
                      </a:pPr>
                      <a:r>
                        <a:rPr lang="en-US" sz="1300" dirty="0"/>
                        <a:t>Requires validation of AI‑based selection tools.</a:t>
                      </a:r>
                    </a:p>
                  </a:txBody>
                  <a:tcPr marL="48328" marR="48328" marT="24164" marB="24164" anchor="ctr">
                    <a:lnL>
                      <a:noFill/>
                    </a:lnL>
                    <a:lnR>
                      <a:noFill/>
                    </a:lnR>
                    <a:lnT>
                      <a:noFill/>
                    </a:lnT>
                    <a:lnB>
                      <a:noFill/>
                    </a:lnB>
                    <a:noFill/>
                  </a:tcPr>
                </a:tc>
                <a:extLst>
                  <a:ext uri="{0D108BD9-81ED-4DB2-BD59-A6C34878D82A}">
                    <a16:rowId xmlns:a16="http://schemas.microsoft.com/office/drawing/2014/main" val="4235229533"/>
                  </a:ext>
                </a:extLst>
              </a:tr>
              <a:tr h="450622">
                <a:tc>
                  <a:txBody>
                    <a:bodyPr/>
                    <a:lstStyle/>
                    <a:p>
                      <a:pPr>
                        <a:buNone/>
                      </a:pPr>
                      <a:r>
                        <a:rPr lang="en-US" sz="1300" b="1" dirty="0"/>
                        <a:t>NIST AI Risk Management Framework </a:t>
                      </a:r>
                    </a:p>
                    <a:p>
                      <a:pPr>
                        <a:buNone/>
                      </a:pPr>
                      <a:r>
                        <a:rPr lang="en-US" sz="1300" b="1" dirty="0"/>
                        <a:t>(AI RMF Playbook)</a:t>
                      </a:r>
                    </a:p>
                  </a:txBody>
                  <a:tcPr marL="48328" marR="48328" marT="24164" marB="24164" anchor="ctr">
                    <a:lnL>
                      <a:noFill/>
                    </a:lnL>
                    <a:lnR>
                      <a:noFill/>
                    </a:lnR>
                    <a:lnT>
                      <a:noFill/>
                    </a:lnT>
                    <a:lnB>
                      <a:noFill/>
                    </a:lnB>
                    <a:noFill/>
                  </a:tcPr>
                </a:tc>
                <a:tc>
                  <a:txBody>
                    <a:bodyPr/>
                    <a:lstStyle/>
                    <a:p>
                      <a:pPr>
                        <a:buNone/>
                      </a:pPr>
                      <a:r>
                        <a:rPr lang="en-US" sz="1300" dirty="0"/>
                        <a:t>Federal</a:t>
                      </a:r>
                    </a:p>
                  </a:txBody>
                  <a:tcPr marL="48328" marR="48328" marT="24164" marB="24164" anchor="ctr">
                    <a:lnL>
                      <a:noFill/>
                    </a:lnL>
                    <a:lnR>
                      <a:noFill/>
                    </a:lnR>
                    <a:lnT>
                      <a:noFill/>
                    </a:lnT>
                    <a:lnB>
                      <a:noFill/>
                    </a:lnB>
                    <a:noFill/>
                  </a:tcPr>
                </a:tc>
                <a:tc>
                  <a:txBody>
                    <a:bodyPr/>
                    <a:lstStyle/>
                    <a:p>
                      <a:pPr>
                        <a:buNone/>
                      </a:pPr>
                      <a:r>
                        <a:rPr lang="en-US" sz="1300" dirty="0"/>
                        <a:t>Guides critical infrastructure operators to specific risk management practices</a:t>
                      </a:r>
                    </a:p>
                  </a:txBody>
                  <a:tcPr marL="48328" marR="48328" marT="24164" marB="24164" anchor="ctr">
                    <a:lnL>
                      <a:noFill/>
                    </a:lnL>
                    <a:lnR>
                      <a:noFill/>
                    </a:lnR>
                    <a:lnT>
                      <a:noFill/>
                    </a:lnT>
                    <a:lnB>
                      <a:noFill/>
                    </a:lnB>
                    <a:noFill/>
                  </a:tcPr>
                </a:tc>
                <a:extLst>
                  <a:ext uri="{0D108BD9-81ED-4DB2-BD59-A6C34878D82A}">
                    <a16:rowId xmlns:a16="http://schemas.microsoft.com/office/drawing/2014/main" val="3911666450"/>
                  </a:ext>
                </a:extLst>
              </a:tr>
              <a:tr h="344859">
                <a:tc>
                  <a:txBody>
                    <a:bodyPr/>
                    <a:lstStyle/>
                    <a:p>
                      <a:pPr>
                        <a:buNone/>
                      </a:pPr>
                      <a:r>
                        <a:rPr lang="en-US" sz="1300" b="1"/>
                        <a:t>TN AI Advisory Council Act</a:t>
                      </a:r>
                      <a:endParaRPr lang="en-US" sz="1300"/>
                    </a:p>
                  </a:txBody>
                  <a:tcPr marL="48328" marR="48328" marT="24164" marB="24164" anchor="ctr">
                    <a:lnL>
                      <a:noFill/>
                    </a:lnL>
                    <a:lnR>
                      <a:noFill/>
                    </a:lnR>
                    <a:lnT>
                      <a:noFill/>
                    </a:lnT>
                    <a:lnB>
                      <a:noFill/>
                    </a:lnB>
                    <a:noFill/>
                  </a:tcPr>
                </a:tc>
                <a:tc>
                  <a:txBody>
                    <a:bodyPr/>
                    <a:lstStyle/>
                    <a:p>
                      <a:pPr>
                        <a:buNone/>
                      </a:pPr>
                      <a:r>
                        <a:rPr lang="en-US" sz="1300"/>
                        <a:t>Tennessee</a:t>
                      </a:r>
                    </a:p>
                  </a:txBody>
                  <a:tcPr marL="48328" marR="48328" marT="24164" marB="24164" anchor="ctr">
                    <a:lnL>
                      <a:noFill/>
                    </a:lnL>
                    <a:lnR>
                      <a:noFill/>
                    </a:lnR>
                    <a:lnT>
                      <a:noFill/>
                    </a:lnT>
                    <a:lnB>
                      <a:noFill/>
                    </a:lnB>
                    <a:noFill/>
                  </a:tcPr>
                </a:tc>
                <a:tc>
                  <a:txBody>
                    <a:bodyPr/>
                    <a:lstStyle/>
                    <a:p>
                      <a:pPr>
                        <a:buNone/>
                      </a:pPr>
                      <a:r>
                        <a:rPr lang="en-US" sz="1300"/>
                        <a:t>Guides ethical AI use and workforce transition policies.</a:t>
                      </a:r>
                    </a:p>
                  </a:txBody>
                  <a:tcPr marL="48328" marR="48328" marT="24164" marB="24164" anchor="ctr">
                    <a:lnL>
                      <a:noFill/>
                    </a:lnL>
                    <a:lnR>
                      <a:noFill/>
                    </a:lnR>
                    <a:lnT>
                      <a:noFill/>
                    </a:lnT>
                    <a:lnB>
                      <a:noFill/>
                    </a:lnB>
                    <a:noFill/>
                  </a:tcPr>
                </a:tc>
                <a:extLst>
                  <a:ext uri="{0D108BD9-81ED-4DB2-BD59-A6C34878D82A}">
                    <a16:rowId xmlns:a16="http://schemas.microsoft.com/office/drawing/2014/main" val="3619395623"/>
                  </a:ext>
                </a:extLst>
              </a:tr>
              <a:tr h="344859">
                <a:tc>
                  <a:txBody>
                    <a:bodyPr/>
                    <a:lstStyle/>
                    <a:p>
                      <a:pPr>
                        <a:buNone/>
                      </a:pPr>
                      <a:r>
                        <a:rPr lang="en-US" sz="1300" b="1"/>
                        <a:t>TN Information Protection Act</a:t>
                      </a:r>
                      <a:endParaRPr lang="en-US" sz="1300"/>
                    </a:p>
                  </a:txBody>
                  <a:tcPr marL="48328" marR="48328" marT="24164" marB="24164" anchor="ctr">
                    <a:lnL>
                      <a:noFill/>
                    </a:lnL>
                    <a:lnR>
                      <a:noFill/>
                    </a:lnR>
                    <a:lnT>
                      <a:noFill/>
                    </a:lnT>
                    <a:lnB>
                      <a:noFill/>
                    </a:lnB>
                    <a:noFill/>
                  </a:tcPr>
                </a:tc>
                <a:tc>
                  <a:txBody>
                    <a:bodyPr/>
                    <a:lstStyle/>
                    <a:p>
                      <a:pPr>
                        <a:buNone/>
                      </a:pPr>
                      <a:r>
                        <a:rPr lang="en-US" sz="1300"/>
                        <a:t>Tennessee</a:t>
                      </a:r>
                    </a:p>
                  </a:txBody>
                  <a:tcPr marL="48328" marR="48328" marT="24164" marB="24164" anchor="ctr">
                    <a:lnL>
                      <a:noFill/>
                    </a:lnL>
                    <a:lnR>
                      <a:noFill/>
                    </a:lnR>
                    <a:lnT>
                      <a:noFill/>
                    </a:lnT>
                    <a:lnB>
                      <a:noFill/>
                    </a:lnB>
                    <a:noFill/>
                  </a:tcPr>
                </a:tc>
                <a:tc>
                  <a:txBody>
                    <a:bodyPr/>
                    <a:lstStyle/>
                    <a:p>
                      <a:pPr>
                        <a:buNone/>
                      </a:pPr>
                      <a:r>
                        <a:rPr lang="en-US" sz="1300"/>
                        <a:t>Gives opt‑out rights from solely automated decisions.</a:t>
                      </a:r>
                    </a:p>
                  </a:txBody>
                  <a:tcPr marL="48328" marR="48328" marT="24164" marB="24164" anchor="ctr">
                    <a:lnL>
                      <a:noFill/>
                    </a:lnL>
                    <a:lnR>
                      <a:noFill/>
                    </a:lnR>
                    <a:lnT>
                      <a:noFill/>
                    </a:lnT>
                    <a:lnB>
                      <a:noFill/>
                    </a:lnB>
                    <a:noFill/>
                  </a:tcPr>
                </a:tc>
                <a:extLst>
                  <a:ext uri="{0D108BD9-81ED-4DB2-BD59-A6C34878D82A}">
                    <a16:rowId xmlns:a16="http://schemas.microsoft.com/office/drawing/2014/main" val="3866270578"/>
                  </a:ext>
                </a:extLst>
              </a:tr>
              <a:tr h="344859">
                <a:tc>
                  <a:txBody>
                    <a:bodyPr/>
                    <a:lstStyle/>
                    <a:p>
                      <a:pPr>
                        <a:buNone/>
                      </a:pPr>
                      <a:r>
                        <a:rPr lang="en-US" sz="1300" b="1"/>
                        <a:t>TN Enterprise AI Policy</a:t>
                      </a:r>
                      <a:endParaRPr lang="en-US" sz="1300"/>
                    </a:p>
                  </a:txBody>
                  <a:tcPr marL="48328" marR="48328" marT="24164" marB="24164" anchor="ctr">
                    <a:lnL>
                      <a:noFill/>
                    </a:lnL>
                    <a:lnR>
                      <a:noFill/>
                    </a:lnR>
                    <a:lnT>
                      <a:noFill/>
                    </a:lnT>
                    <a:lnB>
                      <a:noFill/>
                    </a:lnB>
                    <a:noFill/>
                  </a:tcPr>
                </a:tc>
                <a:tc>
                  <a:txBody>
                    <a:bodyPr/>
                    <a:lstStyle/>
                    <a:p>
                      <a:pPr>
                        <a:buNone/>
                      </a:pPr>
                      <a:r>
                        <a:rPr lang="en-US" sz="1300"/>
                        <a:t>Tennessee</a:t>
                      </a:r>
                    </a:p>
                  </a:txBody>
                  <a:tcPr marL="48328" marR="48328" marT="24164" marB="24164" anchor="ctr">
                    <a:lnL>
                      <a:noFill/>
                    </a:lnL>
                    <a:lnR>
                      <a:noFill/>
                    </a:lnR>
                    <a:lnT>
                      <a:noFill/>
                    </a:lnT>
                    <a:lnB>
                      <a:noFill/>
                    </a:lnB>
                    <a:noFill/>
                  </a:tcPr>
                </a:tc>
                <a:tc>
                  <a:txBody>
                    <a:bodyPr/>
                    <a:lstStyle/>
                    <a:p>
                      <a:pPr>
                        <a:buNone/>
                      </a:pPr>
                      <a:r>
                        <a:rPr lang="en-US" sz="1300"/>
                        <a:t>Sets ethical AI standards aligned with NIST.</a:t>
                      </a:r>
                    </a:p>
                  </a:txBody>
                  <a:tcPr marL="48328" marR="48328" marT="24164" marB="24164" anchor="ctr">
                    <a:lnL>
                      <a:noFill/>
                    </a:lnL>
                    <a:lnR>
                      <a:noFill/>
                    </a:lnR>
                    <a:lnT>
                      <a:noFill/>
                    </a:lnT>
                    <a:lnB>
                      <a:noFill/>
                    </a:lnB>
                    <a:noFill/>
                  </a:tcPr>
                </a:tc>
                <a:extLst>
                  <a:ext uri="{0D108BD9-81ED-4DB2-BD59-A6C34878D82A}">
                    <a16:rowId xmlns:a16="http://schemas.microsoft.com/office/drawing/2014/main" val="1067930596"/>
                  </a:ext>
                </a:extLst>
              </a:tr>
              <a:tr h="344859">
                <a:tc>
                  <a:txBody>
                    <a:bodyPr/>
                    <a:lstStyle/>
                    <a:p>
                      <a:pPr>
                        <a:buNone/>
                      </a:pPr>
                      <a:r>
                        <a:rPr lang="en-US" sz="1300" b="1"/>
                        <a:t>TN AI Workforce Action Plan</a:t>
                      </a:r>
                      <a:endParaRPr lang="en-US" sz="1300"/>
                    </a:p>
                  </a:txBody>
                  <a:tcPr marL="48328" marR="48328" marT="24164" marB="24164" anchor="ctr">
                    <a:lnL>
                      <a:noFill/>
                    </a:lnL>
                    <a:lnR>
                      <a:noFill/>
                    </a:lnR>
                    <a:lnT>
                      <a:noFill/>
                    </a:lnT>
                    <a:lnB>
                      <a:noFill/>
                    </a:lnB>
                    <a:noFill/>
                  </a:tcPr>
                </a:tc>
                <a:tc>
                  <a:txBody>
                    <a:bodyPr/>
                    <a:lstStyle/>
                    <a:p>
                      <a:pPr>
                        <a:buNone/>
                      </a:pPr>
                      <a:r>
                        <a:rPr lang="en-US" sz="1300"/>
                        <a:t>Tennessee</a:t>
                      </a:r>
                    </a:p>
                  </a:txBody>
                  <a:tcPr marL="48328" marR="48328" marT="24164" marB="24164" anchor="ctr">
                    <a:lnL>
                      <a:noFill/>
                    </a:lnL>
                    <a:lnR>
                      <a:noFill/>
                    </a:lnR>
                    <a:lnT>
                      <a:noFill/>
                    </a:lnT>
                    <a:lnB>
                      <a:noFill/>
                    </a:lnB>
                    <a:noFill/>
                  </a:tcPr>
                </a:tc>
                <a:tc>
                  <a:txBody>
                    <a:bodyPr/>
                    <a:lstStyle/>
                    <a:p>
                      <a:pPr>
                        <a:buNone/>
                      </a:pPr>
                      <a:r>
                        <a:rPr lang="en-US" sz="1300"/>
                        <a:t>Addresses AI‑driven job displacement and reskilling.</a:t>
                      </a:r>
                    </a:p>
                  </a:txBody>
                  <a:tcPr marL="48328" marR="48328" marT="24164" marB="24164" anchor="ctr">
                    <a:lnL>
                      <a:noFill/>
                    </a:lnL>
                    <a:lnR>
                      <a:noFill/>
                    </a:lnR>
                    <a:lnT>
                      <a:noFill/>
                    </a:lnT>
                    <a:lnB>
                      <a:noFill/>
                    </a:lnB>
                    <a:noFill/>
                  </a:tcPr>
                </a:tc>
                <a:extLst>
                  <a:ext uri="{0D108BD9-81ED-4DB2-BD59-A6C34878D82A}">
                    <a16:rowId xmlns:a16="http://schemas.microsoft.com/office/drawing/2014/main" val="1895859889"/>
                  </a:ext>
                </a:extLst>
              </a:tr>
              <a:tr h="344859">
                <a:tc>
                  <a:txBody>
                    <a:bodyPr/>
                    <a:lstStyle/>
                    <a:p>
                      <a:pPr>
                        <a:buNone/>
                      </a:pPr>
                      <a:r>
                        <a:rPr lang="en-US" sz="1300" b="1"/>
                        <a:t>ELVIS Act</a:t>
                      </a:r>
                      <a:endParaRPr lang="en-US" sz="1300"/>
                    </a:p>
                  </a:txBody>
                  <a:tcPr marL="48328" marR="48328" marT="24164" marB="24164" anchor="ctr">
                    <a:lnL>
                      <a:noFill/>
                    </a:lnL>
                    <a:lnR>
                      <a:noFill/>
                    </a:lnR>
                    <a:lnT>
                      <a:noFill/>
                    </a:lnT>
                    <a:lnB>
                      <a:noFill/>
                    </a:lnB>
                    <a:noFill/>
                  </a:tcPr>
                </a:tc>
                <a:tc>
                  <a:txBody>
                    <a:bodyPr/>
                    <a:lstStyle/>
                    <a:p>
                      <a:pPr>
                        <a:buNone/>
                      </a:pPr>
                      <a:r>
                        <a:rPr lang="en-US" sz="1300"/>
                        <a:t>Tennessee</a:t>
                      </a:r>
                    </a:p>
                  </a:txBody>
                  <a:tcPr marL="48328" marR="48328" marT="24164" marB="24164" anchor="ctr">
                    <a:lnL>
                      <a:noFill/>
                    </a:lnL>
                    <a:lnR>
                      <a:noFill/>
                    </a:lnR>
                    <a:lnT>
                      <a:noFill/>
                    </a:lnT>
                    <a:lnB>
                      <a:noFill/>
                    </a:lnB>
                    <a:noFill/>
                  </a:tcPr>
                </a:tc>
                <a:tc>
                  <a:txBody>
                    <a:bodyPr/>
                    <a:lstStyle/>
                    <a:p>
                      <a:pPr>
                        <a:buNone/>
                      </a:pPr>
                      <a:r>
                        <a:rPr lang="en-US" sz="1300" dirty="0"/>
                        <a:t>Protects employee likeness from unauthorized AI use.</a:t>
                      </a:r>
                    </a:p>
                  </a:txBody>
                  <a:tcPr marL="48328" marR="48328" marT="24164" marB="24164" anchor="ctr">
                    <a:lnL>
                      <a:noFill/>
                    </a:lnL>
                    <a:lnR>
                      <a:noFill/>
                    </a:lnR>
                    <a:lnT>
                      <a:noFill/>
                    </a:lnT>
                    <a:lnB>
                      <a:noFill/>
                    </a:lnB>
                    <a:noFill/>
                  </a:tcPr>
                </a:tc>
                <a:extLst>
                  <a:ext uri="{0D108BD9-81ED-4DB2-BD59-A6C34878D82A}">
                    <a16:rowId xmlns:a16="http://schemas.microsoft.com/office/drawing/2014/main" val="2260580255"/>
                  </a:ext>
                </a:extLst>
              </a:tr>
            </a:tbl>
          </a:graphicData>
        </a:graphic>
      </p:graphicFrame>
      <p:sp>
        <p:nvSpPr>
          <p:cNvPr id="3" name="Slide Number Placeholder 2">
            <a:extLst>
              <a:ext uri="{FF2B5EF4-FFF2-40B4-BE49-F238E27FC236}">
                <a16:creationId xmlns:a16="http://schemas.microsoft.com/office/drawing/2014/main" id="{152B1880-BCE4-EC41-E96E-F0B8DD3E76E1}"/>
              </a:ext>
            </a:extLst>
          </p:cNvPr>
          <p:cNvSpPr>
            <a:spLocks noGrp="1"/>
          </p:cNvSpPr>
          <p:nvPr>
            <p:ph type="sldNum" sz="quarter" idx="12"/>
          </p:nvPr>
        </p:nvSpPr>
        <p:spPr/>
        <p:txBody>
          <a:bodyPr/>
          <a:lstStyle/>
          <a:p>
            <a:fld id="{7417B233-248A-497F-9D94-AD61A4397892}" type="slidenum">
              <a:rPr lang="en-US" smtClean="0"/>
              <a:t>16</a:t>
            </a:fld>
            <a:endParaRPr lang="en-US"/>
          </a:p>
        </p:txBody>
      </p:sp>
    </p:spTree>
    <p:extLst>
      <p:ext uri="{BB962C8B-B14F-4D97-AF65-F5344CB8AC3E}">
        <p14:creationId xmlns:p14="http://schemas.microsoft.com/office/powerpoint/2010/main" val="4199576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CB72A1-2067-FAEE-D931-DE12D6FE6623}"/>
              </a:ext>
            </a:extLst>
          </p:cNvPr>
          <p:cNvSpPr>
            <a:spLocks noGrp="1"/>
          </p:cNvSpPr>
          <p:nvPr>
            <p:ph type="title"/>
          </p:nvPr>
        </p:nvSpPr>
        <p:spPr>
          <a:xfrm>
            <a:off x="686834" y="1153572"/>
            <a:ext cx="3200400" cy="4461163"/>
          </a:xfrm>
        </p:spPr>
        <p:txBody>
          <a:bodyPr>
            <a:normAutofit/>
          </a:bodyPr>
          <a:lstStyle/>
          <a:p>
            <a:br>
              <a:rPr lang="en-US" b="1">
                <a:solidFill>
                  <a:srgbClr val="FFFFFF"/>
                </a:solidFill>
              </a:rPr>
            </a:br>
            <a:r>
              <a:rPr lang="en-US" b="1">
                <a:solidFill>
                  <a:srgbClr val="FFFFFF"/>
                </a:solidFill>
              </a:rPr>
              <a:t>Federal laws that apply to AI in employee transitions</a:t>
            </a:r>
            <a:br>
              <a:rPr lang="en-US" b="1">
                <a:solidFill>
                  <a:srgbClr val="FFFFFF"/>
                </a:solidFill>
              </a:rPr>
            </a:br>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C72A212-A0E3-A4EE-FE0D-F34736F2EA66}"/>
              </a:ext>
            </a:extLst>
          </p:cNvPr>
          <p:cNvSpPr>
            <a:spLocks noGrp="1"/>
          </p:cNvSpPr>
          <p:nvPr>
            <p:ph idx="1"/>
          </p:nvPr>
        </p:nvSpPr>
        <p:spPr>
          <a:xfrm>
            <a:off x="4447308" y="591344"/>
            <a:ext cx="6906491" cy="5585619"/>
          </a:xfrm>
        </p:spPr>
        <p:txBody>
          <a:bodyPr anchor="ctr">
            <a:normAutofit fontScale="92500" lnSpcReduction="20000"/>
          </a:bodyPr>
          <a:lstStyle/>
          <a:p>
            <a:r>
              <a:rPr lang="en-US" sz="1500" b="1" dirty="0"/>
              <a:t>1. Title VII of the Civil Rights Act</a:t>
            </a:r>
          </a:p>
          <a:p>
            <a:r>
              <a:rPr lang="en-US" sz="1500" dirty="0"/>
              <a:t>Title VII prohibits employment discrimination based on </a:t>
            </a:r>
            <a:r>
              <a:rPr lang="en-US" sz="1500" b="1" dirty="0"/>
              <a:t>race, color, religion, sex, or national origin</a:t>
            </a:r>
            <a:r>
              <a:rPr lang="en-US" sz="1500" dirty="0"/>
              <a:t>. This applies equally when AI is used in hiring, promotion, layoffs, or performance evaluation. The EEOC explicitly states that AI‑based tools can violate Title VII if they cause </a:t>
            </a:r>
            <a:r>
              <a:rPr lang="en-US" sz="1500" b="1" dirty="0"/>
              <a:t>disparate impact</a:t>
            </a:r>
            <a:r>
              <a:rPr lang="en-US" sz="1500" dirty="0"/>
              <a:t> or intentional discrimination. </a:t>
            </a:r>
          </a:p>
          <a:p>
            <a:r>
              <a:rPr lang="en-US" sz="1500" b="1" dirty="0"/>
              <a:t>2. Americans with Disabilities Act (ADA)</a:t>
            </a:r>
          </a:p>
          <a:p>
            <a:r>
              <a:rPr lang="en-US" sz="1500" dirty="0"/>
              <a:t>AI tools used in assessments, monitoring, or termination must provide </a:t>
            </a:r>
            <a:r>
              <a:rPr lang="en-US" sz="1500" b="1" dirty="0"/>
              <a:t>reasonable accommodations</a:t>
            </a:r>
            <a:r>
              <a:rPr lang="en-US" sz="1500" dirty="0"/>
              <a:t> and cannot screen out individuals with disabilities unless job‑related and consistent with business necessity. The EEOC provides specific guidance on AI and ADA compliance. </a:t>
            </a:r>
          </a:p>
          <a:p>
            <a:r>
              <a:rPr lang="en-US" sz="1500" b="1" dirty="0"/>
              <a:t>3. Age Discrimination in Employment Act (ADEA)</a:t>
            </a:r>
          </a:p>
          <a:p>
            <a:r>
              <a:rPr lang="en-US" sz="1500" dirty="0"/>
              <a:t>AI systems cannot disproportionately disadvantage workers </a:t>
            </a:r>
            <a:r>
              <a:rPr lang="en-US" sz="1500" b="1" dirty="0"/>
              <a:t>40+</a:t>
            </a:r>
            <a:r>
              <a:rPr lang="en-US" sz="1500" dirty="0"/>
              <a:t>. Automated layoff or performance‑scoring systems must be monitored for age bias. The EEOC includes age among protected characteristics in its AI enforcement scope. </a:t>
            </a:r>
          </a:p>
          <a:p>
            <a:r>
              <a:rPr lang="en-US" sz="1500" b="1" dirty="0"/>
              <a:t>4. Genetic Information Nondiscrimination Act (GINA)</a:t>
            </a:r>
          </a:p>
          <a:p>
            <a:r>
              <a:rPr lang="en-US" sz="1500" dirty="0"/>
              <a:t>AI systems cannot use or infer genetic information in employment decisions. GINA is included in the EEOC’s list of protected categories relevant to AI. </a:t>
            </a:r>
          </a:p>
          <a:p>
            <a:r>
              <a:rPr lang="en-US" sz="1500" b="1" dirty="0"/>
              <a:t>5. EEOC AI &amp; Algorithmic Fairness Initiative</a:t>
            </a:r>
          </a:p>
          <a:p>
            <a:r>
              <a:rPr lang="en-US" sz="1500" dirty="0"/>
              <a:t>The EEOC has an active initiative to regulate AI in employment decisions, including layoffs and performance management. It issues technical assistance and investigates discrimination involving automated systems. </a:t>
            </a:r>
          </a:p>
          <a:p>
            <a:r>
              <a:rPr lang="en-US" sz="1500" b="1" dirty="0"/>
              <a:t>6. Uniform Guidelines on Employee Selection Procedures (UGESP)</a:t>
            </a:r>
          </a:p>
          <a:p>
            <a:r>
              <a:rPr lang="en-US" sz="1500" dirty="0"/>
              <a:t>AI‑based selection or layoff tools must be validated to avoid </a:t>
            </a:r>
            <a:r>
              <a:rPr lang="en-US" sz="1500" b="1" dirty="0"/>
              <a:t>adverse impact</a:t>
            </a:r>
            <a:r>
              <a:rPr lang="en-US" sz="1500" dirty="0"/>
              <a:t>. The EEOC’s 2023 guidance explains how Title VII applies to AI‑based selection procedures.</a:t>
            </a:r>
          </a:p>
          <a:p>
            <a:endParaRPr lang="en-US" sz="1100" dirty="0"/>
          </a:p>
        </p:txBody>
      </p:sp>
      <p:sp>
        <p:nvSpPr>
          <p:cNvPr id="4" name="Slide Number Placeholder 3">
            <a:extLst>
              <a:ext uri="{FF2B5EF4-FFF2-40B4-BE49-F238E27FC236}">
                <a16:creationId xmlns:a16="http://schemas.microsoft.com/office/drawing/2014/main" id="{8DBFEEB8-FBA1-93AE-BC23-AFF1D03EAD3F}"/>
              </a:ext>
            </a:extLst>
          </p:cNvPr>
          <p:cNvSpPr>
            <a:spLocks noGrp="1"/>
          </p:cNvSpPr>
          <p:nvPr>
            <p:ph type="sldNum" sz="quarter" idx="12"/>
          </p:nvPr>
        </p:nvSpPr>
        <p:spPr/>
        <p:txBody>
          <a:bodyPr/>
          <a:lstStyle/>
          <a:p>
            <a:fld id="{7417B233-248A-497F-9D94-AD61A4397892}" type="slidenum">
              <a:rPr lang="en-US" smtClean="0"/>
              <a:t>17</a:t>
            </a:fld>
            <a:endParaRPr lang="en-US"/>
          </a:p>
        </p:txBody>
      </p:sp>
    </p:spTree>
    <p:extLst>
      <p:ext uri="{BB962C8B-B14F-4D97-AF65-F5344CB8AC3E}">
        <p14:creationId xmlns:p14="http://schemas.microsoft.com/office/powerpoint/2010/main" val="4046330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A8DEF7-F03B-4D65-90EB-280BCAD3EE1D}"/>
              </a:ext>
            </a:extLst>
          </p:cNvPr>
          <p:cNvSpPr>
            <a:spLocks noGrp="1"/>
          </p:cNvSpPr>
          <p:nvPr>
            <p:ph type="title"/>
          </p:nvPr>
        </p:nvSpPr>
        <p:spPr>
          <a:xfrm>
            <a:off x="466722" y="586855"/>
            <a:ext cx="3201366" cy="3387497"/>
          </a:xfrm>
        </p:spPr>
        <p:txBody>
          <a:bodyPr anchor="b">
            <a:normAutofit/>
          </a:bodyPr>
          <a:lstStyle/>
          <a:p>
            <a:pPr algn="r"/>
            <a:r>
              <a:rPr lang="en-CA" sz="3700" b="1">
                <a:solidFill>
                  <a:srgbClr val="FFFFFF"/>
                </a:solidFill>
              </a:rPr>
              <a:t>National Artificial Intelligence Initiative Act – Statutory Definition of AI</a:t>
            </a:r>
            <a:endParaRPr lang="en-US" sz="3700">
              <a:solidFill>
                <a:srgbClr val="FFFFFF"/>
              </a:solidFill>
            </a:endParaRPr>
          </a:p>
        </p:txBody>
      </p:sp>
      <p:sp>
        <p:nvSpPr>
          <p:cNvPr id="13" name="Rectangle 11">
            <a:extLst>
              <a:ext uri="{FF2B5EF4-FFF2-40B4-BE49-F238E27FC236}">
                <a16:creationId xmlns:a16="http://schemas.microsoft.com/office/drawing/2014/main" id="{8FB66F2E-CA5C-7668-F413-3B3AA73DEDB9}"/>
              </a:ext>
            </a:extLst>
          </p:cNvPr>
          <p:cNvSpPr>
            <a:spLocks noChangeArrowheads="1"/>
          </p:cNvSpPr>
          <p:nvPr/>
        </p:nvSpPr>
        <p:spPr bwMode="auto">
          <a:xfrm>
            <a:off x="4246880" y="604750"/>
            <a:ext cx="7802777"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CA" altLang="en-US" sz="2400" b="0" i="0" u="none" strike="noStrike" cap="none" normalizeH="0" baseline="0" dirty="0">
                <a:ln>
                  <a:noFill/>
                </a:ln>
                <a:solidFill>
                  <a:srgbClr val="1D1D1D"/>
                </a:solidFill>
                <a:effectLst/>
                <a:latin typeface="Arial" panose="020B0604020202020204" pitchFamily="34" charset="0"/>
                <a:ea typeface="Times New Roman" panose="02020603050405020304" pitchFamily="18" charset="0"/>
                <a:cs typeface="Arial" panose="020B0604020202020204" pitchFamily="34" charset="0"/>
              </a:rPr>
              <a:t>At the federal level, AI is statutorily defined under the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2400" b="0" i="0" u="none" strike="noStrike" cap="none" normalizeH="0" baseline="0" dirty="0">
                <a:ln>
                  <a:noFill/>
                </a:ln>
                <a:solidFill>
                  <a:srgbClr val="1D1D1D"/>
                </a:solidFill>
                <a:effectLst/>
                <a:latin typeface="Arial" panose="020B0604020202020204" pitchFamily="34" charset="0"/>
                <a:ea typeface="Times New Roman" panose="02020603050405020304" pitchFamily="18" charset="0"/>
                <a:cs typeface="Arial" panose="020B0604020202020204" pitchFamily="34" charset="0"/>
              </a:rPr>
              <a:t>National Artificial Intelligence Initiative Act as “a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2400" b="0" i="0" u="none" strike="noStrike" cap="none" normalizeH="0" baseline="0" dirty="0">
                <a:ln>
                  <a:noFill/>
                </a:ln>
                <a:solidFill>
                  <a:srgbClr val="1D1D1D"/>
                </a:solidFill>
                <a:effectLst/>
                <a:latin typeface="Arial" panose="020B0604020202020204" pitchFamily="34" charset="0"/>
                <a:ea typeface="Times New Roman" panose="02020603050405020304" pitchFamily="18" charset="0"/>
                <a:cs typeface="Arial" panose="020B0604020202020204" pitchFamily="34" charset="0"/>
              </a:rPr>
              <a:t>machine-based system that can, for a given set of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2400" b="0" i="0" u="none" strike="noStrike" cap="none" normalizeH="0" baseline="0" dirty="0">
                <a:ln>
                  <a:noFill/>
                </a:ln>
                <a:solidFill>
                  <a:srgbClr val="1D1D1D"/>
                </a:solidFill>
                <a:effectLst/>
                <a:latin typeface="Arial" panose="020B0604020202020204" pitchFamily="34" charset="0"/>
                <a:ea typeface="Times New Roman" panose="02020603050405020304" pitchFamily="18" charset="0"/>
                <a:cs typeface="Arial" panose="020B0604020202020204" pitchFamily="34" charset="0"/>
              </a:rPr>
              <a:t>human-defined objectives, make predictions, </a:t>
            </a:r>
          </a:p>
          <a:p>
            <a:pPr lvl="0" eaLnBrk="0" fontAlgn="base" hangingPunct="0">
              <a:spcBef>
                <a:spcPct val="0"/>
              </a:spcBef>
              <a:spcAft>
                <a:spcPct val="0"/>
              </a:spcAft>
            </a:pPr>
            <a:r>
              <a:rPr kumimoji="0" lang="en-CA" altLang="en-US" sz="2400" b="0" i="0" u="none" strike="noStrike" cap="none" normalizeH="0" baseline="0" dirty="0">
                <a:ln>
                  <a:noFill/>
                </a:ln>
                <a:solidFill>
                  <a:srgbClr val="1D1D1D"/>
                </a:solidFill>
                <a:effectLst/>
                <a:latin typeface="Arial" panose="020B0604020202020204" pitchFamily="34" charset="0"/>
                <a:ea typeface="Times New Roman" panose="02020603050405020304" pitchFamily="18" charset="0"/>
                <a:cs typeface="Arial" panose="020B0604020202020204" pitchFamily="34" charset="0"/>
              </a:rPr>
              <a:t>recommendations or decisions influencing real or </a:t>
            </a:r>
          </a:p>
          <a:p>
            <a:pPr lvl="0" eaLnBrk="0" fontAlgn="base" hangingPunct="0">
              <a:spcBef>
                <a:spcPct val="0"/>
              </a:spcBef>
              <a:spcAft>
                <a:spcPct val="0"/>
              </a:spcAft>
            </a:pPr>
            <a:r>
              <a:rPr kumimoji="0" lang="en-CA" altLang="en-US" sz="2400" b="0" i="0" u="none" strike="noStrike" cap="none" normalizeH="0" baseline="0" dirty="0">
                <a:ln>
                  <a:noFill/>
                </a:ln>
                <a:solidFill>
                  <a:srgbClr val="1D1D1D"/>
                </a:solidFill>
                <a:effectLst/>
                <a:latin typeface="Arial" panose="020B0604020202020204" pitchFamily="34" charset="0"/>
                <a:ea typeface="Times New Roman" panose="02020603050405020304" pitchFamily="18" charset="0"/>
                <a:cs typeface="Arial" panose="020B0604020202020204" pitchFamily="34" charset="0"/>
              </a:rPr>
              <a:t>virtual environments” </a:t>
            </a:r>
            <a:r>
              <a:rPr lang="en-CA" altLang="en-US" sz="2400" dirty="0">
                <a:solidFill>
                  <a:srgbClr val="1D1D1D"/>
                </a:solidFill>
                <a:latin typeface="Arial" panose="020B0604020202020204" pitchFamily="34" charset="0"/>
                <a:ea typeface="Times New Roman" panose="02020603050405020304" pitchFamily="18" charset="0"/>
                <a:cs typeface="Arial" panose="020B0604020202020204" pitchFamily="34" charset="0"/>
              </a:rPr>
              <a:t> </a:t>
            </a:r>
            <a:r>
              <a:rPr lang="en-CA" altLang="en-US" sz="2400" dirty="0">
                <a:solidFill>
                  <a:srgbClr val="467886"/>
                </a:solidFill>
                <a:latin typeface="Arial" panose="020B0604020202020204" pitchFamily="34" charset="0"/>
                <a:ea typeface="Times New Roman" panose="02020603050405020304" pitchFamily="18" charset="0"/>
                <a:cs typeface="Arial" panose="020B0604020202020204" pitchFamily="34" charset="0"/>
                <a:hlinkClick r:id="rId2"/>
              </a:rPr>
              <a:t>15 </a:t>
            </a:r>
            <a:r>
              <a:rPr lang="en-CA" altLang="en-US" sz="2400">
                <a:solidFill>
                  <a:srgbClr val="467886"/>
                </a:solidFill>
                <a:latin typeface="Arial" panose="020B0604020202020204" pitchFamily="34" charset="0"/>
                <a:ea typeface="Times New Roman" panose="02020603050405020304" pitchFamily="18" charset="0"/>
                <a:cs typeface="Arial" panose="020B0604020202020204" pitchFamily="34" charset="0"/>
                <a:hlinkClick r:id="rId2"/>
              </a:rPr>
              <a:t>USCA § 9401</a:t>
            </a:r>
            <a:r>
              <a:rPr lang="en-CA" altLang="en-US" sz="2400" dirty="0">
                <a:solidFill>
                  <a:srgbClr val="1D1D1D"/>
                </a:solidFill>
                <a:latin typeface="Arial" panose="020B0604020202020204" pitchFamily="34" charset="0"/>
                <a:ea typeface="Times New Roman" panose="02020603050405020304" pitchFamily="18" charset="0"/>
                <a:cs typeface="Arial" panose="020B0604020202020204" pitchFamily="34" charset="0"/>
              </a:rPr>
              <a:t>. </a:t>
            </a:r>
          </a:p>
          <a:p>
            <a:pPr lvl="0" eaLnBrk="0" fontAlgn="base" hangingPunct="0">
              <a:spcBef>
                <a:spcPct val="0"/>
              </a:spcBef>
              <a:spcAft>
                <a:spcPct val="0"/>
              </a:spcAft>
            </a:pPr>
            <a:endParaRPr lang="en-CA" altLang="en-US" sz="2400" dirty="0">
              <a:solidFill>
                <a:srgbClr val="1D1D1D"/>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eaLnBrk="0" fontAlgn="base" hangingPunct="0">
              <a:spcBef>
                <a:spcPct val="0"/>
              </a:spcBef>
              <a:spcAft>
                <a:spcPct val="0"/>
              </a:spcAft>
              <a:buFont typeface="Arial" panose="020B0604020202020204" pitchFamily="34" charset="0"/>
              <a:buChar char="•"/>
            </a:pPr>
            <a:r>
              <a:rPr lang="en-CA" altLang="en-US" sz="2400" dirty="0">
                <a:solidFill>
                  <a:srgbClr val="1D1D1D"/>
                </a:solidFill>
                <a:latin typeface="Arial" panose="020B0604020202020204" pitchFamily="34" charset="0"/>
                <a:ea typeface="Times New Roman" panose="02020603050405020304" pitchFamily="18" charset="0"/>
                <a:cs typeface="Arial" panose="020B0604020202020204" pitchFamily="34" charset="0"/>
              </a:rPr>
              <a:t>This definition, codified at 15 U.S.C. § 9401, serves </a:t>
            </a:r>
          </a:p>
          <a:p>
            <a:pPr lvl="0" eaLnBrk="0" fontAlgn="base" hangingPunct="0">
              <a:spcBef>
                <a:spcPct val="0"/>
              </a:spcBef>
              <a:spcAft>
                <a:spcPct val="0"/>
              </a:spcAft>
            </a:pPr>
            <a:r>
              <a:rPr lang="en-CA" altLang="en-US" sz="2400" dirty="0">
                <a:solidFill>
                  <a:srgbClr val="1D1D1D"/>
                </a:solidFill>
                <a:latin typeface="Arial" panose="020B0604020202020204" pitchFamily="34" charset="0"/>
                <a:ea typeface="Times New Roman" panose="02020603050405020304" pitchFamily="18" charset="0"/>
                <a:cs typeface="Arial" panose="020B0604020202020204" pitchFamily="34" charset="0"/>
              </a:rPr>
              <a:t>as the operative federal definition and is adopted in </a:t>
            </a:r>
          </a:p>
          <a:p>
            <a:pPr lvl="0" eaLnBrk="0" fontAlgn="base" hangingPunct="0">
              <a:spcBef>
                <a:spcPct val="0"/>
              </a:spcBef>
              <a:spcAft>
                <a:spcPct val="0"/>
              </a:spcAft>
            </a:pPr>
            <a:r>
              <a:rPr lang="en-CA" altLang="en-US" sz="2400" dirty="0">
                <a:solidFill>
                  <a:srgbClr val="1D1D1D"/>
                </a:solidFill>
                <a:latin typeface="Arial" panose="020B0604020202020204" pitchFamily="34" charset="0"/>
                <a:ea typeface="Times New Roman" panose="02020603050405020304" pitchFamily="18" charset="0"/>
                <a:cs typeface="Arial" panose="020B0604020202020204" pitchFamily="34" charset="0"/>
              </a:rPr>
              <a:t>both executive orders and agency guidance </a:t>
            </a:r>
          </a:p>
          <a:p>
            <a:pPr lvl="0" eaLnBrk="0" fontAlgn="base" hangingPunct="0">
              <a:spcBef>
                <a:spcPct val="0"/>
              </a:spcBef>
              <a:spcAft>
                <a:spcPct val="0"/>
              </a:spcAft>
            </a:pPr>
            <a:r>
              <a:rPr lang="en-CA" altLang="en-US" sz="2400" dirty="0">
                <a:solidFill>
                  <a:srgbClr val="1D1D1D"/>
                </a:solidFill>
                <a:latin typeface="Arial" panose="020B0604020202020204" pitchFamily="34" charset="0"/>
                <a:ea typeface="Times New Roman" panose="02020603050405020304" pitchFamily="18" charset="0"/>
                <a:cs typeface="Arial" panose="020B0604020202020204" pitchFamily="34" charset="0"/>
              </a:rPr>
              <a:t>addressing AI in the employment context.</a:t>
            </a:r>
            <a:endParaRPr kumimoji="0" lang="en-CA" altLang="en-US" sz="24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KeyCite Yellow Flag">
            <a:extLst>
              <a:ext uri="{FF2B5EF4-FFF2-40B4-BE49-F238E27FC236}">
                <a16:creationId xmlns:a16="http://schemas.microsoft.com/office/drawing/2014/main" id="{B589960E-01E9-2B33-FCD7-EEF85BECF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06375" cy="20637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a:extLst>
              <a:ext uri="{FF2B5EF4-FFF2-40B4-BE49-F238E27FC236}">
                <a16:creationId xmlns:a16="http://schemas.microsoft.com/office/drawing/2014/main" id="{F0C505CF-6C85-C213-223A-5512C9CC1927}"/>
              </a:ext>
            </a:extLst>
          </p:cNvPr>
          <p:cNvSpPr>
            <a:spLocks noChangeArrowheads="1"/>
          </p:cNvSpPr>
          <p:nvPr/>
        </p:nvSpPr>
        <p:spPr bwMode="auto">
          <a:xfrm rot="10800000" flipV="1">
            <a:off x="4246880" y="4070073"/>
            <a:ext cx="794512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dirty="0">
                <a:ln>
                  <a:noFill/>
                </a:ln>
                <a:solidFill>
                  <a:srgbClr val="1D1D1D"/>
                </a:solidFill>
                <a:effectLst/>
                <a:latin typeface="Arial" panose="020B0604020202020204" pitchFamily="34" charset="0"/>
                <a:ea typeface="Times New Roman" panose="02020603050405020304" pitchFamily="18" charset="0"/>
                <a:cs typeface="Arial" panose="020B0604020202020204" pitchFamily="34" charset="0"/>
              </a:rPr>
              <a:t>.</a:t>
            </a:r>
            <a:r>
              <a:rPr kumimoji="0" lang="en-US" altLang="en-US" sz="8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Slide Number Placeholder 2">
            <a:extLst>
              <a:ext uri="{FF2B5EF4-FFF2-40B4-BE49-F238E27FC236}">
                <a16:creationId xmlns:a16="http://schemas.microsoft.com/office/drawing/2014/main" id="{33A3A89B-D95A-3656-3C83-D3A2EA7B4BC6}"/>
              </a:ext>
            </a:extLst>
          </p:cNvPr>
          <p:cNvSpPr>
            <a:spLocks noGrp="1"/>
          </p:cNvSpPr>
          <p:nvPr>
            <p:ph type="sldNum" sz="quarter" idx="12"/>
          </p:nvPr>
        </p:nvSpPr>
        <p:spPr/>
        <p:txBody>
          <a:bodyPr/>
          <a:lstStyle/>
          <a:p>
            <a:fld id="{7417B233-248A-497F-9D94-AD61A4397892}" type="slidenum">
              <a:rPr lang="en-US" smtClean="0"/>
              <a:t>18</a:t>
            </a:fld>
            <a:endParaRPr lang="en-US"/>
          </a:p>
        </p:txBody>
      </p:sp>
    </p:spTree>
    <p:extLst>
      <p:ext uri="{BB962C8B-B14F-4D97-AF65-F5344CB8AC3E}">
        <p14:creationId xmlns:p14="http://schemas.microsoft.com/office/powerpoint/2010/main" val="967855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BAE3FB-C4A5-21DD-1967-73DD9CF08BA8}"/>
              </a:ext>
            </a:extLst>
          </p:cNvPr>
          <p:cNvSpPr>
            <a:spLocks noGrp="1"/>
          </p:cNvSpPr>
          <p:nvPr>
            <p:ph type="title"/>
          </p:nvPr>
        </p:nvSpPr>
        <p:spPr>
          <a:xfrm>
            <a:off x="686834" y="1153572"/>
            <a:ext cx="3200400" cy="4461163"/>
          </a:xfrm>
        </p:spPr>
        <p:txBody>
          <a:bodyPr>
            <a:normAutofit/>
          </a:bodyPr>
          <a:lstStyle/>
          <a:p>
            <a:br>
              <a:rPr lang="en-US">
                <a:solidFill>
                  <a:srgbClr val="FFFFFF"/>
                </a:solidFill>
              </a:rPr>
            </a:br>
            <a:r>
              <a:rPr lang="en-US">
                <a:solidFill>
                  <a:srgbClr val="FFFFFF"/>
                </a:solidFill>
              </a:rPr>
              <a:t>UGESP, </a:t>
            </a:r>
            <a:r>
              <a:rPr lang="en-US">
                <a:solidFill>
                  <a:srgbClr val="FFFFFF"/>
                </a:solidFill>
                <a:hlinkClick r:id="rId2">
                  <a:extLst>
                    <a:ext uri="{A12FA001-AC4F-418D-AE19-62706E023703}">
                      <ahyp:hlinkClr xmlns:ahyp="http://schemas.microsoft.com/office/drawing/2018/hyperlinkcolor" val="tx"/>
                    </a:ext>
                  </a:extLst>
                </a:hlinkClick>
              </a:rPr>
              <a:t>29 CFR Part 1607</a:t>
            </a:r>
            <a:r>
              <a:rPr lang="en-US">
                <a:solidFill>
                  <a:srgbClr val="FFFFFF"/>
                </a:solidFill>
              </a:rPr>
              <a:t>. </a:t>
            </a:r>
            <a:br>
              <a:rPr lang="en-US">
                <a:solidFill>
                  <a:srgbClr val="FFFFFF"/>
                </a:solidFill>
              </a:rPr>
            </a:br>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8BA359A-D77F-89F6-FDF4-215E9E7CF60B}"/>
              </a:ext>
            </a:extLst>
          </p:cNvPr>
          <p:cNvSpPr>
            <a:spLocks noGrp="1"/>
          </p:cNvSpPr>
          <p:nvPr>
            <p:ph idx="1"/>
          </p:nvPr>
        </p:nvSpPr>
        <p:spPr>
          <a:xfrm>
            <a:off x="4447308" y="591344"/>
            <a:ext cx="6906491" cy="5585619"/>
          </a:xfrm>
        </p:spPr>
        <p:txBody>
          <a:bodyPr anchor="ctr">
            <a:normAutofit/>
          </a:bodyPr>
          <a:lstStyle/>
          <a:p>
            <a:r>
              <a:rPr lang="en-US" sz="1500" b="1"/>
              <a:t>1607.3 Discrimination defined: Relationship between use of selection procedures and discrimination.</a:t>
            </a:r>
          </a:p>
          <a:p>
            <a:r>
              <a:rPr lang="en-US" sz="1500"/>
              <a:t>A. </a:t>
            </a:r>
            <a:r>
              <a:rPr lang="en-US" sz="1500" i="1"/>
              <a:t>Procedure having adverse impact constitutes discrimination unless justified.</a:t>
            </a:r>
            <a:r>
              <a:rPr lang="en-US" sz="1500"/>
              <a:t> The use of any selection procedure which has an adverse impact on the hiring, promotion, or other employment or membership opportunities of members of any race, sex, or ethnic group will be considered to be discriminatory and inconsistent with these guidelines, unless the procedure has been validated in accordance with these guidelines.</a:t>
            </a:r>
          </a:p>
          <a:p>
            <a:r>
              <a:rPr lang="en-US" sz="1500" b="1"/>
              <a:t>§ 1607.4 Information on impact.</a:t>
            </a:r>
          </a:p>
          <a:p>
            <a:r>
              <a:rPr lang="en-US" sz="1500"/>
              <a:t>A. </a:t>
            </a:r>
            <a:r>
              <a:rPr lang="en-US" sz="1500" i="1"/>
              <a:t>Records concerning impact.</a:t>
            </a:r>
            <a:r>
              <a:rPr lang="en-US" sz="1500"/>
              <a:t> Each user should maintain and have available for inspection records or other information which will disclose the impact which its tests and other selection procedures have upon employment opportunities of persons by identifiable race, sex, or ethnic group as set forth in paragraph B of this section, in order to determine compliance with these guidelines. Where there are large numbers of applicants and procedures are administered frequently, such information may be retained on a sample basis, provided that the sample is appropriate in terms of the applicant population and adequate in size.</a:t>
            </a:r>
          </a:p>
          <a:p>
            <a:endParaRPr lang="en-US" sz="1500"/>
          </a:p>
          <a:p>
            <a:endParaRPr lang="en-US" sz="1500"/>
          </a:p>
        </p:txBody>
      </p:sp>
      <p:sp>
        <p:nvSpPr>
          <p:cNvPr id="4" name="Slide Number Placeholder 3">
            <a:extLst>
              <a:ext uri="{FF2B5EF4-FFF2-40B4-BE49-F238E27FC236}">
                <a16:creationId xmlns:a16="http://schemas.microsoft.com/office/drawing/2014/main" id="{42D43209-0FC8-1B5F-168D-558D305AD95E}"/>
              </a:ext>
            </a:extLst>
          </p:cNvPr>
          <p:cNvSpPr>
            <a:spLocks noGrp="1"/>
          </p:cNvSpPr>
          <p:nvPr>
            <p:ph type="sldNum" sz="quarter" idx="12"/>
          </p:nvPr>
        </p:nvSpPr>
        <p:spPr/>
        <p:txBody>
          <a:bodyPr/>
          <a:lstStyle/>
          <a:p>
            <a:fld id="{7417B233-248A-497F-9D94-AD61A4397892}" type="slidenum">
              <a:rPr lang="en-US" smtClean="0"/>
              <a:t>19</a:t>
            </a:fld>
            <a:endParaRPr lang="en-US"/>
          </a:p>
        </p:txBody>
      </p:sp>
    </p:spTree>
    <p:extLst>
      <p:ext uri="{BB962C8B-B14F-4D97-AF65-F5344CB8AC3E}">
        <p14:creationId xmlns:p14="http://schemas.microsoft.com/office/powerpoint/2010/main" val="1147984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00779-4876-E6B3-BDF3-8A524AAC6474}"/>
              </a:ext>
            </a:extLst>
          </p:cNvPr>
          <p:cNvSpPr>
            <a:spLocks noGrp="1"/>
          </p:cNvSpPr>
          <p:nvPr>
            <p:ph type="title"/>
          </p:nvPr>
        </p:nvSpPr>
        <p:spPr/>
        <p:txBody>
          <a:bodyPr>
            <a:normAutofit fontScale="90000"/>
          </a:bodyPr>
          <a:lstStyle/>
          <a:p>
            <a:pPr algn="ctr"/>
            <a:br>
              <a:rPr lang="en-US" dirty="0"/>
            </a:br>
            <a:r>
              <a:rPr lang="en-US" dirty="0"/>
              <a:t>Andy Pulliam</a:t>
            </a:r>
            <a:br>
              <a:rPr lang="en-US" dirty="0"/>
            </a:br>
            <a:endParaRPr lang="en-US" dirty="0"/>
          </a:p>
        </p:txBody>
      </p:sp>
      <p:graphicFrame>
        <p:nvGraphicFramePr>
          <p:cNvPr id="5" name="Content Placeholder 2">
            <a:extLst>
              <a:ext uri="{FF2B5EF4-FFF2-40B4-BE49-F238E27FC236}">
                <a16:creationId xmlns:a16="http://schemas.microsoft.com/office/drawing/2014/main" id="{618B9837-AEC0-06E0-DAE4-1276CCEFD19B}"/>
              </a:ext>
            </a:extLst>
          </p:cNvPr>
          <p:cNvGraphicFramePr>
            <a:graphicFrameLocks noGrp="1"/>
          </p:cNvGraphicFramePr>
          <p:nvPr>
            <p:ph idx="1"/>
            <p:extLst>
              <p:ext uri="{D42A27DB-BD31-4B8C-83A1-F6EECF244321}">
                <p14:modId xmlns:p14="http://schemas.microsoft.com/office/powerpoint/2010/main" val="3336786777"/>
              </p:ext>
            </p:extLst>
          </p:nvPr>
        </p:nvGraphicFramePr>
        <p:xfrm>
          <a:off x="838200" y="1690688"/>
          <a:ext cx="10515600" cy="4486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4381D6A-D596-C89D-787E-23355EABBE43}"/>
              </a:ext>
            </a:extLst>
          </p:cNvPr>
          <p:cNvSpPr>
            <a:spLocks noGrp="1"/>
          </p:cNvSpPr>
          <p:nvPr>
            <p:ph type="sldNum" sz="quarter" idx="12"/>
          </p:nvPr>
        </p:nvSpPr>
        <p:spPr/>
        <p:txBody>
          <a:bodyPr/>
          <a:lstStyle/>
          <a:p>
            <a:fld id="{7417B233-248A-497F-9D94-AD61A4397892}" type="slidenum">
              <a:rPr lang="en-US" smtClean="0"/>
              <a:t>2</a:t>
            </a:fld>
            <a:endParaRPr lang="en-US"/>
          </a:p>
        </p:txBody>
      </p:sp>
    </p:spTree>
    <p:extLst>
      <p:ext uri="{BB962C8B-B14F-4D97-AF65-F5344CB8AC3E}">
        <p14:creationId xmlns:p14="http://schemas.microsoft.com/office/powerpoint/2010/main" val="229742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26" name="Group 25">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467600" cy="6858000"/>
            <a:chOff x="7467600" y="0"/>
            <a:chExt cx="4724400" cy="6858000"/>
          </a:xfrm>
        </p:grpSpPr>
        <p:sp>
          <p:nvSpPr>
            <p:cNvPr id="27" name="Rectangle 26">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0" name="Freeform: Shape 29">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69701"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32" name="Rectangle 31">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B0B0D1C4-8808-28C3-703F-70193DB779FD}"/>
              </a:ext>
            </a:extLst>
          </p:cNvPr>
          <p:cNvSpPr>
            <a:spLocks noGrp="1"/>
          </p:cNvSpPr>
          <p:nvPr>
            <p:ph type="title"/>
          </p:nvPr>
        </p:nvSpPr>
        <p:spPr>
          <a:xfrm>
            <a:off x="1143000" y="1676400"/>
            <a:ext cx="3810000" cy="3505200"/>
          </a:xfrm>
        </p:spPr>
        <p:txBody>
          <a:bodyPr anchor="t">
            <a:normAutofit/>
          </a:bodyPr>
          <a:lstStyle/>
          <a:p>
            <a:r>
              <a:rPr lang="en-CA" sz="4000" b="1"/>
              <a:t>Federal Anti-Discrimination Laws: Title VII and the ADA</a:t>
            </a:r>
            <a:endParaRPr lang="en-US" sz="4000"/>
          </a:p>
        </p:txBody>
      </p:sp>
      <p:sp>
        <p:nvSpPr>
          <p:cNvPr id="19" name="Content Placeholder 18">
            <a:extLst>
              <a:ext uri="{FF2B5EF4-FFF2-40B4-BE49-F238E27FC236}">
                <a16:creationId xmlns:a16="http://schemas.microsoft.com/office/drawing/2014/main" id="{539C1E79-7C30-527A-6DA8-53682A36C341}"/>
              </a:ext>
            </a:extLst>
          </p:cNvPr>
          <p:cNvSpPr>
            <a:spLocks noGrp="1"/>
          </p:cNvSpPr>
          <p:nvPr>
            <p:ph idx="1"/>
          </p:nvPr>
        </p:nvSpPr>
        <p:spPr>
          <a:xfrm>
            <a:off x="5181604" y="1676400"/>
            <a:ext cx="5638796" cy="3505200"/>
          </a:xfrm>
        </p:spPr>
        <p:txBody>
          <a:bodyPr>
            <a:normAutofit/>
          </a:bodyPr>
          <a:lstStyle/>
          <a:p>
            <a:r>
              <a:rPr lang="en-CA" sz="1500" dirty="0">
                <a:solidFill>
                  <a:schemeClr val="tx1">
                    <a:alpha val="55000"/>
                  </a:schemeClr>
                </a:solidFill>
              </a:rPr>
              <a:t>Title VII prohibits discrimination based on race, color, religion, sex, and national origin in all terms and </a:t>
            </a:r>
            <a:r>
              <a:rPr lang="en-US" sz="1500" dirty="0">
                <a:solidFill>
                  <a:schemeClr val="tx1">
                    <a:alpha val="55000"/>
                  </a:schemeClr>
                </a:solidFill>
              </a:rPr>
              <a:t>conditions of employment   42 USCA § 2000e-2. The ADA prohibits discrimination based on disability 42 USCA § 12101. Crucially, using AI tools does not insulate an employer from discrimination claims—employers remain liable for discriminatory outcomes regardless of whether those outcomes are produced by human decision-makers or AI-powered tools.</a:t>
            </a:r>
          </a:p>
          <a:p>
            <a:r>
              <a:rPr lang="en-US" sz="1500" dirty="0">
                <a:solidFill>
                  <a:schemeClr val="tx1">
                    <a:alpha val="55000"/>
                  </a:schemeClr>
                </a:solidFill>
              </a:rPr>
              <a:t>When AI tools are used to document or transfer job functions and duties, employers must be vigilant that the systems do not encode or replicate discriminatory criteria from which employees are selected, how knowledge is captured, or how incoming employees are assessed.</a:t>
            </a:r>
          </a:p>
        </p:txBody>
      </p:sp>
      <p:sp>
        <p:nvSpPr>
          <p:cNvPr id="3" name="Slide Number Placeholder 2">
            <a:extLst>
              <a:ext uri="{FF2B5EF4-FFF2-40B4-BE49-F238E27FC236}">
                <a16:creationId xmlns:a16="http://schemas.microsoft.com/office/drawing/2014/main" id="{33680E20-AE3E-6222-FE90-8FABBA11734C}"/>
              </a:ext>
            </a:extLst>
          </p:cNvPr>
          <p:cNvSpPr>
            <a:spLocks noGrp="1"/>
          </p:cNvSpPr>
          <p:nvPr>
            <p:ph type="sldNum" sz="quarter" idx="12"/>
          </p:nvPr>
        </p:nvSpPr>
        <p:spPr/>
        <p:txBody>
          <a:bodyPr/>
          <a:lstStyle/>
          <a:p>
            <a:fld id="{7417B233-248A-497F-9D94-AD61A4397892}" type="slidenum">
              <a:rPr lang="en-US" smtClean="0"/>
              <a:t>20</a:t>
            </a:fld>
            <a:endParaRPr lang="en-US"/>
          </a:p>
        </p:txBody>
      </p:sp>
    </p:spTree>
    <p:extLst>
      <p:ext uri="{BB962C8B-B14F-4D97-AF65-F5344CB8AC3E}">
        <p14:creationId xmlns:p14="http://schemas.microsoft.com/office/powerpoint/2010/main" val="23618876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1B64CD-D950-C828-6BF2-04BE06A84B6F}"/>
              </a:ext>
            </a:extLst>
          </p:cNvPr>
          <p:cNvSpPr>
            <a:spLocks noGrp="1"/>
          </p:cNvSpPr>
          <p:nvPr>
            <p:ph type="title"/>
          </p:nvPr>
        </p:nvSpPr>
        <p:spPr>
          <a:xfrm>
            <a:off x="841248" y="256032"/>
            <a:ext cx="10506456" cy="1014984"/>
          </a:xfrm>
        </p:spPr>
        <p:txBody>
          <a:bodyPr anchor="b">
            <a:normAutofit/>
          </a:bodyPr>
          <a:lstStyle/>
          <a:p>
            <a:r>
              <a:rPr lang="en-US" dirty="0"/>
              <a:t>Fair Labor Standards Act (FLSA)</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51383863-917F-D6A6-3564-C6249D4E5D84}"/>
              </a:ext>
            </a:extLst>
          </p:cNvPr>
          <p:cNvGraphicFramePr>
            <a:graphicFrameLocks noGrp="1"/>
          </p:cNvGraphicFramePr>
          <p:nvPr>
            <p:ph idx="1"/>
            <p:extLst>
              <p:ext uri="{D42A27DB-BD31-4B8C-83A1-F6EECF244321}">
                <p14:modId xmlns:p14="http://schemas.microsoft.com/office/powerpoint/2010/main" val="3641508116"/>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DC8E173D-A622-205D-60B5-9801D8673AA1}"/>
              </a:ext>
            </a:extLst>
          </p:cNvPr>
          <p:cNvSpPr>
            <a:spLocks noGrp="1"/>
          </p:cNvSpPr>
          <p:nvPr>
            <p:ph type="sldNum" sz="quarter" idx="12"/>
          </p:nvPr>
        </p:nvSpPr>
        <p:spPr/>
        <p:txBody>
          <a:bodyPr/>
          <a:lstStyle/>
          <a:p>
            <a:fld id="{7417B233-248A-497F-9D94-AD61A4397892}" type="slidenum">
              <a:rPr lang="en-US" smtClean="0"/>
              <a:t>21</a:t>
            </a:fld>
            <a:endParaRPr lang="en-US"/>
          </a:p>
        </p:txBody>
      </p:sp>
    </p:spTree>
    <p:extLst>
      <p:ext uri="{BB962C8B-B14F-4D97-AF65-F5344CB8AC3E}">
        <p14:creationId xmlns:p14="http://schemas.microsoft.com/office/powerpoint/2010/main" val="3750093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3BE583-3FF4-D017-93B8-66206795D1B2}"/>
              </a:ext>
            </a:extLst>
          </p:cNvPr>
          <p:cNvSpPr>
            <a:spLocks noGrp="1"/>
          </p:cNvSpPr>
          <p:nvPr>
            <p:ph type="title"/>
          </p:nvPr>
        </p:nvSpPr>
        <p:spPr>
          <a:xfrm>
            <a:off x="1043631" y="809898"/>
            <a:ext cx="9942716" cy="1554480"/>
          </a:xfrm>
        </p:spPr>
        <p:txBody>
          <a:bodyPr anchor="ctr">
            <a:normAutofit/>
          </a:bodyPr>
          <a:lstStyle/>
          <a:p>
            <a:r>
              <a:rPr lang="en-CA" sz="4800" b="1"/>
              <a:t>Electronic Communications Privacy Act (ECPA) / Federal Wiretap Act</a:t>
            </a:r>
            <a:endParaRPr lang="en-US" sz="4800"/>
          </a:p>
        </p:txBody>
      </p:sp>
      <p:sp>
        <p:nvSpPr>
          <p:cNvPr id="3" name="Content Placeholder 2">
            <a:extLst>
              <a:ext uri="{FF2B5EF4-FFF2-40B4-BE49-F238E27FC236}">
                <a16:creationId xmlns:a16="http://schemas.microsoft.com/office/drawing/2014/main" id="{89EE49E7-56AF-60B1-66A8-AB71633F8BD5}"/>
              </a:ext>
            </a:extLst>
          </p:cNvPr>
          <p:cNvSpPr>
            <a:spLocks noGrp="1"/>
          </p:cNvSpPr>
          <p:nvPr>
            <p:ph idx="1"/>
          </p:nvPr>
        </p:nvSpPr>
        <p:spPr>
          <a:xfrm>
            <a:off x="1045028" y="3017522"/>
            <a:ext cx="9941319" cy="3124658"/>
          </a:xfrm>
        </p:spPr>
        <p:txBody>
          <a:bodyPr anchor="ctr">
            <a:normAutofit/>
          </a:bodyPr>
          <a:lstStyle/>
          <a:p>
            <a:r>
              <a:rPr lang="en-US" sz="2000"/>
              <a:t>The federal Electronic Communications Privacy Act, specifically 18 U.S.C. § 2511, prohibits the unauthorized interception or disclosure of wire, oral, or electronic communications. </a:t>
            </a:r>
          </a:p>
          <a:p>
            <a:r>
              <a:rPr lang="en-US" sz="2000"/>
              <a:t>When AI tools are used to record, transcribe, or analyze employee communications—such as meetings, calls, or digital correspondence—for purposes of capturing institutional knowledge, employers must ensure lawful consent. </a:t>
            </a:r>
          </a:p>
          <a:p>
            <a:r>
              <a:rPr lang="en-US" sz="2000"/>
              <a:t>The ECPA provides a consent exception allowing interception where one party to the communication consents. Employers typically address this through workplace policies notifying employees that communications on company systems may be monitored or recorded.</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72CA6B3-CBEA-045D-71EE-B0093D33EA86}"/>
              </a:ext>
            </a:extLst>
          </p:cNvPr>
          <p:cNvSpPr>
            <a:spLocks noGrp="1"/>
          </p:cNvSpPr>
          <p:nvPr>
            <p:ph type="sldNum" sz="quarter" idx="12"/>
          </p:nvPr>
        </p:nvSpPr>
        <p:spPr/>
        <p:txBody>
          <a:bodyPr/>
          <a:lstStyle/>
          <a:p>
            <a:fld id="{7417B233-248A-497F-9D94-AD61A4397892}" type="slidenum">
              <a:rPr lang="en-US" smtClean="0"/>
              <a:t>22</a:t>
            </a:fld>
            <a:endParaRPr lang="en-US"/>
          </a:p>
        </p:txBody>
      </p:sp>
    </p:spTree>
    <p:extLst>
      <p:ext uri="{BB962C8B-B14F-4D97-AF65-F5344CB8AC3E}">
        <p14:creationId xmlns:p14="http://schemas.microsoft.com/office/powerpoint/2010/main" val="2273961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320C5C-2FA2-4F93-03AE-7FDC81635965}"/>
              </a:ext>
            </a:extLst>
          </p:cNvPr>
          <p:cNvSpPr>
            <a:spLocks noGrp="1"/>
          </p:cNvSpPr>
          <p:nvPr>
            <p:ph type="title"/>
          </p:nvPr>
        </p:nvSpPr>
        <p:spPr>
          <a:xfrm>
            <a:off x="645065" y="1463040"/>
            <a:ext cx="3796306" cy="2690949"/>
          </a:xfrm>
        </p:spPr>
        <p:txBody>
          <a:bodyPr anchor="t">
            <a:normAutofit/>
          </a:bodyPr>
          <a:lstStyle/>
          <a:p>
            <a:r>
              <a:rPr lang="en-CA" b="1" dirty="0"/>
              <a:t>Federal Defend Trade Secrets Act (DTSA)</a:t>
            </a:r>
            <a:endParaRPr lang="en-US" dirty="0"/>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E6C7BE0-4BA8-516B-A082-C9E9C62E3DF0}"/>
              </a:ext>
            </a:extLst>
          </p:cNvPr>
          <p:cNvSpPr>
            <a:spLocks noGrp="1"/>
          </p:cNvSpPr>
          <p:nvPr>
            <p:ph idx="1"/>
          </p:nvPr>
        </p:nvSpPr>
        <p:spPr>
          <a:xfrm>
            <a:off x="5656218" y="1463039"/>
            <a:ext cx="5542387" cy="4300447"/>
          </a:xfrm>
        </p:spPr>
        <p:txBody>
          <a:bodyPr anchor="t">
            <a:normAutofit/>
          </a:bodyPr>
          <a:lstStyle/>
          <a:p>
            <a:r>
              <a:rPr lang="en-US" sz="2200"/>
              <a:t>The Defend Trade Secrets Act, 18 U.S.C. § 1836, establishes a federal civil cause of action for misappropriation of trade secrets related to products or services used in interstate commerce. </a:t>
            </a:r>
          </a:p>
          <a:p>
            <a:r>
              <a:rPr lang="en-US" sz="2200"/>
              <a:t>AI systems used to capture and transfer job duties and institutional knowledge may aggregate protected trade secret information, and employers must implement controls to prevent unauthorized access or disclosure.</a:t>
            </a:r>
          </a:p>
        </p:txBody>
      </p:sp>
      <p:sp>
        <p:nvSpPr>
          <p:cNvPr id="4" name="Slide Number Placeholder 3">
            <a:extLst>
              <a:ext uri="{FF2B5EF4-FFF2-40B4-BE49-F238E27FC236}">
                <a16:creationId xmlns:a16="http://schemas.microsoft.com/office/drawing/2014/main" id="{53C4D87F-5B6A-7F96-DB41-CA2CD55A4DEC}"/>
              </a:ext>
            </a:extLst>
          </p:cNvPr>
          <p:cNvSpPr>
            <a:spLocks noGrp="1"/>
          </p:cNvSpPr>
          <p:nvPr>
            <p:ph type="sldNum" sz="quarter" idx="12"/>
          </p:nvPr>
        </p:nvSpPr>
        <p:spPr/>
        <p:txBody>
          <a:bodyPr/>
          <a:lstStyle/>
          <a:p>
            <a:fld id="{7417B233-248A-497F-9D94-AD61A4397892}" type="slidenum">
              <a:rPr lang="en-US" smtClean="0"/>
              <a:t>23</a:t>
            </a:fld>
            <a:endParaRPr lang="en-US"/>
          </a:p>
        </p:txBody>
      </p:sp>
    </p:spTree>
    <p:extLst>
      <p:ext uri="{BB962C8B-B14F-4D97-AF65-F5344CB8AC3E}">
        <p14:creationId xmlns:p14="http://schemas.microsoft.com/office/powerpoint/2010/main" val="2960307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1F6BF70-C7D1-4AF9-8DB4-BEEB8A9C35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1D50F3-D1C1-CADD-720B-F26A3DC65717}"/>
              </a:ext>
            </a:extLst>
          </p:cNvPr>
          <p:cNvSpPr>
            <a:spLocks noGrp="1"/>
          </p:cNvSpPr>
          <p:nvPr>
            <p:ph type="title"/>
          </p:nvPr>
        </p:nvSpPr>
        <p:spPr>
          <a:xfrm>
            <a:off x="645065" y="1097280"/>
            <a:ext cx="3796306" cy="4666207"/>
          </a:xfrm>
        </p:spPr>
        <p:txBody>
          <a:bodyPr anchor="ctr">
            <a:normAutofit/>
          </a:bodyPr>
          <a:lstStyle/>
          <a:p>
            <a:r>
              <a:rPr lang="en-US" sz="4800"/>
              <a:t>Fair Credit Reporting Act (FCRA) </a:t>
            </a:r>
            <a:br>
              <a:rPr lang="en-US" sz="4800"/>
            </a:br>
            <a:endParaRPr lang="en-US" sz="4800"/>
          </a:p>
        </p:txBody>
      </p:sp>
      <p:grpSp>
        <p:nvGrpSpPr>
          <p:cNvPr id="11" name="Group 10">
            <a:extLst>
              <a:ext uri="{FF2B5EF4-FFF2-40B4-BE49-F238E27FC236}">
                <a16:creationId xmlns:a16="http://schemas.microsoft.com/office/drawing/2014/main" id="{0C66A8B6-1F6E-4FCC-93B9-B9986B6FD1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576" y="5945955"/>
            <a:ext cx="12109423" cy="525780"/>
            <a:chOff x="82576" y="5945955"/>
            <a:chExt cx="12109423" cy="525780"/>
          </a:xfrm>
        </p:grpSpPr>
        <p:sp>
          <p:nvSpPr>
            <p:cNvPr id="12" name="Rectangle 11">
              <a:extLst>
                <a:ext uri="{FF2B5EF4-FFF2-40B4-BE49-F238E27FC236}">
                  <a16:creationId xmlns:a16="http://schemas.microsoft.com/office/drawing/2014/main" id="{CAF7C4FD-65AD-4BBE-886A-D2E923F94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36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BA8278B-6DF7-481F-B1FA-FFE7D6C3C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AF99AF7-C405-20B5-E506-1E32B0A878AB}"/>
              </a:ext>
            </a:extLst>
          </p:cNvPr>
          <p:cNvGraphicFramePr>
            <a:graphicFrameLocks noGrp="1"/>
          </p:cNvGraphicFramePr>
          <p:nvPr>
            <p:ph idx="1"/>
            <p:extLst>
              <p:ext uri="{D42A27DB-BD31-4B8C-83A1-F6EECF244321}">
                <p14:modId xmlns:p14="http://schemas.microsoft.com/office/powerpoint/2010/main" val="3718218566"/>
              </p:ext>
            </p:extLst>
          </p:nvPr>
        </p:nvGraphicFramePr>
        <p:xfrm>
          <a:off x="5431536" y="1014153"/>
          <a:ext cx="5918184" cy="4979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A23114EE-14C7-34A2-8723-B62A08075C69}"/>
              </a:ext>
            </a:extLst>
          </p:cNvPr>
          <p:cNvSpPr>
            <a:spLocks noGrp="1"/>
          </p:cNvSpPr>
          <p:nvPr>
            <p:ph type="sldNum" sz="quarter" idx="12"/>
          </p:nvPr>
        </p:nvSpPr>
        <p:spPr/>
        <p:txBody>
          <a:bodyPr/>
          <a:lstStyle/>
          <a:p>
            <a:fld id="{7417B233-248A-497F-9D94-AD61A4397892}" type="slidenum">
              <a:rPr lang="en-US" smtClean="0"/>
              <a:t>24</a:t>
            </a:fld>
            <a:endParaRPr lang="en-US"/>
          </a:p>
        </p:txBody>
      </p:sp>
    </p:spTree>
    <p:extLst>
      <p:ext uri="{BB962C8B-B14F-4D97-AF65-F5344CB8AC3E}">
        <p14:creationId xmlns:p14="http://schemas.microsoft.com/office/powerpoint/2010/main" val="3361807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5451A3-524D-FF96-A7FB-07535F840F5D}"/>
              </a:ext>
            </a:extLst>
          </p:cNvPr>
          <p:cNvSpPr>
            <a:spLocks noGrp="1"/>
          </p:cNvSpPr>
          <p:nvPr>
            <p:ph type="title"/>
          </p:nvPr>
        </p:nvSpPr>
        <p:spPr>
          <a:xfrm>
            <a:off x="645065" y="1463040"/>
            <a:ext cx="3796306" cy="2690949"/>
          </a:xfrm>
        </p:spPr>
        <p:txBody>
          <a:bodyPr anchor="t">
            <a:normAutofit/>
          </a:bodyPr>
          <a:lstStyle/>
          <a:p>
            <a:r>
              <a:rPr lang="en-CA" b="1"/>
              <a:t>National Labor Relations Act (NLRA)</a:t>
            </a:r>
            <a:endParaRPr lang="en-US" dirty="0"/>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7" name="Rectangle 16">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2">
            <a:extLst>
              <a:ext uri="{FF2B5EF4-FFF2-40B4-BE49-F238E27FC236}">
                <a16:creationId xmlns:a16="http://schemas.microsoft.com/office/drawing/2014/main" id="{0CD61760-A7AA-AF63-37C9-2F1D4416A470}"/>
              </a:ext>
            </a:extLst>
          </p:cNvPr>
          <p:cNvSpPr>
            <a:spLocks noGrp="1"/>
          </p:cNvSpPr>
          <p:nvPr>
            <p:ph idx="1"/>
          </p:nvPr>
        </p:nvSpPr>
        <p:spPr>
          <a:xfrm>
            <a:off x="5656218" y="1463039"/>
            <a:ext cx="5542387" cy="4300447"/>
          </a:xfrm>
        </p:spPr>
        <p:txBody>
          <a:bodyPr anchor="t">
            <a:normAutofit/>
          </a:bodyPr>
          <a:lstStyle/>
          <a:p>
            <a:r>
              <a:rPr lang="en-US" sz="2000"/>
              <a:t>The National Labor Relations Act, 29 U.S.C. § 157   29 USCA § 157, protects employees' rights to engage in concerted activity regarding terms and conditions of employment, including the right to meet, share information, and raise concerns about technological changes in the workplace.</a:t>
            </a:r>
          </a:p>
          <a:p>
            <a:r>
              <a:rPr lang="en-US" sz="2000"/>
              <a:t>Employers deploying AI for knowledge transfer in a unionized environment must bargain with the relevant union before implementation, or risk unfair labor practice charges under 29 U.S.C. § 158(a)(5).</a:t>
            </a:r>
          </a:p>
        </p:txBody>
      </p:sp>
      <p:sp>
        <p:nvSpPr>
          <p:cNvPr id="3" name="Slide Number Placeholder 2">
            <a:extLst>
              <a:ext uri="{FF2B5EF4-FFF2-40B4-BE49-F238E27FC236}">
                <a16:creationId xmlns:a16="http://schemas.microsoft.com/office/drawing/2014/main" id="{2E42F6BE-BA33-C583-2F57-1F33E0E9F9FD}"/>
              </a:ext>
            </a:extLst>
          </p:cNvPr>
          <p:cNvSpPr>
            <a:spLocks noGrp="1"/>
          </p:cNvSpPr>
          <p:nvPr>
            <p:ph type="sldNum" sz="quarter" idx="12"/>
          </p:nvPr>
        </p:nvSpPr>
        <p:spPr/>
        <p:txBody>
          <a:bodyPr/>
          <a:lstStyle/>
          <a:p>
            <a:fld id="{7417B233-248A-497F-9D94-AD61A4397892}" type="slidenum">
              <a:rPr lang="en-US" smtClean="0"/>
              <a:t>25</a:t>
            </a:fld>
            <a:endParaRPr lang="en-US"/>
          </a:p>
        </p:txBody>
      </p:sp>
    </p:spTree>
    <p:extLst>
      <p:ext uri="{BB962C8B-B14F-4D97-AF65-F5344CB8AC3E}">
        <p14:creationId xmlns:p14="http://schemas.microsoft.com/office/powerpoint/2010/main" val="3805338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2C90A8-6870-B5C6-2056-8C510FE94D39}"/>
              </a:ext>
            </a:extLst>
          </p:cNvPr>
          <p:cNvSpPr>
            <a:spLocks noGrp="1"/>
          </p:cNvSpPr>
          <p:nvPr>
            <p:ph type="title"/>
          </p:nvPr>
        </p:nvSpPr>
        <p:spPr>
          <a:xfrm>
            <a:off x="686834" y="1153572"/>
            <a:ext cx="3200400" cy="4461163"/>
          </a:xfrm>
        </p:spPr>
        <p:txBody>
          <a:bodyPr>
            <a:normAutofit/>
          </a:bodyPr>
          <a:lstStyle/>
          <a:p>
            <a:r>
              <a:rPr lang="en-US" sz="3700" b="1" dirty="0">
                <a:solidFill>
                  <a:srgbClr val="FFFFFF"/>
                </a:solidFill>
              </a:rPr>
              <a:t>Tennessee state laws and policies that may apply to AI used in employment transitions</a:t>
            </a:r>
            <a:br>
              <a:rPr lang="en-US" sz="3700" b="1" dirty="0">
                <a:solidFill>
                  <a:srgbClr val="FFFFFF"/>
                </a:solidFill>
              </a:rPr>
            </a:br>
            <a:endParaRPr lang="en-US" sz="37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27CF3F5-F7A1-9E92-932E-113FE920349C}"/>
              </a:ext>
            </a:extLst>
          </p:cNvPr>
          <p:cNvSpPr>
            <a:spLocks noGrp="1"/>
          </p:cNvSpPr>
          <p:nvPr>
            <p:ph idx="1"/>
          </p:nvPr>
        </p:nvSpPr>
        <p:spPr>
          <a:xfrm>
            <a:off x="4167272" y="319088"/>
            <a:ext cx="7121213" cy="6219824"/>
          </a:xfrm>
        </p:spPr>
        <p:txBody>
          <a:bodyPr anchor="ctr">
            <a:normAutofit/>
          </a:bodyPr>
          <a:lstStyle/>
          <a:p>
            <a:pPr marL="0" indent="0">
              <a:buNone/>
            </a:pPr>
            <a:r>
              <a:rPr lang="en-US" sz="1200" dirty="0"/>
              <a:t>Tennessee does not yet have an AI‑specific employment discrimination statute, but it has </a:t>
            </a:r>
            <a:r>
              <a:rPr lang="en-US" sz="1200" b="1" dirty="0"/>
              <a:t>AI governance laws</a:t>
            </a:r>
            <a:r>
              <a:rPr lang="en-US" sz="1200" dirty="0"/>
              <a:t>, </a:t>
            </a:r>
            <a:r>
              <a:rPr lang="en-US" sz="1200" b="1" dirty="0"/>
              <a:t>privacy protections</a:t>
            </a:r>
            <a:r>
              <a:rPr lang="en-US" sz="1200" dirty="0"/>
              <a:t>, and </a:t>
            </a:r>
            <a:r>
              <a:rPr lang="en-US" sz="1200" b="1" dirty="0"/>
              <a:t>statewide AI policy frameworks</a:t>
            </a:r>
            <a:r>
              <a:rPr lang="en-US" sz="1200" dirty="0"/>
              <a:t> that affect employers using AI.</a:t>
            </a:r>
          </a:p>
          <a:p>
            <a:r>
              <a:rPr lang="en-US" sz="1200" b="1" dirty="0"/>
              <a:t>1. Tennessee Artificial Intelligence Advisory Council Act (HB 2325)</a:t>
            </a:r>
          </a:p>
          <a:p>
            <a:r>
              <a:rPr lang="en-US" sz="1200" dirty="0"/>
              <a:t>Creates a statewide council to guide </a:t>
            </a:r>
            <a:r>
              <a:rPr lang="en-US" sz="1200" b="1" dirty="0"/>
              <a:t>ethical AI use</a:t>
            </a:r>
            <a:r>
              <a:rPr lang="en-US" sz="1200" dirty="0"/>
              <a:t>, including impacts on the labor market and employee transitions. The council must recommend policies to support employees affected by AI. </a:t>
            </a:r>
          </a:p>
          <a:p>
            <a:r>
              <a:rPr lang="en-US" sz="1200" b="1" dirty="0"/>
              <a:t>2. Tennessee Information Protection Act – Automated Decision‑Making Rights</a:t>
            </a:r>
          </a:p>
          <a:p>
            <a:r>
              <a:rPr lang="en-US" sz="1200" dirty="0"/>
              <a:t>Effective July 1, 2025, consumers (including employees when acting as consumers) can </a:t>
            </a:r>
            <a:r>
              <a:rPr lang="en-US" sz="1200" b="1" dirty="0"/>
              <a:t>opt out of solely automated decision‑making</a:t>
            </a:r>
            <a:r>
              <a:rPr lang="en-US" sz="1200" dirty="0"/>
              <a:t> that produces legal or similarly significant effects. This includes automated evaluation of personal aspects such as reliability, behavior, or economic situation. </a:t>
            </a:r>
            <a:r>
              <a:rPr lang="en-US" sz="1200" b="1" dirty="0"/>
              <a:t>Implication:</a:t>
            </a:r>
            <a:r>
              <a:rPr lang="en-US" sz="1200" dirty="0"/>
              <a:t> Employers using AI for automated termination or promotion decisions must ensure human review.</a:t>
            </a:r>
          </a:p>
          <a:p>
            <a:r>
              <a:rPr lang="en-US" sz="1200" b="1" dirty="0"/>
              <a:t>3. ELVIS Act – AI Likeness Protection</a:t>
            </a:r>
          </a:p>
          <a:p>
            <a:r>
              <a:rPr lang="en-US" sz="1200" dirty="0"/>
              <a:t>Protects individuals’ </a:t>
            </a:r>
            <a:r>
              <a:rPr lang="en-US" sz="1200" b="1" dirty="0"/>
              <a:t>voice, image, and likeness</a:t>
            </a:r>
            <a:r>
              <a:rPr lang="en-US" sz="1200" dirty="0"/>
              <a:t> from unauthorized AI use. Relevant if employers use AI‑generated employee likenesses in training, communications, or simulations. </a:t>
            </a:r>
          </a:p>
          <a:p>
            <a:r>
              <a:rPr lang="en-US" sz="1200" b="1" dirty="0"/>
              <a:t>4. Tennessee AI Workforce Action Plan</a:t>
            </a:r>
          </a:p>
          <a:p>
            <a:r>
              <a:rPr lang="en-US" sz="1200" dirty="0"/>
              <a:t>A statewide initiative addressing AI’s impact on jobs, including </a:t>
            </a:r>
            <a:r>
              <a:rPr lang="en-US" sz="1200" b="1" dirty="0"/>
              <a:t>displacement</a:t>
            </a:r>
            <a:r>
              <a:rPr lang="en-US" sz="1200" dirty="0"/>
              <a:t>, </a:t>
            </a:r>
            <a:r>
              <a:rPr lang="en-US" sz="1200" b="1" dirty="0"/>
              <a:t>reskilling</a:t>
            </a:r>
            <a:r>
              <a:rPr lang="en-US" sz="1200" dirty="0"/>
              <a:t>, and </a:t>
            </a:r>
            <a:r>
              <a:rPr lang="en-US" sz="1200" b="1" dirty="0"/>
              <a:t>transition support</a:t>
            </a:r>
            <a:r>
              <a:rPr lang="en-US" sz="1200" dirty="0"/>
              <a:t>. It includes workforce monitoring and strategies to support displaced workers. </a:t>
            </a:r>
          </a:p>
          <a:p>
            <a:r>
              <a:rPr lang="en-US" sz="1200" b="1" dirty="0"/>
              <a:t>5. Tennessee Enterprise AI Policy (State Government)</a:t>
            </a:r>
          </a:p>
          <a:p>
            <a:r>
              <a:rPr lang="en-US" sz="1200" dirty="0"/>
              <a:t>While aimed at state agencies, it establishes </a:t>
            </a:r>
            <a:r>
              <a:rPr lang="en-US" sz="1200" b="1" dirty="0"/>
              <a:t>ethical AI standards</a:t>
            </a:r>
            <a:r>
              <a:rPr lang="en-US" sz="1200" dirty="0"/>
              <a:t>, transparency requirements, and alignment with the </a:t>
            </a:r>
            <a:r>
              <a:rPr lang="en-US" sz="1200" b="1" dirty="0"/>
              <a:t>NIST AI Risk Management Framework</a:t>
            </a:r>
            <a:r>
              <a:rPr lang="en-US" sz="1200" dirty="0"/>
              <a:t>. This influences best practices for Tennessee employers and signals regulatory expectations. </a:t>
            </a:r>
          </a:p>
          <a:p>
            <a:r>
              <a:rPr lang="en-US" sz="1200" b="1" dirty="0"/>
              <a:t>6. AI-Generated Child Sexual Abuse Material Amendment (HB 2163)</a:t>
            </a:r>
          </a:p>
          <a:p>
            <a:r>
              <a:rPr lang="en-US" sz="1200" dirty="0"/>
              <a:t>Not employment‑specific, but prohibits AI‑generated harmful content involving minors. Relevant for employer compliance and AI tool governance. </a:t>
            </a:r>
          </a:p>
          <a:p>
            <a:endParaRPr lang="en-US" sz="1100" dirty="0"/>
          </a:p>
        </p:txBody>
      </p:sp>
      <p:sp>
        <p:nvSpPr>
          <p:cNvPr id="4" name="Slide Number Placeholder 3">
            <a:extLst>
              <a:ext uri="{FF2B5EF4-FFF2-40B4-BE49-F238E27FC236}">
                <a16:creationId xmlns:a16="http://schemas.microsoft.com/office/drawing/2014/main" id="{52641F79-7E64-C175-F32C-1B780FC7FF0F}"/>
              </a:ext>
            </a:extLst>
          </p:cNvPr>
          <p:cNvSpPr>
            <a:spLocks noGrp="1"/>
          </p:cNvSpPr>
          <p:nvPr>
            <p:ph type="sldNum" sz="quarter" idx="12"/>
          </p:nvPr>
        </p:nvSpPr>
        <p:spPr/>
        <p:txBody>
          <a:bodyPr/>
          <a:lstStyle/>
          <a:p>
            <a:fld id="{7417B233-248A-497F-9D94-AD61A4397892}" type="slidenum">
              <a:rPr lang="en-US" smtClean="0"/>
              <a:t>26</a:t>
            </a:fld>
            <a:endParaRPr lang="en-US"/>
          </a:p>
        </p:txBody>
      </p:sp>
    </p:spTree>
    <p:extLst>
      <p:ext uri="{BB962C8B-B14F-4D97-AF65-F5344CB8AC3E}">
        <p14:creationId xmlns:p14="http://schemas.microsoft.com/office/powerpoint/2010/main" val="1216946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B3D1A8-5E5C-3EF2-BC97-D029587DB789}"/>
              </a:ext>
            </a:extLst>
          </p:cNvPr>
          <p:cNvSpPr>
            <a:spLocks noGrp="1"/>
          </p:cNvSpPr>
          <p:nvPr>
            <p:ph type="title"/>
          </p:nvPr>
        </p:nvSpPr>
        <p:spPr>
          <a:xfrm>
            <a:off x="1043631" y="809898"/>
            <a:ext cx="9942716" cy="1554480"/>
          </a:xfrm>
        </p:spPr>
        <p:txBody>
          <a:bodyPr anchor="ctr">
            <a:normAutofit/>
          </a:bodyPr>
          <a:lstStyle/>
          <a:p>
            <a:r>
              <a:rPr lang="en-US" sz="4800" dirty="0"/>
              <a:t>Tennessee Wiretapping and Electronic Surveillance Act</a:t>
            </a:r>
          </a:p>
        </p:txBody>
      </p:sp>
      <p:sp>
        <p:nvSpPr>
          <p:cNvPr id="3" name="Content Placeholder 2">
            <a:extLst>
              <a:ext uri="{FF2B5EF4-FFF2-40B4-BE49-F238E27FC236}">
                <a16:creationId xmlns:a16="http://schemas.microsoft.com/office/drawing/2014/main" id="{D40F13BF-1772-6247-DEC2-9BCE24AFA4C0}"/>
              </a:ext>
            </a:extLst>
          </p:cNvPr>
          <p:cNvSpPr>
            <a:spLocks noGrp="1"/>
          </p:cNvSpPr>
          <p:nvPr>
            <p:ph idx="1"/>
          </p:nvPr>
        </p:nvSpPr>
        <p:spPr>
          <a:xfrm>
            <a:off x="1045028" y="2704014"/>
            <a:ext cx="9941319" cy="3124658"/>
          </a:xfrm>
        </p:spPr>
        <p:txBody>
          <a:bodyPr anchor="ctr">
            <a:normAutofit lnSpcReduction="10000"/>
          </a:bodyPr>
          <a:lstStyle/>
          <a:p>
            <a:r>
              <a:rPr lang="en-US" sz="1700" dirty="0"/>
              <a:t>Tennessee's Wiretapping and Electronic Surveillance Act, codified at Tenn. Code Ann. § 39-13-601 TN ST § 39-13-601, prohibits the unauthorized interception of wire, oral, or electronic communications within Tennessee. Tennessee is a one-party consent state, but the requirements differ based on whether the person is acting under color of law. For persons acting under color of law, interception is lawful where one party has given prior consent (§ 39-13-601(b)(4)). For persons not acting under color of law, one-party consent is lawful unless the interception is for criminal or tortious purposes (§ 39-13-601(b)(5)) TN ST § 39-13-601. </a:t>
            </a:r>
          </a:p>
          <a:p>
            <a:r>
              <a:rPr lang="en-US" sz="1700" dirty="0"/>
              <a:t>Employers using AI tools—</a:t>
            </a:r>
            <a:r>
              <a:rPr lang="en-US" sz="1700" b="1" dirty="0"/>
              <a:t>such as automated transcription platforms (like Otter.ai, Fireflies, </a:t>
            </a:r>
            <a:r>
              <a:rPr lang="en-US" sz="1700" b="1" dirty="0" err="1"/>
              <a:t>Sonix</a:t>
            </a:r>
            <a:r>
              <a:rPr lang="en-US" sz="1700" b="1" dirty="0"/>
              <a:t>, Trint, Descript)  or AI meeting assistants (e.g., Cirrus, Diligent, Microsoft)</a:t>
            </a:r>
            <a:r>
              <a:rPr lang="en-US" sz="1700" dirty="0"/>
              <a:t>—to record and transcribe employee knowledge-sharing sessions must obtain appropriate employee consent, typically accomplished through an acknowledgment in an employment agreement or written workplace policy. Failure to obtain consent could expose the employer to civil damages under Tenn. Code Ann. § 39-13-603 and potential criminal liability.</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5F25307-3E07-F229-35BB-B913BCB83F93}"/>
              </a:ext>
            </a:extLst>
          </p:cNvPr>
          <p:cNvSpPr>
            <a:spLocks noGrp="1"/>
          </p:cNvSpPr>
          <p:nvPr>
            <p:ph type="sldNum" sz="quarter" idx="12"/>
          </p:nvPr>
        </p:nvSpPr>
        <p:spPr/>
        <p:txBody>
          <a:bodyPr/>
          <a:lstStyle/>
          <a:p>
            <a:fld id="{7417B233-248A-497F-9D94-AD61A4397892}" type="slidenum">
              <a:rPr lang="en-US" smtClean="0"/>
              <a:t>27</a:t>
            </a:fld>
            <a:endParaRPr lang="en-US"/>
          </a:p>
        </p:txBody>
      </p:sp>
    </p:spTree>
    <p:extLst>
      <p:ext uri="{BB962C8B-B14F-4D97-AF65-F5344CB8AC3E}">
        <p14:creationId xmlns:p14="http://schemas.microsoft.com/office/powerpoint/2010/main" val="401406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9C39BF-5523-12D6-4729-BCA8BA84F937}"/>
              </a:ext>
            </a:extLst>
          </p:cNvPr>
          <p:cNvSpPr>
            <a:spLocks noGrp="1"/>
          </p:cNvSpPr>
          <p:nvPr>
            <p:ph type="title"/>
          </p:nvPr>
        </p:nvSpPr>
        <p:spPr>
          <a:xfrm>
            <a:off x="808638" y="386930"/>
            <a:ext cx="9236700" cy="1188950"/>
          </a:xfrm>
        </p:spPr>
        <p:txBody>
          <a:bodyPr anchor="b">
            <a:normAutofit/>
          </a:bodyPr>
          <a:lstStyle/>
          <a:p>
            <a:r>
              <a:rPr lang="en-CA" sz="3800" b="1"/>
              <a:t>Tennessee Information Protection Act (TIPA)</a:t>
            </a:r>
            <a:endParaRPr lang="en-US" sz="3800"/>
          </a:p>
        </p:txBody>
      </p:sp>
      <p:grpSp>
        <p:nvGrpSpPr>
          <p:cNvPr id="13" name="Group 12">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02B41D03-F651-79D8-99AD-8D45506CBACD}"/>
              </a:ext>
            </a:extLst>
          </p:cNvPr>
          <p:cNvSpPr>
            <a:spLocks noGrp="1"/>
          </p:cNvSpPr>
          <p:nvPr>
            <p:ph idx="1"/>
          </p:nvPr>
        </p:nvSpPr>
        <p:spPr>
          <a:xfrm>
            <a:off x="793660" y="2599509"/>
            <a:ext cx="10143668" cy="3435531"/>
          </a:xfrm>
        </p:spPr>
        <p:txBody>
          <a:bodyPr anchor="ctr">
            <a:normAutofit/>
          </a:bodyPr>
          <a:lstStyle/>
          <a:p>
            <a:r>
              <a:rPr lang="en-US" sz="1700" dirty="0"/>
              <a:t>The Tennessee Information Protection Act, Tenn. Code Ann. §§ 47-18-3301 through 47-18-3314, which became effective July 1, 2025, establishes a comprehensive data protection framework for personal information in Tennessee. Importantly, TIPA contains an employment exemption at Tenn. Code Ann. § 47-18-3311 TN ST § 47-18-3311: the Act does not apply to personal information "processed or maintained in the course of an individual applying to, being employed by, or acting as an agent or independent contractor of a controller, processor, or third party, to the extent that the data is collected and used within the context of that role." </a:t>
            </a:r>
          </a:p>
          <a:p>
            <a:r>
              <a:rPr lang="en-US" sz="1700" dirty="0"/>
              <a:t>This means that most data an employer captures from current employees in the course of AI-assisted knowledge transfer—where that data relates directly to job performance and duties—will fall outside TIPA's consumer-facing protections. </a:t>
            </a:r>
          </a:p>
          <a:p>
            <a:r>
              <a:rPr lang="en-US" sz="1700" dirty="0"/>
              <a:t>However, if an employer processes personal information about employees in contexts exceeding the scope of the employment relationship (e.g., sharing employee data with unrelated third parties, or using it for purposes beyond the disclosed employment purpose), TIPA's obligations may be triggered.</a:t>
            </a:r>
          </a:p>
        </p:txBody>
      </p:sp>
      <p:sp>
        <p:nvSpPr>
          <p:cNvPr id="3" name="Slide Number Placeholder 2">
            <a:extLst>
              <a:ext uri="{FF2B5EF4-FFF2-40B4-BE49-F238E27FC236}">
                <a16:creationId xmlns:a16="http://schemas.microsoft.com/office/drawing/2014/main" id="{9FDAB7AF-5E8A-37AF-4248-ADB33ECC822A}"/>
              </a:ext>
            </a:extLst>
          </p:cNvPr>
          <p:cNvSpPr>
            <a:spLocks noGrp="1"/>
          </p:cNvSpPr>
          <p:nvPr>
            <p:ph type="sldNum" sz="quarter" idx="12"/>
          </p:nvPr>
        </p:nvSpPr>
        <p:spPr/>
        <p:txBody>
          <a:bodyPr/>
          <a:lstStyle/>
          <a:p>
            <a:fld id="{7417B233-248A-497F-9D94-AD61A4397892}" type="slidenum">
              <a:rPr lang="en-US" smtClean="0"/>
              <a:t>28</a:t>
            </a:fld>
            <a:endParaRPr lang="en-US"/>
          </a:p>
        </p:txBody>
      </p:sp>
    </p:spTree>
    <p:extLst>
      <p:ext uri="{BB962C8B-B14F-4D97-AF65-F5344CB8AC3E}">
        <p14:creationId xmlns:p14="http://schemas.microsoft.com/office/powerpoint/2010/main" val="1836376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80B10A9-5CBC-2500-90C3-0214424ACDD3}"/>
              </a:ext>
            </a:extLst>
          </p:cNvPr>
          <p:cNvPicPr>
            <a:picLocks noChangeAspect="1"/>
          </p:cNvPicPr>
          <p:nvPr/>
        </p:nvPicPr>
        <p:blipFill>
          <a:blip r:embed="rId2">
            <a:duotone>
              <a:schemeClr val="bg2">
                <a:shade val="45000"/>
                <a:satMod val="135000"/>
              </a:schemeClr>
              <a:prstClr val="white"/>
            </a:duotone>
          </a:blip>
          <a:srcRect t="3479" b="12251"/>
          <a:stretch>
            <a:fillRect/>
          </a:stretch>
        </p:blipFill>
        <p:spPr>
          <a:xfrm>
            <a:off x="20" y="10"/>
            <a:ext cx="12191980" cy="6857990"/>
          </a:xfrm>
          <a:prstGeom prst="rect">
            <a:avLst/>
          </a:prstGeom>
        </p:spPr>
      </p:pic>
      <p:sp>
        <p:nvSpPr>
          <p:cNvPr id="19" name="Rectangle 1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31B3AA-CDE4-377A-5811-E43C8CDE9102}"/>
              </a:ext>
            </a:extLst>
          </p:cNvPr>
          <p:cNvSpPr>
            <a:spLocks noGrp="1"/>
          </p:cNvSpPr>
          <p:nvPr>
            <p:ph type="title"/>
          </p:nvPr>
        </p:nvSpPr>
        <p:spPr>
          <a:xfrm>
            <a:off x="838200" y="365125"/>
            <a:ext cx="10515600" cy="1325563"/>
          </a:xfrm>
        </p:spPr>
        <p:txBody>
          <a:bodyPr>
            <a:normAutofit/>
          </a:bodyPr>
          <a:lstStyle/>
          <a:p>
            <a:r>
              <a:rPr lang="en-CA" b="1"/>
              <a:t>Tennessee Artificial Intelligence</a:t>
            </a:r>
            <a:br>
              <a:rPr lang="en-CA" b="1"/>
            </a:br>
            <a:r>
              <a:rPr lang="en-CA" b="1"/>
              <a:t>Advisory Council Act</a:t>
            </a:r>
            <a:endParaRPr lang="en-US"/>
          </a:p>
        </p:txBody>
      </p:sp>
      <p:sp>
        <p:nvSpPr>
          <p:cNvPr id="4" name="Slide Number Placeholder 3">
            <a:extLst>
              <a:ext uri="{FF2B5EF4-FFF2-40B4-BE49-F238E27FC236}">
                <a16:creationId xmlns:a16="http://schemas.microsoft.com/office/drawing/2014/main" id="{51EFC6E9-0B81-7296-FCC0-8E02D6DE7AC0}"/>
              </a:ext>
            </a:extLst>
          </p:cNvPr>
          <p:cNvSpPr>
            <a:spLocks noGrp="1"/>
          </p:cNvSpPr>
          <p:nvPr>
            <p:ph type="sldNum" sz="quarter" idx="12"/>
          </p:nvPr>
        </p:nvSpPr>
        <p:spPr>
          <a:xfrm>
            <a:off x="8610600" y="6356350"/>
            <a:ext cx="2743200" cy="365125"/>
          </a:xfrm>
        </p:spPr>
        <p:txBody>
          <a:bodyPr>
            <a:normAutofit/>
          </a:bodyPr>
          <a:lstStyle/>
          <a:p>
            <a:pPr>
              <a:spcAft>
                <a:spcPts val="600"/>
              </a:spcAft>
            </a:pPr>
            <a:fld id="{7417B233-248A-497F-9D94-AD61A4397892}" type="slidenum">
              <a:rPr lang="en-US" smtClean="0"/>
              <a:pPr>
                <a:spcAft>
                  <a:spcPts val="600"/>
                </a:spcAft>
              </a:pPr>
              <a:t>29</a:t>
            </a:fld>
            <a:endParaRPr lang="en-US"/>
          </a:p>
        </p:txBody>
      </p:sp>
      <p:graphicFrame>
        <p:nvGraphicFramePr>
          <p:cNvPr id="14" name="Content Placeholder 2">
            <a:extLst>
              <a:ext uri="{FF2B5EF4-FFF2-40B4-BE49-F238E27FC236}">
                <a16:creationId xmlns:a16="http://schemas.microsoft.com/office/drawing/2014/main" id="{5C1AF042-4526-DFAB-5B8E-A41FC6365505}"/>
              </a:ext>
            </a:extLst>
          </p:cNvPr>
          <p:cNvGraphicFramePr>
            <a:graphicFrameLocks noGrp="1"/>
          </p:cNvGraphicFramePr>
          <p:nvPr>
            <p:ph idx="1"/>
            <p:extLst>
              <p:ext uri="{D42A27DB-BD31-4B8C-83A1-F6EECF244321}">
                <p14:modId xmlns:p14="http://schemas.microsoft.com/office/powerpoint/2010/main" val="40221280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8964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613369B-F6E3-928B-3794-AC873D67C56E}"/>
              </a:ext>
            </a:extLst>
          </p:cNvPr>
          <p:cNvSpPr>
            <a:spLocks noGrp="1"/>
          </p:cNvSpPr>
          <p:nvPr>
            <p:ph type="title"/>
          </p:nvPr>
        </p:nvSpPr>
        <p:spPr>
          <a:xfrm>
            <a:off x="1073988" y="349112"/>
            <a:ext cx="10044023" cy="877729"/>
          </a:xfrm>
        </p:spPr>
        <p:txBody>
          <a:bodyPr anchor="ctr">
            <a:normAutofit/>
          </a:bodyPr>
          <a:lstStyle/>
          <a:p>
            <a:pPr algn="ctr"/>
            <a:r>
              <a:rPr lang="en-US" sz="4000" dirty="0">
                <a:solidFill>
                  <a:srgbClr val="FFFFFF"/>
                </a:solidFill>
              </a:rPr>
              <a:t>Overview</a:t>
            </a:r>
          </a:p>
        </p:txBody>
      </p:sp>
      <p:graphicFrame>
        <p:nvGraphicFramePr>
          <p:cNvPr id="5" name="Content Placeholder 2">
            <a:extLst>
              <a:ext uri="{FF2B5EF4-FFF2-40B4-BE49-F238E27FC236}">
                <a16:creationId xmlns:a16="http://schemas.microsoft.com/office/drawing/2014/main" id="{23BAA1E1-05C5-EBBE-04F1-33137EC5B122}"/>
              </a:ext>
            </a:extLst>
          </p:cNvPr>
          <p:cNvGraphicFramePr>
            <a:graphicFrameLocks noGrp="1"/>
          </p:cNvGraphicFramePr>
          <p:nvPr>
            <p:ph idx="1"/>
            <p:extLst>
              <p:ext uri="{D42A27DB-BD31-4B8C-83A1-F6EECF244321}">
                <p14:modId xmlns:p14="http://schemas.microsoft.com/office/powerpoint/2010/main" val="357330851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AFCC3687-3AE1-FE3B-E65C-C32E33C94B04}"/>
              </a:ext>
            </a:extLst>
          </p:cNvPr>
          <p:cNvSpPr>
            <a:spLocks noGrp="1"/>
          </p:cNvSpPr>
          <p:nvPr>
            <p:ph type="sldNum" sz="quarter" idx="12"/>
          </p:nvPr>
        </p:nvSpPr>
        <p:spPr/>
        <p:txBody>
          <a:bodyPr/>
          <a:lstStyle/>
          <a:p>
            <a:fld id="{7417B233-248A-497F-9D94-AD61A4397892}" type="slidenum">
              <a:rPr lang="en-US" smtClean="0"/>
              <a:t>3</a:t>
            </a:fld>
            <a:endParaRPr lang="en-US"/>
          </a:p>
        </p:txBody>
      </p:sp>
    </p:spTree>
    <p:extLst>
      <p:ext uri="{BB962C8B-B14F-4D97-AF65-F5344CB8AC3E}">
        <p14:creationId xmlns:p14="http://schemas.microsoft.com/office/powerpoint/2010/main" val="571479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0A1295-4EAE-09C9-3B07-B62DED30F33B}"/>
              </a:ext>
            </a:extLst>
          </p:cNvPr>
          <p:cNvSpPr>
            <a:spLocks noGrp="1"/>
          </p:cNvSpPr>
          <p:nvPr>
            <p:ph type="title"/>
          </p:nvPr>
        </p:nvSpPr>
        <p:spPr>
          <a:xfrm>
            <a:off x="1043631" y="613954"/>
            <a:ext cx="9942716" cy="1550126"/>
          </a:xfrm>
        </p:spPr>
        <p:txBody>
          <a:bodyPr anchor="ctr">
            <a:normAutofit/>
          </a:bodyPr>
          <a:lstStyle/>
          <a:p>
            <a:r>
              <a:rPr lang="en-CA" sz="4800" b="1" dirty="0"/>
              <a:t>Tennessee ELVIS Act – </a:t>
            </a:r>
            <a:br>
              <a:rPr lang="en-CA" sz="4800" b="1" dirty="0"/>
            </a:br>
            <a:r>
              <a:rPr lang="en-CA" sz="4800" b="1" dirty="0"/>
              <a:t>Voice and Likeness Protections</a:t>
            </a:r>
            <a:endParaRPr lang="en-US" sz="4800" dirty="0"/>
          </a:p>
        </p:txBody>
      </p:sp>
      <p:sp>
        <p:nvSpPr>
          <p:cNvPr id="3" name="Content Placeholder 2">
            <a:extLst>
              <a:ext uri="{FF2B5EF4-FFF2-40B4-BE49-F238E27FC236}">
                <a16:creationId xmlns:a16="http://schemas.microsoft.com/office/drawing/2014/main" id="{5C3642B1-5DD1-E111-EE04-D1A99C81446E}"/>
              </a:ext>
            </a:extLst>
          </p:cNvPr>
          <p:cNvSpPr>
            <a:spLocks noGrp="1"/>
          </p:cNvSpPr>
          <p:nvPr>
            <p:ph idx="1"/>
          </p:nvPr>
        </p:nvSpPr>
        <p:spPr>
          <a:xfrm>
            <a:off x="1045028" y="2704014"/>
            <a:ext cx="9941319" cy="3438166"/>
          </a:xfrm>
        </p:spPr>
        <p:txBody>
          <a:bodyPr anchor="ctr">
            <a:noAutofit/>
          </a:bodyPr>
          <a:lstStyle/>
          <a:p>
            <a:r>
              <a:rPr lang="en-US" sz="1800" dirty="0"/>
              <a:t>Tennessee's Ensuring Likeness, Voice, and Image Security Act of 2024 (ELVIS Act), Tenn. Code Ann. §§ 47-25-1101 through 47-25-1108.  TCA § 47-25-1103, establishes that every individual has a property right in the use of his or her name, photograph, voice, or likeness "in any medium in any manner"  TCA § 47-25-1103. This right is freely assignable and licensable. </a:t>
            </a:r>
          </a:p>
          <a:p>
            <a:r>
              <a:rPr lang="en-US" sz="1800" dirty="0"/>
              <a:t>Where an employer uses AI tools to record an employee's voice, create audio or video training materials featuring the employee, or deploy AI to replicate the employee's voice or image in onboarding content, the employer implicates the ELVIS Act. </a:t>
            </a:r>
          </a:p>
          <a:p>
            <a:r>
              <a:rPr lang="en-US" sz="1800" dirty="0"/>
              <a:t>Without explicit consent, licensing, or assignment from the employee, employers risk violating this statute. Importantly, the ELVIS Act's protections apply broadly to any commercial or non-commercial use and are not limited to entertainment contexts. </a:t>
            </a:r>
          </a:p>
          <a:p>
            <a:r>
              <a:rPr lang="en-US" sz="1800" dirty="0"/>
              <a:t>Employers should include explicit ELVIS Act assignments or licenses within employment agreements for any role where AI-assisted knowledge capture may involve voice or image recording.</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2774DB8A-2361-3450-6571-D43486279C81}"/>
              </a:ext>
            </a:extLst>
          </p:cNvPr>
          <p:cNvSpPr>
            <a:spLocks noGrp="1"/>
          </p:cNvSpPr>
          <p:nvPr>
            <p:ph type="sldNum" sz="quarter" idx="12"/>
          </p:nvPr>
        </p:nvSpPr>
        <p:spPr/>
        <p:txBody>
          <a:bodyPr/>
          <a:lstStyle/>
          <a:p>
            <a:fld id="{7417B233-248A-497F-9D94-AD61A4397892}" type="slidenum">
              <a:rPr lang="en-US" smtClean="0"/>
              <a:t>30</a:t>
            </a:fld>
            <a:endParaRPr lang="en-US"/>
          </a:p>
        </p:txBody>
      </p:sp>
    </p:spTree>
    <p:extLst>
      <p:ext uri="{BB962C8B-B14F-4D97-AF65-F5344CB8AC3E}">
        <p14:creationId xmlns:p14="http://schemas.microsoft.com/office/powerpoint/2010/main" val="1855691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53A0D036-3F00-BE3A-56E2-D937745D245C}"/>
              </a:ext>
            </a:extLst>
          </p:cNvPr>
          <p:cNvSpPr>
            <a:spLocks noGrp="1"/>
          </p:cNvSpPr>
          <p:nvPr>
            <p:ph type="title"/>
          </p:nvPr>
        </p:nvSpPr>
        <p:spPr>
          <a:xfrm>
            <a:off x="1080614" y="331959"/>
            <a:ext cx="9833548" cy="786820"/>
          </a:xfrm>
        </p:spPr>
        <p:txBody>
          <a:bodyPr anchor="b">
            <a:normAutofit/>
          </a:bodyPr>
          <a:lstStyle/>
          <a:p>
            <a:pPr algn="ctr"/>
            <a:r>
              <a:rPr lang="en-CA" sz="3600" b="1" dirty="0">
                <a:solidFill>
                  <a:schemeClr val="tx2"/>
                </a:solidFill>
              </a:rPr>
              <a:t>Tennessee Uniform Trade Secrets Act (TUTSA)</a:t>
            </a:r>
            <a:endParaRPr lang="en-US" sz="3600" dirty="0">
              <a:solidFill>
                <a:schemeClr val="tx2"/>
              </a:solidFill>
            </a:endParaRPr>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B69D59D2-7090-1FDE-E255-D83DD50A660F}"/>
              </a:ext>
            </a:extLst>
          </p:cNvPr>
          <p:cNvSpPr>
            <a:spLocks noGrp="1"/>
          </p:cNvSpPr>
          <p:nvPr>
            <p:ph idx="1"/>
          </p:nvPr>
        </p:nvSpPr>
        <p:spPr>
          <a:xfrm>
            <a:off x="1179226" y="1243530"/>
            <a:ext cx="9833548" cy="5096309"/>
          </a:xfrm>
        </p:spPr>
        <p:txBody>
          <a:bodyPr>
            <a:noAutofit/>
          </a:bodyPr>
          <a:lstStyle/>
          <a:p>
            <a:r>
              <a:rPr lang="en-US" sz="2200" dirty="0">
                <a:solidFill>
                  <a:schemeClr val="tx2"/>
                </a:solidFill>
              </a:rPr>
              <a:t>The Tennessee Uniform Trade Secrets Act, Tenn. Code Ann. §§ 47-25-1701 through 47-25-1709.  TCA § 47-25-1702, defines a trade secret broadly to include "technical, nontechnical or financial data, a formula, pattern, compilation, program, device, method, technique, process, or plan" that derives economic value from not being generally known or readily ascertainable, and that is subject to reasonable efforts to maintain its secrecy TCA § 47-25-1702. </a:t>
            </a:r>
          </a:p>
          <a:p>
            <a:r>
              <a:rPr lang="en-US" sz="2200" dirty="0">
                <a:solidFill>
                  <a:schemeClr val="tx2"/>
                </a:solidFill>
              </a:rPr>
              <a:t>When an AI system is used to systematically capture an existing employee's knowledge—including proprietary processes, workflows, client management strategies, technical methods, or business plans—that information may constitute a trade secret under TUTSA. Employers bear the burden of proving trade secrets were communicated in the course of a confidential employment relationship if they seek to prevent misuse of the information after transition.</a:t>
            </a:r>
          </a:p>
          <a:p>
            <a:r>
              <a:rPr lang="en-US" sz="2200" dirty="0">
                <a:solidFill>
                  <a:schemeClr val="tx2"/>
                </a:solidFill>
              </a:rPr>
              <a:t>Employers using AI to document and transfer job knowledge should ensure that AI-generated outputs containing trade secret information are covered by explicit confidentiality agreements and access controls.</a:t>
            </a:r>
          </a:p>
        </p:txBody>
      </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5F186F75-CF83-ACE1-215E-BB026ADC9F9C}"/>
              </a:ext>
            </a:extLst>
          </p:cNvPr>
          <p:cNvSpPr>
            <a:spLocks noGrp="1"/>
          </p:cNvSpPr>
          <p:nvPr>
            <p:ph type="sldNum" sz="quarter" idx="12"/>
          </p:nvPr>
        </p:nvSpPr>
        <p:spPr/>
        <p:txBody>
          <a:bodyPr/>
          <a:lstStyle/>
          <a:p>
            <a:fld id="{7417B233-248A-497F-9D94-AD61A4397892}" type="slidenum">
              <a:rPr lang="en-US" smtClean="0"/>
              <a:t>31</a:t>
            </a:fld>
            <a:endParaRPr lang="en-US"/>
          </a:p>
        </p:txBody>
      </p:sp>
    </p:spTree>
    <p:extLst>
      <p:ext uri="{BB962C8B-B14F-4D97-AF65-F5344CB8AC3E}">
        <p14:creationId xmlns:p14="http://schemas.microsoft.com/office/powerpoint/2010/main" val="2443688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56B924-5534-DC6B-D524-4ABF01B41EE4}"/>
              </a:ext>
            </a:extLst>
          </p:cNvPr>
          <p:cNvSpPr>
            <a:spLocks noGrp="1"/>
          </p:cNvSpPr>
          <p:nvPr>
            <p:ph type="title"/>
          </p:nvPr>
        </p:nvSpPr>
        <p:spPr>
          <a:xfrm>
            <a:off x="645065" y="1463040"/>
            <a:ext cx="3796306" cy="2690949"/>
          </a:xfrm>
        </p:spPr>
        <p:txBody>
          <a:bodyPr anchor="t">
            <a:normAutofit/>
          </a:bodyPr>
          <a:lstStyle/>
          <a:p>
            <a:r>
              <a:rPr lang="en-US" sz="4800"/>
              <a:t>Other states:  Illinois</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125F640-0317-43D3-7749-29C0B8266260}"/>
              </a:ext>
            </a:extLst>
          </p:cNvPr>
          <p:cNvSpPr>
            <a:spLocks noGrp="1"/>
          </p:cNvSpPr>
          <p:nvPr>
            <p:ph idx="1"/>
          </p:nvPr>
        </p:nvSpPr>
        <p:spPr>
          <a:xfrm>
            <a:off x="5656218" y="923365"/>
            <a:ext cx="5542387" cy="4840121"/>
          </a:xfrm>
        </p:spPr>
        <p:txBody>
          <a:bodyPr anchor="t">
            <a:normAutofit/>
          </a:bodyPr>
          <a:lstStyle/>
          <a:p>
            <a:r>
              <a:rPr lang="en-US" sz="2200" dirty="0"/>
              <a:t>In 2019, Illinois enacted the Artificial Intelligence Video Interview (AIVI) Act, which became effective on January 1, 2020.  It requires Illinois employers who administer recorded video interviews and use artificial intelligence to evaluate those recordings, to inform applicants in advance that AI may be used to analyze the interview and assess their suitability for the position.  Additionally, the AIVI Act mandates that employers disclose to applicants how the company’s AI system operates and obtain their consent before using AI to assess their candidacy.</a:t>
            </a:r>
          </a:p>
          <a:p>
            <a:endParaRPr lang="en-US" sz="2200" dirty="0"/>
          </a:p>
        </p:txBody>
      </p:sp>
      <p:sp>
        <p:nvSpPr>
          <p:cNvPr id="4" name="Slide Number Placeholder 3">
            <a:extLst>
              <a:ext uri="{FF2B5EF4-FFF2-40B4-BE49-F238E27FC236}">
                <a16:creationId xmlns:a16="http://schemas.microsoft.com/office/drawing/2014/main" id="{77EDCF5B-95B0-3B1D-60C1-98F478B36724}"/>
              </a:ext>
            </a:extLst>
          </p:cNvPr>
          <p:cNvSpPr>
            <a:spLocks noGrp="1"/>
          </p:cNvSpPr>
          <p:nvPr>
            <p:ph type="sldNum" sz="quarter" idx="12"/>
          </p:nvPr>
        </p:nvSpPr>
        <p:spPr/>
        <p:txBody>
          <a:bodyPr/>
          <a:lstStyle/>
          <a:p>
            <a:fld id="{7417B233-248A-497F-9D94-AD61A4397892}" type="slidenum">
              <a:rPr lang="en-US" smtClean="0"/>
              <a:t>32</a:t>
            </a:fld>
            <a:endParaRPr lang="en-US"/>
          </a:p>
        </p:txBody>
      </p:sp>
    </p:spTree>
    <p:extLst>
      <p:ext uri="{BB962C8B-B14F-4D97-AF65-F5344CB8AC3E}">
        <p14:creationId xmlns:p14="http://schemas.microsoft.com/office/powerpoint/2010/main" val="1022582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C7B145-2D00-E919-67C9-E703D03DBC9D}"/>
              </a:ext>
            </a:extLst>
          </p:cNvPr>
          <p:cNvSpPr>
            <a:spLocks noGrp="1"/>
          </p:cNvSpPr>
          <p:nvPr>
            <p:ph type="title"/>
          </p:nvPr>
        </p:nvSpPr>
        <p:spPr>
          <a:xfrm>
            <a:off x="645065" y="1463040"/>
            <a:ext cx="3796306" cy="2690949"/>
          </a:xfrm>
        </p:spPr>
        <p:txBody>
          <a:bodyPr anchor="t">
            <a:normAutofit/>
          </a:bodyPr>
          <a:lstStyle/>
          <a:p>
            <a:r>
              <a:rPr lang="en-US" sz="4800"/>
              <a:t>Other states:  New York</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48BDA6D-4E34-9F2E-DEC3-163D2B1246F6}"/>
              </a:ext>
            </a:extLst>
          </p:cNvPr>
          <p:cNvSpPr>
            <a:spLocks noGrp="1"/>
          </p:cNvSpPr>
          <p:nvPr>
            <p:ph idx="1"/>
          </p:nvPr>
        </p:nvSpPr>
        <p:spPr>
          <a:xfrm>
            <a:off x="5656218" y="1463039"/>
            <a:ext cx="5542387" cy="4300447"/>
          </a:xfrm>
        </p:spPr>
        <p:txBody>
          <a:bodyPr anchor="t">
            <a:normAutofit/>
          </a:bodyPr>
          <a:lstStyle/>
          <a:p>
            <a:r>
              <a:rPr lang="en-US" sz="1700" dirty="0"/>
              <a:t>In 2021, New York City enacted legislation like the Illinois AIVI Act, which targeted discriminatory uses of AI in the hiring or promotion process.  NYC Local Law 144 prohibits NYC employers and employment agencies from using an Automated Employment Decision Tool (“AEDT”), which essentially means any AI model, at any time in the hiring or promotion process.  However, such use is allowed if: (1) The AEDT has been subject to a bias audit within one year of the AEDT’s use; (2) information about the bias audit is publicly available; and (3) employees or candidates have been notified of the AEDT’s use, including the job qualifications or characteristics the AEDT relies on and the type of data the AEDT collects.  Third-party auditors are required to conduct unbiased audits in an independent and objective manner.</a:t>
            </a:r>
          </a:p>
        </p:txBody>
      </p:sp>
      <p:sp>
        <p:nvSpPr>
          <p:cNvPr id="4" name="Slide Number Placeholder 3">
            <a:extLst>
              <a:ext uri="{FF2B5EF4-FFF2-40B4-BE49-F238E27FC236}">
                <a16:creationId xmlns:a16="http://schemas.microsoft.com/office/drawing/2014/main" id="{7007F032-B40F-ABAD-4AF7-2E26DFDFC1B3}"/>
              </a:ext>
            </a:extLst>
          </p:cNvPr>
          <p:cNvSpPr>
            <a:spLocks noGrp="1"/>
          </p:cNvSpPr>
          <p:nvPr>
            <p:ph type="sldNum" sz="quarter" idx="12"/>
          </p:nvPr>
        </p:nvSpPr>
        <p:spPr/>
        <p:txBody>
          <a:bodyPr/>
          <a:lstStyle/>
          <a:p>
            <a:fld id="{7417B233-248A-497F-9D94-AD61A4397892}" type="slidenum">
              <a:rPr lang="en-US" smtClean="0"/>
              <a:t>33</a:t>
            </a:fld>
            <a:endParaRPr lang="en-US"/>
          </a:p>
        </p:txBody>
      </p:sp>
    </p:spTree>
    <p:extLst>
      <p:ext uri="{BB962C8B-B14F-4D97-AF65-F5344CB8AC3E}">
        <p14:creationId xmlns:p14="http://schemas.microsoft.com/office/powerpoint/2010/main" val="2422066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38D1A1-5DF5-4E94-3F63-D43F9E321C17}"/>
              </a:ext>
            </a:extLst>
          </p:cNvPr>
          <p:cNvSpPr>
            <a:spLocks noGrp="1"/>
          </p:cNvSpPr>
          <p:nvPr>
            <p:ph type="title"/>
          </p:nvPr>
        </p:nvSpPr>
        <p:spPr>
          <a:xfrm>
            <a:off x="645065" y="1463040"/>
            <a:ext cx="3796306" cy="2690949"/>
          </a:xfrm>
        </p:spPr>
        <p:txBody>
          <a:bodyPr anchor="t">
            <a:normAutofit/>
          </a:bodyPr>
          <a:lstStyle/>
          <a:p>
            <a:r>
              <a:rPr lang="en-US" sz="4800"/>
              <a:t>Other states:  New Jersey</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3C8D2A6-EE77-CA63-59CE-FCD091155081}"/>
              </a:ext>
            </a:extLst>
          </p:cNvPr>
          <p:cNvSpPr>
            <a:spLocks noGrp="1"/>
          </p:cNvSpPr>
          <p:nvPr>
            <p:ph idx="1"/>
          </p:nvPr>
        </p:nvSpPr>
        <p:spPr>
          <a:xfrm>
            <a:off x="5656218" y="1463039"/>
            <a:ext cx="5542387" cy="4300447"/>
          </a:xfrm>
        </p:spPr>
        <p:txBody>
          <a:bodyPr anchor="t">
            <a:normAutofit/>
          </a:bodyPr>
          <a:lstStyle/>
          <a:p>
            <a:r>
              <a:rPr lang="en-US" sz="2200" dirty="0"/>
              <a:t>In early 2024, the New Jersey Division on Civil Rights proposed N.J.A.C. 13:16, which was adopted and published on December 15, 2025, regulating the use of AEDT in employment decisions.</a:t>
            </a:r>
            <a:r>
              <a:rPr lang="en-US" sz="2200" baseline="30000" dirty="0"/>
              <a:t> </a:t>
            </a:r>
            <a:r>
              <a:rPr lang="en-US" sz="2200" dirty="0"/>
              <a:t> N.J.A.C. 13:16 differs from NYC Local Law 144, similarly regulating AEDTs, by covering a broader spectrum of policies that may cause a disparate impact on employees.</a:t>
            </a:r>
            <a:r>
              <a:rPr lang="en-US" sz="2200" baseline="30000" dirty="0"/>
              <a:t> </a:t>
            </a:r>
            <a:r>
              <a:rPr lang="en-US" sz="2200" dirty="0"/>
              <a:t> This statute also provides a burden-shifting framework for establishing a disparate impact claim.</a:t>
            </a:r>
          </a:p>
        </p:txBody>
      </p:sp>
      <p:sp>
        <p:nvSpPr>
          <p:cNvPr id="4" name="Slide Number Placeholder 3">
            <a:extLst>
              <a:ext uri="{FF2B5EF4-FFF2-40B4-BE49-F238E27FC236}">
                <a16:creationId xmlns:a16="http://schemas.microsoft.com/office/drawing/2014/main" id="{77B6A5C2-133F-936F-5F77-A6A8C8F76585}"/>
              </a:ext>
            </a:extLst>
          </p:cNvPr>
          <p:cNvSpPr>
            <a:spLocks noGrp="1"/>
          </p:cNvSpPr>
          <p:nvPr>
            <p:ph type="sldNum" sz="quarter" idx="12"/>
          </p:nvPr>
        </p:nvSpPr>
        <p:spPr/>
        <p:txBody>
          <a:bodyPr/>
          <a:lstStyle/>
          <a:p>
            <a:fld id="{7417B233-248A-497F-9D94-AD61A4397892}" type="slidenum">
              <a:rPr lang="en-US" smtClean="0"/>
              <a:t>34</a:t>
            </a:fld>
            <a:endParaRPr lang="en-US"/>
          </a:p>
        </p:txBody>
      </p:sp>
    </p:spTree>
    <p:extLst>
      <p:ext uri="{BB962C8B-B14F-4D97-AF65-F5344CB8AC3E}">
        <p14:creationId xmlns:p14="http://schemas.microsoft.com/office/powerpoint/2010/main" val="4096931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C94351-A10D-2C38-4E96-E932CEC69F23}"/>
              </a:ext>
            </a:extLst>
          </p:cNvPr>
          <p:cNvSpPr>
            <a:spLocks noGrp="1"/>
          </p:cNvSpPr>
          <p:nvPr>
            <p:ph type="title"/>
          </p:nvPr>
        </p:nvSpPr>
        <p:spPr>
          <a:xfrm>
            <a:off x="645065" y="1463040"/>
            <a:ext cx="3527542" cy="2690949"/>
          </a:xfrm>
        </p:spPr>
        <p:txBody>
          <a:bodyPr anchor="t">
            <a:normAutofit/>
          </a:bodyPr>
          <a:lstStyle/>
          <a:p>
            <a:r>
              <a:rPr lang="en-US" sz="4800" dirty="0"/>
              <a:t>Other states:  Colorado</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80F1E60-D933-4429-5DB9-2B08C2CA7607}"/>
              </a:ext>
            </a:extLst>
          </p:cNvPr>
          <p:cNvSpPr>
            <a:spLocks noGrp="1"/>
          </p:cNvSpPr>
          <p:nvPr>
            <p:ph idx="1"/>
          </p:nvPr>
        </p:nvSpPr>
        <p:spPr>
          <a:xfrm>
            <a:off x="5343374" y="592128"/>
            <a:ext cx="5855231" cy="5199072"/>
          </a:xfrm>
        </p:spPr>
        <p:txBody>
          <a:bodyPr anchor="t">
            <a:normAutofit/>
          </a:bodyPr>
          <a:lstStyle/>
          <a:p>
            <a:r>
              <a:rPr lang="en-US" sz="1500" dirty="0"/>
              <a:t>In May 2024, Colorado became the first state to authorize comprehensive legislation specifically regulating the use of AI in employment decisions with its Consumer Protections for Artificial Intelligence (CPAI) Act, which became effective June 30, 2026. </a:t>
            </a:r>
          </a:p>
          <a:p>
            <a:r>
              <a:rPr lang="en-US" sz="1500" dirty="0"/>
              <a:t>Colorado’s CPAI Act adds new requirements for employers doing business in Colorado that either deploy or develop “high-risk artificial intelligence systems” that make or are substantial factors in making employment decisions. A ‘substantial factor’ is one that “assists in making a consequential decision; is capable of altering the outcome of a consequential decision; and is generated by an artificial intelligence system.” </a:t>
            </a:r>
          </a:p>
          <a:p>
            <a:r>
              <a:rPr lang="en-US" sz="1500" dirty="0"/>
              <a:t>The CPAI Act broadly covers decisions that have “a material legal or similarly significant effect” in the employment context, which can be construed to include every stage of the employer-employee relationship, including screening, interviewing, hiring, scheduling, promoting, disciplining, and firing employees.</a:t>
            </a:r>
          </a:p>
          <a:p>
            <a:r>
              <a:rPr lang="en-US" sz="1500" dirty="0"/>
              <a:t>Under the CPAI Act, employers are required to take reasonable steps to prevent and mitigate known or reasonably anticipated risks of algorithmic discrimination stemming from their use of AI.</a:t>
            </a:r>
          </a:p>
          <a:p>
            <a:r>
              <a:rPr lang="en-US" sz="1500" dirty="0"/>
              <a:t>Statute is being attacked by x.AI in court in Colorado.  DOJ has intervened.  Statute is on hold for now.</a:t>
            </a:r>
          </a:p>
          <a:p>
            <a:endParaRPr lang="en-US" sz="1400" dirty="0"/>
          </a:p>
        </p:txBody>
      </p:sp>
      <p:sp>
        <p:nvSpPr>
          <p:cNvPr id="4" name="Slide Number Placeholder 3">
            <a:extLst>
              <a:ext uri="{FF2B5EF4-FFF2-40B4-BE49-F238E27FC236}">
                <a16:creationId xmlns:a16="http://schemas.microsoft.com/office/drawing/2014/main" id="{3FB255E6-93CB-E8A2-2058-FA96B947E83A}"/>
              </a:ext>
            </a:extLst>
          </p:cNvPr>
          <p:cNvSpPr>
            <a:spLocks noGrp="1"/>
          </p:cNvSpPr>
          <p:nvPr>
            <p:ph type="sldNum" sz="quarter" idx="12"/>
          </p:nvPr>
        </p:nvSpPr>
        <p:spPr/>
        <p:txBody>
          <a:bodyPr/>
          <a:lstStyle/>
          <a:p>
            <a:fld id="{7417B233-248A-497F-9D94-AD61A4397892}" type="slidenum">
              <a:rPr lang="en-US" smtClean="0"/>
              <a:t>35</a:t>
            </a:fld>
            <a:endParaRPr lang="en-US"/>
          </a:p>
        </p:txBody>
      </p:sp>
    </p:spTree>
    <p:extLst>
      <p:ext uri="{BB962C8B-B14F-4D97-AF65-F5344CB8AC3E}">
        <p14:creationId xmlns:p14="http://schemas.microsoft.com/office/powerpoint/2010/main" val="3190224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065434-0D61-6BFD-E185-BF6DE2B42C90}"/>
              </a:ext>
            </a:extLst>
          </p:cNvPr>
          <p:cNvSpPr>
            <a:spLocks noGrp="1"/>
          </p:cNvSpPr>
          <p:nvPr>
            <p:ph type="title"/>
          </p:nvPr>
        </p:nvSpPr>
        <p:spPr>
          <a:xfrm>
            <a:off x="645065" y="1463040"/>
            <a:ext cx="3796306" cy="2690949"/>
          </a:xfrm>
        </p:spPr>
        <p:txBody>
          <a:bodyPr anchor="t">
            <a:normAutofit/>
          </a:bodyPr>
          <a:lstStyle/>
          <a:p>
            <a:r>
              <a:rPr lang="en-US" sz="4800"/>
              <a:t>Other states:  Texas and Maryland</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2749D04-8F81-AA1D-A98A-2905274F87E7}"/>
              </a:ext>
            </a:extLst>
          </p:cNvPr>
          <p:cNvSpPr>
            <a:spLocks noGrp="1"/>
          </p:cNvSpPr>
          <p:nvPr>
            <p:ph idx="1"/>
          </p:nvPr>
        </p:nvSpPr>
        <p:spPr>
          <a:xfrm>
            <a:off x="5656218" y="1463039"/>
            <a:ext cx="5542387" cy="4300447"/>
          </a:xfrm>
        </p:spPr>
        <p:txBody>
          <a:bodyPr anchor="t">
            <a:normAutofit/>
          </a:bodyPr>
          <a:lstStyle/>
          <a:p>
            <a:r>
              <a:rPr lang="en-US" sz="2200"/>
              <a:t>Texas followed suit and became the second state to enact comprehensive legislation targeting AI in 2025 with the Texas Responsible Artificial Intelligence Governance Act (“TRAIGA”). </a:t>
            </a:r>
          </a:p>
          <a:p>
            <a:r>
              <a:rPr lang="en-US" sz="2200"/>
              <a:t>However, TRAIGA specifically exempts employees from coverage. </a:t>
            </a:r>
          </a:p>
          <a:p>
            <a:r>
              <a:rPr lang="en-US" sz="2200"/>
              <a:t>Maryland’s Online Data Privacy Act, applying to activities occurring after April 1, 2026, is another comprehensive Act targeting AI that specifically exempts employees from coverage.</a:t>
            </a:r>
          </a:p>
        </p:txBody>
      </p:sp>
      <p:sp>
        <p:nvSpPr>
          <p:cNvPr id="4" name="Slide Number Placeholder 3">
            <a:extLst>
              <a:ext uri="{FF2B5EF4-FFF2-40B4-BE49-F238E27FC236}">
                <a16:creationId xmlns:a16="http://schemas.microsoft.com/office/drawing/2014/main" id="{8CBBF47B-5020-57F1-6A9E-7C94AE1A7C25}"/>
              </a:ext>
            </a:extLst>
          </p:cNvPr>
          <p:cNvSpPr>
            <a:spLocks noGrp="1"/>
          </p:cNvSpPr>
          <p:nvPr>
            <p:ph type="sldNum" sz="quarter" idx="12"/>
          </p:nvPr>
        </p:nvSpPr>
        <p:spPr/>
        <p:txBody>
          <a:bodyPr/>
          <a:lstStyle/>
          <a:p>
            <a:fld id="{7417B233-248A-497F-9D94-AD61A4397892}" type="slidenum">
              <a:rPr lang="en-US" smtClean="0"/>
              <a:t>36</a:t>
            </a:fld>
            <a:endParaRPr lang="en-US"/>
          </a:p>
        </p:txBody>
      </p:sp>
    </p:spTree>
    <p:extLst>
      <p:ext uri="{BB962C8B-B14F-4D97-AF65-F5344CB8AC3E}">
        <p14:creationId xmlns:p14="http://schemas.microsoft.com/office/powerpoint/2010/main" val="166839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F35FAB-7223-64F0-820E-DB0BE882D6CD}"/>
              </a:ext>
            </a:extLst>
          </p:cNvPr>
          <p:cNvSpPr>
            <a:spLocks noGrp="1"/>
          </p:cNvSpPr>
          <p:nvPr>
            <p:ph type="title"/>
          </p:nvPr>
        </p:nvSpPr>
        <p:spPr>
          <a:xfrm>
            <a:off x="645065" y="1463040"/>
            <a:ext cx="3796306" cy="2690949"/>
          </a:xfrm>
        </p:spPr>
        <p:txBody>
          <a:bodyPr anchor="t">
            <a:normAutofit/>
          </a:bodyPr>
          <a:lstStyle/>
          <a:p>
            <a:r>
              <a:rPr lang="en-US" sz="4800"/>
              <a:t>Other states:  Illinois (again)</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4172241-DFFF-D289-88BB-BCA308A853E1}"/>
              </a:ext>
            </a:extLst>
          </p:cNvPr>
          <p:cNvSpPr>
            <a:spLocks noGrp="1"/>
          </p:cNvSpPr>
          <p:nvPr>
            <p:ph idx="1"/>
          </p:nvPr>
        </p:nvSpPr>
        <p:spPr>
          <a:xfrm>
            <a:off x="5656218" y="1463039"/>
            <a:ext cx="5542387" cy="4300447"/>
          </a:xfrm>
        </p:spPr>
        <p:txBody>
          <a:bodyPr anchor="t">
            <a:normAutofit/>
          </a:bodyPr>
          <a:lstStyle/>
          <a:p>
            <a:r>
              <a:rPr lang="en-US" sz="1700"/>
              <a:t>In 2024, Illinois again addressed the use of AI in employment in passing HB 3773, which amended the Illinois Human Rights Act (IHRA) by prohibiting employers from deploying AI in a manner that causes discrimination against employees on the basis of recognized, protected characteristics, under certain conditions, irrespective of intent.  Like Colorado’s CPAI Act, HB 3773 requires employers to notify applicants and employees when AI is used to influence employment decisions.</a:t>
            </a:r>
          </a:p>
          <a:p>
            <a:r>
              <a:rPr lang="en-US" sz="1700"/>
              <a:t>Effective January 1, 2026, amendments to the Illinois Human Rights Act explicitly prohibit using AI in employment decisions if it results in discrimination. It also institutes strict notice obligations, requiring employers to notify applicants and current staff when AI is used</a:t>
            </a:r>
          </a:p>
        </p:txBody>
      </p:sp>
      <p:sp>
        <p:nvSpPr>
          <p:cNvPr id="4" name="Slide Number Placeholder 3">
            <a:extLst>
              <a:ext uri="{FF2B5EF4-FFF2-40B4-BE49-F238E27FC236}">
                <a16:creationId xmlns:a16="http://schemas.microsoft.com/office/drawing/2014/main" id="{17D627AA-1AD5-68BD-8730-EB4E577EBF75}"/>
              </a:ext>
            </a:extLst>
          </p:cNvPr>
          <p:cNvSpPr>
            <a:spLocks noGrp="1"/>
          </p:cNvSpPr>
          <p:nvPr>
            <p:ph type="sldNum" sz="quarter" idx="12"/>
          </p:nvPr>
        </p:nvSpPr>
        <p:spPr/>
        <p:txBody>
          <a:bodyPr/>
          <a:lstStyle/>
          <a:p>
            <a:fld id="{7417B233-248A-497F-9D94-AD61A4397892}" type="slidenum">
              <a:rPr lang="en-US" smtClean="0"/>
              <a:t>37</a:t>
            </a:fld>
            <a:endParaRPr lang="en-US"/>
          </a:p>
        </p:txBody>
      </p:sp>
    </p:spTree>
    <p:extLst>
      <p:ext uri="{BB962C8B-B14F-4D97-AF65-F5344CB8AC3E}">
        <p14:creationId xmlns:p14="http://schemas.microsoft.com/office/powerpoint/2010/main" val="35377186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33768C-1BC9-9687-8AD0-9A5FEEF7A739}"/>
              </a:ext>
            </a:extLst>
          </p:cNvPr>
          <p:cNvSpPr>
            <a:spLocks noGrp="1"/>
          </p:cNvSpPr>
          <p:nvPr>
            <p:ph type="title"/>
          </p:nvPr>
        </p:nvSpPr>
        <p:spPr>
          <a:xfrm>
            <a:off x="645065" y="1463040"/>
            <a:ext cx="3796306" cy="2690949"/>
          </a:xfrm>
        </p:spPr>
        <p:txBody>
          <a:bodyPr anchor="t">
            <a:normAutofit/>
          </a:bodyPr>
          <a:lstStyle/>
          <a:p>
            <a:r>
              <a:rPr lang="en-US" sz="4800"/>
              <a:t>Other states:  California</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3995126-7CE9-DD6B-3449-34690ACCA07E}"/>
              </a:ext>
            </a:extLst>
          </p:cNvPr>
          <p:cNvSpPr>
            <a:spLocks noGrp="1"/>
          </p:cNvSpPr>
          <p:nvPr>
            <p:ph idx="1"/>
          </p:nvPr>
        </p:nvSpPr>
        <p:spPr>
          <a:xfrm>
            <a:off x="5615162" y="769356"/>
            <a:ext cx="5542387" cy="4937761"/>
          </a:xfrm>
        </p:spPr>
        <p:txBody>
          <a:bodyPr anchor="t">
            <a:normAutofit/>
          </a:bodyPr>
          <a:lstStyle/>
          <a:p>
            <a:r>
              <a:rPr lang="en-US" sz="1600" dirty="0"/>
              <a:t>In 2025, the California Privacy Protection Agency set forth regulations under the California Consumer Privacy Act regarding “automated </a:t>
            </a:r>
            <a:r>
              <a:rPr lang="en-US" sz="1600" dirty="0" err="1"/>
              <a:t>decisionmaking</a:t>
            </a:r>
            <a:r>
              <a:rPr lang="en-US" sz="1600" dirty="0"/>
              <a:t> technology” (“ADMT”), which it defined as, “any technology that processes personal information and uses computation to replace human </a:t>
            </a:r>
            <a:r>
              <a:rPr lang="en-US" sz="1600" dirty="0" err="1"/>
              <a:t>decisionmaking</a:t>
            </a:r>
            <a:r>
              <a:rPr lang="en-US" sz="1600" dirty="0"/>
              <a:t> or substantially replace human </a:t>
            </a:r>
            <a:r>
              <a:rPr lang="en-US" sz="1600" dirty="0" err="1"/>
              <a:t>decisionmaking</a:t>
            </a:r>
            <a:r>
              <a:rPr lang="en-US" sz="1600" dirty="0"/>
              <a:t>.”</a:t>
            </a:r>
            <a:r>
              <a:rPr lang="en-US" sz="1600" baseline="30000" dirty="0"/>
              <a:t> </a:t>
            </a:r>
            <a:r>
              <a:rPr lang="en-US" sz="1600" dirty="0"/>
              <a:t> </a:t>
            </a:r>
          </a:p>
          <a:p>
            <a:r>
              <a:rPr lang="en-US" sz="1600" dirty="0"/>
              <a:t>While these regulations avoid mentioning AI, such systems fall under the statutory definition of ADMT. The regulations cover employers that use ADMT to make any “significant decision” in the employment context.</a:t>
            </a:r>
          </a:p>
          <a:p>
            <a:r>
              <a:rPr lang="en-US" sz="1600" dirty="0"/>
              <a:t>Like other regulations mirroring Colorado’s CPAI Act, covered employers are required to provide applicants and employees with advanced notice of the ADMT’s use by explaining the ADMT’s purpose, scope, and its potential impacts on the decision-making process.</a:t>
            </a:r>
            <a:r>
              <a:rPr lang="en-US" sz="1600" baseline="30000" dirty="0"/>
              <a:t> </a:t>
            </a:r>
            <a:r>
              <a:rPr lang="en-US" sz="1600" dirty="0"/>
              <a:t> The notice must inform individuals of their right to opt out of the use of ADMT in significant decisions affecting them, except in limited circumstances.</a:t>
            </a:r>
          </a:p>
        </p:txBody>
      </p:sp>
      <p:sp>
        <p:nvSpPr>
          <p:cNvPr id="4" name="Slide Number Placeholder 3">
            <a:extLst>
              <a:ext uri="{FF2B5EF4-FFF2-40B4-BE49-F238E27FC236}">
                <a16:creationId xmlns:a16="http://schemas.microsoft.com/office/drawing/2014/main" id="{12625C3A-322E-EF46-839D-12EC8E7F1DD0}"/>
              </a:ext>
            </a:extLst>
          </p:cNvPr>
          <p:cNvSpPr>
            <a:spLocks noGrp="1"/>
          </p:cNvSpPr>
          <p:nvPr>
            <p:ph type="sldNum" sz="quarter" idx="12"/>
          </p:nvPr>
        </p:nvSpPr>
        <p:spPr/>
        <p:txBody>
          <a:bodyPr/>
          <a:lstStyle/>
          <a:p>
            <a:fld id="{7417B233-248A-497F-9D94-AD61A4397892}" type="slidenum">
              <a:rPr lang="en-US" smtClean="0"/>
              <a:t>38</a:t>
            </a:fld>
            <a:endParaRPr lang="en-US"/>
          </a:p>
        </p:txBody>
      </p:sp>
    </p:spTree>
    <p:extLst>
      <p:ext uri="{BB962C8B-B14F-4D97-AF65-F5344CB8AC3E}">
        <p14:creationId xmlns:p14="http://schemas.microsoft.com/office/powerpoint/2010/main" val="38600523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B934F-82BC-EBC4-E25E-A77741E25C96}"/>
              </a:ext>
            </a:extLst>
          </p:cNvPr>
          <p:cNvSpPr>
            <a:spLocks noGrp="1"/>
          </p:cNvSpPr>
          <p:nvPr>
            <p:ph type="title"/>
          </p:nvPr>
        </p:nvSpPr>
        <p:spPr>
          <a:xfrm>
            <a:off x="645065" y="1463040"/>
            <a:ext cx="3796306" cy="2690949"/>
          </a:xfrm>
        </p:spPr>
        <p:txBody>
          <a:bodyPr anchor="t">
            <a:normAutofit/>
          </a:bodyPr>
          <a:lstStyle/>
          <a:p>
            <a:r>
              <a:rPr lang="en-US" sz="4800"/>
              <a:t>Other states:  Connecticut</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C221217-E0F8-6A90-78FF-7FE94CFEFFE5}"/>
              </a:ext>
            </a:extLst>
          </p:cNvPr>
          <p:cNvSpPr>
            <a:spLocks noGrp="1"/>
          </p:cNvSpPr>
          <p:nvPr>
            <p:ph idx="1"/>
          </p:nvPr>
        </p:nvSpPr>
        <p:spPr>
          <a:xfrm>
            <a:off x="5656218" y="1463039"/>
            <a:ext cx="5542387" cy="4300447"/>
          </a:xfrm>
        </p:spPr>
        <p:txBody>
          <a:bodyPr anchor="t">
            <a:normAutofit/>
          </a:bodyPr>
          <a:lstStyle/>
          <a:p>
            <a:pPr marL="0" indent="0">
              <a:buNone/>
            </a:pPr>
            <a:r>
              <a:rPr lang="en-US" sz="2200"/>
              <a:t>Signed into law, Senate Bill 5 requires employers to provide plain-language notices before deploying AI in employment decisions and specifies that using an automated tool is not a defense against a discrimination claim.</a:t>
            </a:r>
          </a:p>
        </p:txBody>
      </p:sp>
      <p:sp>
        <p:nvSpPr>
          <p:cNvPr id="4" name="Slide Number Placeholder 3">
            <a:extLst>
              <a:ext uri="{FF2B5EF4-FFF2-40B4-BE49-F238E27FC236}">
                <a16:creationId xmlns:a16="http://schemas.microsoft.com/office/drawing/2014/main" id="{682A6F0A-E15A-24F7-4965-DA98CCFC83B6}"/>
              </a:ext>
            </a:extLst>
          </p:cNvPr>
          <p:cNvSpPr>
            <a:spLocks noGrp="1"/>
          </p:cNvSpPr>
          <p:nvPr>
            <p:ph type="sldNum" sz="quarter" idx="12"/>
          </p:nvPr>
        </p:nvSpPr>
        <p:spPr/>
        <p:txBody>
          <a:bodyPr/>
          <a:lstStyle/>
          <a:p>
            <a:fld id="{7417B233-248A-497F-9D94-AD61A4397892}" type="slidenum">
              <a:rPr lang="en-US" smtClean="0"/>
              <a:t>39</a:t>
            </a:fld>
            <a:endParaRPr lang="en-US"/>
          </a:p>
        </p:txBody>
      </p:sp>
    </p:spTree>
    <p:extLst>
      <p:ext uri="{BB962C8B-B14F-4D97-AF65-F5344CB8AC3E}">
        <p14:creationId xmlns:p14="http://schemas.microsoft.com/office/powerpoint/2010/main" val="3999335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906A-C1FC-6A6E-70FB-C77D5DA741CB}"/>
              </a:ext>
            </a:extLst>
          </p:cNvPr>
          <p:cNvSpPr>
            <a:spLocks noGrp="1"/>
          </p:cNvSpPr>
          <p:nvPr>
            <p:ph type="title"/>
          </p:nvPr>
        </p:nvSpPr>
        <p:spPr/>
        <p:txBody>
          <a:bodyPr>
            <a:normAutofit/>
          </a:bodyPr>
          <a:lstStyle/>
          <a:p>
            <a:pPr algn="ctr"/>
            <a:r>
              <a:rPr lang="en-US" dirty="0"/>
              <a:t>What are we talking about?</a:t>
            </a:r>
            <a:br>
              <a:rPr lang="en-US" dirty="0"/>
            </a:br>
            <a:r>
              <a:rPr lang="en-US" dirty="0"/>
              <a:t>Old transition practices are being replaced.</a:t>
            </a:r>
          </a:p>
        </p:txBody>
      </p:sp>
      <p:graphicFrame>
        <p:nvGraphicFramePr>
          <p:cNvPr id="4" name="Content Placeholder 3">
            <a:extLst>
              <a:ext uri="{FF2B5EF4-FFF2-40B4-BE49-F238E27FC236}">
                <a16:creationId xmlns:a16="http://schemas.microsoft.com/office/drawing/2014/main" id="{0D801D20-C576-EF06-59E5-3F5B80F5C976}"/>
              </a:ext>
            </a:extLst>
          </p:cNvPr>
          <p:cNvGraphicFramePr>
            <a:graphicFrameLocks noGrp="1"/>
          </p:cNvGraphicFramePr>
          <p:nvPr>
            <p:ph idx="1"/>
            <p:extLst>
              <p:ext uri="{D42A27DB-BD31-4B8C-83A1-F6EECF244321}">
                <p14:modId xmlns:p14="http://schemas.microsoft.com/office/powerpoint/2010/main" val="4204707531"/>
              </p:ext>
            </p:extLst>
          </p:nvPr>
        </p:nvGraphicFramePr>
        <p:xfrm>
          <a:off x="838200" y="180769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C0E1DA63-60BD-1D5A-E24B-8F50AB0F258F}"/>
              </a:ext>
            </a:extLst>
          </p:cNvPr>
          <p:cNvSpPr>
            <a:spLocks noGrp="1"/>
          </p:cNvSpPr>
          <p:nvPr>
            <p:ph type="sldNum" sz="quarter" idx="12"/>
          </p:nvPr>
        </p:nvSpPr>
        <p:spPr/>
        <p:txBody>
          <a:bodyPr/>
          <a:lstStyle/>
          <a:p>
            <a:fld id="{7417B233-248A-497F-9D94-AD61A4397892}" type="slidenum">
              <a:rPr lang="en-US" smtClean="0"/>
              <a:t>4</a:t>
            </a:fld>
            <a:endParaRPr lang="en-US"/>
          </a:p>
        </p:txBody>
      </p:sp>
    </p:spTree>
    <p:extLst>
      <p:ext uri="{BB962C8B-B14F-4D97-AF65-F5344CB8AC3E}">
        <p14:creationId xmlns:p14="http://schemas.microsoft.com/office/powerpoint/2010/main" val="56290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AB2052-DB25-6668-C3E3-C33718FE499E}"/>
              </a:ext>
            </a:extLst>
          </p:cNvPr>
          <p:cNvSpPr>
            <a:spLocks noGrp="1"/>
          </p:cNvSpPr>
          <p:nvPr>
            <p:ph type="title"/>
          </p:nvPr>
        </p:nvSpPr>
        <p:spPr>
          <a:xfrm>
            <a:off x="1171074" y="1396686"/>
            <a:ext cx="3240506" cy="4064628"/>
          </a:xfrm>
        </p:spPr>
        <p:txBody>
          <a:bodyPr>
            <a:normAutofit/>
          </a:bodyPr>
          <a:lstStyle/>
          <a:p>
            <a:r>
              <a:rPr lang="en-US" dirty="0">
                <a:solidFill>
                  <a:srgbClr val="FFFFFF"/>
                </a:solidFill>
              </a:rPr>
              <a:t>Rapidly changing regulatory world</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96AEE6F-FCEE-A0CF-C420-D6B6FC197C7D}"/>
              </a:ext>
            </a:extLst>
          </p:cNvPr>
          <p:cNvSpPr>
            <a:spLocks noGrp="1"/>
          </p:cNvSpPr>
          <p:nvPr>
            <p:ph idx="1"/>
          </p:nvPr>
        </p:nvSpPr>
        <p:spPr>
          <a:xfrm>
            <a:off x="5370153" y="1526033"/>
            <a:ext cx="5536397" cy="3935281"/>
          </a:xfrm>
        </p:spPr>
        <p:txBody>
          <a:bodyPr>
            <a:normAutofit/>
          </a:bodyPr>
          <a:lstStyle/>
          <a:p>
            <a:pPr marL="0" indent="0">
              <a:buNone/>
            </a:pPr>
            <a:r>
              <a:rPr lang="en-US" sz="4000" dirty="0"/>
              <a:t>Captain Obvious statement:  Regulation of the use of AI in employment is a rapidly changing landscape.</a:t>
            </a:r>
          </a:p>
        </p:txBody>
      </p:sp>
      <p:sp>
        <p:nvSpPr>
          <p:cNvPr id="4" name="Slide Number Placeholder 3">
            <a:extLst>
              <a:ext uri="{FF2B5EF4-FFF2-40B4-BE49-F238E27FC236}">
                <a16:creationId xmlns:a16="http://schemas.microsoft.com/office/drawing/2014/main" id="{A2144E1E-3D07-039C-EB9C-32DC8008D1F0}"/>
              </a:ext>
            </a:extLst>
          </p:cNvPr>
          <p:cNvSpPr>
            <a:spLocks noGrp="1"/>
          </p:cNvSpPr>
          <p:nvPr>
            <p:ph type="sldNum" sz="quarter" idx="12"/>
          </p:nvPr>
        </p:nvSpPr>
        <p:spPr/>
        <p:txBody>
          <a:bodyPr/>
          <a:lstStyle/>
          <a:p>
            <a:fld id="{7417B233-248A-497F-9D94-AD61A4397892}" type="slidenum">
              <a:rPr lang="en-US" smtClean="0"/>
              <a:t>40</a:t>
            </a:fld>
            <a:endParaRPr lang="en-US"/>
          </a:p>
        </p:txBody>
      </p:sp>
    </p:spTree>
    <p:extLst>
      <p:ext uri="{BB962C8B-B14F-4D97-AF65-F5344CB8AC3E}">
        <p14:creationId xmlns:p14="http://schemas.microsoft.com/office/powerpoint/2010/main" val="27592903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9BE2C8-C023-5F26-E1A5-956312A96B56}"/>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Executive Order 14365</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A6E9A40-1F29-A312-D2BB-61247357D9A6}"/>
              </a:ext>
            </a:extLst>
          </p:cNvPr>
          <p:cNvSpPr>
            <a:spLocks noGrp="1"/>
          </p:cNvSpPr>
          <p:nvPr>
            <p:ph idx="1"/>
          </p:nvPr>
        </p:nvSpPr>
        <p:spPr>
          <a:xfrm>
            <a:off x="4246180" y="591344"/>
            <a:ext cx="7107620" cy="5947568"/>
          </a:xfrm>
        </p:spPr>
        <p:txBody>
          <a:bodyPr anchor="ctr">
            <a:normAutofit fontScale="92500" lnSpcReduction="10000"/>
          </a:bodyPr>
          <a:lstStyle/>
          <a:p>
            <a:endParaRPr lang="en-US" sz="1500" dirty="0"/>
          </a:p>
          <a:p>
            <a:r>
              <a:rPr lang="en-US" sz="1600" dirty="0"/>
              <a:t>On December 11, 2025, President Trump released Executive Order 14365, titled “Ensuring a National Policy Framework for Artificial Intelligence,” which laid out the administration’s plan to create a uniform federal regulatory standard for AI.  The Order criticizes current state laws as “a patchwork of 50 different regulatory regimes.”</a:t>
            </a:r>
          </a:p>
          <a:p>
            <a:r>
              <a:rPr lang="en-US" sz="1600" dirty="0"/>
              <a:t>To support the creation of a federal standard that would preempt inconsistent state laws, the Order asserts that certain state measures “impermissibly regulate beyond state borders, impinging on interstate commerce.”  Although the CPAI Act specifically limits covered entities to those doing business in Colorado, the Order takes the position that Colorado’s regulations and others like it may be unconstitutionally regulating entities who operate both within the enacting state and in other states.</a:t>
            </a:r>
          </a:p>
          <a:p>
            <a:r>
              <a:rPr lang="en-US" sz="1600" dirty="0"/>
              <a:t>The Order states two sources of congressional preemption: “the Federal Trade Commission Act’s prohibition on unfair and deceptive acts or practices under 15 U.S.C. § 45 to AI models” and the Commerce Clause of the Constitution.  </a:t>
            </a:r>
          </a:p>
          <a:p>
            <a:r>
              <a:rPr lang="en-US" sz="1600" b="1" dirty="0"/>
              <a:t>Because executive orders are binding on the federal government, the Order also provides federal agencies with guidance on regulating AI use under existing federal law.  </a:t>
            </a:r>
          </a:p>
          <a:p>
            <a:r>
              <a:rPr lang="en-US" sz="1600" dirty="0"/>
              <a:t>For their part, States will likely continue to enforce their prospective AI-in-the-workplace laws unless and until a court rules the Order applies to state regulation or Congress enacts AI regulation of employers.</a:t>
            </a:r>
          </a:p>
          <a:p>
            <a:r>
              <a:rPr lang="en-US" sz="1600" dirty="0"/>
              <a:t>DOJ intervention.  On April 24, 2026, DOJ used the Order and its policy to move to intervene in </a:t>
            </a:r>
            <a:r>
              <a:rPr lang="en-US" sz="1600" dirty="0" err="1"/>
              <a:t>x.AI’s</a:t>
            </a:r>
            <a:r>
              <a:rPr lang="en-US" sz="1600" dirty="0"/>
              <a:t> lawsuit against Colorado’s CPAI Act.  Parties jointly moved to suspend enforcement of the CPAI Act until </a:t>
            </a:r>
            <a:r>
              <a:rPr lang="en-US" sz="1600" dirty="0" err="1"/>
              <a:t>x.AI’s</a:t>
            </a:r>
            <a:r>
              <a:rPr lang="en-US" sz="1600" dirty="0"/>
              <a:t> motion for preliminary injunction is decided.</a:t>
            </a:r>
          </a:p>
          <a:p>
            <a:endParaRPr lang="en-US" sz="1500" dirty="0"/>
          </a:p>
          <a:p>
            <a:endParaRPr lang="en-US" sz="1500" dirty="0"/>
          </a:p>
          <a:p>
            <a:endParaRPr lang="en-US" sz="1500" dirty="0"/>
          </a:p>
          <a:p>
            <a:endParaRPr lang="en-US" sz="1500" dirty="0"/>
          </a:p>
        </p:txBody>
      </p:sp>
      <p:sp>
        <p:nvSpPr>
          <p:cNvPr id="4" name="Slide Number Placeholder 3">
            <a:extLst>
              <a:ext uri="{FF2B5EF4-FFF2-40B4-BE49-F238E27FC236}">
                <a16:creationId xmlns:a16="http://schemas.microsoft.com/office/drawing/2014/main" id="{AF7A807C-B136-A713-2A62-73A64E96B03E}"/>
              </a:ext>
            </a:extLst>
          </p:cNvPr>
          <p:cNvSpPr>
            <a:spLocks noGrp="1"/>
          </p:cNvSpPr>
          <p:nvPr>
            <p:ph type="sldNum" sz="quarter" idx="12"/>
          </p:nvPr>
        </p:nvSpPr>
        <p:spPr/>
        <p:txBody>
          <a:bodyPr/>
          <a:lstStyle/>
          <a:p>
            <a:fld id="{7417B233-248A-497F-9D94-AD61A4397892}" type="slidenum">
              <a:rPr lang="en-US" smtClean="0"/>
              <a:t>41</a:t>
            </a:fld>
            <a:endParaRPr lang="en-US"/>
          </a:p>
        </p:txBody>
      </p:sp>
    </p:spTree>
    <p:extLst>
      <p:ext uri="{BB962C8B-B14F-4D97-AF65-F5344CB8AC3E}">
        <p14:creationId xmlns:p14="http://schemas.microsoft.com/office/powerpoint/2010/main" val="2894361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FD3DEA-B377-6F01-BB8C-0E656CCD6916}"/>
              </a:ext>
            </a:extLst>
          </p:cNvPr>
          <p:cNvSpPr>
            <a:spLocks noGrp="1"/>
          </p:cNvSpPr>
          <p:nvPr>
            <p:ph type="title"/>
          </p:nvPr>
        </p:nvSpPr>
        <p:spPr>
          <a:xfrm>
            <a:off x="1153618" y="1239927"/>
            <a:ext cx="4008586" cy="4680583"/>
          </a:xfrm>
        </p:spPr>
        <p:txBody>
          <a:bodyPr anchor="ctr">
            <a:normAutofit/>
          </a:bodyPr>
          <a:lstStyle/>
          <a:p>
            <a:r>
              <a:rPr lang="en-US" sz="5200"/>
              <a:t>Other Countries</a:t>
            </a:r>
          </a:p>
        </p:txBody>
      </p:sp>
      <p:sp>
        <p:nvSpPr>
          <p:cNvPr id="3" name="Content Placeholder 2">
            <a:extLst>
              <a:ext uri="{FF2B5EF4-FFF2-40B4-BE49-F238E27FC236}">
                <a16:creationId xmlns:a16="http://schemas.microsoft.com/office/drawing/2014/main" id="{50149AEC-70FE-3EE2-7F87-D0B6C24C77CA}"/>
              </a:ext>
            </a:extLst>
          </p:cNvPr>
          <p:cNvSpPr>
            <a:spLocks noGrp="1"/>
          </p:cNvSpPr>
          <p:nvPr>
            <p:ph idx="1"/>
          </p:nvPr>
        </p:nvSpPr>
        <p:spPr>
          <a:xfrm>
            <a:off x="4084320" y="631133"/>
            <a:ext cx="7179427" cy="5289378"/>
          </a:xfrm>
        </p:spPr>
        <p:txBody>
          <a:bodyPr anchor="ctr">
            <a:normAutofit/>
          </a:bodyPr>
          <a:lstStyle/>
          <a:p>
            <a:r>
              <a:rPr lang="en-US" sz="1800" dirty="0"/>
              <a:t>The European Union has taken a proactive approach in regulating AI, with a strong focus on transparency, accountability, and non-discrimination through the AI Act.  That act includes provisions targeting employment.  The EU also has enacted the General Data Protection Regulation (GDPR), which indirectly impacts the use of AI in employment with its strict data protection rules. </a:t>
            </a:r>
          </a:p>
          <a:p>
            <a:r>
              <a:rPr lang="en-US" sz="1800" dirty="0"/>
              <a:t>The United Kingdom has maintained a strong regulatory framework that aligns closely with the EU’s principles but is developing its own AI-specific rules through the Equality Act of 2010</a:t>
            </a:r>
            <a:r>
              <a:rPr lang="en-US" sz="1800" baseline="30000" dirty="0"/>
              <a:t> </a:t>
            </a:r>
            <a:r>
              <a:rPr lang="en-US" sz="1800" dirty="0"/>
              <a:t>and the Data Protection Act of 2018, which complements the EU’s GDPR.</a:t>
            </a:r>
          </a:p>
          <a:p>
            <a:r>
              <a:rPr lang="en-US" sz="1800" dirty="0"/>
              <a:t>The Canadian Human Rights Act and the Personal Information Protection and Electronic Documents Act provide a framework that addresses discrimination and privacy concerns related to AI in employment.</a:t>
            </a:r>
            <a:r>
              <a:rPr lang="en-US" sz="1800" baseline="30000" dirty="0"/>
              <a:t> </a:t>
            </a:r>
            <a:r>
              <a:rPr lang="en-US" sz="1800" dirty="0"/>
              <a:t> Australia’s approach combines existing anti- discrimination laws with emerging guidelines on AI ethics. China has issued various guidelines and standards for AI, emphasizing the ethical use of technology and promoting transparency, data protection, and preventing algorithmic discrimination</a:t>
            </a:r>
            <a:r>
              <a:rPr lang="en-US" sz="1400" dirty="0"/>
              <a:t>.</a:t>
            </a:r>
          </a:p>
          <a:p>
            <a:endParaRPr lang="en-US" sz="1400" dirty="0"/>
          </a:p>
        </p:txBody>
      </p:sp>
      <p:sp>
        <p:nvSpPr>
          <p:cNvPr id="4" name="Slide Number Placeholder 3">
            <a:extLst>
              <a:ext uri="{FF2B5EF4-FFF2-40B4-BE49-F238E27FC236}">
                <a16:creationId xmlns:a16="http://schemas.microsoft.com/office/drawing/2014/main" id="{AA8533F4-FC2C-80AD-5A97-471AA797ABB2}"/>
              </a:ext>
            </a:extLst>
          </p:cNvPr>
          <p:cNvSpPr>
            <a:spLocks noGrp="1"/>
          </p:cNvSpPr>
          <p:nvPr>
            <p:ph type="sldNum" sz="quarter" idx="12"/>
          </p:nvPr>
        </p:nvSpPr>
        <p:spPr/>
        <p:txBody>
          <a:bodyPr/>
          <a:lstStyle/>
          <a:p>
            <a:fld id="{7417B233-248A-497F-9D94-AD61A4397892}" type="slidenum">
              <a:rPr lang="en-US" smtClean="0"/>
              <a:t>42</a:t>
            </a:fld>
            <a:endParaRPr lang="en-US"/>
          </a:p>
        </p:txBody>
      </p:sp>
    </p:spTree>
    <p:extLst>
      <p:ext uri="{BB962C8B-B14F-4D97-AF65-F5344CB8AC3E}">
        <p14:creationId xmlns:p14="http://schemas.microsoft.com/office/powerpoint/2010/main" val="4281513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8C85A1-28A7-9EB6-6101-93353075583C}"/>
              </a:ext>
            </a:extLst>
          </p:cNvPr>
          <p:cNvSpPr>
            <a:spLocks noGrp="1"/>
          </p:cNvSpPr>
          <p:nvPr>
            <p:ph type="title"/>
          </p:nvPr>
        </p:nvSpPr>
        <p:spPr>
          <a:xfrm>
            <a:off x="645065" y="1463040"/>
            <a:ext cx="3796306" cy="2690949"/>
          </a:xfrm>
        </p:spPr>
        <p:txBody>
          <a:bodyPr anchor="t">
            <a:normAutofit/>
          </a:bodyPr>
          <a:lstStyle/>
          <a:p>
            <a:r>
              <a:rPr lang="en-US" sz="4800"/>
              <a:t>Who can be liable?</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02DF3D-9AF5-B841-B199-5380099D5E2B}"/>
              </a:ext>
            </a:extLst>
          </p:cNvPr>
          <p:cNvSpPr>
            <a:spLocks noGrp="1"/>
          </p:cNvSpPr>
          <p:nvPr>
            <p:ph idx="1"/>
          </p:nvPr>
        </p:nvSpPr>
        <p:spPr>
          <a:xfrm>
            <a:off x="5656218" y="1463039"/>
            <a:ext cx="5542387" cy="4300447"/>
          </a:xfrm>
        </p:spPr>
        <p:txBody>
          <a:bodyPr anchor="t">
            <a:normAutofit lnSpcReduction="10000"/>
          </a:bodyPr>
          <a:lstStyle/>
          <a:p>
            <a:r>
              <a:rPr lang="en-US" sz="2000" b="1" dirty="0"/>
              <a:t>Employer, even if vendor provides or runs the program used.  Under recent guidance from the EEOC an employer may be liable if it grants the vendor authority to act on the employer’s behalf, administers the selection procedure, or relies on the results of a selection procedure that an agent administers on its behalf.</a:t>
            </a:r>
          </a:p>
          <a:p>
            <a:r>
              <a:rPr lang="en-US" sz="2000" dirty="0"/>
              <a:t>Vendors, if the vendor’s programs, apps, or actions contribute, lead to or result in any bias or discrimination.  If a tool performs any traditional employment functions, such as screening employees or potential employees, the vendor may be liable as an agent of the employer.</a:t>
            </a:r>
          </a:p>
          <a:p>
            <a:endParaRPr lang="en-US" sz="2000" dirty="0"/>
          </a:p>
        </p:txBody>
      </p:sp>
      <p:sp>
        <p:nvSpPr>
          <p:cNvPr id="4" name="Slide Number Placeholder 3">
            <a:extLst>
              <a:ext uri="{FF2B5EF4-FFF2-40B4-BE49-F238E27FC236}">
                <a16:creationId xmlns:a16="http://schemas.microsoft.com/office/drawing/2014/main" id="{D559C76A-6C9F-FE23-92E2-E813691CD234}"/>
              </a:ext>
            </a:extLst>
          </p:cNvPr>
          <p:cNvSpPr>
            <a:spLocks noGrp="1"/>
          </p:cNvSpPr>
          <p:nvPr>
            <p:ph type="sldNum" sz="quarter" idx="12"/>
          </p:nvPr>
        </p:nvSpPr>
        <p:spPr/>
        <p:txBody>
          <a:bodyPr/>
          <a:lstStyle/>
          <a:p>
            <a:fld id="{7417B233-248A-497F-9D94-AD61A4397892}" type="slidenum">
              <a:rPr lang="en-US" smtClean="0"/>
              <a:t>43</a:t>
            </a:fld>
            <a:endParaRPr lang="en-US"/>
          </a:p>
        </p:txBody>
      </p:sp>
    </p:spTree>
    <p:extLst>
      <p:ext uri="{BB962C8B-B14F-4D97-AF65-F5344CB8AC3E}">
        <p14:creationId xmlns:p14="http://schemas.microsoft.com/office/powerpoint/2010/main" val="39906902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1B361-0D36-884C-FDC5-2FB8D642C0A6}"/>
              </a:ext>
            </a:extLst>
          </p:cNvPr>
          <p:cNvSpPr>
            <a:spLocks noGrp="1"/>
          </p:cNvSpPr>
          <p:nvPr>
            <p:ph type="title"/>
          </p:nvPr>
        </p:nvSpPr>
        <p:spPr>
          <a:xfrm>
            <a:off x="635000" y="640823"/>
            <a:ext cx="3418659" cy="5583148"/>
          </a:xfrm>
        </p:spPr>
        <p:txBody>
          <a:bodyPr anchor="ctr">
            <a:normAutofit/>
          </a:bodyPr>
          <a:lstStyle/>
          <a:p>
            <a:r>
              <a:rPr lang="en-US" sz="5400" dirty="0"/>
              <a:t>Litigation is beginning</a:t>
            </a:r>
          </a:p>
        </p:txBody>
      </p:sp>
      <p:sp>
        <p:nvSpPr>
          <p:cNvPr id="26"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D5B53E1-7021-E1D2-93C2-A49BF260D007}"/>
              </a:ext>
            </a:extLst>
          </p:cNvPr>
          <p:cNvGraphicFramePr>
            <a:graphicFrameLocks noGrp="1"/>
          </p:cNvGraphicFramePr>
          <p:nvPr>
            <p:ph idx="1"/>
            <p:extLst>
              <p:ext uri="{D42A27DB-BD31-4B8C-83A1-F6EECF244321}">
                <p14:modId xmlns:p14="http://schemas.microsoft.com/office/powerpoint/2010/main" val="3062850999"/>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E037F2F9-7155-94DD-AF6C-ED484D18BA2D}"/>
              </a:ext>
            </a:extLst>
          </p:cNvPr>
          <p:cNvSpPr>
            <a:spLocks noGrp="1"/>
          </p:cNvSpPr>
          <p:nvPr>
            <p:ph type="sldNum" sz="quarter" idx="12"/>
          </p:nvPr>
        </p:nvSpPr>
        <p:spPr/>
        <p:txBody>
          <a:bodyPr/>
          <a:lstStyle/>
          <a:p>
            <a:fld id="{7417B233-248A-497F-9D94-AD61A4397892}" type="slidenum">
              <a:rPr lang="en-US" smtClean="0"/>
              <a:t>44</a:t>
            </a:fld>
            <a:endParaRPr lang="en-US"/>
          </a:p>
        </p:txBody>
      </p:sp>
    </p:spTree>
    <p:extLst>
      <p:ext uri="{BB962C8B-B14F-4D97-AF65-F5344CB8AC3E}">
        <p14:creationId xmlns:p14="http://schemas.microsoft.com/office/powerpoint/2010/main" val="25642625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ood human figure">
            <a:extLst>
              <a:ext uri="{FF2B5EF4-FFF2-40B4-BE49-F238E27FC236}">
                <a16:creationId xmlns:a16="http://schemas.microsoft.com/office/drawing/2014/main" id="{09B90886-5134-B6F7-410C-4D0A252C5365}"/>
              </a:ext>
            </a:extLst>
          </p:cNvPr>
          <p:cNvPicPr>
            <a:picLocks noChangeAspect="1"/>
          </p:cNvPicPr>
          <p:nvPr/>
        </p:nvPicPr>
        <p:blipFill>
          <a:blip r:embed="rId2"/>
          <a:srcRect r="5882" b="-1"/>
          <a:stretch>
            <a:fillRect/>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933CD5-BD7D-D56B-2D5B-A30DA32C7A44}"/>
              </a:ext>
            </a:extLst>
          </p:cNvPr>
          <p:cNvSpPr>
            <a:spLocks noGrp="1"/>
          </p:cNvSpPr>
          <p:nvPr>
            <p:ph type="title"/>
          </p:nvPr>
        </p:nvSpPr>
        <p:spPr>
          <a:xfrm>
            <a:off x="7935402" y="743447"/>
            <a:ext cx="3445765" cy="3692028"/>
          </a:xfrm>
          <a:noFill/>
        </p:spPr>
        <p:txBody>
          <a:bodyPr vert="horz" lIns="91440" tIns="45720" rIns="91440" bIns="45720" rtlCol="0" anchor="b">
            <a:normAutofit/>
          </a:bodyPr>
          <a:lstStyle/>
          <a:p>
            <a:r>
              <a:rPr lang="en-US" sz="5200"/>
              <a:t>What to do?</a:t>
            </a:r>
          </a:p>
        </p:txBody>
      </p:sp>
      <p:sp>
        <p:nvSpPr>
          <p:cNvPr id="3" name="Slide Number Placeholder 2">
            <a:extLst>
              <a:ext uri="{FF2B5EF4-FFF2-40B4-BE49-F238E27FC236}">
                <a16:creationId xmlns:a16="http://schemas.microsoft.com/office/drawing/2014/main" id="{68746AA6-03A8-D283-5AA2-A3EA415186ED}"/>
              </a:ext>
            </a:extLst>
          </p:cNvPr>
          <p:cNvSpPr>
            <a:spLocks noGrp="1"/>
          </p:cNvSpPr>
          <p:nvPr>
            <p:ph type="sldNum" sz="quarter" idx="12"/>
          </p:nvPr>
        </p:nvSpPr>
        <p:spPr/>
        <p:txBody>
          <a:bodyPr/>
          <a:lstStyle/>
          <a:p>
            <a:fld id="{7417B233-248A-497F-9D94-AD61A4397892}" type="slidenum">
              <a:rPr lang="en-US" smtClean="0"/>
              <a:t>45</a:t>
            </a:fld>
            <a:endParaRPr lang="en-US"/>
          </a:p>
        </p:txBody>
      </p:sp>
    </p:spTree>
    <p:extLst>
      <p:ext uri="{BB962C8B-B14F-4D97-AF65-F5344CB8AC3E}">
        <p14:creationId xmlns:p14="http://schemas.microsoft.com/office/powerpoint/2010/main" val="858192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3ACC95-29B6-B8F7-033B-D7118D1D782D}"/>
              </a:ext>
            </a:extLst>
          </p:cNvPr>
          <p:cNvSpPr>
            <a:spLocks noGrp="1"/>
          </p:cNvSpPr>
          <p:nvPr>
            <p:ph type="title"/>
          </p:nvPr>
        </p:nvSpPr>
        <p:spPr>
          <a:xfrm>
            <a:off x="635000" y="640823"/>
            <a:ext cx="3418659" cy="5583148"/>
          </a:xfrm>
        </p:spPr>
        <p:txBody>
          <a:bodyPr anchor="ctr">
            <a:normAutofit/>
          </a:bodyPr>
          <a:lstStyle/>
          <a:p>
            <a:r>
              <a:rPr lang="en-US" sz="4600" dirty="0"/>
              <a:t>Challenges for leaders implementing AI-driven employment processes</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9CA224D-EB56-F4C2-CD65-D7240CFB3AF4}"/>
              </a:ext>
            </a:extLst>
          </p:cNvPr>
          <p:cNvGraphicFramePr>
            <a:graphicFrameLocks noGrp="1"/>
          </p:cNvGraphicFramePr>
          <p:nvPr>
            <p:ph idx="1"/>
            <p:extLst>
              <p:ext uri="{D42A27DB-BD31-4B8C-83A1-F6EECF244321}">
                <p14:modId xmlns:p14="http://schemas.microsoft.com/office/powerpoint/2010/main" val="4062133145"/>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52E826C5-F3B0-DC77-F600-1D0E656165D3}"/>
              </a:ext>
            </a:extLst>
          </p:cNvPr>
          <p:cNvSpPr>
            <a:spLocks noGrp="1"/>
          </p:cNvSpPr>
          <p:nvPr>
            <p:ph type="sldNum" sz="quarter" idx="12"/>
          </p:nvPr>
        </p:nvSpPr>
        <p:spPr/>
        <p:txBody>
          <a:bodyPr/>
          <a:lstStyle/>
          <a:p>
            <a:fld id="{7417B233-248A-497F-9D94-AD61A4397892}" type="slidenum">
              <a:rPr lang="en-US" smtClean="0"/>
              <a:t>46</a:t>
            </a:fld>
            <a:endParaRPr lang="en-US"/>
          </a:p>
        </p:txBody>
      </p:sp>
    </p:spTree>
    <p:extLst>
      <p:ext uri="{BB962C8B-B14F-4D97-AF65-F5344CB8AC3E}">
        <p14:creationId xmlns:p14="http://schemas.microsoft.com/office/powerpoint/2010/main" val="3606635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C2FDFB-A7A8-0F3E-E1A8-9E87143D2AC3}"/>
              </a:ext>
            </a:extLst>
          </p:cNvPr>
          <p:cNvSpPr>
            <a:spLocks noGrp="1"/>
          </p:cNvSpPr>
          <p:nvPr>
            <p:ph type="title"/>
          </p:nvPr>
        </p:nvSpPr>
        <p:spPr>
          <a:xfrm>
            <a:off x="841248" y="256032"/>
            <a:ext cx="10506456" cy="1014984"/>
          </a:xfrm>
        </p:spPr>
        <p:txBody>
          <a:bodyPr anchor="b">
            <a:normAutofit/>
          </a:bodyPr>
          <a:lstStyle/>
          <a:p>
            <a:r>
              <a:rPr lang="en-US" sz="4100" dirty="0"/>
              <a:t>Strategic Objectives drive AI‑Enabled Transitions</a:t>
            </a: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Rectangle 1">
            <a:extLst>
              <a:ext uri="{FF2B5EF4-FFF2-40B4-BE49-F238E27FC236}">
                <a16:creationId xmlns:a16="http://schemas.microsoft.com/office/drawing/2014/main" id="{4B408231-B09D-6A67-7094-CE44FB35DB7F}"/>
              </a:ext>
            </a:extLst>
          </p:cNvPr>
          <p:cNvGraphicFramePr>
            <a:graphicFrameLocks noGrp="1"/>
          </p:cNvGraphicFramePr>
          <p:nvPr>
            <p:ph idx="1"/>
            <p:extLst>
              <p:ext uri="{D42A27DB-BD31-4B8C-83A1-F6EECF244321}">
                <p14:modId xmlns:p14="http://schemas.microsoft.com/office/powerpoint/2010/main" val="1206906412"/>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D3B93AFA-06F0-FEFF-B389-BD4E8772EA29}"/>
              </a:ext>
            </a:extLst>
          </p:cNvPr>
          <p:cNvSpPr>
            <a:spLocks noGrp="1"/>
          </p:cNvSpPr>
          <p:nvPr>
            <p:ph type="sldNum" sz="quarter" idx="12"/>
          </p:nvPr>
        </p:nvSpPr>
        <p:spPr/>
        <p:txBody>
          <a:bodyPr/>
          <a:lstStyle/>
          <a:p>
            <a:fld id="{7417B233-248A-497F-9D94-AD61A4397892}" type="slidenum">
              <a:rPr lang="en-US" smtClean="0"/>
              <a:t>5</a:t>
            </a:fld>
            <a:endParaRPr lang="en-US"/>
          </a:p>
        </p:txBody>
      </p:sp>
    </p:spTree>
    <p:extLst>
      <p:ext uri="{BB962C8B-B14F-4D97-AF65-F5344CB8AC3E}">
        <p14:creationId xmlns:p14="http://schemas.microsoft.com/office/powerpoint/2010/main" val="1894597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34F3B7-85FF-3D98-2BD4-3382476CCD65}"/>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What AI Changes in Employee Transitions</a:t>
            </a:r>
          </a:p>
        </p:txBody>
      </p:sp>
      <p:sp>
        <p:nvSpPr>
          <p:cNvPr id="4" name="Rectangle 1">
            <a:extLst>
              <a:ext uri="{FF2B5EF4-FFF2-40B4-BE49-F238E27FC236}">
                <a16:creationId xmlns:a16="http://schemas.microsoft.com/office/drawing/2014/main" id="{CF556B48-1B8F-1CFF-492E-A8C8ACDB03B5}"/>
              </a:ext>
            </a:extLst>
          </p:cNvPr>
          <p:cNvSpPr>
            <a:spLocks noGrp="1" noChangeArrowheads="1"/>
          </p:cNvSpPr>
          <p:nvPr>
            <p:ph idx="1"/>
          </p:nvPr>
        </p:nvSpPr>
        <p:spPr bwMode="auto">
          <a:xfrm>
            <a:off x="4810259" y="340660"/>
            <a:ext cx="6555347" cy="616771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lnSpcReduction="10000"/>
          </a:bodyPr>
          <a:lstStyle/>
          <a:p>
            <a:pPr marL="0" lvl="0" indent="0" eaLnBrk="0" fontAlgn="base" hangingPunct="0">
              <a:spcBef>
                <a:spcPct val="0"/>
              </a:spcBef>
              <a:spcAft>
                <a:spcPts val="600"/>
              </a:spcAft>
              <a:buFontTx/>
              <a:buChar char="•"/>
            </a:pPr>
            <a:r>
              <a:rPr kumimoji="0" lang="en-US" altLang="en-US" sz="1600" b="1" i="0" u="none" strike="noStrike" cap="none" normalizeH="0" baseline="0" dirty="0">
                <a:ln>
                  <a:noFill/>
                </a:ln>
                <a:effectLst/>
                <a:latin typeface="Arial" panose="020B0604020202020204" pitchFamily="34" charset="0"/>
              </a:rPr>
              <a:t>Impact on Management</a:t>
            </a:r>
            <a:r>
              <a:rPr kumimoji="0" lang="en-US" altLang="en-US" sz="1600" b="0" i="0" u="none" strike="noStrike" cap="none" normalizeH="0" baseline="0" dirty="0">
                <a:ln>
                  <a:noFill/>
                </a:ln>
                <a:effectLst/>
                <a:latin typeface="Arial" panose="020B0604020202020204" pitchFamily="34" charset="0"/>
              </a:rPr>
              <a:t> — Performance management, hiring management, transition management</a:t>
            </a:r>
          </a:p>
          <a:p>
            <a:pPr marL="0" lvl="0" indent="0" eaLnBrk="0" fontAlgn="base" hangingPunct="0">
              <a:spcBef>
                <a:spcPct val="0"/>
              </a:spcBef>
              <a:spcAft>
                <a:spcPts val="600"/>
              </a:spcAft>
              <a:buFontTx/>
              <a:buChar char="•"/>
            </a:pPr>
            <a:endParaRPr kumimoji="0" lang="en-US" altLang="en-US" sz="1600" b="1"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600" b="1" i="0" u="none" strike="noStrike" cap="none" normalizeH="0" baseline="0" dirty="0">
                <a:ln>
                  <a:noFill/>
                </a:ln>
                <a:effectLst/>
                <a:latin typeface="Arial" panose="020B0604020202020204" pitchFamily="34" charset="0"/>
              </a:rPr>
              <a:t>Impact on Processes</a:t>
            </a:r>
            <a:r>
              <a:rPr kumimoji="0" lang="en-US" altLang="en-US" sz="1600" b="0" i="0" u="none" strike="noStrike" cap="none" normalizeH="0" baseline="0" dirty="0">
                <a:ln>
                  <a:noFill/>
                </a:ln>
                <a:effectLst/>
                <a:latin typeface="Arial" panose="020B0604020202020204" pitchFamily="34" charset="0"/>
              </a:rPr>
              <a:t> — Recruiting, onboarding, performance management, offboarding</a:t>
            </a:r>
          </a:p>
          <a:p>
            <a:pPr marL="0" marR="0" lvl="0" indent="0" defTabSz="914400" rtl="0" eaLnBrk="0" fontAlgn="base" latinLnBrk="0" hangingPunct="0">
              <a:spcBef>
                <a:spcPct val="0"/>
              </a:spcBef>
              <a:spcAft>
                <a:spcPts val="600"/>
              </a:spcAft>
              <a:buClrTx/>
              <a:buSzTx/>
              <a:buFontTx/>
              <a:buChar char="•"/>
              <a:tabLst/>
            </a:pPr>
            <a:endParaRPr kumimoji="0" lang="en-US" altLang="en-US" sz="16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600" b="1" i="0" u="none" strike="noStrike" cap="none" normalizeH="0" baseline="0" dirty="0">
                <a:ln>
                  <a:noFill/>
                </a:ln>
                <a:effectLst/>
                <a:latin typeface="Arial" panose="020B0604020202020204" pitchFamily="34" charset="0"/>
              </a:rPr>
              <a:t>Impact on Employee Experience</a:t>
            </a:r>
            <a:r>
              <a:rPr kumimoji="0" lang="en-US" altLang="en-US" sz="1600" b="0" i="0" u="none" strike="noStrike" cap="none" normalizeH="0" baseline="0" dirty="0">
                <a:ln>
                  <a:noFill/>
                </a:ln>
                <a:effectLst/>
                <a:latin typeface="Arial" panose="020B0604020202020204" pitchFamily="34" charset="0"/>
              </a:rPr>
              <a:t> — Personalization, training, </a:t>
            </a:r>
            <a:r>
              <a:rPr lang="en-US" altLang="en-US" sz="1600" dirty="0">
                <a:latin typeface="Arial" panose="020B0604020202020204" pitchFamily="34" charset="0"/>
              </a:rPr>
              <a:t>performance</a:t>
            </a:r>
            <a:r>
              <a:rPr kumimoji="0" lang="en-US" altLang="en-US" sz="1600" b="0" i="0" u="none" strike="noStrike" cap="none" normalizeH="0" baseline="0" dirty="0">
                <a:ln>
                  <a:noFill/>
                </a:ln>
                <a:effectLst/>
                <a:latin typeface="Arial" panose="020B0604020202020204" pitchFamily="34" charset="0"/>
              </a:rPr>
              <a:t> analysis </a:t>
            </a:r>
          </a:p>
          <a:p>
            <a:pPr marL="0" marR="0" lvl="0" indent="0" defTabSz="914400" rtl="0" eaLnBrk="0" fontAlgn="base" latinLnBrk="0" hangingPunct="0">
              <a:spcBef>
                <a:spcPct val="0"/>
              </a:spcBef>
              <a:spcAft>
                <a:spcPts val="600"/>
              </a:spcAft>
              <a:buClrTx/>
              <a:buSzTx/>
              <a:buFontTx/>
              <a:buChar char="•"/>
              <a:tabLst/>
            </a:pPr>
            <a:endParaRPr kumimoji="0" lang="en-US" altLang="en-US" sz="16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lang="en-US" altLang="en-US" sz="1600" dirty="0">
                <a:latin typeface="Arial" panose="020B0604020202020204" pitchFamily="34" charset="0"/>
              </a:rPr>
              <a:t>All of these tasks can be </a:t>
            </a:r>
            <a:r>
              <a:rPr kumimoji="0" lang="en-US" altLang="en-US" sz="1600" b="0" i="0" u="none" strike="noStrike" cap="none" normalizeH="0" baseline="0" dirty="0">
                <a:ln>
                  <a:noFill/>
                </a:ln>
                <a:effectLst/>
                <a:latin typeface="Arial" panose="020B0604020202020204" pitchFamily="34" charset="0"/>
              </a:rPr>
              <a:t>supported by AI-driven </a:t>
            </a:r>
            <a:r>
              <a:rPr lang="en-US" altLang="en-US" sz="1600" dirty="0">
                <a:latin typeface="Arial" panose="020B0604020202020204" pitchFamily="34" charset="0"/>
              </a:rPr>
              <a:t>transition</a:t>
            </a:r>
            <a:r>
              <a:rPr kumimoji="0" lang="en-US" altLang="en-US" sz="1600" b="0" i="0" u="none" strike="noStrike" cap="none" normalizeH="0" baseline="0" dirty="0">
                <a:ln>
                  <a:noFill/>
                </a:ln>
                <a:effectLst/>
                <a:latin typeface="Arial" panose="020B0604020202020204" pitchFamily="34" charset="0"/>
              </a:rPr>
              <a:t> management tools.</a:t>
            </a:r>
          </a:p>
          <a:p>
            <a:pPr marL="0" marR="0" lvl="0" indent="0" defTabSz="914400" rtl="0" eaLnBrk="0" fontAlgn="base" latinLnBrk="0" hangingPunct="0">
              <a:spcBef>
                <a:spcPct val="0"/>
              </a:spcBef>
              <a:spcAft>
                <a:spcPts val="600"/>
              </a:spcAft>
              <a:buClrTx/>
              <a:buSzTx/>
              <a:buFontTx/>
              <a:buChar char="•"/>
              <a:tabLst/>
            </a:pPr>
            <a:endParaRPr kumimoji="0" lang="en-US" altLang="en-US" sz="16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lang="en-US" altLang="en-US" sz="1600" b="1" dirty="0">
                <a:latin typeface="Arial" panose="020B0604020202020204" pitchFamily="34" charset="0"/>
              </a:rPr>
              <a:t>AI can identify exactly which tasks employees perform and the information needed for such performance as well as more efficient means to accomplish the tasks.</a:t>
            </a:r>
          </a:p>
          <a:p>
            <a:pPr marL="0" marR="0" lvl="0" indent="0" defTabSz="914400" rtl="0" eaLnBrk="0" fontAlgn="base" latinLnBrk="0" hangingPunct="0">
              <a:spcBef>
                <a:spcPct val="0"/>
              </a:spcBef>
              <a:spcAft>
                <a:spcPts val="600"/>
              </a:spcAft>
              <a:buClrTx/>
              <a:buSzTx/>
              <a:buNone/>
              <a:tabLst/>
            </a:pPr>
            <a:endParaRPr lang="en-US" altLang="en-US" sz="1600" dirty="0">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lang="en-US" altLang="en-US" sz="1600" dirty="0">
                <a:latin typeface="Arial" panose="020B0604020202020204" pitchFamily="34" charset="0"/>
              </a:rPr>
              <a:t>AI systems can analyze vast amounts of performance data to provide a comprehensive view of (1) the specific contributions of employees, e.g., quantitative metrics and qualitative assessments, and (2) uses and limitations of company processes. </a:t>
            </a:r>
          </a:p>
          <a:p>
            <a:pPr marL="0" lvl="0" indent="0" eaLnBrk="0" fontAlgn="base" hangingPunct="0">
              <a:spcBef>
                <a:spcPct val="0"/>
              </a:spcBef>
              <a:spcAft>
                <a:spcPts val="600"/>
              </a:spcAft>
              <a:buFontTx/>
              <a:buChar char="•"/>
            </a:pPr>
            <a:endParaRPr lang="en-US" altLang="en-US" sz="1600" dirty="0">
              <a:latin typeface="Arial" panose="020B0604020202020204" pitchFamily="34" charset="0"/>
            </a:endParaRPr>
          </a:p>
          <a:p>
            <a:pPr marL="0" lvl="0" indent="0" eaLnBrk="0" fontAlgn="base" hangingPunct="0">
              <a:spcBef>
                <a:spcPct val="0"/>
              </a:spcBef>
              <a:spcAft>
                <a:spcPts val="600"/>
              </a:spcAft>
              <a:buFontTx/>
              <a:buChar char="•"/>
            </a:pPr>
            <a:r>
              <a:rPr lang="en-US" altLang="en-US" sz="1600" dirty="0">
                <a:latin typeface="Arial" panose="020B0604020202020204" pitchFamily="34" charset="0"/>
              </a:rPr>
              <a:t>AI can perform analysis of job performance of existing employees to determine what skill development is needed and whether employees possess the necessary skills for higher-level roles.</a:t>
            </a:r>
          </a:p>
          <a:p>
            <a:pPr marL="0" marR="0" lvl="0" indent="0" defTabSz="914400" rtl="0" eaLnBrk="0" fontAlgn="base" latinLnBrk="0" hangingPunct="0">
              <a:spcBef>
                <a:spcPct val="0"/>
              </a:spcBef>
              <a:spcAft>
                <a:spcPts val="600"/>
              </a:spcAft>
              <a:buClrTx/>
              <a:buSzTx/>
              <a:buNone/>
              <a:tabLst/>
            </a:pPr>
            <a:endParaRPr lang="en-US" altLang="en-US" sz="1300" dirty="0">
              <a:latin typeface="Arial" panose="020B0604020202020204" pitchFamily="34" charset="0"/>
            </a:endParaRPr>
          </a:p>
        </p:txBody>
      </p:sp>
      <p:sp>
        <p:nvSpPr>
          <p:cNvPr id="3" name="Slide Number Placeholder 2">
            <a:extLst>
              <a:ext uri="{FF2B5EF4-FFF2-40B4-BE49-F238E27FC236}">
                <a16:creationId xmlns:a16="http://schemas.microsoft.com/office/drawing/2014/main" id="{8F609FCD-1658-48CD-D4F1-0C1394C223CD}"/>
              </a:ext>
            </a:extLst>
          </p:cNvPr>
          <p:cNvSpPr>
            <a:spLocks noGrp="1"/>
          </p:cNvSpPr>
          <p:nvPr>
            <p:ph type="sldNum" sz="quarter" idx="12"/>
          </p:nvPr>
        </p:nvSpPr>
        <p:spPr/>
        <p:txBody>
          <a:bodyPr/>
          <a:lstStyle/>
          <a:p>
            <a:fld id="{7417B233-248A-497F-9D94-AD61A4397892}" type="slidenum">
              <a:rPr lang="en-US" smtClean="0"/>
              <a:t>6</a:t>
            </a:fld>
            <a:endParaRPr lang="en-US"/>
          </a:p>
        </p:txBody>
      </p:sp>
    </p:spTree>
    <p:extLst>
      <p:ext uri="{BB962C8B-B14F-4D97-AF65-F5344CB8AC3E}">
        <p14:creationId xmlns:p14="http://schemas.microsoft.com/office/powerpoint/2010/main" val="3589036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56FBE0-E12A-F23E-7AF3-F6E574C7D442}"/>
              </a:ext>
            </a:extLst>
          </p:cNvPr>
          <p:cNvSpPr>
            <a:spLocks noGrp="1"/>
          </p:cNvSpPr>
          <p:nvPr>
            <p:ph type="title"/>
          </p:nvPr>
        </p:nvSpPr>
        <p:spPr>
          <a:xfrm>
            <a:off x="645065" y="1463040"/>
            <a:ext cx="3796306" cy="2690949"/>
          </a:xfrm>
        </p:spPr>
        <p:txBody>
          <a:bodyPr anchor="t">
            <a:normAutofit/>
          </a:bodyPr>
          <a:lstStyle/>
          <a:p>
            <a:r>
              <a:rPr lang="en-US" dirty="0"/>
              <a:t>Key Ways AI Can Support Employees in Transition</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7EFCD98-2AD2-BDAD-C666-0C98CCA20B57}"/>
              </a:ext>
            </a:extLst>
          </p:cNvPr>
          <p:cNvSpPr>
            <a:spLocks noGrp="1"/>
          </p:cNvSpPr>
          <p:nvPr>
            <p:ph idx="1"/>
          </p:nvPr>
        </p:nvSpPr>
        <p:spPr>
          <a:xfrm>
            <a:off x="5656218" y="354959"/>
            <a:ext cx="5542387" cy="5408527"/>
          </a:xfrm>
        </p:spPr>
        <p:txBody>
          <a:bodyPr anchor="t">
            <a:normAutofit/>
          </a:bodyPr>
          <a:lstStyle/>
          <a:p>
            <a:r>
              <a:rPr lang="en-US" sz="1400" b="1" dirty="0"/>
              <a:t>1. Predictive Insights — spotting issues before they escalate</a:t>
            </a:r>
          </a:p>
          <a:p>
            <a:r>
              <a:rPr lang="en-US" sz="1400" dirty="0">
                <a:effectLst/>
              </a:rPr>
              <a:t>AI analyzes feedback, usage patterns, </a:t>
            </a:r>
            <a:r>
              <a:rPr lang="en-US" sz="1400" dirty="0"/>
              <a:t>etc.</a:t>
            </a:r>
            <a:r>
              <a:rPr lang="en-US" sz="1400" dirty="0">
                <a:effectLst/>
              </a:rPr>
              <a:t> to identify where employees may struggle. Leaders can intervene early with targeted support.</a:t>
            </a:r>
            <a:endParaRPr lang="en-US" sz="1400" dirty="0"/>
          </a:p>
          <a:p>
            <a:r>
              <a:rPr lang="en-US" sz="1400" b="1" dirty="0"/>
              <a:t>2. Personalized Training — tailored learning paths</a:t>
            </a:r>
          </a:p>
          <a:p>
            <a:r>
              <a:rPr lang="en-US" sz="1400" dirty="0">
                <a:effectLst/>
              </a:rPr>
              <a:t>AI adapts training content to each employee’s role, skill level, and pace, improving confidence and reducing overwhelm.</a:t>
            </a:r>
            <a:endParaRPr lang="en-US" sz="1400" dirty="0"/>
          </a:p>
          <a:p>
            <a:r>
              <a:rPr lang="en-US" sz="1400" b="1" dirty="0"/>
              <a:t>3. Automated Support — chatbots &amp; virtual assistants</a:t>
            </a:r>
          </a:p>
          <a:p>
            <a:r>
              <a:rPr lang="en-US" sz="1400" dirty="0">
                <a:effectLst/>
              </a:rPr>
              <a:t>AI chatbots answer questions instantly, schedule training, send reminders, and guide employees through new processes.</a:t>
            </a:r>
            <a:endParaRPr lang="en-US" sz="1400" dirty="0"/>
          </a:p>
          <a:p>
            <a:r>
              <a:rPr lang="en-US" sz="1400" b="1" dirty="0"/>
              <a:t>4. Enhanced Communication — clearer, targeted messaging</a:t>
            </a:r>
          </a:p>
          <a:p>
            <a:r>
              <a:rPr lang="en-US" sz="1400" dirty="0">
                <a:effectLst/>
              </a:rPr>
              <a:t>AI helps craft messages that resonate with different employee groups and ensures consistent communication during change.</a:t>
            </a:r>
            <a:endParaRPr lang="en-US" sz="1400" dirty="0"/>
          </a:p>
          <a:p>
            <a:r>
              <a:rPr lang="en-US" sz="1400" b="1" dirty="0"/>
              <a:t>5. Workflow Automation — reducing administrative burden</a:t>
            </a:r>
          </a:p>
          <a:p>
            <a:r>
              <a:rPr lang="en-US" sz="1400" dirty="0">
                <a:effectLst/>
              </a:rPr>
              <a:t>By automating repetitive tasks, AI frees employees to focus on meaningful work, reducing stress during transitions.</a:t>
            </a:r>
            <a:endParaRPr lang="en-US" sz="1400" dirty="0"/>
          </a:p>
          <a:p>
            <a:r>
              <a:rPr lang="en-US" sz="1400" b="1" dirty="0"/>
              <a:t>6. Role Clarity &amp; Guidance — reducing ambiguity</a:t>
            </a:r>
          </a:p>
          <a:p>
            <a:r>
              <a:rPr lang="en-US" sz="1400" dirty="0">
                <a:effectLst/>
              </a:rPr>
              <a:t>AI systems can map new workflows, clarify responsibilities, and guide employees through new expectations.</a:t>
            </a:r>
            <a:endParaRPr lang="en-US" sz="1400" dirty="0"/>
          </a:p>
          <a:p>
            <a:endParaRPr lang="en-US" sz="1000" dirty="0"/>
          </a:p>
        </p:txBody>
      </p:sp>
      <p:sp>
        <p:nvSpPr>
          <p:cNvPr id="4" name="Slide Number Placeholder 3">
            <a:extLst>
              <a:ext uri="{FF2B5EF4-FFF2-40B4-BE49-F238E27FC236}">
                <a16:creationId xmlns:a16="http://schemas.microsoft.com/office/drawing/2014/main" id="{44E752CC-5327-AEA7-4738-966EB8BD162A}"/>
              </a:ext>
            </a:extLst>
          </p:cNvPr>
          <p:cNvSpPr>
            <a:spLocks noGrp="1"/>
          </p:cNvSpPr>
          <p:nvPr>
            <p:ph type="sldNum" sz="quarter" idx="12"/>
          </p:nvPr>
        </p:nvSpPr>
        <p:spPr/>
        <p:txBody>
          <a:bodyPr/>
          <a:lstStyle/>
          <a:p>
            <a:fld id="{7417B233-248A-497F-9D94-AD61A4397892}" type="slidenum">
              <a:rPr lang="en-US" smtClean="0"/>
              <a:t>7</a:t>
            </a:fld>
            <a:endParaRPr lang="en-US"/>
          </a:p>
        </p:txBody>
      </p:sp>
    </p:spTree>
    <p:extLst>
      <p:ext uri="{BB962C8B-B14F-4D97-AF65-F5344CB8AC3E}">
        <p14:creationId xmlns:p14="http://schemas.microsoft.com/office/powerpoint/2010/main" val="332092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13A6B0-CBE4-515F-9DA9-7A6401AFA4D5}"/>
              </a:ext>
            </a:extLst>
          </p:cNvPr>
          <p:cNvSpPr>
            <a:spLocks noGrp="1"/>
          </p:cNvSpPr>
          <p:nvPr>
            <p:ph type="title"/>
          </p:nvPr>
        </p:nvSpPr>
        <p:spPr>
          <a:xfrm>
            <a:off x="804672" y="802955"/>
            <a:ext cx="4977976" cy="1454051"/>
          </a:xfrm>
        </p:spPr>
        <p:txBody>
          <a:bodyPr>
            <a:normAutofit/>
          </a:bodyPr>
          <a:lstStyle/>
          <a:p>
            <a:r>
              <a:rPr lang="en-US" sz="3600" dirty="0">
                <a:solidFill>
                  <a:schemeClr val="tx2"/>
                </a:solidFill>
              </a:rPr>
              <a:t>Examples of General AI Transition Applications</a:t>
            </a:r>
          </a:p>
        </p:txBody>
      </p:sp>
      <p:sp>
        <p:nvSpPr>
          <p:cNvPr id="3" name="Content Placeholder 2">
            <a:extLst>
              <a:ext uri="{FF2B5EF4-FFF2-40B4-BE49-F238E27FC236}">
                <a16:creationId xmlns:a16="http://schemas.microsoft.com/office/drawing/2014/main" id="{2FFE9FED-9213-9EFC-F3F6-256794B88C8E}"/>
              </a:ext>
            </a:extLst>
          </p:cNvPr>
          <p:cNvSpPr>
            <a:spLocks noGrp="1"/>
          </p:cNvSpPr>
          <p:nvPr>
            <p:ph idx="1"/>
          </p:nvPr>
        </p:nvSpPr>
        <p:spPr>
          <a:xfrm>
            <a:off x="804672" y="2421682"/>
            <a:ext cx="4977578" cy="3639289"/>
          </a:xfrm>
        </p:spPr>
        <p:txBody>
          <a:bodyPr anchor="ctr">
            <a:normAutofit/>
          </a:bodyPr>
          <a:lstStyle/>
          <a:p>
            <a:r>
              <a:rPr lang="en-US" sz="1800" dirty="0" err="1">
                <a:solidFill>
                  <a:schemeClr val="tx2"/>
                </a:solidFill>
              </a:rPr>
              <a:t>Enboarder</a:t>
            </a:r>
            <a:r>
              <a:rPr lang="en-US" sz="1800" dirty="0">
                <a:solidFill>
                  <a:schemeClr val="tx2"/>
                </a:solidFill>
              </a:rPr>
              <a:t> – AI-Powered Onboarding From Preboarding to Performance</a:t>
            </a:r>
          </a:p>
          <a:p>
            <a:r>
              <a:rPr lang="en-US" sz="1800" dirty="0">
                <a:solidFill>
                  <a:schemeClr val="tx2"/>
                </a:solidFill>
              </a:rPr>
              <a:t>When – Workforce Transitions Platform</a:t>
            </a:r>
          </a:p>
          <a:p>
            <a:r>
              <a:rPr lang="en-US" sz="1800" dirty="0" err="1">
                <a:solidFill>
                  <a:schemeClr val="tx2"/>
                </a:solidFill>
              </a:rPr>
              <a:t>Talview</a:t>
            </a:r>
            <a:r>
              <a:rPr lang="en-US" sz="1800" dirty="0">
                <a:solidFill>
                  <a:schemeClr val="tx2"/>
                </a:solidFill>
              </a:rPr>
              <a:t> – AI-Powered Outplacement for Workforce Transitions</a:t>
            </a:r>
          </a:p>
          <a:p>
            <a:r>
              <a:rPr lang="en-US" sz="1800" dirty="0" err="1">
                <a:solidFill>
                  <a:schemeClr val="tx2"/>
                </a:solidFill>
              </a:rPr>
              <a:t>Freshworks</a:t>
            </a:r>
            <a:r>
              <a:rPr lang="en-US" sz="1800" dirty="0">
                <a:solidFill>
                  <a:schemeClr val="tx2"/>
                </a:solidFill>
              </a:rPr>
              <a:t> – Streamline Employee Transitions with AI</a:t>
            </a:r>
          </a:p>
          <a:p>
            <a:pPr marL="0" indent="0">
              <a:buNone/>
            </a:pPr>
            <a:r>
              <a:rPr lang="en-US" sz="1800" dirty="0">
                <a:solidFill>
                  <a:schemeClr val="tx2"/>
                </a:solidFill>
              </a:rPr>
              <a:t>These are merely examples of employee transition apps.  This is not an exhaustive list.  </a:t>
            </a:r>
          </a:p>
          <a:p>
            <a:endParaRPr lang="en-US" sz="1800" dirty="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Upward trend">
            <a:extLst>
              <a:ext uri="{FF2B5EF4-FFF2-40B4-BE49-F238E27FC236}">
                <a16:creationId xmlns:a16="http://schemas.microsoft.com/office/drawing/2014/main" id="{D25200C5-029D-7FD3-8F2A-95F5E5CAED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21726" y="1629089"/>
            <a:ext cx="3620021" cy="3620021"/>
          </a:xfrm>
          <a:prstGeom prst="rect">
            <a:avLst/>
          </a:prstGeom>
        </p:spPr>
      </p:pic>
      <p:sp>
        <p:nvSpPr>
          <p:cNvPr id="4" name="Slide Number Placeholder 3">
            <a:extLst>
              <a:ext uri="{FF2B5EF4-FFF2-40B4-BE49-F238E27FC236}">
                <a16:creationId xmlns:a16="http://schemas.microsoft.com/office/drawing/2014/main" id="{E29BAE71-9F51-9CE7-206C-6ED6BCBC7B39}"/>
              </a:ext>
            </a:extLst>
          </p:cNvPr>
          <p:cNvSpPr>
            <a:spLocks noGrp="1"/>
          </p:cNvSpPr>
          <p:nvPr>
            <p:ph type="sldNum" sz="quarter" idx="12"/>
          </p:nvPr>
        </p:nvSpPr>
        <p:spPr/>
        <p:txBody>
          <a:bodyPr/>
          <a:lstStyle/>
          <a:p>
            <a:fld id="{7417B233-248A-497F-9D94-AD61A4397892}" type="slidenum">
              <a:rPr lang="en-US" smtClean="0"/>
              <a:t>8</a:t>
            </a:fld>
            <a:endParaRPr lang="en-US"/>
          </a:p>
        </p:txBody>
      </p:sp>
    </p:spTree>
    <p:extLst>
      <p:ext uri="{BB962C8B-B14F-4D97-AF65-F5344CB8AC3E}">
        <p14:creationId xmlns:p14="http://schemas.microsoft.com/office/powerpoint/2010/main" val="2805634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CB24D-23F9-E592-E69E-9ACDBCDDF3E6}"/>
              </a:ext>
            </a:extLst>
          </p:cNvPr>
          <p:cNvSpPr>
            <a:spLocks noGrp="1"/>
          </p:cNvSpPr>
          <p:nvPr>
            <p:ph type="title"/>
          </p:nvPr>
        </p:nvSpPr>
        <p:spPr>
          <a:xfrm>
            <a:off x="838200" y="365125"/>
            <a:ext cx="10515600" cy="1131981"/>
          </a:xfrm>
        </p:spPr>
        <p:txBody>
          <a:bodyPr>
            <a:normAutofit fontScale="90000"/>
          </a:bodyPr>
          <a:lstStyle/>
          <a:p>
            <a:pPr algn="ctr"/>
            <a:r>
              <a:rPr lang="en-US" dirty="0"/>
              <a:t>How AI Can Help Employees</a:t>
            </a:r>
            <a:br>
              <a:rPr lang="en-US" dirty="0"/>
            </a:br>
            <a:r>
              <a:rPr lang="en-US" dirty="0"/>
              <a:t>in Transition Stages</a:t>
            </a:r>
          </a:p>
        </p:txBody>
      </p:sp>
      <p:graphicFrame>
        <p:nvGraphicFramePr>
          <p:cNvPr id="4" name="Content Placeholder 3">
            <a:extLst>
              <a:ext uri="{FF2B5EF4-FFF2-40B4-BE49-F238E27FC236}">
                <a16:creationId xmlns:a16="http://schemas.microsoft.com/office/drawing/2014/main" id="{4727D2F4-FD5D-7978-0F9B-F3783A326406}"/>
              </a:ext>
            </a:extLst>
          </p:cNvPr>
          <p:cNvGraphicFramePr>
            <a:graphicFrameLocks noGrp="1"/>
          </p:cNvGraphicFramePr>
          <p:nvPr>
            <p:ph idx="1"/>
            <p:extLst>
              <p:ext uri="{D42A27DB-BD31-4B8C-83A1-F6EECF244321}">
                <p14:modId xmlns:p14="http://schemas.microsoft.com/office/powerpoint/2010/main" val="2537769052"/>
              </p:ext>
            </p:extLst>
          </p:nvPr>
        </p:nvGraphicFramePr>
        <p:xfrm>
          <a:off x="840508" y="1583268"/>
          <a:ext cx="10584874" cy="4901894"/>
        </p:xfrm>
        <a:graphic>
          <a:graphicData uri="http://schemas.openxmlformats.org/drawingml/2006/table">
            <a:tbl>
              <a:tblPr/>
              <a:tblGrid>
                <a:gridCol w="3526544">
                  <a:extLst>
                    <a:ext uri="{9D8B030D-6E8A-4147-A177-3AD203B41FA5}">
                      <a16:colId xmlns:a16="http://schemas.microsoft.com/office/drawing/2014/main" val="482074598"/>
                    </a:ext>
                  </a:extLst>
                </a:gridCol>
                <a:gridCol w="3529165">
                  <a:extLst>
                    <a:ext uri="{9D8B030D-6E8A-4147-A177-3AD203B41FA5}">
                      <a16:colId xmlns:a16="http://schemas.microsoft.com/office/drawing/2014/main" val="2540903730"/>
                    </a:ext>
                  </a:extLst>
                </a:gridCol>
                <a:gridCol w="3529165">
                  <a:extLst>
                    <a:ext uri="{9D8B030D-6E8A-4147-A177-3AD203B41FA5}">
                      <a16:colId xmlns:a16="http://schemas.microsoft.com/office/drawing/2014/main" val="631645876"/>
                    </a:ext>
                  </a:extLst>
                </a:gridCol>
              </a:tblGrid>
              <a:tr h="355512">
                <a:tc>
                  <a:txBody>
                    <a:bodyPr/>
                    <a:lstStyle/>
                    <a:p>
                      <a:pPr>
                        <a:buNone/>
                      </a:pPr>
                      <a:r>
                        <a:rPr lang="en-US" b="1" dirty="0"/>
                        <a:t>Transition Need</a:t>
                      </a:r>
                      <a:endParaRPr lang="en-US" dirty="0"/>
                    </a:p>
                  </a:txBody>
                  <a:tcPr anchor="ctr">
                    <a:lnL>
                      <a:noFill/>
                    </a:lnL>
                    <a:lnR>
                      <a:noFill/>
                    </a:lnR>
                    <a:lnT>
                      <a:noFill/>
                    </a:lnT>
                    <a:lnB>
                      <a:noFill/>
                    </a:lnB>
                    <a:noFill/>
                  </a:tcPr>
                </a:tc>
                <a:tc>
                  <a:txBody>
                    <a:bodyPr/>
                    <a:lstStyle/>
                    <a:p>
                      <a:pPr>
                        <a:buNone/>
                      </a:pPr>
                      <a:r>
                        <a:rPr lang="en-US" b="1"/>
                        <a:t>AI Capability</a:t>
                      </a:r>
                      <a:endParaRPr lang="en-US"/>
                    </a:p>
                  </a:txBody>
                  <a:tcPr anchor="ctr">
                    <a:lnL>
                      <a:noFill/>
                    </a:lnL>
                    <a:lnR>
                      <a:noFill/>
                    </a:lnR>
                    <a:lnT>
                      <a:noFill/>
                    </a:lnT>
                    <a:lnB>
                      <a:noFill/>
                    </a:lnB>
                    <a:noFill/>
                  </a:tcPr>
                </a:tc>
                <a:tc>
                  <a:txBody>
                    <a:bodyPr/>
                    <a:lstStyle/>
                    <a:p>
                      <a:pPr>
                        <a:buNone/>
                      </a:pPr>
                      <a:r>
                        <a:rPr lang="en-US" b="1" dirty="0"/>
                        <a:t>Example Tools</a:t>
                      </a:r>
                      <a:endParaRPr lang="en-US" dirty="0"/>
                    </a:p>
                  </a:txBody>
                  <a:tcPr anchor="ctr">
                    <a:lnL>
                      <a:noFill/>
                    </a:lnL>
                    <a:lnR>
                      <a:noFill/>
                    </a:lnR>
                    <a:lnT>
                      <a:noFill/>
                    </a:lnT>
                    <a:lnB>
                      <a:noFill/>
                    </a:lnB>
                    <a:noFill/>
                  </a:tcPr>
                </a:tc>
                <a:extLst>
                  <a:ext uri="{0D108BD9-81ED-4DB2-BD59-A6C34878D82A}">
                    <a16:rowId xmlns:a16="http://schemas.microsoft.com/office/drawing/2014/main" val="3296087539"/>
                  </a:ext>
                </a:extLst>
              </a:tr>
              <a:tr h="622147">
                <a:tc>
                  <a:txBody>
                    <a:bodyPr/>
                    <a:lstStyle/>
                    <a:p>
                      <a:pPr>
                        <a:buNone/>
                      </a:pPr>
                      <a:r>
                        <a:rPr lang="en-US" b="0" dirty="0"/>
                        <a:t>Understanding changes</a:t>
                      </a:r>
                    </a:p>
                    <a:p>
                      <a:pPr>
                        <a:buNone/>
                      </a:pPr>
                      <a:r>
                        <a:rPr lang="en-US" b="0" dirty="0"/>
                        <a:t>arising from new position</a:t>
                      </a:r>
                    </a:p>
                  </a:txBody>
                  <a:tcPr anchor="ctr">
                    <a:lnL>
                      <a:noFill/>
                    </a:lnL>
                    <a:lnR>
                      <a:noFill/>
                    </a:lnR>
                    <a:lnT>
                      <a:noFill/>
                    </a:lnT>
                    <a:lnB>
                      <a:noFill/>
                    </a:lnB>
                    <a:noFill/>
                  </a:tcPr>
                </a:tc>
                <a:tc>
                  <a:txBody>
                    <a:bodyPr/>
                    <a:lstStyle/>
                    <a:p>
                      <a:pPr>
                        <a:buNone/>
                      </a:pPr>
                      <a:r>
                        <a:rPr lang="en-US" dirty="0"/>
                        <a:t>Personalized communication</a:t>
                      </a:r>
                    </a:p>
                  </a:txBody>
                  <a:tcPr anchor="ctr">
                    <a:lnL>
                      <a:noFill/>
                    </a:lnL>
                    <a:lnR>
                      <a:noFill/>
                    </a:lnR>
                    <a:lnT>
                      <a:noFill/>
                    </a:lnT>
                    <a:lnB>
                      <a:noFill/>
                    </a:lnB>
                    <a:noFill/>
                  </a:tcPr>
                </a:tc>
                <a:tc>
                  <a:txBody>
                    <a:bodyPr/>
                    <a:lstStyle/>
                    <a:p>
                      <a:pPr>
                        <a:buNone/>
                      </a:pPr>
                      <a:r>
                        <a:rPr lang="en-US" dirty="0" err="1">
                          <a:effectLst/>
                        </a:rPr>
                        <a:t>WalkMe</a:t>
                      </a:r>
                      <a:r>
                        <a:rPr lang="en-US" dirty="0">
                          <a:effectLst/>
                        </a:rPr>
                        <a:t>, </a:t>
                      </a:r>
                      <a:r>
                        <a:rPr lang="en-US" dirty="0" err="1">
                          <a:effectLst/>
                        </a:rPr>
                        <a:t>Whatfix</a:t>
                      </a:r>
                      <a:endParaRPr lang="en-US" dirty="0">
                        <a:effectLst/>
                      </a:endParaRPr>
                    </a:p>
                  </a:txBody>
                  <a:tcPr anchor="ctr">
                    <a:lnL>
                      <a:noFill/>
                    </a:lnL>
                    <a:lnR>
                      <a:noFill/>
                    </a:lnR>
                    <a:lnT>
                      <a:noFill/>
                    </a:lnT>
                    <a:lnB>
                      <a:noFill/>
                    </a:lnB>
                    <a:noFill/>
                  </a:tcPr>
                </a:tc>
                <a:extLst>
                  <a:ext uri="{0D108BD9-81ED-4DB2-BD59-A6C34878D82A}">
                    <a16:rowId xmlns:a16="http://schemas.microsoft.com/office/drawing/2014/main" val="201038470"/>
                  </a:ext>
                </a:extLst>
              </a:tr>
              <a:tr h="622147">
                <a:tc>
                  <a:txBody>
                    <a:bodyPr/>
                    <a:lstStyle/>
                    <a:p>
                      <a:pPr>
                        <a:buNone/>
                      </a:pPr>
                      <a:r>
                        <a:rPr lang="en-US" b="0" dirty="0"/>
                        <a:t>Learning new skills</a:t>
                      </a:r>
                    </a:p>
                  </a:txBody>
                  <a:tcPr anchor="ctr">
                    <a:lnL>
                      <a:noFill/>
                    </a:lnL>
                    <a:lnR>
                      <a:noFill/>
                    </a:lnR>
                    <a:lnT>
                      <a:noFill/>
                    </a:lnT>
                    <a:lnB>
                      <a:noFill/>
                    </a:lnB>
                    <a:noFill/>
                  </a:tcPr>
                </a:tc>
                <a:tc>
                  <a:txBody>
                    <a:bodyPr/>
                    <a:lstStyle/>
                    <a:p>
                      <a:pPr>
                        <a:buNone/>
                      </a:pPr>
                      <a:r>
                        <a:rPr lang="en-US" dirty="0"/>
                        <a:t>Adaptive and targeted training modules and programs</a:t>
                      </a:r>
                    </a:p>
                  </a:txBody>
                  <a:tcPr anchor="ctr">
                    <a:lnL>
                      <a:noFill/>
                    </a:lnL>
                    <a:lnR>
                      <a:noFill/>
                    </a:lnR>
                    <a:lnT>
                      <a:noFill/>
                    </a:lnT>
                    <a:lnB>
                      <a:noFill/>
                    </a:lnB>
                    <a:noFill/>
                  </a:tcPr>
                </a:tc>
                <a:tc>
                  <a:txBody>
                    <a:bodyPr/>
                    <a:lstStyle/>
                    <a:p>
                      <a:pPr>
                        <a:buNone/>
                      </a:pPr>
                      <a:r>
                        <a:rPr lang="en-US" dirty="0" err="1"/>
                        <a:t>Userlane</a:t>
                      </a:r>
                      <a:r>
                        <a:rPr lang="en-US" dirty="0"/>
                        <a:t>, </a:t>
                      </a:r>
                      <a:r>
                        <a:rPr lang="en-US" dirty="0" err="1"/>
                        <a:t>Apty</a:t>
                      </a:r>
                      <a:endParaRPr lang="en-US" dirty="0"/>
                    </a:p>
                  </a:txBody>
                  <a:tcPr anchor="ctr">
                    <a:lnL>
                      <a:noFill/>
                    </a:lnL>
                    <a:lnR>
                      <a:noFill/>
                    </a:lnR>
                    <a:lnT>
                      <a:noFill/>
                    </a:lnT>
                    <a:lnB>
                      <a:noFill/>
                    </a:lnB>
                    <a:noFill/>
                  </a:tcPr>
                </a:tc>
                <a:extLst>
                  <a:ext uri="{0D108BD9-81ED-4DB2-BD59-A6C34878D82A}">
                    <a16:rowId xmlns:a16="http://schemas.microsoft.com/office/drawing/2014/main" val="668956281"/>
                  </a:ext>
                </a:extLst>
              </a:tr>
              <a:tr h="622147">
                <a:tc>
                  <a:txBody>
                    <a:bodyPr/>
                    <a:lstStyle/>
                    <a:p>
                      <a:pPr>
                        <a:buNone/>
                      </a:pPr>
                      <a:r>
                        <a:rPr lang="en-US" b="0"/>
                        <a:t>Reducing confusion</a:t>
                      </a:r>
                    </a:p>
                  </a:txBody>
                  <a:tcPr anchor="ctr">
                    <a:lnL>
                      <a:noFill/>
                    </a:lnL>
                    <a:lnR>
                      <a:noFill/>
                    </a:lnR>
                    <a:lnT>
                      <a:noFill/>
                    </a:lnT>
                    <a:lnB>
                      <a:noFill/>
                    </a:lnB>
                    <a:noFill/>
                  </a:tcPr>
                </a:tc>
                <a:tc>
                  <a:txBody>
                    <a:bodyPr/>
                    <a:lstStyle/>
                    <a:p>
                      <a:pPr>
                        <a:buNone/>
                      </a:pPr>
                      <a:r>
                        <a:rPr lang="en-US"/>
                        <a:t>In-app guidance &amp; automation</a:t>
                      </a:r>
                    </a:p>
                  </a:txBody>
                  <a:tcPr anchor="ctr">
                    <a:lnL>
                      <a:noFill/>
                    </a:lnL>
                    <a:lnR>
                      <a:noFill/>
                    </a:lnR>
                    <a:lnT>
                      <a:noFill/>
                    </a:lnT>
                    <a:lnB>
                      <a:noFill/>
                    </a:lnB>
                    <a:noFill/>
                  </a:tcPr>
                </a:tc>
                <a:tc>
                  <a:txBody>
                    <a:bodyPr/>
                    <a:lstStyle/>
                    <a:p>
                      <a:pPr>
                        <a:buNone/>
                      </a:pPr>
                      <a:r>
                        <a:rPr lang="en-US" dirty="0"/>
                        <a:t>Pendo, </a:t>
                      </a:r>
                      <a:r>
                        <a:rPr lang="en-US" dirty="0" err="1"/>
                        <a:t>WalkMe</a:t>
                      </a:r>
                      <a:endParaRPr lang="en-US" dirty="0"/>
                    </a:p>
                  </a:txBody>
                  <a:tcPr anchor="ctr">
                    <a:lnL>
                      <a:noFill/>
                    </a:lnL>
                    <a:lnR>
                      <a:noFill/>
                    </a:lnR>
                    <a:lnT>
                      <a:noFill/>
                    </a:lnT>
                    <a:lnB>
                      <a:noFill/>
                    </a:lnB>
                    <a:noFill/>
                  </a:tcPr>
                </a:tc>
                <a:extLst>
                  <a:ext uri="{0D108BD9-81ED-4DB2-BD59-A6C34878D82A}">
                    <a16:rowId xmlns:a16="http://schemas.microsoft.com/office/drawing/2014/main" val="2458384232"/>
                  </a:ext>
                </a:extLst>
              </a:tr>
              <a:tr h="17979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Productivity</a:t>
                      </a:r>
                    </a:p>
                    <a:p>
                      <a:pPr>
                        <a:buNone/>
                      </a:pPr>
                      <a:endParaRPr lang="en-US" b="0" dirty="0"/>
                    </a:p>
                  </a:txBody>
                  <a:tcPr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Task automation &amp; workflow orchestration </a:t>
                      </a:r>
                    </a:p>
                  </a:txBody>
                  <a:tcPr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Robotic Process Automation platforms for employee onboarding and training,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e.g.,  </a:t>
                      </a:r>
                    </a:p>
                    <a:p>
                      <a:pPr>
                        <a:buNone/>
                      </a:pPr>
                      <a:r>
                        <a:rPr lang="en-US" sz="1800" b="0" u="none" strike="noStrike" kern="1200" dirty="0">
                          <a:solidFill>
                            <a:schemeClr val="tx1"/>
                          </a:solidFill>
                          <a:effectLst/>
                          <a:latin typeface="+mn-lt"/>
                          <a:ea typeface="+mn-ea"/>
                          <a:cs typeface="+mn-cs"/>
                        </a:rPr>
                        <a:t>Creating user accounts, deciding and provisioning access to internal tools</a:t>
                      </a:r>
                      <a:endParaRPr lang="en-US" dirty="0"/>
                    </a:p>
                  </a:txBody>
                  <a:tcPr anchor="ctr">
                    <a:lnL>
                      <a:noFill/>
                    </a:lnL>
                    <a:lnR>
                      <a:noFill/>
                    </a:lnR>
                    <a:lnT>
                      <a:noFill/>
                    </a:lnT>
                    <a:lnB>
                      <a:noFill/>
                    </a:lnB>
                    <a:noFill/>
                  </a:tcPr>
                </a:tc>
                <a:extLst>
                  <a:ext uri="{0D108BD9-81ED-4DB2-BD59-A6C34878D82A}">
                    <a16:rowId xmlns:a16="http://schemas.microsoft.com/office/drawing/2014/main" val="4162571627"/>
                  </a:ext>
                </a:extLst>
              </a:tr>
              <a:tr h="622147">
                <a:tc>
                  <a:txBody>
                    <a:bodyPr/>
                    <a:lstStyle/>
                    <a:p>
                      <a:pPr>
                        <a:buNone/>
                      </a:pPr>
                      <a:endParaRPr lang="en-US" dirty="0"/>
                    </a:p>
                  </a:txBody>
                  <a:tcPr anchor="ctr">
                    <a:lnL>
                      <a:noFill/>
                    </a:lnL>
                    <a:lnR>
                      <a:noFill/>
                    </a:lnR>
                    <a:lnT>
                      <a:noFill/>
                    </a:lnT>
                    <a:lnB>
                      <a:noFill/>
                    </a:lnB>
                    <a:noFill/>
                  </a:tcPr>
                </a:tc>
                <a:tc>
                  <a:txBody>
                    <a:bodyPr/>
                    <a:lstStyle/>
                    <a:p>
                      <a:pPr>
                        <a:buNone/>
                      </a:pPr>
                      <a:endParaRPr lang="en-US" dirty="0"/>
                    </a:p>
                  </a:txBody>
                  <a:tcPr anchor="ctr">
                    <a:lnL>
                      <a:noFill/>
                    </a:lnL>
                    <a:lnR>
                      <a:noFill/>
                    </a:lnR>
                    <a:lnT>
                      <a:noFill/>
                    </a:lnT>
                    <a:lnB>
                      <a:noFill/>
                    </a:lnB>
                    <a:noFill/>
                  </a:tcPr>
                </a:tc>
                <a:tc>
                  <a:txBody>
                    <a:bodyPr/>
                    <a:lstStyle/>
                    <a:p>
                      <a:pPr>
                        <a:buNone/>
                      </a:pPr>
                      <a:endParaRPr lang="en-US" dirty="0">
                        <a:effectLst/>
                      </a:endParaRPr>
                    </a:p>
                  </a:txBody>
                  <a:tcPr anchor="ctr">
                    <a:lnL>
                      <a:noFill/>
                    </a:lnL>
                    <a:lnR>
                      <a:noFill/>
                    </a:lnR>
                    <a:lnT>
                      <a:noFill/>
                    </a:lnT>
                    <a:lnB>
                      <a:noFill/>
                    </a:lnB>
                    <a:noFill/>
                  </a:tcPr>
                </a:tc>
                <a:extLst>
                  <a:ext uri="{0D108BD9-81ED-4DB2-BD59-A6C34878D82A}">
                    <a16:rowId xmlns:a16="http://schemas.microsoft.com/office/drawing/2014/main" val="3924664260"/>
                  </a:ext>
                </a:extLst>
              </a:tr>
            </a:tbl>
          </a:graphicData>
        </a:graphic>
      </p:graphicFrame>
      <p:sp>
        <p:nvSpPr>
          <p:cNvPr id="3" name="Slide Number Placeholder 2">
            <a:extLst>
              <a:ext uri="{FF2B5EF4-FFF2-40B4-BE49-F238E27FC236}">
                <a16:creationId xmlns:a16="http://schemas.microsoft.com/office/drawing/2014/main" id="{F6A02277-FC94-005C-C756-F6208AB373F1}"/>
              </a:ext>
            </a:extLst>
          </p:cNvPr>
          <p:cNvSpPr>
            <a:spLocks noGrp="1"/>
          </p:cNvSpPr>
          <p:nvPr>
            <p:ph type="sldNum" sz="quarter" idx="12"/>
          </p:nvPr>
        </p:nvSpPr>
        <p:spPr/>
        <p:txBody>
          <a:bodyPr/>
          <a:lstStyle/>
          <a:p>
            <a:fld id="{7417B233-248A-497F-9D94-AD61A4397892}" type="slidenum">
              <a:rPr lang="en-US" smtClean="0"/>
              <a:t>9</a:t>
            </a:fld>
            <a:endParaRPr lang="en-US"/>
          </a:p>
        </p:txBody>
      </p:sp>
    </p:spTree>
    <p:extLst>
      <p:ext uri="{BB962C8B-B14F-4D97-AF65-F5344CB8AC3E}">
        <p14:creationId xmlns:p14="http://schemas.microsoft.com/office/powerpoint/2010/main" val="12365358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item.xml><?xml version="1.0" encoding="utf-8"?>
<properties xmlns="http://www.imanage.com/work/xmlschema">
  <documentid>WYATTDATA!110053875.1</documentid>
  <senderid>APULLIAM</senderid>
  <senderemail>APULLIAM@BRICKER.COM</senderemail>
  <lastmodified>2026-08-21T11:44:30.0000000-05:00</lastmodified>
  <database>WYATTDATA</database>
</properties>
</file>

<file path=docProps/app.xml><?xml version="1.0" encoding="utf-8"?>
<Properties xmlns="http://schemas.openxmlformats.org/officeDocument/2006/extended-properties" xmlns:vt="http://schemas.openxmlformats.org/officeDocument/2006/docPropsVTypes">
  <Template>Facet</Template>
  <TotalTime>494</TotalTime>
  <Words>6337</Words>
  <Application>Microsoft Office PowerPoint</Application>
  <PresentationFormat>Widescreen</PresentationFormat>
  <Paragraphs>362</Paragraphs>
  <Slides>46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Aptos</vt:lpstr>
      <vt:lpstr>Aptos Display</vt:lpstr>
      <vt:lpstr>Arial</vt:lpstr>
      <vt:lpstr>Calibri</vt:lpstr>
      <vt:lpstr>Office Theme</vt:lpstr>
      <vt:lpstr>Using AI to Streamline Employee Transition and Knowledge Transfer</vt:lpstr>
      <vt:lpstr> Andy Pulliam </vt:lpstr>
      <vt:lpstr>Overview</vt:lpstr>
      <vt:lpstr>What are we talking about? Old transition practices are being replaced.</vt:lpstr>
      <vt:lpstr>Strategic Objectives drive AI‑Enabled Transitions</vt:lpstr>
      <vt:lpstr>What AI Changes in Employee Transitions</vt:lpstr>
      <vt:lpstr>Key Ways AI Can Support Employees in Transition</vt:lpstr>
      <vt:lpstr>Examples of General AI Transition Applications</vt:lpstr>
      <vt:lpstr>How AI Can Help Employees in Transition Stages</vt:lpstr>
      <vt:lpstr>Sounds good, right?</vt:lpstr>
      <vt:lpstr>Recent cases</vt:lpstr>
      <vt:lpstr>Recent cases (continued)</vt:lpstr>
      <vt:lpstr>Recent cases (continued)</vt:lpstr>
      <vt:lpstr>Legal Risks in Using AI in Employment Actions</vt:lpstr>
      <vt:lpstr> How federal law applies specifically to AI used in employee transitions </vt:lpstr>
      <vt:lpstr>Applicable Laws</vt:lpstr>
      <vt:lpstr> Federal laws that apply to AI in employee transitions </vt:lpstr>
      <vt:lpstr>National Artificial Intelligence Initiative Act – Statutory Definition of AI</vt:lpstr>
      <vt:lpstr> UGESP, 29 CFR Part 1607.  </vt:lpstr>
      <vt:lpstr>Federal Anti-Discrimination Laws: Title VII and the ADA</vt:lpstr>
      <vt:lpstr>Fair Labor Standards Act (FLSA)</vt:lpstr>
      <vt:lpstr>Electronic Communications Privacy Act (ECPA) / Federal Wiretap Act</vt:lpstr>
      <vt:lpstr>Federal Defend Trade Secrets Act (DTSA)</vt:lpstr>
      <vt:lpstr>Fair Credit Reporting Act (FCRA)  </vt:lpstr>
      <vt:lpstr>National Labor Relations Act (NLRA)</vt:lpstr>
      <vt:lpstr>Tennessee state laws and policies that may apply to AI used in employment transitions </vt:lpstr>
      <vt:lpstr>Tennessee Wiretapping and Electronic Surveillance Act</vt:lpstr>
      <vt:lpstr>Tennessee Information Protection Act (TIPA)</vt:lpstr>
      <vt:lpstr>Tennessee Artificial Intelligence Advisory Council Act</vt:lpstr>
      <vt:lpstr>Tennessee ELVIS Act –  Voice and Likeness Protections</vt:lpstr>
      <vt:lpstr>Tennessee Uniform Trade Secrets Act (TUTSA)</vt:lpstr>
      <vt:lpstr>Other states:  Illinois</vt:lpstr>
      <vt:lpstr>Other states:  New York</vt:lpstr>
      <vt:lpstr>Other states:  New Jersey</vt:lpstr>
      <vt:lpstr>Other states:  Colorado</vt:lpstr>
      <vt:lpstr>Other states:  Texas and Maryland</vt:lpstr>
      <vt:lpstr>Other states:  Illinois (again)</vt:lpstr>
      <vt:lpstr>Other states:  California</vt:lpstr>
      <vt:lpstr>Other states:  Connecticut</vt:lpstr>
      <vt:lpstr>Rapidly changing regulatory world</vt:lpstr>
      <vt:lpstr>Executive Order 14365</vt:lpstr>
      <vt:lpstr>Other Countries</vt:lpstr>
      <vt:lpstr>Who can be liable?</vt:lpstr>
      <vt:lpstr>Litigation is beginning</vt:lpstr>
      <vt:lpstr>What to do?</vt:lpstr>
      <vt:lpstr>Challenges for leaders implementing AI-driven employment processes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Pulliam, Andrew</dc:creator>
  <cp:lastModifiedBy>Pulliam, Andrew</cp:lastModifiedBy>
  <cp:revision>88</cp:revision>
  <cp:lastPrinted>2026-08-19T10:37:13Z</cp:lastPrinted>
  <dcterms:created xsi:type="dcterms:W3CDTF">2026-06-15T11:39:36Z</dcterms:created>
  <dcterms:modified xsi:type="dcterms:W3CDTF">2026-08-21T16:44:30Z</dcterms:modified>
</cp:coreProperties>
</file>